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64" r:id="rId3"/>
    <p:sldId id="273" r:id="rId4"/>
    <p:sldId id="279" r:id="rId5"/>
    <p:sldId id="274" r:id="rId6"/>
    <p:sldId id="272" r:id="rId7"/>
    <p:sldId id="280" r:id="rId8"/>
    <p:sldId id="265" r:id="rId9"/>
    <p:sldId id="281" r:id="rId10"/>
    <p:sldId id="271" r:id="rId11"/>
    <p:sldId id="270" r:id="rId12"/>
    <p:sldId id="269" r:id="rId13"/>
    <p:sldId id="268" r:id="rId14"/>
    <p:sldId id="276" r:id="rId15"/>
    <p:sldId id="278" r:id="rId16"/>
    <p:sldId id="277"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32" autoAdjust="0"/>
    <p:restoredTop sz="94716" autoAdjust="0"/>
  </p:normalViewPr>
  <p:slideViewPr>
    <p:cSldViewPr snapToGrid="0" showGuides="1">
      <p:cViewPr>
        <p:scale>
          <a:sx n="50" d="100"/>
          <a:sy n="50" d="100"/>
        </p:scale>
        <p:origin x="-1572" y="-300"/>
      </p:cViewPr>
      <p:guideLst>
        <p:guide orient="horz" pos="2160"/>
        <p:guide pos="3840"/>
      </p:guideLst>
    </p:cSldViewPr>
  </p:slideViewPr>
  <p:notesTextViewPr>
    <p:cViewPr>
      <p:scale>
        <a:sx n="1" d="1"/>
        <a:sy n="1" d="1"/>
      </p:scale>
      <p:origin x="0" y="0"/>
    </p:cViewPr>
  </p:notesTextViewPr>
  <p:sorterViewPr>
    <p:cViewPr>
      <p:scale>
        <a:sx n="100" d="100"/>
        <a:sy n="100" d="100"/>
      </p:scale>
      <p:origin x="0" y="216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274F74-38B2-42AC-A766-CA547FB0C0EF}" type="datetimeFigureOut">
              <a:rPr lang="pt-BR" smtClean="0"/>
              <a:t>09/05/2017</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4C858D-5373-4758-A659-7935D8618C0A}" type="slidenum">
              <a:rPr lang="pt-BR" smtClean="0"/>
              <a:t>‹nº›</a:t>
            </a:fld>
            <a:endParaRPr lang="pt-BR"/>
          </a:p>
        </p:txBody>
      </p:sp>
    </p:spTree>
    <p:extLst>
      <p:ext uri="{BB962C8B-B14F-4D97-AF65-F5344CB8AC3E}">
        <p14:creationId xmlns:p14="http://schemas.microsoft.com/office/powerpoint/2010/main" val="343904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6674" name="Rectangle 7"/>
          <p:cNvSpPr>
            <a:spLocks noGrp="1" noChangeArrowheads="1"/>
          </p:cNvSpPr>
          <p:nvPr>
            <p:ph type="sldNum" sz="quarter"/>
          </p:nvPr>
        </p:nvSpPr>
        <p:spPr>
          <a:noFill/>
        </p:spPr>
        <p:txBody>
          <a:bodyPr/>
          <a:lstStyle>
            <a:lvl1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1pPr>
            <a:lvl2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2pPr>
            <a:lvl3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3pPr>
            <a:lvl4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4pPr>
            <a:lvl5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fld id="{EC48E45B-33F0-4FCB-872F-62A6C99F6D5E}" type="slidenum">
              <a:rPr lang="pt-BR" sz="1200" smtClean="0">
                <a:solidFill>
                  <a:srgbClr val="000000"/>
                </a:solidFill>
              </a:rPr>
              <a:pPr eaLnBrk="1" hangingPunct="1"/>
              <a:t>51</a:t>
            </a:fld>
            <a:endParaRPr lang="pt-BR" sz="1200" smtClean="0">
              <a:solidFill>
                <a:srgbClr val="000000"/>
              </a:solidFill>
            </a:endParaRPr>
          </a:p>
        </p:txBody>
      </p:sp>
      <p:sp>
        <p:nvSpPr>
          <p:cNvPr id="156675" name="Rectangle 2"/>
          <p:cNvSpPr>
            <a:spLocks noGrp="1" noRot="1" noChangeAspect="1" noChangeArrowheads="1" noTextEdit="1"/>
          </p:cNvSpPr>
          <p:nvPr>
            <p:ph type="sldImg"/>
          </p:nvPr>
        </p:nvSpPr>
        <p:spPr>
          <a:xfrm>
            <a:off x="384175" y="687388"/>
            <a:ext cx="6092825" cy="3427412"/>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6676" name="Rectangle 3"/>
          <p:cNvSpPr>
            <a:spLocks noGrp="1" noChangeArrowheads="1"/>
          </p:cNvSpPr>
          <p:nvPr>
            <p:ph type="body" idx="1"/>
          </p:nvPr>
        </p:nvSpPr>
        <p:spPr>
          <a:xfrm>
            <a:off x="914508" y="4343912"/>
            <a:ext cx="5030588" cy="42020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7"/>
          <p:cNvSpPr txBox="1">
            <a:spLocks noGrp="1" noChangeArrowheads="1"/>
          </p:cNvSpPr>
          <p:nvPr/>
        </p:nvSpPr>
        <p:spPr bwMode="auto">
          <a:xfrm>
            <a:off x="3887055" y="8686362"/>
            <a:ext cx="2970945" cy="4561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297" tIns="46954" rIns="90297" bIns="46954" anchor="b"/>
          <a:lstStyle>
            <a:lvl1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1pPr>
            <a:lvl2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2pPr>
            <a:lvl3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3pPr>
            <a:lvl4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4pPr>
            <a:lvl5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fld id="{A4DA91E6-974A-4758-9EB1-8BB6099A6948}" type="slidenum">
              <a:rPr lang="pt-BR" sz="1200">
                <a:solidFill>
                  <a:srgbClr val="000000"/>
                </a:solidFill>
              </a:rPr>
              <a:pPr algn="r" eaLnBrk="1" hangingPunct="1"/>
              <a:t>52</a:t>
            </a:fld>
            <a:endParaRPr lang="pt-BR" sz="1200">
              <a:solidFill>
                <a:srgbClr val="000000"/>
              </a:solidFill>
            </a:endParaRPr>
          </a:p>
        </p:txBody>
      </p:sp>
      <p:sp>
        <p:nvSpPr>
          <p:cNvPr id="157699" name="Rectangle 1"/>
          <p:cNvSpPr>
            <a:spLocks noGrp="1" noRot="1" noChangeAspect="1" noChangeArrowheads="1" noTextEdit="1"/>
          </p:cNvSpPr>
          <p:nvPr>
            <p:ph type="sldImg"/>
          </p:nvPr>
        </p:nvSpPr>
        <p:spPr>
          <a:xfrm>
            <a:off x="384175" y="687388"/>
            <a:ext cx="6092825" cy="3427412"/>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7700" name="Rectangle 2"/>
          <p:cNvSpPr>
            <a:spLocks noGrp="1" noChangeArrowheads="1"/>
          </p:cNvSpPr>
          <p:nvPr>
            <p:ph type="body" idx="1"/>
          </p:nvPr>
        </p:nvSpPr>
        <p:spPr>
          <a:xfrm>
            <a:off x="914508" y="4343912"/>
            <a:ext cx="5030588" cy="42020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722" name="Rectangle 7"/>
          <p:cNvSpPr txBox="1">
            <a:spLocks noGrp="1" noChangeArrowheads="1"/>
          </p:cNvSpPr>
          <p:nvPr/>
        </p:nvSpPr>
        <p:spPr bwMode="auto">
          <a:xfrm>
            <a:off x="3887055" y="8686362"/>
            <a:ext cx="2970945" cy="4561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297" tIns="46954" rIns="90297" bIns="46954" anchor="b"/>
          <a:lstStyle>
            <a:lvl1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1pPr>
            <a:lvl2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2pPr>
            <a:lvl3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3pPr>
            <a:lvl4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4pPr>
            <a:lvl5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fld id="{C495DB8F-AE2C-4B3B-B9EA-2B47E19721BC}" type="slidenum">
              <a:rPr lang="pt-BR" sz="1200">
                <a:solidFill>
                  <a:srgbClr val="000000"/>
                </a:solidFill>
              </a:rPr>
              <a:pPr algn="r" eaLnBrk="1" hangingPunct="1"/>
              <a:t>53</a:t>
            </a:fld>
            <a:endParaRPr lang="pt-BR" sz="1200">
              <a:solidFill>
                <a:srgbClr val="000000"/>
              </a:solidFill>
            </a:endParaRPr>
          </a:p>
        </p:txBody>
      </p:sp>
      <p:sp>
        <p:nvSpPr>
          <p:cNvPr id="158723" name="Rectangle 1"/>
          <p:cNvSpPr>
            <a:spLocks noGrp="1" noRot="1" noChangeAspect="1" noChangeArrowheads="1" noTextEdit="1"/>
          </p:cNvSpPr>
          <p:nvPr>
            <p:ph type="sldImg"/>
          </p:nvPr>
        </p:nvSpPr>
        <p:spPr>
          <a:xfrm>
            <a:off x="384175" y="687388"/>
            <a:ext cx="6092825" cy="3427412"/>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8724" name="Rectangle 2"/>
          <p:cNvSpPr>
            <a:spLocks noGrp="1" noChangeArrowheads="1"/>
          </p:cNvSpPr>
          <p:nvPr>
            <p:ph type="body" idx="1"/>
          </p:nvPr>
        </p:nvSpPr>
        <p:spPr>
          <a:xfrm>
            <a:off x="914508" y="4343912"/>
            <a:ext cx="5030588" cy="42020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746" name="Rectangle 7"/>
          <p:cNvSpPr>
            <a:spLocks noGrp="1" noChangeArrowheads="1"/>
          </p:cNvSpPr>
          <p:nvPr>
            <p:ph type="sldNum" sz="quarter"/>
          </p:nvPr>
        </p:nvSpPr>
        <p:spPr>
          <a:noFill/>
        </p:spPr>
        <p:txBody>
          <a:bodyPr/>
          <a:lstStyle>
            <a:lvl1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1pPr>
            <a:lvl2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2pPr>
            <a:lvl3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3pPr>
            <a:lvl4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4pPr>
            <a:lvl5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fld id="{6F129FFA-3343-46E0-B6AC-4F3774E3664A}" type="slidenum">
              <a:rPr lang="pt-BR" sz="1200" smtClean="0">
                <a:solidFill>
                  <a:srgbClr val="000000"/>
                </a:solidFill>
              </a:rPr>
              <a:pPr eaLnBrk="1" hangingPunct="1"/>
              <a:t>54</a:t>
            </a:fld>
            <a:endParaRPr lang="pt-BR" sz="1200" smtClean="0">
              <a:solidFill>
                <a:srgbClr val="000000"/>
              </a:solidFill>
            </a:endParaRPr>
          </a:p>
        </p:txBody>
      </p:sp>
      <p:sp>
        <p:nvSpPr>
          <p:cNvPr id="159747" name="Rectangle 2"/>
          <p:cNvSpPr>
            <a:spLocks noGrp="1" noRot="1" noChangeAspect="1" noChangeArrowheads="1" noTextEdit="1"/>
          </p:cNvSpPr>
          <p:nvPr>
            <p:ph type="sldImg"/>
          </p:nvPr>
        </p:nvSpPr>
        <p:spPr>
          <a:xfrm>
            <a:off x="384175" y="687388"/>
            <a:ext cx="6092825" cy="3427412"/>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9748" name="Rectangle 3"/>
          <p:cNvSpPr>
            <a:spLocks noGrp="1" noChangeArrowheads="1"/>
          </p:cNvSpPr>
          <p:nvPr>
            <p:ph type="body" idx="1"/>
          </p:nvPr>
        </p:nvSpPr>
        <p:spPr>
          <a:xfrm>
            <a:off x="914508" y="4343912"/>
            <a:ext cx="5030588" cy="42020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0770" name="Rectangle 7"/>
          <p:cNvSpPr txBox="1">
            <a:spLocks noGrp="1" noChangeArrowheads="1"/>
          </p:cNvSpPr>
          <p:nvPr/>
        </p:nvSpPr>
        <p:spPr bwMode="auto">
          <a:xfrm>
            <a:off x="3887055" y="8686362"/>
            <a:ext cx="2970945" cy="4561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297" tIns="46954" rIns="90297" bIns="46954" anchor="b"/>
          <a:lstStyle>
            <a:lvl1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1pPr>
            <a:lvl2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2pPr>
            <a:lvl3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3pPr>
            <a:lvl4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4pPr>
            <a:lvl5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fld id="{18E8E7D9-A8AE-4517-BB44-4DB17E2C74AD}" type="slidenum">
              <a:rPr lang="pt-BR" sz="1200">
                <a:solidFill>
                  <a:srgbClr val="000000"/>
                </a:solidFill>
              </a:rPr>
              <a:pPr algn="r" eaLnBrk="1" hangingPunct="1"/>
              <a:t>55</a:t>
            </a:fld>
            <a:endParaRPr lang="pt-BR" sz="1200">
              <a:solidFill>
                <a:srgbClr val="000000"/>
              </a:solidFill>
            </a:endParaRPr>
          </a:p>
        </p:txBody>
      </p:sp>
      <p:sp>
        <p:nvSpPr>
          <p:cNvPr id="160771" name="Rectangle 2"/>
          <p:cNvSpPr>
            <a:spLocks noGrp="1" noRot="1" noChangeAspect="1" noChangeArrowheads="1" noTextEdit="1"/>
          </p:cNvSpPr>
          <p:nvPr>
            <p:ph type="sldImg"/>
          </p:nvPr>
        </p:nvSpPr>
        <p:spPr>
          <a:xfrm>
            <a:off x="384175" y="687388"/>
            <a:ext cx="6092825" cy="3427412"/>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0772" name="Rectangle 3"/>
          <p:cNvSpPr>
            <a:spLocks noGrp="1" noChangeArrowheads="1"/>
          </p:cNvSpPr>
          <p:nvPr>
            <p:ph type="body" idx="1"/>
          </p:nvPr>
        </p:nvSpPr>
        <p:spPr>
          <a:xfrm>
            <a:off x="914508" y="4343912"/>
            <a:ext cx="5030588" cy="42020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7"/>
          <p:cNvSpPr txBox="1">
            <a:spLocks noGrp="1" noChangeArrowheads="1"/>
          </p:cNvSpPr>
          <p:nvPr/>
        </p:nvSpPr>
        <p:spPr bwMode="auto">
          <a:xfrm>
            <a:off x="3887055" y="8686362"/>
            <a:ext cx="2970945" cy="4561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297" tIns="46954" rIns="90297" bIns="46954" anchor="b"/>
          <a:lstStyle>
            <a:lvl1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1pPr>
            <a:lvl2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2pPr>
            <a:lvl3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3pPr>
            <a:lvl4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4pPr>
            <a:lvl5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fld id="{4C134BAA-D4CC-4AF3-8328-D8108ACBAFC7}" type="slidenum">
              <a:rPr lang="pt-BR" sz="1200">
                <a:solidFill>
                  <a:srgbClr val="000000"/>
                </a:solidFill>
              </a:rPr>
              <a:pPr algn="r" eaLnBrk="1" hangingPunct="1"/>
              <a:t>56</a:t>
            </a:fld>
            <a:endParaRPr lang="pt-BR" sz="1200">
              <a:solidFill>
                <a:srgbClr val="000000"/>
              </a:solidFill>
            </a:endParaRPr>
          </a:p>
        </p:txBody>
      </p:sp>
      <p:sp>
        <p:nvSpPr>
          <p:cNvPr id="161795" name="Rectangle 2"/>
          <p:cNvSpPr>
            <a:spLocks noGrp="1" noRot="1" noChangeAspect="1" noChangeArrowheads="1" noTextEdit="1"/>
          </p:cNvSpPr>
          <p:nvPr>
            <p:ph type="sldImg"/>
          </p:nvPr>
        </p:nvSpPr>
        <p:spPr>
          <a:xfrm>
            <a:off x="384175" y="687388"/>
            <a:ext cx="6092825" cy="3427412"/>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1796" name="Rectangle 3"/>
          <p:cNvSpPr>
            <a:spLocks noGrp="1" noChangeArrowheads="1"/>
          </p:cNvSpPr>
          <p:nvPr>
            <p:ph type="body" idx="1"/>
          </p:nvPr>
        </p:nvSpPr>
        <p:spPr>
          <a:xfrm>
            <a:off x="914508" y="4343912"/>
            <a:ext cx="5030588" cy="42020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2818" name="Rectangle 7"/>
          <p:cNvSpPr>
            <a:spLocks noGrp="1" noChangeArrowheads="1"/>
          </p:cNvSpPr>
          <p:nvPr>
            <p:ph type="sldNum" sz="quarter"/>
          </p:nvPr>
        </p:nvSpPr>
        <p:spPr>
          <a:noFill/>
        </p:spPr>
        <p:txBody>
          <a:bodyPr/>
          <a:lstStyle>
            <a:lvl1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1pPr>
            <a:lvl2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2pPr>
            <a:lvl3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3pPr>
            <a:lvl4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4pPr>
            <a:lvl5pPr defTabSz="450850" eaLnBrk="0" hangingPunc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50850" eaLnBrk="0" fontAlgn="base" hangingPunct="0">
              <a:spcBef>
                <a:spcPct val="0"/>
              </a:spcBef>
              <a:spcAft>
                <a:spcPct val="0"/>
              </a:spcAft>
              <a:buClr>
                <a:srgbClr val="000000"/>
              </a:buClr>
              <a:buSzPct val="100000"/>
              <a:buFont typeface="Times New Roman" pitchFamily="18" charset="0"/>
              <a:tabLst>
                <a:tab pos="0" algn="l"/>
                <a:tab pos="917575" algn="l"/>
                <a:tab pos="1835150" algn="l"/>
                <a:tab pos="2752725" algn="l"/>
                <a:tab pos="3670300" algn="l"/>
                <a:tab pos="4587875" algn="l"/>
                <a:tab pos="5503863" algn="l"/>
                <a:tab pos="6421438" algn="l"/>
                <a:tab pos="7339013" algn="l"/>
                <a:tab pos="8256588" algn="l"/>
                <a:tab pos="9174163" algn="l"/>
                <a:tab pos="10091738"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fld id="{88AC7433-B7D3-4839-ACC2-63CB4CEC57FF}" type="slidenum">
              <a:rPr lang="pt-BR" sz="1200" smtClean="0">
                <a:solidFill>
                  <a:srgbClr val="000000"/>
                </a:solidFill>
              </a:rPr>
              <a:pPr eaLnBrk="1" hangingPunct="1"/>
              <a:t>57</a:t>
            </a:fld>
            <a:endParaRPr lang="pt-BR" sz="1200" smtClean="0">
              <a:solidFill>
                <a:srgbClr val="000000"/>
              </a:solidFill>
            </a:endParaRPr>
          </a:p>
        </p:txBody>
      </p:sp>
      <p:sp>
        <p:nvSpPr>
          <p:cNvPr id="162819" name="Rectangle 2"/>
          <p:cNvSpPr>
            <a:spLocks noGrp="1" noRot="1" noChangeAspect="1" noChangeArrowheads="1" noTextEdit="1"/>
          </p:cNvSpPr>
          <p:nvPr>
            <p:ph type="sldImg"/>
          </p:nvPr>
        </p:nvSpPr>
        <p:spPr>
          <a:xfrm>
            <a:off x="384175" y="687388"/>
            <a:ext cx="6092825" cy="3427412"/>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2820" name="Rectangle 3"/>
          <p:cNvSpPr>
            <a:spLocks noGrp="1" noChangeArrowheads="1"/>
          </p:cNvSpPr>
          <p:nvPr>
            <p:ph type="body" idx="1"/>
          </p:nvPr>
        </p:nvSpPr>
        <p:spPr>
          <a:xfrm>
            <a:off x="914508" y="4343912"/>
            <a:ext cx="5030588" cy="42020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AE5FFE5-C352-4160-AD19-A268C5E56F6A}"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283034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AE5FFE5-C352-4160-AD19-A268C5E56F6A}"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217330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AE5FFE5-C352-4160-AD19-A268C5E56F6A}"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3896140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914401" y="166689"/>
            <a:ext cx="10361084" cy="604837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3"/>
          <p:cNvSpPr>
            <a:spLocks noGrp="1" noChangeArrowheads="1"/>
          </p:cNvSpPr>
          <p:nvPr>
            <p:ph type="dt" idx="10"/>
          </p:nvPr>
        </p:nvSpPr>
        <p:spPr>
          <a:ln/>
        </p:spPr>
        <p:txBody>
          <a:bodyPr/>
          <a:lstStyle>
            <a:lvl1pPr>
              <a:defRPr/>
            </a:lvl1pPr>
          </a:lstStyle>
          <a:p>
            <a:pPr>
              <a:defRPr/>
            </a:pPr>
            <a:endParaRPr lang="pt-BR"/>
          </a:p>
        </p:txBody>
      </p:sp>
      <p:sp>
        <p:nvSpPr>
          <p:cNvPr id="4" name="Rectangle 4"/>
          <p:cNvSpPr>
            <a:spLocks noGrp="1" noChangeArrowheads="1"/>
          </p:cNvSpPr>
          <p:nvPr>
            <p:ph type="ftr" idx="11"/>
          </p:nvPr>
        </p:nvSpPr>
        <p:spPr>
          <a:ln/>
        </p:spPr>
        <p:txBody>
          <a:bodyPr/>
          <a:lstStyle>
            <a:lvl1pPr>
              <a:defRPr/>
            </a:lvl1pPr>
          </a:lstStyle>
          <a:p>
            <a:pPr>
              <a:defRPr/>
            </a:pPr>
            <a:endParaRPr lang="pt-BR"/>
          </a:p>
        </p:txBody>
      </p:sp>
      <p:sp>
        <p:nvSpPr>
          <p:cNvPr id="5" name="Rectangle 5"/>
          <p:cNvSpPr>
            <a:spLocks noGrp="1" noChangeArrowheads="1"/>
          </p:cNvSpPr>
          <p:nvPr>
            <p:ph type="sldNum" idx="12"/>
          </p:nvPr>
        </p:nvSpPr>
        <p:spPr>
          <a:ln/>
        </p:spPr>
        <p:txBody>
          <a:bodyPr/>
          <a:lstStyle>
            <a:lvl1pPr>
              <a:defRPr/>
            </a:lvl1pPr>
          </a:lstStyle>
          <a:p>
            <a:pPr>
              <a:defRPr/>
            </a:pPr>
            <a:fld id="{3C88A09F-879D-4D65-9015-40D732A2FEED}" type="slidenum">
              <a:rPr lang="pt-BR"/>
              <a:pPr>
                <a:defRPr/>
              </a:pPr>
              <a:t>‹nº›</a:t>
            </a:fld>
            <a:endParaRPr lang="pt-BR"/>
          </a:p>
        </p:txBody>
      </p:sp>
    </p:spTree>
    <p:extLst>
      <p:ext uri="{BB962C8B-B14F-4D97-AF65-F5344CB8AC3E}">
        <p14:creationId xmlns:p14="http://schemas.microsoft.com/office/powerpoint/2010/main" val="1130145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AE5FFE5-C352-4160-AD19-A268C5E56F6A}"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419063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FAE5FFE5-C352-4160-AD19-A268C5E56F6A}"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29425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AE5FFE5-C352-4160-AD19-A268C5E56F6A}" type="datetimeFigureOut">
              <a:rPr lang="pt-BR" smtClean="0"/>
              <a:t>09/05/2017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75546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AE5FFE5-C352-4160-AD19-A268C5E56F6A}" type="datetimeFigureOut">
              <a:rPr lang="pt-BR" smtClean="0"/>
              <a:t>09/05/2017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317757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AE5FFE5-C352-4160-AD19-A268C5E56F6A}" type="datetimeFigureOut">
              <a:rPr lang="pt-BR" smtClean="0"/>
              <a:t>09/05/2017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626951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AE5FFE5-C352-4160-AD19-A268C5E56F6A}" type="datetimeFigureOut">
              <a:rPr lang="pt-BR" smtClean="0"/>
              <a:t>09/05/2017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196232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AE5FFE5-C352-4160-AD19-A268C5E56F6A}" type="datetimeFigureOut">
              <a:rPr lang="pt-BR" smtClean="0"/>
              <a:t>09/05/2017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295576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AE5FFE5-C352-4160-AD19-A268C5E56F6A}" type="datetimeFigureOut">
              <a:rPr lang="pt-BR" smtClean="0"/>
              <a:t>09/05/2017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56FBBAC-E6D9-41F4-8C69-60ADEC3C4096}" type="slidenum">
              <a:rPr lang="pt-BR" smtClean="0"/>
              <a:t>‹nº›</a:t>
            </a:fld>
            <a:endParaRPr lang="pt-BR"/>
          </a:p>
        </p:txBody>
      </p:sp>
    </p:spTree>
    <p:extLst>
      <p:ext uri="{BB962C8B-B14F-4D97-AF65-F5344CB8AC3E}">
        <p14:creationId xmlns:p14="http://schemas.microsoft.com/office/powerpoint/2010/main" val="1673845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5FFE5-C352-4160-AD19-A268C5E56F6A}" type="datetimeFigureOut">
              <a:rPr lang="pt-BR" smtClean="0"/>
              <a:t>09/05/2017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FBBAC-E6D9-41F4-8C69-60ADEC3C4096}" type="slidenum">
              <a:rPr lang="pt-BR" smtClean="0"/>
              <a:t>‹nº›</a:t>
            </a:fld>
            <a:endParaRPr lang="pt-BR"/>
          </a:p>
        </p:txBody>
      </p:sp>
    </p:spTree>
    <p:extLst>
      <p:ext uri="{BB962C8B-B14F-4D97-AF65-F5344CB8AC3E}">
        <p14:creationId xmlns:p14="http://schemas.microsoft.com/office/powerpoint/2010/main" val="957843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Árvore de Decisão</a:t>
            </a:r>
            <a:br>
              <a:rPr lang="pt-BR" dirty="0" smtClean="0"/>
            </a:br>
            <a:endParaRPr lang="pt-BR" dirty="0"/>
          </a:p>
        </p:txBody>
      </p:sp>
      <p:sp>
        <p:nvSpPr>
          <p:cNvPr id="3" name="Subtítulo 2"/>
          <p:cNvSpPr>
            <a:spLocks noGrp="1"/>
          </p:cNvSpPr>
          <p:nvPr>
            <p:ph type="subTitle" idx="1"/>
          </p:nvPr>
        </p:nvSpPr>
        <p:spPr/>
        <p:txBody>
          <a:bodyPr/>
          <a:lstStyle/>
          <a:p>
            <a:r>
              <a:rPr lang="pt-BR" sz="4000" dirty="0" smtClean="0"/>
              <a:t>Aula de 09 de maio de 2017</a:t>
            </a:r>
          </a:p>
          <a:p>
            <a:endParaRPr lang="pt-BR" dirty="0"/>
          </a:p>
        </p:txBody>
      </p:sp>
    </p:spTree>
    <p:extLst>
      <p:ext uri="{BB962C8B-B14F-4D97-AF65-F5344CB8AC3E}">
        <p14:creationId xmlns:p14="http://schemas.microsoft.com/office/powerpoint/2010/main" val="512842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842614007"/>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R$ 7.355,37</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R$ 4.876,03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R$ 3.719,01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R$ 4.628,10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R$ 2.148,76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R$ 7.768,60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R$ 4.462,81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R$ 3.223,14</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R$ 2.396,69</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R$ 4.132,23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R$ 826,45</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95599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922812947"/>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R$ 7.355,37</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R$ 6.363,64</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R$ 4.876,03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R$ 3.719,01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R$ 3.388,43</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R$ 4.628,10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R$ 2.148,76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R$ 7.768,60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R$ 6.446,28</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R$ 4.462,81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R$ 3.223,14</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R$ 2.892,56</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R$ 2.396,69</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R$ 4.132,23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R$ 2.809,92</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R$ 826,45</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47975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702714679"/>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R$ 7.355,37</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R$ 6.363,64</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R$ 4.876,03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R$ 3.719,01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R$ 3.388,43</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R$ 4.628,10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R$ 2.148,76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R$ 7.768,60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R$ 6.446,28</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R$ 4.462,81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R$ 3.223,14</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R$ 2.892,56</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R$ 2.396,69</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R$ 4.132,23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R$ 2.809,92</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R$ 826,45</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461145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906827935"/>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R$ 7.355,37</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R$ 6.363,64</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R$ 4.876,03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R$ 5.818,18</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R$ 3.719,01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R$ 3.388,43</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R$ 4.628,10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R$ 2.148,76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R$ 7.768,60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R$ 6.446,28</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R$ 4.462,81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a:t>
                      </a:r>
                      <a:r>
                        <a:rPr lang="pt-BR" sz="2400" b="0" i="0" u="none" strike="noStrike" dirty="0" smtClean="0">
                          <a:solidFill>
                            <a:srgbClr val="000000"/>
                          </a:solidFill>
                          <a:effectLst/>
                          <a:latin typeface="Calibri" panose="020F0502020204030204" pitchFamily="34" charset="0"/>
                        </a:rPr>
                        <a:t>5.735,54</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R$ 3.223,14</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R$ 2.892,56</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R$ 2.396,69</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R$ 4.132,23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R$ 2.809,92</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R$ 826,45</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569722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457898200"/>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R$ 7.355,37</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R$ 6.363,64</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R$ 4.876,03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R$ 5.818,18</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R$ 3.719,01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R$ 3.388,43</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R$ 4.628,10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R$ 2.148,76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R$ 7.768,60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R$ 6.446,28</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R$ 4.462,81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R$ 5.735,54</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R$ 3.223,14</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R$ 2.892,56</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R$ 2.396,69</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R$ 4.132,23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R$ 2.809,92</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R$ 826,45</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eta dobrada 1"/>
          <p:cNvSpPr/>
          <p:nvPr/>
        </p:nvSpPr>
        <p:spPr>
          <a:xfrm flipV="1">
            <a:off x="6466119" y="2368697"/>
            <a:ext cx="359221" cy="396651"/>
          </a:xfrm>
          <a:prstGeom prst="bentArrow">
            <a:avLst>
              <a:gd name="adj1" fmla="val 25000"/>
              <a:gd name="adj2" fmla="val 25000"/>
              <a:gd name="adj3" fmla="val 25000"/>
              <a:gd name="adj4" fmla="val 407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7" name="Espaço Reservado para Conteúdo 2"/>
          <p:cNvSpPr txBox="1">
            <a:spLocks/>
          </p:cNvSpPr>
          <p:nvPr/>
        </p:nvSpPr>
        <p:spPr>
          <a:xfrm>
            <a:off x="216243" y="3573010"/>
            <a:ext cx="11821890" cy="3120551"/>
          </a:xfrm>
          <a:prstGeom prst="rect">
            <a:avLst/>
          </a:prstGeom>
          <a:solidFill>
            <a:srgbClr val="FFFF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10000"/>
              </a:lnSpc>
              <a:buFont typeface="+mj-lt"/>
              <a:buAutoNum type="arabicPeriod"/>
            </a:pPr>
            <a:r>
              <a:rPr lang="pt-BR" dirty="0" smtClean="0"/>
              <a:t>Se for plantada a Cultura A deverá (ou não) ser realizados investimentos em equipamentos de irrigação?</a:t>
            </a:r>
          </a:p>
          <a:p>
            <a:pPr marL="514350" indent="-514350">
              <a:lnSpc>
                <a:spcPct val="110000"/>
              </a:lnSpc>
              <a:buFont typeface="+mj-lt"/>
              <a:buAutoNum type="arabicPeriod"/>
            </a:pPr>
            <a:r>
              <a:rPr lang="pt-BR" dirty="0" smtClean="0">
                <a:solidFill>
                  <a:schemeClr val="bg1">
                    <a:lumMod val="50000"/>
                  </a:schemeClr>
                </a:solidFill>
              </a:rPr>
              <a:t>Se for plantada a Cultura B deverá (ou não) ser realizados investimentos em equipamentos de irrigação?</a:t>
            </a:r>
          </a:p>
          <a:p>
            <a:pPr marL="514350" indent="-514350">
              <a:lnSpc>
                <a:spcPct val="110000"/>
              </a:lnSpc>
              <a:buFont typeface="+mj-lt"/>
              <a:buAutoNum type="arabicPeriod"/>
            </a:pPr>
            <a:r>
              <a:rPr lang="pt-BR" dirty="0" smtClean="0">
                <a:solidFill>
                  <a:schemeClr val="bg1">
                    <a:lumMod val="50000"/>
                  </a:schemeClr>
                </a:solidFill>
              </a:rPr>
              <a:t>Qual cultura deverá ser plantada. A ou B?</a:t>
            </a:r>
            <a:endParaRPr lang="pt-BR" dirty="0">
              <a:solidFill>
                <a:schemeClr val="bg1">
                  <a:lumMod val="50000"/>
                </a:schemeClr>
              </a:solidFill>
            </a:endParaRPr>
          </a:p>
        </p:txBody>
      </p:sp>
    </p:spTree>
    <p:extLst>
      <p:ext uri="{BB962C8B-B14F-4D97-AF65-F5344CB8AC3E}">
        <p14:creationId xmlns:p14="http://schemas.microsoft.com/office/powerpoint/2010/main" val="387249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990608381"/>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R$ 7.355,37</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R$ 6.363,64</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R$ 4.876,03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R$ 5.818,18</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R$ 3.719,01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R$ 3.388,43</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R$ 4.628,10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R$ 2.148,76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R$ 7.768,60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R$ 6.446,28</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R$ 4.462,81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R$ 5.735,54</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R$ 3.223,14</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R$ 2.892,56</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R$ 2.396,69</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R$ 4.132,23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R$ 2.809,92</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R$ 826,45</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eta dobrada 1"/>
          <p:cNvSpPr/>
          <p:nvPr/>
        </p:nvSpPr>
        <p:spPr>
          <a:xfrm>
            <a:off x="6466119" y="4877920"/>
            <a:ext cx="359221" cy="410811"/>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7" name="Espaço Reservado para Conteúdo 2"/>
          <p:cNvSpPr txBox="1">
            <a:spLocks/>
          </p:cNvSpPr>
          <p:nvPr/>
        </p:nvSpPr>
        <p:spPr>
          <a:xfrm>
            <a:off x="228601" y="170711"/>
            <a:ext cx="11821890" cy="3120551"/>
          </a:xfrm>
          <a:prstGeom prst="rect">
            <a:avLst/>
          </a:prstGeom>
          <a:solidFill>
            <a:srgbClr val="FFFF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10000"/>
              </a:lnSpc>
              <a:buFont typeface="+mj-lt"/>
              <a:buAutoNum type="arabicPeriod"/>
            </a:pPr>
            <a:r>
              <a:rPr lang="pt-BR" dirty="0" smtClean="0">
                <a:solidFill>
                  <a:schemeClr val="bg1">
                    <a:lumMod val="50000"/>
                  </a:schemeClr>
                </a:solidFill>
              </a:rPr>
              <a:t>Se for plantada a Cultura A deverá (ou não) ser realizados investimentos em equipamentos de irrigação?</a:t>
            </a:r>
          </a:p>
          <a:p>
            <a:pPr marL="514350" indent="-514350">
              <a:lnSpc>
                <a:spcPct val="110000"/>
              </a:lnSpc>
              <a:buFont typeface="+mj-lt"/>
              <a:buAutoNum type="arabicPeriod"/>
            </a:pPr>
            <a:r>
              <a:rPr lang="pt-BR" dirty="0" smtClean="0"/>
              <a:t>Se for plantada a Cultura B deverá (ou não) ser realizados investimentos em equipamentos de irrigação?</a:t>
            </a:r>
          </a:p>
          <a:p>
            <a:pPr marL="514350" indent="-514350">
              <a:lnSpc>
                <a:spcPct val="110000"/>
              </a:lnSpc>
              <a:buFont typeface="+mj-lt"/>
              <a:buAutoNum type="arabicPeriod"/>
            </a:pPr>
            <a:r>
              <a:rPr lang="pt-BR" dirty="0" smtClean="0">
                <a:solidFill>
                  <a:schemeClr val="bg1">
                    <a:lumMod val="50000"/>
                  </a:schemeClr>
                </a:solidFill>
              </a:rPr>
              <a:t>Qual cultura deverá ser plantada. A ou B?</a:t>
            </a:r>
            <a:endParaRPr lang="pt-BR" dirty="0">
              <a:solidFill>
                <a:schemeClr val="bg1">
                  <a:lumMod val="50000"/>
                </a:schemeClr>
              </a:solidFill>
            </a:endParaRPr>
          </a:p>
        </p:txBody>
      </p:sp>
    </p:spTree>
    <p:extLst>
      <p:ext uri="{BB962C8B-B14F-4D97-AF65-F5344CB8AC3E}">
        <p14:creationId xmlns:p14="http://schemas.microsoft.com/office/powerpoint/2010/main" val="133417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601111899"/>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R$ 7.355,37</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R$ 6.363,64</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R$ 4.876,03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R$ 5.818,18</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R$ 3.719,01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R$ 3.388,43</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R$ 4.628,10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R$ 3.636,36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R$ 2.148,76</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R$ 7.768,60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R$ 6.446,28</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R$ 4.462,81</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R$ 5.735,54</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R$ 3.223,14</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R$ 2.892,56</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R$ 2.396,69</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R$ 2.892,56</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R$ 4.132,23</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R$ 2.809,92</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R$ 826,45</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Seta dobrada 1"/>
          <p:cNvSpPr/>
          <p:nvPr/>
        </p:nvSpPr>
        <p:spPr>
          <a:xfrm>
            <a:off x="337457" y="1066799"/>
            <a:ext cx="751114" cy="1796143"/>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7" name="Espaço Reservado para Conteúdo 2"/>
          <p:cNvSpPr txBox="1">
            <a:spLocks/>
          </p:cNvSpPr>
          <p:nvPr/>
        </p:nvSpPr>
        <p:spPr>
          <a:xfrm>
            <a:off x="0" y="6101481"/>
            <a:ext cx="6731597" cy="738360"/>
          </a:xfrm>
          <a:prstGeom prst="rect">
            <a:avLst/>
          </a:prstGeom>
          <a:solidFill>
            <a:srgbClr val="FFFF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10000"/>
              </a:lnSpc>
              <a:buFont typeface="+mj-lt"/>
              <a:buAutoNum type="arabicPeriod" startAt="3"/>
            </a:pPr>
            <a:r>
              <a:rPr lang="pt-BR" dirty="0" smtClean="0"/>
              <a:t>Qual cultura deverá ser plantada. A ou B?</a:t>
            </a:r>
            <a:endParaRPr lang="pt-BR" dirty="0"/>
          </a:p>
        </p:txBody>
      </p:sp>
    </p:spTree>
    <p:extLst>
      <p:ext uri="{BB962C8B-B14F-4D97-AF65-F5344CB8AC3E}">
        <p14:creationId xmlns:p14="http://schemas.microsoft.com/office/powerpoint/2010/main" val="94280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 name="Espaço Reservado para Conteúdo 2"/>
          <p:cNvSpPr>
            <a:spLocks noGrp="1"/>
          </p:cNvSpPr>
          <p:nvPr>
            <p:ph idx="1"/>
          </p:nvPr>
        </p:nvSpPr>
        <p:spPr>
          <a:xfrm>
            <a:off x="239349" y="620689"/>
            <a:ext cx="11617291" cy="3960440"/>
          </a:xfrm>
        </p:spPr>
        <p:txBody>
          <a:bodyPr>
            <a:normAutofit/>
          </a:bodyPr>
          <a:lstStyle/>
          <a:p>
            <a:pPr lvl="0">
              <a:lnSpc>
                <a:spcPct val="100000"/>
              </a:lnSpc>
            </a:pPr>
            <a:r>
              <a:rPr lang="pt-BR" sz="2700" dirty="0"/>
              <a:t>Uma empresa estuda a possibilidade de investir para explorar uma nova área. A empresa poderá realizar o plantio da cultura A, que requer investimentos elevados; plantar a cultura B (menos intensiva em capital); ou, desistir de explorara a área (não realizar nenhum plantio). O resultado deste negócio poderá ser bom, médio ou ruim, sendo que as probabilidades destas ocorrências valem 0,25; 0,45; e, 0,30 respectivamente.</a:t>
            </a:r>
          </a:p>
          <a:p>
            <a:pPr>
              <a:lnSpc>
                <a:spcPct val="100000"/>
              </a:lnSpc>
            </a:pPr>
            <a:r>
              <a:rPr lang="pt-BR" sz="2700" dirty="0"/>
              <a:t>Com base em dados de explorações anteriores nas mesmas terras, foi feito um cálculo dos lucros possíveis. Os resultados estão na tabela a seguir apresentada:</a:t>
            </a:r>
          </a:p>
          <a:p>
            <a:pPr>
              <a:lnSpc>
                <a:spcPct val="100000"/>
              </a:lnSpc>
            </a:pPr>
            <a:endParaRPr lang="pt-BR" sz="2700" dirty="0"/>
          </a:p>
        </p:txBody>
      </p:sp>
      <p:graphicFrame>
        <p:nvGraphicFramePr>
          <p:cNvPr id="4" name="Tabela 3"/>
          <p:cNvGraphicFramePr>
            <a:graphicFrameLocks noGrp="1"/>
          </p:cNvGraphicFramePr>
          <p:nvPr>
            <p:extLst>
              <p:ext uri="{D42A27DB-BD31-4B8C-83A1-F6EECF244321}">
                <p14:modId xmlns:p14="http://schemas.microsoft.com/office/powerpoint/2010/main" val="3612514542"/>
              </p:ext>
            </p:extLst>
          </p:nvPr>
        </p:nvGraphicFramePr>
        <p:xfrm>
          <a:off x="1822470" y="4293096"/>
          <a:ext cx="8547061" cy="1993392"/>
        </p:xfrm>
        <a:graphic>
          <a:graphicData uri="http://schemas.openxmlformats.org/drawingml/2006/table">
            <a:tbl>
              <a:tblPr firstRow="1" firstCol="1" bandRow="1">
                <a:tableStyleId>{5C22544A-7EE6-4342-B048-85BDC9FD1C3A}</a:tableStyleId>
              </a:tblPr>
              <a:tblGrid>
                <a:gridCol w="2160709"/>
                <a:gridCol w="2128784"/>
                <a:gridCol w="2128784"/>
                <a:gridCol w="2128784"/>
              </a:tblGrid>
              <a:tr h="420624">
                <a:tc rowSpan="2">
                  <a:txBody>
                    <a:bodyPr/>
                    <a:lstStyle/>
                    <a:p>
                      <a:pPr algn="ctr">
                        <a:lnSpc>
                          <a:spcPct val="115000"/>
                        </a:lnSpc>
                        <a:spcAft>
                          <a:spcPts val="0"/>
                        </a:spcAft>
                      </a:pPr>
                      <a:r>
                        <a:rPr lang="pt-BR" sz="2400" dirty="0">
                          <a:effectLst/>
                        </a:rPr>
                        <a:t>Cultura</a:t>
                      </a:r>
                      <a:endParaRPr lang="pt-BR" sz="24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400">
                          <a:effectLst/>
                        </a:rPr>
                        <a:t>Resultados (lucros) possíveis (R$)</a:t>
                      </a:r>
                      <a:endParaRPr lang="pt-BR" sz="24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731520">
                <a:tc vMerge="1">
                  <a:txBody>
                    <a:bodyPr/>
                    <a:lstStyle/>
                    <a:p>
                      <a:endParaRPr lang="pt-BR"/>
                    </a:p>
                  </a:txBody>
                  <a:tcPr/>
                </a:tc>
                <a:tc>
                  <a:txBody>
                    <a:bodyPr/>
                    <a:lstStyle/>
                    <a:p>
                      <a:pPr algn="ctr">
                        <a:lnSpc>
                          <a:spcPct val="100000"/>
                        </a:lnSpc>
                        <a:spcAft>
                          <a:spcPts val="0"/>
                        </a:spcAft>
                      </a:pPr>
                      <a:r>
                        <a:rPr lang="pt-BR" sz="2400" dirty="0" smtClean="0">
                          <a:effectLst/>
                        </a:rPr>
                        <a:t>Bom</a:t>
                      </a:r>
                    </a:p>
                    <a:p>
                      <a:pPr algn="ctr">
                        <a:lnSpc>
                          <a:spcPct val="100000"/>
                        </a:lnSpc>
                        <a:spcAft>
                          <a:spcPts val="0"/>
                        </a:spcAft>
                      </a:pPr>
                      <a:r>
                        <a:rPr lang="pt-BR" sz="2400" dirty="0" smtClean="0">
                          <a:effectLst/>
                          <a:latin typeface="Calibri"/>
                          <a:ea typeface="Calibri"/>
                          <a:cs typeface="Times New Roman"/>
                        </a:rPr>
                        <a:t>25%</a:t>
                      </a:r>
                      <a:endParaRPr lang="pt-BR" sz="2400" dirty="0">
                        <a:effectLst/>
                        <a:latin typeface="Calibri"/>
                        <a:ea typeface="Calibri"/>
                        <a:cs typeface="Times New Roman"/>
                      </a:endParaRPr>
                    </a:p>
                  </a:txBody>
                  <a:tcPr marT="0" marB="0" anchor="ctr"/>
                </a:tc>
                <a:tc>
                  <a:txBody>
                    <a:bodyPr/>
                    <a:lstStyle/>
                    <a:p>
                      <a:pPr algn="ctr">
                        <a:lnSpc>
                          <a:spcPct val="100000"/>
                        </a:lnSpc>
                        <a:spcAft>
                          <a:spcPts val="0"/>
                        </a:spcAft>
                      </a:pPr>
                      <a:r>
                        <a:rPr lang="pt-BR" sz="2400" dirty="0" smtClean="0">
                          <a:effectLst/>
                        </a:rPr>
                        <a:t>Médio</a:t>
                      </a:r>
                    </a:p>
                    <a:p>
                      <a:pPr algn="ctr">
                        <a:lnSpc>
                          <a:spcPct val="100000"/>
                        </a:lnSpc>
                        <a:spcAft>
                          <a:spcPts val="0"/>
                        </a:spcAft>
                      </a:pPr>
                      <a:r>
                        <a:rPr lang="pt-BR" sz="2400" dirty="0" smtClean="0">
                          <a:effectLst/>
                          <a:latin typeface="Calibri"/>
                          <a:ea typeface="Calibri"/>
                          <a:cs typeface="Times New Roman"/>
                        </a:rPr>
                        <a:t>45%</a:t>
                      </a:r>
                      <a:endParaRPr lang="pt-BR" sz="2400" dirty="0">
                        <a:effectLst/>
                        <a:latin typeface="Calibri"/>
                        <a:ea typeface="Calibri"/>
                        <a:cs typeface="Times New Roman"/>
                      </a:endParaRPr>
                    </a:p>
                  </a:txBody>
                  <a:tcPr marT="0" marB="0" anchor="ctr"/>
                </a:tc>
                <a:tc>
                  <a:txBody>
                    <a:bodyPr/>
                    <a:lstStyle/>
                    <a:p>
                      <a:pPr algn="ctr">
                        <a:lnSpc>
                          <a:spcPct val="100000"/>
                        </a:lnSpc>
                        <a:spcAft>
                          <a:spcPts val="0"/>
                        </a:spcAft>
                      </a:pPr>
                      <a:r>
                        <a:rPr lang="pt-BR" sz="2400" dirty="0" smtClean="0">
                          <a:effectLst/>
                        </a:rPr>
                        <a:t>Ruim</a:t>
                      </a:r>
                    </a:p>
                    <a:p>
                      <a:pPr algn="ctr">
                        <a:lnSpc>
                          <a:spcPct val="100000"/>
                        </a:lnSpc>
                        <a:spcAft>
                          <a:spcPts val="0"/>
                        </a:spcAft>
                      </a:pPr>
                      <a:r>
                        <a:rPr lang="pt-BR" sz="2400" dirty="0" smtClean="0">
                          <a:effectLst/>
                          <a:latin typeface="Calibri"/>
                          <a:ea typeface="Calibri"/>
                          <a:cs typeface="Times New Roman"/>
                        </a:rPr>
                        <a:t>30%</a:t>
                      </a:r>
                      <a:endParaRPr lang="pt-BR" sz="2400" dirty="0">
                        <a:effectLst/>
                        <a:latin typeface="Calibri"/>
                        <a:ea typeface="Calibri"/>
                        <a:cs typeface="Times New Roman"/>
                      </a:endParaRPr>
                    </a:p>
                  </a:txBody>
                  <a:tcPr marT="0" marB="0" anchor="ctr"/>
                </a:tc>
              </a:tr>
              <a:tr h="420624">
                <a:tc>
                  <a:txBody>
                    <a:bodyPr/>
                    <a:lstStyle/>
                    <a:p>
                      <a:pPr algn="ctr">
                        <a:lnSpc>
                          <a:spcPct val="115000"/>
                        </a:lnSpc>
                        <a:spcAft>
                          <a:spcPts val="0"/>
                        </a:spcAft>
                      </a:pPr>
                      <a:r>
                        <a:rPr lang="pt-BR" sz="2400">
                          <a:effectLst/>
                        </a:rPr>
                        <a:t>A</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760.000</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280.000</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- 570.000</a:t>
                      </a:r>
                      <a:endParaRPr lang="pt-BR" sz="2400">
                        <a:effectLst/>
                        <a:latin typeface="Calibri"/>
                        <a:ea typeface="Calibri"/>
                        <a:cs typeface="Times New Roman"/>
                      </a:endParaRPr>
                    </a:p>
                  </a:txBody>
                  <a:tcPr marT="0" marB="0" anchor="ctr"/>
                </a:tc>
              </a:tr>
              <a:tr h="420624">
                <a:tc>
                  <a:txBody>
                    <a:bodyPr/>
                    <a:lstStyle/>
                    <a:p>
                      <a:pPr algn="ctr">
                        <a:lnSpc>
                          <a:spcPct val="115000"/>
                        </a:lnSpc>
                        <a:spcAft>
                          <a:spcPts val="0"/>
                        </a:spcAft>
                      </a:pPr>
                      <a:r>
                        <a:rPr lang="pt-BR" sz="2400">
                          <a:effectLst/>
                        </a:rPr>
                        <a:t>B</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400.000</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250.000</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- 200.000</a:t>
                      </a:r>
                      <a:endParaRPr lang="pt-BR" sz="2400" dirty="0">
                        <a:effectLst/>
                        <a:latin typeface="Calibri"/>
                        <a:ea typeface="Calibri"/>
                        <a:cs typeface="Times New Roman"/>
                      </a:endParaRPr>
                    </a:p>
                  </a:txBody>
                  <a:tcPr marT="0" marB="0" anchor="ctr"/>
                </a:tc>
              </a:tr>
            </a:tbl>
          </a:graphicData>
        </a:graphic>
      </p:graphicFrame>
    </p:spTree>
    <p:extLst>
      <p:ext uri="{BB962C8B-B14F-4D97-AF65-F5344CB8AC3E}">
        <p14:creationId xmlns:p14="http://schemas.microsoft.com/office/powerpoint/2010/main" val="39165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 name="Espaço Reservado para Conteúdo 2"/>
          <p:cNvSpPr>
            <a:spLocks noGrp="1"/>
          </p:cNvSpPr>
          <p:nvPr>
            <p:ph idx="1"/>
          </p:nvPr>
        </p:nvSpPr>
        <p:spPr>
          <a:xfrm>
            <a:off x="0" y="2564905"/>
            <a:ext cx="12192000" cy="1728193"/>
          </a:xfrm>
        </p:spPr>
        <p:txBody>
          <a:bodyPr>
            <a:normAutofit/>
          </a:bodyPr>
          <a:lstStyle/>
          <a:p>
            <a:pPr lvl="0"/>
            <a:r>
              <a:rPr lang="pt-BR" sz="2700" dirty="0"/>
              <a:t>Os riscos são elevados, mas é possível obter uma previsão dos resultados consultando especialistas. O custo desta consulta é de R$ 20.000. A Análise das previsões feitas por esses especialistas no passado leva os valores da próxima tabela:</a:t>
            </a:r>
          </a:p>
        </p:txBody>
      </p:sp>
      <p:graphicFrame>
        <p:nvGraphicFramePr>
          <p:cNvPr id="4" name="Tabela 3"/>
          <p:cNvGraphicFramePr>
            <a:graphicFrameLocks noGrp="1"/>
          </p:cNvGraphicFramePr>
          <p:nvPr>
            <p:extLst/>
          </p:nvPr>
        </p:nvGraphicFramePr>
        <p:xfrm>
          <a:off x="1775520" y="548680"/>
          <a:ext cx="8547061" cy="1993392"/>
        </p:xfrm>
        <a:graphic>
          <a:graphicData uri="http://schemas.openxmlformats.org/drawingml/2006/table">
            <a:tbl>
              <a:tblPr firstRow="1" firstCol="1" bandRow="1">
                <a:tableStyleId>{5C22544A-7EE6-4342-B048-85BDC9FD1C3A}</a:tableStyleId>
              </a:tblPr>
              <a:tblGrid>
                <a:gridCol w="2160709"/>
                <a:gridCol w="2128784"/>
                <a:gridCol w="2128784"/>
                <a:gridCol w="2128784"/>
              </a:tblGrid>
              <a:tr h="420624">
                <a:tc rowSpan="2">
                  <a:txBody>
                    <a:bodyPr/>
                    <a:lstStyle/>
                    <a:p>
                      <a:pPr algn="ctr">
                        <a:lnSpc>
                          <a:spcPct val="115000"/>
                        </a:lnSpc>
                        <a:spcAft>
                          <a:spcPts val="0"/>
                        </a:spcAft>
                      </a:pPr>
                      <a:r>
                        <a:rPr lang="pt-BR" sz="2400" dirty="0">
                          <a:effectLst/>
                        </a:rPr>
                        <a:t>Cultura</a:t>
                      </a:r>
                      <a:endParaRPr lang="pt-BR" sz="24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400">
                          <a:effectLst/>
                        </a:rPr>
                        <a:t>Resultados (lucros) possíveis (R$)</a:t>
                      </a:r>
                      <a:endParaRPr lang="pt-BR" sz="24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731520">
                <a:tc vMerge="1">
                  <a:txBody>
                    <a:bodyPr/>
                    <a:lstStyle/>
                    <a:p>
                      <a:endParaRPr lang="pt-BR"/>
                    </a:p>
                  </a:txBody>
                  <a:tcPr/>
                </a:tc>
                <a:tc>
                  <a:txBody>
                    <a:bodyPr/>
                    <a:lstStyle/>
                    <a:p>
                      <a:pPr algn="ctr">
                        <a:lnSpc>
                          <a:spcPct val="100000"/>
                        </a:lnSpc>
                        <a:spcAft>
                          <a:spcPts val="0"/>
                        </a:spcAft>
                      </a:pPr>
                      <a:r>
                        <a:rPr lang="pt-BR" sz="2400" dirty="0" smtClean="0">
                          <a:effectLst/>
                        </a:rPr>
                        <a:t>Bom</a:t>
                      </a:r>
                    </a:p>
                    <a:p>
                      <a:pPr algn="ctr">
                        <a:lnSpc>
                          <a:spcPct val="100000"/>
                        </a:lnSpc>
                        <a:spcAft>
                          <a:spcPts val="0"/>
                        </a:spcAft>
                      </a:pPr>
                      <a:r>
                        <a:rPr lang="pt-BR" sz="2400" dirty="0" smtClean="0">
                          <a:effectLst/>
                          <a:latin typeface="Calibri"/>
                          <a:ea typeface="Calibri"/>
                          <a:cs typeface="Times New Roman"/>
                        </a:rPr>
                        <a:t>25%</a:t>
                      </a:r>
                      <a:endParaRPr lang="pt-BR" sz="2400" dirty="0">
                        <a:effectLst/>
                        <a:latin typeface="Calibri"/>
                        <a:ea typeface="Calibri"/>
                        <a:cs typeface="Times New Roman"/>
                      </a:endParaRPr>
                    </a:p>
                  </a:txBody>
                  <a:tcPr marT="0" marB="0" anchor="ctr"/>
                </a:tc>
                <a:tc>
                  <a:txBody>
                    <a:bodyPr/>
                    <a:lstStyle/>
                    <a:p>
                      <a:pPr algn="ctr">
                        <a:lnSpc>
                          <a:spcPct val="100000"/>
                        </a:lnSpc>
                        <a:spcAft>
                          <a:spcPts val="0"/>
                        </a:spcAft>
                      </a:pPr>
                      <a:r>
                        <a:rPr lang="pt-BR" sz="2400" dirty="0" smtClean="0">
                          <a:effectLst/>
                        </a:rPr>
                        <a:t>Médio</a:t>
                      </a:r>
                    </a:p>
                    <a:p>
                      <a:pPr algn="ctr">
                        <a:lnSpc>
                          <a:spcPct val="100000"/>
                        </a:lnSpc>
                        <a:spcAft>
                          <a:spcPts val="0"/>
                        </a:spcAft>
                      </a:pPr>
                      <a:r>
                        <a:rPr lang="pt-BR" sz="2400" dirty="0" smtClean="0">
                          <a:effectLst/>
                          <a:latin typeface="Calibri"/>
                          <a:ea typeface="Calibri"/>
                          <a:cs typeface="Times New Roman"/>
                        </a:rPr>
                        <a:t>45%</a:t>
                      </a:r>
                      <a:endParaRPr lang="pt-BR" sz="2400" dirty="0">
                        <a:effectLst/>
                        <a:latin typeface="Calibri"/>
                        <a:ea typeface="Calibri"/>
                        <a:cs typeface="Times New Roman"/>
                      </a:endParaRPr>
                    </a:p>
                  </a:txBody>
                  <a:tcPr marT="0" marB="0" anchor="ctr"/>
                </a:tc>
                <a:tc>
                  <a:txBody>
                    <a:bodyPr/>
                    <a:lstStyle/>
                    <a:p>
                      <a:pPr algn="ctr">
                        <a:lnSpc>
                          <a:spcPct val="100000"/>
                        </a:lnSpc>
                        <a:spcAft>
                          <a:spcPts val="0"/>
                        </a:spcAft>
                      </a:pPr>
                      <a:r>
                        <a:rPr lang="pt-BR" sz="2400" dirty="0" smtClean="0">
                          <a:effectLst/>
                        </a:rPr>
                        <a:t>Ruim</a:t>
                      </a:r>
                    </a:p>
                    <a:p>
                      <a:pPr algn="ctr">
                        <a:lnSpc>
                          <a:spcPct val="100000"/>
                        </a:lnSpc>
                        <a:spcAft>
                          <a:spcPts val="0"/>
                        </a:spcAft>
                      </a:pPr>
                      <a:r>
                        <a:rPr lang="pt-BR" sz="2400" dirty="0" smtClean="0">
                          <a:effectLst/>
                          <a:latin typeface="Calibri"/>
                          <a:ea typeface="Calibri"/>
                          <a:cs typeface="Times New Roman"/>
                        </a:rPr>
                        <a:t>30%</a:t>
                      </a:r>
                      <a:endParaRPr lang="pt-BR" sz="2400" dirty="0">
                        <a:effectLst/>
                        <a:latin typeface="Calibri"/>
                        <a:ea typeface="Calibri"/>
                        <a:cs typeface="Times New Roman"/>
                      </a:endParaRPr>
                    </a:p>
                  </a:txBody>
                  <a:tcPr marT="0" marB="0" anchor="ctr"/>
                </a:tc>
              </a:tr>
              <a:tr h="420624">
                <a:tc>
                  <a:txBody>
                    <a:bodyPr/>
                    <a:lstStyle/>
                    <a:p>
                      <a:pPr algn="ctr">
                        <a:lnSpc>
                          <a:spcPct val="115000"/>
                        </a:lnSpc>
                        <a:spcAft>
                          <a:spcPts val="0"/>
                        </a:spcAft>
                      </a:pPr>
                      <a:r>
                        <a:rPr lang="pt-BR" sz="2400">
                          <a:effectLst/>
                        </a:rPr>
                        <a:t>A</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760.000</a:t>
                      </a:r>
                      <a:endParaRPr lang="pt-BR" sz="2400" dirty="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280.000</a:t>
                      </a:r>
                      <a:endParaRPr lang="pt-BR" sz="2400" dirty="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- 570.000</a:t>
                      </a:r>
                      <a:endParaRPr lang="pt-BR" sz="2400">
                        <a:effectLst/>
                        <a:latin typeface="Calibri"/>
                        <a:ea typeface="Calibri"/>
                        <a:cs typeface="Times New Roman"/>
                      </a:endParaRPr>
                    </a:p>
                  </a:txBody>
                  <a:tcPr marT="0" marB="0" anchor="ctr"/>
                </a:tc>
              </a:tr>
              <a:tr h="420624">
                <a:tc>
                  <a:txBody>
                    <a:bodyPr/>
                    <a:lstStyle/>
                    <a:p>
                      <a:pPr algn="ctr">
                        <a:lnSpc>
                          <a:spcPct val="115000"/>
                        </a:lnSpc>
                        <a:spcAft>
                          <a:spcPts val="0"/>
                        </a:spcAft>
                      </a:pPr>
                      <a:r>
                        <a:rPr lang="pt-BR" sz="2400">
                          <a:effectLst/>
                        </a:rPr>
                        <a:t>B</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400.000</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250.000</a:t>
                      </a:r>
                      <a:endParaRPr lang="pt-BR" sz="2400" dirty="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- 200.000</a:t>
                      </a:r>
                      <a:endParaRPr lang="pt-BR" sz="24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642792387"/>
              </p:ext>
            </p:extLst>
          </p:nvPr>
        </p:nvGraphicFramePr>
        <p:xfrm>
          <a:off x="239349" y="3813043"/>
          <a:ext cx="8352928" cy="2523744"/>
        </p:xfrm>
        <a:graphic>
          <a:graphicData uri="http://schemas.openxmlformats.org/drawingml/2006/table">
            <a:tbl>
              <a:tblPr firstRow="1" firstCol="1" bandRow="1">
                <a:tableStyleId>{5C22544A-7EE6-4342-B048-85BDC9FD1C3A}</a:tableStyleId>
              </a:tblPr>
              <a:tblGrid>
                <a:gridCol w="2111632"/>
                <a:gridCol w="2080432"/>
                <a:gridCol w="2080432"/>
                <a:gridCol w="2080432"/>
              </a:tblGrid>
              <a:tr h="420624">
                <a:tc rowSpan="2">
                  <a:txBody>
                    <a:bodyPr/>
                    <a:lstStyle/>
                    <a:p>
                      <a:pPr algn="ctr">
                        <a:lnSpc>
                          <a:spcPct val="115000"/>
                        </a:lnSpc>
                        <a:spcAft>
                          <a:spcPts val="0"/>
                        </a:spcAft>
                      </a:pPr>
                      <a:r>
                        <a:rPr lang="pt-BR" sz="2400" dirty="0">
                          <a:effectLst/>
                        </a:rPr>
                        <a:t>Resultados Previstos</a:t>
                      </a:r>
                      <a:endParaRPr lang="pt-BR" sz="24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400">
                          <a:effectLst/>
                        </a:rPr>
                        <a:t>Resultados Reais</a:t>
                      </a:r>
                      <a:endParaRPr lang="pt-BR" sz="24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420624">
                <a:tc vMerge="1">
                  <a:txBody>
                    <a:bodyPr/>
                    <a:lstStyle/>
                    <a:p>
                      <a:endParaRPr lang="pt-BR"/>
                    </a:p>
                  </a:txBody>
                  <a:tcPr/>
                </a:tc>
                <a:tc>
                  <a:txBody>
                    <a:bodyPr/>
                    <a:lstStyle/>
                    <a:p>
                      <a:pPr algn="ctr">
                        <a:lnSpc>
                          <a:spcPct val="115000"/>
                        </a:lnSpc>
                        <a:spcAft>
                          <a:spcPts val="0"/>
                        </a:spcAft>
                      </a:pPr>
                      <a:r>
                        <a:rPr lang="pt-BR" sz="2400">
                          <a:effectLst/>
                        </a:rPr>
                        <a:t>Bom</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Médio</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Ruim</a:t>
                      </a:r>
                      <a:endParaRPr lang="pt-BR" sz="2400">
                        <a:effectLst/>
                        <a:latin typeface="Calibri"/>
                        <a:ea typeface="Calibri"/>
                        <a:cs typeface="Times New Roman"/>
                      </a:endParaRPr>
                    </a:p>
                  </a:txBody>
                  <a:tcPr marT="0" marB="0" anchor="ctr"/>
                </a:tc>
              </a:tr>
              <a:tr h="420624">
                <a:tc>
                  <a:txBody>
                    <a:bodyPr/>
                    <a:lstStyle/>
                    <a:p>
                      <a:pPr algn="ctr">
                        <a:lnSpc>
                          <a:spcPct val="115000"/>
                        </a:lnSpc>
                        <a:spcAft>
                          <a:spcPts val="0"/>
                        </a:spcAft>
                      </a:pPr>
                      <a:r>
                        <a:rPr lang="pt-BR" sz="2400">
                          <a:effectLst/>
                        </a:rPr>
                        <a:t>Bom</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0,72</a:t>
                      </a:r>
                      <a:endParaRPr lang="pt-BR" sz="2400" dirty="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0,08</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0,09</a:t>
                      </a:r>
                      <a:endParaRPr lang="pt-BR" sz="2400">
                        <a:effectLst/>
                        <a:latin typeface="Calibri"/>
                        <a:ea typeface="Calibri"/>
                        <a:cs typeface="Times New Roman"/>
                      </a:endParaRPr>
                    </a:p>
                  </a:txBody>
                  <a:tcPr marT="0" marB="0" anchor="ctr"/>
                </a:tc>
              </a:tr>
              <a:tr h="420624">
                <a:tc>
                  <a:txBody>
                    <a:bodyPr/>
                    <a:lstStyle/>
                    <a:p>
                      <a:pPr algn="ctr">
                        <a:lnSpc>
                          <a:spcPct val="115000"/>
                        </a:lnSpc>
                        <a:spcAft>
                          <a:spcPts val="0"/>
                        </a:spcAft>
                      </a:pPr>
                      <a:r>
                        <a:rPr lang="pt-BR" sz="2400">
                          <a:effectLst/>
                        </a:rPr>
                        <a:t>Médio</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0,18</a:t>
                      </a:r>
                      <a:endParaRPr lang="pt-BR" sz="2400" dirty="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0,85</a:t>
                      </a:r>
                      <a:endParaRPr lang="pt-BR" sz="2400" dirty="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0,23</a:t>
                      </a:r>
                      <a:endParaRPr lang="pt-BR" sz="2400">
                        <a:effectLst/>
                        <a:latin typeface="Calibri"/>
                        <a:ea typeface="Calibri"/>
                        <a:cs typeface="Times New Roman"/>
                      </a:endParaRPr>
                    </a:p>
                  </a:txBody>
                  <a:tcPr marT="0" marB="0" anchor="ctr"/>
                </a:tc>
              </a:tr>
              <a:tr h="420624">
                <a:tc>
                  <a:txBody>
                    <a:bodyPr/>
                    <a:lstStyle/>
                    <a:p>
                      <a:pPr algn="ctr">
                        <a:lnSpc>
                          <a:spcPct val="115000"/>
                        </a:lnSpc>
                        <a:spcAft>
                          <a:spcPts val="0"/>
                        </a:spcAft>
                      </a:pPr>
                      <a:r>
                        <a:rPr lang="pt-BR" sz="2400">
                          <a:effectLst/>
                        </a:rPr>
                        <a:t>Ruim</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0,10</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0,07</a:t>
                      </a:r>
                      <a:endParaRPr lang="pt-BR" sz="2400" dirty="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0,68</a:t>
                      </a:r>
                      <a:endParaRPr lang="pt-BR" sz="2400" dirty="0">
                        <a:effectLst/>
                        <a:latin typeface="Calibri"/>
                        <a:ea typeface="Calibri"/>
                        <a:cs typeface="Times New Roman"/>
                      </a:endParaRPr>
                    </a:p>
                  </a:txBody>
                  <a:tcPr marT="0" marB="0" anchor="ctr"/>
                </a:tc>
              </a:tr>
              <a:tr h="420624">
                <a:tc>
                  <a:txBody>
                    <a:bodyPr/>
                    <a:lstStyle/>
                    <a:p>
                      <a:pPr algn="ctr">
                        <a:lnSpc>
                          <a:spcPct val="115000"/>
                        </a:lnSpc>
                        <a:spcAft>
                          <a:spcPts val="0"/>
                        </a:spcAft>
                      </a:pPr>
                      <a:r>
                        <a:rPr lang="pt-BR" sz="2400">
                          <a:effectLst/>
                        </a:rPr>
                        <a:t>TOTAL</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1,00</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a:effectLst/>
                        </a:rPr>
                        <a:t>1,00</a:t>
                      </a:r>
                      <a:endParaRPr lang="pt-BR" sz="2400">
                        <a:effectLst/>
                        <a:latin typeface="Calibri"/>
                        <a:ea typeface="Calibri"/>
                        <a:cs typeface="Times New Roman"/>
                      </a:endParaRPr>
                    </a:p>
                  </a:txBody>
                  <a:tcPr marT="0" marB="0" anchor="ctr"/>
                </a:tc>
                <a:tc>
                  <a:txBody>
                    <a:bodyPr/>
                    <a:lstStyle/>
                    <a:p>
                      <a:pPr algn="ctr">
                        <a:lnSpc>
                          <a:spcPct val="115000"/>
                        </a:lnSpc>
                        <a:spcAft>
                          <a:spcPts val="0"/>
                        </a:spcAft>
                      </a:pPr>
                      <a:r>
                        <a:rPr lang="pt-BR" sz="2400" dirty="0">
                          <a:effectLst/>
                        </a:rPr>
                        <a:t>1,00</a:t>
                      </a:r>
                      <a:endParaRPr lang="pt-BR" sz="2400" dirty="0">
                        <a:effectLst/>
                        <a:latin typeface="Calibri"/>
                        <a:ea typeface="Calibri"/>
                        <a:cs typeface="Times New Roman"/>
                      </a:endParaRPr>
                    </a:p>
                  </a:txBody>
                  <a:tcPr marT="0" marB="0" anchor="ctr"/>
                </a:tc>
              </a:tr>
            </a:tbl>
          </a:graphicData>
        </a:graphic>
      </p:graphicFrame>
      <p:sp>
        <p:nvSpPr>
          <p:cNvPr id="6" name="Retângulo 5"/>
          <p:cNvSpPr/>
          <p:nvPr/>
        </p:nvSpPr>
        <p:spPr>
          <a:xfrm>
            <a:off x="8688288" y="3807619"/>
            <a:ext cx="3360373" cy="2585323"/>
          </a:xfrm>
          <a:prstGeom prst="rect">
            <a:avLst/>
          </a:prstGeom>
        </p:spPr>
        <p:txBody>
          <a:bodyPr wrap="square" lIns="121917" tIns="60958" rIns="121917" bIns="60958">
            <a:spAutoFit/>
          </a:bodyPr>
          <a:lstStyle/>
          <a:p>
            <a:r>
              <a:rPr lang="pt-BR" sz="2000" dirty="0"/>
              <a:t>A leitura dessa tabela deve ser feita da seguinte maneira: se o resultado real é bom, os especialistas previram um resultado bom em 72% dos casos, um resultado médio em 18% e um resultado ruim em 10% das vezes.</a:t>
            </a:r>
          </a:p>
        </p:txBody>
      </p:sp>
    </p:spTree>
    <p:extLst>
      <p:ext uri="{BB962C8B-B14F-4D97-AF65-F5344CB8AC3E}">
        <p14:creationId xmlns:p14="http://schemas.microsoft.com/office/powerpoint/2010/main" val="386312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 name="Espaço Reservado para Conteúdo 2"/>
          <p:cNvSpPr>
            <a:spLocks noGrp="1"/>
          </p:cNvSpPr>
          <p:nvPr>
            <p:ph idx="1"/>
          </p:nvPr>
        </p:nvSpPr>
        <p:spPr>
          <a:xfrm>
            <a:off x="225558" y="2708922"/>
            <a:ext cx="10574965" cy="432049"/>
          </a:xfrm>
        </p:spPr>
        <p:txBody>
          <a:bodyPr>
            <a:noAutofit/>
          </a:bodyPr>
          <a:lstStyle/>
          <a:p>
            <a:pPr lvl="0"/>
            <a:r>
              <a:rPr lang="pt-BR" sz="2700" dirty="0"/>
              <a:t>Custo da consulta é de R$ 20.000.</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7" name="Espaço Reservado para Conteúdo 2"/>
          <p:cNvSpPr txBox="1">
            <a:spLocks/>
          </p:cNvSpPr>
          <p:nvPr/>
        </p:nvSpPr>
        <p:spPr>
          <a:xfrm>
            <a:off x="6144" y="3429001"/>
            <a:ext cx="12048661" cy="2376265"/>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900" dirty="0"/>
              <a:t>Sabendo que a empresa deseja maximizar seu lucro esperado, determine:</a:t>
            </a:r>
          </a:p>
          <a:p>
            <a:pPr marL="857229" lvl="1" indent="-457189">
              <a:buFont typeface="+mj-lt"/>
              <a:buAutoNum type="arabicParenR"/>
            </a:pPr>
            <a:r>
              <a:rPr lang="pt-BR" sz="2900" dirty="0"/>
              <a:t>O valor esperado do negócio sem a informação adicional;</a:t>
            </a:r>
          </a:p>
          <a:p>
            <a:pPr marL="857229" lvl="1" indent="-457189">
              <a:buFont typeface="+mj-lt"/>
              <a:buAutoNum type="arabicParenR"/>
            </a:pPr>
            <a:r>
              <a:rPr lang="pt-BR" sz="2900" dirty="0"/>
              <a:t>O valor esperado do lucro do negócio com informação imperfeita;</a:t>
            </a:r>
          </a:p>
          <a:p>
            <a:pPr marL="857229" lvl="1" indent="-457189">
              <a:buFont typeface="+mj-lt"/>
              <a:buAutoNum type="arabicParenR"/>
            </a:pPr>
            <a:r>
              <a:rPr lang="pt-BR" sz="2900" dirty="0"/>
              <a:t>O valor esperado do lucro do negócio com a compra da previsão; e,</a:t>
            </a:r>
          </a:p>
          <a:p>
            <a:pPr marL="857229" lvl="1" indent="-457189">
              <a:buFont typeface="+mj-lt"/>
              <a:buAutoNum type="arabicParenR"/>
            </a:pPr>
            <a:r>
              <a:rPr lang="pt-BR" sz="2900" dirty="0"/>
              <a:t>O valor esperado da previsão perfeita.</a:t>
            </a:r>
          </a:p>
        </p:txBody>
      </p:sp>
    </p:spTree>
    <p:extLst>
      <p:ext uri="{BB962C8B-B14F-4D97-AF65-F5344CB8AC3E}">
        <p14:creationId xmlns:p14="http://schemas.microsoft.com/office/powerpoint/2010/main" val="247133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wipe(left)">
                                      <p:cBhvr>
                                        <p:cTn id="18" dur="5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wipe(left)">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wipe(left)">
                                      <p:cBhvr>
                                        <p:cTn id="28" dur="5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wipe(left)">
                                      <p:cBhvr>
                                        <p:cTn id="3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72717" y="0"/>
            <a:ext cx="11505626" cy="6857999"/>
          </a:xfrm>
        </p:spPr>
        <p:txBody>
          <a:bodyPr>
            <a:normAutofit lnSpcReduction="10000"/>
          </a:bodyPr>
          <a:lstStyle/>
          <a:p>
            <a:pPr marL="0" lvl="0" indent="0" algn="just">
              <a:lnSpc>
                <a:spcPct val="110000"/>
              </a:lnSpc>
              <a:spcBef>
                <a:spcPts val="0"/>
              </a:spcBef>
              <a:spcAft>
                <a:spcPts val="60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smtClean="0">
                <a:solidFill>
                  <a:schemeClr val="bg1"/>
                </a:solidFill>
              </a:rPr>
              <a:t>A probabilidade de chover tanto no primeiro ano quanto no segundo ano é de 48%. A probabilidade de chover somente no primeiro ano é de 32%.  Já a probabilidade de ocorrer seca nos dois anos é de apenas 8%.</a:t>
            </a:r>
          </a:p>
          <a:p>
            <a:pPr marL="0" indent="0" algn="just">
              <a:lnSpc>
                <a:spcPct val="110000"/>
              </a:lnSpc>
              <a:buNone/>
            </a:pPr>
            <a:r>
              <a:rPr lang="pt-BR" dirty="0" smtClean="0">
                <a:solidFill>
                  <a:schemeClr val="bg1"/>
                </a:solidFill>
              </a:rPr>
              <a:t>O quadro a seguir mostra os valores recebidos por hectare nas diferentes situações possíveis.</a:t>
            </a:r>
          </a:p>
          <a:p>
            <a:pPr marL="0" indent="0">
              <a:buNone/>
            </a:pPr>
            <a:endParaRPr lang="pt-BR" dirty="0"/>
          </a:p>
          <a:p>
            <a:pPr lvl="0"/>
            <a:endParaRPr lang="pt-BR" dirty="0"/>
          </a:p>
        </p:txBody>
      </p:sp>
      <p:sp>
        <p:nvSpPr>
          <p:cNvPr id="5" name="CaixaDeTexto 4"/>
          <p:cNvSpPr txBox="1"/>
          <p:nvPr/>
        </p:nvSpPr>
        <p:spPr>
          <a:xfrm>
            <a:off x="251201" y="4991548"/>
            <a:ext cx="11711301" cy="954107"/>
          </a:xfrm>
          <a:prstGeom prst="rect">
            <a:avLst/>
          </a:prstGeom>
          <a:noFill/>
        </p:spPr>
        <p:txBody>
          <a:bodyPr wrap="square" rtlCol="0">
            <a:spAutoFit/>
          </a:bodyPr>
          <a:lstStyle/>
          <a:p>
            <a:r>
              <a:rPr lang="pt-BR" sz="2800" dirty="0" smtClean="0">
                <a:solidFill>
                  <a:srgbClr val="FF0000"/>
                </a:solidFill>
              </a:rPr>
              <a:t>Como esse problema pode ser representado através de uma árvore de decisão? Faça o diagrama</a:t>
            </a:r>
            <a:endParaRPr lang="pt-BR" sz="2800" dirty="0">
              <a:solidFill>
                <a:srgbClr val="FF0000"/>
              </a:solidFill>
            </a:endParaRPr>
          </a:p>
        </p:txBody>
      </p:sp>
    </p:spTree>
    <p:extLst>
      <p:ext uri="{BB962C8B-B14F-4D97-AF65-F5344CB8AC3E}">
        <p14:creationId xmlns:p14="http://schemas.microsoft.com/office/powerpoint/2010/main" val="141264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3"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sp>
        <p:nvSpPr>
          <p:cNvPr id="7" name="Espaço Reservado para Conteúdo 2"/>
          <p:cNvSpPr txBox="1">
            <a:spLocks/>
          </p:cNvSpPr>
          <p:nvPr/>
        </p:nvSpPr>
        <p:spPr>
          <a:xfrm>
            <a:off x="527382" y="3044958"/>
            <a:ext cx="11137237" cy="2376265"/>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700" dirty="0"/>
              <a:t>Sabendo que a empresa deseja maximizar seu lucro esperado, determine:</a:t>
            </a:r>
          </a:p>
          <a:p>
            <a:pPr marL="857229" lvl="1" indent="-457189">
              <a:buFont typeface="+mj-lt"/>
              <a:buAutoNum type="arabicParenR"/>
            </a:pPr>
            <a:r>
              <a:rPr lang="pt-BR" sz="2700" dirty="0"/>
              <a:t>O valor esperado do negócio sem a informação adicional;</a:t>
            </a:r>
          </a:p>
        </p:txBody>
      </p:sp>
      <p:graphicFrame>
        <p:nvGraphicFramePr>
          <p:cNvPr id="6" name="Tabela 5"/>
          <p:cNvGraphicFramePr>
            <a:graphicFrameLocks noGrp="1"/>
          </p:cNvGraphicFramePr>
          <p:nvPr>
            <p:extLst>
              <p:ext uri="{D42A27DB-BD31-4B8C-83A1-F6EECF244321}">
                <p14:modId xmlns:p14="http://schemas.microsoft.com/office/powerpoint/2010/main" val="4148586438"/>
              </p:ext>
            </p:extLst>
          </p:nvPr>
        </p:nvGraphicFramePr>
        <p:xfrm>
          <a:off x="1871532" y="4005064"/>
          <a:ext cx="7488835" cy="2200275"/>
        </p:xfrm>
        <a:graphic>
          <a:graphicData uri="http://schemas.openxmlformats.org/drawingml/2006/table">
            <a:tbl>
              <a:tblPr>
                <a:tableStyleId>{5C22544A-7EE6-4342-B048-85BDC9FD1C3A}</a:tableStyleId>
              </a:tblPr>
              <a:tblGrid>
                <a:gridCol w="2090692"/>
                <a:gridCol w="2090692"/>
                <a:gridCol w="1045345"/>
                <a:gridCol w="1301999"/>
                <a:gridCol w="960107"/>
              </a:tblGrid>
              <a:tr h="314325">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25%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Bom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760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45%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Médio</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280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30%</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Ruim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-570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25%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Bom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400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45%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Médio</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250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30%</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Ruim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-200</a:t>
                      </a:r>
                      <a:endParaRPr lang="pt-BR" sz="2000" b="0" i="0" u="none" strike="noStrike" dirty="0">
                        <a:solidFill>
                          <a:srgbClr val="000000"/>
                        </a:solidFill>
                        <a:effectLst/>
                        <a:latin typeface="Calibri"/>
                      </a:endParaRPr>
                    </a:p>
                  </a:txBody>
                  <a:tcPr marL="12700" marR="12700" marT="9525" marB="0" anchor="b">
                    <a:noFill/>
                  </a:tcPr>
                </a:tc>
              </a:tr>
            </a:tbl>
          </a:graphicData>
        </a:graphic>
      </p:graphicFrame>
      <p:sp>
        <p:nvSpPr>
          <p:cNvPr id="8" name="Elipse 7"/>
          <p:cNvSpPr/>
          <p:nvPr/>
        </p:nvSpPr>
        <p:spPr>
          <a:xfrm>
            <a:off x="4559829" y="4365103"/>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8" idx="6"/>
          </p:cNvCxnSpPr>
          <p:nvPr/>
        </p:nvCxnSpPr>
        <p:spPr>
          <a:xfrm>
            <a:off x="4943872" y="4509119"/>
            <a:ext cx="15361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a:stCxn id="8" idx="6"/>
          </p:cNvCxnSpPr>
          <p:nvPr/>
        </p:nvCxnSpPr>
        <p:spPr>
          <a:xfrm flipV="1">
            <a:off x="4943872" y="4231850"/>
            <a:ext cx="1536171" cy="27727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4943872" y="4509119"/>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4559829" y="5589239"/>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6" name="Conector reto 15"/>
          <p:cNvCxnSpPr>
            <a:stCxn id="15" idx="6"/>
          </p:cNvCxnSpPr>
          <p:nvPr/>
        </p:nvCxnSpPr>
        <p:spPr>
          <a:xfrm>
            <a:off x="4943872" y="5733255"/>
            <a:ext cx="15361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flipV="1">
            <a:off x="4943872" y="5445223"/>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4943872" y="5733255"/>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p:nvPr/>
        </p:nvSpPr>
        <p:spPr>
          <a:xfrm>
            <a:off x="2063552" y="4941167"/>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4" name="Conector reto 23"/>
          <p:cNvCxnSpPr/>
          <p:nvPr/>
        </p:nvCxnSpPr>
        <p:spPr>
          <a:xfrm flipV="1">
            <a:off x="2543605" y="4509119"/>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a:endCxn id="15" idx="2"/>
          </p:cNvCxnSpPr>
          <p:nvPr/>
        </p:nvCxnSpPr>
        <p:spPr>
          <a:xfrm>
            <a:off x="2543605" y="5085183"/>
            <a:ext cx="2016224" cy="6480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rot="20252958">
            <a:off x="2963465" y="4422458"/>
            <a:ext cx="1536171" cy="400109"/>
          </a:xfrm>
          <a:prstGeom prst="rect">
            <a:avLst/>
          </a:prstGeom>
          <a:noFill/>
        </p:spPr>
        <p:txBody>
          <a:bodyPr wrap="square" lIns="121917" tIns="60958" rIns="121917" bIns="60958" rtlCol="0">
            <a:spAutoFit/>
          </a:bodyPr>
          <a:lstStyle/>
          <a:p>
            <a:r>
              <a:rPr lang="pt-BR" dirty="0"/>
              <a:t>Cultura A</a:t>
            </a:r>
          </a:p>
        </p:txBody>
      </p:sp>
      <p:sp>
        <p:nvSpPr>
          <p:cNvPr id="29" name="CaixaDeTexto 28"/>
          <p:cNvSpPr txBox="1"/>
          <p:nvPr/>
        </p:nvSpPr>
        <p:spPr>
          <a:xfrm rot="1344595">
            <a:off x="2891787" y="5358891"/>
            <a:ext cx="1536171" cy="400109"/>
          </a:xfrm>
          <a:prstGeom prst="rect">
            <a:avLst/>
          </a:prstGeom>
          <a:noFill/>
        </p:spPr>
        <p:txBody>
          <a:bodyPr wrap="square" lIns="121917" tIns="60958" rIns="121917" bIns="60958" rtlCol="0">
            <a:spAutoFit/>
          </a:bodyPr>
          <a:lstStyle/>
          <a:p>
            <a:r>
              <a:rPr lang="pt-BR" dirty="0"/>
              <a:t>Cultura B</a:t>
            </a:r>
          </a:p>
        </p:txBody>
      </p:sp>
      <p:graphicFrame>
        <p:nvGraphicFramePr>
          <p:cNvPr id="34" name="Tabela 3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35" name="Tabela 3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Tree>
    <p:extLst>
      <p:ext uri="{BB962C8B-B14F-4D97-AF65-F5344CB8AC3E}">
        <p14:creationId xmlns:p14="http://schemas.microsoft.com/office/powerpoint/2010/main" val="278003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par>
                                <p:cTn id="12" presetID="22" presetClass="entr" presetSubtype="8" fill="hold"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wipe(left)">
                                      <p:cBhvr>
                                        <p:cTn id="18" dur="500"/>
                                        <p:tgtEl>
                                          <p:spTgt spid="2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left)">
                                      <p:cBhvr>
                                        <p:cTn id="28" dur="500"/>
                                        <p:tgtEl>
                                          <p:spTgt spid="15"/>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par>
                                <p:cTn id="33" presetID="22" presetClass="entr" presetSubtype="8"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par>
                                <p:cTn id="36" presetID="22" presetClass="entr" presetSubtype="8"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500"/>
                                        <p:tgtEl>
                                          <p:spTgt spid="12"/>
                                        </p:tgtEl>
                                      </p:cBhvr>
                                    </p:animEffect>
                                  </p:childTnLst>
                                </p:cTn>
                              </p:par>
                              <p:par>
                                <p:cTn id="39" presetID="22" presetClass="entr" presetSubtype="8"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par>
                                <p:cTn id="42" presetID="22" presetClass="entr" presetSubtype="8" fill="hold"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500"/>
                                        <p:tgtEl>
                                          <p:spTgt spid="17"/>
                                        </p:tgtEl>
                                      </p:cBhvr>
                                    </p:animEffect>
                                  </p:childTnLst>
                                </p:cTn>
                              </p:par>
                              <p:par>
                                <p:cTn id="45" presetID="22" presetClass="entr" presetSubtype="8"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childTnLst>
                          </p:cTn>
                        </p:par>
                        <p:par>
                          <p:cTn id="48" fill="hold">
                            <p:stCondLst>
                              <p:cond delay="2500"/>
                            </p:stCondLst>
                            <p:childTnLst>
                              <p:par>
                                <p:cTn id="49" presetID="22" presetClass="entr" presetSubtype="8"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19" grpId="0" animBg="1"/>
      <p:bldP spid="28"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25"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sp>
        <p:nvSpPr>
          <p:cNvPr id="7" name="Espaço Reservado para Conteúdo 2"/>
          <p:cNvSpPr txBox="1">
            <a:spLocks/>
          </p:cNvSpPr>
          <p:nvPr/>
        </p:nvSpPr>
        <p:spPr>
          <a:xfrm>
            <a:off x="527382" y="3044958"/>
            <a:ext cx="11137237" cy="2376265"/>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700" dirty="0"/>
              <a:t>Sabendo que a empresa deseja maximizar seu lucro esperado, determine:</a:t>
            </a:r>
          </a:p>
          <a:p>
            <a:pPr marL="857229" lvl="1" indent="-457189">
              <a:buFont typeface="+mj-lt"/>
              <a:buAutoNum type="arabicParenR"/>
            </a:pPr>
            <a:r>
              <a:rPr lang="pt-BR" sz="2700" dirty="0"/>
              <a:t>O valor esperado do negócio sem a informação adicional;</a:t>
            </a:r>
          </a:p>
        </p:txBody>
      </p:sp>
      <p:graphicFrame>
        <p:nvGraphicFramePr>
          <p:cNvPr id="6" name="Tabela 5"/>
          <p:cNvGraphicFramePr>
            <a:graphicFrameLocks noGrp="1"/>
          </p:cNvGraphicFramePr>
          <p:nvPr>
            <p:extLst>
              <p:ext uri="{D42A27DB-BD31-4B8C-83A1-F6EECF244321}">
                <p14:modId xmlns:p14="http://schemas.microsoft.com/office/powerpoint/2010/main" val="2909855054"/>
              </p:ext>
            </p:extLst>
          </p:nvPr>
        </p:nvGraphicFramePr>
        <p:xfrm>
          <a:off x="1871532" y="4005064"/>
          <a:ext cx="7488835" cy="2200275"/>
        </p:xfrm>
        <a:graphic>
          <a:graphicData uri="http://schemas.openxmlformats.org/drawingml/2006/table">
            <a:tbl>
              <a:tblPr>
                <a:tableStyleId>{5C22544A-7EE6-4342-B048-85BDC9FD1C3A}</a:tableStyleId>
              </a:tblPr>
              <a:tblGrid>
                <a:gridCol w="2090692"/>
                <a:gridCol w="2090692"/>
                <a:gridCol w="1045345"/>
                <a:gridCol w="1301999"/>
                <a:gridCol w="960107"/>
              </a:tblGrid>
              <a:tr h="314325">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25%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Bom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760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45%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Médio</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280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30%</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Ruim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-570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25%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Bom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400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45%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Médio</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250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30%</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Ruim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-200</a:t>
                      </a:r>
                      <a:endParaRPr lang="pt-BR" sz="2000" b="0" i="0" u="none" strike="noStrike" dirty="0">
                        <a:solidFill>
                          <a:srgbClr val="000000"/>
                        </a:solidFill>
                        <a:effectLst/>
                        <a:latin typeface="Calibri"/>
                      </a:endParaRPr>
                    </a:p>
                  </a:txBody>
                  <a:tcPr marL="12700" marR="12700" marT="9525" marB="0" anchor="b">
                    <a:noFill/>
                  </a:tcPr>
                </a:tc>
              </a:tr>
            </a:tbl>
          </a:graphicData>
        </a:graphic>
      </p:graphicFrame>
      <p:sp>
        <p:nvSpPr>
          <p:cNvPr id="8" name="Elipse 7"/>
          <p:cNvSpPr/>
          <p:nvPr/>
        </p:nvSpPr>
        <p:spPr>
          <a:xfrm>
            <a:off x="4559829" y="4321881"/>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8" idx="6"/>
          </p:cNvCxnSpPr>
          <p:nvPr/>
        </p:nvCxnSpPr>
        <p:spPr>
          <a:xfrm>
            <a:off x="4943872" y="4465897"/>
            <a:ext cx="15361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4943872" y="4177865"/>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4943872" y="4465897"/>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4559829" y="554601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6" name="Conector reto 15"/>
          <p:cNvCxnSpPr>
            <a:stCxn id="15" idx="6"/>
          </p:cNvCxnSpPr>
          <p:nvPr/>
        </p:nvCxnSpPr>
        <p:spPr>
          <a:xfrm>
            <a:off x="4943872" y="5690033"/>
            <a:ext cx="15361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flipV="1">
            <a:off x="4943872" y="5402001"/>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4943872" y="5690033"/>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p:nvPr/>
        </p:nvSpPr>
        <p:spPr>
          <a:xfrm>
            <a:off x="2063552" y="4897945"/>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4" name="Conector reto 23"/>
          <p:cNvCxnSpPr/>
          <p:nvPr/>
        </p:nvCxnSpPr>
        <p:spPr>
          <a:xfrm flipV="1">
            <a:off x="2543605" y="4465897"/>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a:endCxn id="15" idx="2"/>
          </p:cNvCxnSpPr>
          <p:nvPr/>
        </p:nvCxnSpPr>
        <p:spPr>
          <a:xfrm>
            <a:off x="2543605" y="5041961"/>
            <a:ext cx="2016224" cy="6480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rot="20252958">
            <a:off x="2963465" y="4379236"/>
            <a:ext cx="1536171" cy="400109"/>
          </a:xfrm>
          <a:prstGeom prst="rect">
            <a:avLst/>
          </a:prstGeom>
          <a:noFill/>
        </p:spPr>
        <p:txBody>
          <a:bodyPr wrap="square" lIns="121917" tIns="60958" rIns="121917" bIns="60958" rtlCol="0">
            <a:spAutoFit/>
          </a:bodyPr>
          <a:lstStyle/>
          <a:p>
            <a:r>
              <a:rPr lang="pt-BR" dirty="0"/>
              <a:t>Cultura A</a:t>
            </a:r>
          </a:p>
        </p:txBody>
      </p:sp>
      <p:sp>
        <p:nvSpPr>
          <p:cNvPr id="29" name="CaixaDeTexto 28"/>
          <p:cNvSpPr txBox="1"/>
          <p:nvPr/>
        </p:nvSpPr>
        <p:spPr>
          <a:xfrm rot="1344595">
            <a:off x="2891787" y="5315670"/>
            <a:ext cx="1536171" cy="400109"/>
          </a:xfrm>
          <a:prstGeom prst="rect">
            <a:avLst/>
          </a:prstGeom>
          <a:noFill/>
        </p:spPr>
        <p:txBody>
          <a:bodyPr wrap="square" lIns="121917" tIns="60958" rIns="121917" bIns="60958" rtlCol="0">
            <a:spAutoFit/>
          </a:bodyPr>
          <a:lstStyle/>
          <a:p>
            <a:r>
              <a:rPr lang="pt-BR" dirty="0"/>
              <a:t>Cultura B</a:t>
            </a:r>
          </a:p>
        </p:txBody>
      </p:sp>
      <p:sp>
        <p:nvSpPr>
          <p:cNvPr id="30" name="CaixaDeTexto 29"/>
          <p:cNvSpPr txBox="1"/>
          <p:nvPr/>
        </p:nvSpPr>
        <p:spPr>
          <a:xfrm rot="20252958">
            <a:off x="3083855" y="4584498"/>
            <a:ext cx="1536171" cy="400109"/>
          </a:xfrm>
          <a:prstGeom prst="rect">
            <a:avLst/>
          </a:prstGeom>
          <a:noFill/>
        </p:spPr>
        <p:txBody>
          <a:bodyPr wrap="square" lIns="121917" tIns="60958" rIns="121917" bIns="60958" rtlCol="0">
            <a:spAutoFit/>
          </a:bodyPr>
          <a:lstStyle/>
          <a:p>
            <a:pPr algn="ctr"/>
            <a:r>
              <a:rPr lang="pt-BR" dirty="0"/>
              <a:t>145</a:t>
            </a:r>
          </a:p>
        </p:txBody>
      </p:sp>
      <p:sp>
        <p:nvSpPr>
          <p:cNvPr id="31" name="CaixaDeTexto 30"/>
          <p:cNvSpPr txBox="1"/>
          <p:nvPr/>
        </p:nvSpPr>
        <p:spPr>
          <a:xfrm rot="1344595">
            <a:off x="2699765" y="5459686"/>
            <a:ext cx="1536171" cy="400109"/>
          </a:xfrm>
          <a:prstGeom prst="rect">
            <a:avLst/>
          </a:prstGeom>
          <a:noFill/>
        </p:spPr>
        <p:txBody>
          <a:bodyPr wrap="square" lIns="121917" tIns="60958" rIns="121917" bIns="60958" rtlCol="0">
            <a:spAutoFit/>
          </a:bodyPr>
          <a:lstStyle/>
          <a:p>
            <a:pPr algn="ctr"/>
            <a:r>
              <a:rPr lang="pt-BR" dirty="0"/>
              <a:t>152,5</a:t>
            </a:r>
          </a:p>
        </p:txBody>
      </p:sp>
      <p:graphicFrame>
        <p:nvGraphicFramePr>
          <p:cNvPr id="27" name="Tabela 26"/>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32" name="Tabela 31"/>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14" name="Seta dobrada para cima 13"/>
          <p:cNvSpPr/>
          <p:nvPr/>
        </p:nvSpPr>
        <p:spPr>
          <a:xfrm>
            <a:off x="2351584" y="5257985"/>
            <a:ext cx="480053" cy="360040"/>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Tree>
    <p:extLst>
      <p:ext uri="{BB962C8B-B14F-4D97-AF65-F5344CB8AC3E}">
        <p14:creationId xmlns:p14="http://schemas.microsoft.com/office/powerpoint/2010/main" val="164144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7" name="Espaço Reservado para Conteúdo 2"/>
          <p:cNvSpPr txBox="1">
            <a:spLocks/>
          </p:cNvSpPr>
          <p:nvPr/>
        </p:nvSpPr>
        <p:spPr>
          <a:xfrm>
            <a:off x="527382" y="3356994"/>
            <a:ext cx="11137237" cy="2376265"/>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857229" lvl="1" indent="-457189">
              <a:buFont typeface="+mj-lt"/>
              <a:buAutoNum type="arabicParenR"/>
            </a:pPr>
            <a:r>
              <a:rPr lang="pt-BR" sz="2400" dirty="0">
                <a:solidFill>
                  <a:schemeClr val="bg1">
                    <a:lumMod val="50000"/>
                  </a:schemeClr>
                </a:solidFill>
              </a:rPr>
              <a:t>O valor esperado do negócio sem a informação adicional;</a:t>
            </a:r>
          </a:p>
          <a:p>
            <a:pPr marL="857229" lvl="1" indent="-457189">
              <a:buFont typeface="+mj-lt"/>
              <a:buAutoNum type="arabicParenR"/>
            </a:pPr>
            <a:r>
              <a:rPr lang="pt-BR" sz="2400" b="1" dirty="0"/>
              <a:t>O valor esperado do lucro do negócio com informação imperfeita;</a:t>
            </a:r>
          </a:p>
          <a:p>
            <a:pPr marL="857229" lvl="1" indent="-457189">
              <a:buFont typeface="+mj-lt"/>
              <a:buAutoNum type="arabicParenR"/>
            </a:pPr>
            <a:r>
              <a:rPr lang="pt-BR" sz="2400" dirty="0"/>
              <a:t>O valor esperado do lucro do negócio com a compra da previsão; e,</a:t>
            </a:r>
          </a:p>
          <a:p>
            <a:pPr marL="857229" lvl="1" indent="-457189">
              <a:buFont typeface="+mj-lt"/>
              <a:buAutoNum type="arabicParenR"/>
            </a:pPr>
            <a:r>
              <a:rPr lang="pt-BR" sz="2400" dirty="0"/>
              <a:t>O valor esperado da previsão perfeita</a:t>
            </a:r>
            <a:r>
              <a:rPr lang="pt-BR" sz="2000" dirty="0"/>
              <a:t>.</a:t>
            </a:r>
          </a:p>
        </p:txBody>
      </p:sp>
    </p:spTree>
    <p:extLst>
      <p:ext uri="{BB962C8B-B14F-4D97-AF65-F5344CB8AC3E}">
        <p14:creationId xmlns:p14="http://schemas.microsoft.com/office/powerpoint/2010/main" val="1306349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3559422240"/>
              </p:ext>
            </p:extLst>
          </p:nvPr>
        </p:nvGraphicFramePr>
        <p:xfrm>
          <a:off x="239352" y="482476"/>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98500"/>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42516"/>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26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4251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74564"/>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42516"/>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55855"/>
            <a:ext cx="1536171" cy="400109"/>
          </a:xfrm>
          <a:prstGeom prst="rect">
            <a:avLst/>
          </a:prstGeom>
          <a:noFill/>
        </p:spPr>
        <p:txBody>
          <a:bodyPr wrap="square" lIns="121917" tIns="60958" rIns="121917" bIns="60958" rtlCol="0">
            <a:spAutoFit/>
          </a:bodyPr>
          <a:lstStyle/>
          <a:p>
            <a:r>
              <a:rPr lang="pt-BR" dirty="0"/>
              <a:t>Cultura A</a:t>
            </a:r>
          </a:p>
        </p:txBody>
      </p:sp>
      <p:cxnSp>
        <p:nvCxnSpPr>
          <p:cNvPr id="26" name="Conector reto 25"/>
          <p:cNvCxnSpPr/>
          <p:nvPr/>
        </p:nvCxnSpPr>
        <p:spPr>
          <a:xfrm>
            <a:off x="3983765" y="1418580"/>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74295"/>
            <a:ext cx="1536171" cy="400109"/>
          </a:xfrm>
          <a:prstGeom prst="rect">
            <a:avLst/>
          </a:prstGeom>
          <a:noFill/>
        </p:spPr>
        <p:txBody>
          <a:bodyPr wrap="square" lIns="121917" tIns="60958" rIns="121917" bIns="60958" rtlCol="0">
            <a:spAutoFit/>
          </a:bodyPr>
          <a:lstStyle/>
          <a:p>
            <a:r>
              <a:rPr lang="pt-BR" dirty="0"/>
              <a:t>Cultura B</a:t>
            </a:r>
          </a:p>
        </p:txBody>
      </p:sp>
      <p:sp>
        <p:nvSpPr>
          <p:cNvPr id="35" name="Retângulo de cantos arredondados 34"/>
          <p:cNvSpPr/>
          <p:nvPr/>
        </p:nvSpPr>
        <p:spPr>
          <a:xfrm>
            <a:off x="3503712" y="3352035"/>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919987"/>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33324"/>
            <a:ext cx="1536171" cy="400109"/>
          </a:xfrm>
          <a:prstGeom prst="rect">
            <a:avLst/>
          </a:prstGeom>
          <a:noFill/>
        </p:spPr>
        <p:txBody>
          <a:bodyPr wrap="square" lIns="121917" tIns="60958" rIns="121917" bIns="60958" rtlCol="0">
            <a:spAutoFit/>
          </a:bodyPr>
          <a:lstStyle/>
          <a:p>
            <a:r>
              <a:rPr lang="pt-BR" dirty="0"/>
              <a:t>Cultura A</a:t>
            </a:r>
          </a:p>
        </p:txBody>
      </p:sp>
      <p:cxnSp>
        <p:nvCxnSpPr>
          <p:cNvPr id="43" name="Conector reto 42"/>
          <p:cNvCxnSpPr/>
          <p:nvPr/>
        </p:nvCxnSpPr>
        <p:spPr>
          <a:xfrm>
            <a:off x="3983765" y="3496051"/>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51764"/>
            <a:ext cx="1536171" cy="400109"/>
          </a:xfrm>
          <a:prstGeom prst="rect">
            <a:avLst/>
          </a:prstGeom>
          <a:noFill/>
        </p:spPr>
        <p:txBody>
          <a:bodyPr wrap="square" lIns="121917" tIns="60958" rIns="121917" bIns="60958" rtlCol="0">
            <a:spAutoFit/>
          </a:bodyPr>
          <a:lstStyle/>
          <a:p>
            <a:r>
              <a:rPr lang="pt-BR" dirty="0"/>
              <a:t>Cultura B</a:t>
            </a:r>
          </a:p>
        </p:txBody>
      </p:sp>
      <p:sp>
        <p:nvSpPr>
          <p:cNvPr id="50" name="Retângulo de cantos arredondados 49"/>
          <p:cNvSpPr/>
          <p:nvPr/>
        </p:nvSpPr>
        <p:spPr>
          <a:xfrm>
            <a:off x="3503712" y="537902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4697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60311"/>
            <a:ext cx="1536171" cy="400109"/>
          </a:xfrm>
          <a:prstGeom prst="rect">
            <a:avLst/>
          </a:prstGeom>
          <a:noFill/>
        </p:spPr>
        <p:txBody>
          <a:bodyPr wrap="square" lIns="121917" tIns="60958" rIns="121917" bIns="60958" rtlCol="0">
            <a:spAutoFit/>
          </a:bodyPr>
          <a:lstStyle/>
          <a:p>
            <a:r>
              <a:rPr lang="pt-BR" dirty="0"/>
              <a:t>Cultura A</a:t>
            </a:r>
          </a:p>
        </p:txBody>
      </p:sp>
      <p:cxnSp>
        <p:nvCxnSpPr>
          <p:cNvPr id="58" name="Conector reto 57"/>
          <p:cNvCxnSpPr/>
          <p:nvPr/>
        </p:nvCxnSpPr>
        <p:spPr>
          <a:xfrm>
            <a:off x="3983765" y="552303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78751"/>
            <a:ext cx="1536171" cy="400109"/>
          </a:xfrm>
          <a:prstGeom prst="rect">
            <a:avLst/>
          </a:prstGeom>
          <a:noFill/>
        </p:spPr>
        <p:txBody>
          <a:bodyPr wrap="square" lIns="121917" tIns="60958" rIns="121917" bIns="60958" rtlCol="0">
            <a:spAutoFit/>
          </a:bodyPr>
          <a:lstStyle/>
          <a:p>
            <a:r>
              <a:rPr lang="pt-BR" dirty="0"/>
              <a:t>Cultura B</a:t>
            </a:r>
          </a:p>
        </p:txBody>
      </p:sp>
      <p:sp>
        <p:nvSpPr>
          <p:cNvPr id="64" name="Elipse 63"/>
          <p:cNvSpPr/>
          <p:nvPr/>
        </p:nvSpPr>
        <p:spPr>
          <a:xfrm>
            <a:off x="623392" y="336279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96049"/>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418580"/>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506812"/>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2020234"/>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209488"/>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64328"/>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123186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left)">
                                      <p:cBhvr>
                                        <p:cTn id="11" dur="500"/>
                                        <p:tgtEl>
                                          <p:spTgt spid="66"/>
                                        </p:tgtEl>
                                      </p:cBhvr>
                                    </p:animEffect>
                                  </p:childTnLst>
                                </p:cTn>
                              </p:par>
                              <p:par>
                                <p:cTn id="12" presetID="22" presetClass="entr" presetSubtype="8" fill="hold" nodeType="withEffect">
                                  <p:stCondLst>
                                    <p:cond delay="0"/>
                                  </p:stCondLst>
                                  <p:childTnLst>
                                    <p:set>
                                      <p:cBhvr>
                                        <p:cTn id="13" dur="1" fill="hold">
                                          <p:stCondLst>
                                            <p:cond delay="0"/>
                                          </p:stCondLst>
                                        </p:cTn>
                                        <p:tgtEl>
                                          <p:spTgt spid="65"/>
                                        </p:tgtEl>
                                        <p:attrNameLst>
                                          <p:attrName>style.visibility</p:attrName>
                                        </p:attrNameLst>
                                      </p:cBhvr>
                                      <p:to>
                                        <p:strVal val="visible"/>
                                      </p:to>
                                    </p:set>
                                    <p:animEffect transition="in" filter="wipe(left)">
                                      <p:cBhvr>
                                        <p:cTn id="14" dur="500"/>
                                        <p:tgtEl>
                                          <p:spTgt spid="65"/>
                                        </p:tgtEl>
                                      </p:cBhvr>
                                    </p:animEffect>
                                  </p:childTnLst>
                                </p:cTn>
                              </p:par>
                              <p:par>
                                <p:cTn id="15" presetID="22" presetClass="entr" presetSubtype="8" fill="hold" nodeType="with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wipe(left)">
                                      <p:cBhvr>
                                        <p:cTn id="17" dur="500"/>
                                        <p:tgtEl>
                                          <p:spTgt spid="67"/>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73"/>
                                        </p:tgtEl>
                                        <p:attrNameLst>
                                          <p:attrName>style.visibility</p:attrName>
                                        </p:attrNameLst>
                                      </p:cBhvr>
                                      <p:to>
                                        <p:strVal val="visible"/>
                                      </p:to>
                                    </p:set>
                                    <p:animEffect transition="in" filter="wipe(left)">
                                      <p:cBhvr>
                                        <p:cTn id="21" dur="500"/>
                                        <p:tgtEl>
                                          <p:spTgt spid="73"/>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ipe(left)">
                                      <p:cBhvr>
                                        <p:cTn id="24" dur="500"/>
                                        <p:tgtEl>
                                          <p:spTgt spid="74"/>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wipe(left)">
                                      <p:cBhvr>
                                        <p:cTn id="27" dur="500"/>
                                        <p:tgtEl>
                                          <p:spTgt spid="7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par>
                                <p:cTn id="37" presetID="22" presetClass="entr" presetSubtype="8"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left)">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left)">
                                      <p:cBhvr>
                                        <p:cTn id="55" dur="500"/>
                                        <p:tgtEl>
                                          <p:spTgt spid="36"/>
                                        </p:tgtEl>
                                      </p:cBhvr>
                                    </p:animEffect>
                                  </p:childTnLst>
                                </p:cTn>
                              </p:par>
                              <p:par>
                                <p:cTn id="56" presetID="22" presetClass="entr" presetSubtype="8" fill="hold" nodeType="with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wipe(left)">
                                      <p:cBhvr>
                                        <p:cTn id="58" dur="500"/>
                                        <p:tgtEl>
                                          <p:spTgt spid="43"/>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wipe(left)">
                                      <p:cBhvr>
                                        <p:cTn id="62" dur="500"/>
                                        <p:tgtEl>
                                          <p:spTgt spid="37"/>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wipe(left)">
                                      <p:cBhvr>
                                        <p:cTn id="65" dur="500"/>
                                        <p:tgtEl>
                                          <p:spTgt spid="4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wipe(left)">
                                      <p:cBhvr>
                                        <p:cTn id="70" dur="500"/>
                                        <p:tgtEl>
                                          <p:spTgt spid="50"/>
                                        </p:tgtEl>
                                      </p:cBhvr>
                                    </p:animEffect>
                                  </p:childTnLst>
                                </p:cTn>
                              </p:par>
                            </p:childTnLst>
                          </p:cTn>
                        </p:par>
                        <p:par>
                          <p:cTn id="71" fill="hold">
                            <p:stCondLst>
                              <p:cond delay="500"/>
                            </p:stCondLst>
                            <p:childTnLst>
                              <p:par>
                                <p:cTn id="72" presetID="22" presetClass="entr" presetSubtype="8" fill="hold" nodeType="afterEffect">
                                  <p:stCondLst>
                                    <p:cond delay="0"/>
                                  </p:stCondLst>
                                  <p:childTnLst>
                                    <p:set>
                                      <p:cBhvr>
                                        <p:cTn id="73" dur="1" fill="hold">
                                          <p:stCondLst>
                                            <p:cond delay="0"/>
                                          </p:stCondLst>
                                        </p:cTn>
                                        <p:tgtEl>
                                          <p:spTgt spid="51"/>
                                        </p:tgtEl>
                                        <p:attrNameLst>
                                          <p:attrName>style.visibility</p:attrName>
                                        </p:attrNameLst>
                                      </p:cBhvr>
                                      <p:to>
                                        <p:strVal val="visible"/>
                                      </p:to>
                                    </p:set>
                                    <p:animEffect transition="in" filter="wipe(left)">
                                      <p:cBhvr>
                                        <p:cTn id="74" dur="500"/>
                                        <p:tgtEl>
                                          <p:spTgt spid="51"/>
                                        </p:tgtEl>
                                      </p:cBhvr>
                                    </p:animEffect>
                                  </p:childTnLst>
                                </p:cTn>
                              </p:par>
                              <p:par>
                                <p:cTn id="75" presetID="22" presetClass="entr" presetSubtype="8" fill="hold" nodeType="with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wipe(left)">
                                      <p:cBhvr>
                                        <p:cTn id="77" dur="500"/>
                                        <p:tgtEl>
                                          <p:spTgt spid="58"/>
                                        </p:tgtEl>
                                      </p:cBhvr>
                                    </p:animEffect>
                                  </p:childTnLst>
                                </p:cTn>
                              </p:par>
                            </p:childTnLst>
                          </p:cTn>
                        </p:par>
                        <p:par>
                          <p:cTn id="78" fill="hold">
                            <p:stCondLst>
                              <p:cond delay="1000"/>
                            </p:stCondLst>
                            <p:childTnLst>
                              <p:par>
                                <p:cTn id="79" presetID="22" presetClass="entr" presetSubtype="8" fill="hold" grpId="0" nodeType="afterEffect">
                                  <p:stCondLst>
                                    <p:cond delay="0"/>
                                  </p:stCondLst>
                                  <p:childTnLst>
                                    <p:set>
                                      <p:cBhvr>
                                        <p:cTn id="80" dur="1" fill="hold">
                                          <p:stCondLst>
                                            <p:cond delay="0"/>
                                          </p:stCondLst>
                                        </p:cTn>
                                        <p:tgtEl>
                                          <p:spTgt spid="52"/>
                                        </p:tgtEl>
                                        <p:attrNameLst>
                                          <p:attrName>style.visibility</p:attrName>
                                        </p:attrNameLst>
                                      </p:cBhvr>
                                      <p:to>
                                        <p:strVal val="visible"/>
                                      </p:to>
                                    </p:set>
                                    <p:animEffect transition="in" filter="wipe(left)">
                                      <p:cBhvr>
                                        <p:cTn id="81" dur="500"/>
                                        <p:tgtEl>
                                          <p:spTgt spid="52"/>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wipe(left)">
                                      <p:cBhvr>
                                        <p:cTn id="84" dur="500"/>
                                        <p:tgtEl>
                                          <p:spTgt spid="5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9"/>
                                        </p:tgtEl>
                                        <p:attrNameLst>
                                          <p:attrName>style.visibility</p:attrName>
                                        </p:attrNameLst>
                                      </p:cBhvr>
                                      <p:to>
                                        <p:strVal val="visible"/>
                                      </p:to>
                                    </p:set>
                                    <p:animEffect transition="in" filter="wipe(left)">
                                      <p:cBhvr>
                                        <p:cTn id="89" dur="500"/>
                                        <p:tgtEl>
                                          <p:spTgt spid="9"/>
                                        </p:tgtEl>
                                      </p:cBhvr>
                                    </p:animEffect>
                                  </p:childTnLst>
                                </p:cTn>
                              </p:par>
                            </p:childTnLst>
                          </p:cTn>
                        </p:par>
                        <p:par>
                          <p:cTn id="90" fill="hold">
                            <p:stCondLst>
                              <p:cond delay="500"/>
                            </p:stCondLst>
                            <p:childTnLst>
                              <p:par>
                                <p:cTn id="91" presetID="22" presetClass="entr" presetSubtype="8" fill="hold" nodeType="after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wipe(left)">
                                      <p:cBhvr>
                                        <p:cTn id="93" dur="500"/>
                                        <p:tgtEl>
                                          <p:spTgt spid="11"/>
                                        </p:tgtEl>
                                      </p:cBhvr>
                                    </p:animEffect>
                                  </p:childTnLst>
                                </p:cTn>
                              </p:par>
                              <p:par>
                                <p:cTn id="94" presetID="22" presetClass="entr" presetSubtype="8" fill="hold" nodeType="withEffect">
                                  <p:stCondLst>
                                    <p:cond delay="0"/>
                                  </p:stCondLst>
                                  <p:childTnLst>
                                    <p:set>
                                      <p:cBhvr>
                                        <p:cTn id="95" dur="1" fill="hold">
                                          <p:stCondLst>
                                            <p:cond delay="0"/>
                                          </p:stCondLst>
                                        </p:cTn>
                                        <p:tgtEl>
                                          <p:spTgt spid="10"/>
                                        </p:tgtEl>
                                        <p:attrNameLst>
                                          <p:attrName>style.visibility</p:attrName>
                                        </p:attrNameLst>
                                      </p:cBhvr>
                                      <p:to>
                                        <p:strVal val="visible"/>
                                      </p:to>
                                    </p:set>
                                    <p:animEffect transition="in" filter="wipe(left)">
                                      <p:cBhvr>
                                        <p:cTn id="96" dur="500"/>
                                        <p:tgtEl>
                                          <p:spTgt spid="10"/>
                                        </p:tgtEl>
                                      </p:cBhvr>
                                    </p:animEffect>
                                  </p:childTnLst>
                                </p:cTn>
                              </p:par>
                              <p:par>
                                <p:cTn id="97" presetID="22" presetClass="entr" presetSubtype="8" fill="hold" nodeType="with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wipe(left)">
                                      <p:cBhvr>
                                        <p:cTn id="99" dur="500"/>
                                        <p:tgtEl>
                                          <p:spTgt spid="12"/>
                                        </p:tgtEl>
                                      </p:cBhvr>
                                    </p:animEffect>
                                  </p:childTnLst>
                                </p:cTn>
                              </p:par>
                            </p:childTnLst>
                          </p:cTn>
                        </p:par>
                        <p:par>
                          <p:cTn id="100" fill="hold">
                            <p:stCondLst>
                              <p:cond delay="1000"/>
                            </p:stCondLst>
                            <p:childTnLst>
                              <p:par>
                                <p:cTn id="101" presetID="22" presetClass="entr" presetSubtype="8" fill="hold"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left)">
                                      <p:cBhvr>
                                        <p:cTn id="10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p:bldP spid="27" grpId="0"/>
      <p:bldP spid="35" grpId="0" animBg="1"/>
      <p:bldP spid="37" grpId="0"/>
      <p:bldP spid="44" grpId="0"/>
      <p:bldP spid="50" grpId="0" animBg="1"/>
      <p:bldP spid="52" grpId="0"/>
      <p:bldP spid="59" grpId="0"/>
      <p:bldP spid="64" grpId="0" animBg="1"/>
      <p:bldP spid="73" grpId="0"/>
      <p:bldP spid="74" grpId="0"/>
      <p:bldP spid="7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2195219004"/>
              </p:ext>
            </p:extLst>
          </p:nvPr>
        </p:nvGraphicFramePr>
        <p:xfrm>
          <a:off x="239352" y="482476"/>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98500"/>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42516"/>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26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4251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74564"/>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42516"/>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55855"/>
            <a:ext cx="1536171" cy="400109"/>
          </a:xfrm>
          <a:prstGeom prst="rect">
            <a:avLst/>
          </a:prstGeom>
          <a:noFill/>
        </p:spPr>
        <p:txBody>
          <a:bodyPr wrap="square" lIns="121917" tIns="60958" rIns="121917" bIns="60958" rtlCol="0">
            <a:spAutoFit/>
          </a:bodyPr>
          <a:lstStyle/>
          <a:p>
            <a:r>
              <a:rPr lang="pt-BR" dirty="0"/>
              <a:t>Cultura A</a:t>
            </a:r>
          </a:p>
        </p:txBody>
      </p:sp>
      <p:sp>
        <p:nvSpPr>
          <p:cNvPr id="21" name="Elipse 20"/>
          <p:cNvSpPr/>
          <p:nvPr/>
        </p:nvSpPr>
        <p:spPr>
          <a:xfrm>
            <a:off x="5999989" y="170661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5062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34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5062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418580"/>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74295"/>
            <a:ext cx="1536171" cy="400109"/>
          </a:xfrm>
          <a:prstGeom prst="rect">
            <a:avLst/>
          </a:prstGeom>
          <a:noFill/>
        </p:spPr>
        <p:txBody>
          <a:bodyPr wrap="square" lIns="121917" tIns="60958" rIns="121917" bIns="60958" rtlCol="0">
            <a:spAutoFit/>
          </a:bodyPr>
          <a:lstStyle/>
          <a:p>
            <a:r>
              <a:rPr lang="pt-BR" dirty="0"/>
              <a:t>Cultura B</a:t>
            </a:r>
          </a:p>
        </p:txBody>
      </p:sp>
      <p:sp>
        <p:nvSpPr>
          <p:cNvPr id="31" name="Elipse 30"/>
          <p:cNvSpPr/>
          <p:nvPr/>
        </p:nvSpPr>
        <p:spPr>
          <a:xfrm>
            <a:off x="5999989" y="2775971"/>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919987"/>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703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919987"/>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52035"/>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919987"/>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33324"/>
            <a:ext cx="1536171" cy="400109"/>
          </a:xfrm>
          <a:prstGeom prst="rect">
            <a:avLst/>
          </a:prstGeom>
          <a:noFill/>
        </p:spPr>
        <p:txBody>
          <a:bodyPr wrap="square" lIns="121917" tIns="60958" rIns="121917" bIns="60958" rtlCol="0">
            <a:spAutoFit/>
          </a:bodyPr>
          <a:lstStyle/>
          <a:p>
            <a:r>
              <a:rPr lang="pt-BR" dirty="0"/>
              <a:t>Cultura A</a:t>
            </a:r>
          </a:p>
        </p:txBody>
      </p:sp>
      <p:sp>
        <p:nvSpPr>
          <p:cNvPr id="39" name="Elipse 38"/>
          <p:cNvSpPr/>
          <p:nvPr/>
        </p:nvSpPr>
        <p:spPr>
          <a:xfrm>
            <a:off x="5999989" y="3784083"/>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28099"/>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712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2809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96051"/>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51764"/>
            <a:ext cx="1536171" cy="400109"/>
          </a:xfrm>
          <a:prstGeom prst="rect">
            <a:avLst/>
          </a:prstGeom>
          <a:noFill/>
        </p:spPr>
        <p:txBody>
          <a:bodyPr wrap="square" lIns="121917" tIns="60958" rIns="121917" bIns="60958" rtlCol="0">
            <a:spAutoFit/>
          </a:bodyPr>
          <a:lstStyle/>
          <a:p>
            <a:r>
              <a:rPr lang="pt-BR" dirty="0"/>
              <a:t>Cultura B</a:t>
            </a:r>
          </a:p>
        </p:txBody>
      </p:sp>
      <p:sp>
        <p:nvSpPr>
          <p:cNvPr id="46" name="Elipse 45"/>
          <p:cNvSpPr/>
          <p:nvPr/>
        </p:nvSpPr>
        <p:spPr>
          <a:xfrm>
            <a:off x="5999989" y="480295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4697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30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4697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7902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4697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60311"/>
            <a:ext cx="1536171" cy="400109"/>
          </a:xfrm>
          <a:prstGeom prst="rect">
            <a:avLst/>
          </a:prstGeom>
          <a:noFill/>
        </p:spPr>
        <p:txBody>
          <a:bodyPr wrap="square" lIns="121917" tIns="60958" rIns="121917" bIns="60958" rtlCol="0">
            <a:spAutoFit/>
          </a:bodyPr>
          <a:lstStyle/>
          <a:p>
            <a:r>
              <a:rPr lang="pt-BR" dirty="0"/>
              <a:t>Cultura A</a:t>
            </a:r>
          </a:p>
        </p:txBody>
      </p:sp>
      <p:sp>
        <p:nvSpPr>
          <p:cNvPr id="54" name="Elipse 53"/>
          <p:cNvSpPr/>
          <p:nvPr/>
        </p:nvSpPr>
        <p:spPr>
          <a:xfrm>
            <a:off x="5999989" y="581106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5508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39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5508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52303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78751"/>
            <a:ext cx="1536171" cy="400109"/>
          </a:xfrm>
          <a:prstGeom prst="rect">
            <a:avLst/>
          </a:prstGeom>
          <a:noFill/>
        </p:spPr>
        <p:txBody>
          <a:bodyPr wrap="square" lIns="121917" tIns="60958" rIns="121917" bIns="60958" rtlCol="0">
            <a:spAutoFit/>
          </a:bodyPr>
          <a:lstStyle/>
          <a:p>
            <a:r>
              <a:rPr lang="pt-BR" dirty="0"/>
              <a:t>Cultura B</a:t>
            </a:r>
          </a:p>
        </p:txBody>
      </p:sp>
      <p:sp>
        <p:nvSpPr>
          <p:cNvPr id="64" name="Elipse 63"/>
          <p:cNvSpPr/>
          <p:nvPr/>
        </p:nvSpPr>
        <p:spPr>
          <a:xfrm>
            <a:off x="623392" y="336279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96049"/>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418580"/>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506812"/>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2020234"/>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209488"/>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64328"/>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191903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left)">
                                      <p:cBhvr>
                                        <p:cTn id="10" dur="500"/>
                                        <p:tgtEl>
                                          <p:spTgt spid="3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wipe(left)">
                                      <p:cBhvr>
                                        <p:cTn id="13" dur="500"/>
                                        <p:tgtEl>
                                          <p:spTgt spid="3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wipe(left)">
                                      <p:cBhvr>
                                        <p:cTn id="16" dur="500"/>
                                        <p:tgtEl>
                                          <p:spTgt spid="4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left)">
                                      <p:cBhvr>
                                        <p:cTn id="19" dur="500"/>
                                        <p:tgtEl>
                                          <p:spTgt spid="54"/>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left)">
                                      <p:cBhvr>
                                        <p:cTn id="23" dur="500"/>
                                        <p:tgtEl>
                                          <p:spTgt spid="23"/>
                                        </p:tgtEl>
                                      </p:cBhvr>
                                    </p:animEffect>
                                  </p:childTnLst>
                                </p:cTn>
                              </p:par>
                              <p:par>
                                <p:cTn id="24" presetID="22" presetClass="entr" presetSubtype="8"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left)">
                                      <p:cBhvr>
                                        <p:cTn id="26" dur="500"/>
                                        <p:tgtEl>
                                          <p:spTgt spid="22"/>
                                        </p:tgtEl>
                                      </p:cBhvr>
                                    </p:animEffect>
                                  </p:childTnLst>
                                </p:cTn>
                              </p:par>
                              <p:par>
                                <p:cTn id="27" presetID="22" presetClass="entr" presetSubtype="8"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left)">
                                      <p:cBhvr>
                                        <p:cTn id="29" dur="500"/>
                                        <p:tgtEl>
                                          <p:spTgt spid="24"/>
                                        </p:tgtEl>
                                      </p:cBhvr>
                                    </p:animEffect>
                                  </p:childTnLst>
                                </p:cTn>
                              </p:par>
                              <p:par>
                                <p:cTn id="30" presetID="22" presetClass="entr" presetSubtype="8"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500"/>
                                        <p:tgtEl>
                                          <p:spTgt spid="32"/>
                                        </p:tgtEl>
                                      </p:cBhvr>
                                    </p:animEffect>
                                  </p:childTnLst>
                                </p:cTn>
                              </p:par>
                              <p:par>
                                <p:cTn id="33" presetID="22" presetClass="entr" presetSubtype="8"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500"/>
                                        <p:tgtEl>
                                          <p:spTgt spid="33"/>
                                        </p:tgtEl>
                                      </p:cBhvr>
                                    </p:animEffect>
                                  </p:childTnLst>
                                </p:cTn>
                              </p:par>
                              <p:par>
                                <p:cTn id="36" presetID="22" presetClass="entr" presetSubtype="8" fill="hold" nodeType="with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left)">
                                      <p:cBhvr>
                                        <p:cTn id="38" dur="500"/>
                                        <p:tgtEl>
                                          <p:spTgt spid="34"/>
                                        </p:tgtEl>
                                      </p:cBhvr>
                                    </p:animEffect>
                                  </p:childTnLst>
                                </p:cTn>
                              </p:par>
                              <p:par>
                                <p:cTn id="39" presetID="22" presetClass="entr" presetSubtype="8"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left)">
                                      <p:cBhvr>
                                        <p:cTn id="41" dur="500"/>
                                        <p:tgtEl>
                                          <p:spTgt spid="40"/>
                                        </p:tgtEl>
                                      </p:cBhvr>
                                    </p:animEffect>
                                  </p:childTnLst>
                                </p:cTn>
                              </p:par>
                              <p:par>
                                <p:cTn id="42" presetID="22" presetClass="entr" presetSubtype="8" fill="hold"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wipe(left)">
                                      <p:cBhvr>
                                        <p:cTn id="44" dur="500"/>
                                        <p:tgtEl>
                                          <p:spTgt spid="41"/>
                                        </p:tgtEl>
                                      </p:cBhvr>
                                    </p:animEffect>
                                  </p:childTnLst>
                                </p:cTn>
                              </p:par>
                              <p:par>
                                <p:cTn id="45" presetID="22" presetClass="entr" presetSubtype="8"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wipe(left)">
                                      <p:cBhvr>
                                        <p:cTn id="47" dur="500"/>
                                        <p:tgtEl>
                                          <p:spTgt spid="42"/>
                                        </p:tgtEl>
                                      </p:cBhvr>
                                    </p:animEffect>
                                  </p:childTnLst>
                                </p:cTn>
                              </p:par>
                              <p:par>
                                <p:cTn id="48" presetID="22" presetClass="entr" presetSubtype="8" fill="hold" nodeType="with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left)">
                                      <p:cBhvr>
                                        <p:cTn id="50" dur="500"/>
                                        <p:tgtEl>
                                          <p:spTgt spid="47"/>
                                        </p:tgtEl>
                                      </p:cBhvr>
                                    </p:animEffect>
                                  </p:childTnLst>
                                </p:cTn>
                              </p:par>
                              <p:par>
                                <p:cTn id="51" presetID="22" presetClass="entr" presetSubtype="8" fill="hold" nodeType="with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left)">
                                      <p:cBhvr>
                                        <p:cTn id="53" dur="500"/>
                                        <p:tgtEl>
                                          <p:spTgt spid="48"/>
                                        </p:tgtEl>
                                      </p:cBhvr>
                                    </p:animEffect>
                                  </p:childTnLst>
                                </p:cTn>
                              </p:par>
                              <p:par>
                                <p:cTn id="54" presetID="22" presetClass="entr" presetSubtype="8" fill="hold" nodeType="withEffect">
                                  <p:stCondLst>
                                    <p:cond delay="0"/>
                                  </p:stCondLst>
                                  <p:childTnLst>
                                    <p:set>
                                      <p:cBhvr>
                                        <p:cTn id="55" dur="1" fill="hold">
                                          <p:stCondLst>
                                            <p:cond delay="0"/>
                                          </p:stCondLst>
                                        </p:cTn>
                                        <p:tgtEl>
                                          <p:spTgt spid="49"/>
                                        </p:tgtEl>
                                        <p:attrNameLst>
                                          <p:attrName>style.visibility</p:attrName>
                                        </p:attrNameLst>
                                      </p:cBhvr>
                                      <p:to>
                                        <p:strVal val="visible"/>
                                      </p:to>
                                    </p:set>
                                    <p:animEffect transition="in" filter="wipe(left)">
                                      <p:cBhvr>
                                        <p:cTn id="56" dur="500"/>
                                        <p:tgtEl>
                                          <p:spTgt spid="49"/>
                                        </p:tgtEl>
                                      </p:cBhvr>
                                    </p:animEffect>
                                  </p:childTnLst>
                                </p:cTn>
                              </p:par>
                              <p:par>
                                <p:cTn id="57" presetID="22" presetClass="entr" presetSubtype="8" fill="hold" nodeType="with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wipe(left)">
                                      <p:cBhvr>
                                        <p:cTn id="59" dur="500"/>
                                        <p:tgtEl>
                                          <p:spTgt spid="55"/>
                                        </p:tgtEl>
                                      </p:cBhvr>
                                    </p:animEffect>
                                  </p:childTnLst>
                                </p:cTn>
                              </p:par>
                              <p:par>
                                <p:cTn id="60" presetID="22" presetClass="entr" presetSubtype="8" fill="hold" nodeType="with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wipe(left)">
                                      <p:cBhvr>
                                        <p:cTn id="62" dur="500"/>
                                        <p:tgtEl>
                                          <p:spTgt spid="56"/>
                                        </p:tgtEl>
                                      </p:cBhvr>
                                    </p:animEffect>
                                  </p:childTnLst>
                                </p:cTn>
                              </p:par>
                              <p:par>
                                <p:cTn id="63" presetID="22" presetClass="entr" presetSubtype="8" fill="hold" nodeType="withEffect">
                                  <p:stCondLst>
                                    <p:cond delay="0"/>
                                  </p:stCondLst>
                                  <p:childTnLst>
                                    <p:set>
                                      <p:cBhvr>
                                        <p:cTn id="64" dur="1" fill="hold">
                                          <p:stCondLst>
                                            <p:cond delay="0"/>
                                          </p:stCondLst>
                                        </p:cTn>
                                        <p:tgtEl>
                                          <p:spTgt spid="57"/>
                                        </p:tgtEl>
                                        <p:attrNameLst>
                                          <p:attrName>style.visibility</p:attrName>
                                        </p:attrNameLst>
                                      </p:cBhvr>
                                      <p:to>
                                        <p:strVal val="visible"/>
                                      </p:to>
                                    </p:set>
                                    <p:animEffect transition="in" filter="wipe(left)">
                                      <p:cBhvr>
                                        <p:cTn id="65"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1" grpId="0" animBg="1"/>
      <p:bldP spid="39" grpId="0" animBg="1"/>
      <p:bldP spid="46" grpId="0" animBg="1"/>
      <p:bldP spid="5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1467531702"/>
              </p:ext>
            </p:extLst>
          </p:nvPr>
        </p:nvGraphicFramePr>
        <p:xfrm>
          <a:off x="239352" y="482476"/>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98500"/>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42516"/>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26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4251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74564"/>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42516"/>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55855"/>
            <a:ext cx="1536171" cy="400109"/>
          </a:xfrm>
          <a:prstGeom prst="rect">
            <a:avLst/>
          </a:prstGeom>
          <a:noFill/>
        </p:spPr>
        <p:txBody>
          <a:bodyPr wrap="square" lIns="121917" tIns="60958" rIns="121917" bIns="60958" rtlCol="0">
            <a:spAutoFit/>
          </a:bodyPr>
          <a:lstStyle/>
          <a:p>
            <a:r>
              <a:rPr lang="pt-BR" dirty="0"/>
              <a:t>Cultura A</a:t>
            </a:r>
          </a:p>
        </p:txBody>
      </p:sp>
      <p:sp>
        <p:nvSpPr>
          <p:cNvPr id="21" name="Elipse 20"/>
          <p:cNvSpPr/>
          <p:nvPr/>
        </p:nvSpPr>
        <p:spPr>
          <a:xfrm>
            <a:off x="5999989" y="170661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5062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34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5062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418580"/>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74295"/>
            <a:ext cx="1536171" cy="400109"/>
          </a:xfrm>
          <a:prstGeom prst="rect">
            <a:avLst/>
          </a:prstGeom>
          <a:noFill/>
        </p:spPr>
        <p:txBody>
          <a:bodyPr wrap="square" lIns="121917" tIns="60958" rIns="121917" bIns="60958" rtlCol="0">
            <a:spAutoFit/>
          </a:bodyPr>
          <a:lstStyle/>
          <a:p>
            <a:r>
              <a:rPr lang="pt-BR" dirty="0"/>
              <a:t>Cultura B</a:t>
            </a:r>
          </a:p>
        </p:txBody>
      </p:sp>
      <p:sp>
        <p:nvSpPr>
          <p:cNvPr id="31" name="Elipse 30"/>
          <p:cNvSpPr/>
          <p:nvPr/>
        </p:nvSpPr>
        <p:spPr>
          <a:xfrm>
            <a:off x="5999989" y="2775971"/>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919987"/>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703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919987"/>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52035"/>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919987"/>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33324"/>
            <a:ext cx="1536171" cy="400109"/>
          </a:xfrm>
          <a:prstGeom prst="rect">
            <a:avLst/>
          </a:prstGeom>
          <a:noFill/>
        </p:spPr>
        <p:txBody>
          <a:bodyPr wrap="square" lIns="121917" tIns="60958" rIns="121917" bIns="60958" rtlCol="0">
            <a:spAutoFit/>
          </a:bodyPr>
          <a:lstStyle/>
          <a:p>
            <a:r>
              <a:rPr lang="pt-BR" dirty="0"/>
              <a:t>Cultura A</a:t>
            </a:r>
          </a:p>
        </p:txBody>
      </p:sp>
      <p:sp>
        <p:nvSpPr>
          <p:cNvPr id="39" name="Elipse 38"/>
          <p:cNvSpPr/>
          <p:nvPr/>
        </p:nvSpPr>
        <p:spPr>
          <a:xfrm>
            <a:off x="5999989" y="3784083"/>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28099"/>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712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2809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96051"/>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51764"/>
            <a:ext cx="1536171" cy="400109"/>
          </a:xfrm>
          <a:prstGeom prst="rect">
            <a:avLst/>
          </a:prstGeom>
          <a:noFill/>
        </p:spPr>
        <p:txBody>
          <a:bodyPr wrap="square" lIns="121917" tIns="60958" rIns="121917" bIns="60958" rtlCol="0">
            <a:spAutoFit/>
          </a:bodyPr>
          <a:lstStyle/>
          <a:p>
            <a:r>
              <a:rPr lang="pt-BR" dirty="0"/>
              <a:t>Cultura B</a:t>
            </a:r>
          </a:p>
        </p:txBody>
      </p:sp>
      <p:sp>
        <p:nvSpPr>
          <p:cNvPr id="46" name="Elipse 45"/>
          <p:cNvSpPr/>
          <p:nvPr/>
        </p:nvSpPr>
        <p:spPr>
          <a:xfrm>
            <a:off x="5999989" y="480295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4697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30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4697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7902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4697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60311"/>
            <a:ext cx="1536171" cy="400109"/>
          </a:xfrm>
          <a:prstGeom prst="rect">
            <a:avLst/>
          </a:prstGeom>
          <a:noFill/>
        </p:spPr>
        <p:txBody>
          <a:bodyPr wrap="square" lIns="121917" tIns="60958" rIns="121917" bIns="60958" rtlCol="0">
            <a:spAutoFit/>
          </a:bodyPr>
          <a:lstStyle/>
          <a:p>
            <a:r>
              <a:rPr lang="pt-BR" dirty="0"/>
              <a:t>Cultura A</a:t>
            </a:r>
          </a:p>
        </p:txBody>
      </p:sp>
      <p:sp>
        <p:nvSpPr>
          <p:cNvPr id="54" name="Elipse 53"/>
          <p:cNvSpPr/>
          <p:nvPr/>
        </p:nvSpPr>
        <p:spPr>
          <a:xfrm>
            <a:off x="5999989" y="581106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5508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39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5508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52303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78751"/>
            <a:ext cx="1536171" cy="400109"/>
          </a:xfrm>
          <a:prstGeom prst="rect">
            <a:avLst/>
          </a:prstGeom>
          <a:noFill/>
        </p:spPr>
        <p:txBody>
          <a:bodyPr wrap="square" lIns="121917" tIns="60958" rIns="121917" bIns="60958" rtlCol="0">
            <a:spAutoFit/>
          </a:bodyPr>
          <a:lstStyle/>
          <a:p>
            <a:r>
              <a:rPr lang="pt-BR" dirty="0"/>
              <a:t>Cultura B</a:t>
            </a:r>
          </a:p>
        </p:txBody>
      </p:sp>
      <p:sp>
        <p:nvSpPr>
          <p:cNvPr id="64" name="Elipse 63"/>
          <p:cNvSpPr/>
          <p:nvPr/>
        </p:nvSpPr>
        <p:spPr>
          <a:xfrm>
            <a:off x="623392" y="336279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96049"/>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418580"/>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506812"/>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2020234"/>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209488"/>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64328"/>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473519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3745265407"/>
              </p:ext>
            </p:extLst>
          </p:nvPr>
        </p:nvGraphicFramePr>
        <p:xfrm>
          <a:off x="239352" y="482476"/>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98500"/>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42516"/>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26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4251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74564"/>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42516"/>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55855"/>
            <a:ext cx="1536171" cy="400109"/>
          </a:xfrm>
          <a:prstGeom prst="rect">
            <a:avLst/>
          </a:prstGeom>
          <a:noFill/>
        </p:spPr>
        <p:txBody>
          <a:bodyPr wrap="square" lIns="121917" tIns="60958" rIns="121917" bIns="60958" rtlCol="0">
            <a:spAutoFit/>
          </a:bodyPr>
          <a:lstStyle/>
          <a:p>
            <a:r>
              <a:rPr lang="pt-BR" dirty="0"/>
              <a:t>Cultura A</a:t>
            </a:r>
          </a:p>
        </p:txBody>
      </p:sp>
      <p:sp>
        <p:nvSpPr>
          <p:cNvPr id="21" name="Elipse 20"/>
          <p:cNvSpPr/>
          <p:nvPr/>
        </p:nvSpPr>
        <p:spPr>
          <a:xfrm>
            <a:off x="5999989" y="170661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5062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34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5062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418580"/>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74295"/>
            <a:ext cx="1536171" cy="400109"/>
          </a:xfrm>
          <a:prstGeom prst="rect">
            <a:avLst/>
          </a:prstGeom>
          <a:noFill/>
        </p:spPr>
        <p:txBody>
          <a:bodyPr wrap="square" lIns="121917" tIns="60958" rIns="121917" bIns="60958" rtlCol="0">
            <a:spAutoFit/>
          </a:bodyPr>
          <a:lstStyle/>
          <a:p>
            <a:r>
              <a:rPr lang="pt-BR" dirty="0"/>
              <a:t>Cultura B</a:t>
            </a:r>
          </a:p>
        </p:txBody>
      </p:sp>
      <p:sp>
        <p:nvSpPr>
          <p:cNvPr id="31" name="Elipse 30"/>
          <p:cNvSpPr/>
          <p:nvPr/>
        </p:nvSpPr>
        <p:spPr>
          <a:xfrm>
            <a:off x="5999989" y="2775971"/>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919987"/>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703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919987"/>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52035"/>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919987"/>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33324"/>
            <a:ext cx="1536171" cy="400109"/>
          </a:xfrm>
          <a:prstGeom prst="rect">
            <a:avLst/>
          </a:prstGeom>
          <a:noFill/>
        </p:spPr>
        <p:txBody>
          <a:bodyPr wrap="square" lIns="121917" tIns="60958" rIns="121917" bIns="60958" rtlCol="0">
            <a:spAutoFit/>
          </a:bodyPr>
          <a:lstStyle/>
          <a:p>
            <a:r>
              <a:rPr lang="pt-BR" dirty="0"/>
              <a:t>Cultura A</a:t>
            </a:r>
          </a:p>
        </p:txBody>
      </p:sp>
      <p:sp>
        <p:nvSpPr>
          <p:cNvPr id="39" name="Elipse 38"/>
          <p:cNvSpPr/>
          <p:nvPr/>
        </p:nvSpPr>
        <p:spPr>
          <a:xfrm>
            <a:off x="5999989" y="3784083"/>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28099"/>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712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2809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96051"/>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51764"/>
            <a:ext cx="1536171" cy="400109"/>
          </a:xfrm>
          <a:prstGeom prst="rect">
            <a:avLst/>
          </a:prstGeom>
          <a:noFill/>
        </p:spPr>
        <p:txBody>
          <a:bodyPr wrap="square" lIns="121917" tIns="60958" rIns="121917" bIns="60958" rtlCol="0">
            <a:spAutoFit/>
          </a:bodyPr>
          <a:lstStyle/>
          <a:p>
            <a:r>
              <a:rPr lang="pt-BR" dirty="0"/>
              <a:t>Cultura B</a:t>
            </a:r>
          </a:p>
        </p:txBody>
      </p:sp>
      <p:sp>
        <p:nvSpPr>
          <p:cNvPr id="46" name="Elipse 45"/>
          <p:cNvSpPr/>
          <p:nvPr/>
        </p:nvSpPr>
        <p:spPr>
          <a:xfrm>
            <a:off x="5999989" y="480295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4697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30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4697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7902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4697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60311"/>
            <a:ext cx="1536171" cy="400109"/>
          </a:xfrm>
          <a:prstGeom prst="rect">
            <a:avLst/>
          </a:prstGeom>
          <a:noFill/>
        </p:spPr>
        <p:txBody>
          <a:bodyPr wrap="square" lIns="121917" tIns="60958" rIns="121917" bIns="60958" rtlCol="0">
            <a:spAutoFit/>
          </a:bodyPr>
          <a:lstStyle/>
          <a:p>
            <a:r>
              <a:rPr lang="pt-BR" dirty="0"/>
              <a:t>Cultura A</a:t>
            </a:r>
          </a:p>
        </p:txBody>
      </p:sp>
      <p:sp>
        <p:nvSpPr>
          <p:cNvPr id="54" name="Elipse 53"/>
          <p:cNvSpPr/>
          <p:nvPr/>
        </p:nvSpPr>
        <p:spPr>
          <a:xfrm>
            <a:off x="5999989" y="581106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5508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39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5508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52303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78751"/>
            <a:ext cx="1536171" cy="400109"/>
          </a:xfrm>
          <a:prstGeom prst="rect">
            <a:avLst/>
          </a:prstGeom>
          <a:noFill/>
        </p:spPr>
        <p:txBody>
          <a:bodyPr wrap="square" lIns="121917" tIns="60958" rIns="121917" bIns="60958" rtlCol="0">
            <a:spAutoFit/>
          </a:bodyPr>
          <a:lstStyle/>
          <a:p>
            <a:r>
              <a:rPr lang="pt-BR" dirty="0"/>
              <a:t>Cultura B</a:t>
            </a:r>
          </a:p>
        </p:txBody>
      </p:sp>
      <p:sp>
        <p:nvSpPr>
          <p:cNvPr id="64" name="Elipse 63"/>
          <p:cNvSpPr/>
          <p:nvPr/>
        </p:nvSpPr>
        <p:spPr>
          <a:xfrm>
            <a:off x="623392" y="336279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96049"/>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418580"/>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506812"/>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2020234"/>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209488"/>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64328"/>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25053194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3539444379"/>
              </p:ext>
            </p:extLst>
          </p:nvPr>
        </p:nvGraphicFramePr>
        <p:xfrm>
          <a:off x="239352" y="482476"/>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98500"/>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42516"/>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26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4251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74564"/>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42516"/>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55855"/>
            <a:ext cx="1536171" cy="400109"/>
          </a:xfrm>
          <a:prstGeom prst="rect">
            <a:avLst/>
          </a:prstGeom>
          <a:noFill/>
        </p:spPr>
        <p:txBody>
          <a:bodyPr wrap="square" lIns="121917" tIns="60958" rIns="121917" bIns="60958" rtlCol="0">
            <a:spAutoFit/>
          </a:bodyPr>
          <a:lstStyle/>
          <a:p>
            <a:r>
              <a:rPr lang="pt-BR" dirty="0"/>
              <a:t>Cultura A</a:t>
            </a:r>
          </a:p>
        </p:txBody>
      </p:sp>
      <p:sp>
        <p:nvSpPr>
          <p:cNvPr id="21" name="Elipse 20"/>
          <p:cNvSpPr/>
          <p:nvPr/>
        </p:nvSpPr>
        <p:spPr>
          <a:xfrm>
            <a:off x="5999989" y="170661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5062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34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5062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418580"/>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74295"/>
            <a:ext cx="1536171" cy="400109"/>
          </a:xfrm>
          <a:prstGeom prst="rect">
            <a:avLst/>
          </a:prstGeom>
          <a:noFill/>
        </p:spPr>
        <p:txBody>
          <a:bodyPr wrap="square" lIns="121917" tIns="60958" rIns="121917" bIns="60958" rtlCol="0">
            <a:spAutoFit/>
          </a:bodyPr>
          <a:lstStyle/>
          <a:p>
            <a:r>
              <a:rPr lang="pt-BR" dirty="0"/>
              <a:t>Cultura B</a:t>
            </a:r>
          </a:p>
        </p:txBody>
      </p:sp>
      <p:sp>
        <p:nvSpPr>
          <p:cNvPr id="31" name="Elipse 30"/>
          <p:cNvSpPr/>
          <p:nvPr/>
        </p:nvSpPr>
        <p:spPr>
          <a:xfrm>
            <a:off x="5999989" y="2775971"/>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919987"/>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703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919987"/>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52035"/>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919987"/>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33324"/>
            <a:ext cx="1536171" cy="400109"/>
          </a:xfrm>
          <a:prstGeom prst="rect">
            <a:avLst/>
          </a:prstGeom>
          <a:noFill/>
        </p:spPr>
        <p:txBody>
          <a:bodyPr wrap="square" lIns="121917" tIns="60958" rIns="121917" bIns="60958" rtlCol="0">
            <a:spAutoFit/>
          </a:bodyPr>
          <a:lstStyle/>
          <a:p>
            <a:r>
              <a:rPr lang="pt-BR" dirty="0"/>
              <a:t>Cultura A</a:t>
            </a:r>
          </a:p>
        </p:txBody>
      </p:sp>
      <p:sp>
        <p:nvSpPr>
          <p:cNvPr id="39" name="Elipse 38"/>
          <p:cNvSpPr/>
          <p:nvPr/>
        </p:nvSpPr>
        <p:spPr>
          <a:xfrm>
            <a:off x="5999989" y="3784083"/>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28099"/>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712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2809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96051"/>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51764"/>
            <a:ext cx="1536171" cy="400109"/>
          </a:xfrm>
          <a:prstGeom prst="rect">
            <a:avLst/>
          </a:prstGeom>
          <a:noFill/>
        </p:spPr>
        <p:txBody>
          <a:bodyPr wrap="square" lIns="121917" tIns="60958" rIns="121917" bIns="60958" rtlCol="0">
            <a:spAutoFit/>
          </a:bodyPr>
          <a:lstStyle/>
          <a:p>
            <a:r>
              <a:rPr lang="pt-BR" dirty="0"/>
              <a:t>Cultura B</a:t>
            </a:r>
          </a:p>
        </p:txBody>
      </p:sp>
      <p:sp>
        <p:nvSpPr>
          <p:cNvPr id="46" name="Elipse 45"/>
          <p:cNvSpPr/>
          <p:nvPr/>
        </p:nvSpPr>
        <p:spPr>
          <a:xfrm>
            <a:off x="5999989" y="480295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4697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30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4697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7902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4697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60311"/>
            <a:ext cx="1536171" cy="400109"/>
          </a:xfrm>
          <a:prstGeom prst="rect">
            <a:avLst/>
          </a:prstGeom>
          <a:noFill/>
        </p:spPr>
        <p:txBody>
          <a:bodyPr wrap="square" lIns="121917" tIns="60958" rIns="121917" bIns="60958" rtlCol="0">
            <a:spAutoFit/>
          </a:bodyPr>
          <a:lstStyle/>
          <a:p>
            <a:r>
              <a:rPr lang="pt-BR" dirty="0"/>
              <a:t>Cultura A</a:t>
            </a:r>
          </a:p>
        </p:txBody>
      </p:sp>
      <p:sp>
        <p:nvSpPr>
          <p:cNvPr id="54" name="Elipse 53"/>
          <p:cNvSpPr/>
          <p:nvPr/>
        </p:nvSpPr>
        <p:spPr>
          <a:xfrm>
            <a:off x="5999989" y="581106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5508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39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5508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52303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78751"/>
            <a:ext cx="1536171" cy="400109"/>
          </a:xfrm>
          <a:prstGeom prst="rect">
            <a:avLst/>
          </a:prstGeom>
          <a:noFill/>
        </p:spPr>
        <p:txBody>
          <a:bodyPr wrap="square" lIns="121917" tIns="60958" rIns="121917" bIns="60958" rtlCol="0">
            <a:spAutoFit/>
          </a:bodyPr>
          <a:lstStyle/>
          <a:p>
            <a:r>
              <a:rPr lang="pt-BR" dirty="0"/>
              <a:t>Cultura B</a:t>
            </a:r>
          </a:p>
        </p:txBody>
      </p:sp>
      <p:sp>
        <p:nvSpPr>
          <p:cNvPr id="64" name="Elipse 63"/>
          <p:cNvSpPr/>
          <p:nvPr/>
        </p:nvSpPr>
        <p:spPr>
          <a:xfrm>
            <a:off x="623392" y="336279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96049"/>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418580"/>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506812"/>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2020234"/>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209488"/>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64328"/>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2949103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dirty="0">
                          <a:effectLst/>
                        </a:rPr>
                        <a:t>B</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4259818346"/>
              </p:ext>
            </p:extLst>
          </p:nvPr>
        </p:nvGraphicFramePr>
        <p:xfrm>
          <a:off x="187763" y="3813043"/>
          <a:ext cx="5908237" cy="2485709"/>
        </p:xfrm>
        <a:graphic>
          <a:graphicData uri="http://schemas.openxmlformats.org/drawingml/2006/table">
            <a:tbl>
              <a:tblPr firstRow="1" firstCol="1" bandRow="1">
                <a:tableStyleId>{5C22544A-7EE6-4342-B048-85BDC9FD1C3A}</a:tableStyleId>
              </a:tblPr>
              <a:tblGrid>
                <a:gridCol w="1683769"/>
                <a:gridCol w="1056117"/>
                <a:gridCol w="1152128"/>
                <a:gridCol w="960107"/>
                <a:gridCol w="10561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10160" marR="10160" marT="7620" marB="0" anchor="ct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lnB w="38100" cap="flat" cmpd="sng" algn="ctr">
                      <a:solidFill>
                        <a:srgbClr val="FF0000"/>
                      </a:solidFill>
                      <a:prstDash val="solid"/>
                      <a:round/>
                      <a:headEnd type="none" w="med" len="med"/>
                      <a:tailEnd type="none" w="med" len="med"/>
                    </a:lnB>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lnB w="38100" cap="flat" cmpd="sng" algn="ctr">
                      <a:solidFill>
                        <a:srgbClr val="FF0000"/>
                      </a:solidFill>
                      <a:prstDash val="solid"/>
                      <a:round/>
                      <a:headEnd type="none" w="med" len="med"/>
                      <a:tailEnd type="none" w="med" len="med"/>
                    </a:lnB>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lnB w="38100" cap="flat" cmpd="sng" algn="ctr">
                      <a:solidFill>
                        <a:srgbClr val="FF0000"/>
                      </a:solidFill>
                      <a:prstDash val="solid"/>
                      <a:round/>
                      <a:headEnd type="none" w="med" len="med"/>
                      <a:tailEnd type="none" w="med" len="med"/>
                    </a:lnB>
                    <a:solidFill>
                      <a:schemeClr val="tx2">
                        <a:lumMod val="75000"/>
                      </a:schemeClr>
                    </a:solidFill>
                  </a:tcPr>
                </a:tc>
                <a:tc vMerge="1">
                  <a:txBody>
                    <a:bodyPr/>
                    <a:lstStyle/>
                    <a:p>
                      <a:endParaRPr lang="pt-BR"/>
                    </a:p>
                  </a:txBody>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lnR w="38100" cap="flat" cmpd="sng" algn="ctr">
                      <a:solidFill>
                        <a:srgbClr val="FF0000"/>
                      </a:solidFill>
                      <a:prstDash val="solid"/>
                      <a:round/>
                      <a:headEnd type="none" w="med" len="med"/>
                      <a:tailEnd type="none" w="med" len="med"/>
                    </a:lnR>
                  </a:tcPr>
                </a:tc>
                <a:tc>
                  <a:txBody>
                    <a:bodyPr/>
                    <a:lstStyle/>
                    <a:p>
                      <a:pPr algn="ctr" fontAlgn="b"/>
                      <a:r>
                        <a:rPr lang="pt-BR" sz="2000" b="1" i="0" u="none" strike="noStrike" dirty="0" smtClean="0">
                          <a:solidFill>
                            <a:srgbClr val="FF0000"/>
                          </a:solidFill>
                          <a:effectLst/>
                          <a:latin typeface="Calibri" panose="020F0502020204030204" pitchFamily="34" charset="0"/>
                        </a:rPr>
                        <a:t>?</a:t>
                      </a:r>
                      <a:endParaRPr lang="pt-BR" sz="2000" b="1" i="0" u="none" strike="noStrike" dirty="0">
                        <a:solidFill>
                          <a:srgbClr val="FF0000"/>
                        </a:solidFill>
                        <a:effectLst/>
                        <a:latin typeface="Calibri" panose="020F0502020204030204" pitchFamily="34" charset="0"/>
                      </a:endParaRPr>
                    </a:p>
                  </a:txBody>
                  <a:tcPr marL="10160" marR="10160" marT="7620" marB="0" anchor="b">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lnT w="38100" cap="flat" cmpd="sng" algn="ctr">
                      <a:solidFill>
                        <a:srgbClr val="FF0000"/>
                      </a:solidFill>
                      <a:prstDash val="solid"/>
                      <a:round/>
                      <a:headEnd type="none" w="med" len="med"/>
                      <a:tailEnd type="none" w="med" len="med"/>
                    </a:lnT>
                  </a:tcPr>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lnL w="38100" cap="flat" cmpd="sng" algn="ctr">
                      <a:solidFill>
                        <a:srgbClr val="FF0000"/>
                      </a:solidFill>
                      <a:prstDash val="solid"/>
                      <a:round/>
                      <a:headEnd type="none" w="med" len="med"/>
                      <a:tailEnd type="none" w="med" len="med"/>
                    </a:lnL>
                  </a:tcPr>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lnR w="38100" cap="flat" cmpd="sng" algn="ctr">
                      <a:solidFill>
                        <a:srgbClr val="FF0000"/>
                      </a:solidFill>
                      <a:prstDash val="solid"/>
                      <a:round/>
                      <a:headEnd type="none" w="med" len="med"/>
                      <a:tailEnd type="none" w="med" len="med"/>
                    </a:lnR>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lnL w="38100" cap="flat" cmpd="sng" algn="ctr">
                      <a:solidFill>
                        <a:srgbClr val="FF0000"/>
                      </a:solidFill>
                      <a:prstDash val="solid"/>
                      <a:round/>
                      <a:headEnd type="none" w="med" len="med"/>
                      <a:tailEnd type="none" w="med" len="med"/>
                    </a:lnL>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lnR w="3810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lnL w="38100" cap="flat" cmpd="sng" algn="ctr">
                      <a:solidFill>
                        <a:srgbClr val="FF0000"/>
                      </a:solidFill>
                      <a:prstDash val="solid"/>
                      <a:round/>
                      <a:headEnd type="none" w="med" len="med"/>
                      <a:tailEnd type="none" w="med" len="med"/>
                    </a:lnL>
                  </a:tcPr>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lnR w="3810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lnL w="38100" cap="flat" cmpd="sng" algn="ctr">
                      <a:solidFill>
                        <a:srgbClr val="FF0000"/>
                      </a:solidFill>
                      <a:prstDash val="solid"/>
                      <a:round/>
                      <a:headEnd type="none" w="med" len="med"/>
                      <a:tailEnd type="none" w="med" len="med"/>
                    </a:lnL>
                    <a:lnB w="38100" cap="flat" cmpd="sng" algn="ctr">
                      <a:solidFill>
                        <a:srgbClr val="FF0000"/>
                      </a:solidFill>
                      <a:prstDash val="solid"/>
                      <a:round/>
                      <a:headEnd type="none" w="med" len="med"/>
                      <a:tailEnd type="none" w="med" len="med"/>
                    </a:lnB>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lnB w="38100" cap="flat" cmpd="sng" algn="ctr">
                      <a:solidFill>
                        <a:srgbClr val="FF0000"/>
                      </a:solidFill>
                      <a:prstDash val="solid"/>
                      <a:round/>
                      <a:headEnd type="none" w="med" len="med"/>
                      <a:tailEnd type="none" w="med" len="med"/>
                    </a:lnB>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lnL w="38100" cap="flat" cmpd="sng" algn="ctr">
                      <a:solidFill>
                        <a:srgbClr val="FF0000"/>
                      </a:solidFill>
                      <a:prstDash val="solid"/>
                      <a:round/>
                      <a:headEnd type="none" w="med" len="med"/>
                      <a:tailEnd type="none" w="med" len="med"/>
                    </a:lnL>
                  </a:tcPr>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lnT w="38100" cap="flat" cmpd="sng" algn="ctr">
                      <a:solidFill>
                        <a:srgbClr val="FF0000"/>
                      </a:solidFill>
                      <a:prstDash val="solid"/>
                      <a:round/>
                      <a:headEnd type="none" w="med" len="med"/>
                      <a:tailEnd type="none" w="med" len="med"/>
                    </a:lnT>
                  </a:tcPr>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lnT w="38100" cap="flat" cmpd="sng" algn="ctr">
                      <a:solidFill>
                        <a:srgbClr val="FF0000"/>
                      </a:solidFill>
                      <a:prstDash val="solid"/>
                      <a:round/>
                      <a:headEnd type="none" w="med" len="med"/>
                      <a:tailEnd type="none" w="med" len="med"/>
                    </a:lnT>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lnT w="38100" cap="flat" cmpd="sng" algn="ctr">
                      <a:solidFill>
                        <a:srgbClr val="FF0000"/>
                      </a:solidFill>
                      <a:prstDash val="solid"/>
                      <a:round/>
                      <a:headEnd type="none" w="med" len="med"/>
                      <a:tailEnd type="none" w="med" len="med"/>
                    </a:lnT>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r>
            </a:tbl>
          </a:graphicData>
        </a:graphic>
      </p:graphicFrame>
      <p:sp>
        <p:nvSpPr>
          <p:cNvPr id="8" name="Espaço Reservado para Conteúdo 2"/>
          <p:cNvSpPr txBox="1">
            <a:spLocks/>
          </p:cNvSpPr>
          <p:nvPr/>
        </p:nvSpPr>
        <p:spPr>
          <a:xfrm>
            <a:off x="47330" y="2953896"/>
            <a:ext cx="11835681" cy="691128"/>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Qual a probabilidade de ocorrer simultaneamente uma previsão e um resultado real?</a:t>
            </a:r>
          </a:p>
        </p:txBody>
      </p:sp>
    </p:spTree>
    <p:extLst>
      <p:ext uri="{BB962C8B-B14F-4D97-AF65-F5344CB8AC3E}">
        <p14:creationId xmlns:p14="http://schemas.microsoft.com/office/powerpoint/2010/main" val="346553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dirty="0">
                          <a:effectLst/>
                        </a:rPr>
                        <a:t>B</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890225538"/>
              </p:ext>
            </p:extLst>
          </p:nvPr>
        </p:nvGraphicFramePr>
        <p:xfrm>
          <a:off x="187763" y="3813043"/>
          <a:ext cx="5908237" cy="2485709"/>
        </p:xfrm>
        <a:graphic>
          <a:graphicData uri="http://schemas.openxmlformats.org/drawingml/2006/table">
            <a:tbl>
              <a:tblPr firstRow="1" firstCol="1" bandRow="1">
                <a:tableStyleId>{5C22544A-7EE6-4342-B048-85BDC9FD1C3A}</a:tableStyleId>
              </a:tblPr>
              <a:tblGrid>
                <a:gridCol w="1683769"/>
                <a:gridCol w="1056117"/>
                <a:gridCol w="1152128"/>
                <a:gridCol w="960107"/>
                <a:gridCol w="10561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10160" marR="10160" marT="7620" marB="0" anchor="ct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10160" marR="10160" marT="7620" marB="0" anchor="b"/>
                </a:tc>
              </a:tr>
            </a:tbl>
          </a:graphicData>
        </a:graphic>
      </p:graphicFrame>
      <p:sp>
        <p:nvSpPr>
          <p:cNvPr id="8" name="Espaço Reservado para Conteúdo 2"/>
          <p:cNvSpPr txBox="1">
            <a:spLocks/>
          </p:cNvSpPr>
          <p:nvPr/>
        </p:nvSpPr>
        <p:spPr>
          <a:xfrm>
            <a:off x="47330" y="2953896"/>
            <a:ext cx="11835681" cy="691128"/>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Qual a probabilidade de ocorrer simultaneamente uma previsão e um resultado real?</a:t>
            </a:r>
          </a:p>
        </p:txBody>
      </p:sp>
    </p:spTree>
    <p:extLst>
      <p:ext uri="{BB962C8B-B14F-4D97-AF65-F5344CB8AC3E}">
        <p14:creationId xmlns:p14="http://schemas.microsoft.com/office/powerpoint/2010/main" val="2106680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945117888"/>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0051883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dirty="0">
                          <a:effectLst/>
                        </a:rPr>
                        <a:t>B</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21313990"/>
              </p:ext>
            </p:extLst>
          </p:nvPr>
        </p:nvGraphicFramePr>
        <p:xfrm>
          <a:off x="187763" y="3813043"/>
          <a:ext cx="5908237" cy="2485709"/>
        </p:xfrm>
        <a:graphic>
          <a:graphicData uri="http://schemas.openxmlformats.org/drawingml/2006/table">
            <a:tbl>
              <a:tblPr firstRow="1" firstCol="1" bandRow="1">
                <a:tableStyleId>{5C22544A-7EE6-4342-B048-85BDC9FD1C3A}</a:tableStyleId>
              </a:tblPr>
              <a:tblGrid>
                <a:gridCol w="1683769"/>
                <a:gridCol w="1056117"/>
                <a:gridCol w="1152128"/>
                <a:gridCol w="960107"/>
                <a:gridCol w="10561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10160" marR="10160" marT="7620" marB="0" anchor="ct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10160" marR="10160" marT="7620" marB="0" anchor="b"/>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3306034208"/>
              </p:ext>
            </p:extLst>
          </p:nvPr>
        </p:nvGraphicFramePr>
        <p:xfrm>
          <a:off x="6576056" y="3813043"/>
          <a:ext cx="5236163" cy="2485709"/>
        </p:xfrm>
        <a:graphic>
          <a:graphicData uri="http://schemas.openxmlformats.org/drawingml/2006/table">
            <a:tbl>
              <a:tblPr firstRow="1" firstCol="1" bandRow="1">
                <a:tableStyleId>{5C22544A-7EE6-4342-B048-85BDC9FD1C3A}</a:tableStyleId>
              </a:tblPr>
              <a:tblGrid>
                <a:gridCol w="1728191"/>
                <a:gridCol w="1056117"/>
                <a:gridCol w="1248139"/>
                <a:gridCol w="12037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ctr" fontAlgn="b"/>
                      <a:r>
                        <a:rPr lang="pt-BR" sz="2000" b="1" i="0" u="none" strike="noStrike" dirty="0" smtClean="0">
                          <a:solidFill>
                            <a:srgbClr val="FF0000"/>
                          </a:solidFill>
                          <a:effectLst/>
                          <a:latin typeface="Calibri" panose="020F0502020204030204" pitchFamily="34" charset="0"/>
                        </a:rPr>
                        <a:t>?</a:t>
                      </a:r>
                      <a:endParaRPr lang="pt-BR" sz="2000" b="1" i="0" u="none" strike="noStrike" dirty="0">
                        <a:solidFill>
                          <a:srgbClr val="FF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10160" marR="10160" marT="7620" marB="0" anchor="b"/>
                </a:tc>
              </a:tr>
            </a:tbl>
          </a:graphicData>
        </a:graphic>
      </p:graphicFrame>
      <p:sp>
        <p:nvSpPr>
          <p:cNvPr id="8" name="Espaço Reservado para Conteúdo 2"/>
          <p:cNvSpPr txBox="1">
            <a:spLocks/>
          </p:cNvSpPr>
          <p:nvPr/>
        </p:nvSpPr>
        <p:spPr>
          <a:xfrm>
            <a:off x="47330" y="2953896"/>
            <a:ext cx="11835681" cy="691128"/>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Qual a probabilidade de ocorrer simultaneamente uma previsão e um resultado real?</a:t>
            </a:r>
          </a:p>
          <a:p>
            <a:r>
              <a:rPr lang="pt-BR" sz="2400" dirty="0"/>
              <a:t>Qual a probabilidade de ocorrer cada um dos climas </a:t>
            </a:r>
            <a:r>
              <a:rPr lang="pt-BR" sz="2400" b="1" u="sng" dirty="0"/>
              <a:t>para dada </a:t>
            </a:r>
            <a:r>
              <a:rPr lang="pt-BR" sz="2400" dirty="0"/>
              <a:t>previsão?</a:t>
            </a:r>
          </a:p>
        </p:txBody>
      </p:sp>
      <p:sp>
        <p:nvSpPr>
          <p:cNvPr id="3" name="Elipse 2"/>
          <p:cNvSpPr/>
          <p:nvPr/>
        </p:nvSpPr>
        <p:spPr>
          <a:xfrm>
            <a:off x="1775520" y="4893163"/>
            <a:ext cx="4416491"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solidFill>
                <a:srgbClr val="FF0000"/>
              </a:solidFill>
            </a:endParaRPr>
          </a:p>
        </p:txBody>
      </p:sp>
      <p:sp>
        <p:nvSpPr>
          <p:cNvPr id="9" name="Elipse 8"/>
          <p:cNvSpPr/>
          <p:nvPr/>
        </p:nvSpPr>
        <p:spPr>
          <a:xfrm>
            <a:off x="1775520" y="5253203"/>
            <a:ext cx="4416491"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solidFill>
                <a:srgbClr val="FF0000"/>
              </a:solidFill>
            </a:endParaRPr>
          </a:p>
        </p:txBody>
      </p:sp>
      <p:sp>
        <p:nvSpPr>
          <p:cNvPr id="10" name="Elipse 9"/>
          <p:cNvSpPr/>
          <p:nvPr/>
        </p:nvSpPr>
        <p:spPr>
          <a:xfrm>
            <a:off x="1775520" y="5613243"/>
            <a:ext cx="4416491"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solidFill>
                <a:srgbClr val="FF0000"/>
              </a:solidFill>
            </a:endParaRPr>
          </a:p>
        </p:txBody>
      </p:sp>
    </p:spTree>
    <p:extLst>
      <p:ext uri="{BB962C8B-B14F-4D97-AF65-F5344CB8AC3E}">
        <p14:creationId xmlns:p14="http://schemas.microsoft.com/office/powerpoint/2010/main" val="6712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par>
                          <p:cTn id="15" fill="hold">
                            <p:stCondLst>
                              <p:cond delay="500"/>
                            </p:stCondLst>
                            <p:childTnLst>
                              <p:par>
                                <p:cTn id="16" presetID="16" presetClass="entr" presetSubtype="21"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dirty="0">
                          <a:effectLst/>
                        </a:rPr>
                        <a:t>B</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110415380"/>
              </p:ext>
            </p:extLst>
          </p:nvPr>
        </p:nvGraphicFramePr>
        <p:xfrm>
          <a:off x="187763" y="3813043"/>
          <a:ext cx="5908237" cy="2485709"/>
        </p:xfrm>
        <a:graphic>
          <a:graphicData uri="http://schemas.openxmlformats.org/drawingml/2006/table">
            <a:tbl>
              <a:tblPr firstRow="1" firstCol="1" bandRow="1">
                <a:tableStyleId>{5C22544A-7EE6-4342-B048-85BDC9FD1C3A}</a:tableStyleId>
              </a:tblPr>
              <a:tblGrid>
                <a:gridCol w="1683769"/>
                <a:gridCol w="1056117"/>
                <a:gridCol w="1152128"/>
                <a:gridCol w="960107"/>
                <a:gridCol w="10561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10160" marR="10160" marT="7620" marB="0" anchor="ct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10160" marR="10160" marT="7620" marB="0" anchor="b"/>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4009915213"/>
              </p:ext>
            </p:extLst>
          </p:nvPr>
        </p:nvGraphicFramePr>
        <p:xfrm>
          <a:off x="6576056" y="3813043"/>
          <a:ext cx="5236163" cy="2485709"/>
        </p:xfrm>
        <a:graphic>
          <a:graphicData uri="http://schemas.openxmlformats.org/drawingml/2006/table">
            <a:tbl>
              <a:tblPr firstRow="1" firstCol="1" bandRow="1">
                <a:tableStyleId>{5C22544A-7EE6-4342-B048-85BDC9FD1C3A}</a:tableStyleId>
              </a:tblPr>
              <a:tblGrid>
                <a:gridCol w="1728191"/>
                <a:gridCol w="1056117"/>
                <a:gridCol w="1248139"/>
                <a:gridCol w="12037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74,07%</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10160" marR="10160" marT="7620" marB="0" anchor="b"/>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9,06%</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12,09%</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78,31%</a:t>
                      </a: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74,07%</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10160" marR="10160" marT="7620" marB="0" anchor="b"/>
                </a:tc>
                <a:tc>
                  <a:txBody>
                    <a:bodyPr/>
                    <a:lstStyle/>
                    <a:p>
                      <a:pPr algn="r" fontAlgn="b"/>
                      <a:r>
                        <a:rPr lang="pt-BR" sz="2000" b="0" i="0" u="none" strike="noStrike" dirty="0">
                          <a:solidFill>
                            <a:srgbClr val="000000"/>
                          </a:solidFill>
                          <a:effectLst/>
                          <a:latin typeface="Calibri" panose="020F0502020204030204" pitchFamily="34" charset="0"/>
                        </a:rPr>
                        <a:t>11,11%</a:t>
                      </a:r>
                    </a:p>
                  </a:txBody>
                  <a:tcPr marL="10160" marR="10160" marT="7620" marB="0" anchor="b"/>
                </a:tc>
              </a:tr>
            </a:tbl>
          </a:graphicData>
        </a:graphic>
      </p:graphicFrame>
      <p:sp>
        <p:nvSpPr>
          <p:cNvPr id="8" name="Espaço Reservado para Conteúdo 2"/>
          <p:cNvSpPr txBox="1">
            <a:spLocks/>
          </p:cNvSpPr>
          <p:nvPr/>
        </p:nvSpPr>
        <p:spPr>
          <a:xfrm>
            <a:off x="47330" y="2953896"/>
            <a:ext cx="11835681" cy="691128"/>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Qual a probabilidade de ocorrer simultaneamente uma previsão e um resultado real?</a:t>
            </a:r>
          </a:p>
          <a:p>
            <a:r>
              <a:rPr lang="pt-BR" sz="2400" dirty="0"/>
              <a:t>Qual a probabilidade de ocorrer cada um dos climas </a:t>
            </a:r>
            <a:r>
              <a:rPr lang="pt-BR" sz="2400" b="1" u="sng" dirty="0"/>
              <a:t>para dada </a:t>
            </a:r>
            <a:r>
              <a:rPr lang="pt-BR" sz="2400" dirty="0"/>
              <a:t>previsão?</a:t>
            </a:r>
          </a:p>
        </p:txBody>
      </p:sp>
    </p:spTree>
    <p:extLst>
      <p:ext uri="{BB962C8B-B14F-4D97-AF65-F5344CB8AC3E}">
        <p14:creationId xmlns:p14="http://schemas.microsoft.com/office/powerpoint/2010/main" val="3670450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849421332"/>
              </p:ext>
            </p:extLst>
          </p:nvPr>
        </p:nvGraphicFramePr>
        <p:xfrm>
          <a:off x="239352" y="457452"/>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mn-lt"/>
                        </a:rPr>
                        <a:t>? %</a:t>
                      </a:r>
                      <a:endParaRPr lang="pt-BR" sz="1600" b="0" i="1" u="none" strike="noStrike" dirty="0">
                        <a:solidFill>
                          <a:srgbClr val="000000"/>
                        </a:solidFill>
                        <a:effectLst/>
                        <a:latin typeface="Calibri"/>
                      </a:endParaRP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7347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1749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0146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17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4954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1749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30831"/>
            <a:ext cx="1536171" cy="400109"/>
          </a:xfrm>
          <a:prstGeom prst="rect">
            <a:avLst/>
          </a:prstGeom>
          <a:noFill/>
        </p:spPr>
        <p:txBody>
          <a:bodyPr wrap="square" lIns="121917" tIns="60958" rIns="121917" bIns="60958" rtlCol="0">
            <a:spAutoFit/>
          </a:bodyPr>
          <a:lstStyle/>
          <a:p>
            <a:r>
              <a:rPr lang="pt-BR" dirty="0"/>
              <a:t>Cultura A</a:t>
            </a:r>
          </a:p>
        </p:txBody>
      </p:sp>
      <p:sp>
        <p:nvSpPr>
          <p:cNvPr id="21" name="Elipse 20"/>
          <p:cNvSpPr/>
          <p:nvPr/>
        </p:nvSpPr>
        <p:spPr>
          <a:xfrm>
            <a:off x="5999989" y="168158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2560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0958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25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39355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49271"/>
            <a:ext cx="1536171" cy="400109"/>
          </a:xfrm>
          <a:prstGeom prst="rect">
            <a:avLst/>
          </a:prstGeom>
          <a:noFill/>
        </p:spPr>
        <p:txBody>
          <a:bodyPr wrap="square" lIns="121917" tIns="60958" rIns="121917" bIns="60958" rtlCol="0">
            <a:spAutoFit/>
          </a:bodyPr>
          <a:lstStyle/>
          <a:p>
            <a:r>
              <a:rPr lang="pt-BR" dirty="0"/>
              <a:t>Cultura B</a:t>
            </a:r>
          </a:p>
        </p:txBody>
      </p:sp>
      <p:sp>
        <p:nvSpPr>
          <p:cNvPr id="31" name="Elipse 30"/>
          <p:cNvSpPr/>
          <p:nvPr/>
        </p:nvSpPr>
        <p:spPr>
          <a:xfrm>
            <a:off x="5999989" y="275094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894963"/>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67893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894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27011"/>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894963"/>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08300"/>
            <a:ext cx="1536171" cy="400109"/>
          </a:xfrm>
          <a:prstGeom prst="rect">
            <a:avLst/>
          </a:prstGeom>
          <a:noFill/>
        </p:spPr>
        <p:txBody>
          <a:bodyPr wrap="square" lIns="121917" tIns="60958" rIns="121917" bIns="60958" rtlCol="0">
            <a:spAutoFit/>
          </a:bodyPr>
          <a:lstStyle/>
          <a:p>
            <a:r>
              <a:rPr lang="pt-BR" dirty="0"/>
              <a:t>Cultura A</a:t>
            </a:r>
          </a:p>
        </p:txBody>
      </p:sp>
      <p:sp>
        <p:nvSpPr>
          <p:cNvPr id="39" name="Elipse 38"/>
          <p:cNvSpPr/>
          <p:nvPr/>
        </p:nvSpPr>
        <p:spPr>
          <a:xfrm>
            <a:off x="5999989" y="3759059"/>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03075"/>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687051"/>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03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71027"/>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26740"/>
            <a:ext cx="1536171" cy="400109"/>
          </a:xfrm>
          <a:prstGeom prst="rect">
            <a:avLst/>
          </a:prstGeom>
          <a:noFill/>
        </p:spPr>
        <p:txBody>
          <a:bodyPr wrap="square" lIns="121917" tIns="60958" rIns="121917" bIns="60958" rtlCol="0">
            <a:spAutoFit/>
          </a:bodyPr>
          <a:lstStyle/>
          <a:p>
            <a:r>
              <a:rPr lang="pt-BR" dirty="0"/>
              <a:t>Cultura B</a:t>
            </a:r>
          </a:p>
        </p:txBody>
      </p:sp>
      <p:sp>
        <p:nvSpPr>
          <p:cNvPr id="46" name="Elipse 45"/>
          <p:cNvSpPr/>
          <p:nvPr/>
        </p:nvSpPr>
        <p:spPr>
          <a:xfrm>
            <a:off x="5999989" y="477793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2194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0592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21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53996"/>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21948"/>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35287"/>
            <a:ext cx="1536171" cy="400109"/>
          </a:xfrm>
          <a:prstGeom prst="rect">
            <a:avLst/>
          </a:prstGeom>
          <a:noFill/>
        </p:spPr>
        <p:txBody>
          <a:bodyPr wrap="square" lIns="121917" tIns="60958" rIns="121917" bIns="60958" rtlCol="0">
            <a:spAutoFit/>
          </a:bodyPr>
          <a:lstStyle/>
          <a:p>
            <a:r>
              <a:rPr lang="pt-BR" dirty="0"/>
              <a:t>Cultura A</a:t>
            </a:r>
          </a:p>
        </p:txBody>
      </p:sp>
      <p:sp>
        <p:nvSpPr>
          <p:cNvPr id="54" name="Elipse 53"/>
          <p:cNvSpPr/>
          <p:nvPr/>
        </p:nvSpPr>
        <p:spPr>
          <a:xfrm>
            <a:off x="5999989" y="5786044"/>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30060"/>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1403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30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498012"/>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53727"/>
            <a:ext cx="1536171" cy="400109"/>
          </a:xfrm>
          <a:prstGeom prst="rect">
            <a:avLst/>
          </a:prstGeom>
          <a:noFill/>
        </p:spPr>
        <p:txBody>
          <a:bodyPr wrap="square" lIns="121917" tIns="60958" rIns="121917" bIns="60958" rtlCol="0">
            <a:spAutoFit/>
          </a:bodyPr>
          <a:lstStyle/>
          <a:p>
            <a:r>
              <a:rPr lang="pt-BR" dirty="0"/>
              <a:t>Cultura B</a:t>
            </a:r>
          </a:p>
        </p:txBody>
      </p:sp>
      <p:sp>
        <p:nvSpPr>
          <p:cNvPr id="64" name="Elipse 63"/>
          <p:cNvSpPr/>
          <p:nvPr/>
        </p:nvSpPr>
        <p:spPr>
          <a:xfrm>
            <a:off x="623392" y="333777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71025"/>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393556"/>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481788"/>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1995210"/>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184464"/>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39304"/>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24133910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dirty="0">
                          <a:effectLst/>
                        </a:rPr>
                        <a:t>B</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960345536"/>
              </p:ext>
            </p:extLst>
          </p:nvPr>
        </p:nvGraphicFramePr>
        <p:xfrm>
          <a:off x="187763" y="3813043"/>
          <a:ext cx="5908237" cy="2485709"/>
        </p:xfrm>
        <a:graphic>
          <a:graphicData uri="http://schemas.openxmlformats.org/drawingml/2006/table">
            <a:tbl>
              <a:tblPr firstRow="1" firstCol="1" bandRow="1">
                <a:tableStyleId>{5C22544A-7EE6-4342-B048-85BDC9FD1C3A}</a:tableStyleId>
              </a:tblPr>
              <a:tblGrid>
                <a:gridCol w="1683769"/>
                <a:gridCol w="1056117"/>
                <a:gridCol w="1152128"/>
                <a:gridCol w="960107"/>
                <a:gridCol w="10561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10160" marR="10160" marT="7620" marB="0" anchor="ct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10160" marR="10160" marT="7620" marB="0" anchor="b"/>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317927574"/>
              </p:ext>
            </p:extLst>
          </p:nvPr>
        </p:nvGraphicFramePr>
        <p:xfrm>
          <a:off x="6576056" y="3813043"/>
          <a:ext cx="5236163" cy="2485709"/>
        </p:xfrm>
        <a:graphic>
          <a:graphicData uri="http://schemas.openxmlformats.org/drawingml/2006/table">
            <a:tbl>
              <a:tblPr firstRow="1" firstCol="1" bandRow="1">
                <a:tableStyleId>{5C22544A-7EE6-4342-B048-85BDC9FD1C3A}</a:tableStyleId>
              </a:tblPr>
              <a:tblGrid>
                <a:gridCol w="1728191"/>
                <a:gridCol w="1056117"/>
                <a:gridCol w="1248139"/>
                <a:gridCol w="12037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74,07%</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10160" marR="10160" marT="7620" marB="0" anchor="b"/>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9,06%</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12,09%</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78,31%</a:t>
                      </a: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74,07%</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10160" marR="10160" marT="7620" marB="0" anchor="b"/>
                </a:tc>
                <a:tc>
                  <a:txBody>
                    <a:bodyPr/>
                    <a:lstStyle/>
                    <a:p>
                      <a:pPr algn="r" fontAlgn="b"/>
                      <a:r>
                        <a:rPr lang="pt-BR" sz="2000" b="0" i="0" u="none" strike="noStrike" dirty="0">
                          <a:solidFill>
                            <a:srgbClr val="000000"/>
                          </a:solidFill>
                          <a:effectLst/>
                          <a:latin typeface="Calibri" panose="020F0502020204030204" pitchFamily="34" charset="0"/>
                        </a:rPr>
                        <a:t>11,11%</a:t>
                      </a:r>
                    </a:p>
                  </a:txBody>
                  <a:tcPr marL="10160" marR="10160" marT="7620" marB="0" anchor="b"/>
                </a:tc>
              </a:tr>
            </a:tbl>
          </a:graphicData>
        </a:graphic>
      </p:graphicFrame>
      <p:sp>
        <p:nvSpPr>
          <p:cNvPr id="8" name="Espaço Reservado para Conteúdo 2"/>
          <p:cNvSpPr txBox="1">
            <a:spLocks/>
          </p:cNvSpPr>
          <p:nvPr/>
        </p:nvSpPr>
        <p:spPr>
          <a:xfrm>
            <a:off x="47330" y="2953896"/>
            <a:ext cx="11835681" cy="691128"/>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Qual a probabilidade de ocorrer simultaneamente uma previsão e um resultado real?</a:t>
            </a:r>
          </a:p>
          <a:p>
            <a:r>
              <a:rPr lang="pt-BR" sz="2400" dirty="0"/>
              <a:t>Qual a probabilidade de ocorrer cada um dos climas </a:t>
            </a:r>
            <a:r>
              <a:rPr lang="pt-BR" sz="2400" b="1" u="sng" dirty="0"/>
              <a:t>para dada </a:t>
            </a:r>
            <a:r>
              <a:rPr lang="pt-BR" sz="2400" dirty="0"/>
              <a:t>previsão?</a:t>
            </a:r>
          </a:p>
        </p:txBody>
      </p:sp>
      <p:sp>
        <p:nvSpPr>
          <p:cNvPr id="9" name="Elipse 8"/>
          <p:cNvSpPr/>
          <p:nvPr/>
        </p:nvSpPr>
        <p:spPr>
          <a:xfrm>
            <a:off x="8208235" y="4893163"/>
            <a:ext cx="3936437"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solidFill>
                <a:srgbClr val="FF0000"/>
              </a:solidFill>
            </a:endParaRPr>
          </a:p>
        </p:txBody>
      </p:sp>
      <p:sp>
        <p:nvSpPr>
          <p:cNvPr id="10" name="Elipse 9"/>
          <p:cNvSpPr/>
          <p:nvPr/>
        </p:nvSpPr>
        <p:spPr>
          <a:xfrm>
            <a:off x="8208235" y="5253203"/>
            <a:ext cx="3936437"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solidFill>
                <a:srgbClr val="FF0000"/>
              </a:solidFill>
            </a:endParaRPr>
          </a:p>
        </p:txBody>
      </p:sp>
      <p:sp>
        <p:nvSpPr>
          <p:cNvPr id="11" name="Elipse 10"/>
          <p:cNvSpPr/>
          <p:nvPr/>
        </p:nvSpPr>
        <p:spPr>
          <a:xfrm>
            <a:off x="8208235" y="5613243"/>
            <a:ext cx="3936437"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solidFill>
                <a:srgbClr val="FF0000"/>
              </a:solidFill>
            </a:endParaRPr>
          </a:p>
        </p:txBody>
      </p:sp>
    </p:spTree>
    <p:extLst>
      <p:ext uri="{BB962C8B-B14F-4D97-AF65-F5344CB8AC3E}">
        <p14:creationId xmlns:p14="http://schemas.microsoft.com/office/powerpoint/2010/main" val="252520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outVertical)">
                                      <p:cBhvr>
                                        <p:cTn id="10" dur="500"/>
                                        <p:tgtEl>
                                          <p:spTgt spid="10"/>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outVertic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3722977600"/>
              </p:ext>
            </p:extLst>
          </p:nvPr>
        </p:nvGraphicFramePr>
        <p:xfrm>
          <a:off x="239352" y="457452"/>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7347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1749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0146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17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4954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1749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30831"/>
            <a:ext cx="1536171" cy="400109"/>
          </a:xfrm>
          <a:prstGeom prst="rect">
            <a:avLst/>
          </a:prstGeom>
          <a:noFill/>
        </p:spPr>
        <p:txBody>
          <a:bodyPr wrap="square" lIns="121917" tIns="60958" rIns="121917" bIns="60958" rtlCol="0">
            <a:spAutoFit/>
          </a:bodyPr>
          <a:lstStyle/>
          <a:p>
            <a:r>
              <a:rPr lang="pt-BR" dirty="0"/>
              <a:t>Cultura A</a:t>
            </a:r>
          </a:p>
        </p:txBody>
      </p:sp>
      <p:sp>
        <p:nvSpPr>
          <p:cNvPr id="21" name="Elipse 20"/>
          <p:cNvSpPr/>
          <p:nvPr/>
        </p:nvSpPr>
        <p:spPr>
          <a:xfrm>
            <a:off x="5999989" y="168158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2560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0958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25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39355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49271"/>
            <a:ext cx="1536171" cy="400109"/>
          </a:xfrm>
          <a:prstGeom prst="rect">
            <a:avLst/>
          </a:prstGeom>
          <a:noFill/>
        </p:spPr>
        <p:txBody>
          <a:bodyPr wrap="square" lIns="121917" tIns="60958" rIns="121917" bIns="60958" rtlCol="0">
            <a:spAutoFit/>
          </a:bodyPr>
          <a:lstStyle/>
          <a:p>
            <a:r>
              <a:rPr lang="pt-BR" dirty="0"/>
              <a:t>Cultura B</a:t>
            </a:r>
          </a:p>
        </p:txBody>
      </p:sp>
      <p:sp>
        <p:nvSpPr>
          <p:cNvPr id="31" name="Elipse 30"/>
          <p:cNvSpPr/>
          <p:nvPr/>
        </p:nvSpPr>
        <p:spPr>
          <a:xfrm>
            <a:off x="5999989" y="275094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894963"/>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67893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894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27011"/>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894963"/>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08300"/>
            <a:ext cx="1536171" cy="400109"/>
          </a:xfrm>
          <a:prstGeom prst="rect">
            <a:avLst/>
          </a:prstGeom>
          <a:noFill/>
        </p:spPr>
        <p:txBody>
          <a:bodyPr wrap="square" lIns="121917" tIns="60958" rIns="121917" bIns="60958" rtlCol="0">
            <a:spAutoFit/>
          </a:bodyPr>
          <a:lstStyle/>
          <a:p>
            <a:r>
              <a:rPr lang="pt-BR" dirty="0"/>
              <a:t>Cultura A</a:t>
            </a:r>
          </a:p>
        </p:txBody>
      </p:sp>
      <p:sp>
        <p:nvSpPr>
          <p:cNvPr id="39" name="Elipse 38"/>
          <p:cNvSpPr/>
          <p:nvPr/>
        </p:nvSpPr>
        <p:spPr>
          <a:xfrm>
            <a:off x="5999989" y="3759059"/>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03075"/>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687051"/>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03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71027"/>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26740"/>
            <a:ext cx="1536171" cy="400109"/>
          </a:xfrm>
          <a:prstGeom prst="rect">
            <a:avLst/>
          </a:prstGeom>
          <a:noFill/>
        </p:spPr>
        <p:txBody>
          <a:bodyPr wrap="square" lIns="121917" tIns="60958" rIns="121917" bIns="60958" rtlCol="0">
            <a:spAutoFit/>
          </a:bodyPr>
          <a:lstStyle/>
          <a:p>
            <a:r>
              <a:rPr lang="pt-BR" dirty="0"/>
              <a:t>Cultura B</a:t>
            </a:r>
          </a:p>
        </p:txBody>
      </p:sp>
      <p:sp>
        <p:nvSpPr>
          <p:cNvPr id="46" name="Elipse 45"/>
          <p:cNvSpPr/>
          <p:nvPr/>
        </p:nvSpPr>
        <p:spPr>
          <a:xfrm>
            <a:off x="5999989" y="477793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2194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0592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21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53996"/>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21948"/>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35287"/>
            <a:ext cx="1536171" cy="400109"/>
          </a:xfrm>
          <a:prstGeom prst="rect">
            <a:avLst/>
          </a:prstGeom>
          <a:noFill/>
        </p:spPr>
        <p:txBody>
          <a:bodyPr wrap="square" lIns="121917" tIns="60958" rIns="121917" bIns="60958" rtlCol="0">
            <a:spAutoFit/>
          </a:bodyPr>
          <a:lstStyle/>
          <a:p>
            <a:r>
              <a:rPr lang="pt-BR" dirty="0"/>
              <a:t>Cultura A</a:t>
            </a:r>
          </a:p>
        </p:txBody>
      </p:sp>
      <p:sp>
        <p:nvSpPr>
          <p:cNvPr id="54" name="Elipse 53"/>
          <p:cNvSpPr/>
          <p:nvPr/>
        </p:nvSpPr>
        <p:spPr>
          <a:xfrm>
            <a:off x="5999989" y="5786044"/>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30060"/>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1403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30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498012"/>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53727"/>
            <a:ext cx="1536171" cy="400109"/>
          </a:xfrm>
          <a:prstGeom prst="rect">
            <a:avLst/>
          </a:prstGeom>
          <a:noFill/>
        </p:spPr>
        <p:txBody>
          <a:bodyPr wrap="square" lIns="121917" tIns="60958" rIns="121917" bIns="60958" rtlCol="0">
            <a:spAutoFit/>
          </a:bodyPr>
          <a:lstStyle/>
          <a:p>
            <a:r>
              <a:rPr lang="pt-BR" dirty="0"/>
              <a:t>Cultura B</a:t>
            </a:r>
          </a:p>
        </p:txBody>
      </p:sp>
      <p:sp>
        <p:nvSpPr>
          <p:cNvPr id="64" name="Elipse 63"/>
          <p:cNvSpPr/>
          <p:nvPr/>
        </p:nvSpPr>
        <p:spPr>
          <a:xfrm>
            <a:off x="623392" y="333777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71025"/>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393556"/>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481788"/>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1995210"/>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184464"/>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39304"/>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852775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904068609"/>
              </p:ext>
            </p:extLst>
          </p:nvPr>
        </p:nvGraphicFramePr>
        <p:xfrm>
          <a:off x="239352" y="457452"/>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a:solidFill>
                            <a:srgbClr val="000000"/>
                          </a:solidFill>
                          <a:effectLst/>
                          <a:latin typeface="Calibri"/>
                        </a:rPr>
                        <a:t>9,60%</a:t>
                      </a:r>
                    </a:p>
                  </a:txBody>
                  <a:tcPr marL="12700" marR="12700" marT="9525" marB="0" anchor="b">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a:solidFill>
                            <a:srgbClr val="000000"/>
                          </a:solidFill>
                          <a:effectLst/>
                          <a:latin typeface="Calibri"/>
                        </a:rPr>
                        <a:t>12,09%</a:t>
                      </a:r>
                    </a:p>
                  </a:txBody>
                  <a:tcPr marL="12700" marR="12700" marT="9525" marB="0" anchor="b">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endParaRPr lang="pt-BR" sz="1600" b="0" i="0" u="none" strike="noStrike">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a:solidFill>
                            <a:srgbClr val="000000"/>
                          </a:solidFill>
                          <a:effectLst/>
                          <a:latin typeface="Calibri"/>
                        </a:rPr>
                        <a:t>9,60%</a:t>
                      </a:r>
                    </a:p>
                  </a:txBody>
                  <a:tcPr marL="12700" marR="12700" marT="9525" marB="0" anchor="b">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a:solidFill>
                            <a:srgbClr val="000000"/>
                          </a:solidFill>
                          <a:effectLst/>
                          <a:latin typeface="Calibri"/>
                        </a:rPr>
                        <a:t>12,09%</a:t>
                      </a:r>
                    </a:p>
                  </a:txBody>
                  <a:tcPr marL="12700" marR="12700" marT="9525" marB="0" anchor="b">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noFill/>
                  </a:tcPr>
                </a:tc>
              </a:tr>
            </a:tbl>
          </a:graphicData>
        </a:graphic>
      </p:graphicFrame>
      <p:sp>
        <p:nvSpPr>
          <p:cNvPr id="9" name="Elipse 8"/>
          <p:cNvSpPr/>
          <p:nvPr/>
        </p:nvSpPr>
        <p:spPr>
          <a:xfrm>
            <a:off x="5999989" y="67347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1749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0146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17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4954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1749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30831"/>
            <a:ext cx="1536171" cy="400109"/>
          </a:xfrm>
          <a:prstGeom prst="rect">
            <a:avLst/>
          </a:prstGeom>
          <a:noFill/>
        </p:spPr>
        <p:txBody>
          <a:bodyPr wrap="square" lIns="121917" tIns="60958" rIns="121917" bIns="60958" rtlCol="0">
            <a:spAutoFit/>
          </a:bodyPr>
          <a:lstStyle/>
          <a:p>
            <a:r>
              <a:rPr lang="pt-BR" dirty="0"/>
              <a:t>Cultura A</a:t>
            </a:r>
          </a:p>
        </p:txBody>
      </p:sp>
      <p:sp>
        <p:nvSpPr>
          <p:cNvPr id="16" name="CaixaDeTexto 15"/>
          <p:cNvSpPr txBox="1"/>
          <p:nvPr/>
        </p:nvSpPr>
        <p:spPr>
          <a:xfrm rot="20252958">
            <a:off x="4524015" y="936092"/>
            <a:ext cx="1536171" cy="400109"/>
          </a:xfrm>
          <a:prstGeom prst="rect">
            <a:avLst/>
          </a:prstGeom>
          <a:noFill/>
        </p:spPr>
        <p:txBody>
          <a:bodyPr wrap="square" lIns="121917" tIns="60958" rIns="121917" bIns="60958" rtlCol="0">
            <a:spAutoFit/>
          </a:bodyPr>
          <a:lstStyle/>
          <a:p>
            <a:pPr algn="ctr"/>
            <a:r>
              <a:rPr lang="pt-BR" b="1" dirty="0">
                <a:solidFill>
                  <a:srgbClr val="FF0000"/>
                </a:solidFill>
              </a:rPr>
              <a:t>$ ???</a:t>
            </a:r>
            <a:r>
              <a:rPr lang="pt-BR" dirty="0"/>
              <a:t> </a:t>
            </a:r>
          </a:p>
        </p:txBody>
      </p:sp>
      <p:sp>
        <p:nvSpPr>
          <p:cNvPr id="21" name="Elipse 20"/>
          <p:cNvSpPr/>
          <p:nvPr/>
        </p:nvSpPr>
        <p:spPr>
          <a:xfrm>
            <a:off x="5999989" y="168158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2560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0958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25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39355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49271"/>
            <a:ext cx="1536171" cy="400109"/>
          </a:xfrm>
          <a:prstGeom prst="rect">
            <a:avLst/>
          </a:prstGeom>
          <a:noFill/>
        </p:spPr>
        <p:txBody>
          <a:bodyPr wrap="square" lIns="121917" tIns="60958" rIns="121917" bIns="60958" rtlCol="0">
            <a:spAutoFit/>
          </a:bodyPr>
          <a:lstStyle/>
          <a:p>
            <a:r>
              <a:rPr lang="pt-BR" dirty="0"/>
              <a:t>Cultura B</a:t>
            </a:r>
          </a:p>
        </p:txBody>
      </p:sp>
      <p:sp>
        <p:nvSpPr>
          <p:cNvPr id="28" name="CaixaDeTexto 27"/>
          <p:cNvSpPr txBox="1"/>
          <p:nvPr/>
        </p:nvSpPr>
        <p:spPr>
          <a:xfrm rot="1092438">
            <a:off x="4118255" y="1774191"/>
            <a:ext cx="1536171" cy="400109"/>
          </a:xfrm>
          <a:prstGeom prst="rect">
            <a:avLst/>
          </a:prstGeom>
          <a:noFill/>
        </p:spPr>
        <p:txBody>
          <a:bodyPr wrap="square" lIns="121917" tIns="60958" rIns="121917" bIns="60958" rtlCol="0">
            <a:spAutoFit/>
          </a:bodyPr>
          <a:lstStyle/>
          <a:p>
            <a:pPr algn="ctr"/>
            <a:r>
              <a:rPr lang="pt-BR" b="1" dirty="0">
                <a:solidFill>
                  <a:srgbClr val="FF0000"/>
                </a:solidFill>
              </a:rPr>
              <a:t>$ ???</a:t>
            </a:r>
            <a:endParaRPr lang="pt-BR" dirty="0"/>
          </a:p>
        </p:txBody>
      </p:sp>
      <p:sp>
        <p:nvSpPr>
          <p:cNvPr id="31" name="Elipse 30"/>
          <p:cNvSpPr/>
          <p:nvPr/>
        </p:nvSpPr>
        <p:spPr>
          <a:xfrm>
            <a:off x="5999989" y="275094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894963"/>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67893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894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27011"/>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894963"/>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08300"/>
            <a:ext cx="1536171" cy="400109"/>
          </a:xfrm>
          <a:prstGeom prst="rect">
            <a:avLst/>
          </a:prstGeom>
          <a:noFill/>
        </p:spPr>
        <p:txBody>
          <a:bodyPr wrap="square" lIns="121917" tIns="60958" rIns="121917" bIns="60958" rtlCol="0">
            <a:spAutoFit/>
          </a:bodyPr>
          <a:lstStyle/>
          <a:p>
            <a:r>
              <a:rPr lang="pt-BR" dirty="0"/>
              <a:t>Cultura A</a:t>
            </a:r>
          </a:p>
        </p:txBody>
      </p:sp>
      <p:sp>
        <p:nvSpPr>
          <p:cNvPr id="38" name="CaixaDeTexto 37"/>
          <p:cNvSpPr txBox="1"/>
          <p:nvPr/>
        </p:nvSpPr>
        <p:spPr>
          <a:xfrm rot="20252958">
            <a:off x="4524015" y="3013563"/>
            <a:ext cx="1536171" cy="400109"/>
          </a:xfrm>
          <a:prstGeom prst="rect">
            <a:avLst/>
          </a:prstGeom>
          <a:noFill/>
        </p:spPr>
        <p:txBody>
          <a:bodyPr wrap="square" lIns="121917" tIns="60958" rIns="121917" bIns="60958" rtlCol="0">
            <a:spAutoFit/>
          </a:bodyPr>
          <a:lstStyle/>
          <a:p>
            <a:pPr algn="ctr"/>
            <a:r>
              <a:rPr lang="pt-BR" b="1" dirty="0">
                <a:solidFill>
                  <a:srgbClr val="FF0000"/>
                </a:solidFill>
              </a:rPr>
              <a:t>$ ??? </a:t>
            </a:r>
            <a:endParaRPr lang="pt-BR" dirty="0"/>
          </a:p>
        </p:txBody>
      </p:sp>
      <p:sp>
        <p:nvSpPr>
          <p:cNvPr id="39" name="Elipse 38"/>
          <p:cNvSpPr/>
          <p:nvPr/>
        </p:nvSpPr>
        <p:spPr>
          <a:xfrm>
            <a:off x="5999989" y="3759059"/>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03075"/>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687051"/>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03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71027"/>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26740"/>
            <a:ext cx="1536171" cy="400109"/>
          </a:xfrm>
          <a:prstGeom prst="rect">
            <a:avLst/>
          </a:prstGeom>
          <a:noFill/>
        </p:spPr>
        <p:txBody>
          <a:bodyPr wrap="square" lIns="121917" tIns="60958" rIns="121917" bIns="60958" rtlCol="0">
            <a:spAutoFit/>
          </a:bodyPr>
          <a:lstStyle/>
          <a:p>
            <a:r>
              <a:rPr lang="pt-BR" dirty="0"/>
              <a:t>Cultura B</a:t>
            </a:r>
          </a:p>
        </p:txBody>
      </p:sp>
      <p:sp>
        <p:nvSpPr>
          <p:cNvPr id="45" name="CaixaDeTexto 44"/>
          <p:cNvSpPr txBox="1"/>
          <p:nvPr/>
        </p:nvSpPr>
        <p:spPr>
          <a:xfrm rot="1092438">
            <a:off x="4118255" y="3851660"/>
            <a:ext cx="1536171" cy="400109"/>
          </a:xfrm>
          <a:prstGeom prst="rect">
            <a:avLst/>
          </a:prstGeom>
          <a:noFill/>
        </p:spPr>
        <p:txBody>
          <a:bodyPr wrap="square" lIns="121917" tIns="60958" rIns="121917" bIns="60958" rtlCol="0">
            <a:spAutoFit/>
          </a:bodyPr>
          <a:lstStyle/>
          <a:p>
            <a:pPr algn="ctr"/>
            <a:r>
              <a:rPr lang="pt-BR" b="1" dirty="0">
                <a:solidFill>
                  <a:srgbClr val="FF0000"/>
                </a:solidFill>
              </a:rPr>
              <a:t>$ ???</a:t>
            </a:r>
            <a:endParaRPr lang="pt-BR" dirty="0"/>
          </a:p>
        </p:txBody>
      </p:sp>
      <p:sp>
        <p:nvSpPr>
          <p:cNvPr id="46" name="Elipse 45"/>
          <p:cNvSpPr/>
          <p:nvPr/>
        </p:nvSpPr>
        <p:spPr>
          <a:xfrm>
            <a:off x="5999989" y="477793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2194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0592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21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53996"/>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21948"/>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35287"/>
            <a:ext cx="1536171" cy="400109"/>
          </a:xfrm>
          <a:prstGeom prst="rect">
            <a:avLst/>
          </a:prstGeom>
          <a:noFill/>
        </p:spPr>
        <p:txBody>
          <a:bodyPr wrap="square" lIns="121917" tIns="60958" rIns="121917" bIns="60958" rtlCol="0">
            <a:spAutoFit/>
          </a:bodyPr>
          <a:lstStyle/>
          <a:p>
            <a:r>
              <a:rPr lang="pt-BR" dirty="0"/>
              <a:t>Cultura A</a:t>
            </a:r>
          </a:p>
        </p:txBody>
      </p:sp>
      <p:sp>
        <p:nvSpPr>
          <p:cNvPr id="53" name="CaixaDeTexto 52"/>
          <p:cNvSpPr txBox="1"/>
          <p:nvPr/>
        </p:nvSpPr>
        <p:spPr>
          <a:xfrm rot="20252958">
            <a:off x="4403625" y="5123319"/>
            <a:ext cx="1536171" cy="400109"/>
          </a:xfrm>
          <a:prstGeom prst="rect">
            <a:avLst/>
          </a:prstGeom>
          <a:noFill/>
        </p:spPr>
        <p:txBody>
          <a:bodyPr wrap="square" lIns="121917" tIns="60958" rIns="121917" bIns="60958" rtlCol="0">
            <a:spAutoFit/>
          </a:bodyPr>
          <a:lstStyle/>
          <a:p>
            <a:pPr algn="ctr"/>
            <a:r>
              <a:rPr lang="pt-BR" b="1" dirty="0">
                <a:solidFill>
                  <a:srgbClr val="FF0000"/>
                </a:solidFill>
              </a:rPr>
              <a:t>$ ???</a:t>
            </a:r>
            <a:endParaRPr lang="pt-BR" dirty="0"/>
          </a:p>
        </p:txBody>
      </p:sp>
      <p:sp>
        <p:nvSpPr>
          <p:cNvPr id="54" name="Elipse 53"/>
          <p:cNvSpPr/>
          <p:nvPr/>
        </p:nvSpPr>
        <p:spPr>
          <a:xfrm>
            <a:off x="5999989" y="5786044"/>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30060"/>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1403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30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498012"/>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53727"/>
            <a:ext cx="1536171" cy="400109"/>
          </a:xfrm>
          <a:prstGeom prst="rect">
            <a:avLst/>
          </a:prstGeom>
          <a:noFill/>
        </p:spPr>
        <p:txBody>
          <a:bodyPr wrap="square" lIns="121917" tIns="60958" rIns="121917" bIns="60958" rtlCol="0">
            <a:spAutoFit/>
          </a:bodyPr>
          <a:lstStyle/>
          <a:p>
            <a:r>
              <a:rPr lang="pt-BR" dirty="0"/>
              <a:t>Cultura B</a:t>
            </a:r>
          </a:p>
        </p:txBody>
      </p:sp>
      <p:sp>
        <p:nvSpPr>
          <p:cNvPr id="60" name="CaixaDeTexto 59"/>
          <p:cNvSpPr txBox="1"/>
          <p:nvPr/>
        </p:nvSpPr>
        <p:spPr>
          <a:xfrm rot="1092438">
            <a:off x="4118255" y="5878647"/>
            <a:ext cx="1536171" cy="400109"/>
          </a:xfrm>
          <a:prstGeom prst="rect">
            <a:avLst/>
          </a:prstGeom>
          <a:noFill/>
        </p:spPr>
        <p:txBody>
          <a:bodyPr wrap="square" lIns="121917" tIns="60958" rIns="121917" bIns="60958" rtlCol="0">
            <a:spAutoFit/>
          </a:bodyPr>
          <a:lstStyle/>
          <a:p>
            <a:pPr algn="ctr"/>
            <a:r>
              <a:rPr lang="pt-BR" b="1" dirty="0">
                <a:solidFill>
                  <a:srgbClr val="FF0000"/>
                </a:solidFill>
              </a:rPr>
              <a:t>$ ???</a:t>
            </a:r>
            <a:endParaRPr lang="pt-BR" dirty="0"/>
          </a:p>
        </p:txBody>
      </p:sp>
      <p:sp>
        <p:nvSpPr>
          <p:cNvPr id="64" name="Elipse 63"/>
          <p:cNvSpPr/>
          <p:nvPr/>
        </p:nvSpPr>
        <p:spPr>
          <a:xfrm>
            <a:off x="623392" y="333777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71025"/>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393556"/>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481788"/>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1995210"/>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184464"/>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39304"/>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14979520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1668162752"/>
              </p:ext>
            </p:extLst>
          </p:nvPr>
        </p:nvGraphicFramePr>
        <p:xfrm>
          <a:off x="239352" y="457452"/>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7347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1749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0146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17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4954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1749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30831"/>
            <a:ext cx="1536171" cy="400109"/>
          </a:xfrm>
          <a:prstGeom prst="rect">
            <a:avLst/>
          </a:prstGeom>
          <a:noFill/>
        </p:spPr>
        <p:txBody>
          <a:bodyPr wrap="square" lIns="121917" tIns="60958" rIns="121917" bIns="60958" rtlCol="0">
            <a:spAutoFit/>
          </a:bodyPr>
          <a:lstStyle/>
          <a:p>
            <a:r>
              <a:rPr lang="pt-BR" dirty="0"/>
              <a:t>Cultura A</a:t>
            </a:r>
          </a:p>
        </p:txBody>
      </p:sp>
      <p:sp>
        <p:nvSpPr>
          <p:cNvPr id="16" name="CaixaDeTexto 15"/>
          <p:cNvSpPr txBox="1"/>
          <p:nvPr/>
        </p:nvSpPr>
        <p:spPr>
          <a:xfrm rot="20252958">
            <a:off x="4524015" y="936092"/>
            <a:ext cx="1536171" cy="400109"/>
          </a:xfrm>
          <a:prstGeom prst="rect">
            <a:avLst/>
          </a:prstGeom>
          <a:noFill/>
        </p:spPr>
        <p:txBody>
          <a:bodyPr wrap="square" lIns="121917" tIns="60958" rIns="121917" bIns="60958" rtlCol="0">
            <a:spAutoFit/>
          </a:bodyPr>
          <a:lstStyle/>
          <a:p>
            <a:pPr algn="ctr"/>
            <a:r>
              <a:rPr lang="pt-BR" dirty="0"/>
              <a:t>541.111</a:t>
            </a:r>
          </a:p>
        </p:txBody>
      </p:sp>
      <p:sp>
        <p:nvSpPr>
          <p:cNvPr id="21" name="Elipse 20"/>
          <p:cNvSpPr/>
          <p:nvPr/>
        </p:nvSpPr>
        <p:spPr>
          <a:xfrm>
            <a:off x="5999989" y="168158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2560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0958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25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39355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49271"/>
            <a:ext cx="1536171" cy="400109"/>
          </a:xfrm>
          <a:prstGeom prst="rect">
            <a:avLst/>
          </a:prstGeom>
          <a:noFill/>
        </p:spPr>
        <p:txBody>
          <a:bodyPr wrap="square" lIns="121917" tIns="60958" rIns="121917" bIns="60958" rtlCol="0">
            <a:spAutoFit/>
          </a:bodyPr>
          <a:lstStyle/>
          <a:p>
            <a:r>
              <a:rPr lang="pt-BR" dirty="0"/>
              <a:t>Cultura B</a:t>
            </a:r>
          </a:p>
        </p:txBody>
      </p:sp>
      <p:sp>
        <p:nvSpPr>
          <p:cNvPr id="28" name="CaixaDeTexto 27"/>
          <p:cNvSpPr txBox="1"/>
          <p:nvPr/>
        </p:nvSpPr>
        <p:spPr>
          <a:xfrm rot="1092438">
            <a:off x="4118255" y="1774191"/>
            <a:ext cx="1536171" cy="400109"/>
          </a:xfrm>
          <a:prstGeom prst="rect">
            <a:avLst/>
          </a:prstGeom>
          <a:noFill/>
        </p:spPr>
        <p:txBody>
          <a:bodyPr wrap="square" lIns="121917" tIns="60958" rIns="121917" bIns="60958" rtlCol="0">
            <a:spAutoFit/>
          </a:bodyPr>
          <a:lstStyle/>
          <a:p>
            <a:pPr algn="ctr"/>
            <a:r>
              <a:rPr lang="pt-BR" dirty="0"/>
              <a:t>311.111</a:t>
            </a:r>
          </a:p>
        </p:txBody>
      </p:sp>
      <p:sp>
        <p:nvSpPr>
          <p:cNvPr id="29" name="Seta dobrada para cima 28"/>
          <p:cNvSpPr/>
          <p:nvPr/>
        </p:nvSpPr>
        <p:spPr>
          <a:xfrm>
            <a:off x="3791744" y="889500"/>
            <a:ext cx="384043" cy="288032"/>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1" name="Elipse 30"/>
          <p:cNvSpPr/>
          <p:nvPr/>
        </p:nvSpPr>
        <p:spPr>
          <a:xfrm>
            <a:off x="5999989" y="275094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894963"/>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67893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894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27011"/>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894963"/>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08300"/>
            <a:ext cx="1536171" cy="400109"/>
          </a:xfrm>
          <a:prstGeom prst="rect">
            <a:avLst/>
          </a:prstGeom>
          <a:noFill/>
        </p:spPr>
        <p:txBody>
          <a:bodyPr wrap="square" lIns="121917" tIns="60958" rIns="121917" bIns="60958" rtlCol="0">
            <a:spAutoFit/>
          </a:bodyPr>
          <a:lstStyle/>
          <a:p>
            <a:r>
              <a:rPr lang="pt-BR" dirty="0"/>
              <a:t>Cultura A</a:t>
            </a:r>
          </a:p>
        </p:txBody>
      </p:sp>
      <p:sp>
        <p:nvSpPr>
          <p:cNvPr id="38" name="CaixaDeTexto 37"/>
          <p:cNvSpPr txBox="1"/>
          <p:nvPr/>
        </p:nvSpPr>
        <p:spPr>
          <a:xfrm rot="20252958">
            <a:off x="4524015" y="3013563"/>
            <a:ext cx="1536171" cy="400109"/>
          </a:xfrm>
          <a:prstGeom prst="rect">
            <a:avLst/>
          </a:prstGeom>
          <a:noFill/>
        </p:spPr>
        <p:txBody>
          <a:bodyPr wrap="square" lIns="121917" tIns="60958" rIns="121917" bIns="60958" rtlCol="0">
            <a:spAutoFit/>
          </a:bodyPr>
          <a:lstStyle/>
          <a:p>
            <a:pPr algn="ctr"/>
            <a:r>
              <a:rPr lang="pt-BR" dirty="0"/>
              <a:t>205.372</a:t>
            </a:r>
          </a:p>
        </p:txBody>
      </p:sp>
      <p:sp>
        <p:nvSpPr>
          <p:cNvPr id="39" name="Elipse 38"/>
          <p:cNvSpPr/>
          <p:nvPr/>
        </p:nvSpPr>
        <p:spPr>
          <a:xfrm>
            <a:off x="5999989" y="3759059"/>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03075"/>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687051"/>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03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71027"/>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26740"/>
            <a:ext cx="1536171" cy="400109"/>
          </a:xfrm>
          <a:prstGeom prst="rect">
            <a:avLst/>
          </a:prstGeom>
          <a:noFill/>
        </p:spPr>
        <p:txBody>
          <a:bodyPr wrap="square" lIns="121917" tIns="60958" rIns="121917" bIns="60958" rtlCol="0">
            <a:spAutoFit/>
          </a:bodyPr>
          <a:lstStyle/>
          <a:p>
            <a:r>
              <a:rPr lang="pt-BR" dirty="0"/>
              <a:t>Cultura B</a:t>
            </a:r>
          </a:p>
        </p:txBody>
      </p:sp>
      <p:sp>
        <p:nvSpPr>
          <p:cNvPr id="45" name="CaixaDeTexto 44"/>
          <p:cNvSpPr txBox="1"/>
          <p:nvPr/>
        </p:nvSpPr>
        <p:spPr>
          <a:xfrm rot="1092438">
            <a:off x="4118255" y="3851660"/>
            <a:ext cx="1536171" cy="400109"/>
          </a:xfrm>
          <a:prstGeom prst="rect">
            <a:avLst/>
          </a:prstGeom>
          <a:noFill/>
        </p:spPr>
        <p:txBody>
          <a:bodyPr wrap="square" lIns="121917" tIns="60958" rIns="121917" bIns="60958" rtlCol="0">
            <a:spAutoFit/>
          </a:bodyPr>
          <a:lstStyle/>
          <a:p>
            <a:pPr algn="ctr"/>
            <a:r>
              <a:rPr lang="pt-BR" dirty="0"/>
              <a:t>201.057</a:t>
            </a:r>
          </a:p>
        </p:txBody>
      </p:sp>
      <p:sp>
        <p:nvSpPr>
          <p:cNvPr id="46" name="Elipse 45"/>
          <p:cNvSpPr/>
          <p:nvPr/>
        </p:nvSpPr>
        <p:spPr>
          <a:xfrm>
            <a:off x="5999989" y="477793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2194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0592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21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53996"/>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21948"/>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35287"/>
            <a:ext cx="1536171" cy="400109"/>
          </a:xfrm>
          <a:prstGeom prst="rect">
            <a:avLst/>
          </a:prstGeom>
          <a:noFill/>
        </p:spPr>
        <p:txBody>
          <a:bodyPr wrap="square" lIns="121917" tIns="60958" rIns="121917" bIns="60958" rtlCol="0">
            <a:spAutoFit/>
          </a:bodyPr>
          <a:lstStyle/>
          <a:p>
            <a:r>
              <a:rPr lang="pt-BR" dirty="0"/>
              <a:t>Cultura A</a:t>
            </a:r>
          </a:p>
        </p:txBody>
      </p:sp>
      <p:sp>
        <p:nvSpPr>
          <p:cNvPr id="53" name="CaixaDeTexto 52"/>
          <p:cNvSpPr txBox="1"/>
          <p:nvPr/>
        </p:nvSpPr>
        <p:spPr>
          <a:xfrm rot="20252958">
            <a:off x="4403625" y="5123319"/>
            <a:ext cx="1536171" cy="400109"/>
          </a:xfrm>
          <a:prstGeom prst="rect">
            <a:avLst/>
          </a:prstGeom>
          <a:noFill/>
        </p:spPr>
        <p:txBody>
          <a:bodyPr wrap="square" lIns="121917" tIns="60958" rIns="121917" bIns="60958" rtlCol="0">
            <a:spAutoFit/>
          </a:bodyPr>
          <a:lstStyle/>
          <a:p>
            <a:pPr algn="ctr"/>
            <a:r>
              <a:rPr lang="pt-BR" dirty="0"/>
              <a:t>- 339.578</a:t>
            </a:r>
          </a:p>
        </p:txBody>
      </p:sp>
      <p:sp>
        <p:nvSpPr>
          <p:cNvPr id="54" name="Elipse 53"/>
          <p:cNvSpPr/>
          <p:nvPr/>
        </p:nvSpPr>
        <p:spPr>
          <a:xfrm>
            <a:off x="5999989" y="5786044"/>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30060"/>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1403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30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498012"/>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53727"/>
            <a:ext cx="1536171" cy="400109"/>
          </a:xfrm>
          <a:prstGeom prst="rect">
            <a:avLst/>
          </a:prstGeom>
          <a:noFill/>
        </p:spPr>
        <p:txBody>
          <a:bodyPr wrap="square" lIns="121917" tIns="60958" rIns="121917" bIns="60958" rtlCol="0">
            <a:spAutoFit/>
          </a:bodyPr>
          <a:lstStyle/>
          <a:p>
            <a:r>
              <a:rPr lang="pt-BR" dirty="0"/>
              <a:t>Cultura B</a:t>
            </a:r>
          </a:p>
        </p:txBody>
      </p:sp>
      <p:sp>
        <p:nvSpPr>
          <p:cNvPr id="60" name="CaixaDeTexto 59"/>
          <p:cNvSpPr txBox="1"/>
          <p:nvPr/>
        </p:nvSpPr>
        <p:spPr>
          <a:xfrm rot="1092438">
            <a:off x="4118255" y="5878647"/>
            <a:ext cx="1536171" cy="400109"/>
          </a:xfrm>
          <a:prstGeom prst="rect">
            <a:avLst/>
          </a:prstGeom>
          <a:noFill/>
        </p:spPr>
        <p:txBody>
          <a:bodyPr wrap="square" lIns="121917" tIns="60958" rIns="121917" bIns="60958" rtlCol="0">
            <a:spAutoFit/>
          </a:bodyPr>
          <a:lstStyle/>
          <a:p>
            <a:pPr algn="ctr"/>
            <a:r>
              <a:rPr lang="pt-BR" dirty="0"/>
              <a:t>- 88.004</a:t>
            </a:r>
          </a:p>
        </p:txBody>
      </p:sp>
      <p:sp>
        <p:nvSpPr>
          <p:cNvPr id="61" name="Seta dobrada para cima 60"/>
          <p:cNvSpPr/>
          <p:nvPr/>
        </p:nvSpPr>
        <p:spPr>
          <a:xfrm>
            <a:off x="3791744" y="2977732"/>
            <a:ext cx="384043" cy="288032"/>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2" name="Multiplicar 61"/>
          <p:cNvSpPr/>
          <p:nvPr/>
        </p:nvSpPr>
        <p:spPr>
          <a:xfrm>
            <a:off x="4079776" y="5137972"/>
            <a:ext cx="384043" cy="21602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3" name="Multiplicar 62"/>
          <p:cNvSpPr/>
          <p:nvPr/>
        </p:nvSpPr>
        <p:spPr>
          <a:xfrm>
            <a:off x="4079776" y="5570020"/>
            <a:ext cx="384043" cy="21602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4" name="Elipse 63"/>
          <p:cNvSpPr/>
          <p:nvPr/>
        </p:nvSpPr>
        <p:spPr>
          <a:xfrm>
            <a:off x="623392" y="333777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71025"/>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393556"/>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481788"/>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1995210"/>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184464"/>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39304"/>
            <a:ext cx="1792733" cy="400109"/>
          </a:xfrm>
          <a:prstGeom prst="rect">
            <a:avLst/>
          </a:prstGeom>
          <a:noFill/>
        </p:spPr>
        <p:txBody>
          <a:bodyPr wrap="square" lIns="121917" tIns="60958" rIns="121917" bIns="60958" rtlCol="0">
            <a:spAutoFit/>
          </a:bodyPr>
          <a:lstStyle/>
          <a:p>
            <a:r>
              <a:rPr lang="pt-BR" dirty="0"/>
              <a:t>Previsão: Ruim</a:t>
            </a:r>
          </a:p>
        </p:txBody>
      </p:sp>
    </p:spTree>
    <p:extLst>
      <p:ext uri="{BB962C8B-B14F-4D97-AF65-F5344CB8AC3E}">
        <p14:creationId xmlns:p14="http://schemas.microsoft.com/office/powerpoint/2010/main" val="149518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left)">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p:cTn id="17" dur="500" fill="hold"/>
                                        <p:tgtEl>
                                          <p:spTgt spid="62"/>
                                        </p:tgtEl>
                                        <p:attrNameLst>
                                          <p:attrName>ppt_w</p:attrName>
                                        </p:attrNameLst>
                                      </p:cBhvr>
                                      <p:tavLst>
                                        <p:tav tm="0">
                                          <p:val>
                                            <p:fltVal val="0"/>
                                          </p:val>
                                        </p:tav>
                                        <p:tav tm="100000">
                                          <p:val>
                                            <p:strVal val="#ppt_w"/>
                                          </p:val>
                                        </p:tav>
                                      </p:tavLst>
                                    </p:anim>
                                    <p:anim calcmode="lin" valueType="num">
                                      <p:cBhvr>
                                        <p:cTn id="18" dur="500" fill="hold"/>
                                        <p:tgtEl>
                                          <p:spTgt spid="62"/>
                                        </p:tgtEl>
                                        <p:attrNameLst>
                                          <p:attrName>ppt_h</p:attrName>
                                        </p:attrNameLst>
                                      </p:cBhvr>
                                      <p:tavLst>
                                        <p:tav tm="0">
                                          <p:val>
                                            <p:fltVal val="0"/>
                                          </p:val>
                                        </p:tav>
                                        <p:tav tm="100000">
                                          <p:val>
                                            <p:strVal val="#ppt_h"/>
                                          </p:val>
                                        </p:tav>
                                      </p:tavLst>
                                    </p:anim>
                                    <p:animEffect transition="in" filter="fade">
                                      <p:cBhvr>
                                        <p:cTn id="19" dur="500"/>
                                        <p:tgtEl>
                                          <p:spTgt spid="6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3"/>
                                        </p:tgtEl>
                                        <p:attrNameLst>
                                          <p:attrName>style.visibility</p:attrName>
                                        </p:attrNameLst>
                                      </p:cBhvr>
                                      <p:to>
                                        <p:strVal val="visible"/>
                                      </p:to>
                                    </p:set>
                                    <p:anim calcmode="lin" valueType="num">
                                      <p:cBhvr>
                                        <p:cTn id="22" dur="500" fill="hold"/>
                                        <p:tgtEl>
                                          <p:spTgt spid="63"/>
                                        </p:tgtEl>
                                        <p:attrNameLst>
                                          <p:attrName>ppt_w</p:attrName>
                                        </p:attrNameLst>
                                      </p:cBhvr>
                                      <p:tavLst>
                                        <p:tav tm="0">
                                          <p:val>
                                            <p:fltVal val="0"/>
                                          </p:val>
                                        </p:tav>
                                        <p:tav tm="100000">
                                          <p:val>
                                            <p:strVal val="#ppt_w"/>
                                          </p:val>
                                        </p:tav>
                                      </p:tavLst>
                                    </p:anim>
                                    <p:anim calcmode="lin" valueType="num">
                                      <p:cBhvr>
                                        <p:cTn id="23" dur="500" fill="hold"/>
                                        <p:tgtEl>
                                          <p:spTgt spid="63"/>
                                        </p:tgtEl>
                                        <p:attrNameLst>
                                          <p:attrName>ppt_h</p:attrName>
                                        </p:attrNameLst>
                                      </p:cBhvr>
                                      <p:tavLst>
                                        <p:tav tm="0">
                                          <p:val>
                                            <p:fltVal val="0"/>
                                          </p:val>
                                        </p:tav>
                                        <p:tav tm="100000">
                                          <p:val>
                                            <p:strVal val="#ppt_h"/>
                                          </p:val>
                                        </p:tav>
                                      </p:tavLst>
                                    </p:anim>
                                    <p:animEffect transition="in" filter="fade">
                                      <p:cBhvr>
                                        <p:cTn id="2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1" grpId="0" animBg="1"/>
      <p:bldP spid="62" grpId="0" animBg="1"/>
      <p:bldP spid="6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3588244218"/>
              </p:ext>
            </p:extLst>
          </p:nvPr>
        </p:nvGraphicFramePr>
        <p:xfrm>
          <a:off x="239352" y="457452"/>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7347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1749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0146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17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4954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1749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30831"/>
            <a:ext cx="1536171" cy="400109"/>
          </a:xfrm>
          <a:prstGeom prst="rect">
            <a:avLst/>
          </a:prstGeom>
          <a:noFill/>
        </p:spPr>
        <p:txBody>
          <a:bodyPr wrap="square" lIns="121917" tIns="60958" rIns="121917" bIns="60958" rtlCol="0">
            <a:spAutoFit/>
          </a:bodyPr>
          <a:lstStyle/>
          <a:p>
            <a:r>
              <a:rPr lang="pt-BR" dirty="0"/>
              <a:t>Cultura A</a:t>
            </a:r>
          </a:p>
        </p:txBody>
      </p:sp>
      <p:sp>
        <p:nvSpPr>
          <p:cNvPr id="16" name="CaixaDeTexto 15"/>
          <p:cNvSpPr txBox="1"/>
          <p:nvPr/>
        </p:nvSpPr>
        <p:spPr>
          <a:xfrm rot="20252958">
            <a:off x="4524015" y="936092"/>
            <a:ext cx="1536171" cy="400109"/>
          </a:xfrm>
          <a:prstGeom prst="rect">
            <a:avLst/>
          </a:prstGeom>
          <a:noFill/>
        </p:spPr>
        <p:txBody>
          <a:bodyPr wrap="square" lIns="121917" tIns="60958" rIns="121917" bIns="60958" rtlCol="0">
            <a:spAutoFit/>
          </a:bodyPr>
          <a:lstStyle/>
          <a:p>
            <a:pPr algn="ctr"/>
            <a:r>
              <a:rPr lang="pt-BR" dirty="0"/>
              <a:t>541.111</a:t>
            </a:r>
          </a:p>
        </p:txBody>
      </p:sp>
      <p:sp>
        <p:nvSpPr>
          <p:cNvPr id="21" name="Elipse 20"/>
          <p:cNvSpPr/>
          <p:nvPr/>
        </p:nvSpPr>
        <p:spPr>
          <a:xfrm>
            <a:off x="5999989" y="168158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2560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0958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25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39355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49271"/>
            <a:ext cx="1536171" cy="400109"/>
          </a:xfrm>
          <a:prstGeom prst="rect">
            <a:avLst/>
          </a:prstGeom>
          <a:noFill/>
        </p:spPr>
        <p:txBody>
          <a:bodyPr wrap="square" lIns="121917" tIns="60958" rIns="121917" bIns="60958" rtlCol="0">
            <a:spAutoFit/>
          </a:bodyPr>
          <a:lstStyle/>
          <a:p>
            <a:r>
              <a:rPr lang="pt-BR" dirty="0"/>
              <a:t>Cultura B</a:t>
            </a:r>
          </a:p>
        </p:txBody>
      </p:sp>
      <p:sp>
        <p:nvSpPr>
          <p:cNvPr id="28" name="CaixaDeTexto 27"/>
          <p:cNvSpPr txBox="1"/>
          <p:nvPr/>
        </p:nvSpPr>
        <p:spPr>
          <a:xfrm rot="1092438">
            <a:off x="4118255" y="1774191"/>
            <a:ext cx="1536171" cy="400109"/>
          </a:xfrm>
          <a:prstGeom prst="rect">
            <a:avLst/>
          </a:prstGeom>
          <a:noFill/>
        </p:spPr>
        <p:txBody>
          <a:bodyPr wrap="square" lIns="121917" tIns="60958" rIns="121917" bIns="60958" rtlCol="0">
            <a:spAutoFit/>
          </a:bodyPr>
          <a:lstStyle/>
          <a:p>
            <a:pPr algn="ctr"/>
            <a:r>
              <a:rPr lang="pt-BR" dirty="0"/>
              <a:t>311.111</a:t>
            </a:r>
          </a:p>
        </p:txBody>
      </p:sp>
      <p:sp>
        <p:nvSpPr>
          <p:cNvPr id="29" name="Seta dobrada para cima 28"/>
          <p:cNvSpPr/>
          <p:nvPr/>
        </p:nvSpPr>
        <p:spPr>
          <a:xfrm>
            <a:off x="3791744" y="889500"/>
            <a:ext cx="384043" cy="288032"/>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1" name="Elipse 30"/>
          <p:cNvSpPr/>
          <p:nvPr/>
        </p:nvSpPr>
        <p:spPr>
          <a:xfrm>
            <a:off x="5999989" y="275094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894963"/>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67893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894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27011"/>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894963"/>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08300"/>
            <a:ext cx="1536171" cy="400109"/>
          </a:xfrm>
          <a:prstGeom prst="rect">
            <a:avLst/>
          </a:prstGeom>
          <a:noFill/>
        </p:spPr>
        <p:txBody>
          <a:bodyPr wrap="square" lIns="121917" tIns="60958" rIns="121917" bIns="60958" rtlCol="0">
            <a:spAutoFit/>
          </a:bodyPr>
          <a:lstStyle/>
          <a:p>
            <a:r>
              <a:rPr lang="pt-BR" dirty="0"/>
              <a:t>Cultura A</a:t>
            </a:r>
          </a:p>
        </p:txBody>
      </p:sp>
      <p:sp>
        <p:nvSpPr>
          <p:cNvPr id="38" name="CaixaDeTexto 37"/>
          <p:cNvSpPr txBox="1"/>
          <p:nvPr/>
        </p:nvSpPr>
        <p:spPr>
          <a:xfrm rot="20252958">
            <a:off x="4524015" y="3013563"/>
            <a:ext cx="1536171" cy="400109"/>
          </a:xfrm>
          <a:prstGeom prst="rect">
            <a:avLst/>
          </a:prstGeom>
          <a:noFill/>
        </p:spPr>
        <p:txBody>
          <a:bodyPr wrap="square" lIns="121917" tIns="60958" rIns="121917" bIns="60958" rtlCol="0">
            <a:spAutoFit/>
          </a:bodyPr>
          <a:lstStyle/>
          <a:p>
            <a:pPr algn="ctr"/>
            <a:r>
              <a:rPr lang="pt-BR" dirty="0"/>
              <a:t>205.372</a:t>
            </a:r>
          </a:p>
        </p:txBody>
      </p:sp>
      <p:sp>
        <p:nvSpPr>
          <p:cNvPr id="39" name="Elipse 38"/>
          <p:cNvSpPr/>
          <p:nvPr/>
        </p:nvSpPr>
        <p:spPr>
          <a:xfrm>
            <a:off x="5999989" y="3759059"/>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03075"/>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687051"/>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03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71027"/>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26740"/>
            <a:ext cx="1536171" cy="400109"/>
          </a:xfrm>
          <a:prstGeom prst="rect">
            <a:avLst/>
          </a:prstGeom>
          <a:noFill/>
        </p:spPr>
        <p:txBody>
          <a:bodyPr wrap="square" lIns="121917" tIns="60958" rIns="121917" bIns="60958" rtlCol="0">
            <a:spAutoFit/>
          </a:bodyPr>
          <a:lstStyle/>
          <a:p>
            <a:r>
              <a:rPr lang="pt-BR" dirty="0"/>
              <a:t>Cultura B</a:t>
            </a:r>
          </a:p>
        </p:txBody>
      </p:sp>
      <p:sp>
        <p:nvSpPr>
          <p:cNvPr id="45" name="CaixaDeTexto 44"/>
          <p:cNvSpPr txBox="1"/>
          <p:nvPr/>
        </p:nvSpPr>
        <p:spPr>
          <a:xfrm rot="1092438">
            <a:off x="4118255" y="3851660"/>
            <a:ext cx="1536171" cy="400109"/>
          </a:xfrm>
          <a:prstGeom prst="rect">
            <a:avLst/>
          </a:prstGeom>
          <a:noFill/>
        </p:spPr>
        <p:txBody>
          <a:bodyPr wrap="square" lIns="121917" tIns="60958" rIns="121917" bIns="60958" rtlCol="0">
            <a:spAutoFit/>
          </a:bodyPr>
          <a:lstStyle/>
          <a:p>
            <a:pPr algn="ctr"/>
            <a:r>
              <a:rPr lang="pt-BR" dirty="0"/>
              <a:t>201.057</a:t>
            </a:r>
          </a:p>
        </p:txBody>
      </p:sp>
      <p:sp>
        <p:nvSpPr>
          <p:cNvPr id="46" name="Elipse 45"/>
          <p:cNvSpPr/>
          <p:nvPr/>
        </p:nvSpPr>
        <p:spPr>
          <a:xfrm>
            <a:off x="5999989" y="477793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2194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0592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21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53996"/>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21948"/>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35287"/>
            <a:ext cx="1536171" cy="400109"/>
          </a:xfrm>
          <a:prstGeom prst="rect">
            <a:avLst/>
          </a:prstGeom>
          <a:noFill/>
        </p:spPr>
        <p:txBody>
          <a:bodyPr wrap="square" lIns="121917" tIns="60958" rIns="121917" bIns="60958" rtlCol="0">
            <a:spAutoFit/>
          </a:bodyPr>
          <a:lstStyle/>
          <a:p>
            <a:r>
              <a:rPr lang="pt-BR" dirty="0"/>
              <a:t>Cultura A</a:t>
            </a:r>
          </a:p>
        </p:txBody>
      </p:sp>
      <p:sp>
        <p:nvSpPr>
          <p:cNvPr id="53" name="CaixaDeTexto 52"/>
          <p:cNvSpPr txBox="1"/>
          <p:nvPr/>
        </p:nvSpPr>
        <p:spPr>
          <a:xfrm rot="20252958">
            <a:off x="4403625" y="5123319"/>
            <a:ext cx="1536171" cy="400109"/>
          </a:xfrm>
          <a:prstGeom prst="rect">
            <a:avLst/>
          </a:prstGeom>
          <a:noFill/>
        </p:spPr>
        <p:txBody>
          <a:bodyPr wrap="square" lIns="121917" tIns="60958" rIns="121917" bIns="60958" rtlCol="0">
            <a:spAutoFit/>
          </a:bodyPr>
          <a:lstStyle/>
          <a:p>
            <a:pPr algn="ctr"/>
            <a:r>
              <a:rPr lang="pt-BR" dirty="0"/>
              <a:t>- 339.578</a:t>
            </a:r>
          </a:p>
        </p:txBody>
      </p:sp>
      <p:sp>
        <p:nvSpPr>
          <p:cNvPr id="54" name="Elipse 53"/>
          <p:cNvSpPr/>
          <p:nvPr/>
        </p:nvSpPr>
        <p:spPr>
          <a:xfrm>
            <a:off x="5999989" y="5786044"/>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30060"/>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1403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30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498012"/>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53727"/>
            <a:ext cx="1536171" cy="400109"/>
          </a:xfrm>
          <a:prstGeom prst="rect">
            <a:avLst/>
          </a:prstGeom>
          <a:noFill/>
        </p:spPr>
        <p:txBody>
          <a:bodyPr wrap="square" lIns="121917" tIns="60958" rIns="121917" bIns="60958" rtlCol="0">
            <a:spAutoFit/>
          </a:bodyPr>
          <a:lstStyle/>
          <a:p>
            <a:r>
              <a:rPr lang="pt-BR" dirty="0"/>
              <a:t>Cultura B</a:t>
            </a:r>
          </a:p>
        </p:txBody>
      </p:sp>
      <p:sp>
        <p:nvSpPr>
          <p:cNvPr id="60" name="CaixaDeTexto 59"/>
          <p:cNvSpPr txBox="1"/>
          <p:nvPr/>
        </p:nvSpPr>
        <p:spPr>
          <a:xfrm rot="1092438">
            <a:off x="4118255" y="5878647"/>
            <a:ext cx="1536171" cy="400109"/>
          </a:xfrm>
          <a:prstGeom prst="rect">
            <a:avLst/>
          </a:prstGeom>
          <a:noFill/>
        </p:spPr>
        <p:txBody>
          <a:bodyPr wrap="square" lIns="121917" tIns="60958" rIns="121917" bIns="60958" rtlCol="0">
            <a:spAutoFit/>
          </a:bodyPr>
          <a:lstStyle/>
          <a:p>
            <a:pPr algn="ctr"/>
            <a:r>
              <a:rPr lang="pt-BR" dirty="0"/>
              <a:t>- 88.004</a:t>
            </a:r>
          </a:p>
        </p:txBody>
      </p:sp>
      <p:sp>
        <p:nvSpPr>
          <p:cNvPr id="61" name="Seta dobrada para cima 60"/>
          <p:cNvSpPr/>
          <p:nvPr/>
        </p:nvSpPr>
        <p:spPr>
          <a:xfrm>
            <a:off x="3791744" y="2977732"/>
            <a:ext cx="384043" cy="288032"/>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2" name="Multiplicar 61"/>
          <p:cNvSpPr/>
          <p:nvPr/>
        </p:nvSpPr>
        <p:spPr>
          <a:xfrm>
            <a:off x="4079776" y="5137972"/>
            <a:ext cx="384043" cy="21602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3" name="Multiplicar 62"/>
          <p:cNvSpPr/>
          <p:nvPr/>
        </p:nvSpPr>
        <p:spPr>
          <a:xfrm>
            <a:off x="4079776" y="5570020"/>
            <a:ext cx="384043" cy="21602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4" name="Elipse 63"/>
          <p:cNvSpPr/>
          <p:nvPr/>
        </p:nvSpPr>
        <p:spPr>
          <a:xfrm>
            <a:off x="623392" y="333777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71025"/>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393556"/>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481788"/>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1995210"/>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184464"/>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39304"/>
            <a:ext cx="1792733" cy="400109"/>
          </a:xfrm>
          <a:prstGeom prst="rect">
            <a:avLst/>
          </a:prstGeom>
          <a:noFill/>
        </p:spPr>
        <p:txBody>
          <a:bodyPr wrap="square" lIns="121917" tIns="60958" rIns="121917" bIns="60958" rtlCol="0">
            <a:spAutoFit/>
          </a:bodyPr>
          <a:lstStyle/>
          <a:p>
            <a:r>
              <a:rPr lang="pt-BR" dirty="0"/>
              <a:t>Previsão: Ruim</a:t>
            </a:r>
          </a:p>
        </p:txBody>
      </p:sp>
      <p:sp>
        <p:nvSpPr>
          <p:cNvPr id="80" name="CaixaDeTexto 79"/>
          <p:cNvSpPr txBox="1"/>
          <p:nvPr/>
        </p:nvSpPr>
        <p:spPr>
          <a:xfrm>
            <a:off x="1209414" y="3409780"/>
            <a:ext cx="2390311" cy="400109"/>
          </a:xfrm>
          <a:prstGeom prst="rect">
            <a:avLst/>
          </a:prstGeom>
          <a:noFill/>
        </p:spPr>
        <p:txBody>
          <a:bodyPr wrap="square" lIns="121917" tIns="60958" rIns="121917" bIns="60958" rtlCol="0">
            <a:spAutoFit/>
          </a:bodyPr>
          <a:lstStyle/>
          <a:p>
            <a:pPr algn="ctr"/>
            <a:r>
              <a:rPr lang="pt-BR" b="1" dirty="0">
                <a:solidFill>
                  <a:srgbClr val="FF0000"/>
                </a:solidFill>
              </a:rPr>
              <a:t>? %</a:t>
            </a:r>
            <a:endParaRPr lang="pt-BR" dirty="0"/>
          </a:p>
        </p:txBody>
      </p:sp>
      <p:sp>
        <p:nvSpPr>
          <p:cNvPr id="81" name="CaixaDeTexto 80"/>
          <p:cNvSpPr txBox="1"/>
          <p:nvPr/>
        </p:nvSpPr>
        <p:spPr>
          <a:xfrm rot="2770110">
            <a:off x="1116382" y="4258488"/>
            <a:ext cx="1792733" cy="400109"/>
          </a:xfrm>
          <a:prstGeom prst="rect">
            <a:avLst/>
          </a:prstGeom>
          <a:noFill/>
        </p:spPr>
        <p:txBody>
          <a:bodyPr wrap="square" lIns="121917" tIns="60958" rIns="121917" bIns="60958" rtlCol="0">
            <a:spAutoFit/>
          </a:bodyPr>
          <a:lstStyle/>
          <a:p>
            <a:pPr algn="ctr"/>
            <a:r>
              <a:rPr lang="pt-BR" b="1" dirty="0">
                <a:solidFill>
                  <a:srgbClr val="FF0000"/>
                </a:solidFill>
              </a:rPr>
              <a:t>? %</a:t>
            </a:r>
            <a:endParaRPr lang="pt-BR" dirty="0"/>
          </a:p>
        </p:txBody>
      </p:sp>
      <p:sp>
        <p:nvSpPr>
          <p:cNvPr id="82" name="CaixaDeTexto 81"/>
          <p:cNvSpPr txBox="1"/>
          <p:nvPr/>
        </p:nvSpPr>
        <p:spPr>
          <a:xfrm rot="18628647">
            <a:off x="1732235" y="2273927"/>
            <a:ext cx="1389581" cy="400109"/>
          </a:xfrm>
          <a:prstGeom prst="rect">
            <a:avLst/>
          </a:prstGeom>
          <a:noFill/>
        </p:spPr>
        <p:txBody>
          <a:bodyPr wrap="square" lIns="121917" tIns="60958" rIns="121917" bIns="60958" rtlCol="0">
            <a:spAutoFit/>
          </a:bodyPr>
          <a:lstStyle/>
          <a:p>
            <a:pPr algn="ctr"/>
            <a:r>
              <a:rPr lang="pt-BR" dirty="0"/>
              <a:t> </a:t>
            </a:r>
            <a:r>
              <a:rPr lang="pt-BR" b="1" dirty="0">
                <a:solidFill>
                  <a:srgbClr val="FF0000"/>
                </a:solidFill>
              </a:rPr>
              <a:t>? %</a:t>
            </a:r>
          </a:p>
        </p:txBody>
      </p:sp>
    </p:spTree>
    <p:extLst>
      <p:ext uri="{BB962C8B-B14F-4D97-AF65-F5344CB8AC3E}">
        <p14:creationId xmlns:p14="http://schemas.microsoft.com/office/powerpoint/2010/main" val="27180651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dirty="0">
                          <a:effectLst/>
                        </a:rPr>
                        <a:t>B</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349609385"/>
              </p:ext>
            </p:extLst>
          </p:nvPr>
        </p:nvGraphicFramePr>
        <p:xfrm>
          <a:off x="187763" y="3813043"/>
          <a:ext cx="5908237" cy="2485709"/>
        </p:xfrm>
        <a:graphic>
          <a:graphicData uri="http://schemas.openxmlformats.org/drawingml/2006/table">
            <a:tbl>
              <a:tblPr firstRow="1" firstCol="1" bandRow="1">
                <a:tableStyleId>{5C22544A-7EE6-4342-B048-85BDC9FD1C3A}</a:tableStyleId>
              </a:tblPr>
              <a:tblGrid>
                <a:gridCol w="1683769"/>
                <a:gridCol w="1056117"/>
                <a:gridCol w="1152128"/>
                <a:gridCol w="960107"/>
                <a:gridCol w="10561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10160" marR="10160" marT="7620" marB="0" anchor="ct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vMerge="1">
                  <a:txBody>
                    <a:bodyPr/>
                    <a:lstStyle/>
                    <a:p>
                      <a:endParaRPr lang="pt-BR"/>
                    </a:p>
                  </a:txBody>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10160" marR="10160" marT="7620"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10160" marR="10160" marT="7620" marB="0" anchor="b"/>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877789548"/>
              </p:ext>
            </p:extLst>
          </p:nvPr>
        </p:nvGraphicFramePr>
        <p:xfrm>
          <a:off x="6576056" y="3813043"/>
          <a:ext cx="5236163" cy="2485709"/>
        </p:xfrm>
        <a:graphic>
          <a:graphicData uri="http://schemas.openxmlformats.org/drawingml/2006/table">
            <a:tbl>
              <a:tblPr firstRow="1" firstCol="1" bandRow="1">
                <a:tableStyleId>{5C22544A-7EE6-4342-B048-85BDC9FD1C3A}</a:tableStyleId>
              </a:tblPr>
              <a:tblGrid>
                <a:gridCol w="1728191"/>
                <a:gridCol w="1056117"/>
                <a:gridCol w="1248139"/>
                <a:gridCol w="1203716"/>
              </a:tblGrid>
              <a:tr h="351089">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10160" marR="10160" marT="7620"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10160" marR="10160" marT="7620" marB="0" anchor="ctr"/>
                </a:tc>
                <a:tc hMerge="1">
                  <a:txBody>
                    <a:bodyPr/>
                    <a:lstStyle/>
                    <a:p>
                      <a:endParaRPr lang="pt-BR"/>
                    </a:p>
                  </a:txBody>
                  <a:tcPr/>
                </a:tc>
                <a:tc hMerge="1">
                  <a:txBody>
                    <a:bodyPr/>
                    <a:lstStyle/>
                    <a:p>
                      <a:endParaRPr lang="pt-BR"/>
                    </a:p>
                  </a:txBody>
                  <a:tcPr/>
                </a:tc>
              </a:tr>
              <a:tr h="36513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r>
              <a:tr h="351089">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10160" marR="10160" marT="7620"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10160" marR="10160" marT="7620" marB="0" anchor="ctr">
                    <a:solidFill>
                      <a:schemeClr val="tx2">
                        <a:lumMod val="75000"/>
                      </a:schemeClr>
                    </a:solidFill>
                  </a:tcPr>
                </a:tc>
              </a:tr>
              <a:tr h="36513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74,07%</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10160" marR="10160" marT="7620" marB="0" anchor="b"/>
                </a:tc>
              </a:tr>
              <a:tr h="351089">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9,06%</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10160" marR="10160" marT="7620" marB="0" anchor="b"/>
                </a:tc>
              </a:tr>
              <a:tr h="351089">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12,09%</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78,31%</a:t>
                      </a:r>
                    </a:p>
                  </a:txBody>
                  <a:tcPr marL="10160" marR="10160" marT="7620" marB="0" anchor="b"/>
                </a:tc>
              </a:tr>
              <a:tr h="351089">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10160" marR="10160" marT="7620" marB="0" anchor="ctr"/>
                </a:tc>
                <a:tc>
                  <a:txBody>
                    <a:bodyPr/>
                    <a:lstStyle/>
                    <a:p>
                      <a:pPr algn="r" fontAlgn="b"/>
                      <a:r>
                        <a:rPr lang="pt-BR" sz="2000" b="0" i="0" u="none" strike="noStrike">
                          <a:solidFill>
                            <a:srgbClr val="000000"/>
                          </a:solidFill>
                          <a:effectLst/>
                          <a:latin typeface="Calibri" panose="020F0502020204030204" pitchFamily="34" charset="0"/>
                        </a:rPr>
                        <a:t>74,07%</a:t>
                      </a:r>
                    </a:p>
                  </a:txBody>
                  <a:tcPr marL="10160" marR="10160" marT="7620"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10160" marR="10160" marT="7620" marB="0" anchor="b"/>
                </a:tc>
                <a:tc>
                  <a:txBody>
                    <a:bodyPr/>
                    <a:lstStyle/>
                    <a:p>
                      <a:pPr algn="r" fontAlgn="b"/>
                      <a:r>
                        <a:rPr lang="pt-BR" sz="2000" b="0" i="0" u="none" strike="noStrike" dirty="0">
                          <a:solidFill>
                            <a:srgbClr val="000000"/>
                          </a:solidFill>
                          <a:effectLst/>
                          <a:latin typeface="Calibri" panose="020F0502020204030204" pitchFamily="34" charset="0"/>
                        </a:rPr>
                        <a:t>11,11%</a:t>
                      </a:r>
                    </a:p>
                  </a:txBody>
                  <a:tcPr marL="10160" marR="10160" marT="7620" marB="0" anchor="b"/>
                </a:tc>
              </a:tr>
            </a:tbl>
          </a:graphicData>
        </a:graphic>
      </p:graphicFrame>
      <p:sp>
        <p:nvSpPr>
          <p:cNvPr id="8" name="Espaço Reservado para Conteúdo 2"/>
          <p:cNvSpPr txBox="1">
            <a:spLocks/>
          </p:cNvSpPr>
          <p:nvPr/>
        </p:nvSpPr>
        <p:spPr>
          <a:xfrm>
            <a:off x="47330" y="2953896"/>
            <a:ext cx="11835681" cy="691128"/>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Qual a probabilidade de ocorrer simultaneamente uma previsão e um resultado real?</a:t>
            </a:r>
          </a:p>
          <a:p>
            <a:r>
              <a:rPr lang="pt-BR" sz="2400" dirty="0"/>
              <a:t>Qual a probabilidade de ocorrer cada um dos climas </a:t>
            </a:r>
            <a:r>
              <a:rPr lang="pt-BR" sz="2400" b="1" u="sng" dirty="0"/>
              <a:t>para dada </a:t>
            </a:r>
            <a:r>
              <a:rPr lang="pt-BR" sz="2400" dirty="0"/>
              <a:t>previsão?</a:t>
            </a:r>
          </a:p>
        </p:txBody>
      </p:sp>
      <p:sp>
        <p:nvSpPr>
          <p:cNvPr id="9" name="Elipse 8"/>
          <p:cNvSpPr/>
          <p:nvPr/>
        </p:nvSpPr>
        <p:spPr>
          <a:xfrm>
            <a:off x="4943872" y="4821155"/>
            <a:ext cx="1152128" cy="1224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solidFill>
                <a:srgbClr val="FF0000"/>
              </a:solidFill>
            </a:endParaRPr>
          </a:p>
        </p:txBody>
      </p:sp>
    </p:spTree>
    <p:extLst>
      <p:ext uri="{BB962C8B-B14F-4D97-AF65-F5344CB8AC3E}">
        <p14:creationId xmlns:p14="http://schemas.microsoft.com/office/powerpoint/2010/main" val="143093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4000530031"/>
              </p:ext>
            </p:extLst>
          </p:nvPr>
        </p:nvGraphicFramePr>
        <p:xfrm>
          <a:off x="239352" y="450060"/>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66084"/>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10100"/>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59407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1010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42148"/>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10100"/>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23439"/>
            <a:ext cx="1536171" cy="400109"/>
          </a:xfrm>
          <a:prstGeom prst="rect">
            <a:avLst/>
          </a:prstGeom>
          <a:noFill/>
        </p:spPr>
        <p:txBody>
          <a:bodyPr wrap="square" lIns="121917" tIns="60958" rIns="121917" bIns="60958" rtlCol="0">
            <a:spAutoFit/>
          </a:bodyPr>
          <a:lstStyle/>
          <a:p>
            <a:r>
              <a:rPr lang="pt-BR" dirty="0"/>
              <a:t>Cultura A</a:t>
            </a:r>
          </a:p>
        </p:txBody>
      </p:sp>
      <p:sp>
        <p:nvSpPr>
          <p:cNvPr id="16" name="CaixaDeTexto 15"/>
          <p:cNvSpPr txBox="1"/>
          <p:nvPr/>
        </p:nvSpPr>
        <p:spPr>
          <a:xfrm rot="20252958">
            <a:off x="4524015" y="928700"/>
            <a:ext cx="1536171" cy="400109"/>
          </a:xfrm>
          <a:prstGeom prst="rect">
            <a:avLst/>
          </a:prstGeom>
          <a:noFill/>
        </p:spPr>
        <p:txBody>
          <a:bodyPr wrap="square" lIns="121917" tIns="60958" rIns="121917" bIns="60958" rtlCol="0">
            <a:spAutoFit/>
          </a:bodyPr>
          <a:lstStyle/>
          <a:p>
            <a:pPr algn="ctr"/>
            <a:r>
              <a:rPr lang="pt-BR" dirty="0"/>
              <a:t>541.111</a:t>
            </a:r>
          </a:p>
        </p:txBody>
      </p:sp>
      <p:sp>
        <p:nvSpPr>
          <p:cNvPr id="21" name="Elipse 20"/>
          <p:cNvSpPr/>
          <p:nvPr/>
        </p:nvSpPr>
        <p:spPr>
          <a:xfrm>
            <a:off x="5999989" y="167419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1821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0218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1821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386164"/>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41879"/>
            <a:ext cx="1536171" cy="400109"/>
          </a:xfrm>
          <a:prstGeom prst="rect">
            <a:avLst/>
          </a:prstGeom>
          <a:noFill/>
        </p:spPr>
        <p:txBody>
          <a:bodyPr wrap="square" lIns="121917" tIns="60958" rIns="121917" bIns="60958" rtlCol="0">
            <a:spAutoFit/>
          </a:bodyPr>
          <a:lstStyle/>
          <a:p>
            <a:r>
              <a:rPr lang="pt-BR" dirty="0"/>
              <a:t>Cultura B</a:t>
            </a:r>
          </a:p>
        </p:txBody>
      </p:sp>
      <p:sp>
        <p:nvSpPr>
          <p:cNvPr id="28" name="CaixaDeTexto 27"/>
          <p:cNvSpPr txBox="1"/>
          <p:nvPr/>
        </p:nvSpPr>
        <p:spPr>
          <a:xfrm rot="1092438">
            <a:off x="4118255" y="1766799"/>
            <a:ext cx="1536171" cy="400109"/>
          </a:xfrm>
          <a:prstGeom prst="rect">
            <a:avLst/>
          </a:prstGeom>
          <a:noFill/>
        </p:spPr>
        <p:txBody>
          <a:bodyPr wrap="square" lIns="121917" tIns="60958" rIns="121917" bIns="60958" rtlCol="0">
            <a:spAutoFit/>
          </a:bodyPr>
          <a:lstStyle/>
          <a:p>
            <a:pPr algn="ctr"/>
            <a:r>
              <a:rPr lang="pt-BR" dirty="0"/>
              <a:t>311.111</a:t>
            </a:r>
          </a:p>
        </p:txBody>
      </p:sp>
      <p:sp>
        <p:nvSpPr>
          <p:cNvPr id="29" name="Seta dobrada para cima 28"/>
          <p:cNvSpPr/>
          <p:nvPr/>
        </p:nvSpPr>
        <p:spPr>
          <a:xfrm>
            <a:off x="3791744" y="882108"/>
            <a:ext cx="384043" cy="288032"/>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1" name="Elipse 30"/>
          <p:cNvSpPr/>
          <p:nvPr/>
        </p:nvSpPr>
        <p:spPr>
          <a:xfrm>
            <a:off x="5999989" y="2743555"/>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887571"/>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671547"/>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887571"/>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19619"/>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887571"/>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00908"/>
            <a:ext cx="1536171" cy="400109"/>
          </a:xfrm>
          <a:prstGeom prst="rect">
            <a:avLst/>
          </a:prstGeom>
          <a:noFill/>
        </p:spPr>
        <p:txBody>
          <a:bodyPr wrap="square" lIns="121917" tIns="60958" rIns="121917" bIns="60958" rtlCol="0">
            <a:spAutoFit/>
          </a:bodyPr>
          <a:lstStyle/>
          <a:p>
            <a:r>
              <a:rPr lang="pt-BR" dirty="0"/>
              <a:t>Cultura A</a:t>
            </a:r>
          </a:p>
        </p:txBody>
      </p:sp>
      <p:sp>
        <p:nvSpPr>
          <p:cNvPr id="38" name="CaixaDeTexto 37"/>
          <p:cNvSpPr txBox="1"/>
          <p:nvPr/>
        </p:nvSpPr>
        <p:spPr>
          <a:xfrm rot="20252958">
            <a:off x="4524015" y="3006171"/>
            <a:ext cx="1536171" cy="400109"/>
          </a:xfrm>
          <a:prstGeom prst="rect">
            <a:avLst/>
          </a:prstGeom>
          <a:noFill/>
        </p:spPr>
        <p:txBody>
          <a:bodyPr wrap="square" lIns="121917" tIns="60958" rIns="121917" bIns="60958" rtlCol="0">
            <a:spAutoFit/>
          </a:bodyPr>
          <a:lstStyle/>
          <a:p>
            <a:pPr algn="ctr"/>
            <a:r>
              <a:rPr lang="pt-BR" dirty="0"/>
              <a:t>205.372</a:t>
            </a:r>
          </a:p>
        </p:txBody>
      </p:sp>
      <p:sp>
        <p:nvSpPr>
          <p:cNvPr id="39" name="Elipse 38"/>
          <p:cNvSpPr/>
          <p:nvPr/>
        </p:nvSpPr>
        <p:spPr>
          <a:xfrm>
            <a:off x="5999989" y="375166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895683"/>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67965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89568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63635"/>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19348"/>
            <a:ext cx="1536171" cy="400109"/>
          </a:xfrm>
          <a:prstGeom prst="rect">
            <a:avLst/>
          </a:prstGeom>
          <a:noFill/>
        </p:spPr>
        <p:txBody>
          <a:bodyPr wrap="square" lIns="121917" tIns="60958" rIns="121917" bIns="60958" rtlCol="0">
            <a:spAutoFit/>
          </a:bodyPr>
          <a:lstStyle/>
          <a:p>
            <a:r>
              <a:rPr lang="pt-BR" dirty="0"/>
              <a:t>Cultura B</a:t>
            </a:r>
          </a:p>
        </p:txBody>
      </p:sp>
      <p:sp>
        <p:nvSpPr>
          <p:cNvPr id="45" name="CaixaDeTexto 44"/>
          <p:cNvSpPr txBox="1"/>
          <p:nvPr/>
        </p:nvSpPr>
        <p:spPr>
          <a:xfrm rot="1092438">
            <a:off x="4118255" y="3844268"/>
            <a:ext cx="1536171" cy="400109"/>
          </a:xfrm>
          <a:prstGeom prst="rect">
            <a:avLst/>
          </a:prstGeom>
          <a:noFill/>
        </p:spPr>
        <p:txBody>
          <a:bodyPr wrap="square" lIns="121917" tIns="60958" rIns="121917" bIns="60958" rtlCol="0">
            <a:spAutoFit/>
          </a:bodyPr>
          <a:lstStyle/>
          <a:p>
            <a:pPr algn="ctr"/>
            <a:r>
              <a:rPr lang="pt-BR" dirty="0"/>
              <a:t>201.057</a:t>
            </a:r>
          </a:p>
        </p:txBody>
      </p:sp>
      <p:sp>
        <p:nvSpPr>
          <p:cNvPr id="46" name="Elipse 45"/>
          <p:cNvSpPr/>
          <p:nvPr/>
        </p:nvSpPr>
        <p:spPr>
          <a:xfrm>
            <a:off x="5999989" y="4770540"/>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14556"/>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69853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1455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46604"/>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14556"/>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27895"/>
            <a:ext cx="1536171" cy="400109"/>
          </a:xfrm>
          <a:prstGeom prst="rect">
            <a:avLst/>
          </a:prstGeom>
          <a:noFill/>
        </p:spPr>
        <p:txBody>
          <a:bodyPr wrap="square" lIns="121917" tIns="60958" rIns="121917" bIns="60958" rtlCol="0">
            <a:spAutoFit/>
          </a:bodyPr>
          <a:lstStyle/>
          <a:p>
            <a:r>
              <a:rPr lang="pt-BR" dirty="0"/>
              <a:t>Cultura A</a:t>
            </a:r>
          </a:p>
        </p:txBody>
      </p:sp>
      <p:sp>
        <p:nvSpPr>
          <p:cNvPr id="53" name="CaixaDeTexto 52"/>
          <p:cNvSpPr txBox="1"/>
          <p:nvPr/>
        </p:nvSpPr>
        <p:spPr>
          <a:xfrm rot="20252958">
            <a:off x="4403625" y="5115927"/>
            <a:ext cx="1536171" cy="400109"/>
          </a:xfrm>
          <a:prstGeom prst="rect">
            <a:avLst/>
          </a:prstGeom>
          <a:noFill/>
        </p:spPr>
        <p:txBody>
          <a:bodyPr wrap="square" lIns="121917" tIns="60958" rIns="121917" bIns="60958" rtlCol="0">
            <a:spAutoFit/>
          </a:bodyPr>
          <a:lstStyle/>
          <a:p>
            <a:pPr algn="ctr"/>
            <a:r>
              <a:rPr lang="pt-BR" dirty="0"/>
              <a:t>- 339.578</a:t>
            </a:r>
          </a:p>
        </p:txBody>
      </p:sp>
      <p:sp>
        <p:nvSpPr>
          <p:cNvPr id="54" name="Elipse 53"/>
          <p:cNvSpPr/>
          <p:nvPr/>
        </p:nvSpPr>
        <p:spPr>
          <a:xfrm>
            <a:off x="5999989" y="577865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2266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0664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2266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490620"/>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46335"/>
            <a:ext cx="1536171" cy="400109"/>
          </a:xfrm>
          <a:prstGeom prst="rect">
            <a:avLst/>
          </a:prstGeom>
          <a:noFill/>
        </p:spPr>
        <p:txBody>
          <a:bodyPr wrap="square" lIns="121917" tIns="60958" rIns="121917" bIns="60958" rtlCol="0">
            <a:spAutoFit/>
          </a:bodyPr>
          <a:lstStyle/>
          <a:p>
            <a:r>
              <a:rPr lang="pt-BR" dirty="0"/>
              <a:t>Cultura B</a:t>
            </a:r>
          </a:p>
        </p:txBody>
      </p:sp>
      <p:sp>
        <p:nvSpPr>
          <p:cNvPr id="60" name="CaixaDeTexto 59"/>
          <p:cNvSpPr txBox="1"/>
          <p:nvPr/>
        </p:nvSpPr>
        <p:spPr>
          <a:xfrm rot="1092438">
            <a:off x="4118255" y="5871255"/>
            <a:ext cx="1536171" cy="400109"/>
          </a:xfrm>
          <a:prstGeom prst="rect">
            <a:avLst/>
          </a:prstGeom>
          <a:noFill/>
        </p:spPr>
        <p:txBody>
          <a:bodyPr wrap="square" lIns="121917" tIns="60958" rIns="121917" bIns="60958" rtlCol="0">
            <a:spAutoFit/>
          </a:bodyPr>
          <a:lstStyle/>
          <a:p>
            <a:pPr algn="ctr"/>
            <a:r>
              <a:rPr lang="pt-BR" dirty="0"/>
              <a:t>- 88.004</a:t>
            </a:r>
          </a:p>
        </p:txBody>
      </p:sp>
      <p:sp>
        <p:nvSpPr>
          <p:cNvPr id="61" name="Seta dobrada para cima 60"/>
          <p:cNvSpPr/>
          <p:nvPr/>
        </p:nvSpPr>
        <p:spPr>
          <a:xfrm>
            <a:off x="3791744" y="2970340"/>
            <a:ext cx="384043" cy="288032"/>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2" name="Multiplicar 61"/>
          <p:cNvSpPr/>
          <p:nvPr/>
        </p:nvSpPr>
        <p:spPr>
          <a:xfrm>
            <a:off x="4079776" y="5130580"/>
            <a:ext cx="384043" cy="21602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3" name="Multiplicar 62"/>
          <p:cNvSpPr/>
          <p:nvPr/>
        </p:nvSpPr>
        <p:spPr>
          <a:xfrm>
            <a:off x="4079776" y="5562628"/>
            <a:ext cx="384043" cy="21602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4" name="Elipse 63"/>
          <p:cNvSpPr/>
          <p:nvPr/>
        </p:nvSpPr>
        <p:spPr>
          <a:xfrm>
            <a:off x="623392" y="3330380"/>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63633"/>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386164"/>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474396"/>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1987818"/>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177072"/>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31912"/>
            <a:ext cx="1792733" cy="400109"/>
          </a:xfrm>
          <a:prstGeom prst="rect">
            <a:avLst/>
          </a:prstGeom>
          <a:noFill/>
        </p:spPr>
        <p:txBody>
          <a:bodyPr wrap="square" lIns="121917" tIns="60958" rIns="121917" bIns="60958" rtlCol="0">
            <a:spAutoFit/>
          </a:bodyPr>
          <a:lstStyle/>
          <a:p>
            <a:r>
              <a:rPr lang="pt-BR" dirty="0"/>
              <a:t>Previsão: Ruim</a:t>
            </a:r>
          </a:p>
        </p:txBody>
      </p:sp>
      <p:sp>
        <p:nvSpPr>
          <p:cNvPr id="80" name="CaixaDeTexto 79"/>
          <p:cNvSpPr txBox="1"/>
          <p:nvPr/>
        </p:nvSpPr>
        <p:spPr>
          <a:xfrm>
            <a:off x="1209414" y="3402388"/>
            <a:ext cx="2390311" cy="400109"/>
          </a:xfrm>
          <a:prstGeom prst="rect">
            <a:avLst/>
          </a:prstGeom>
          <a:noFill/>
        </p:spPr>
        <p:txBody>
          <a:bodyPr wrap="square" lIns="121917" tIns="60958" rIns="121917" bIns="60958" rtlCol="0">
            <a:spAutoFit/>
          </a:bodyPr>
          <a:lstStyle/>
          <a:p>
            <a:pPr algn="ctr"/>
            <a:r>
              <a:rPr lang="pt-BR" dirty="0"/>
              <a:t>49,65%</a:t>
            </a:r>
          </a:p>
        </p:txBody>
      </p:sp>
      <p:sp>
        <p:nvSpPr>
          <p:cNvPr id="81" name="CaixaDeTexto 80"/>
          <p:cNvSpPr txBox="1"/>
          <p:nvPr/>
        </p:nvSpPr>
        <p:spPr>
          <a:xfrm rot="2770110">
            <a:off x="1116382" y="4251096"/>
            <a:ext cx="1792733" cy="400109"/>
          </a:xfrm>
          <a:prstGeom prst="rect">
            <a:avLst/>
          </a:prstGeom>
          <a:noFill/>
        </p:spPr>
        <p:txBody>
          <a:bodyPr wrap="square" lIns="121917" tIns="60958" rIns="121917" bIns="60958" rtlCol="0">
            <a:spAutoFit/>
          </a:bodyPr>
          <a:lstStyle/>
          <a:p>
            <a:pPr algn="ctr"/>
            <a:r>
              <a:rPr lang="pt-BR" dirty="0"/>
              <a:t>26,05%</a:t>
            </a:r>
          </a:p>
        </p:txBody>
      </p:sp>
      <p:sp>
        <p:nvSpPr>
          <p:cNvPr id="82" name="CaixaDeTexto 81"/>
          <p:cNvSpPr txBox="1"/>
          <p:nvPr/>
        </p:nvSpPr>
        <p:spPr>
          <a:xfrm rot="18628647">
            <a:off x="1732235" y="2266535"/>
            <a:ext cx="1389581" cy="400109"/>
          </a:xfrm>
          <a:prstGeom prst="rect">
            <a:avLst/>
          </a:prstGeom>
          <a:noFill/>
        </p:spPr>
        <p:txBody>
          <a:bodyPr wrap="square" lIns="121917" tIns="60958" rIns="121917" bIns="60958" rtlCol="0">
            <a:spAutoFit/>
          </a:bodyPr>
          <a:lstStyle/>
          <a:p>
            <a:pPr algn="ctr"/>
            <a:r>
              <a:rPr lang="pt-BR" dirty="0"/>
              <a:t>24,30%</a:t>
            </a:r>
          </a:p>
        </p:txBody>
      </p:sp>
    </p:spTree>
    <p:extLst>
      <p:ext uri="{BB962C8B-B14F-4D97-AF65-F5344CB8AC3E}">
        <p14:creationId xmlns:p14="http://schemas.microsoft.com/office/powerpoint/2010/main" val="519375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72717" y="0"/>
            <a:ext cx="11505626" cy="6857999"/>
          </a:xfrm>
        </p:spPr>
        <p:txBody>
          <a:bodyPr>
            <a:normAutofit lnSpcReduction="10000"/>
          </a:bodyPr>
          <a:lstStyle/>
          <a:p>
            <a:pPr marL="0" lvl="0" indent="0" algn="just">
              <a:lnSpc>
                <a:spcPct val="110000"/>
              </a:lnSpc>
              <a:spcBef>
                <a:spcPts val="0"/>
              </a:spcBef>
              <a:spcAft>
                <a:spcPts val="60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a:t>A probabilidade de chover tanto no primeiro ano quanto no segundo ano é de 48%. A probabilidade de chover somente no primeiro ano é de 32%.  Já a probabilidade de ocorrer seca nos dois anos é de apenas 8</a:t>
            </a:r>
            <a:r>
              <a:rPr lang="pt-BR" dirty="0" smtClean="0"/>
              <a:t>%.</a:t>
            </a:r>
          </a:p>
          <a:p>
            <a:pPr marL="0" indent="0" algn="just">
              <a:lnSpc>
                <a:spcPct val="110000"/>
              </a:lnSpc>
              <a:buNone/>
            </a:pPr>
            <a:r>
              <a:rPr lang="pt-BR" dirty="0">
                <a:solidFill>
                  <a:schemeClr val="bg1"/>
                </a:solidFill>
              </a:rPr>
              <a:t>O quadro a seguir mostra os valores recebidos por hectare nas diferentes situações possíveis.</a:t>
            </a:r>
          </a:p>
          <a:p>
            <a:pPr marL="0" indent="0">
              <a:buNone/>
            </a:pPr>
            <a:endParaRPr lang="pt-BR" dirty="0"/>
          </a:p>
          <a:p>
            <a:pPr lvl="0"/>
            <a:endParaRPr lang="pt-BR" dirty="0"/>
          </a:p>
        </p:txBody>
      </p:sp>
      <p:sp>
        <p:nvSpPr>
          <p:cNvPr id="4" name="CaixaDeTexto 3"/>
          <p:cNvSpPr txBox="1"/>
          <p:nvPr/>
        </p:nvSpPr>
        <p:spPr>
          <a:xfrm>
            <a:off x="251201" y="5992019"/>
            <a:ext cx="11711301" cy="523220"/>
          </a:xfrm>
          <a:prstGeom prst="rect">
            <a:avLst/>
          </a:prstGeom>
          <a:noFill/>
        </p:spPr>
        <p:txBody>
          <a:bodyPr wrap="square" rtlCol="0">
            <a:spAutoFit/>
          </a:bodyPr>
          <a:lstStyle/>
          <a:p>
            <a:pPr algn="ctr"/>
            <a:r>
              <a:rPr lang="pt-BR" sz="2800" dirty="0" smtClean="0">
                <a:solidFill>
                  <a:srgbClr val="FF0000"/>
                </a:solidFill>
              </a:rPr>
              <a:t>Preencha as probabilidades na árvore de decisão.</a:t>
            </a:r>
            <a:endParaRPr lang="pt-BR" sz="2800" dirty="0">
              <a:solidFill>
                <a:srgbClr val="FF0000"/>
              </a:solidFill>
            </a:endParaRPr>
          </a:p>
        </p:txBody>
      </p:sp>
    </p:spTree>
    <p:extLst>
      <p:ext uri="{BB962C8B-B14F-4D97-AF65-F5344CB8AC3E}">
        <p14:creationId xmlns:p14="http://schemas.microsoft.com/office/powerpoint/2010/main" val="249997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8" name="Tabela 7"/>
          <p:cNvGraphicFramePr>
            <a:graphicFrameLocks noGrp="1"/>
          </p:cNvGraphicFramePr>
          <p:nvPr>
            <p:extLst>
              <p:ext uri="{D42A27DB-BD31-4B8C-83A1-F6EECF244321}">
                <p14:modId xmlns:p14="http://schemas.microsoft.com/office/powerpoint/2010/main" val="2415276374"/>
              </p:ext>
            </p:extLst>
          </p:nvPr>
        </p:nvGraphicFramePr>
        <p:xfrm>
          <a:off x="239352" y="457452"/>
          <a:ext cx="11617288" cy="5818785"/>
        </p:xfrm>
        <a:graphic>
          <a:graphicData uri="http://schemas.openxmlformats.org/drawingml/2006/table">
            <a:tbl>
              <a:tblPr>
                <a:tableStyleId>{5C22544A-7EE6-4342-B048-85BDC9FD1C3A}</a:tableStyleId>
              </a:tblPr>
              <a:tblGrid>
                <a:gridCol w="1754657"/>
                <a:gridCol w="1403724"/>
                <a:gridCol w="1754657"/>
                <a:gridCol w="1754657"/>
                <a:gridCol w="848085"/>
                <a:gridCol w="1509221"/>
                <a:gridCol w="1152128"/>
                <a:gridCol w="1440159"/>
              </a:tblGrid>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smtClean="0">
                          <a:effectLst/>
                        </a:rPr>
                        <a:t>- </a:t>
                      </a:r>
                      <a:r>
                        <a:rPr lang="pt-BR" sz="1600" u="none" strike="noStrike" dirty="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smtClean="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570.000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1643">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Bom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Médio</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3365">
                <a:tc>
                  <a:txBody>
                    <a:bodyPr/>
                    <a:lstStyle/>
                    <a:p>
                      <a:pPr algn="l" fontAlgn="b"/>
                      <a:endParaRPr lang="pt-BR" sz="1600" b="0" i="0" u="none" strike="noStrike">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smtClean="0">
                          <a:effectLst/>
                        </a:rPr>
                        <a:t>Ruim</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12700" marR="12700"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a:t>
                      </a:r>
                      <a:r>
                        <a:rPr lang="pt-BR" sz="1600" u="none" strike="noStrike" dirty="0" smtClean="0">
                          <a:effectLst/>
                        </a:rPr>
                        <a:t>200.000 </a:t>
                      </a:r>
                      <a:endParaRPr lang="pt-BR" sz="1600" b="0" i="0" u="none" strike="noStrike" dirty="0">
                        <a:solidFill>
                          <a:srgbClr val="000000"/>
                        </a:solidFill>
                        <a:effectLst/>
                        <a:latin typeface="Calibri"/>
                      </a:endParaRPr>
                    </a:p>
                  </a:txBody>
                  <a:tcPr marL="10404" marR="10404" marT="780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Elipse 8"/>
          <p:cNvSpPr/>
          <p:nvPr/>
        </p:nvSpPr>
        <p:spPr>
          <a:xfrm>
            <a:off x="5999989" y="673476"/>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9" idx="6"/>
          </p:cNvCxnSpPr>
          <p:nvPr/>
        </p:nvCxnSpPr>
        <p:spPr>
          <a:xfrm>
            <a:off x="6384032" y="817492"/>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6384032" y="60146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6384032" y="817492"/>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3503712" y="1249540"/>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4" name="Conector reto 13"/>
          <p:cNvCxnSpPr/>
          <p:nvPr/>
        </p:nvCxnSpPr>
        <p:spPr>
          <a:xfrm flipV="1">
            <a:off x="3983765" y="817492"/>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252958">
            <a:off x="4307615" y="730831"/>
            <a:ext cx="1536171" cy="400109"/>
          </a:xfrm>
          <a:prstGeom prst="rect">
            <a:avLst/>
          </a:prstGeom>
          <a:noFill/>
        </p:spPr>
        <p:txBody>
          <a:bodyPr wrap="square" lIns="121917" tIns="60958" rIns="121917" bIns="60958" rtlCol="0">
            <a:spAutoFit/>
          </a:bodyPr>
          <a:lstStyle/>
          <a:p>
            <a:r>
              <a:rPr lang="pt-BR" dirty="0"/>
              <a:t>Cultura A</a:t>
            </a:r>
          </a:p>
        </p:txBody>
      </p:sp>
      <p:sp>
        <p:nvSpPr>
          <p:cNvPr id="16" name="CaixaDeTexto 15"/>
          <p:cNvSpPr txBox="1"/>
          <p:nvPr/>
        </p:nvSpPr>
        <p:spPr>
          <a:xfrm rot="20252958">
            <a:off x="4524015" y="936092"/>
            <a:ext cx="1536171" cy="400109"/>
          </a:xfrm>
          <a:prstGeom prst="rect">
            <a:avLst/>
          </a:prstGeom>
          <a:noFill/>
        </p:spPr>
        <p:txBody>
          <a:bodyPr wrap="square" lIns="121917" tIns="60958" rIns="121917" bIns="60958" rtlCol="0">
            <a:spAutoFit/>
          </a:bodyPr>
          <a:lstStyle/>
          <a:p>
            <a:pPr algn="ctr"/>
            <a:r>
              <a:rPr lang="pt-BR" dirty="0"/>
              <a:t>541.111</a:t>
            </a:r>
          </a:p>
        </p:txBody>
      </p:sp>
      <p:sp>
        <p:nvSpPr>
          <p:cNvPr id="21" name="Elipse 20"/>
          <p:cNvSpPr/>
          <p:nvPr/>
        </p:nvSpPr>
        <p:spPr>
          <a:xfrm>
            <a:off x="5999989" y="1681588"/>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2" name="Conector reto 21"/>
          <p:cNvCxnSpPr>
            <a:stCxn id="21" idx="6"/>
          </p:cNvCxnSpPr>
          <p:nvPr/>
        </p:nvCxnSpPr>
        <p:spPr>
          <a:xfrm>
            <a:off x="6384032" y="1825604"/>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6384032" y="160958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6384032" y="182560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983765" y="1393556"/>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1094923">
            <a:off x="4235936" y="1549271"/>
            <a:ext cx="1536171" cy="400109"/>
          </a:xfrm>
          <a:prstGeom prst="rect">
            <a:avLst/>
          </a:prstGeom>
          <a:noFill/>
        </p:spPr>
        <p:txBody>
          <a:bodyPr wrap="square" lIns="121917" tIns="60958" rIns="121917" bIns="60958" rtlCol="0">
            <a:spAutoFit/>
          </a:bodyPr>
          <a:lstStyle/>
          <a:p>
            <a:r>
              <a:rPr lang="pt-BR" dirty="0"/>
              <a:t>Cultura B</a:t>
            </a:r>
          </a:p>
        </p:txBody>
      </p:sp>
      <p:sp>
        <p:nvSpPr>
          <p:cNvPr id="28" name="CaixaDeTexto 27"/>
          <p:cNvSpPr txBox="1"/>
          <p:nvPr/>
        </p:nvSpPr>
        <p:spPr>
          <a:xfrm rot="1092438">
            <a:off x="4118255" y="1774191"/>
            <a:ext cx="1536171" cy="400109"/>
          </a:xfrm>
          <a:prstGeom prst="rect">
            <a:avLst/>
          </a:prstGeom>
          <a:noFill/>
        </p:spPr>
        <p:txBody>
          <a:bodyPr wrap="square" lIns="121917" tIns="60958" rIns="121917" bIns="60958" rtlCol="0">
            <a:spAutoFit/>
          </a:bodyPr>
          <a:lstStyle/>
          <a:p>
            <a:pPr algn="ctr"/>
            <a:r>
              <a:rPr lang="pt-BR" dirty="0"/>
              <a:t>311.111</a:t>
            </a:r>
          </a:p>
        </p:txBody>
      </p:sp>
      <p:sp>
        <p:nvSpPr>
          <p:cNvPr id="29" name="Seta dobrada para cima 28"/>
          <p:cNvSpPr/>
          <p:nvPr/>
        </p:nvSpPr>
        <p:spPr>
          <a:xfrm>
            <a:off x="3791744" y="889500"/>
            <a:ext cx="384043" cy="288032"/>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1" name="Elipse 30"/>
          <p:cNvSpPr/>
          <p:nvPr/>
        </p:nvSpPr>
        <p:spPr>
          <a:xfrm>
            <a:off x="5999989" y="275094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2" name="Conector reto 31"/>
          <p:cNvCxnSpPr>
            <a:stCxn id="31" idx="6"/>
          </p:cNvCxnSpPr>
          <p:nvPr/>
        </p:nvCxnSpPr>
        <p:spPr>
          <a:xfrm>
            <a:off x="6384032" y="2894963"/>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6384032" y="2678939"/>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384032" y="2894963"/>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3503712" y="3327011"/>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6" name="Conector reto 35"/>
          <p:cNvCxnSpPr/>
          <p:nvPr/>
        </p:nvCxnSpPr>
        <p:spPr>
          <a:xfrm flipV="1">
            <a:off x="3983765" y="2894963"/>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252958">
            <a:off x="4307615" y="2808300"/>
            <a:ext cx="1536171" cy="400109"/>
          </a:xfrm>
          <a:prstGeom prst="rect">
            <a:avLst/>
          </a:prstGeom>
          <a:noFill/>
        </p:spPr>
        <p:txBody>
          <a:bodyPr wrap="square" lIns="121917" tIns="60958" rIns="121917" bIns="60958" rtlCol="0">
            <a:spAutoFit/>
          </a:bodyPr>
          <a:lstStyle/>
          <a:p>
            <a:r>
              <a:rPr lang="pt-BR" dirty="0"/>
              <a:t>Cultura A</a:t>
            </a:r>
          </a:p>
        </p:txBody>
      </p:sp>
      <p:sp>
        <p:nvSpPr>
          <p:cNvPr id="38" name="CaixaDeTexto 37"/>
          <p:cNvSpPr txBox="1"/>
          <p:nvPr/>
        </p:nvSpPr>
        <p:spPr>
          <a:xfrm rot="20252958">
            <a:off x="4524015" y="3013563"/>
            <a:ext cx="1536171" cy="400109"/>
          </a:xfrm>
          <a:prstGeom prst="rect">
            <a:avLst/>
          </a:prstGeom>
          <a:noFill/>
        </p:spPr>
        <p:txBody>
          <a:bodyPr wrap="square" lIns="121917" tIns="60958" rIns="121917" bIns="60958" rtlCol="0">
            <a:spAutoFit/>
          </a:bodyPr>
          <a:lstStyle/>
          <a:p>
            <a:pPr algn="ctr"/>
            <a:r>
              <a:rPr lang="pt-BR" dirty="0"/>
              <a:t>205.372</a:t>
            </a:r>
          </a:p>
        </p:txBody>
      </p:sp>
      <p:sp>
        <p:nvSpPr>
          <p:cNvPr id="39" name="Elipse 38"/>
          <p:cNvSpPr/>
          <p:nvPr/>
        </p:nvSpPr>
        <p:spPr>
          <a:xfrm>
            <a:off x="5999989" y="3759059"/>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a:stCxn id="39" idx="6"/>
          </p:cNvCxnSpPr>
          <p:nvPr/>
        </p:nvCxnSpPr>
        <p:spPr>
          <a:xfrm>
            <a:off x="6384032" y="3903075"/>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6384032" y="3687051"/>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6384032" y="3903075"/>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983765" y="3471027"/>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1094923">
            <a:off x="4235936" y="3626740"/>
            <a:ext cx="1536171" cy="400109"/>
          </a:xfrm>
          <a:prstGeom prst="rect">
            <a:avLst/>
          </a:prstGeom>
          <a:noFill/>
        </p:spPr>
        <p:txBody>
          <a:bodyPr wrap="square" lIns="121917" tIns="60958" rIns="121917" bIns="60958" rtlCol="0">
            <a:spAutoFit/>
          </a:bodyPr>
          <a:lstStyle/>
          <a:p>
            <a:r>
              <a:rPr lang="pt-BR" dirty="0"/>
              <a:t>Cultura B</a:t>
            </a:r>
          </a:p>
        </p:txBody>
      </p:sp>
      <p:sp>
        <p:nvSpPr>
          <p:cNvPr id="45" name="CaixaDeTexto 44"/>
          <p:cNvSpPr txBox="1"/>
          <p:nvPr/>
        </p:nvSpPr>
        <p:spPr>
          <a:xfrm rot="1092438">
            <a:off x="4118255" y="3851660"/>
            <a:ext cx="1536171" cy="400109"/>
          </a:xfrm>
          <a:prstGeom prst="rect">
            <a:avLst/>
          </a:prstGeom>
          <a:noFill/>
        </p:spPr>
        <p:txBody>
          <a:bodyPr wrap="square" lIns="121917" tIns="60958" rIns="121917" bIns="60958" rtlCol="0">
            <a:spAutoFit/>
          </a:bodyPr>
          <a:lstStyle/>
          <a:p>
            <a:pPr algn="ctr"/>
            <a:r>
              <a:rPr lang="pt-BR" dirty="0"/>
              <a:t>201.057</a:t>
            </a:r>
          </a:p>
        </p:txBody>
      </p:sp>
      <p:sp>
        <p:nvSpPr>
          <p:cNvPr id="46" name="Elipse 45"/>
          <p:cNvSpPr/>
          <p:nvPr/>
        </p:nvSpPr>
        <p:spPr>
          <a:xfrm>
            <a:off x="5999989" y="477793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7" name="Conector reto 46"/>
          <p:cNvCxnSpPr>
            <a:stCxn id="46" idx="6"/>
          </p:cNvCxnSpPr>
          <p:nvPr/>
        </p:nvCxnSpPr>
        <p:spPr>
          <a:xfrm>
            <a:off x="6384032" y="4921948"/>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6384032" y="4705924"/>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6384032" y="4921948"/>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3503712" y="5353996"/>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1" name="Conector reto 50"/>
          <p:cNvCxnSpPr/>
          <p:nvPr/>
        </p:nvCxnSpPr>
        <p:spPr>
          <a:xfrm flipV="1">
            <a:off x="3983765" y="4921948"/>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252958">
            <a:off x="4307615" y="4835287"/>
            <a:ext cx="1536171" cy="400109"/>
          </a:xfrm>
          <a:prstGeom prst="rect">
            <a:avLst/>
          </a:prstGeom>
          <a:noFill/>
        </p:spPr>
        <p:txBody>
          <a:bodyPr wrap="square" lIns="121917" tIns="60958" rIns="121917" bIns="60958" rtlCol="0">
            <a:spAutoFit/>
          </a:bodyPr>
          <a:lstStyle/>
          <a:p>
            <a:r>
              <a:rPr lang="pt-BR" dirty="0"/>
              <a:t>Cultura A</a:t>
            </a:r>
          </a:p>
        </p:txBody>
      </p:sp>
      <p:sp>
        <p:nvSpPr>
          <p:cNvPr id="53" name="CaixaDeTexto 52"/>
          <p:cNvSpPr txBox="1"/>
          <p:nvPr/>
        </p:nvSpPr>
        <p:spPr>
          <a:xfrm rot="20252958">
            <a:off x="4403625" y="5123319"/>
            <a:ext cx="1536171" cy="400109"/>
          </a:xfrm>
          <a:prstGeom prst="rect">
            <a:avLst/>
          </a:prstGeom>
          <a:noFill/>
        </p:spPr>
        <p:txBody>
          <a:bodyPr wrap="square" lIns="121917" tIns="60958" rIns="121917" bIns="60958" rtlCol="0">
            <a:spAutoFit/>
          </a:bodyPr>
          <a:lstStyle/>
          <a:p>
            <a:pPr algn="ctr"/>
            <a:r>
              <a:rPr lang="pt-BR" dirty="0"/>
              <a:t>- 339.578</a:t>
            </a:r>
          </a:p>
        </p:txBody>
      </p:sp>
      <p:sp>
        <p:nvSpPr>
          <p:cNvPr id="54" name="Elipse 53"/>
          <p:cNvSpPr/>
          <p:nvPr/>
        </p:nvSpPr>
        <p:spPr>
          <a:xfrm>
            <a:off x="5999989" y="5786044"/>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55" name="Conector reto 54"/>
          <p:cNvCxnSpPr>
            <a:stCxn id="54" idx="6"/>
          </p:cNvCxnSpPr>
          <p:nvPr/>
        </p:nvCxnSpPr>
        <p:spPr>
          <a:xfrm>
            <a:off x="6384032" y="5930060"/>
            <a:ext cx="163218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6384032" y="5714036"/>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6384032" y="5930060"/>
            <a:ext cx="1632181"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983765" y="5498012"/>
            <a:ext cx="2016224"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1094923">
            <a:off x="4235936" y="5653727"/>
            <a:ext cx="1536171" cy="400109"/>
          </a:xfrm>
          <a:prstGeom prst="rect">
            <a:avLst/>
          </a:prstGeom>
          <a:noFill/>
        </p:spPr>
        <p:txBody>
          <a:bodyPr wrap="square" lIns="121917" tIns="60958" rIns="121917" bIns="60958" rtlCol="0">
            <a:spAutoFit/>
          </a:bodyPr>
          <a:lstStyle/>
          <a:p>
            <a:r>
              <a:rPr lang="pt-BR" dirty="0"/>
              <a:t>Cultura B</a:t>
            </a:r>
          </a:p>
        </p:txBody>
      </p:sp>
      <p:sp>
        <p:nvSpPr>
          <p:cNvPr id="60" name="CaixaDeTexto 59"/>
          <p:cNvSpPr txBox="1"/>
          <p:nvPr/>
        </p:nvSpPr>
        <p:spPr>
          <a:xfrm rot="1092438">
            <a:off x="4118255" y="5878647"/>
            <a:ext cx="1536171" cy="400109"/>
          </a:xfrm>
          <a:prstGeom prst="rect">
            <a:avLst/>
          </a:prstGeom>
          <a:noFill/>
        </p:spPr>
        <p:txBody>
          <a:bodyPr wrap="square" lIns="121917" tIns="60958" rIns="121917" bIns="60958" rtlCol="0">
            <a:spAutoFit/>
          </a:bodyPr>
          <a:lstStyle/>
          <a:p>
            <a:pPr algn="ctr"/>
            <a:r>
              <a:rPr lang="pt-BR" dirty="0"/>
              <a:t>- 88.004</a:t>
            </a:r>
          </a:p>
        </p:txBody>
      </p:sp>
      <p:sp>
        <p:nvSpPr>
          <p:cNvPr id="61" name="Seta dobrada para cima 60"/>
          <p:cNvSpPr/>
          <p:nvPr/>
        </p:nvSpPr>
        <p:spPr>
          <a:xfrm>
            <a:off x="3791744" y="2977732"/>
            <a:ext cx="384043" cy="288032"/>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2" name="Multiplicar 61"/>
          <p:cNvSpPr/>
          <p:nvPr/>
        </p:nvSpPr>
        <p:spPr>
          <a:xfrm>
            <a:off x="4079776" y="5137972"/>
            <a:ext cx="384043" cy="21602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3" name="Multiplicar 62"/>
          <p:cNvSpPr/>
          <p:nvPr/>
        </p:nvSpPr>
        <p:spPr>
          <a:xfrm>
            <a:off x="4079776" y="5570020"/>
            <a:ext cx="384043" cy="21602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64" name="Elipse 63"/>
          <p:cNvSpPr/>
          <p:nvPr/>
        </p:nvSpPr>
        <p:spPr>
          <a:xfrm>
            <a:off x="623392" y="3337772"/>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65" name="Conector reto 64"/>
          <p:cNvCxnSpPr>
            <a:stCxn id="64" idx="6"/>
            <a:endCxn id="35" idx="1"/>
          </p:cNvCxnSpPr>
          <p:nvPr/>
        </p:nvCxnSpPr>
        <p:spPr>
          <a:xfrm flipV="1">
            <a:off x="1007435" y="3471025"/>
            <a:ext cx="2496277" cy="1076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p:cNvCxnSpPr>
            <a:stCxn id="64" idx="6"/>
            <a:endCxn id="13" idx="1"/>
          </p:cNvCxnSpPr>
          <p:nvPr/>
        </p:nvCxnSpPr>
        <p:spPr>
          <a:xfrm flipV="1">
            <a:off x="1007435" y="1393556"/>
            <a:ext cx="2496277" cy="2088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Conector reto 66"/>
          <p:cNvCxnSpPr>
            <a:stCxn id="64" idx="6"/>
          </p:cNvCxnSpPr>
          <p:nvPr/>
        </p:nvCxnSpPr>
        <p:spPr>
          <a:xfrm>
            <a:off x="1007435" y="3481788"/>
            <a:ext cx="2496277" cy="20162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CaixaDeTexto 72"/>
          <p:cNvSpPr txBox="1"/>
          <p:nvPr/>
        </p:nvSpPr>
        <p:spPr>
          <a:xfrm rot="18628647">
            <a:off x="1309671" y="1995210"/>
            <a:ext cx="1792733" cy="400109"/>
          </a:xfrm>
          <a:prstGeom prst="rect">
            <a:avLst/>
          </a:prstGeom>
          <a:noFill/>
        </p:spPr>
        <p:txBody>
          <a:bodyPr wrap="square" lIns="121917" tIns="60958" rIns="121917" bIns="60958" rtlCol="0">
            <a:spAutoFit/>
          </a:bodyPr>
          <a:lstStyle/>
          <a:p>
            <a:r>
              <a:rPr lang="pt-BR" dirty="0"/>
              <a:t>Previsão: Bom</a:t>
            </a:r>
          </a:p>
        </p:txBody>
      </p:sp>
      <p:sp>
        <p:nvSpPr>
          <p:cNvPr id="74" name="CaixaDeTexto 73"/>
          <p:cNvSpPr txBox="1"/>
          <p:nvPr/>
        </p:nvSpPr>
        <p:spPr>
          <a:xfrm>
            <a:off x="1199457" y="3184464"/>
            <a:ext cx="2390311" cy="400109"/>
          </a:xfrm>
          <a:prstGeom prst="rect">
            <a:avLst/>
          </a:prstGeom>
          <a:noFill/>
        </p:spPr>
        <p:txBody>
          <a:bodyPr wrap="square" lIns="121917" tIns="60958" rIns="121917" bIns="60958" rtlCol="0">
            <a:spAutoFit/>
          </a:bodyPr>
          <a:lstStyle/>
          <a:p>
            <a:r>
              <a:rPr lang="pt-BR" dirty="0"/>
              <a:t>Previsão: Médio</a:t>
            </a:r>
          </a:p>
        </p:txBody>
      </p:sp>
      <p:sp>
        <p:nvSpPr>
          <p:cNvPr id="79" name="CaixaDeTexto 78"/>
          <p:cNvSpPr txBox="1"/>
          <p:nvPr/>
        </p:nvSpPr>
        <p:spPr>
          <a:xfrm rot="2849506">
            <a:off x="1388174" y="4139304"/>
            <a:ext cx="1792733" cy="400109"/>
          </a:xfrm>
          <a:prstGeom prst="rect">
            <a:avLst/>
          </a:prstGeom>
          <a:noFill/>
        </p:spPr>
        <p:txBody>
          <a:bodyPr wrap="square" lIns="121917" tIns="60958" rIns="121917" bIns="60958" rtlCol="0">
            <a:spAutoFit/>
          </a:bodyPr>
          <a:lstStyle/>
          <a:p>
            <a:r>
              <a:rPr lang="pt-BR" dirty="0"/>
              <a:t>Previsão: Ruim</a:t>
            </a:r>
          </a:p>
        </p:txBody>
      </p:sp>
      <p:sp>
        <p:nvSpPr>
          <p:cNvPr id="80" name="CaixaDeTexto 79"/>
          <p:cNvSpPr txBox="1"/>
          <p:nvPr/>
        </p:nvSpPr>
        <p:spPr>
          <a:xfrm>
            <a:off x="1209414" y="3409780"/>
            <a:ext cx="2390311" cy="400109"/>
          </a:xfrm>
          <a:prstGeom prst="rect">
            <a:avLst/>
          </a:prstGeom>
          <a:noFill/>
        </p:spPr>
        <p:txBody>
          <a:bodyPr wrap="square" lIns="121917" tIns="60958" rIns="121917" bIns="60958" rtlCol="0">
            <a:spAutoFit/>
          </a:bodyPr>
          <a:lstStyle/>
          <a:p>
            <a:pPr algn="ctr"/>
            <a:r>
              <a:rPr lang="pt-BR" dirty="0"/>
              <a:t>49,65%</a:t>
            </a:r>
          </a:p>
        </p:txBody>
      </p:sp>
      <p:sp>
        <p:nvSpPr>
          <p:cNvPr id="81" name="CaixaDeTexto 80"/>
          <p:cNvSpPr txBox="1"/>
          <p:nvPr/>
        </p:nvSpPr>
        <p:spPr>
          <a:xfrm rot="2770110">
            <a:off x="1116382" y="4258488"/>
            <a:ext cx="1792733" cy="400109"/>
          </a:xfrm>
          <a:prstGeom prst="rect">
            <a:avLst/>
          </a:prstGeom>
          <a:noFill/>
        </p:spPr>
        <p:txBody>
          <a:bodyPr wrap="square" lIns="121917" tIns="60958" rIns="121917" bIns="60958" rtlCol="0">
            <a:spAutoFit/>
          </a:bodyPr>
          <a:lstStyle/>
          <a:p>
            <a:pPr algn="ctr"/>
            <a:r>
              <a:rPr lang="pt-BR" dirty="0"/>
              <a:t>26,05%</a:t>
            </a:r>
          </a:p>
        </p:txBody>
      </p:sp>
      <p:sp>
        <p:nvSpPr>
          <p:cNvPr id="82" name="CaixaDeTexto 81"/>
          <p:cNvSpPr txBox="1"/>
          <p:nvPr/>
        </p:nvSpPr>
        <p:spPr>
          <a:xfrm rot="18628647">
            <a:off x="1732235" y="2273927"/>
            <a:ext cx="1389581" cy="400109"/>
          </a:xfrm>
          <a:prstGeom prst="rect">
            <a:avLst/>
          </a:prstGeom>
          <a:noFill/>
        </p:spPr>
        <p:txBody>
          <a:bodyPr wrap="square" lIns="121917" tIns="60958" rIns="121917" bIns="60958" rtlCol="0">
            <a:spAutoFit/>
          </a:bodyPr>
          <a:lstStyle/>
          <a:p>
            <a:pPr algn="ctr"/>
            <a:r>
              <a:rPr lang="pt-BR" dirty="0"/>
              <a:t>24,30%</a:t>
            </a:r>
          </a:p>
        </p:txBody>
      </p:sp>
      <p:sp>
        <p:nvSpPr>
          <p:cNvPr id="83" name="CaixaDeTexto 82"/>
          <p:cNvSpPr txBox="1"/>
          <p:nvPr/>
        </p:nvSpPr>
        <p:spPr>
          <a:xfrm>
            <a:off x="47329" y="3688520"/>
            <a:ext cx="2390311" cy="400109"/>
          </a:xfrm>
          <a:prstGeom prst="rect">
            <a:avLst/>
          </a:prstGeom>
          <a:noFill/>
        </p:spPr>
        <p:txBody>
          <a:bodyPr wrap="square" lIns="121917" tIns="60958" rIns="121917" bIns="60958" rtlCol="0">
            <a:spAutoFit/>
          </a:bodyPr>
          <a:lstStyle/>
          <a:p>
            <a:r>
              <a:rPr lang="pt-BR" b="1" dirty="0">
                <a:solidFill>
                  <a:srgbClr val="FF0000"/>
                </a:solidFill>
              </a:rPr>
              <a:t>233.460</a:t>
            </a:r>
          </a:p>
        </p:txBody>
      </p:sp>
    </p:spTree>
    <p:extLst>
      <p:ext uri="{BB962C8B-B14F-4D97-AF65-F5344CB8AC3E}">
        <p14:creationId xmlns:p14="http://schemas.microsoft.com/office/powerpoint/2010/main" val="112285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additive="base">
                                        <p:cTn id="7" dur="500" fill="hold"/>
                                        <p:tgtEl>
                                          <p:spTgt spid="83"/>
                                        </p:tgtEl>
                                        <p:attrNameLst>
                                          <p:attrName>ppt_x</p:attrName>
                                        </p:attrNameLst>
                                      </p:cBhvr>
                                      <p:tavLst>
                                        <p:tav tm="0">
                                          <p:val>
                                            <p:strVal val="1+#ppt_w/2"/>
                                          </p:val>
                                        </p:tav>
                                        <p:tav tm="100000">
                                          <p:val>
                                            <p:strVal val="#ppt_x"/>
                                          </p:val>
                                        </p:tav>
                                      </p:tavLst>
                                    </p:anim>
                                    <p:anim calcmode="lin" valueType="num">
                                      <p:cBhvr additive="base">
                                        <p:cTn id="8" dur="500" fill="hold"/>
                                        <p:tgtEl>
                                          <p:spTgt spid="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6" name="Tabela 5"/>
          <p:cNvGraphicFramePr>
            <a:graphicFrameLocks noGrp="1"/>
          </p:cNvGraphicFramePr>
          <p:nvPr>
            <p:extLst>
              <p:ext uri="{D42A27DB-BD31-4B8C-83A1-F6EECF244321}">
                <p14:modId xmlns:p14="http://schemas.microsoft.com/office/powerpoint/2010/main" val="21838017"/>
              </p:ext>
            </p:extLst>
          </p:nvPr>
        </p:nvGraphicFramePr>
        <p:xfrm>
          <a:off x="4367809" y="164638"/>
          <a:ext cx="7488835" cy="1773555"/>
        </p:xfrm>
        <a:graphic>
          <a:graphicData uri="http://schemas.openxmlformats.org/drawingml/2006/table">
            <a:tbl>
              <a:tblPr>
                <a:tableStyleId>{5C22544A-7EE6-4342-B048-85BDC9FD1C3A}</a:tableStyleId>
              </a:tblPr>
              <a:tblGrid>
                <a:gridCol w="2090692"/>
                <a:gridCol w="2090692"/>
                <a:gridCol w="1045345"/>
                <a:gridCol w="1301999"/>
                <a:gridCol w="960107"/>
              </a:tblGrid>
              <a:tr h="253365">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760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280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-570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400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250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12700" marR="12700" marT="9525" marB="0" anchor="b">
                    <a:noFill/>
                  </a:tcPr>
                </a:tc>
              </a:tr>
            </a:tbl>
          </a:graphicData>
        </a:graphic>
      </p:graphicFrame>
      <p:sp>
        <p:nvSpPr>
          <p:cNvPr id="8" name="Elipse 7"/>
          <p:cNvSpPr>
            <a:spLocks/>
          </p:cNvSpPr>
          <p:nvPr/>
        </p:nvSpPr>
        <p:spPr>
          <a:xfrm>
            <a:off x="7152118" y="426026"/>
            <a:ext cx="368911" cy="2631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10" name="Conector reto 9"/>
          <p:cNvCxnSpPr>
            <a:cxnSpLocks/>
            <a:stCxn id="8" idx="6"/>
          </p:cNvCxnSpPr>
          <p:nvPr/>
        </p:nvCxnSpPr>
        <p:spPr>
          <a:xfrm>
            <a:off x="7521027" y="557586"/>
            <a:ext cx="1490399" cy="1184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a:cxnSpLocks/>
          </p:cNvCxnSpPr>
          <p:nvPr/>
        </p:nvCxnSpPr>
        <p:spPr>
          <a:xfrm flipV="1">
            <a:off x="7536161" y="282009"/>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a:cxnSpLocks/>
          </p:cNvCxnSpPr>
          <p:nvPr/>
        </p:nvCxnSpPr>
        <p:spPr>
          <a:xfrm>
            <a:off x="7536161" y="570041"/>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a:spLocks/>
          </p:cNvSpPr>
          <p:nvPr/>
        </p:nvSpPr>
        <p:spPr>
          <a:xfrm>
            <a:off x="7152118" y="1408968"/>
            <a:ext cx="368911" cy="2631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16" name="Conector reto 15"/>
          <p:cNvCxnSpPr>
            <a:cxnSpLocks/>
            <a:stCxn id="15" idx="6"/>
          </p:cNvCxnSpPr>
          <p:nvPr/>
        </p:nvCxnSpPr>
        <p:spPr>
          <a:xfrm>
            <a:off x="7521027" y="1540529"/>
            <a:ext cx="1490399" cy="1184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a:cxnSpLocks/>
          </p:cNvCxnSpPr>
          <p:nvPr/>
        </p:nvCxnSpPr>
        <p:spPr>
          <a:xfrm flipV="1">
            <a:off x="7536161" y="1264952"/>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a:cxnSpLocks/>
          </p:cNvCxnSpPr>
          <p:nvPr/>
        </p:nvCxnSpPr>
        <p:spPr>
          <a:xfrm>
            <a:off x="7536161" y="1552984"/>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a:spLocks/>
          </p:cNvSpPr>
          <p:nvPr/>
        </p:nvSpPr>
        <p:spPr>
          <a:xfrm>
            <a:off x="4655842" y="786066"/>
            <a:ext cx="461140" cy="2631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24" name="Conector reto 23"/>
          <p:cNvCxnSpPr>
            <a:cxnSpLocks/>
            <a:stCxn id="19" idx="3"/>
          </p:cNvCxnSpPr>
          <p:nvPr/>
        </p:nvCxnSpPr>
        <p:spPr>
          <a:xfrm flipV="1">
            <a:off x="5116979" y="563505"/>
            <a:ext cx="2011332" cy="35412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a:cxnSpLocks/>
            <a:stCxn id="19" idx="3"/>
            <a:endCxn id="15" idx="2"/>
          </p:cNvCxnSpPr>
          <p:nvPr/>
        </p:nvCxnSpPr>
        <p:spPr>
          <a:xfrm>
            <a:off x="5116978" y="917626"/>
            <a:ext cx="2035140" cy="6229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a:spLocks/>
          </p:cNvSpPr>
          <p:nvPr/>
        </p:nvSpPr>
        <p:spPr>
          <a:xfrm rot="20764527">
            <a:off x="5549917" y="394246"/>
            <a:ext cx="1475641" cy="369332"/>
          </a:xfrm>
          <a:prstGeom prst="rect">
            <a:avLst/>
          </a:prstGeom>
          <a:noFill/>
        </p:spPr>
        <p:txBody>
          <a:bodyPr wrap="square" lIns="121917" tIns="60958" rIns="121917" bIns="60958" rtlCol="0">
            <a:spAutoFit/>
          </a:bodyPr>
          <a:lstStyle/>
          <a:p>
            <a:r>
              <a:rPr lang="pt-BR" sz="1600" dirty="0"/>
              <a:t>Cultura A</a:t>
            </a:r>
          </a:p>
        </p:txBody>
      </p:sp>
      <p:sp>
        <p:nvSpPr>
          <p:cNvPr id="29" name="CaixaDeTexto 28"/>
          <p:cNvSpPr txBox="1">
            <a:spLocks/>
          </p:cNvSpPr>
          <p:nvPr/>
        </p:nvSpPr>
        <p:spPr>
          <a:xfrm rot="1344595">
            <a:off x="5494477" y="1170589"/>
            <a:ext cx="1475641" cy="369332"/>
          </a:xfrm>
          <a:prstGeom prst="rect">
            <a:avLst/>
          </a:prstGeom>
          <a:noFill/>
        </p:spPr>
        <p:txBody>
          <a:bodyPr wrap="square" lIns="121917" tIns="60958" rIns="121917" bIns="60958" rtlCol="0">
            <a:spAutoFit/>
          </a:bodyPr>
          <a:lstStyle/>
          <a:p>
            <a:r>
              <a:rPr lang="pt-BR" sz="1600" dirty="0"/>
              <a:t>Cultura B</a:t>
            </a:r>
          </a:p>
        </p:txBody>
      </p:sp>
      <p:sp>
        <p:nvSpPr>
          <p:cNvPr id="30" name="CaixaDeTexto 29"/>
          <p:cNvSpPr txBox="1">
            <a:spLocks/>
          </p:cNvSpPr>
          <p:nvPr/>
        </p:nvSpPr>
        <p:spPr>
          <a:xfrm rot="20767747">
            <a:off x="5552343" y="609806"/>
            <a:ext cx="1475641" cy="369332"/>
          </a:xfrm>
          <a:prstGeom prst="rect">
            <a:avLst/>
          </a:prstGeom>
          <a:noFill/>
        </p:spPr>
        <p:txBody>
          <a:bodyPr wrap="square" lIns="121917" tIns="60958" rIns="121917" bIns="60958" rtlCol="0">
            <a:spAutoFit/>
          </a:bodyPr>
          <a:lstStyle/>
          <a:p>
            <a:pPr algn="ctr"/>
            <a:r>
              <a:rPr lang="pt-BR" sz="1600" dirty="0"/>
              <a:t>145</a:t>
            </a:r>
          </a:p>
        </p:txBody>
      </p:sp>
      <p:sp>
        <p:nvSpPr>
          <p:cNvPr id="31" name="CaixaDeTexto 30"/>
          <p:cNvSpPr txBox="1">
            <a:spLocks/>
          </p:cNvSpPr>
          <p:nvPr/>
        </p:nvSpPr>
        <p:spPr>
          <a:xfrm rot="1344595">
            <a:off x="5302456" y="1314605"/>
            <a:ext cx="1475641" cy="369332"/>
          </a:xfrm>
          <a:prstGeom prst="rect">
            <a:avLst/>
          </a:prstGeom>
          <a:noFill/>
        </p:spPr>
        <p:txBody>
          <a:bodyPr wrap="square" lIns="121917" tIns="60958" rIns="121917" bIns="60958" rtlCol="0">
            <a:spAutoFit/>
          </a:bodyPr>
          <a:lstStyle/>
          <a:p>
            <a:pPr algn="ctr"/>
            <a:r>
              <a:rPr lang="pt-BR" sz="1600" dirty="0"/>
              <a:t>152,5</a:t>
            </a:r>
          </a:p>
        </p:txBody>
      </p:sp>
      <p:sp>
        <p:nvSpPr>
          <p:cNvPr id="14" name="Seta dobrada para cima 13"/>
          <p:cNvSpPr>
            <a:spLocks/>
          </p:cNvSpPr>
          <p:nvPr/>
        </p:nvSpPr>
        <p:spPr>
          <a:xfrm>
            <a:off x="4943873" y="1104927"/>
            <a:ext cx="368603" cy="211567"/>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spTree>
    <p:extLst>
      <p:ext uri="{BB962C8B-B14F-4D97-AF65-F5344CB8AC3E}">
        <p14:creationId xmlns:p14="http://schemas.microsoft.com/office/powerpoint/2010/main" val="5624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19" grpId="0" animBg="1"/>
      <p:bldP spid="28" grpId="0"/>
      <p:bldP spid="29" grpId="0"/>
      <p:bldP spid="30" grpId="0"/>
      <p:bldP spid="31" grpId="0"/>
      <p:bldP spid="1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6" name="Tabela 5"/>
          <p:cNvGraphicFramePr>
            <a:graphicFrameLocks noGrp="1"/>
          </p:cNvGraphicFramePr>
          <p:nvPr>
            <p:extLst>
              <p:ext uri="{D42A27DB-BD31-4B8C-83A1-F6EECF244321}">
                <p14:modId xmlns:p14="http://schemas.microsoft.com/office/powerpoint/2010/main" val="2329948798"/>
              </p:ext>
            </p:extLst>
          </p:nvPr>
        </p:nvGraphicFramePr>
        <p:xfrm>
          <a:off x="4367809" y="164638"/>
          <a:ext cx="7488835" cy="1773555"/>
        </p:xfrm>
        <a:graphic>
          <a:graphicData uri="http://schemas.openxmlformats.org/drawingml/2006/table">
            <a:tbl>
              <a:tblPr>
                <a:tableStyleId>{5C22544A-7EE6-4342-B048-85BDC9FD1C3A}</a:tableStyleId>
              </a:tblPr>
              <a:tblGrid>
                <a:gridCol w="2090692"/>
                <a:gridCol w="2090692"/>
                <a:gridCol w="1045345"/>
                <a:gridCol w="1301999"/>
                <a:gridCol w="960107"/>
              </a:tblGrid>
              <a:tr h="253365">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760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280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-570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400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250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12700" marR="12700" marT="9525" marB="0" anchor="b">
                    <a:noFill/>
                  </a:tcPr>
                </a:tc>
              </a:tr>
            </a:tbl>
          </a:graphicData>
        </a:graphic>
      </p:graphicFrame>
      <p:sp>
        <p:nvSpPr>
          <p:cNvPr id="8" name="Elipse 7"/>
          <p:cNvSpPr>
            <a:spLocks/>
          </p:cNvSpPr>
          <p:nvPr/>
        </p:nvSpPr>
        <p:spPr>
          <a:xfrm>
            <a:off x="7152118" y="426026"/>
            <a:ext cx="368911" cy="2631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10" name="Conector reto 9"/>
          <p:cNvCxnSpPr>
            <a:cxnSpLocks/>
            <a:stCxn id="8" idx="6"/>
          </p:cNvCxnSpPr>
          <p:nvPr/>
        </p:nvCxnSpPr>
        <p:spPr>
          <a:xfrm>
            <a:off x="7521027" y="557586"/>
            <a:ext cx="1490399" cy="1184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a:cxnSpLocks/>
          </p:cNvCxnSpPr>
          <p:nvPr/>
        </p:nvCxnSpPr>
        <p:spPr>
          <a:xfrm flipV="1">
            <a:off x="7536161" y="282009"/>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a:cxnSpLocks/>
          </p:cNvCxnSpPr>
          <p:nvPr/>
        </p:nvCxnSpPr>
        <p:spPr>
          <a:xfrm>
            <a:off x="7536161" y="570041"/>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a:spLocks/>
          </p:cNvSpPr>
          <p:nvPr/>
        </p:nvSpPr>
        <p:spPr>
          <a:xfrm>
            <a:off x="7152118" y="1408968"/>
            <a:ext cx="368911" cy="2631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16" name="Conector reto 15"/>
          <p:cNvCxnSpPr>
            <a:cxnSpLocks/>
            <a:stCxn id="15" idx="6"/>
          </p:cNvCxnSpPr>
          <p:nvPr/>
        </p:nvCxnSpPr>
        <p:spPr>
          <a:xfrm>
            <a:off x="7521027" y="1540529"/>
            <a:ext cx="1490399" cy="1184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a:cxnSpLocks/>
          </p:cNvCxnSpPr>
          <p:nvPr/>
        </p:nvCxnSpPr>
        <p:spPr>
          <a:xfrm flipV="1">
            <a:off x="7536161" y="1264952"/>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a:cxnSpLocks/>
          </p:cNvCxnSpPr>
          <p:nvPr/>
        </p:nvCxnSpPr>
        <p:spPr>
          <a:xfrm>
            <a:off x="7536161" y="1552984"/>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a:spLocks/>
          </p:cNvSpPr>
          <p:nvPr/>
        </p:nvSpPr>
        <p:spPr>
          <a:xfrm>
            <a:off x="4655842" y="786066"/>
            <a:ext cx="461140" cy="2631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24" name="Conector reto 23"/>
          <p:cNvCxnSpPr>
            <a:cxnSpLocks/>
            <a:stCxn id="19" idx="3"/>
          </p:cNvCxnSpPr>
          <p:nvPr/>
        </p:nvCxnSpPr>
        <p:spPr>
          <a:xfrm flipV="1">
            <a:off x="5116979" y="563505"/>
            <a:ext cx="2011332" cy="35412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a:cxnSpLocks/>
            <a:stCxn id="19" idx="3"/>
            <a:endCxn id="15" idx="2"/>
          </p:cNvCxnSpPr>
          <p:nvPr/>
        </p:nvCxnSpPr>
        <p:spPr>
          <a:xfrm>
            <a:off x="5116978" y="917626"/>
            <a:ext cx="2035140" cy="6229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a:spLocks/>
          </p:cNvSpPr>
          <p:nvPr/>
        </p:nvSpPr>
        <p:spPr>
          <a:xfrm rot="20764527">
            <a:off x="5549917" y="394246"/>
            <a:ext cx="1475641" cy="369332"/>
          </a:xfrm>
          <a:prstGeom prst="rect">
            <a:avLst/>
          </a:prstGeom>
          <a:noFill/>
        </p:spPr>
        <p:txBody>
          <a:bodyPr wrap="square" lIns="121917" tIns="60958" rIns="121917" bIns="60958" rtlCol="0">
            <a:spAutoFit/>
          </a:bodyPr>
          <a:lstStyle/>
          <a:p>
            <a:r>
              <a:rPr lang="pt-BR" sz="1600" dirty="0"/>
              <a:t>Cultura A</a:t>
            </a:r>
          </a:p>
        </p:txBody>
      </p:sp>
      <p:sp>
        <p:nvSpPr>
          <p:cNvPr id="29" name="CaixaDeTexto 28"/>
          <p:cNvSpPr txBox="1">
            <a:spLocks/>
          </p:cNvSpPr>
          <p:nvPr/>
        </p:nvSpPr>
        <p:spPr>
          <a:xfrm rot="1344595">
            <a:off x="5494477" y="1170589"/>
            <a:ext cx="1475641" cy="369332"/>
          </a:xfrm>
          <a:prstGeom prst="rect">
            <a:avLst/>
          </a:prstGeom>
          <a:noFill/>
        </p:spPr>
        <p:txBody>
          <a:bodyPr wrap="square" lIns="121917" tIns="60958" rIns="121917" bIns="60958" rtlCol="0">
            <a:spAutoFit/>
          </a:bodyPr>
          <a:lstStyle/>
          <a:p>
            <a:r>
              <a:rPr lang="pt-BR" sz="1600" dirty="0"/>
              <a:t>Cultura B</a:t>
            </a:r>
          </a:p>
        </p:txBody>
      </p:sp>
      <p:sp>
        <p:nvSpPr>
          <p:cNvPr id="30" name="CaixaDeTexto 29"/>
          <p:cNvSpPr txBox="1">
            <a:spLocks/>
          </p:cNvSpPr>
          <p:nvPr/>
        </p:nvSpPr>
        <p:spPr>
          <a:xfrm rot="20767747">
            <a:off x="5552343" y="609806"/>
            <a:ext cx="1475641" cy="369332"/>
          </a:xfrm>
          <a:prstGeom prst="rect">
            <a:avLst/>
          </a:prstGeom>
          <a:noFill/>
        </p:spPr>
        <p:txBody>
          <a:bodyPr wrap="square" lIns="121917" tIns="60958" rIns="121917" bIns="60958" rtlCol="0">
            <a:spAutoFit/>
          </a:bodyPr>
          <a:lstStyle/>
          <a:p>
            <a:pPr algn="ctr"/>
            <a:r>
              <a:rPr lang="pt-BR" sz="1600" dirty="0"/>
              <a:t>145</a:t>
            </a:r>
          </a:p>
        </p:txBody>
      </p:sp>
      <p:sp>
        <p:nvSpPr>
          <p:cNvPr id="31" name="CaixaDeTexto 30"/>
          <p:cNvSpPr txBox="1">
            <a:spLocks/>
          </p:cNvSpPr>
          <p:nvPr/>
        </p:nvSpPr>
        <p:spPr>
          <a:xfrm rot="1344595">
            <a:off x="5302456" y="1314605"/>
            <a:ext cx="1475641" cy="369332"/>
          </a:xfrm>
          <a:prstGeom prst="rect">
            <a:avLst/>
          </a:prstGeom>
          <a:noFill/>
        </p:spPr>
        <p:txBody>
          <a:bodyPr wrap="square" lIns="121917" tIns="60958" rIns="121917" bIns="60958" rtlCol="0">
            <a:spAutoFit/>
          </a:bodyPr>
          <a:lstStyle/>
          <a:p>
            <a:pPr algn="ctr"/>
            <a:r>
              <a:rPr lang="pt-BR" sz="1600" dirty="0"/>
              <a:t>152,5</a:t>
            </a:r>
          </a:p>
        </p:txBody>
      </p:sp>
      <p:pic>
        <p:nvPicPr>
          <p:cNvPr id="5" name="Imagem 4"/>
          <p:cNvPicPr>
            <a:picLocks noChangeAspect="1"/>
          </p:cNvPicPr>
          <p:nvPr/>
        </p:nvPicPr>
        <p:blipFill>
          <a:blip r:embed="rId2"/>
          <a:stretch>
            <a:fillRect/>
          </a:stretch>
        </p:blipFill>
        <p:spPr>
          <a:xfrm>
            <a:off x="3548338" y="2092451"/>
            <a:ext cx="8212292" cy="4238231"/>
          </a:xfrm>
          <a:prstGeom prst="rect">
            <a:avLst/>
          </a:prstGeom>
        </p:spPr>
      </p:pic>
      <p:sp>
        <p:nvSpPr>
          <p:cNvPr id="96" name="CaixaDeTexto 95"/>
          <p:cNvSpPr txBox="1"/>
          <p:nvPr/>
        </p:nvSpPr>
        <p:spPr>
          <a:xfrm>
            <a:off x="3215681" y="4386467"/>
            <a:ext cx="2390311" cy="369332"/>
          </a:xfrm>
          <a:prstGeom prst="rect">
            <a:avLst/>
          </a:prstGeom>
          <a:noFill/>
        </p:spPr>
        <p:txBody>
          <a:bodyPr wrap="square" lIns="121917" tIns="60958" rIns="121917" bIns="60958" rtlCol="0">
            <a:spAutoFit/>
          </a:bodyPr>
          <a:lstStyle/>
          <a:p>
            <a:r>
              <a:rPr lang="pt-BR" sz="1600" dirty="0"/>
              <a:t>233.460</a:t>
            </a:r>
          </a:p>
        </p:txBody>
      </p:sp>
    </p:spTree>
    <p:extLst>
      <p:ext uri="{BB962C8B-B14F-4D97-AF65-F5344CB8AC3E}">
        <p14:creationId xmlns:p14="http://schemas.microsoft.com/office/powerpoint/2010/main" val="11029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6"/>
                                        </p:tgtEl>
                                        <p:attrNameLst>
                                          <p:attrName>style.visibility</p:attrName>
                                        </p:attrNameLst>
                                      </p:cBhvr>
                                      <p:to>
                                        <p:strVal val="visible"/>
                                      </p:to>
                                    </p:set>
                                    <p:animEffect transition="in" filter="fade">
                                      <p:cBhvr>
                                        <p:cTn id="10"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graphicFrame>
        <p:nvGraphicFramePr>
          <p:cNvPr id="6" name="Tabela 5"/>
          <p:cNvGraphicFramePr>
            <a:graphicFrameLocks noGrp="1"/>
          </p:cNvGraphicFramePr>
          <p:nvPr>
            <p:extLst>
              <p:ext uri="{D42A27DB-BD31-4B8C-83A1-F6EECF244321}">
                <p14:modId xmlns:p14="http://schemas.microsoft.com/office/powerpoint/2010/main" val="3099001747"/>
              </p:ext>
            </p:extLst>
          </p:nvPr>
        </p:nvGraphicFramePr>
        <p:xfrm>
          <a:off x="4367809" y="164638"/>
          <a:ext cx="7488835" cy="1773555"/>
        </p:xfrm>
        <a:graphic>
          <a:graphicData uri="http://schemas.openxmlformats.org/drawingml/2006/table">
            <a:tbl>
              <a:tblPr>
                <a:tableStyleId>{5C22544A-7EE6-4342-B048-85BDC9FD1C3A}</a:tableStyleId>
              </a:tblPr>
              <a:tblGrid>
                <a:gridCol w="2090692"/>
                <a:gridCol w="2090692"/>
                <a:gridCol w="1045345"/>
                <a:gridCol w="1301999"/>
                <a:gridCol w="960107"/>
              </a:tblGrid>
              <a:tr h="253365">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760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280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-570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400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r"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l" fontAlgn="b"/>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250</a:t>
                      </a:r>
                      <a:endParaRPr lang="pt-BR" sz="1600" b="0" i="0" u="none" strike="noStrike" dirty="0">
                        <a:solidFill>
                          <a:srgbClr val="000000"/>
                        </a:solidFill>
                        <a:effectLst/>
                        <a:latin typeface="Calibri"/>
                      </a:endParaRPr>
                    </a:p>
                  </a:txBody>
                  <a:tcPr marL="12700" marR="12700" marT="9525" marB="0" anchor="b">
                    <a:noFill/>
                  </a:tcPr>
                </a:tc>
              </a:tr>
              <a:tr h="253365">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l" fontAlgn="b"/>
                      <a:endParaRPr lang="pt-BR" sz="1600" b="0" i="0" u="none" strike="noStrike">
                        <a:solidFill>
                          <a:srgbClr val="000000"/>
                        </a:solidFill>
                        <a:effectLst/>
                        <a:latin typeface="Calibri"/>
                      </a:endParaRPr>
                    </a:p>
                  </a:txBody>
                  <a:tcPr marL="12700" marR="12700" marT="9525"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12700" marR="12700" marT="9525"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12700" marR="12700" marT="9525" marB="0" anchor="b">
                    <a:noFill/>
                  </a:tcPr>
                </a:tc>
              </a:tr>
            </a:tbl>
          </a:graphicData>
        </a:graphic>
      </p:graphicFrame>
      <p:sp>
        <p:nvSpPr>
          <p:cNvPr id="8" name="Elipse 7"/>
          <p:cNvSpPr>
            <a:spLocks/>
          </p:cNvSpPr>
          <p:nvPr/>
        </p:nvSpPr>
        <p:spPr>
          <a:xfrm>
            <a:off x="7152118" y="426026"/>
            <a:ext cx="368911" cy="2631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10" name="Conector reto 9"/>
          <p:cNvCxnSpPr>
            <a:cxnSpLocks/>
            <a:stCxn id="8" idx="6"/>
          </p:cNvCxnSpPr>
          <p:nvPr/>
        </p:nvCxnSpPr>
        <p:spPr>
          <a:xfrm>
            <a:off x="7521027" y="557586"/>
            <a:ext cx="1490399" cy="1184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a:cxnSpLocks/>
          </p:cNvCxnSpPr>
          <p:nvPr/>
        </p:nvCxnSpPr>
        <p:spPr>
          <a:xfrm flipV="1">
            <a:off x="7536161" y="282009"/>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a:cxnSpLocks/>
          </p:cNvCxnSpPr>
          <p:nvPr/>
        </p:nvCxnSpPr>
        <p:spPr>
          <a:xfrm>
            <a:off x="7536161" y="570041"/>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a:spLocks/>
          </p:cNvSpPr>
          <p:nvPr/>
        </p:nvSpPr>
        <p:spPr>
          <a:xfrm>
            <a:off x="7152118" y="1408968"/>
            <a:ext cx="368911" cy="2631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16" name="Conector reto 15"/>
          <p:cNvCxnSpPr>
            <a:cxnSpLocks/>
            <a:stCxn id="15" idx="6"/>
          </p:cNvCxnSpPr>
          <p:nvPr/>
        </p:nvCxnSpPr>
        <p:spPr>
          <a:xfrm>
            <a:off x="7521027" y="1540529"/>
            <a:ext cx="1490399" cy="1184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a:cxnSpLocks/>
          </p:cNvCxnSpPr>
          <p:nvPr/>
        </p:nvCxnSpPr>
        <p:spPr>
          <a:xfrm flipV="1">
            <a:off x="7536161" y="1264952"/>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a:cxnSpLocks/>
          </p:cNvCxnSpPr>
          <p:nvPr/>
        </p:nvCxnSpPr>
        <p:spPr>
          <a:xfrm>
            <a:off x="7536161" y="1552984"/>
            <a:ext cx="1475641" cy="26312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a:spLocks/>
          </p:cNvSpPr>
          <p:nvPr/>
        </p:nvSpPr>
        <p:spPr>
          <a:xfrm>
            <a:off x="1199458" y="2733498"/>
            <a:ext cx="461140" cy="2631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sz="1600"/>
          </a:p>
        </p:txBody>
      </p:sp>
      <p:cxnSp>
        <p:nvCxnSpPr>
          <p:cNvPr id="24" name="Conector reto 23"/>
          <p:cNvCxnSpPr>
            <a:cxnSpLocks/>
            <a:stCxn id="19" idx="3"/>
            <a:endCxn id="8" idx="2"/>
          </p:cNvCxnSpPr>
          <p:nvPr/>
        </p:nvCxnSpPr>
        <p:spPr>
          <a:xfrm flipV="1">
            <a:off x="1660594" y="557585"/>
            <a:ext cx="5491524" cy="23074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a:cxnSpLocks/>
            <a:stCxn id="19" idx="3"/>
            <a:endCxn id="15" idx="2"/>
          </p:cNvCxnSpPr>
          <p:nvPr/>
        </p:nvCxnSpPr>
        <p:spPr>
          <a:xfrm flipV="1">
            <a:off x="1660594" y="1540527"/>
            <a:ext cx="5491524" cy="13245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a:spLocks/>
          </p:cNvSpPr>
          <p:nvPr/>
        </p:nvSpPr>
        <p:spPr>
          <a:xfrm rot="19844104">
            <a:off x="4479608" y="1047819"/>
            <a:ext cx="1475641" cy="369332"/>
          </a:xfrm>
          <a:prstGeom prst="rect">
            <a:avLst/>
          </a:prstGeom>
          <a:noFill/>
        </p:spPr>
        <p:txBody>
          <a:bodyPr wrap="square" lIns="121917" tIns="60958" rIns="121917" bIns="60958" rtlCol="0">
            <a:spAutoFit/>
          </a:bodyPr>
          <a:lstStyle/>
          <a:p>
            <a:r>
              <a:rPr lang="pt-BR" sz="1600" dirty="0"/>
              <a:t>Cultura A</a:t>
            </a:r>
          </a:p>
        </p:txBody>
      </p:sp>
      <p:sp>
        <p:nvSpPr>
          <p:cNvPr id="29" name="CaixaDeTexto 28"/>
          <p:cNvSpPr txBox="1">
            <a:spLocks/>
          </p:cNvSpPr>
          <p:nvPr/>
        </p:nvSpPr>
        <p:spPr>
          <a:xfrm rot="20388308">
            <a:off x="3533980" y="1904555"/>
            <a:ext cx="1475641" cy="369332"/>
          </a:xfrm>
          <a:prstGeom prst="rect">
            <a:avLst/>
          </a:prstGeom>
          <a:noFill/>
        </p:spPr>
        <p:txBody>
          <a:bodyPr wrap="square" lIns="121917" tIns="60958" rIns="121917" bIns="60958" rtlCol="0">
            <a:spAutoFit/>
          </a:bodyPr>
          <a:lstStyle/>
          <a:p>
            <a:r>
              <a:rPr lang="pt-BR" sz="1600" dirty="0">
                <a:solidFill>
                  <a:srgbClr val="C00000"/>
                </a:solidFill>
              </a:rPr>
              <a:t>Cultura B</a:t>
            </a:r>
          </a:p>
        </p:txBody>
      </p:sp>
      <p:sp>
        <p:nvSpPr>
          <p:cNvPr id="30" name="CaixaDeTexto 29"/>
          <p:cNvSpPr txBox="1">
            <a:spLocks/>
          </p:cNvSpPr>
          <p:nvPr/>
        </p:nvSpPr>
        <p:spPr>
          <a:xfrm rot="19838798">
            <a:off x="4635094" y="1322273"/>
            <a:ext cx="1475641" cy="369332"/>
          </a:xfrm>
          <a:prstGeom prst="rect">
            <a:avLst/>
          </a:prstGeom>
          <a:noFill/>
        </p:spPr>
        <p:txBody>
          <a:bodyPr wrap="square" lIns="121917" tIns="60958" rIns="121917" bIns="60958" rtlCol="0">
            <a:spAutoFit/>
          </a:bodyPr>
          <a:lstStyle/>
          <a:p>
            <a:pPr algn="ctr"/>
            <a:r>
              <a:rPr lang="pt-BR" sz="1600" dirty="0"/>
              <a:t>145</a:t>
            </a:r>
          </a:p>
        </p:txBody>
      </p:sp>
      <p:sp>
        <p:nvSpPr>
          <p:cNvPr id="31" name="CaixaDeTexto 30"/>
          <p:cNvSpPr txBox="1">
            <a:spLocks/>
          </p:cNvSpPr>
          <p:nvPr/>
        </p:nvSpPr>
        <p:spPr>
          <a:xfrm rot="20326850">
            <a:off x="3606438" y="2146477"/>
            <a:ext cx="1475641" cy="369332"/>
          </a:xfrm>
          <a:prstGeom prst="rect">
            <a:avLst/>
          </a:prstGeom>
          <a:noFill/>
        </p:spPr>
        <p:txBody>
          <a:bodyPr wrap="square" lIns="121917" tIns="60958" rIns="121917" bIns="60958" rtlCol="0">
            <a:spAutoFit/>
          </a:bodyPr>
          <a:lstStyle/>
          <a:p>
            <a:pPr algn="ctr"/>
            <a:r>
              <a:rPr lang="pt-BR" sz="1600" dirty="0">
                <a:solidFill>
                  <a:srgbClr val="C00000"/>
                </a:solidFill>
              </a:rPr>
              <a:t>152,5</a:t>
            </a:r>
          </a:p>
        </p:txBody>
      </p:sp>
      <p:pic>
        <p:nvPicPr>
          <p:cNvPr id="5" name="Imagem 4"/>
          <p:cNvPicPr>
            <a:picLocks noChangeAspect="1"/>
          </p:cNvPicPr>
          <p:nvPr/>
        </p:nvPicPr>
        <p:blipFill>
          <a:blip r:embed="rId2"/>
          <a:stretch>
            <a:fillRect/>
          </a:stretch>
        </p:blipFill>
        <p:spPr>
          <a:xfrm>
            <a:off x="3548338" y="2092451"/>
            <a:ext cx="8212292" cy="4238231"/>
          </a:xfrm>
          <a:prstGeom prst="rect">
            <a:avLst/>
          </a:prstGeom>
        </p:spPr>
      </p:pic>
      <p:sp>
        <p:nvSpPr>
          <p:cNvPr id="96" name="CaixaDeTexto 95"/>
          <p:cNvSpPr txBox="1"/>
          <p:nvPr/>
        </p:nvSpPr>
        <p:spPr>
          <a:xfrm rot="2488309">
            <a:off x="1962829" y="3982174"/>
            <a:ext cx="2390311" cy="369332"/>
          </a:xfrm>
          <a:prstGeom prst="rect">
            <a:avLst/>
          </a:prstGeom>
          <a:noFill/>
        </p:spPr>
        <p:txBody>
          <a:bodyPr wrap="square" lIns="121917" tIns="60958" rIns="121917" bIns="60958" rtlCol="0">
            <a:spAutoFit/>
          </a:bodyPr>
          <a:lstStyle/>
          <a:p>
            <a:r>
              <a:rPr lang="pt-BR" sz="1600" dirty="0"/>
              <a:t>233</a:t>
            </a:r>
          </a:p>
        </p:txBody>
      </p:sp>
      <p:cxnSp>
        <p:nvCxnSpPr>
          <p:cNvPr id="23" name="Conector reto 22"/>
          <p:cNvCxnSpPr>
            <a:cxnSpLocks/>
            <a:stCxn id="19" idx="3"/>
          </p:cNvCxnSpPr>
          <p:nvPr/>
        </p:nvCxnSpPr>
        <p:spPr>
          <a:xfrm>
            <a:off x="1660598" y="2865059"/>
            <a:ext cx="2185932" cy="137739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Seta dobrada para cima 26"/>
          <p:cNvSpPr/>
          <p:nvPr/>
        </p:nvSpPr>
        <p:spPr>
          <a:xfrm>
            <a:off x="1420570" y="3105283"/>
            <a:ext cx="480053" cy="360040"/>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Tree>
    <p:extLst>
      <p:ext uri="{BB962C8B-B14F-4D97-AF65-F5344CB8AC3E}">
        <p14:creationId xmlns:p14="http://schemas.microsoft.com/office/powerpoint/2010/main" val="286893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7" name="Espaço Reservado para Conteúdo 2"/>
          <p:cNvSpPr txBox="1">
            <a:spLocks/>
          </p:cNvSpPr>
          <p:nvPr/>
        </p:nvSpPr>
        <p:spPr>
          <a:xfrm>
            <a:off x="527382" y="3356994"/>
            <a:ext cx="11137237" cy="2376265"/>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700" dirty="0"/>
              <a:t>Sabendo que a empresa deseja maximizar seu lucro esperado, determine:</a:t>
            </a:r>
          </a:p>
          <a:p>
            <a:pPr marL="857229" lvl="1" indent="-457189">
              <a:buFont typeface="+mj-lt"/>
              <a:buAutoNum type="arabicParenR"/>
            </a:pPr>
            <a:r>
              <a:rPr lang="pt-BR" sz="2700" dirty="0">
                <a:solidFill>
                  <a:schemeClr val="bg1">
                    <a:lumMod val="50000"/>
                  </a:schemeClr>
                </a:solidFill>
              </a:rPr>
              <a:t>O valor esperado do negócio sem a informação adicional;</a:t>
            </a:r>
          </a:p>
          <a:p>
            <a:pPr marL="857229" lvl="1" indent="-457189">
              <a:buFont typeface="+mj-lt"/>
              <a:buAutoNum type="arabicParenR"/>
            </a:pPr>
            <a:r>
              <a:rPr lang="pt-BR" sz="2700" b="1" dirty="0"/>
              <a:t>O valor esperado do lucro do negócio com informação imperfeita:</a:t>
            </a:r>
          </a:p>
          <a:p>
            <a:pPr marL="400041" lvl="1" indent="0">
              <a:buNone/>
            </a:pPr>
            <a:r>
              <a:rPr lang="pt-BR" sz="2700" b="1" dirty="0"/>
              <a:t>Lucro = [Valor com inf. Imperfeita] – [Valor sem informação]</a:t>
            </a:r>
          </a:p>
          <a:p>
            <a:pPr marL="400041" lvl="1" indent="0">
              <a:buNone/>
            </a:pPr>
            <a:r>
              <a:rPr lang="pt-BR" sz="2700" b="1" dirty="0"/>
              <a:t>Lucro = 233.460 – 152.500 = </a:t>
            </a:r>
            <a:r>
              <a:rPr lang="pt-BR" sz="2700" b="1" dirty="0">
                <a:solidFill>
                  <a:srgbClr val="FF0000"/>
                </a:solidFill>
              </a:rPr>
              <a:t>80.960</a:t>
            </a:r>
          </a:p>
        </p:txBody>
      </p:sp>
    </p:spTree>
    <p:extLst>
      <p:ext uri="{BB962C8B-B14F-4D97-AF65-F5344CB8AC3E}">
        <p14:creationId xmlns:p14="http://schemas.microsoft.com/office/powerpoint/2010/main" val="387195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wipe(left)">
                                      <p:cBhvr>
                                        <p:cTn id="1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7" name="Espaço Reservado para Conteúdo 2"/>
          <p:cNvSpPr txBox="1">
            <a:spLocks/>
          </p:cNvSpPr>
          <p:nvPr/>
        </p:nvSpPr>
        <p:spPr>
          <a:xfrm>
            <a:off x="527382" y="3356994"/>
            <a:ext cx="11137237" cy="2376265"/>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700" dirty="0"/>
              <a:t>Sabendo que a empresa deseja maximizar seu lucro esperado, determine:</a:t>
            </a:r>
          </a:p>
          <a:p>
            <a:pPr marL="857229" lvl="1" indent="-457189">
              <a:buFont typeface="+mj-lt"/>
              <a:buAutoNum type="arabicParenR"/>
            </a:pPr>
            <a:r>
              <a:rPr lang="pt-BR" sz="2700" dirty="0">
                <a:solidFill>
                  <a:schemeClr val="bg1">
                    <a:lumMod val="50000"/>
                  </a:schemeClr>
                </a:solidFill>
              </a:rPr>
              <a:t>O valor esperado do negócio sem a informação adicional;</a:t>
            </a:r>
          </a:p>
          <a:p>
            <a:pPr marL="857229" lvl="1" indent="-457189">
              <a:buFont typeface="+mj-lt"/>
              <a:buAutoNum type="arabicParenR"/>
            </a:pPr>
            <a:r>
              <a:rPr lang="pt-BR" sz="2700" dirty="0">
                <a:solidFill>
                  <a:schemeClr val="bg1">
                    <a:lumMod val="50000"/>
                  </a:schemeClr>
                </a:solidFill>
              </a:rPr>
              <a:t>O valor esperado do lucro do negócio com informação imperfeita;</a:t>
            </a:r>
          </a:p>
          <a:p>
            <a:pPr marL="857229" lvl="1" indent="-457189">
              <a:buFont typeface="+mj-lt"/>
              <a:buAutoNum type="arabicParenR"/>
            </a:pPr>
            <a:r>
              <a:rPr lang="pt-BR" sz="2700" b="1" dirty="0"/>
              <a:t>O valor esperado do lucro do negócio com a compra da previsão; e,</a:t>
            </a:r>
          </a:p>
          <a:p>
            <a:pPr marL="857229" lvl="1" indent="-457189">
              <a:buFont typeface="+mj-lt"/>
              <a:buAutoNum type="arabicParenR"/>
            </a:pPr>
            <a:r>
              <a:rPr lang="pt-BR" sz="2700" dirty="0"/>
              <a:t>O valor esperado da previsão perfeita.</a:t>
            </a:r>
          </a:p>
        </p:txBody>
      </p:sp>
      <p:sp>
        <p:nvSpPr>
          <p:cNvPr id="6" name="Elipse 5"/>
          <p:cNvSpPr/>
          <p:nvPr/>
        </p:nvSpPr>
        <p:spPr>
          <a:xfrm>
            <a:off x="225557" y="2751976"/>
            <a:ext cx="5870443" cy="3169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Tree>
    <p:extLst>
      <p:ext uri="{BB962C8B-B14F-4D97-AF65-F5344CB8AC3E}">
        <p14:creationId xmlns:p14="http://schemas.microsoft.com/office/powerpoint/2010/main" val="132170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7" name="Espaço Reservado para Conteúdo 2"/>
          <p:cNvSpPr txBox="1">
            <a:spLocks/>
          </p:cNvSpPr>
          <p:nvPr/>
        </p:nvSpPr>
        <p:spPr>
          <a:xfrm>
            <a:off x="527382" y="3356994"/>
            <a:ext cx="11137237" cy="2376265"/>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700" dirty="0"/>
              <a:t>Sabendo que a empresa deseja maximizar seu lucro esperado, determine:</a:t>
            </a:r>
          </a:p>
          <a:p>
            <a:pPr marL="857229" lvl="1" indent="-457189">
              <a:buFont typeface="+mj-lt"/>
              <a:buAutoNum type="arabicParenR"/>
            </a:pPr>
            <a:r>
              <a:rPr lang="pt-BR" sz="2700" dirty="0">
                <a:solidFill>
                  <a:schemeClr val="bg1">
                    <a:lumMod val="50000"/>
                  </a:schemeClr>
                </a:solidFill>
              </a:rPr>
              <a:t>O valor esperado do negócio sem a informação adicional;</a:t>
            </a:r>
          </a:p>
          <a:p>
            <a:pPr marL="857229" lvl="1" indent="-457189">
              <a:buFont typeface="+mj-lt"/>
              <a:buAutoNum type="arabicParenR"/>
            </a:pPr>
            <a:r>
              <a:rPr lang="pt-BR" sz="2700" dirty="0">
                <a:solidFill>
                  <a:schemeClr val="bg1">
                    <a:lumMod val="50000"/>
                  </a:schemeClr>
                </a:solidFill>
              </a:rPr>
              <a:t>O valor esperado do lucro do negócio com informação imperfeita;</a:t>
            </a:r>
          </a:p>
          <a:p>
            <a:pPr marL="857229" lvl="1" indent="-457189">
              <a:buFont typeface="+mj-lt"/>
              <a:buAutoNum type="arabicParenR"/>
            </a:pPr>
            <a:r>
              <a:rPr lang="pt-BR" sz="2700" b="1" dirty="0"/>
              <a:t>O valor esperado do lucro do negócio com a compra da previsão; e,</a:t>
            </a:r>
          </a:p>
          <a:p>
            <a:pPr marL="400041" lvl="1" indent="0">
              <a:buNone/>
            </a:pPr>
            <a:r>
              <a:rPr lang="pt-BR" sz="2700" b="1" dirty="0"/>
              <a:t>	80,960 – 20,000 = </a:t>
            </a:r>
            <a:r>
              <a:rPr lang="pt-BR" sz="2700" b="1" dirty="0">
                <a:solidFill>
                  <a:srgbClr val="FF0000"/>
                </a:solidFill>
              </a:rPr>
              <a:t>60.960</a:t>
            </a:r>
          </a:p>
        </p:txBody>
      </p:sp>
    </p:spTree>
    <p:extLst>
      <p:ext uri="{BB962C8B-B14F-4D97-AF65-F5344CB8AC3E}">
        <p14:creationId xmlns:p14="http://schemas.microsoft.com/office/powerpoint/2010/main" val="245675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wipe(left)">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3"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graphicFrame>
        <p:nvGraphicFramePr>
          <p:cNvPr id="4" name="Tabela 3"/>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5" name="Tabela 4"/>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7" name="Espaço Reservado para Conteúdo 2"/>
          <p:cNvSpPr txBox="1">
            <a:spLocks/>
          </p:cNvSpPr>
          <p:nvPr/>
        </p:nvSpPr>
        <p:spPr>
          <a:xfrm>
            <a:off x="527382" y="3356994"/>
            <a:ext cx="11137237" cy="2376265"/>
          </a:xfrm>
          <a:prstGeom prst="rect">
            <a:avLst/>
          </a:prstGeom>
        </p:spPr>
        <p:txBody>
          <a:bodyPr vert="horz" lIns="91438" tIns="45719" rIns="91438" bIns="45719"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700" dirty="0"/>
              <a:t>Sabendo que a empresa deseja maximizar seu lucro esperado, determine:</a:t>
            </a:r>
          </a:p>
          <a:p>
            <a:pPr marL="857229" lvl="1" indent="-457189">
              <a:buFont typeface="+mj-lt"/>
              <a:buAutoNum type="arabicParenR"/>
            </a:pPr>
            <a:r>
              <a:rPr lang="pt-BR" sz="2700" dirty="0">
                <a:solidFill>
                  <a:schemeClr val="bg1">
                    <a:lumMod val="50000"/>
                  </a:schemeClr>
                </a:solidFill>
              </a:rPr>
              <a:t>O valor esperado do negócio sem a informação adicional;</a:t>
            </a:r>
          </a:p>
          <a:p>
            <a:pPr marL="857229" lvl="1" indent="-457189">
              <a:buFont typeface="+mj-lt"/>
              <a:buAutoNum type="arabicParenR"/>
            </a:pPr>
            <a:r>
              <a:rPr lang="pt-BR" sz="2700" dirty="0">
                <a:solidFill>
                  <a:schemeClr val="bg1">
                    <a:lumMod val="50000"/>
                  </a:schemeClr>
                </a:solidFill>
              </a:rPr>
              <a:t>O valor esperado do lucro do negócio com informação imperfeita;</a:t>
            </a:r>
          </a:p>
          <a:p>
            <a:pPr marL="857229" lvl="1" indent="-457189">
              <a:buFont typeface="+mj-lt"/>
              <a:buAutoNum type="arabicParenR"/>
            </a:pPr>
            <a:r>
              <a:rPr lang="pt-BR" sz="2700" dirty="0">
                <a:solidFill>
                  <a:schemeClr val="bg1">
                    <a:lumMod val="50000"/>
                  </a:schemeClr>
                </a:solidFill>
              </a:rPr>
              <a:t>O valor esperado do lucro do negócio com a compra da previsão; e,</a:t>
            </a:r>
          </a:p>
          <a:p>
            <a:pPr marL="857229" lvl="1" indent="-457189">
              <a:buFont typeface="+mj-lt"/>
              <a:buAutoNum type="arabicParenR"/>
            </a:pPr>
            <a:r>
              <a:rPr lang="pt-BR" sz="2700" b="1" dirty="0"/>
              <a:t>O valor esperado da previsão perfeita.</a:t>
            </a:r>
          </a:p>
        </p:txBody>
      </p:sp>
    </p:spTree>
    <p:extLst>
      <p:ext uri="{BB962C8B-B14F-4D97-AF65-F5344CB8AC3E}">
        <p14:creationId xmlns:p14="http://schemas.microsoft.com/office/powerpoint/2010/main" val="14944013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25"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graphicFrame>
        <p:nvGraphicFramePr>
          <p:cNvPr id="6" name="Tabela 5"/>
          <p:cNvGraphicFramePr>
            <a:graphicFrameLocks noGrp="1"/>
          </p:cNvGraphicFramePr>
          <p:nvPr>
            <p:extLst>
              <p:ext uri="{D42A27DB-BD31-4B8C-83A1-F6EECF244321}">
                <p14:modId xmlns:p14="http://schemas.microsoft.com/office/powerpoint/2010/main" val="18463057"/>
              </p:ext>
            </p:extLst>
          </p:nvPr>
        </p:nvGraphicFramePr>
        <p:xfrm>
          <a:off x="2063553" y="3525012"/>
          <a:ext cx="7488835" cy="2200275"/>
        </p:xfrm>
        <a:graphic>
          <a:graphicData uri="http://schemas.openxmlformats.org/drawingml/2006/table">
            <a:tbl>
              <a:tblPr>
                <a:tableStyleId>{5C22544A-7EE6-4342-B048-85BDC9FD1C3A}</a:tableStyleId>
              </a:tblPr>
              <a:tblGrid>
                <a:gridCol w="2090692"/>
                <a:gridCol w="2090692"/>
                <a:gridCol w="1045345"/>
                <a:gridCol w="1301999"/>
                <a:gridCol w="960107"/>
              </a:tblGrid>
              <a:tr h="314325">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25%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Bom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760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45%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Médio</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280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30%</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Ruim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-570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25%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Bom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400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45%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Médio</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250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30%</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Ruim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-200</a:t>
                      </a:r>
                      <a:endParaRPr lang="pt-BR" sz="2000" b="0" i="0" u="none" strike="noStrike" dirty="0">
                        <a:solidFill>
                          <a:srgbClr val="000000"/>
                        </a:solidFill>
                        <a:effectLst/>
                        <a:latin typeface="Calibri"/>
                      </a:endParaRPr>
                    </a:p>
                  </a:txBody>
                  <a:tcPr marL="12700" marR="12700" marT="9525" marB="0" anchor="b">
                    <a:noFill/>
                  </a:tcPr>
                </a:tc>
              </a:tr>
            </a:tbl>
          </a:graphicData>
        </a:graphic>
      </p:graphicFrame>
      <p:sp>
        <p:nvSpPr>
          <p:cNvPr id="8" name="Elipse 7"/>
          <p:cNvSpPr/>
          <p:nvPr/>
        </p:nvSpPr>
        <p:spPr>
          <a:xfrm>
            <a:off x="4751851" y="3885051"/>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8" idx="6"/>
          </p:cNvCxnSpPr>
          <p:nvPr/>
        </p:nvCxnSpPr>
        <p:spPr>
          <a:xfrm>
            <a:off x="5135893" y="4029067"/>
            <a:ext cx="15361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135893" y="3741035"/>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135893" y="4029067"/>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4751851" y="510918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6" name="Conector reto 15"/>
          <p:cNvCxnSpPr>
            <a:stCxn id="15" idx="6"/>
          </p:cNvCxnSpPr>
          <p:nvPr/>
        </p:nvCxnSpPr>
        <p:spPr>
          <a:xfrm>
            <a:off x="5135893" y="5253203"/>
            <a:ext cx="15361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flipV="1">
            <a:off x="5135893" y="4965171"/>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5135893" y="5253203"/>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p:nvPr/>
        </p:nvSpPr>
        <p:spPr>
          <a:xfrm>
            <a:off x="2255574" y="4461115"/>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4" name="Conector reto 23"/>
          <p:cNvCxnSpPr/>
          <p:nvPr/>
        </p:nvCxnSpPr>
        <p:spPr>
          <a:xfrm flipV="1">
            <a:off x="2735627" y="4029067"/>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a:endCxn id="15" idx="2"/>
          </p:cNvCxnSpPr>
          <p:nvPr/>
        </p:nvCxnSpPr>
        <p:spPr>
          <a:xfrm>
            <a:off x="2735627" y="4605131"/>
            <a:ext cx="2016224" cy="6480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rot="20252958">
            <a:off x="3155486" y="3942405"/>
            <a:ext cx="1536171" cy="400109"/>
          </a:xfrm>
          <a:prstGeom prst="rect">
            <a:avLst/>
          </a:prstGeom>
          <a:noFill/>
        </p:spPr>
        <p:txBody>
          <a:bodyPr wrap="square" lIns="121917" tIns="60958" rIns="121917" bIns="60958" rtlCol="0">
            <a:spAutoFit/>
          </a:bodyPr>
          <a:lstStyle/>
          <a:p>
            <a:r>
              <a:rPr lang="pt-BR" dirty="0"/>
              <a:t>Cultura A</a:t>
            </a:r>
          </a:p>
        </p:txBody>
      </p:sp>
      <p:sp>
        <p:nvSpPr>
          <p:cNvPr id="29" name="CaixaDeTexto 28"/>
          <p:cNvSpPr txBox="1"/>
          <p:nvPr/>
        </p:nvSpPr>
        <p:spPr>
          <a:xfrm rot="1344595">
            <a:off x="3083808" y="4878839"/>
            <a:ext cx="1536171" cy="400109"/>
          </a:xfrm>
          <a:prstGeom prst="rect">
            <a:avLst/>
          </a:prstGeom>
          <a:noFill/>
        </p:spPr>
        <p:txBody>
          <a:bodyPr wrap="square" lIns="121917" tIns="60958" rIns="121917" bIns="60958" rtlCol="0">
            <a:spAutoFit/>
          </a:bodyPr>
          <a:lstStyle/>
          <a:p>
            <a:r>
              <a:rPr lang="pt-BR" dirty="0"/>
              <a:t>Cultura B</a:t>
            </a:r>
          </a:p>
        </p:txBody>
      </p:sp>
      <p:sp>
        <p:nvSpPr>
          <p:cNvPr id="30" name="CaixaDeTexto 29"/>
          <p:cNvSpPr txBox="1"/>
          <p:nvPr/>
        </p:nvSpPr>
        <p:spPr>
          <a:xfrm rot="20252958">
            <a:off x="3275876" y="4147667"/>
            <a:ext cx="1536171" cy="400109"/>
          </a:xfrm>
          <a:prstGeom prst="rect">
            <a:avLst/>
          </a:prstGeom>
          <a:noFill/>
        </p:spPr>
        <p:txBody>
          <a:bodyPr wrap="square" lIns="121917" tIns="60958" rIns="121917" bIns="60958" rtlCol="0">
            <a:spAutoFit/>
          </a:bodyPr>
          <a:lstStyle/>
          <a:p>
            <a:pPr algn="ctr"/>
            <a:r>
              <a:rPr lang="pt-BR" dirty="0"/>
              <a:t>145</a:t>
            </a:r>
          </a:p>
        </p:txBody>
      </p:sp>
      <p:sp>
        <p:nvSpPr>
          <p:cNvPr id="31" name="CaixaDeTexto 30"/>
          <p:cNvSpPr txBox="1"/>
          <p:nvPr/>
        </p:nvSpPr>
        <p:spPr>
          <a:xfrm rot="1344595">
            <a:off x="2891787" y="5022855"/>
            <a:ext cx="1536171" cy="400109"/>
          </a:xfrm>
          <a:prstGeom prst="rect">
            <a:avLst/>
          </a:prstGeom>
          <a:noFill/>
        </p:spPr>
        <p:txBody>
          <a:bodyPr wrap="square" lIns="121917" tIns="60958" rIns="121917" bIns="60958" rtlCol="0">
            <a:spAutoFit/>
          </a:bodyPr>
          <a:lstStyle/>
          <a:p>
            <a:pPr algn="ctr"/>
            <a:r>
              <a:rPr lang="pt-BR" dirty="0"/>
              <a:t>152,5</a:t>
            </a:r>
          </a:p>
        </p:txBody>
      </p:sp>
      <p:graphicFrame>
        <p:nvGraphicFramePr>
          <p:cNvPr id="27" name="Tabela 26"/>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32" name="Tabela 31"/>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33" name="Elipse 32"/>
          <p:cNvSpPr/>
          <p:nvPr/>
        </p:nvSpPr>
        <p:spPr>
          <a:xfrm>
            <a:off x="6359654" y="3525011"/>
            <a:ext cx="3576775" cy="3169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4" name="Elipse 33"/>
          <p:cNvSpPr/>
          <p:nvPr/>
        </p:nvSpPr>
        <p:spPr>
          <a:xfrm>
            <a:off x="6384033" y="4792203"/>
            <a:ext cx="3576775" cy="3169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 name="Conector reto 3"/>
          <p:cNvCxnSpPr>
            <a:stCxn id="34" idx="2"/>
            <a:endCxn id="34" idx="6"/>
          </p:cNvCxnSpPr>
          <p:nvPr/>
        </p:nvCxnSpPr>
        <p:spPr>
          <a:xfrm>
            <a:off x="6384033" y="4950695"/>
            <a:ext cx="35767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Elipse 34"/>
          <p:cNvSpPr/>
          <p:nvPr/>
        </p:nvSpPr>
        <p:spPr>
          <a:xfrm>
            <a:off x="6384033" y="3856099"/>
            <a:ext cx="3576775" cy="31698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6" name="Elipse 35"/>
          <p:cNvSpPr/>
          <p:nvPr/>
        </p:nvSpPr>
        <p:spPr>
          <a:xfrm>
            <a:off x="6384033" y="5109187"/>
            <a:ext cx="3576775" cy="31698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37" name="Conector reto 36"/>
          <p:cNvCxnSpPr/>
          <p:nvPr/>
        </p:nvCxnSpPr>
        <p:spPr>
          <a:xfrm>
            <a:off x="6384033" y="5253203"/>
            <a:ext cx="35767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Elipse 37"/>
          <p:cNvSpPr/>
          <p:nvPr/>
        </p:nvSpPr>
        <p:spPr>
          <a:xfrm>
            <a:off x="6384033" y="4144131"/>
            <a:ext cx="3576775" cy="31698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9" name="Elipse 38"/>
          <p:cNvSpPr/>
          <p:nvPr/>
        </p:nvSpPr>
        <p:spPr>
          <a:xfrm>
            <a:off x="6384033" y="5397219"/>
            <a:ext cx="3576775" cy="31698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40" name="Conector reto 39"/>
          <p:cNvCxnSpPr/>
          <p:nvPr/>
        </p:nvCxnSpPr>
        <p:spPr>
          <a:xfrm>
            <a:off x="6384033" y="4317099"/>
            <a:ext cx="35767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14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barn(inVertical)">
                                      <p:cBhvr>
                                        <p:cTn id="57" dur="500"/>
                                        <p:tgtEl>
                                          <p:spTgt spid="33"/>
                                        </p:tgtEl>
                                      </p:cBhvr>
                                    </p:animEffect>
                                  </p:childTnLst>
                                </p:cTn>
                              </p:par>
                            </p:childTnLst>
                          </p:cTn>
                        </p:par>
                        <p:par>
                          <p:cTn id="58" fill="hold">
                            <p:stCondLst>
                              <p:cond delay="500"/>
                            </p:stCondLst>
                            <p:childTnLst>
                              <p:par>
                                <p:cTn id="59" presetID="16" presetClass="entr" presetSubtype="21"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barn(inVertical)">
                                      <p:cBhvr>
                                        <p:cTn id="61" dur="500"/>
                                        <p:tgtEl>
                                          <p:spTgt spid="34"/>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37"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barn(outVertical)">
                                      <p:cBhvr>
                                        <p:cTn id="66" dur="500"/>
                                        <p:tgtEl>
                                          <p:spTgt spid="4"/>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barn(inVertical)">
                                      <p:cBhvr>
                                        <p:cTn id="71" dur="500"/>
                                        <p:tgtEl>
                                          <p:spTgt spid="35"/>
                                        </p:tgtEl>
                                      </p:cBhvr>
                                    </p:animEffect>
                                  </p:childTnLst>
                                </p:cTn>
                              </p:par>
                            </p:childTnLst>
                          </p:cTn>
                        </p:par>
                        <p:par>
                          <p:cTn id="72" fill="hold">
                            <p:stCondLst>
                              <p:cond delay="500"/>
                            </p:stCondLst>
                            <p:childTnLst>
                              <p:par>
                                <p:cTn id="73" presetID="16" presetClass="entr" presetSubtype="21"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barn(inVertical)">
                                      <p:cBhvr>
                                        <p:cTn id="75" dur="500"/>
                                        <p:tgtEl>
                                          <p:spTgt spid="36"/>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37" fill="hold" nodeType="click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barn(outVertical)">
                                      <p:cBhvr>
                                        <p:cTn id="80" dur="500"/>
                                        <p:tgtEl>
                                          <p:spTgt spid="37"/>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barn(inVertical)">
                                      <p:cBhvr>
                                        <p:cTn id="85" dur="500"/>
                                        <p:tgtEl>
                                          <p:spTgt spid="38"/>
                                        </p:tgtEl>
                                      </p:cBhvr>
                                    </p:animEffect>
                                  </p:childTnLst>
                                </p:cTn>
                              </p:par>
                            </p:childTnLst>
                          </p:cTn>
                        </p:par>
                        <p:par>
                          <p:cTn id="86" fill="hold">
                            <p:stCondLst>
                              <p:cond delay="500"/>
                            </p:stCondLst>
                            <p:childTnLst>
                              <p:par>
                                <p:cTn id="87" presetID="16" presetClass="entr" presetSubtype="21" fill="hold" grpId="0" nodeType="after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barn(inVertical)">
                                      <p:cBhvr>
                                        <p:cTn id="89" dur="500"/>
                                        <p:tgtEl>
                                          <p:spTgt spid="39"/>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37" fill="hold" nodeType="clickEffect">
                                  <p:stCondLst>
                                    <p:cond delay="0"/>
                                  </p:stCondLst>
                                  <p:childTnLst>
                                    <p:set>
                                      <p:cBhvr>
                                        <p:cTn id="93" dur="1" fill="hold">
                                          <p:stCondLst>
                                            <p:cond delay="0"/>
                                          </p:stCondLst>
                                        </p:cTn>
                                        <p:tgtEl>
                                          <p:spTgt spid="40"/>
                                        </p:tgtEl>
                                        <p:attrNameLst>
                                          <p:attrName>style.visibility</p:attrName>
                                        </p:attrNameLst>
                                      </p:cBhvr>
                                      <p:to>
                                        <p:strVal val="visible"/>
                                      </p:to>
                                    </p:set>
                                    <p:animEffect transition="in" filter="barn(outVertical)">
                                      <p:cBhvr>
                                        <p:cTn id="9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19" grpId="0" animBg="1"/>
      <p:bldP spid="28" grpId="0"/>
      <p:bldP spid="29" grpId="0"/>
      <p:bldP spid="30" grpId="0"/>
      <p:bldP spid="31" grpId="0"/>
      <p:bldP spid="33" grpId="0" animBg="1"/>
      <p:bldP spid="34" grpId="0" animBg="1"/>
      <p:bldP spid="35" grpId="0" animBg="1"/>
      <p:bldP spid="36" grpId="0" animBg="1"/>
      <p:bldP spid="38" grpId="0" animBg="1"/>
      <p:bldP spid="3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25"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graphicFrame>
        <p:nvGraphicFramePr>
          <p:cNvPr id="6" name="Tabela 5"/>
          <p:cNvGraphicFramePr>
            <a:graphicFrameLocks noGrp="1"/>
          </p:cNvGraphicFramePr>
          <p:nvPr>
            <p:extLst>
              <p:ext uri="{D42A27DB-BD31-4B8C-83A1-F6EECF244321}">
                <p14:modId xmlns:p14="http://schemas.microsoft.com/office/powerpoint/2010/main" val="3095758965"/>
              </p:ext>
            </p:extLst>
          </p:nvPr>
        </p:nvGraphicFramePr>
        <p:xfrm>
          <a:off x="2063553" y="3525012"/>
          <a:ext cx="7488835" cy="2200275"/>
        </p:xfrm>
        <a:graphic>
          <a:graphicData uri="http://schemas.openxmlformats.org/drawingml/2006/table">
            <a:tbl>
              <a:tblPr>
                <a:tableStyleId>{5C22544A-7EE6-4342-B048-85BDC9FD1C3A}</a:tableStyleId>
              </a:tblPr>
              <a:tblGrid>
                <a:gridCol w="2090692"/>
                <a:gridCol w="2090692"/>
                <a:gridCol w="1045345"/>
                <a:gridCol w="1301999"/>
                <a:gridCol w="960107"/>
              </a:tblGrid>
              <a:tr h="314325">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25%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Bom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760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45%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Médio</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280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30%</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Ruim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-200</a:t>
                      </a:r>
                      <a:endParaRPr lang="pt-BR" sz="2000" b="0" i="0" u="none" strike="noStrike" dirty="0">
                        <a:solidFill>
                          <a:srgbClr val="000000"/>
                        </a:solidFill>
                        <a:effectLst/>
                        <a:latin typeface="Calibri"/>
                      </a:endParaRPr>
                    </a:p>
                  </a:txBody>
                  <a:tcPr marL="12700" marR="12700" marT="9525" marB="0" anchor="b">
                    <a:noFill/>
                  </a:tcPr>
                </a:tc>
              </a:tr>
            </a:tbl>
          </a:graphicData>
        </a:graphic>
      </p:graphicFrame>
      <p:sp>
        <p:nvSpPr>
          <p:cNvPr id="8" name="Elipse 7"/>
          <p:cNvSpPr/>
          <p:nvPr/>
        </p:nvSpPr>
        <p:spPr>
          <a:xfrm>
            <a:off x="4751851" y="3885051"/>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8" idx="6"/>
          </p:cNvCxnSpPr>
          <p:nvPr/>
        </p:nvCxnSpPr>
        <p:spPr>
          <a:xfrm>
            <a:off x="5135893" y="4029067"/>
            <a:ext cx="15361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135893" y="3741035"/>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4751851" y="5109187"/>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8" name="Conector reto 17"/>
          <p:cNvCxnSpPr/>
          <p:nvPr/>
        </p:nvCxnSpPr>
        <p:spPr>
          <a:xfrm>
            <a:off x="5135893" y="5253203"/>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p:nvPr/>
        </p:nvSpPr>
        <p:spPr>
          <a:xfrm>
            <a:off x="2255574" y="4461115"/>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4" name="Conector reto 23"/>
          <p:cNvCxnSpPr/>
          <p:nvPr/>
        </p:nvCxnSpPr>
        <p:spPr>
          <a:xfrm flipV="1">
            <a:off x="2735627" y="4029067"/>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a:endCxn id="15" idx="2"/>
          </p:cNvCxnSpPr>
          <p:nvPr/>
        </p:nvCxnSpPr>
        <p:spPr>
          <a:xfrm>
            <a:off x="2735627" y="4605131"/>
            <a:ext cx="2016224" cy="6480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rot="20252958">
            <a:off x="3155486" y="3942405"/>
            <a:ext cx="1536171" cy="400109"/>
          </a:xfrm>
          <a:prstGeom prst="rect">
            <a:avLst/>
          </a:prstGeom>
          <a:noFill/>
        </p:spPr>
        <p:txBody>
          <a:bodyPr wrap="square" lIns="121917" tIns="60958" rIns="121917" bIns="60958" rtlCol="0">
            <a:spAutoFit/>
          </a:bodyPr>
          <a:lstStyle/>
          <a:p>
            <a:r>
              <a:rPr lang="pt-BR" dirty="0"/>
              <a:t>Cultura A</a:t>
            </a:r>
          </a:p>
        </p:txBody>
      </p:sp>
      <p:sp>
        <p:nvSpPr>
          <p:cNvPr id="29" name="CaixaDeTexto 28"/>
          <p:cNvSpPr txBox="1"/>
          <p:nvPr/>
        </p:nvSpPr>
        <p:spPr>
          <a:xfrm rot="1344595">
            <a:off x="3083808" y="4878839"/>
            <a:ext cx="1536171" cy="400109"/>
          </a:xfrm>
          <a:prstGeom prst="rect">
            <a:avLst/>
          </a:prstGeom>
          <a:noFill/>
        </p:spPr>
        <p:txBody>
          <a:bodyPr wrap="square" lIns="121917" tIns="60958" rIns="121917" bIns="60958" rtlCol="0">
            <a:spAutoFit/>
          </a:bodyPr>
          <a:lstStyle/>
          <a:p>
            <a:r>
              <a:rPr lang="pt-BR" dirty="0"/>
              <a:t>Cultura B</a:t>
            </a:r>
          </a:p>
        </p:txBody>
      </p:sp>
      <p:graphicFrame>
        <p:nvGraphicFramePr>
          <p:cNvPr id="27" name="Tabela 26"/>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32" name="Tabela 31"/>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33" name="Elipse 32"/>
          <p:cNvSpPr/>
          <p:nvPr/>
        </p:nvSpPr>
        <p:spPr>
          <a:xfrm>
            <a:off x="6359654" y="3525011"/>
            <a:ext cx="3576775" cy="3169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5" name="Elipse 34"/>
          <p:cNvSpPr/>
          <p:nvPr/>
        </p:nvSpPr>
        <p:spPr>
          <a:xfrm>
            <a:off x="6384033" y="3856099"/>
            <a:ext cx="3576775" cy="31698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9" name="Elipse 38"/>
          <p:cNvSpPr/>
          <p:nvPr/>
        </p:nvSpPr>
        <p:spPr>
          <a:xfrm>
            <a:off x="6384033" y="5397219"/>
            <a:ext cx="3576775" cy="31698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
        <p:nvSpPr>
          <p:cNvPr id="3" name="CaixaDeTexto 2"/>
          <p:cNvSpPr txBox="1"/>
          <p:nvPr/>
        </p:nvSpPr>
        <p:spPr>
          <a:xfrm>
            <a:off x="2255573" y="4749147"/>
            <a:ext cx="576064" cy="400109"/>
          </a:xfrm>
          <a:prstGeom prst="rect">
            <a:avLst/>
          </a:prstGeom>
          <a:noFill/>
        </p:spPr>
        <p:txBody>
          <a:bodyPr wrap="square" lIns="121917" tIns="60958" rIns="121917" bIns="60958" rtlCol="0">
            <a:spAutoFit/>
          </a:bodyPr>
          <a:lstStyle/>
          <a:p>
            <a:r>
              <a:rPr lang="pt-BR" b="1" dirty="0">
                <a:solidFill>
                  <a:srgbClr val="FF0000"/>
                </a:solidFill>
              </a:rPr>
              <a:t>?</a:t>
            </a:r>
          </a:p>
        </p:txBody>
      </p:sp>
    </p:spTree>
    <p:extLst>
      <p:ext uri="{BB962C8B-B14F-4D97-AF65-F5344CB8AC3E}">
        <p14:creationId xmlns:p14="http://schemas.microsoft.com/office/powerpoint/2010/main" val="38194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686784746"/>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a:t>
                      </a:r>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393239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44624"/>
            <a:ext cx="10972800" cy="562075"/>
          </a:xfrm>
        </p:spPr>
        <p:txBody>
          <a:bodyPr>
            <a:normAutofit/>
          </a:bodyPr>
          <a:lstStyle/>
          <a:p>
            <a:r>
              <a:rPr lang="pt-BR" sz="3200" dirty="0"/>
              <a:t>Exercício Árvore de Decisão</a:t>
            </a:r>
          </a:p>
        </p:txBody>
      </p:sp>
      <p:sp>
        <p:nvSpPr>
          <p:cNvPr id="25" name="Espaço Reservado para Conteúdo 2"/>
          <p:cNvSpPr>
            <a:spLocks noGrp="1"/>
          </p:cNvSpPr>
          <p:nvPr>
            <p:ph idx="1"/>
          </p:nvPr>
        </p:nvSpPr>
        <p:spPr>
          <a:xfrm>
            <a:off x="225558" y="2708922"/>
            <a:ext cx="10574965" cy="432049"/>
          </a:xfrm>
        </p:spPr>
        <p:txBody>
          <a:bodyPr>
            <a:normAutofit/>
          </a:bodyPr>
          <a:lstStyle/>
          <a:p>
            <a:pPr lvl="0"/>
            <a:r>
              <a:rPr lang="pt-BR" sz="2000" dirty="0"/>
              <a:t>Custo da consulta é de R$ 20.000.</a:t>
            </a:r>
          </a:p>
        </p:txBody>
      </p:sp>
      <p:graphicFrame>
        <p:nvGraphicFramePr>
          <p:cNvPr id="6" name="Tabela 5"/>
          <p:cNvGraphicFramePr>
            <a:graphicFrameLocks noGrp="1"/>
          </p:cNvGraphicFramePr>
          <p:nvPr>
            <p:extLst>
              <p:ext uri="{D42A27DB-BD31-4B8C-83A1-F6EECF244321}">
                <p14:modId xmlns:p14="http://schemas.microsoft.com/office/powerpoint/2010/main" val="4221561283"/>
              </p:ext>
            </p:extLst>
          </p:nvPr>
        </p:nvGraphicFramePr>
        <p:xfrm>
          <a:off x="2063553" y="3525011"/>
          <a:ext cx="7488835" cy="2200275"/>
        </p:xfrm>
        <a:graphic>
          <a:graphicData uri="http://schemas.openxmlformats.org/drawingml/2006/table">
            <a:tbl>
              <a:tblPr>
                <a:tableStyleId>{5C22544A-7EE6-4342-B048-85BDC9FD1C3A}</a:tableStyleId>
              </a:tblPr>
              <a:tblGrid>
                <a:gridCol w="2090692"/>
                <a:gridCol w="2090692"/>
                <a:gridCol w="1045345"/>
                <a:gridCol w="1301999"/>
                <a:gridCol w="960107"/>
              </a:tblGrid>
              <a:tr h="314325">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25%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Bom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760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45%</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Médio</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a:effectLst/>
                        </a:rPr>
                        <a:t>280</a:t>
                      </a:r>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r"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a:solidFill>
                          <a:srgbClr val="000000"/>
                        </a:solidFill>
                        <a:effectLst/>
                        <a:latin typeface="Calibri"/>
                      </a:endParaRPr>
                    </a:p>
                  </a:txBody>
                  <a:tcPr marL="12700" marR="12700" marT="9525" marB="0" anchor="b">
                    <a:noFill/>
                  </a:tcPr>
                </a:tc>
              </a:tr>
              <a:tr h="314325">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endParaRPr lang="pt-BR" sz="2000" b="0" i="0" u="none" strike="noStrike" dirty="0">
                        <a:solidFill>
                          <a:srgbClr val="000000"/>
                        </a:solidFill>
                        <a:effectLst/>
                        <a:latin typeface="Calibri"/>
                      </a:endParaRPr>
                    </a:p>
                  </a:txBody>
                  <a:tcPr marL="12700" marR="12700" marT="9525" marB="0" anchor="b">
                    <a:noFill/>
                  </a:tcPr>
                </a:tc>
              </a:tr>
              <a:tr h="314325">
                <a:tc>
                  <a:txBody>
                    <a:bodyPr/>
                    <a:lstStyle/>
                    <a:p>
                      <a:pPr algn="l" fontAlgn="b"/>
                      <a:endParaRPr lang="pt-BR" sz="2000" b="0" i="0" u="none" strike="noStrike">
                        <a:solidFill>
                          <a:srgbClr val="000000"/>
                        </a:solidFill>
                        <a:effectLst/>
                        <a:latin typeface="Calibri"/>
                      </a:endParaRPr>
                    </a:p>
                  </a:txBody>
                  <a:tcPr marL="12700" marR="12700" marT="9525" marB="0" anchor="b">
                    <a:noFill/>
                  </a:tcPr>
                </a:tc>
                <a:tc>
                  <a:txBody>
                    <a:bodyPr/>
                    <a:lstStyle/>
                    <a:p>
                      <a:pPr algn="l" fontAlgn="b"/>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i="1" u="none" strike="noStrike" dirty="0">
                          <a:effectLst/>
                        </a:rPr>
                        <a:t>30%</a:t>
                      </a:r>
                      <a:endParaRPr lang="pt-BR" sz="2000" b="0" i="1"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Ruim</a:t>
                      </a:r>
                      <a:endParaRPr lang="pt-BR" sz="2000" b="0" i="0" u="none" strike="noStrike" dirty="0">
                        <a:solidFill>
                          <a:srgbClr val="000000"/>
                        </a:solidFill>
                        <a:effectLst/>
                        <a:latin typeface="Calibri"/>
                      </a:endParaRPr>
                    </a:p>
                  </a:txBody>
                  <a:tcPr marL="12700" marR="12700" marT="9525" marB="0" anchor="b">
                    <a:noFill/>
                  </a:tcPr>
                </a:tc>
                <a:tc>
                  <a:txBody>
                    <a:bodyPr/>
                    <a:lstStyle/>
                    <a:p>
                      <a:pPr algn="r" fontAlgn="b"/>
                      <a:r>
                        <a:rPr lang="pt-BR" sz="2000" u="none" strike="noStrike" dirty="0">
                          <a:effectLst/>
                        </a:rPr>
                        <a:t>-200</a:t>
                      </a:r>
                      <a:endParaRPr lang="pt-BR" sz="2000" b="0" i="0" u="none" strike="noStrike" dirty="0">
                        <a:solidFill>
                          <a:srgbClr val="000000"/>
                        </a:solidFill>
                        <a:effectLst/>
                        <a:latin typeface="Calibri"/>
                      </a:endParaRPr>
                    </a:p>
                  </a:txBody>
                  <a:tcPr marL="12700" marR="12700" marT="9525" marB="0" anchor="b">
                    <a:noFill/>
                  </a:tcPr>
                </a:tc>
              </a:tr>
            </a:tbl>
          </a:graphicData>
        </a:graphic>
      </p:graphicFrame>
      <p:sp>
        <p:nvSpPr>
          <p:cNvPr id="8" name="Elipse 7"/>
          <p:cNvSpPr/>
          <p:nvPr/>
        </p:nvSpPr>
        <p:spPr>
          <a:xfrm>
            <a:off x="4751851" y="3885049"/>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0" name="Conector reto 9"/>
          <p:cNvCxnSpPr>
            <a:stCxn id="8" idx="6"/>
          </p:cNvCxnSpPr>
          <p:nvPr/>
        </p:nvCxnSpPr>
        <p:spPr>
          <a:xfrm>
            <a:off x="5135893" y="4029065"/>
            <a:ext cx="153617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135893" y="3741033"/>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4751851" y="5109185"/>
            <a:ext cx="384043"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18" name="Conector reto 17"/>
          <p:cNvCxnSpPr/>
          <p:nvPr/>
        </p:nvCxnSpPr>
        <p:spPr>
          <a:xfrm>
            <a:off x="5135893" y="5253201"/>
            <a:ext cx="1536171" cy="2880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p:nvPr/>
        </p:nvSpPr>
        <p:spPr>
          <a:xfrm>
            <a:off x="2255574" y="4461113"/>
            <a:ext cx="480053"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cxnSp>
        <p:nvCxnSpPr>
          <p:cNvPr id="24" name="Conector reto 23"/>
          <p:cNvCxnSpPr/>
          <p:nvPr/>
        </p:nvCxnSpPr>
        <p:spPr>
          <a:xfrm flipV="1">
            <a:off x="2735627" y="4029065"/>
            <a:ext cx="2016224" cy="57606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a:endCxn id="15" idx="2"/>
          </p:cNvCxnSpPr>
          <p:nvPr/>
        </p:nvCxnSpPr>
        <p:spPr>
          <a:xfrm>
            <a:off x="2735627" y="4605129"/>
            <a:ext cx="2016224" cy="6480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rot="20252958">
            <a:off x="3155486" y="3942404"/>
            <a:ext cx="1536171" cy="400109"/>
          </a:xfrm>
          <a:prstGeom prst="rect">
            <a:avLst/>
          </a:prstGeom>
          <a:noFill/>
        </p:spPr>
        <p:txBody>
          <a:bodyPr wrap="square" lIns="121917" tIns="60958" rIns="121917" bIns="60958" rtlCol="0">
            <a:spAutoFit/>
          </a:bodyPr>
          <a:lstStyle/>
          <a:p>
            <a:r>
              <a:rPr lang="pt-BR" dirty="0"/>
              <a:t>Cultura A</a:t>
            </a:r>
          </a:p>
        </p:txBody>
      </p:sp>
      <p:sp>
        <p:nvSpPr>
          <p:cNvPr id="29" name="CaixaDeTexto 28"/>
          <p:cNvSpPr txBox="1"/>
          <p:nvPr/>
        </p:nvSpPr>
        <p:spPr>
          <a:xfrm rot="1344595">
            <a:off x="3083808" y="4878838"/>
            <a:ext cx="1536171" cy="400109"/>
          </a:xfrm>
          <a:prstGeom prst="rect">
            <a:avLst/>
          </a:prstGeom>
          <a:noFill/>
        </p:spPr>
        <p:txBody>
          <a:bodyPr wrap="square" lIns="121917" tIns="60958" rIns="121917" bIns="60958" rtlCol="0">
            <a:spAutoFit/>
          </a:bodyPr>
          <a:lstStyle/>
          <a:p>
            <a:r>
              <a:rPr lang="pt-BR" dirty="0"/>
              <a:t>Cultura B</a:t>
            </a:r>
          </a:p>
        </p:txBody>
      </p:sp>
      <p:graphicFrame>
        <p:nvGraphicFramePr>
          <p:cNvPr id="27" name="Tabela 26"/>
          <p:cNvGraphicFramePr>
            <a:graphicFrameLocks noGrp="1"/>
          </p:cNvGraphicFramePr>
          <p:nvPr>
            <p:extLst/>
          </p:nvPr>
        </p:nvGraphicFramePr>
        <p:xfrm>
          <a:off x="143341" y="740296"/>
          <a:ext cx="5770241" cy="2011680"/>
        </p:xfrm>
        <a:graphic>
          <a:graphicData uri="http://schemas.openxmlformats.org/drawingml/2006/table">
            <a:tbl>
              <a:tblPr firstRow="1" firstCol="1" bandRow="1">
                <a:tableStyleId>{5C22544A-7EE6-4342-B048-85BDC9FD1C3A}</a:tableStyleId>
              </a:tblPr>
              <a:tblGrid>
                <a:gridCol w="1353751"/>
                <a:gridCol w="1440160"/>
                <a:gridCol w="1344149"/>
                <a:gridCol w="1632181"/>
              </a:tblGrid>
              <a:tr h="70104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(lucros) possíveis (R$)</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609600">
                <a:tc vMerge="1">
                  <a:txBody>
                    <a:bodyPr/>
                    <a:lstStyle/>
                    <a:p>
                      <a:endParaRPr lang="pt-BR"/>
                    </a:p>
                  </a:txBody>
                  <a:tcPr/>
                </a:tc>
                <a:tc>
                  <a:txBody>
                    <a:bodyPr/>
                    <a:lstStyle/>
                    <a:p>
                      <a:pPr algn="ctr">
                        <a:lnSpc>
                          <a:spcPct val="100000"/>
                        </a:lnSpc>
                        <a:spcAft>
                          <a:spcPts val="0"/>
                        </a:spcAft>
                      </a:pPr>
                      <a:r>
                        <a:rPr lang="pt-BR" sz="2000" dirty="0" smtClean="0">
                          <a:effectLst/>
                        </a:rPr>
                        <a:t>Bom</a:t>
                      </a:r>
                    </a:p>
                    <a:p>
                      <a:pPr algn="ctr">
                        <a:lnSpc>
                          <a:spcPct val="100000"/>
                        </a:lnSpc>
                        <a:spcAft>
                          <a:spcPts val="0"/>
                        </a:spcAft>
                      </a:pPr>
                      <a:r>
                        <a:rPr lang="pt-BR" sz="2000" dirty="0" smtClean="0">
                          <a:effectLst/>
                          <a:latin typeface="Calibri"/>
                          <a:ea typeface="Calibri"/>
                          <a:cs typeface="Times New Roman"/>
                        </a:rPr>
                        <a:t>25%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Médio</a:t>
                      </a:r>
                    </a:p>
                    <a:p>
                      <a:pPr algn="ctr">
                        <a:lnSpc>
                          <a:spcPct val="100000"/>
                        </a:lnSpc>
                        <a:spcAft>
                          <a:spcPts val="0"/>
                        </a:spcAft>
                      </a:pPr>
                      <a:r>
                        <a:rPr lang="pt-BR" sz="2000" dirty="0" smtClean="0">
                          <a:effectLst/>
                          <a:latin typeface="Calibri"/>
                          <a:ea typeface="Calibri"/>
                          <a:cs typeface="Times New Roman"/>
                        </a:rPr>
                        <a:t>45%</a:t>
                      </a:r>
                      <a:endParaRPr lang="pt-BR" sz="2000" dirty="0">
                        <a:effectLst/>
                        <a:latin typeface="Calibri"/>
                        <a:ea typeface="Calibri"/>
                        <a:cs typeface="Times New Roman"/>
                      </a:endParaRPr>
                    </a:p>
                  </a:txBody>
                  <a:tcPr marT="0" marB="0" anchor="ctr"/>
                </a:tc>
                <a:tc>
                  <a:txBody>
                    <a:bodyPr/>
                    <a:lstStyle/>
                    <a:p>
                      <a:pPr algn="ctr">
                        <a:lnSpc>
                          <a:spcPct val="100000"/>
                        </a:lnSpc>
                        <a:spcAft>
                          <a:spcPts val="0"/>
                        </a:spcAft>
                      </a:pPr>
                      <a:r>
                        <a:rPr lang="pt-BR" sz="2000" dirty="0" smtClean="0">
                          <a:effectLst/>
                        </a:rPr>
                        <a:t>Ruim</a:t>
                      </a:r>
                    </a:p>
                    <a:p>
                      <a:pPr algn="ctr">
                        <a:lnSpc>
                          <a:spcPct val="100000"/>
                        </a:lnSpc>
                        <a:spcAft>
                          <a:spcPts val="0"/>
                        </a:spcAft>
                      </a:pPr>
                      <a:r>
                        <a:rPr lang="pt-BR" sz="2000" dirty="0" smtClean="0">
                          <a:effectLst/>
                          <a:latin typeface="Calibri"/>
                          <a:ea typeface="Calibri"/>
                          <a:cs typeface="Times New Roman"/>
                        </a:rPr>
                        <a:t>30%</a:t>
                      </a:r>
                      <a:endParaRPr lang="pt-BR" sz="2000" dirty="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A</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280.000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250.000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T="0" marB="0" anchor="ctr"/>
                </a:tc>
              </a:tr>
            </a:tbl>
          </a:graphicData>
        </a:graphic>
      </p:graphicFrame>
      <p:graphicFrame>
        <p:nvGraphicFramePr>
          <p:cNvPr id="32" name="Tabela 31"/>
          <p:cNvGraphicFramePr>
            <a:graphicFrameLocks noGrp="1"/>
          </p:cNvGraphicFramePr>
          <p:nvPr>
            <p:extLst/>
          </p:nvPr>
        </p:nvGraphicFramePr>
        <p:xfrm>
          <a:off x="6384034" y="749816"/>
          <a:ext cx="5498978" cy="2103120"/>
        </p:xfrm>
        <a:graphic>
          <a:graphicData uri="http://schemas.openxmlformats.org/drawingml/2006/table">
            <a:tbl>
              <a:tblPr firstRow="1" firstCol="1" bandRow="1">
                <a:tableStyleId>{5C22544A-7EE6-4342-B048-85BDC9FD1C3A}</a:tableStyleId>
              </a:tblPr>
              <a:tblGrid>
                <a:gridCol w="1850572"/>
                <a:gridCol w="1248139"/>
                <a:gridCol w="1248139"/>
                <a:gridCol w="1152128"/>
              </a:tblGrid>
              <a:tr h="350520">
                <a:tc rowSpan="2">
                  <a:txBody>
                    <a:bodyPr/>
                    <a:lstStyle/>
                    <a:p>
                      <a:pPr algn="ctr">
                        <a:lnSpc>
                          <a:spcPct val="115000"/>
                        </a:lnSpc>
                        <a:spcAft>
                          <a:spcPts val="0"/>
                        </a:spcAft>
                      </a:pPr>
                      <a:r>
                        <a:rPr lang="pt-BR" sz="2000" dirty="0">
                          <a:effectLst/>
                        </a:rPr>
                        <a:t>Resultados Previstos</a:t>
                      </a:r>
                      <a:endParaRPr lang="pt-BR" sz="2000" dirty="0">
                        <a:effectLst/>
                        <a:latin typeface="Calibri"/>
                        <a:ea typeface="Calibri"/>
                        <a:cs typeface="Times New Roman"/>
                      </a:endParaRPr>
                    </a:p>
                  </a:txBody>
                  <a:tcPr marT="0" marB="0" anchor="ctr"/>
                </a:tc>
                <a:tc gridSpan="3">
                  <a:txBody>
                    <a:bodyPr/>
                    <a:lstStyle/>
                    <a:p>
                      <a:pPr algn="ctr">
                        <a:lnSpc>
                          <a:spcPct val="115000"/>
                        </a:lnSpc>
                        <a:spcAft>
                          <a:spcPts val="0"/>
                        </a:spcAft>
                      </a:pPr>
                      <a:r>
                        <a:rPr lang="pt-BR" sz="2000">
                          <a:effectLst/>
                        </a:rPr>
                        <a:t>Resultados Reais</a:t>
                      </a:r>
                      <a:endParaRPr lang="pt-BR" sz="2000">
                        <a:effectLst/>
                        <a:latin typeface="Calibri"/>
                        <a:ea typeface="Calibri"/>
                        <a:cs typeface="Times New Roman"/>
                      </a:endParaRPr>
                    </a:p>
                  </a:txBody>
                  <a:tcPr marT="0" marB="0" anchor="ctr"/>
                </a:tc>
                <a:tc hMerge="1">
                  <a:txBody>
                    <a:bodyPr/>
                    <a:lstStyle/>
                    <a:p>
                      <a:endParaRPr lang="pt-BR"/>
                    </a:p>
                  </a:txBody>
                  <a:tcPr/>
                </a:tc>
                <a:tc hMerge="1">
                  <a:txBody>
                    <a:bodyPr/>
                    <a:lstStyle/>
                    <a:p>
                      <a:endParaRPr lang="pt-BR"/>
                    </a:p>
                  </a:txBody>
                  <a:tcPr/>
                </a:tc>
              </a:tr>
              <a:tr h="350520">
                <a:tc vMerge="1">
                  <a:txBody>
                    <a:bodyPr/>
                    <a:lstStyle/>
                    <a:p>
                      <a:endParaRPr lang="pt-BR"/>
                    </a:p>
                  </a:txBody>
                  <a:tcPr/>
                </a:tc>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Bom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0,72</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0,08</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0,09</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Médio</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0,18</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0,85</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0,23</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Ruim</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0,10</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0,07</a:t>
                      </a:r>
                      <a:endParaRPr lang="pt-BR" sz="2000" dirty="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0,68</a:t>
                      </a:r>
                      <a:endParaRPr lang="pt-BR" sz="2000">
                        <a:effectLst/>
                        <a:latin typeface="Calibri"/>
                        <a:ea typeface="Calibri"/>
                        <a:cs typeface="Times New Roman"/>
                      </a:endParaRPr>
                    </a:p>
                  </a:txBody>
                  <a:tcPr marT="0" marB="0" anchor="ctr"/>
                </a:tc>
              </a:tr>
              <a:tr h="350520">
                <a:tc>
                  <a:txBody>
                    <a:bodyPr/>
                    <a:lstStyle/>
                    <a:p>
                      <a:pPr algn="ctr">
                        <a:lnSpc>
                          <a:spcPct val="115000"/>
                        </a:lnSpc>
                        <a:spcAft>
                          <a:spcPts val="0"/>
                        </a:spcAft>
                      </a:pPr>
                      <a:r>
                        <a:rPr lang="pt-BR" sz="2000">
                          <a:effectLst/>
                        </a:rPr>
                        <a:t>TOTAL</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a:effectLst/>
                        </a:rPr>
                        <a:t>1,00</a:t>
                      </a:r>
                      <a:endParaRPr lang="pt-BR" sz="2000">
                        <a:effectLst/>
                        <a:latin typeface="Calibri"/>
                        <a:ea typeface="Calibri"/>
                        <a:cs typeface="Times New Roman"/>
                      </a:endParaRPr>
                    </a:p>
                  </a:txBody>
                  <a:tcPr marT="0" marB="0" anchor="ctr"/>
                </a:tc>
                <a:tc>
                  <a:txBody>
                    <a:bodyPr/>
                    <a:lstStyle/>
                    <a:p>
                      <a:pPr algn="ctr">
                        <a:lnSpc>
                          <a:spcPct val="115000"/>
                        </a:lnSpc>
                        <a:spcAft>
                          <a:spcPts val="0"/>
                        </a:spcAft>
                      </a:pPr>
                      <a:r>
                        <a:rPr lang="pt-BR" sz="2000" dirty="0">
                          <a:effectLst/>
                        </a:rPr>
                        <a:t>1,00</a:t>
                      </a:r>
                      <a:endParaRPr lang="pt-BR" sz="2000" dirty="0">
                        <a:effectLst/>
                        <a:latin typeface="Calibri"/>
                        <a:ea typeface="Calibri"/>
                        <a:cs typeface="Times New Roman"/>
                      </a:endParaRPr>
                    </a:p>
                  </a:txBody>
                  <a:tcPr marT="0" marB="0" anchor="ctr"/>
                </a:tc>
              </a:tr>
            </a:tbl>
          </a:graphicData>
        </a:graphic>
      </p:graphicFrame>
      <p:sp>
        <p:nvSpPr>
          <p:cNvPr id="3" name="CaixaDeTexto 2"/>
          <p:cNvSpPr txBox="1"/>
          <p:nvPr/>
        </p:nvSpPr>
        <p:spPr>
          <a:xfrm>
            <a:off x="2159563" y="4749146"/>
            <a:ext cx="864096" cy="400109"/>
          </a:xfrm>
          <a:prstGeom prst="rect">
            <a:avLst/>
          </a:prstGeom>
          <a:noFill/>
        </p:spPr>
        <p:txBody>
          <a:bodyPr wrap="square" lIns="121917" tIns="60958" rIns="121917" bIns="60958" rtlCol="0">
            <a:spAutoFit/>
          </a:bodyPr>
          <a:lstStyle/>
          <a:p>
            <a:r>
              <a:rPr lang="pt-BR" b="1" dirty="0">
                <a:solidFill>
                  <a:srgbClr val="FF0000"/>
                </a:solidFill>
              </a:rPr>
              <a:t>316</a:t>
            </a:r>
          </a:p>
        </p:txBody>
      </p:sp>
      <p:sp>
        <p:nvSpPr>
          <p:cNvPr id="4" name="Multiplicar 3"/>
          <p:cNvSpPr/>
          <p:nvPr/>
        </p:nvSpPr>
        <p:spPr>
          <a:xfrm>
            <a:off x="8880309" y="5397217"/>
            <a:ext cx="864096" cy="360040"/>
          </a:xfrm>
          <a:prstGeom prst="mathMultiply">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pt-BR"/>
          </a:p>
        </p:txBody>
      </p:sp>
    </p:spTree>
    <p:extLst>
      <p:ext uri="{BB962C8B-B14F-4D97-AF65-F5344CB8AC3E}">
        <p14:creationId xmlns:p14="http://schemas.microsoft.com/office/powerpoint/2010/main" val="156693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1+#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ext Box 2"/>
          <p:cNvSpPr txBox="1">
            <a:spLocks noChangeArrowheads="1"/>
          </p:cNvSpPr>
          <p:nvPr/>
        </p:nvSpPr>
        <p:spPr bwMode="auto">
          <a:xfrm>
            <a:off x="838200" y="538163"/>
            <a:ext cx="45212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defRPr/>
            </a:pPr>
            <a:r>
              <a:rPr lang="pt-BR" sz="2800" b="1" smtClean="0">
                <a:solidFill>
                  <a:schemeClr val="tx1"/>
                </a:solidFill>
                <a:effectLst>
                  <a:outerShdw blurRad="38100" dist="38100" dir="2700000" algn="tl">
                    <a:srgbClr val="C0C0C0"/>
                  </a:outerShdw>
                </a:effectLst>
                <a:latin typeface="Arial" charset="0"/>
              </a:rPr>
              <a:t>Árvore de Decisão</a:t>
            </a:r>
          </a:p>
        </p:txBody>
      </p:sp>
      <p:grpSp>
        <p:nvGrpSpPr>
          <p:cNvPr id="63492" name="Group 4"/>
          <p:cNvGrpSpPr>
            <a:grpSpLocks/>
          </p:cNvGrpSpPr>
          <p:nvPr/>
        </p:nvGrpSpPr>
        <p:grpSpPr bwMode="auto">
          <a:xfrm>
            <a:off x="0" y="57150"/>
            <a:ext cx="12192000" cy="6838950"/>
            <a:chOff x="0" y="36"/>
            <a:chExt cx="5760" cy="4308"/>
          </a:xfrm>
        </p:grpSpPr>
        <p:sp>
          <p:nvSpPr>
            <p:cNvPr id="63494" name="Line 5"/>
            <p:cNvSpPr>
              <a:spLocks noChangeShapeType="1"/>
            </p:cNvSpPr>
            <p:nvPr/>
          </p:nvSpPr>
          <p:spPr bwMode="auto">
            <a:xfrm>
              <a:off x="432" y="192"/>
              <a:ext cx="5328" cy="1"/>
            </a:xfrm>
            <a:prstGeom prst="line">
              <a:avLst/>
            </a:prstGeom>
            <a:noFill/>
            <a:ln w="936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200710" name="Text Box 6"/>
            <p:cNvSpPr txBox="1">
              <a:spLocks noChangeArrowheads="1"/>
            </p:cNvSpPr>
            <p:nvPr/>
          </p:nvSpPr>
          <p:spPr bwMode="auto">
            <a:xfrm>
              <a:off x="0" y="4146"/>
              <a:ext cx="5760" cy="198"/>
            </a:xfrm>
            <a:prstGeom prst="rect">
              <a:avLst/>
            </a:prstGeom>
            <a:solidFill>
              <a:schemeClr val="bg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875"/>
                </a:spcBef>
                <a:defRPr/>
              </a:pPr>
              <a:r>
                <a:rPr lang="pt-BR" sz="1400" smtClean="0">
                  <a:solidFill>
                    <a:schemeClr val="tx1"/>
                  </a:solidFill>
                  <a:effectLst>
                    <a:outerShdw blurRad="38100" dist="38100" dir="2700000" algn="tl">
                      <a:srgbClr val="C0C0C0"/>
                    </a:outerShdw>
                  </a:effectLst>
                  <a:latin typeface="Arial" charset="0"/>
                </a:rPr>
                <a:t>Baseado em Fundamentos da Engenharia econômica – O.F.F.Torres</a:t>
              </a:r>
            </a:p>
          </p:txBody>
        </p:sp>
        <p:sp>
          <p:nvSpPr>
            <p:cNvPr id="200711" name="Text Box 7"/>
            <p:cNvSpPr txBox="1">
              <a:spLocks noChangeArrowheads="1"/>
            </p:cNvSpPr>
            <p:nvPr/>
          </p:nvSpPr>
          <p:spPr bwMode="auto">
            <a:xfrm>
              <a:off x="2607" y="36"/>
              <a:ext cx="3120" cy="292"/>
            </a:xfrm>
            <a:prstGeom prst="rect">
              <a:avLst/>
            </a:prstGeom>
            <a:solidFill>
              <a:schemeClr val="bg1"/>
            </a:solidFill>
            <a:ln w="9360">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500"/>
                </a:spcBef>
                <a:defRPr/>
              </a:pPr>
              <a:r>
                <a:rPr lang="pt-BR" b="1" i="1" smtClean="0">
                  <a:solidFill>
                    <a:schemeClr val="tx1"/>
                  </a:solidFill>
                  <a:effectLst>
                    <a:outerShdw blurRad="38100" dist="38100" dir="2700000" algn="tl">
                      <a:srgbClr val="C0C0C0"/>
                    </a:outerShdw>
                  </a:effectLst>
                  <a:latin typeface="Arial" charset="0"/>
                </a:rPr>
                <a:t>Análise de Projetos de Investimento</a:t>
              </a:r>
            </a:p>
          </p:txBody>
        </p:sp>
        <p:sp>
          <p:nvSpPr>
            <p:cNvPr id="63497" name="Line 8"/>
            <p:cNvSpPr>
              <a:spLocks noChangeShapeType="1"/>
            </p:cNvSpPr>
            <p:nvPr/>
          </p:nvSpPr>
          <p:spPr bwMode="auto">
            <a:xfrm>
              <a:off x="999" y="720"/>
              <a:ext cx="4761" cy="1"/>
            </a:xfrm>
            <a:prstGeom prst="line">
              <a:avLst/>
            </a:prstGeom>
            <a:noFill/>
            <a:ln w="324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pic>
        <p:nvPicPr>
          <p:cNvPr id="20071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1" y="1181101"/>
            <a:ext cx="6220884" cy="534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249471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00715"/>
                                        </p:tgtEl>
                                        <p:attrNameLst>
                                          <p:attrName>style.visibility</p:attrName>
                                        </p:attrNameLst>
                                      </p:cBhvr>
                                      <p:to>
                                        <p:strVal val="visible"/>
                                      </p:to>
                                    </p:set>
                                    <p:animEffect transition="in" filter="wipe(up)">
                                      <p:cBhvr>
                                        <p:cTn id="7" dur="500"/>
                                        <p:tgtEl>
                                          <p:spTgt spid="200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Line 1"/>
          <p:cNvSpPr>
            <a:spLocks noChangeShapeType="1"/>
          </p:cNvSpPr>
          <p:nvPr/>
        </p:nvSpPr>
        <p:spPr bwMode="auto">
          <a:xfrm>
            <a:off x="579967" y="3984625"/>
            <a:ext cx="1054100" cy="10033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54" name="Text Box 2"/>
          <p:cNvSpPr txBox="1">
            <a:spLocks noChangeArrowheads="1"/>
          </p:cNvSpPr>
          <p:nvPr/>
        </p:nvSpPr>
        <p:spPr bwMode="auto">
          <a:xfrm>
            <a:off x="838200" y="538163"/>
            <a:ext cx="45212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defRPr/>
            </a:pPr>
            <a:r>
              <a:rPr lang="pt-BR" sz="2800" b="1" smtClean="0">
                <a:solidFill>
                  <a:schemeClr val="tx1"/>
                </a:solidFill>
                <a:effectLst>
                  <a:outerShdw blurRad="38100" dist="38100" dir="2700000" algn="tl">
                    <a:srgbClr val="C0C0C0"/>
                  </a:outerShdw>
                </a:effectLst>
                <a:latin typeface="Arial" charset="0"/>
              </a:rPr>
              <a:t>Árvore de Decisão</a:t>
            </a:r>
          </a:p>
        </p:txBody>
      </p:sp>
      <p:sp>
        <p:nvSpPr>
          <p:cNvPr id="49155" name="Rectangle 3"/>
          <p:cNvSpPr>
            <a:spLocks noGrp="1" noChangeArrowheads="1"/>
          </p:cNvSpPr>
          <p:nvPr>
            <p:ph type="body" idx="4294967295"/>
          </p:nvPr>
        </p:nvSpPr>
        <p:spPr>
          <a:xfrm>
            <a:off x="256117" y="3546476"/>
            <a:ext cx="668867" cy="512763"/>
          </a:xfrm>
          <a:solidFill>
            <a:schemeClr val="bg1"/>
          </a:solidFill>
          <a:ln w="28440">
            <a:solidFill>
              <a:schemeClr val="tx1"/>
            </a:solidFill>
            <a:miter lim="800000"/>
            <a:headEnd/>
            <a:tailEnd/>
          </a:ln>
        </p:spPr>
        <p:txBody>
          <a:bodyPr/>
          <a:lstStyle/>
          <a:p>
            <a:pPr marL="0" indent="0" algn="ctr" eaLnBrk="1" hangingPunct="1">
              <a:spcBef>
                <a:spcPts val="500"/>
              </a:spcBef>
              <a:buNone/>
              <a:tabLst>
                <a:tab pos="950913" algn="l"/>
                <a:tab pos="1865313" algn="l"/>
                <a:tab pos="2779713" algn="l"/>
                <a:tab pos="3694113" algn="l"/>
                <a:tab pos="4608513" algn="l"/>
                <a:tab pos="5522913" algn="l"/>
                <a:tab pos="6437313" algn="l"/>
                <a:tab pos="7351713" algn="l"/>
                <a:tab pos="8266113" algn="l"/>
                <a:tab pos="9180513" algn="l"/>
                <a:tab pos="10094913" algn="l"/>
              </a:tabLst>
            </a:pPr>
            <a:r>
              <a:rPr lang="pt-BR" sz="2000" b="1" dirty="0" smtClean="0">
                <a:latin typeface="Arial" charset="0"/>
              </a:rPr>
              <a:t>1</a:t>
            </a:r>
          </a:p>
        </p:txBody>
      </p:sp>
      <p:grpSp>
        <p:nvGrpSpPr>
          <p:cNvPr id="64518" name="Group 4"/>
          <p:cNvGrpSpPr>
            <a:grpSpLocks/>
          </p:cNvGrpSpPr>
          <p:nvPr/>
        </p:nvGrpSpPr>
        <p:grpSpPr bwMode="auto">
          <a:xfrm>
            <a:off x="0" y="57150"/>
            <a:ext cx="12192000" cy="6838950"/>
            <a:chOff x="0" y="36"/>
            <a:chExt cx="5760" cy="4308"/>
          </a:xfrm>
        </p:grpSpPr>
        <p:sp>
          <p:nvSpPr>
            <p:cNvPr id="64564" name="Line 5"/>
            <p:cNvSpPr>
              <a:spLocks noChangeShapeType="1"/>
            </p:cNvSpPr>
            <p:nvPr/>
          </p:nvSpPr>
          <p:spPr bwMode="auto">
            <a:xfrm>
              <a:off x="432" y="192"/>
              <a:ext cx="5328" cy="1"/>
            </a:xfrm>
            <a:prstGeom prst="line">
              <a:avLst/>
            </a:prstGeom>
            <a:noFill/>
            <a:ln w="936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49158" name="Text Box 6"/>
            <p:cNvSpPr txBox="1">
              <a:spLocks noChangeArrowheads="1"/>
            </p:cNvSpPr>
            <p:nvPr/>
          </p:nvSpPr>
          <p:spPr bwMode="auto">
            <a:xfrm>
              <a:off x="0" y="4146"/>
              <a:ext cx="5760" cy="198"/>
            </a:xfrm>
            <a:prstGeom prst="rect">
              <a:avLst/>
            </a:prstGeom>
            <a:solidFill>
              <a:schemeClr val="bg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875"/>
                </a:spcBef>
                <a:defRPr/>
              </a:pPr>
              <a:r>
                <a:rPr lang="pt-BR" sz="1400" smtClean="0">
                  <a:solidFill>
                    <a:schemeClr val="tx1"/>
                  </a:solidFill>
                  <a:effectLst>
                    <a:outerShdw blurRad="38100" dist="38100" dir="2700000" algn="tl">
                      <a:srgbClr val="C0C0C0"/>
                    </a:outerShdw>
                  </a:effectLst>
                  <a:latin typeface="Arial" charset="0"/>
                </a:rPr>
                <a:t>Baseado em Fundamentos da Engenharia econômica – O.F.F.Torres</a:t>
              </a:r>
            </a:p>
          </p:txBody>
        </p:sp>
        <p:sp>
          <p:nvSpPr>
            <p:cNvPr id="49159" name="Text Box 7"/>
            <p:cNvSpPr txBox="1">
              <a:spLocks noChangeArrowheads="1"/>
            </p:cNvSpPr>
            <p:nvPr/>
          </p:nvSpPr>
          <p:spPr bwMode="auto">
            <a:xfrm>
              <a:off x="2607" y="36"/>
              <a:ext cx="3120" cy="292"/>
            </a:xfrm>
            <a:prstGeom prst="rect">
              <a:avLst/>
            </a:prstGeom>
            <a:solidFill>
              <a:schemeClr val="bg1"/>
            </a:solidFill>
            <a:ln w="9360">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500"/>
                </a:spcBef>
                <a:defRPr/>
              </a:pPr>
              <a:r>
                <a:rPr lang="pt-BR" b="1" i="1" smtClean="0">
                  <a:solidFill>
                    <a:schemeClr val="tx1"/>
                  </a:solidFill>
                  <a:effectLst>
                    <a:outerShdw blurRad="38100" dist="38100" dir="2700000" algn="tl">
                      <a:srgbClr val="C0C0C0"/>
                    </a:outerShdw>
                  </a:effectLst>
                  <a:latin typeface="Arial" charset="0"/>
                </a:rPr>
                <a:t>Análise de Projetos de Investimento</a:t>
              </a:r>
            </a:p>
          </p:txBody>
        </p:sp>
        <p:sp>
          <p:nvSpPr>
            <p:cNvPr id="64567" name="Line 8"/>
            <p:cNvSpPr>
              <a:spLocks noChangeShapeType="1"/>
            </p:cNvSpPr>
            <p:nvPr/>
          </p:nvSpPr>
          <p:spPr bwMode="auto">
            <a:xfrm>
              <a:off x="999" y="720"/>
              <a:ext cx="4761" cy="1"/>
            </a:xfrm>
            <a:prstGeom prst="line">
              <a:avLst/>
            </a:prstGeom>
            <a:noFill/>
            <a:ln w="324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sp>
        <p:nvSpPr>
          <p:cNvPr id="49161" name="Rectangle 9"/>
          <p:cNvSpPr>
            <a:spLocks noChangeArrowheads="1"/>
          </p:cNvSpPr>
          <p:nvPr/>
        </p:nvSpPr>
        <p:spPr bwMode="auto">
          <a:xfrm>
            <a:off x="359834" y="5175250"/>
            <a:ext cx="1951567" cy="71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Fábrica Pequena</a:t>
            </a:r>
          </a:p>
        </p:txBody>
      </p:sp>
      <p:sp>
        <p:nvSpPr>
          <p:cNvPr id="49162" name="Rectangle 10"/>
          <p:cNvSpPr>
            <a:spLocks noChangeArrowheads="1"/>
          </p:cNvSpPr>
          <p:nvPr/>
        </p:nvSpPr>
        <p:spPr bwMode="auto">
          <a:xfrm rot="960000">
            <a:off x="2266952" y="5497514"/>
            <a:ext cx="3712633"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Procura Inicial Baixa</a:t>
            </a:r>
          </a:p>
        </p:txBody>
      </p:sp>
      <p:sp>
        <p:nvSpPr>
          <p:cNvPr id="49163" name="Rectangle 11"/>
          <p:cNvSpPr>
            <a:spLocks noChangeArrowheads="1"/>
          </p:cNvSpPr>
          <p:nvPr/>
        </p:nvSpPr>
        <p:spPr bwMode="auto">
          <a:xfrm rot="1200000">
            <a:off x="4779433" y="4959350"/>
            <a:ext cx="2601384"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Não Expandir</a:t>
            </a:r>
          </a:p>
        </p:txBody>
      </p:sp>
      <p:sp>
        <p:nvSpPr>
          <p:cNvPr id="49164" name="Rectangle 12"/>
          <p:cNvSpPr>
            <a:spLocks noChangeArrowheads="1"/>
          </p:cNvSpPr>
          <p:nvPr/>
        </p:nvSpPr>
        <p:spPr bwMode="auto">
          <a:xfrm>
            <a:off x="8614833" y="1641475"/>
            <a:ext cx="3575051"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alta</a:t>
            </a:r>
          </a:p>
        </p:txBody>
      </p:sp>
      <p:sp>
        <p:nvSpPr>
          <p:cNvPr id="49165" name="Rectangle 13"/>
          <p:cNvSpPr>
            <a:spLocks noChangeArrowheads="1"/>
          </p:cNvSpPr>
          <p:nvPr/>
        </p:nvSpPr>
        <p:spPr bwMode="auto">
          <a:xfrm>
            <a:off x="8591552" y="2266950"/>
            <a:ext cx="3524249"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49166" name="Rectangle 14"/>
          <p:cNvSpPr>
            <a:spLocks noChangeArrowheads="1"/>
          </p:cNvSpPr>
          <p:nvPr/>
        </p:nvSpPr>
        <p:spPr bwMode="auto">
          <a:xfrm>
            <a:off x="8616952" y="2824163"/>
            <a:ext cx="3575049"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49167" name="Rectangle 15"/>
          <p:cNvSpPr>
            <a:spLocks noChangeArrowheads="1"/>
          </p:cNvSpPr>
          <p:nvPr/>
        </p:nvSpPr>
        <p:spPr bwMode="auto">
          <a:xfrm>
            <a:off x="8619067" y="3411538"/>
            <a:ext cx="3575051"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alta</a:t>
            </a:r>
          </a:p>
        </p:txBody>
      </p:sp>
      <p:sp>
        <p:nvSpPr>
          <p:cNvPr id="49168" name="Rectangle 16"/>
          <p:cNvSpPr>
            <a:spLocks noChangeArrowheads="1"/>
          </p:cNvSpPr>
          <p:nvPr/>
        </p:nvSpPr>
        <p:spPr bwMode="auto">
          <a:xfrm>
            <a:off x="8616952" y="3981450"/>
            <a:ext cx="3575049"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49169" name="Rectangle 17"/>
          <p:cNvSpPr>
            <a:spLocks noChangeArrowheads="1"/>
          </p:cNvSpPr>
          <p:nvPr/>
        </p:nvSpPr>
        <p:spPr bwMode="auto">
          <a:xfrm>
            <a:off x="8619067" y="4516438"/>
            <a:ext cx="3575051"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alta</a:t>
            </a:r>
          </a:p>
        </p:txBody>
      </p:sp>
      <p:sp>
        <p:nvSpPr>
          <p:cNvPr id="49170" name="Rectangle 18"/>
          <p:cNvSpPr>
            <a:spLocks noChangeArrowheads="1"/>
          </p:cNvSpPr>
          <p:nvPr/>
        </p:nvSpPr>
        <p:spPr bwMode="auto">
          <a:xfrm>
            <a:off x="8619067" y="5132388"/>
            <a:ext cx="3575051"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49171" name="Rectangle 19"/>
          <p:cNvSpPr>
            <a:spLocks noChangeArrowheads="1"/>
          </p:cNvSpPr>
          <p:nvPr/>
        </p:nvSpPr>
        <p:spPr bwMode="auto">
          <a:xfrm>
            <a:off x="8625418" y="5770563"/>
            <a:ext cx="3575049"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49172" name="Line 20"/>
          <p:cNvSpPr>
            <a:spLocks noChangeShapeType="1"/>
          </p:cNvSpPr>
          <p:nvPr/>
        </p:nvSpPr>
        <p:spPr bwMode="auto">
          <a:xfrm flipV="1">
            <a:off x="8515351" y="205740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pt-BR" sz="2000"/>
          </a:p>
        </p:txBody>
      </p:sp>
      <p:sp>
        <p:nvSpPr>
          <p:cNvPr id="49174" name="Line 22"/>
          <p:cNvSpPr>
            <a:spLocks noChangeShapeType="1"/>
          </p:cNvSpPr>
          <p:nvPr/>
        </p:nvSpPr>
        <p:spPr bwMode="auto">
          <a:xfrm flipV="1">
            <a:off x="7531100" y="3197226"/>
            <a:ext cx="4658784" cy="3651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79" name="Line 27"/>
          <p:cNvSpPr>
            <a:spLocks noChangeShapeType="1"/>
          </p:cNvSpPr>
          <p:nvPr/>
        </p:nvSpPr>
        <p:spPr bwMode="auto">
          <a:xfrm>
            <a:off x="7526868" y="6119814"/>
            <a:ext cx="4663017" cy="1587"/>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80" name="Line 28"/>
          <p:cNvSpPr>
            <a:spLocks noChangeShapeType="1"/>
          </p:cNvSpPr>
          <p:nvPr/>
        </p:nvSpPr>
        <p:spPr bwMode="auto">
          <a:xfrm flipH="1">
            <a:off x="7526867" y="2070100"/>
            <a:ext cx="990600" cy="29845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81" name="Oval 29"/>
          <p:cNvSpPr>
            <a:spLocks noChangeArrowheads="1"/>
          </p:cNvSpPr>
          <p:nvPr/>
        </p:nvSpPr>
        <p:spPr bwMode="auto">
          <a:xfrm>
            <a:off x="7173385" y="2233613"/>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49182" name="Line 30"/>
          <p:cNvSpPr>
            <a:spLocks noChangeShapeType="1"/>
          </p:cNvSpPr>
          <p:nvPr/>
        </p:nvSpPr>
        <p:spPr bwMode="auto">
          <a:xfrm flipH="1" flipV="1">
            <a:off x="7528984" y="2359025"/>
            <a:ext cx="990600" cy="3048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83" name="Line 31"/>
          <p:cNvSpPr>
            <a:spLocks noChangeShapeType="1"/>
          </p:cNvSpPr>
          <p:nvPr/>
        </p:nvSpPr>
        <p:spPr bwMode="auto">
          <a:xfrm flipH="1">
            <a:off x="7522633" y="3800475"/>
            <a:ext cx="990600" cy="29845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84" name="Oval 32"/>
          <p:cNvSpPr>
            <a:spLocks noChangeArrowheads="1"/>
          </p:cNvSpPr>
          <p:nvPr/>
        </p:nvSpPr>
        <p:spPr bwMode="auto">
          <a:xfrm>
            <a:off x="7169152" y="3963988"/>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49185" name="Line 33"/>
          <p:cNvSpPr>
            <a:spLocks noChangeShapeType="1"/>
          </p:cNvSpPr>
          <p:nvPr/>
        </p:nvSpPr>
        <p:spPr bwMode="auto">
          <a:xfrm flipH="1" flipV="1">
            <a:off x="7524751" y="4089400"/>
            <a:ext cx="990600" cy="3048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86" name="Line 34"/>
          <p:cNvSpPr>
            <a:spLocks noChangeShapeType="1"/>
          </p:cNvSpPr>
          <p:nvPr/>
        </p:nvSpPr>
        <p:spPr bwMode="auto">
          <a:xfrm flipH="1">
            <a:off x="7522633" y="4968875"/>
            <a:ext cx="990600" cy="29845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87" name="Oval 35"/>
          <p:cNvSpPr>
            <a:spLocks noChangeArrowheads="1"/>
          </p:cNvSpPr>
          <p:nvPr/>
        </p:nvSpPr>
        <p:spPr bwMode="auto">
          <a:xfrm>
            <a:off x="7169152" y="5132388"/>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49188" name="Line 36"/>
          <p:cNvSpPr>
            <a:spLocks noChangeShapeType="1"/>
          </p:cNvSpPr>
          <p:nvPr/>
        </p:nvSpPr>
        <p:spPr bwMode="auto">
          <a:xfrm flipH="1" flipV="1">
            <a:off x="7524751" y="5257800"/>
            <a:ext cx="990600" cy="3048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89" name="Oval 37"/>
          <p:cNvSpPr>
            <a:spLocks noChangeArrowheads="1"/>
          </p:cNvSpPr>
          <p:nvPr/>
        </p:nvSpPr>
        <p:spPr bwMode="auto">
          <a:xfrm>
            <a:off x="7169152" y="5986463"/>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49190" name="Oval 38"/>
          <p:cNvSpPr>
            <a:spLocks noChangeArrowheads="1"/>
          </p:cNvSpPr>
          <p:nvPr/>
        </p:nvSpPr>
        <p:spPr bwMode="auto">
          <a:xfrm>
            <a:off x="7169152" y="3100388"/>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49191" name="Line 39"/>
          <p:cNvSpPr>
            <a:spLocks noChangeShapeType="1"/>
          </p:cNvSpPr>
          <p:nvPr/>
        </p:nvSpPr>
        <p:spPr bwMode="auto">
          <a:xfrm flipH="1" flipV="1">
            <a:off x="4976285" y="4672014"/>
            <a:ext cx="2188633" cy="60007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92" name="Line 40"/>
          <p:cNvSpPr>
            <a:spLocks noChangeShapeType="1"/>
          </p:cNvSpPr>
          <p:nvPr/>
        </p:nvSpPr>
        <p:spPr bwMode="auto">
          <a:xfrm flipH="1">
            <a:off x="4959352" y="4089400"/>
            <a:ext cx="2188633" cy="5969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93" name="Rectangle 41"/>
          <p:cNvSpPr>
            <a:spLocks noChangeArrowheads="1"/>
          </p:cNvSpPr>
          <p:nvPr/>
        </p:nvSpPr>
        <p:spPr bwMode="auto">
          <a:xfrm rot="-1200000">
            <a:off x="4777318" y="3927475"/>
            <a:ext cx="2940049"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Expandir fábrica</a:t>
            </a:r>
          </a:p>
        </p:txBody>
      </p:sp>
      <p:sp>
        <p:nvSpPr>
          <p:cNvPr id="49194" name="Line 42"/>
          <p:cNvSpPr>
            <a:spLocks noChangeShapeType="1"/>
          </p:cNvSpPr>
          <p:nvPr/>
        </p:nvSpPr>
        <p:spPr bwMode="auto">
          <a:xfrm flipH="1" flipV="1">
            <a:off x="1987552" y="5027614"/>
            <a:ext cx="5160433" cy="109537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95" name="Line 43"/>
          <p:cNvSpPr>
            <a:spLocks noChangeShapeType="1"/>
          </p:cNvSpPr>
          <p:nvPr/>
        </p:nvSpPr>
        <p:spPr bwMode="auto">
          <a:xfrm flipV="1">
            <a:off x="1989667" y="4687889"/>
            <a:ext cx="2328333" cy="33972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96" name="Rectangle 44"/>
          <p:cNvSpPr>
            <a:spLocks noChangeArrowheads="1"/>
          </p:cNvSpPr>
          <p:nvPr/>
        </p:nvSpPr>
        <p:spPr bwMode="auto">
          <a:xfrm>
            <a:off x="4358218" y="4406901"/>
            <a:ext cx="630767" cy="468313"/>
          </a:xfrm>
          <a:prstGeom prst="rect">
            <a:avLst/>
          </a:prstGeom>
          <a:solidFill>
            <a:schemeClr val="bg1"/>
          </a:solidFill>
          <a:ln w="2844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pPr>
            <a:r>
              <a:rPr lang="pt-BR" sz="2000" b="1">
                <a:solidFill>
                  <a:schemeClr val="tx1"/>
                </a:solidFill>
                <a:latin typeface="Arial" charset="0"/>
              </a:rPr>
              <a:t>2</a:t>
            </a:r>
          </a:p>
        </p:txBody>
      </p:sp>
      <p:sp>
        <p:nvSpPr>
          <p:cNvPr id="49197" name="Line 45"/>
          <p:cNvSpPr>
            <a:spLocks noChangeShapeType="1"/>
          </p:cNvSpPr>
          <p:nvPr/>
        </p:nvSpPr>
        <p:spPr bwMode="auto">
          <a:xfrm flipV="1">
            <a:off x="558801" y="2779714"/>
            <a:ext cx="1071033" cy="81597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98" name="Oval 46"/>
          <p:cNvSpPr>
            <a:spLocks noChangeArrowheads="1"/>
          </p:cNvSpPr>
          <p:nvPr/>
        </p:nvSpPr>
        <p:spPr bwMode="auto">
          <a:xfrm>
            <a:off x="1640418" y="2646363"/>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49199" name="Oval 47"/>
          <p:cNvSpPr>
            <a:spLocks noChangeArrowheads="1"/>
          </p:cNvSpPr>
          <p:nvPr/>
        </p:nvSpPr>
        <p:spPr bwMode="auto">
          <a:xfrm>
            <a:off x="1640418" y="4881563"/>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49200" name="Rectangle 48"/>
          <p:cNvSpPr>
            <a:spLocks noChangeArrowheads="1"/>
          </p:cNvSpPr>
          <p:nvPr/>
        </p:nvSpPr>
        <p:spPr bwMode="auto">
          <a:xfrm>
            <a:off x="829734" y="1933575"/>
            <a:ext cx="1697567" cy="71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dirty="0">
                <a:solidFill>
                  <a:schemeClr val="tx1"/>
                </a:solidFill>
                <a:latin typeface="Arial" charset="0"/>
              </a:rPr>
              <a:t>Fábrica Grande</a:t>
            </a:r>
          </a:p>
        </p:txBody>
      </p:sp>
      <p:sp>
        <p:nvSpPr>
          <p:cNvPr id="49201" name="Line 49"/>
          <p:cNvSpPr>
            <a:spLocks noChangeShapeType="1"/>
          </p:cNvSpPr>
          <p:nvPr/>
        </p:nvSpPr>
        <p:spPr bwMode="auto">
          <a:xfrm flipV="1">
            <a:off x="1998133" y="2360614"/>
            <a:ext cx="5164667" cy="42227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202" name="Line 50"/>
          <p:cNvSpPr>
            <a:spLocks noChangeShapeType="1"/>
          </p:cNvSpPr>
          <p:nvPr/>
        </p:nvSpPr>
        <p:spPr bwMode="auto">
          <a:xfrm>
            <a:off x="1998133" y="2790826"/>
            <a:ext cx="5164667" cy="44132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203" name="Rectangle 51"/>
          <p:cNvSpPr>
            <a:spLocks noChangeArrowheads="1"/>
          </p:cNvSpPr>
          <p:nvPr/>
        </p:nvSpPr>
        <p:spPr bwMode="auto">
          <a:xfrm rot="-360000">
            <a:off x="2425700" y="2143126"/>
            <a:ext cx="4413251"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Procura Inicial Alta</a:t>
            </a:r>
          </a:p>
        </p:txBody>
      </p:sp>
      <p:sp>
        <p:nvSpPr>
          <p:cNvPr id="49204" name="Rectangle 52"/>
          <p:cNvSpPr>
            <a:spLocks noChangeArrowheads="1"/>
          </p:cNvSpPr>
          <p:nvPr/>
        </p:nvSpPr>
        <p:spPr bwMode="auto">
          <a:xfrm rot="-660000">
            <a:off x="1642534" y="4122739"/>
            <a:ext cx="269663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Procura Inicial Alta</a:t>
            </a:r>
          </a:p>
        </p:txBody>
      </p:sp>
      <p:sp>
        <p:nvSpPr>
          <p:cNvPr id="49205" name="Rectangle 53"/>
          <p:cNvSpPr>
            <a:spLocks noChangeArrowheads="1"/>
          </p:cNvSpPr>
          <p:nvPr/>
        </p:nvSpPr>
        <p:spPr bwMode="auto">
          <a:xfrm rot="420000">
            <a:off x="2550585" y="3041650"/>
            <a:ext cx="4294716"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Procura Inicial Baixa</a:t>
            </a:r>
          </a:p>
        </p:txBody>
      </p:sp>
      <p:sp>
        <p:nvSpPr>
          <p:cNvPr id="2" name="Line 20"/>
          <p:cNvSpPr>
            <a:spLocks noChangeShapeType="1"/>
          </p:cNvSpPr>
          <p:nvPr/>
        </p:nvSpPr>
        <p:spPr bwMode="auto">
          <a:xfrm flipV="1">
            <a:off x="8498418" y="554990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pt-BR" sz="2000"/>
          </a:p>
        </p:txBody>
      </p:sp>
      <p:sp>
        <p:nvSpPr>
          <p:cNvPr id="3" name="Line 20"/>
          <p:cNvSpPr>
            <a:spLocks noChangeShapeType="1"/>
          </p:cNvSpPr>
          <p:nvPr/>
        </p:nvSpPr>
        <p:spPr bwMode="auto">
          <a:xfrm flipV="1">
            <a:off x="8498418" y="495935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pt-BR" sz="2000"/>
          </a:p>
        </p:txBody>
      </p:sp>
      <p:sp>
        <p:nvSpPr>
          <p:cNvPr id="4" name="Line 20"/>
          <p:cNvSpPr>
            <a:spLocks noChangeShapeType="1"/>
          </p:cNvSpPr>
          <p:nvPr/>
        </p:nvSpPr>
        <p:spPr bwMode="auto">
          <a:xfrm flipV="1">
            <a:off x="8515351" y="438785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pt-BR" sz="2000"/>
          </a:p>
        </p:txBody>
      </p:sp>
      <p:sp>
        <p:nvSpPr>
          <p:cNvPr id="5" name="Line 20"/>
          <p:cNvSpPr>
            <a:spLocks noChangeShapeType="1"/>
          </p:cNvSpPr>
          <p:nvPr/>
        </p:nvSpPr>
        <p:spPr bwMode="auto">
          <a:xfrm flipV="1">
            <a:off x="8515351" y="3778250"/>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pt-BR" sz="2000"/>
          </a:p>
        </p:txBody>
      </p:sp>
      <p:sp>
        <p:nvSpPr>
          <p:cNvPr id="6" name="Line 20"/>
          <p:cNvSpPr>
            <a:spLocks noChangeShapeType="1"/>
          </p:cNvSpPr>
          <p:nvPr/>
        </p:nvSpPr>
        <p:spPr bwMode="auto">
          <a:xfrm flipV="1">
            <a:off x="8517467" y="265430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pt-BR" sz="2000"/>
          </a:p>
        </p:txBody>
      </p:sp>
    </p:spTree>
    <p:extLst>
      <p:ext uri="{BB962C8B-B14F-4D97-AF65-F5344CB8AC3E}">
        <p14:creationId xmlns:p14="http://schemas.microsoft.com/office/powerpoint/2010/main" val="31351035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afterEffect">
                                  <p:stCondLst>
                                    <p:cond delay="0"/>
                                  </p:stCondLst>
                                  <p:childTnLst>
                                    <p:set>
                                      <p:cBhvr additive="repl">
                                        <p:cTn id="6" dur="1" fill="hold">
                                          <p:stCondLst>
                                            <p:cond delay="0"/>
                                          </p:stCondLst>
                                        </p:cTn>
                                        <p:tgtEl>
                                          <p:spTgt spid="49155"/>
                                        </p:tgtEl>
                                        <p:attrNameLst>
                                          <p:attrName>style.visibility</p:attrName>
                                        </p:attrNameLst>
                                      </p:cBhvr>
                                      <p:to>
                                        <p:strVal val="visible"/>
                                      </p:to>
                                    </p:set>
                                    <p:anim calcmode="lin" valueType="num">
                                      <p:cBhvr additive="repl">
                                        <p:cTn id="7" dur="500" fill="hold"/>
                                        <p:tgtEl>
                                          <p:spTgt spid="49155"/>
                                        </p:tgtEl>
                                        <p:attrNameLst>
                                          <p:attrName>ppt_w</p:attrName>
                                        </p:attrNameLst>
                                      </p:cBhvr>
                                      <p:tavLst>
                                        <p:tav tm="100000">
                                          <p:val>
                                            <p:fltVal val="0"/>
                                          </p:val>
                                        </p:tav>
                                        <p:tav>
                                          <p:val>
                                            <p:strVal val="#ppt_w"/>
                                          </p:val>
                                        </p:tav>
                                      </p:tavLst>
                                    </p:anim>
                                    <p:anim calcmode="lin" valueType="num">
                                      <p:cBhvr additive="repl">
                                        <p:cTn id="8" dur="500" fill="hold"/>
                                        <p:tgtEl>
                                          <p:spTgt spid="49155"/>
                                        </p:tgtEl>
                                        <p:attrNameLst>
                                          <p:attrName>ppt_h</p:attrName>
                                        </p:attrNameLst>
                                      </p:cBhvr>
                                      <p:tavLst>
                                        <p:tav tm="100000">
                                          <p:val>
                                            <p:fltVal val="0"/>
                                          </p:val>
                                        </p:tav>
                                        <p:tav>
                                          <p:val>
                                            <p:strVal val="#ppt_h"/>
                                          </p:val>
                                        </p:tav>
                                      </p:tavLst>
                                    </p:anim>
                                  </p:childTnLst>
                                </p:cTn>
                              </p:par>
                            </p:childTnLst>
                          </p:cTn>
                        </p:par>
                        <p:par>
                          <p:cTn id="9" fill="hold" nodeType="afterGroup">
                            <p:stCondLst>
                              <p:cond delay="500"/>
                            </p:stCondLst>
                            <p:childTnLst>
                              <p:par>
                                <p:cTn id="10" presetID="22" presetClass="entr" presetSubtype="4" fill="hold" grpId="0" nodeType="afterEffect">
                                  <p:stCondLst>
                                    <p:cond delay="0"/>
                                  </p:stCondLst>
                                  <p:childTnLst>
                                    <p:set>
                                      <p:cBhvr additive="repl">
                                        <p:cTn id="11" dur="1" fill="hold">
                                          <p:stCondLst>
                                            <p:cond delay="0"/>
                                          </p:stCondLst>
                                        </p:cTn>
                                        <p:tgtEl>
                                          <p:spTgt spid="49197"/>
                                        </p:tgtEl>
                                        <p:attrNameLst>
                                          <p:attrName>style.visibility</p:attrName>
                                        </p:attrNameLst>
                                      </p:cBhvr>
                                      <p:to>
                                        <p:strVal val="visible"/>
                                      </p:to>
                                    </p:set>
                                    <p:animEffect transition="in" filter="wipe(down)">
                                      <p:cBhvr additive="repl">
                                        <p:cTn id="12" dur="500"/>
                                        <p:tgtEl>
                                          <p:spTgt spid="49197"/>
                                        </p:tgtEl>
                                      </p:cBhvr>
                                    </p:animEffect>
                                  </p:childTnLst>
                                </p:cTn>
                              </p:par>
                              <p:par>
                                <p:cTn id="13" presetID="22" presetClass="entr" presetSubtype="1" fill="hold" grpId="0" nodeType="withEffect">
                                  <p:stCondLst>
                                    <p:cond delay="0"/>
                                  </p:stCondLst>
                                  <p:childTnLst>
                                    <p:set>
                                      <p:cBhvr additive="repl">
                                        <p:cTn id="14" dur="1" fill="hold">
                                          <p:stCondLst>
                                            <p:cond delay="0"/>
                                          </p:stCondLst>
                                        </p:cTn>
                                        <p:tgtEl>
                                          <p:spTgt spid="49153"/>
                                        </p:tgtEl>
                                        <p:attrNameLst>
                                          <p:attrName>style.visibility</p:attrName>
                                        </p:attrNameLst>
                                      </p:cBhvr>
                                      <p:to>
                                        <p:strVal val="visible"/>
                                      </p:to>
                                    </p:set>
                                    <p:animEffect transition="in" filter="wipe(up)">
                                      <p:cBhvr additive="repl">
                                        <p:cTn id="15" dur="500"/>
                                        <p:tgtEl>
                                          <p:spTgt spid="49153"/>
                                        </p:tgtEl>
                                      </p:cBhvr>
                                    </p:animEffect>
                                  </p:childTnLst>
                                </p:cTn>
                              </p:par>
                            </p:childTnLst>
                          </p:cTn>
                        </p:par>
                        <p:par>
                          <p:cTn id="16" fill="hold" nodeType="afterGroup">
                            <p:stCondLst>
                              <p:cond delay="1000"/>
                            </p:stCondLst>
                            <p:childTnLst>
                              <p:par>
                                <p:cTn id="17" presetID="23" presetClass="entr" presetSubtype="16" fill="hold" grpId="0" nodeType="afterEffect">
                                  <p:stCondLst>
                                    <p:cond delay="0"/>
                                  </p:stCondLst>
                                  <p:childTnLst>
                                    <p:set>
                                      <p:cBhvr additive="repl">
                                        <p:cTn id="18" dur="1" fill="hold">
                                          <p:stCondLst>
                                            <p:cond delay="0"/>
                                          </p:stCondLst>
                                        </p:cTn>
                                        <p:tgtEl>
                                          <p:spTgt spid="49198"/>
                                        </p:tgtEl>
                                        <p:attrNameLst>
                                          <p:attrName>style.visibility</p:attrName>
                                        </p:attrNameLst>
                                      </p:cBhvr>
                                      <p:to>
                                        <p:strVal val="visible"/>
                                      </p:to>
                                    </p:set>
                                    <p:anim calcmode="lin" valueType="num">
                                      <p:cBhvr additive="repl">
                                        <p:cTn id="19" dur="500" fill="hold"/>
                                        <p:tgtEl>
                                          <p:spTgt spid="49198"/>
                                        </p:tgtEl>
                                        <p:attrNameLst>
                                          <p:attrName>ppt_w</p:attrName>
                                        </p:attrNameLst>
                                      </p:cBhvr>
                                      <p:tavLst>
                                        <p:tav tm="100000">
                                          <p:val>
                                            <p:fltVal val="0"/>
                                          </p:val>
                                        </p:tav>
                                        <p:tav>
                                          <p:val>
                                            <p:strVal val="#ppt_w"/>
                                          </p:val>
                                        </p:tav>
                                      </p:tavLst>
                                    </p:anim>
                                    <p:anim calcmode="lin" valueType="num">
                                      <p:cBhvr additive="repl">
                                        <p:cTn id="20" dur="500" fill="hold"/>
                                        <p:tgtEl>
                                          <p:spTgt spid="49198"/>
                                        </p:tgtEl>
                                        <p:attrNameLst>
                                          <p:attrName>ppt_h</p:attrName>
                                        </p:attrNameLst>
                                      </p:cBhvr>
                                      <p:tavLst>
                                        <p:tav tm="100000">
                                          <p:val>
                                            <p:fltVal val="0"/>
                                          </p:val>
                                        </p:tav>
                                        <p:tav>
                                          <p:val>
                                            <p:strVal val="#ppt_h"/>
                                          </p:val>
                                        </p:tav>
                                      </p:tavLst>
                                    </p:anim>
                                  </p:childTnLst>
                                </p:cTn>
                              </p:par>
                              <p:par>
                                <p:cTn id="21" presetID="23" presetClass="entr" presetSubtype="16" fill="hold" grpId="0" nodeType="withEffect">
                                  <p:stCondLst>
                                    <p:cond delay="0"/>
                                  </p:stCondLst>
                                  <p:childTnLst>
                                    <p:set>
                                      <p:cBhvr additive="repl">
                                        <p:cTn id="22" dur="1" fill="hold">
                                          <p:stCondLst>
                                            <p:cond delay="0"/>
                                          </p:stCondLst>
                                        </p:cTn>
                                        <p:tgtEl>
                                          <p:spTgt spid="49199"/>
                                        </p:tgtEl>
                                        <p:attrNameLst>
                                          <p:attrName>style.visibility</p:attrName>
                                        </p:attrNameLst>
                                      </p:cBhvr>
                                      <p:to>
                                        <p:strVal val="visible"/>
                                      </p:to>
                                    </p:set>
                                    <p:anim calcmode="lin" valueType="num">
                                      <p:cBhvr additive="repl">
                                        <p:cTn id="23" dur="500" fill="hold"/>
                                        <p:tgtEl>
                                          <p:spTgt spid="49199"/>
                                        </p:tgtEl>
                                        <p:attrNameLst>
                                          <p:attrName>ppt_w</p:attrName>
                                        </p:attrNameLst>
                                      </p:cBhvr>
                                      <p:tavLst>
                                        <p:tav tm="100000">
                                          <p:val>
                                            <p:fltVal val="0"/>
                                          </p:val>
                                        </p:tav>
                                        <p:tav>
                                          <p:val>
                                            <p:strVal val="#ppt_w"/>
                                          </p:val>
                                        </p:tav>
                                      </p:tavLst>
                                    </p:anim>
                                    <p:anim calcmode="lin" valueType="num">
                                      <p:cBhvr additive="repl">
                                        <p:cTn id="24" dur="500" fill="hold"/>
                                        <p:tgtEl>
                                          <p:spTgt spid="49199"/>
                                        </p:tgtEl>
                                        <p:attrNameLst>
                                          <p:attrName>ppt_h</p:attrName>
                                        </p:attrNameLst>
                                      </p:cBhvr>
                                      <p:tavLst>
                                        <p:tav tm="100000">
                                          <p:val>
                                            <p:fltVal val="0"/>
                                          </p:val>
                                        </p:tav>
                                        <p:tav>
                                          <p:val>
                                            <p:strVal val="#ppt_h"/>
                                          </p:val>
                                        </p:tav>
                                      </p:tavLst>
                                    </p:anim>
                                  </p:childTnLst>
                                </p:cTn>
                              </p:par>
                            </p:childTnLst>
                          </p:cTn>
                        </p:par>
                        <p:par>
                          <p:cTn id="25" fill="hold" nodeType="afterGroup">
                            <p:stCondLst>
                              <p:cond delay="1500"/>
                            </p:stCondLst>
                            <p:childTnLst>
                              <p:par>
                                <p:cTn id="26" presetID="9" presetClass="entr" fill="hold" nodeType="afterEffect">
                                  <p:stCondLst>
                                    <p:cond delay="0"/>
                                  </p:stCondLst>
                                  <p:childTnLst>
                                    <p:set>
                                      <p:cBhvr additive="repl">
                                        <p:cTn id="27" dur="1" fill="hold">
                                          <p:stCondLst>
                                            <p:cond delay="0"/>
                                          </p:stCondLst>
                                        </p:cTn>
                                        <p:tgtEl>
                                          <p:spTgt spid="49200"/>
                                        </p:tgtEl>
                                        <p:attrNameLst>
                                          <p:attrName>style.visibility</p:attrName>
                                        </p:attrNameLst>
                                      </p:cBhvr>
                                      <p:to>
                                        <p:strVal val="visible"/>
                                      </p:to>
                                    </p:set>
                                    <p:animEffect transition="in" filter="dissolve">
                                      <p:cBhvr additive="repl">
                                        <p:cTn id="28" dur="500"/>
                                        <p:tgtEl>
                                          <p:spTgt spid="49200"/>
                                        </p:tgtEl>
                                      </p:cBhvr>
                                    </p:animEffect>
                                  </p:childTnLst>
                                </p:cTn>
                              </p:par>
                              <p:par>
                                <p:cTn id="29" presetID="9" presetClass="entr" fill="hold" nodeType="withEffect">
                                  <p:stCondLst>
                                    <p:cond delay="0"/>
                                  </p:stCondLst>
                                  <p:childTnLst>
                                    <p:set>
                                      <p:cBhvr additive="repl">
                                        <p:cTn id="30" dur="1" fill="hold">
                                          <p:stCondLst>
                                            <p:cond delay="0"/>
                                          </p:stCondLst>
                                        </p:cTn>
                                        <p:tgtEl>
                                          <p:spTgt spid="49161"/>
                                        </p:tgtEl>
                                        <p:attrNameLst>
                                          <p:attrName>style.visibility</p:attrName>
                                        </p:attrNameLst>
                                      </p:cBhvr>
                                      <p:to>
                                        <p:strVal val="visible"/>
                                      </p:to>
                                    </p:set>
                                    <p:animEffect transition="in" filter="dissolve">
                                      <p:cBhvr additive="repl">
                                        <p:cTn id="31" dur="500"/>
                                        <p:tgtEl>
                                          <p:spTgt spid="4916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additive="repl">
                                        <p:cTn id="35" dur="1" fill="hold">
                                          <p:stCondLst>
                                            <p:cond delay="0"/>
                                          </p:stCondLst>
                                        </p:cTn>
                                        <p:tgtEl>
                                          <p:spTgt spid="49201"/>
                                        </p:tgtEl>
                                        <p:attrNameLst>
                                          <p:attrName>style.visibility</p:attrName>
                                        </p:attrNameLst>
                                      </p:cBhvr>
                                      <p:to>
                                        <p:strVal val="visible"/>
                                      </p:to>
                                    </p:set>
                                    <p:animEffect transition="in" filter="wipe(left)">
                                      <p:cBhvr additive="repl">
                                        <p:cTn id="36" dur="500"/>
                                        <p:tgtEl>
                                          <p:spTgt spid="49201"/>
                                        </p:tgtEl>
                                      </p:cBhvr>
                                    </p:animEffect>
                                  </p:childTnLst>
                                </p:cTn>
                              </p:par>
                              <p:par>
                                <p:cTn id="37" presetID="22" presetClass="entr" presetSubtype="8" fill="hold" nodeType="withEffect">
                                  <p:stCondLst>
                                    <p:cond delay="0"/>
                                  </p:stCondLst>
                                  <p:childTnLst>
                                    <p:set>
                                      <p:cBhvr additive="repl">
                                        <p:cTn id="38" dur="1" fill="hold">
                                          <p:stCondLst>
                                            <p:cond delay="0"/>
                                          </p:stCondLst>
                                        </p:cTn>
                                        <p:tgtEl>
                                          <p:spTgt spid="49203"/>
                                        </p:tgtEl>
                                        <p:attrNameLst>
                                          <p:attrName>style.visibility</p:attrName>
                                        </p:attrNameLst>
                                      </p:cBhvr>
                                      <p:to>
                                        <p:strVal val="visible"/>
                                      </p:to>
                                    </p:set>
                                    <p:animEffect transition="in" filter="wipe(left)">
                                      <p:cBhvr additive="repl">
                                        <p:cTn id="39" dur="500"/>
                                        <p:tgtEl>
                                          <p:spTgt spid="49203"/>
                                        </p:tgtEl>
                                      </p:cBhvr>
                                    </p:animEffect>
                                  </p:childTnLst>
                                </p:cTn>
                              </p:par>
                              <p:par>
                                <p:cTn id="40" presetID="22" presetClass="entr" presetSubtype="8" fill="hold" grpId="0" nodeType="withEffect">
                                  <p:stCondLst>
                                    <p:cond delay="0"/>
                                  </p:stCondLst>
                                  <p:childTnLst>
                                    <p:set>
                                      <p:cBhvr additive="repl">
                                        <p:cTn id="41" dur="1" fill="hold">
                                          <p:stCondLst>
                                            <p:cond delay="0"/>
                                          </p:stCondLst>
                                        </p:cTn>
                                        <p:tgtEl>
                                          <p:spTgt spid="49202"/>
                                        </p:tgtEl>
                                        <p:attrNameLst>
                                          <p:attrName>style.visibility</p:attrName>
                                        </p:attrNameLst>
                                      </p:cBhvr>
                                      <p:to>
                                        <p:strVal val="visible"/>
                                      </p:to>
                                    </p:set>
                                    <p:animEffect transition="in" filter="wipe(left)">
                                      <p:cBhvr additive="repl">
                                        <p:cTn id="42" dur="500"/>
                                        <p:tgtEl>
                                          <p:spTgt spid="49202"/>
                                        </p:tgtEl>
                                      </p:cBhvr>
                                    </p:animEffect>
                                  </p:childTnLst>
                                </p:cTn>
                              </p:par>
                              <p:par>
                                <p:cTn id="43" presetID="22" presetClass="entr" presetSubtype="8" fill="hold" nodeType="withEffect">
                                  <p:stCondLst>
                                    <p:cond delay="0"/>
                                  </p:stCondLst>
                                  <p:childTnLst>
                                    <p:set>
                                      <p:cBhvr additive="repl">
                                        <p:cTn id="44" dur="1" fill="hold">
                                          <p:stCondLst>
                                            <p:cond delay="0"/>
                                          </p:stCondLst>
                                        </p:cTn>
                                        <p:tgtEl>
                                          <p:spTgt spid="49205"/>
                                        </p:tgtEl>
                                        <p:attrNameLst>
                                          <p:attrName>style.visibility</p:attrName>
                                        </p:attrNameLst>
                                      </p:cBhvr>
                                      <p:to>
                                        <p:strVal val="visible"/>
                                      </p:to>
                                    </p:set>
                                    <p:animEffect transition="in" filter="wipe(left)">
                                      <p:cBhvr additive="repl">
                                        <p:cTn id="45" dur="500"/>
                                        <p:tgtEl>
                                          <p:spTgt spid="49205"/>
                                        </p:tgtEl>
                                      </p:cBhvr>
                                    </p:animEffect>
                                  </p:childTnLst>
                                </p:cTn>
                              </p:par>
                              <p:par>
                                <p:cTn id="46" presetID="22" presetClass="entr" presetSubtype="8" fill="hold" grpId="0" nodeType="withEffect">
                                  <p:stCondLst>
                                    <p:cond delay="0"/>
                                  </p:stCondLst>
                                  <p:childTnLst>
                                    <p:set>
                                      <p:cBhvr additive="repl">
                                        <p:cTn id="47" dur="1" fill="hold">
                                          <p:stCondLst>
                                            <p:cond delay="0"/>
                                          </p:stCondLst>
                                        </p:cTn>
                                        <p:tgtEl>
                                          <p:spTgt spid="49195"/>
                                        </p:tgtEl>
                                        <p:attrNameLst>
                                          <p:attrName>style.visibility</p:attrName>
                                        </p:attrNameLst>
                                      </p:cBhvr>
                                      <p:to>
                                        <p:strVal val="visible"/>
                                      </p:to>
                                    </p:set>
                                    <p:animEffect transition="in" filter="wipe(left)">
                                      <p:cBhvr additive="repl">
                                        <p:cTn id="48" dur="500"/>
                                        <p:tgtEl>
                                          <p:spTgt spid="49195"/>
                                        </p:tgtEl>
                                      </p:cBhvr>
                                    </p:animEffect>
                                  </p:childTnLst>
                                </p:cTn>
                              </p:par>
                              <p:par>
                                <p:cTn id="49" presetID="22" presetClass="entr" presetSubtype="8" fill="hold" nodeType="withEffect">
                                  <p:stCondLst>
                                    <p:cond delay="0"/>
                                  </p:stCondLst>
                                  <p:childTnLst>
                                    <p:set>
                                      <p:cBhvr additive="repl">
                                        <p:cTn id="50" dur="1" fill="hold">
                                          <p:stCondLst>
                                            <p:cond delay="0"/>
                                          </p:stCondLst>
                                        </p:cTn>
                                        <p:tgtEl>
                                          <p:spTgt spid="49204"/>
                                        </p:tgtEl>
                                        <p:attrNameLst>
                                          <p:attrName>style.visibility</p:attrName>
                                        </p:attrNameLst>
                                      </p:cBhvr>
                                      <p:to>
                                        <p:strVal val="visible"/>
                                      </p:to>
                                    </p:set>
                                    <p:animEffect transition="in" filter="wipe(left)">
                                      <p:cBhvr additive="repl">
                                        <p:cTn id="51" dur="500"/>
                                        <p:tgtEl>
                                          <p:spTgt spid="49204"/>
                                        </p:tgtEl>
                                      </p:cBhvr>
                                    </p:animEffect>
                                  </p:childTnLst>
                                </p:cTn>
                              </p:par>
                              <p:par>
                                <p:cTn id="52" presetID="22" presetClass="entr" presetSubtype="8" fill="hold" grpId="0" nodeType="withEffect">
                                  <p:stCondLst>
                                    <p:cond delay="0"/>
                                  </p:stCondLst>
                                  <p:childTnLst>
                                    <p:set>
                                      <p:cBhvr additive="repl">
                                        <p:cTn id="53" dur="1" fill="hold">
                                          <p:stCondLst>
                                            <p:cond delay="0"/>
                                          </p:stCondLst>
                                        </p:cTn>
                                        <p:tgtEl>
                                          <p:spTgt spid="49194"/>
                                        </p:tgtEl>
                                        <p:attrNameLst>
                                          <p:attrName>style.visibility</p:attrName>
                                        </p:attrNameLst>
                                      </p:cBhvr>
                                      <p:to>
                                        <p:strVal val="visible"/>
                                      </p:to>
                                    </p:set>
                                    <p:animEffect transition="in" filter="wipe(left)">
                                      <p:cBhvr additive="repl">
                                        <p:cTn id="54" dur="500"/>
                                        <p:tgtEl>
                                          <p:spTgt spid="49194"/>
                                        </p:tgtEl>
                                      </p:cBhvr>
                                    </p:animEffect>
                                  </p:childTnLst>
                                </p:cTn>
                              </p:par>
                              <p:par>
                                <p:cTn id="55" presetID="22" presetClass="entr" presetSubtype="8" fill="hold" nodeType="withEffect">
                                  <p:stCondLst>
                                    <p:cond delay="0"/>
                                  </p:stCondLst>
                                  <p:childTnLst>
                                    <p:set>
                                      <p:cBhvr additive="repl">
                                        <p:cTn id="56" dur="1" fill="hold">
                                          <p:stCondLst>
                                            <p:cond delay="0"/>
                                          </p:stCondLst>
                                        </p:cTn>
                                        <p:tgtEl>
                                          <p:spTgt spid="49162"/>
                                        </p:tgtEl>
                                        <p:attrNameLst>
                                          <p:attrName>style.visibility</p:attrName>
                                        </p:attrNameLst>
                                      </p:cBhvr>
                                      <p:to>
                                        <p:strVal val="visible"/>
                                      </p:to>
                                    </p:set>
                                    <p:animEffect transition="in" filter="wipe(left)">
                                      <p:cBhvr additive="repl">
                                        <p:cTn id="57" dur="500"/>
                                        <p:tgtEl>
                                          <p:spTgt spid="49162"/>
                                        </p:tgtEl>
                                      </p:cBhvr>
                                    </p:animEffect>
                                  </p:childTnLst>
                                </p:cTn>
                              </p:par>
                            </p:childTnLst>
                          </p:cTn>
                        </p:par>
                        <p:par>
                          <p:cTn id="58" fill="hold" nodeType="afterGroup">
                            <p:stCondLst>
                              <p:cond delay="500"/>
                            </p:stCondLst>
                            <p:childTnLst>
                              <p:par>
                                <p:cTn id="59" presetID="22" presetClass="entr" presetSubtype="8" fill="hold" grpId="0" nodeType="afterEffect">
                                  <p:stCondLst>
                                    <p:cond delay="0"/>
                                  </p:stCondLst>
                                  <p:childTnLst>
                                    <p:set>
                                      <p:cBhvr additive="repl">
                                        <p:cTn id="60" dur="1" fill="hold">
                                          <p:stCondLst>
                                            <p:cond delay="0"/>
                                          </p:stCondLst>
                                        </p:cTn>
                                        <p:tgtEl>
                                          <p:spTgt spid="49181"/>
                                        </p:tgtEl>
                                        <p:attrNameLst>
                                          <p:attrName>style.visibility</p:attrName>
                                        </p:attrNameLst>
                                      </p:cBhvr>
                                      <p:to>
                                        <p:strVal val="visible"/>
                                      </p:to>
                                    </p:set>
                                    <p:animEffect transition="in" filter="wipe(left)">
                                      <p:cBhvr additive="repl">
                                        <p:cTn id="61" dur="500"/>
                                        <p:tgtEl>
                                          <p:spTgt spid="49181"/>
                                        </p:tgtEl>
                                      </p:cBhvr>
                                    </p:animEffect>
                                  </p:childTnLst>
                                </p:cTn>
                              </p:par>
                            </p:childTnLst>
                          </p:cTn>
                        </p:par>
                        <p:par>
                          <p:cTn id="62" fill="hold" nodeType="afterGroup">
                            <p:stCondLst>
                              <p:cond delay="1000"/>
                            </p:stCondLst>
                            <p:childTnLst>
                              <p:par>
                                <p:cTn id="63" presetID="22" presetClass="entr" presetSubtype="8" fill="hold" grpId="0" nodeType="afterEffect">
                                  <p:stCondLst>
                                    <p:cond delay="0"/>
                                  </p:stCondLst>
                                  <p:childTnLst>
                                    <p:set>
                                      <p:cBhvr additive="repl">
                                        <p:cTn id="64" dur="1" fill="hold">
                                          <p:stCondLst>
                                            <p:cond delay="0"/>
                                          </p:stCondLst>
                                        </p:cTn>
                                        <p:tgtEl>
                                          <p:spTgt spid="49189"/>
                                        </p:tgtEl>
                                        <p:attrNameLst>
                                          <p:attrName>style.visibility</p:attrName>
                                        </p:attrNameLst>
                                      </p:cBhvr>
                                      <p:to>
                                        <p:strVal val="visible"/>
                                      </p:to>
                                    </p:set>
                                    <p:animEffect transition="in" filter="wipe(left)">
                                      <p:cBhvr additive="repl">
                                        <p:cTn id="65" dur="500"/>
                                        <p:tgtEl>
                                          <p:spTgt spid="49189"/>
                                        </p:tgtEl>
                                      </p:cBhvr>
                                    </p:animEffect>
                                  </p:childTnLst>
                                </p:cTn>
                              </p:par>
                              <p:par>
                                <p:cTn id="66" presetID="22" presetClass="entr" presetSubtype="8" fill="hold" grpId="0" nodeType="withEffect">
                                  <p:stCondLst>
                                    <p:cond delay="0"/>
                                  </p:stCondLst>
                                  <p:childTnLst>
                                    <p:set>
                                      <p:cBhvr additive="repl">
                                        <p:cTn id="67" dur="1" fill="hold">
                                          <p:stCondLst>
                                            <p:cond delay="0"/>
                                          </p:stCondLst>
                                        </p:cTn>
                                        <p:tgtEl>
                                          <p:spTgt spid="49190"/>
                                        </p:tgtEl>
                                        <p:attrNameLst>
                                          <p:attrName>style.visibility</p:attrName>
                                        </p:attrNameLst>
                                      </p:cBhvr>
                                      <p:to>
                                        <p:strVal val="visible"/>
                                      </p:to>
                                    </p:set>
                                    <p:animEffect transition="in" filter="wipe(left)">
                                      <p:cBhvr additive="repl">
                                        <p:cTn id="68" dur="500"/>
                                        <p:tgtEl>
                                          <p:spTgt spid="4919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4" presetClass="entr" presetSubtype="32" fill="hold" nodeType="clickEffect">
                                  <p:stCondLst>
                                    <p:cond delay="0"/>
                                  </p:stCondLst>
                                  <p:childTnLst>
                                    <p:set>
                                      <p:cBhvr additive="repl">
                                        <p:cTn id="72" dur="1" fill="hold">
                                          <p:stCondLst>
                                            <p:cond delay="0"/>
                                          </p:stCondLst>
                                        </p:cTn>
                                        <p:tgtEl>
                                          <p:spTgt spid="49196"/>
                                        </p:tgtEl>
                                        <p:attrNameLst>
                                          <p:attrName>style.visibility</p:attrName>
                                        </p:attrNameLst>
                                      </p:cBhvr>
                                      <p:to>
                                        <p:strVal val="visible"/>
                                      </p:to>
                                    </p:set>
                                    <p:animEffect transition="in" filter="box(out)">
                                      <p:cBhvr additive="repl">
                                        <p:cTn id="73" dur="500"/>
                                        <p:tgtEl>
                                          <p:spTgt spid="49196"/>
                                        </p:tgtEl>
                                      </p:cBhvr>
                                    </p:animEffect>
                                  </p:childTnLst>
                                </p:cTn>
                              </p:par>
                            </p:childTnLst>
                          </p:cTn>
                        </p:par>
                        <p:par>
                          <p:cTn id="74" fill="hold" nodeType="afterGroup">
                            <p:stCondLst>
                              <p:cond delay="500"/>
                            </p:stCondLst>
                            <p:childTnLst>
                              <p:par>
                                <p:cTn id="75" presetID="22" presetClass="entr" presetSubtype="8" fill="hold" grpId="0" nodeType="afterEffect">
                                  <p:stCondLst>
                                    <p:cond delay="0"/>
                                  </p:stCondLst>
                                  <p:childTnLst>
                                    <p:set>
                                      <p:cBhvr additive="repl">
                                        <p:cTn id="76" dur="1" fill="hold">
                                          <p:stCondLst>
                                            <p:cond delay="0"/>
                                          </p:stCondLst>
                                        </p:cTn>
                                        <p:tgtEl>
                                          <p:spTgt spid="49192"/>
                                        </p:tgtEl>
                                        <p:attrNameLst>
                                          <p:attrName>style.visibility</p:attrName>
                                        </p:attrNameLst>
                                      </p:cBhvr>
                                      <p:to>
                                        <p:strVal val="visible"/>
                                      </p:to>
                                    </p:set>
                                    <p:animEffect transition="in" filter="wipe(left)">
                                      <p:cBhvr additive="repl">
                                        <p:cTn id="77" dur="500"/>
                                        <p:tgtEl>
                                          <p:spTgt spid="49192"/>
                                        </p:tgtEl>
                                      </p:cBhvr>
                                    </p:animEffect>
                                  </p:childTnLst>
                                </p:cTn>
                              </p:par>
                              <p:par>
                                <p:cTn id="78" presetID="22" presetClass="entr" presetSubtype="8" fill="hold" nodeType="withEffect">
                                  <p:stCondLst>
                                    <p:cond delay="0"/>
                                  </p:stCondLst>
                                  <p:childTnLst>
                                    <p:set>
                                      <p:cBhvr additive="repl">
                                        <p:cTn id="79" dur="1" fill="hold">
                                          <p:stCondLst>
                                            <p:cond delay="0"/>
                                          </p:stCondLst>
                                        </p:cTn>
                                        <p:tgtEl>
                                          <p:spTgt spid="49193"/>
                                        </p:tgtEl>
                                        <p:attrNameLst>
                                          <p:attrName>style.visibility</p:attrName>
                                        </p:attrNameLst>
                                      </p:cBhvr>
                                      <p:to>
                                        <p:strVal val="visible"/>
                                      </p:to>
                                    </p:set>
                                    <p:animEffect transition="in" filter="wipe(left)">
                                      <p:cBhvr additive="repl">
                                        <p:cTn id="80" dur="500"/>
                                        <p:tgtEl>
                                          <p:spTgt spid="49193"/>
                                        </p:tgtEl>
                                      </p:cBhvr>
                                    </p:animEffect>
                                  </p:childTnLst>
                                </p:cTn>
                              </p:par>
                              <p:par>
                                <p:cTn id="81" presetID="22" presetClass="entr" presetSubtype="8" fill="hold" grpId="0" nodeType="withEffect">
                                  <p:stCondLst>
                                    <p:cond delay="0"/>
                                  </p:stCondLst>
                                  <p:childTnLst>
                                    <p:set>
                                      <p:cBhvr additive="repl">
                                        <p:cTn id="82" dur="1" fill="hold">
                                          <p:stCondLst>
                                            <p:cond delay="0"/>
                                          </p:stCondLst>
                                        </p:cTn>
                                        <p:tgtEl>
                                          <p:spTgt spid="49191"/>
                                        </p:tgtEl>
                                        <p:attrNameLst>
                                          <p:attrName>style.visibility</p:attrName>
                                        </p:attrNameLst>
                                      </p:cBhvr>
                                      <p:to>
                                        <p:strVal val="visible"/>
                                      </p:to>
                                    </p:set>
                                    <p:animEffect transition="in" filter="wipe(left)">
                                      <p:cBhvr additive="repl">
                                        <p:cTn id="83" dur="500"/>
                                        <p:tgtEl>
                                          <p:spTgt spid="49191"/>
                                        </p:tgtEl>
                                      </p:cBhvr>
                                    </p:animEffect>
                                  </p:childTnLst>
                                </p:cTn>
                              </p:par>
                              <p:par>
                                <p:cTn id="84" presetID="22" presetClass="entr" presetSubtype="8" fill="hold" nodeType="withEffect">
                                  <p:stCondLst>
                                    <p:cond delay="0"/>
                                  </p:stCondLst>
                                  <p:childTnLst>
                                    <p:set>
                                      <p:cBhvr additive="repl">
                                        <p:cTn id="85" dur="1" fill="hold">
                                          <p:stCondLst>
                                            <p:cond delay="0"/>
                                          </p:stCondLst>
                                        </p:cTn>
                                        <p:tgtEl>
                                          <p:spTgt spid="49163"/>
                                        </p:tgtEl>
                                        <p:attrNameLst>
                                          <p:attrName>style.visibility</p:attrName>
                                        </p:attrNameLst>
                                      </p:cBhvr>
                                      <p:to>
                                        <p:strVal val="visible"/>
                                      </p:to>
                                    </p:set>
                                    <p:animEffect transition="in" filter="wipe(left)">
                                      <p:cBhvr additive="repl">
                                        <p:cTn id="86" dur="500"/>
                                        <p:tgtEl>
                                          <p:spTgt spid="49163"/>
                                        </p:tgtEl>
                                      </p:cBhvr>
                                    </p:animEffect>
                                  </p:childTnLst>
                                </p:cTn>
                              </p:par>
                            </p:childTnLst>
                          </p:cTn>
                        </p:par>
                        <p:par>
                          <p:cTn id="87" fill="hold" nodeType="afterGroup">
                            <p:stCondLst>
                              <p:cond delay="1000"/>
                            </p:stCondLst>
                            <p:childTnLst>
                              <p:par>
                                <p:cTn id="88" presetID="22" presetClass="entr" presetSubtype="8" fill="hold" grpId="0" nodeType="afterEffect">
                                  <p:stCondLst>
                                    <p:cond delay="0"/>
                                  </p:stCondLst>
                                  <p:childTnLst>
                                    <p:set>
                                      <p:cBhvr additive="repl">
                                        <p:cTn id="89" dur="1" fill="hold">
                                          <p:stCondLst>
                                            <p:cond delay="0"/>
                                          </p:stCondLst>
                                        </p:cTn>
                                        <p:tgtEl>
                                          <p:spTgt spid="49184"/>
                                        </p:tgtEl>
                                        <p:attrNameLst>
                                          <p:attrName>style.visibility</p:attrName>
                                        </p:attrNameLst>
                                      </p:cBhvr>
                                      <p:to>
                                        <p:strVal val="visible"/>
                                      </p:to>
                                    </p:set>
                                    <p:animEffect transition="in" filter="wipe(left)">
                                      <p:cBhvr additive="repl">
                                        <p:cTn id="90" dur="500"/>
                                        <p:tgtEl>
                                          <p:spTgt spid="49184"/>
                                        </p:tgtEl>
                                      </p:cBhvr>
                                    </p:animEffect>
                                  </p:childTnLst>
                                </p:cTn>
                              </p:par>
                              <p:par>
                                <p:cTn id="91" presetID="22" presetClass="entr" presetSubtype="8" fill="hold" grpId="0" nodeType="withEffect">
                                  <p:stCondLst>
                                    <p:cond delay="0"/>
                                  </p:stCondLst>
                                  <p:childTnLst>
                                    <p:set>
                                      <p:cBhvr additive="repl">
                                        <p:cTn id="92" dur="1" fill="hold">
                                          <p:stCondLst>
                                            <p:cond delay="0"/>
                                          </p:stCondLst>
                                        </p:cTn>
                                        <p:tgtEl>
                                          <p:spTgt spid="49187"/>
                                        </p:tgtEl>
                                        <p:attrNameLst>
                                          <p:attrName>style.visibility</p:attrName>
                                        </p:attrNameLst>
                                      </p:cBhvr>
                                      <p:to>
                                        <p:strVal val="visible"/>
                                      </p:to>
                                    </p:set>
                                    <p:animEffect transition="in" filter="wipe(left)">
                                      <p:cBhvr additive="repl">
                                        <p:cTn id="93" dur="500"/>
                                        <p:tgtEl>
                                          <p:spTgt spid="4918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grpId="0" nodeType="clickEffect">
                                  <p:stCondLst>
                                    <p:cond delay="0"/>
                                  </p:stCondLst>
                                  <p:childTnLst>
                                    <p:set>
                                      <p:cBhvr additive="repl">
                                        <p:cTn id="97" dur="1" fill="hold">
                                          <p:stCondLst>
                                            <p:cond delay="0"/>
                                          </p:stCondLst>
                                        </p:cTn>
                                        <p:tgtEl>
                                          <p:spTgt spid="49180"/>
                                        </p:tgtEl>
                                        <p:attrNameLst>
                                          <p:attrName>style.visibility</p:attrName>
                                        </p:attrNameLst>
                                      </p:cBhvr>
                                      <p:to>
                                        <p:strVal val="visible"/>
                                      </p:to>
                                    </p:set>
                                    <p:animEffect transition="in" filter="wipe(left)">
                                      <p:cBhvr additive="repl">
                                        <p:cTn id="98" dur="500"/>
                                        <p:tgtEl>
                                          <p:spTgt spid="49180"/>
                                        </p:tgtEl>
                                      </p:cBhvr>
                                    </p:animEffect>
                                  </p:childTnLst>
                                </p:cTn>
                              </p:par>
                              <p:par>
                                <p:cTn id="99" presetID="22" presetClass="entr" presetSubtype="8" fill="hold" grpId="0" nodeType="withEffect">
                                  <p:stCondLst>
                                    <p:cond delay="0"/>
                                  </p:stCondLst>
                                  <p:childTnLst>
                                    <p:set>
                                      <p:cBhvr additive="repl">
                                        <p:cTn id="100" dur="1" fill="hold">
                                          <p:stCondLst>
                                            <p:cond delay="0"/>
                                          </p:stCondLst>
                                        </p:cTn>
                                        <p:tgtEl>
                                          <p:spTgt spid="49182"/>
                                        </p:tgtEl>
                                        <p:attrNameLst>
                                          <p:attrName>style.visibility</p:attrName>
                                        </p:attrNameLst>
                                      </p:cBhvr>
                                      <p:to>
                                        <p:strVal val="visible"/>
                                      </p:to>
                                    </p:set>
                                    <p:animEffect transition="in" filter="wipe(left)">
                                      <p:cBhvr additive="repl">
                                        <p:cTn id="101" dur="500"/>
                                        <p:tgtEl>
                                          <p:spTgt spid="49182"/>
                                        </p:tgtEl>
                                      </p:cBhvr>
                                    </p:animEffect>
                                  </p:childTnLst>
                                </p:cTn>
                              </p:par>
                            </p:childTnLst>
                          </p:cTn>
                        </p:par>
                        <p:par>
                          <p:cTn id="102" fill="hold" nodeType="afterGroup">
                            <p:stCondLst>
                              <p:cond delay="500"/>
                            </p:stCondLst>
                            <p:childTnLst>
                              <p:par>
                                <p:cTn id="103" presetID="22" presetClass="entr" presetSubtype="8" fill="hold" nodeType="afterEffect">
                                  <p:stCondLst>
                                    <p:cond delay="0"/>
                                  </p:stCondLst>
                                  <p:childTnLst>
                                    <p:set>
                                      <p:cBhvr additive="repl">
                                        <p:cTn id="104" dur="1" fill="hold">
                                          <p:stCondLst>
                                            <p:cond delay="0"/>
                                          </p:stCondLst>
                                        </p:cTn>
                                        <p:tgtEl>
                                          <p:spTgt spid="49164"/>
                                        </p:tgtEl>
                                        <p:attrNameLst>
                                          <p:attrName>style.visibility</p:attrName>
                                        </p:attrNameLst>
                                      </p:cBhvr>
                                      <p:to>
                                        <p:strVal val="visible"/>
                                      </p:to>
                                    </p:set>
                                    <p:animEffect transition="in" filter="wipe(left)">
                                      <p:cBhvr additive="repl">
                                        <p:cTn id="105" dur="500"/>
                                        <p:tgtEl>
                                          <p:spTgt spid="49164"/>
                                        </p:tgtEl>
                                      </p:cBhvr>
                                    </p:animEffect>
                                  </p:childTnLst>
                                </p:cTn>
                              </p:par>
                              <p:par>
                                <p:cTn id="106" presetID="22" presetClass="entr" presetSubtype="8" fill="hold" grpId="0" nodeType="withEffect">
                                  <p:stCondLst>
                                    <p:cond delay="0"/>
                                  </p:stCondLst>
                                  <p:childTnLst>
                                    <p:set>
                                      <p:cBhvr additive="repl">
                                        <p:cTn id="107" dur="1" fill="hold">
                                          <p:stCondLst>
                                            <p:cond delay="0"/>
                                          </p:stCondLst>
                                        </p:cTn>
                                        <p:tgtEl>
                                          <p:spTgt spid="6"/>
                                        </p:tgtEl>
                                        <p:attrNameLst>
                                          <p:attrName>style.visibility</p:attrName>
                                        </p:attrNameLst>
                                      </p:cBhvr>
                                      <p:to>
                                        <p:strVal val="visible"/>
                                      </p:to>
                                    </p:set>
                                    <p:animEffect transition="in" filter="wipe(left)">
                                      <p:cBhvr additive="repl">
                                        <p:cTn id="108" dur="500"/>
                                        <p:tgtEl>
                                          <p:spTgt spid="6"/>
                                        </p:tgtEl>
                                      </p:cBhvr>
                                    </p:animEffect>
                                  </p:childTnLst>
                                </p:cTn>
                              </p:par>
                              <p:par>
                                <p:cTn id="109" presetID="22" presetClass="entr" presetSubtype="8" fill="hold" nodeType="withEffect">
                                  <p:stCondLst>
                                    <p:cond delay="0"/>
                                  </p:stCondLst>
                                  <p:childTnLst>
                                    <p:set>
                                      <p:cBhvr additive="repl">
                                        <p:cTn id="110" dur="1" fill="hold">
                                          <p:stCondLst>
                                            <p:cond delay="0"/>
                                          </p:stCondLst>
                                        </p:cTn>
                                        <p:tgtEl>
                                          <p:spTgt spid="49165"/>
                                        </p:tgtEl>
                                        <p:attrNameLst>
                                          <p:attrName>style.visibility</p:attrName>
                                        </p:attrNameLst>
                                      </p:cBhvr>
                                      <p:to>
                                        <p:strVal val="visible"/>
                                      </p:to>
                                    </p:set>
                                    <p:animEffect transition="in" filter="wipe(left)">
                                      <p:cBhvr additive="repl">
                                        <p:cTn id="111" dur="500"/>
                                        <p:tgtEl>
                                          <p:spTgt spid="49165"/>
                                        </p:tgtEl>
                                      </p:cBhvr>
                                    </p:animEffect>
                                  </p:childTnLst>
                                </p:cTn>
                              </p:par>
                              <p:par>
                                <p:cTn id="112" presetID="22" presetClass="entr" presetSubtype="8" fill="hold" grpId="0" nodeType="withEffect">
                                  <p:stCondLst>
                                    <p:cond delay="0"/>
                                  </p:stCondLst>
                                  <p:childTnLst>
                                    <p:set>
                                      <p:cBhvr additive="repl">
                                        <p:cTn id="113" dur="1" fill="hold">
                                          <p:stCondLst>
                                            <p:cond delay="0"/>
                                          </p:stCondLst>
                                        </p:cTn>
                                        <p:tgtEl>
                                          <p:spTgt spid="49172"/>
                                        </p:tgtEl>
                                        <p:attrNameLst>
                                          <p:attrName>style.visibility</p:attrName>
                                        </p:attrNameLst>
                                      </p:cBhvr>
                                      <p:to>
                                        <p:strVal val="visible"/>
                                      </p:to>
                                    </p:set>
                                    <p:animEffect transition="in" filter="wipe(left)">
                                      <p:cBhvr additive="repl">
                                        <p:cTn id="114" dur="500"/>
                                        <p:tgtEl>
                                          <p:spTgt spid="49172"/>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additive="repl">
                                        <p:cTn id="118" dur="1" fill="hold">
                                          <p:stCondLst>
                                            <p:cond delay="0"/>
                                          </p:stCondLst>
                                        </p:cTn>
                                        <p:tgtEl>
                                          <p:spTgt spid="49166"/>
                                        </p:tgtEl>
                                        <p:attrNameLst>
                                          <p:attrName>style.visibility</p:attrName>
                                        </p:attrNameLst>
                                      </p:cBhvr>
                                      <p:to>
                                        <p:strVal val="visible"/>
                                      </p:to>
                                    </p:set>
                                    <p:animEffect transition="in" filter="wipe(left)">
                                      <p:cBhvr additive="repl">
                                        <p:cTn id="119" dur="500"/>
                                        <p:tgtEl>
                                          <p:spTgt spid="49166"/>
                                        </p:tgtEl>
                                      </p:cBhvr>
                                    </p:animEffect>
                                  </p:childTnLst>
                                </p:cTn>
                              </p:par>
                              <p:par>
                                <p:cTn id="120" presetID="22" presetClass="entr" presetSubtype="8" fill="hold" grpId="0" nodeType="withEffect">
                                  <p:stCondLst>
                                    <p:cond delay="0"/>
                                  </p:stCondLst>
                                  <p:childTnLst>
                                    <p:set>
                                      <p:cBhvr additive="repl">
                                        <p:cTn id="121" dur="1" fill="hold">
                                          <p:stCondLst>
                                            <p:cond delay="0"/>
                                          </p:stCondLst>
                                        </p:cTn>
                                        <p:tgtEl>
                                          <p:spTgt spid="49174"/>
                                        </p:tgtEl>
                                        <p:attrNameLst>
                                          <p:attrName>style.visibility</p:attrName>
                                        </p:attrNameLst>
                                      </p:cBhvr>
                                      <p:to>
                                        <p:strVal val="visible"/>
                                      </p:to>
                                    </p:set>
                                    <p:animEffect transition="in" filter="wipe(left)">
                                      <p:cBhvr additive="repl">
                                        <p:cTn id="122" dur="500"/>
                                        <p:tgtEl>
                                          <p:spTgt spid="49174"/>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grpId="0" nodeType="clickEffect">
                                  <p:stCondLst>
                                    <p:cond delay="0"/>
                                  </p:stCondLst>
                                  <p:childTnLst>
                                    <p:set>
                                      <p:cBhvr additive="repl">
                                        <p:cTn id="126" dur="1" fill="hold">
                                          <p:stCondLst>
                                            <p:cond delay="0"/>
                                          </p:stCondLst>
                                        </p:cTn>
                                        <p:tgtEl>
                                          <p:spTgt spid="49183"/>
                                        </p:tgtEl>
                                        <p:attrNameLst>
                                          <p:attrName>style.visibility</p:attrName>
                                        </p:attrNameLst>
                                      </p:cBhvr>
                                      <p:to>
                                        <p:strVal val="visible"/>
                                      </p:to>
                                    </p:set>
                                    <p:animEffect transition="in" filter="wipe(left)">
                                      <p:cBhvr additive="repl">
                                        <p:cTn id="127" dur="500"/>
                                        <p:tgtEl>
                                          <p:spTgt spid="49183"/>
                                        </p:tgtEl>
                                      </p:cBhvr>
                                    </p:animEffect>
                                  </p:childTnLst>
                                </p:cTn>
                              </p:par>
                              <p:par>
                                <p:cTn id="128" presetID="22" presetClass="entr" presetSubtype="8" fill="hold" grpId="0" nodeType="withEffect">
                                  <p:stCondLst>
                                    <p:cond delay="0"/>
                                  </p:stCondLst>
                                  <p:childTnLst>
                                    <p:set>
                                      <p:cBhvr additive="repl">
                                        <p:cTn id="129" dur="1" fill="hold">
                                          <p:stCondLst>
                                            <p:cond delay="0"/>
                                          </p:stCondLst>
                                        </p:cTn>
                                        <p:tgtEl>
                                          <p:spTgt spid="49185"/>
                                        </p:tgtEl>
                                        <p:attrNameLst>
                                          <p:attrName>style.visibility</p:attrName>
                                        </p:attrNameLst>
                                      </p:cBhvr>
                                      <p:to>
                                        <p:strVal val="visible"/>
                                      </p:to>
                                    </p:set>
                                    <p:animEffect transition="in" filter="wipe(left)">
                                      <p:cBhvr additive="repl">
                                        <p:cTn id="130" dur="500"/>
                                        <p:tgtEl>
                                          <p:spTgt spid="49185"/>
                                        </p:tgtEl>
                                      </p:cBhvr>
                                    </p:animEffect>
                                  </p:childTnLst>
                                </p:cTn>
                              </p:par>
                            </p:childTnLst>
                          </p:cTn>
                        </p:par>
                        <p:par>
                          <p:cTn id="131" fill="hold" nodeType="afterGroup">
                            <p:stCondLst>
                              <p:cond delay="500"/>
                            </p:stCondLst>
                            <p:childTnLst>
                              <p:par>
                                <p:cTn id="132" presetID="22" presetClass="entr" presetSubtype="8" fill="hold" nodeType="afterEffect">
                                  <p:stCondLst>
                                    <p:cond delay="0"/>
                                  </p:stCondLst>
                                  <p:childTnLst>
                                    <p:set>
                                      <p:cBhvr additive="repl">
                                        <p:cTn id="133" dur="1" fill="hold">
                                          <p:stCondLst>
                                            <p:cond delay="0"/>
                                          </p:stCondLst>
                                        </p:cTn>
                                        <p:tgtEl>
                                          <p:spTgt spid="49167"/>
                                        </p:tgtEl>
                                        <p:attrNameLst>
                                          <p:attrName>style.visibility</p:attrName>
                                        </p:attrNameLst>
                                      </p:cBhvr>
                                      <p:to>
                                        <p:strVal val="visible"/>
                                      </p:to>
                                    </p:set>
                                    <p:animEffect transition="in" filter="wipe(left)">
                                      <p:cBhvr additive="repl">
                                        <p:cTn id="134" dur="500"/>
                                        <p:tgtEl>
                                          <p:spTgt spid="49167"/>
                                        </p:tgtEl>
                                      </p:cBhvr>
                                    </p:animEffect>
                                  </p:childTnLst>
                                </p:cTn>
                              </p:par>
                              <p:par>
                                <p:cTn id="135" presetID="22" presetClass="entr" presetSubtype="8" fill="hold" grpId="0" nodeType="withEffect">
                                  <p:stCondLst>
                                    <p:cond delay="0"/>
                                  </p:stCondLst>
                                  <p:childTnLst>
                                    <p:set>
                                      <p:cBhvr additive="repl">
                                        <p:cTn id="136" dur="1" fill="hold">
                                          <p:stCondLst>
                                            <p:cond delay="0"/>
                                          </p:stCondLst>
                                        </p:cTn>
                                        <p:tgtEl>
                                          <p:spTgt spid="5"/>
                                        </p:tgtEl>
                                        <p:attrNameLst>
                                          <p:attrName>style.visibility</p:attrName>
                                        </p:attrNameLst>
                                      </p:cBhvr>
                                      <p:to>
                                        <p:strVal val="visible"/>
                                      </p:to>
                                    </p:set>
                                    <p:animEffect transition="in" filter="wipe(left)">
                                      <p:cBhvr additive="repl">
                                        <p:cTn id="137" dur="500"/>
                                        <p:tgtEl>
                                          <p:spTgt spid="5"/>
                                        </p:tgtEl>
                                      </p:cBhvr>
                                    </p:animEffect>
                                  </p:childTnLst>
                                </p:cTn>
                              </p:par>
                              <p:par>
                                <p:cTn id="138" presetID="22" presetClass="entr" presetSubtype="8" fill="hold" nodeType="withEffect">
                                  <p:stCondLst>
                                    <p:cond delay="0"/>
                                  </p:stCondLst>
                                  <p:childTnLst>
                                    <p:set>
                                      <p:cBhvr additive="repl">
                                        <p:cTn id="139" dur="1" fill="hold">
                                          <p:stCondLst>
                                            <p:cond delay="0"/>
                                          </p:stCondLst>
                                        </p:cTn>
                                        <p:tgtEl>
                                          <p:spTgt spid="49168"/>
                                        </p:tgtEl>
                                        <p:attrNameLst>
                                          <p:attrName>style.visibility</p:attrName>
                                        </p:attrNameLst>
                                      </p:cBhvr>
                                      <p:to>
                                        <p:strVal val="visible"/>
                                      </p:to>
                                    </p:set>
                                    <p:animEffect transition="in" filter="wipe(left)">
                                      <p:cBhvr additive="repl">
                                        <p:cTn id="140" dur="500"/>
                                        <p:tgtEl>
                                          <p:spTgt spid="49168"/>
                                        </p:tgtEl>
                                      </p:cBhvr>
                                    </p:animEffect>
                                  </p:childTnLst>
                                </p:cTn>
                              </p:par>
                              <p:par>
                                <p:cTn id="141" presetID="22" presetClass="entr" presetSubtype="8" fill="hold" grpId="0" nodeType="withEffect">
                                  <p:stCondLst>
                                    <p:cond delay="0"/>
                                  </p:stCondLst>
                                  <p:childTnLst>
                                    <p:set>
                                      <p:cBhvr additive="repl">
                                        <p:cTn id="142" dur="1" fill="hold">
                                          <p:stCondLst>
                                            <p:cond delay="0"/>
                                          </p:stCondLst>
                                        </p:cTn>
                                        <p:tgtEl>
                                          <p:spTgt spid="4"/>
                                        </p:tgtEl>
                                        <p:attrNameLst>
                                          <p:attrName>style.visibility</p:attrName>
                                        </p:attrNameLst>
                                      </p:cBhvr>
                                      <p:to>
                                        <p:strVal val="visible"/>
                                      </p:to>
                                    </p:set>
                                    <p:animEffect transition="in" filter="wipe(left)">
                                      <p:cBhvr additive="repl">
                                        <p:cTn id="143" dur="500"/>
                                        <p:tgtEl>
                                          <p:spTgt spid="4"/>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2" presetClass="entr" presetSubtype="8" fill="hold" grpId="0" nodeType="clickEffect">
                                  <p:stCondLst>
                                    <p:cond delay="0"/>
                                  </p:stCondLst>
                                  <p:childTnLst>
                                    <p:set>
                                      <p:cBhvr additive="repl">
                                        <p:cTn id="147" dur="1" fill="hold">
                                          <p:stCondLst>
                                            <p:cond delay="0"/>
                                          </p:stCondLst>
                                        </p:cTn>
                                        <p:tgtEl>
                                          <p:spTgt spid="49186"/>
                                        </p:tgtEl>
                                        <p:attrNameLst>
                                          <p:attrName>style.visibility</p:attrName>
                                        </p:attrNameLst>
                                      </p:cBhvr>
                                      <p:to>
                                        <p:strVal val="visible"/>
                                      </p:to>
                                    </p:set>
                                    <p:animEffect transition="in" filter="wipe(left)">
                                      <p:cBhvr additive="repl">
                                        <p:cTn id="148" dur="500"/>
                                        <p:tgtEl>
                                          <p:spTgt spid="49186"/>
                                        </p:tgtEl>
                                      </p:cBhvr>
                                    </p:animEffect>
                                  </p:childTnLst>
                                </p:cTn>
                              </p:par>
                              <p:par>
                                <p:cTn id="149" presetID="22" presetClass="entr" presetSubtype="8" fill="hold" grpId="0" nodeType="withEffect">
                                  <p:stCondLst>
                                    <p:cond delay="0"/>
                                  </p:stCondLst>
                                  <p:childTnLst>
                                    <p:set>
                                      <p:cBhvr additive="repl">
                                        <p:cTn id="150" dur="1" fill="hold">
                                          <p:stCondLst>
                                            <p:cond delay="0"/>
                                          </p:stCondLst>
                                        </p:cTn>
                                        <p:tgtEl>
                                          <p:spTgt spid="49188"/>
                                        </p:tgtEl>
                                        <p:attrNameLst>
                                          <p:attrName>style.visibility</p:attrName>
                                        </p:attrNameLst>
                                      </p:cBhvr>
                                      <p:to>
                                        <p:strVal val="visible"/>
                                      </p:to>
                                    </p:set>
                                    <p:animEffect transition="in" filter="wipe(left)">
                                      <p:cBhvr additive="repl">
                                        <p:cTn id="151" dur="500"/>
                                        <p:tgtEl>
                                          <p:spTgt spid="49188"/>
                                        </p:tgtEl>
                                      </p:cBhvr>
                                    </p:animEffect>
                                  </p:childTnLst>
                                </p:cTn>
                              </p:par>
                            </p:childTnLst>
                          </p:cTn>
                        </p:par>
                        <p:par>
                          <p:cTn id="152" fill="hold" nodeType="afterGroup">
                            <p:stCondLst>
                              <p:cond delay="500"/>
                            </p:stCondLst>
                            <p:childTnLst>
                              <p:par>
                                <p:cTn id="153" presetID="22" presetClass="entr" presetSubtype="8" fill="hold" nodeType="afterEffect">
                                  <p:stCondLst>
                                    <p:cond delay="0"/>
                                  </p:stCondLst>
                                  <p:childTnLst>
                                    <p:set>
                                      <p:cBhvr additive="repl">
                                        <p:cTn id="154" dur="1" fill="hold">
                                          <p:stCondLst>
                                            <p:cond delay="0"/>
                                          </p:stCondLst>
                                        </p:cTn>
                                        <p:tgtEl>
                                          <p:spTgt spid="49169"/>
                                        </p:tgtEl>
                                        <p:attrNameLst>
                                          <p:attrName>style.visibility</p:attrName>
                                        </p:attrNameLst>
                                      </p:cBhvr>
                                      <p:to>
                                        <p:strVal val="visible"/>
                                      </p:to>
                                    </p:set>
                                    <p:animEffect transition="in" filter="wipe(left)">
                                      <p:cBhvr additive="repl">
                                        <p:cTn id="155" dur="500"/>
                                        <p:tgtEl>
                                          <p:spTgt spid="49169"/>
                                        </p:tgtEl>
                                      </p:cBhvr>
                                    </p:animEffect>
                                  </p:childTnLst>
                                </p:cTn>
                              </p:par>
                              <p:par>
                                <p:cTn id="156" presetID="22" presetClass="entr" presetSubtype="8" fill="hold" grpId="0" nodeType="withEffect">
                                  <p:stCondLst>
                                    <p:cond delay="0"/>
                                  </p:stCondLst>
                                  <p:childTnLst>
                                    <p:set>
                                      <p:cBhvr additive="repl">
                                        <p:cTn id="157" dur="1" fill="hold">
                                          <p:stCondLst>
                                            <p:cond delay="0"/>
                                          </p:stCondLst>
                                        </p:cTn>
                                        <p:tgtEl>
                                          <p:spTgt spid="3"/>
                                        </p:tgtEl>
                                        <p:attrNameLst>
                                          <p:attrName>style.visibility</p:attrName>
                                        </p:attrNameLst>
                                      </p:cBhvr>
                                      <p:to>
                                        <p:strVal val="visible"/>
                                      </p:to>
                                    </p:set>
                                    <p:animEffect transition="in" filter="wipe(left)">
                                      <p:cBhvr additive="repl">
                                        <p:cTn id="158" dur="500"/>
                                        <p:tgtEl>
                                          <p:spTgt spid="3"/>
                                        </p:tgtEl>
                                      </p:cBhvr>
                                    </p:animEffect>
                                  </p:childTnLst>
                                </p:cTn>
                              </p:par>
                              <p:par>
                                <p:cTn id="159" presetID="22" presetClass="entr" presetSubtype="8" fill="hold" nodeType="withEffect">
                                  <p:stCondLst>
                                    <p:cond delay="0"/>
                                  </p:stCondLst>
                                  <p:childTnLst>
                                    <p:set>
                                      <p:cBhvr additive="repl">
                                        <p:cTn id="160" dur="1" fill="hold">
                                          <p:stCondLst>
                                            <p:cond delay="0"/>
                                          </p:stCondLst>
                                        </p:cTn>
                                        <p:tgtEl>
                                          <p:spTgt spid="49170"/>
                                        </p:tgtEl>
                                        <p:attrNameLst>
                                          <p:attrName>style.visibility</p:attrName>
                                        </p:attrNameLst>
                                      </p:cBhvr>
                                      <p:to>
                                        <p:strVal val="visible"/>
                                      </p:to>
                                    </p:set>
                                    <p:animEffect transition="in" filter="wipe(left)">
                                      <p:cBhvr additive="repl">
                                        <p:cTn id="161" dur="500"/>
                                        <p:tgtEl>
                                          <p:spTgt spid="49170"/>
                                        </p:tgtEl>
                                      </p:cBhvr>
                                    </p:animEffect>
                                  </p:childTnLst>
                                </p:cTn>
                              </p:par>
                              <p:par>
                                <p:cTn id="162" presetID="22" presetClass="entr" presetSubtype="8" fill="hold" grpId="0" nodeType="withEffect">
                                  <p:stCondLst>
                                    <p:cond delay="0"/>
                                  </p:stCondLst>
                                  <p:childTnLst>
                                    <p:set>
                                      <p:cBhvr additive="repl">
                                        <p:cTn id="163" dur="1" fill="hold">
                                          <p:stCondLst>
                                            <p:cond delay="0"/>
                                          </p:stCondLst>
                                        </p:cTn>
                                        <p:tgtEl>
                                          <p:spTgt spid="2"/>
                                        </p:tgtEl>
                                        <p:attrNameLst>
                                          <p:attrName>style.visibility</p:attrName>
                                        </p:attrNameLst>
                                      </p:cBhvr>
                                      <p:to>
                                        <p:strVal val="visible"/>
                                      </p:to>
                                    </p:set>
                                    <p:animEffect transition="in" filter="wipe(left)">
                                      <p:cBhvr additive="repl">
                                        <p:cTn id="164" dur="500"/>
                                        <p:tgtEl>
                                          <p:spTgt spid="2"/>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2" presetClass="entr" presetSubtype="8" fill="hold" nodeType="clickEffect">
                                  <p:stCondLst>
                                    <p:cond delay="0"/>
                                  </p:stCondLst>
                                  <p:childTnLst>
                                    <p:set>
                                      <p:cBhvr additive="repl">
                                        <p:cTn id="168" dur="1" fill="hold">
                                          <p:stCondLst>
                                            <p:cond delay="0"/>
                                          </p:stCondLst>
                                        </p:cTn>
                                        <p:tgtEl>
                                          <p:spTgt spid="49171"/>
                                        </p:tgtEl>
                                        <p:attrNameLst>
                                          <p:attrName>style.visibility</p:attrName>
                                        </p:attrNameLst>
                                      </p:cBhvr>
                                      <p:to>
                                        <p:strVal val="visible"/>
                                      </p:to>
                                    </p:set>
                                    <p:animEffect transition="in" filter="wipe(left)">
                                      <p:cBhvr additive="repl">
                                        <p:cTn id="169" dur="500"/>
                                        <p:tgtEl>
                                          <p:spTgt spid="49171"/>
                                        </p:tgtEl>
                                      </p:cBhvr>
                                    </p:animEffect>
                                  </p:childTnLst>
                                </p:cTn>
                              </p:par>
                              <p:par>
                                <p:cTn id="170" presetID="22" presetClass="entr" presetSubtype="8" fill="hold" grpId="0" nodeType="withEffect">
                                  <p:stCondLst>
                                    <p:cond delay="0"/>
                                  </p:stCondLst>
                                  <p:childTnLst>
                                    <p:set>
                                      <p:cBhvr additive="repl">
                                        <p:cTn id="171" dur="1" fill="hold">
                                          <p:stCondLst>
                                            <p:cond delay="0"/>
                                          </p:stCondLst>
                                        </p:cTn>
                                        <p:tgtEl>
                                          <p:spTgt spid="49179"/>
                                        </p:tgtEl>
                                        <p:attrNameLst>
                                          <p:attrName>style.visibility</p:attrName>
                                        </p:attrNameLst>
                                      </p:cBhvr>
                                      <p:to>
                                        <p:strVal val="visible"/>
                                      </p:to>
                                    </p:set>
                                    <p:animEffect transition="in" filter="wipe(left)">
                                      <p:cBhvr additive="repl">
                                        <p:cTn id="172" dur="500"/>
                                        <p:tgtEl>
                                          <p:spTgt spid="49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animBg="1"/>
      <p:bldP spid="49172" grpId="0" animBg="1"/>
      <p:bldP spid="49174" grpId="0" animBg="1"/>
      <p:bldP spid="49179" grpId="0" animBg="1"/>
      <p:bldP spid="49180" grpId="0" animBg="1"/>
      <p:bldP spid="49181" grpId="0" animBg="1"/>
      <p:bldP spid="49182" grpId="0" animBg="1"/>
      <p:bldP spid="49183" grpId="0" animBg="1"/>
      <p:bldP spid="49184" grpId="0" animBg="1"/>
      <p:bldP spid="49185" grpId="0" animBg="1"/>
      <p:bldP spid="49186" grpId="0" animBg="1"/>
      <p:bldP spid="49187" grpId="0" animBg="1"/>
      <p:bldP spid="49188" grpId="0" animBg="1"/>
      <p:bldP spid="49189" grpId="0" animBg="1"/>
      <p:bldP spid="49190" grpId="0" animBg="1"/>
      <p:bldP spid="49191" grpId="0" animBg="1"/>
      <p:bldP spid="49192" grpId="0" animBg="1"/>
      <p:bldP spid="49194" grpId="0" animBg="1"/>
      <p:bldP spid="49195" grpId="0" animBg="1"/>
      <p:bldP spid="49197" grpId="0" animBg="1"/>
      <p:bldP spid="49198" grpId="0" animBg="1"/>
      <p:bldP spid="49199" grpId="0" animBg="1"/>
      <p:bldP spid="49201" grpId="0" animBg="1"/>
      <p:bldP spid="49202" grpId="0" animBg="1"/>
      <p:bldP spid="2" grpId="0" animBg="1"/>
      <p:bldP spid="3" grpId="0" animBg="1"/>
      <p:bldP spid="4" grpId="0" animBg="1"/>
      <p:bldP spid="5" grpId="0" animBg="1"/>
      <p:bldP spid="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Line 1"/>
          <p:cNvSpPr>
            <a:spLocks noChangeShapeType="1"/>
          </p:cNvSpPr>
          <p:nvPr/>
        </p:nvSpPr>
        <p:spPr bwMode="auto">
          <a:xfrm>
            <a:off x="579967" y="3984625"/>
            <a:ext cx="1054100" cy="10033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49154" name="Text Box 2"/>
          <p:cNvSpPr txBox="1">
            <a:spLocks noChangeArrowheads="1"/>
          </p:cNvSpPr>
          <p:nvPr/>
        </p:nvSpPr>
        <p:spPr bwMode="auto">
          <a:xfrm>
            <a:off x="838200" y="538163"/>
            <a:ext cx="45212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defRPr/>
            </a:pPr>
            <a:r>
              <a:rPr lang="pt-BR" sz="2800" b="1" smtClean="0">
                <a:solidFill>
                  <a:schemeClr val="tx1"/>
                </a:solidFill>
                <a:effectLst>
                  <a:outerShdw blurRad="38100" dist="38100" dir="2700000" algn="tl">
                    <a:srgbClr val="C0C0C0"/>
                  </a:outerShdw>
                </a:effectLst>
                <a:latin typeface="Arial" charset="0"/>
              </a:rPr>
              <a:t>Árvore de Decisão</a:t>
            </a:r>
          </a:p>
        </p:txBody>
      </p:sp>
      <p:sp>
        <p:nvSpPr>
          <p:cNvPr id="65541" name="Rectangle 3"/>
          <p:cNvSpPr>
            <a:spLocks noGrp="1" noChangeArrowheads="1"/>
          </p:cNvSpPr>
          <p:nvPr>
            <p:ph type="body" idx="4294967295"/>
          </p:nvPr>
        </p:nvSpPr>
        <p:spPr>
          <a:xfrm>
            <a:off x="256118" y="3546475"/>
            <a:ext cx="630767" cy="484188"/>
          </a:xfrm>
          <a:solidFill>
            <a:schemeClr val="bg1"/>
          </a:solidFill>
          <a:ln w="28440">
            <a:solidFill>
              <a:schemeClr val="tx1"/>
            </a:solidFill>
            <a:miter lim="800000"/>
            <a:headEnd/>
            <a:tailEnd/>
          </a:ln>
        </p:spPr>
        <p:txBody>
          <a:bodyPr>
            <a:normAutofit/>
          </a:bodyPr>
          <a:lstStyle/>
          <a:p>
            <a:pPr marL="0" indent="0" algn="ctr" eaLnBrk="1" hangingPunct="1">
              <a:spcBef>
                <a:spcPts val="500"/>
              </a:spcBef>
              <a:buNone/>
              <a:tabLst>
                <a:tab pos="950913" algn="l"/>
                <a:tab pos="1865313" algn="l"/>
                <a:tab pos="2779713" algn="l"/>
                <a:tab pos="3694113" algn="l"/>
                <a:tab pos="4608513" algn="l"/>
                <a:tab pos="5522913" algn="l"/>
                <a:tab pos="6437313" algn="l"/>
                <a:tab pos="7351713" algn="l"/>
                <a:tab pos="8266113" algn="l"/>
                <a:tab pos="9180513" algn="l"/>
                <a:tab pos="10094913" algn="l"/>
              </a:tabLst>
            </a:pPr>
            <a:r>
              <a:rPr lang="pt-BR" sz="2000" b="1" dirty="0" smtClean="0">
                <a:latin typeface="Arial" charset="0"/>
              </a:rPr>
              <a:t>1</a:t>
            </a:r>
          </a:p>
        </p:txBody>
      </p:sp>
      <p:grpSp>
        <p:nvGrpSpPr>
          <p:cNvPr id="65542" name="Group 4"/>
          <p:cNvGrpSpPr>
            <a:grpSpLocks/>
          </p:cNvGrpSpPr>
          <p:nvPr/>
        </p:nvGrpSpPr>
        <p:grpSpPr bwMode="auto">
          <a:xfrm>
            <a:off x="0" y="57150"/>
            <a:ext cx="12192000" cy="6838950"/>
            <a:chOff x="0" y="36"/>
            <a:chExt cx="5760" cy="4308"/>
          </a:xfrm>
        </p:grpSpPr>
        <p:sp>
          <p:nvSpPr>
            <p:cNvPr id="65602" name="Line 5"/>
            <p:cNvSpPr>
              <a:spLocks noChangeShapeType="1"/>
            </p:cNvSpPr>
            <p:nvPr/>
          </p:nvSpPr>
          <p:spPr bwMode="auto">
            <a:xfrm>
              <a:off x="432" y="192"/>
              <a:ext cx="5328" cy="1"/>
            </a:xfrm>
            <a:prstGeom prst="line">
              <a:avLst/>
            </a:prstGeom>
            <a:noFill/>
            <a:ln w="936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49158" name="Text Box 6"/>
            <p:cNvSpPr txBox="1">
              <a:spLocks noChangeArrowheads="1"/>
            </p:cNvSpPr>
            <p:nvPr/>
          </p:nvSpPr>
          <p:spPr bwMode="auto">
            <a:xfrm>
              <a:off x="0" y="4146"/>
              <a:ext cx="5760" cy="198"/>
            </a:xfrm>
            <a:prstGeom prst="rect">
              <a:avLst/>
            </a:prstGeom>
            <a:solidFill>
              <a:schemeClr val="bg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875"/>
                </a:spcBef>
                <a:defRPr/>
              </a:pPr>
              <a:r>
                <a:rPr lang="pt-BR" sz="1400" smtClean="0">
                  <a:solidFill>
                    <a:schemeClr val="tx1"/>
                  </a:solidFill>
                  <a:effectLst>
                    <a:outerShdw blurRad="38100" dist="38100" dir="2700000" algn="tl">
                      <a:srgbClr val="C0C0C0"/>
                    </a:outerShdw>
                  </a:effectLst>
                  <a:latin typeface="Arial" charset="0"/>
                </a:rPr>
                <a:t>Baseado em Fundamentos da Engenharia econômica – O.F.F.Torres</a:t>
              </a:r>
            </a:p>
          </p:txBody>
        </p:sp>
        <p:sp>
          <p:nvSpPr>
            <p:cNvPr id="49159" name="Text Box 7"/>
            <p:cNvSpPr txBox="1">
              <a:spLocks noChangeArrowheads="1"/>
            </p:cNvSpPr>
            <p:nvPr/>
          </p:nvSpPr>
          <p:spPr bwMode="auto">
            <a:xfrm>
              <a:off x="2607" y="36"/>
              <a:ext cx="3120" cy="292"/>
            </a:xfrm>
            <a:prstGeom prst="rect">
              <a:avLst/>
            </a:prstGeom>
            <a:solidFill>
              <a:schemeClr val="bg1"/>
            </a:solidFill>
            <a:ln w="9360">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500"/>
                </a:spcBef>
                <a:defRPr/>
              </a:pPr>
              <a:r>
                <a:rPr lang="pt-BR" b="1" i="1" smtClean="0">
                  <a:solidFill>
                    <a:schemeClr val="tx1"/>
                  </a:solidFill>
                  <a:effectLst>
                    <a:outerShdw blurRad="38100" dist="38100" dir="2700000" algn="tl">
                      <a:srgbClr val="C0C0C0"/>
                    </a:outerShdw>
                  </a:effectLst>
                  <a:latin typeface="Arial" charset="0"/>
                </a:rPr>
                <a:t>Análise de Projetos de Investimento</a:t>
              </a:r>
            </a:p>
          </p:txBody>
        </p:sp>
        <p:sp>
          <p:nvSpPr>
            <p:cNvPr id="65605" name="Line 8"/>
            <p:cNvSpPr>
              <a:spLocks noChangeShapeType="1"/>
            </p:cNvSpPr>
            <p:nvPr/>
          </p:nvSpPr>
          <p:spPr bwMode="auto">
            <a:xfrm>
              <a:off x="999" y="720"/>
              <a:ext cx="4761" cy="1"/>
            </a:xfrm>
            <a:prstGeom prst="line">
              <a:avLst/>
            </a:prstGeom>
            <a:noFill/>
            <a:ln w="324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sp>
        <p:nvSpPr>
          <p:cNvPr id="65543" name="Rectangle 9"/>
          <p:cNvSpPr>
            <a:spLocks noChangeArrowheads="1"/>
          </p:cNvSpPr>
          <p:nvPr/>
        </p:nvSpPr>
        <p:spPr bwMode="auto">
          <a:xfrm>
            <a:off x="359834" y="5175250"/>
            <a:ext cx="1951567" cy="71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Fábrica Pequena</a:t>
            </a:r>
          </a:p>
        </p:txBody>
      </p:sp>
      <p:sp>
        <p:nvSpPr>
          <p:cNvPr id="65544" name="Rectangle 10"/>
          <p:cNvSpPr>
            <a:spLocks noChangeArrowheads="1"/>
          </p:cNvSpPr>
          <p:nvPr/>
        </p:nvSpPr>
        <p:spPr bwMode="auto">
          <a:xfrm rot="960000">
            <a:off x="2266952" y="5497514"/>
            <a:ext cx="3712633"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Procura Inicial Baixa</a:t>
            </a:r>
          </a:p>
        </p:txBody>
      </p:sp>
      <p:sp>
        <p:nvSpPr>
          <p:cNvPr id="65545" name="Rectangle 11"/>
          <p:cNvSpPr>
            <a:spLocks noChangeArrowheads="1"/>
          </p:cNvSpPr>
          <p:nvPr/>
        </p:nvSpPr>
        <p:spPr bwMode="auto">
          <a:xfrm rot="1200000">
            <a:off x="4779433" y="4959350"/>
            <a:ext cx="2601384"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Não Expandir</a:t>
            </a:r>
          </a:p>
        </p:txBody>
      </p:sp>
      <p:sp>
        <p:nvSpPr>
          <p:cNvPr id="65546" name="Rectangle 12"/>
          <p:cNvSpPr>
            <a:spLocks noChangeArrowheads="1"/>
          </p:cNvSpPr>
          <p:nvPr/>
        </p:nvSpPr>
        <p:spPr bwMode="auto">
          <a:xfrm>
            <a:off x="8614833" y="1641475"/>
            <a:ext cx="3575051"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dirty="0">
                <a:solidFill>
                  <a:schemeClr val="tx1"/>
                </a:solidFill>
                <a:latin typeface="Arial" charset="0"/>
              </a:rPr>
              <a:t>Proc. seg. alta</a:t>
            </a:r>
          </a:p>
        </p:txBody>
      </p:sp>
      <p:sp>
        <p:nvSpPr>
          <p:cNvPr id="65547" name="Rectangle 13"/>
          <p:cNvSpPr>
            <a:spLocks noChangeArrowheads="1"/>
          </p:cNvSpPr>
          <p:nvPr/>
        </p:nvSpPr>
        <p:spPr bwMode="auto">
          <a:xfrm>
            <a:off x="8591552" y="2266950"/>
            <a:ext cx="3524249"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65548" name="Rectangle 14"/>
          <p:cNvSpPr>
            <a:spLocks noChangeArrowheads="1"/>
          </p:cNvSpPr>
          <p:nvPr/>
        </p:nvSpPr>
        <p:spPr bwMode="auto">
          <a:xfrm>
            <a:off x="8616952" y="2824163"/>
            <a:ext cx="3575049"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65549" name="Rectangle 15"/>
          <p:cNvSpPr>
            <a:spLocks noChangeArrowheads="1"/>
          </p:cNvSpPr>
          <p:nvPr/>
        </p:nvSpPr>
        <p:spPr bwMode="auto">
          <a:xfrm>
            <a:off x="8619067" y="3411538"/>
            <a:ext cx="3575051"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dirty="0">
                <a:solidFill>
                  <a:schemeClr val="tx1"/>
                </a:solidFill>
                <a:latin typeface="Arial" charset="0"/>
              </a:rPr>
              <a:t>Proc. seg. alta</a:t>
            </a:r>
          </a:p>
        </p:txBody>
      </p:sp>
      <p:sp>
        <p:nvSpPr>
          <p:cNvPr id="65550" name="Rectangle 16"/>
          <p:cNvSpPr>
            <a:spLocks noChangeArrowheads="1"/>
          </p:cNvSpPr>
          <p:nvPr/>
        </p:nvSpPr>
        <p:spPr bwMode="auto">
          <a:xfrm>
            <a:off x="8616952" y="3981450"/>
            <a:ext cx="3575049"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65551" name="Rectangle 17"/>
          <p:cNvSpPr>
            <a:spLocks noChangeArrowheads="1"/>
          </p:cNvSpPr>
          <p:nvPr/>
        </p:nvSpPr>
        <p:spPr bwMode="auto">
          <a:xfrm>
            <a:off x="8619067" y="4516438"/>
            <a:ext cx="3575051"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alta</a:t>
            </a:r>
          </a:p>
        </p:txBody>
      </p:sp>
      <p:sp>
        <p:nvSpPr>
          <p:cNvPr id="65552" name="Rectangle 18"/>
          <p:cNvSpPr>
            <a:spLocks noChangeArrowheads="1"/>
          </p:cNvSpPr>
          <p:nvPr/>
        </p:nvSpPr>
        <p:spPr bwMode="auto">
          <a:xfrm>
            <a:off x="8619067" y="5132388"/>
            <a:ext cx="3575051"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65553" name="Rectangle 19"/>
          <p:cNvSpPr>
            <a:spLocks noChangeArrowheads="1"/>
          </p:cNvSpPr>
          <p:nvPr/>
        </p:nvSpPr>
        <p:spPr bwMode="auto">
          <a:xfrm>
            <a:off x="8625418" y="5770563"/>
            <a:ext cx="3575049"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 seg. baixa</a:t>
            </a:r>
          </a:p>
        </p:txBody>
      </p:sp>
      <p:sp>
        <p:nvSpPr>
          <p:cNvPr id="65554" name="Line 20"/>
          <p:cNvSpPr>
            <a:spLocks noChangeShapeType="1"/>
          </p:cNvSpPr>
          <p:nvPr/>
        </p:nvSpPr>
        <p:spPr bwMode="auto">
          <a:xfrm flipV="1">
            <a:off x="8515351" y="205740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65555" name="Line 22"/>
          <p:cNvSpPr>
            <a:spLocks noChangeShapeType="1"/>
          </p:cNvSpPr>
          <p:nvPr/>
        </p:nvSpPr>
        <p:spPr bwMode="auto">
          <a:xfrm flipV="1">
            <a:off x="7531100" y="3197226"/>
            <a:ext cx="4658784" cy="3651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65556" name="Line 27"/>
          <p:cNvSpPr>
            <a:spLocks noChangeShapeType="1"/>
          </p:cNvSpPr>
          <p:nvPr/>
        </p:nvSpPr>
        <p:spPr bwMode="auto">
          <a:xfrm>
            <a:off x="7526868" y="6119814"/>
            <a:ext cx="4663017" cy="1587"/>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65557" name="Line 28"/>
          <p:cNvSpPr>
            <a:spLocks noChangeShapeType="1"/>
          </p:cNvSpPr>
          <p:nvPr/>
        </p:nvSpPr>
        <p:spPr bwMode="auto">
          <a:xfrm flipH="1">
            <a:off x="7526867" y="2070100"/>
            <a:ext cx="990600" cy="29845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58" name="Oval 29"/>
          <p:cNvSpPr>
            <a:spLocks noChangeArrowheads="1"/>
          </p:cNvSpPr>
          <p:nvPr/>
        </p:nvSpPr>
        <p:spPr bwMode="auto">
          <a:xfrm>
            <a:off x="7173385" y="2233613"/>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rgbClr val="FF0000"/>
              </a:solidFill>
              <a:latin typeface="Arial" charset="0"/>
            </a:endParaRPr>
          </a:p>
        </p:txBody>
      </p:sp>
      <p:sp>
        <p:nvSpPr>
          <p:cNvPr id="65559" name="Line 30"/>
          <p:cNvSpPr>
            <a:spLocks noChangeShapeType="1"/>
          </p:cNvSpPr>
          <p:nvPr/>
        </p:nvSpPr>
        <p:spPr bwMode="auto">
          <a:xfrm flipH="1" flipV="1">
            <a:off x="7528984" y="2359025"/>
            <a:ext cx="990600" cy="3048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60" name="Line 31"/>
          <p:cNvSpPr>
            <a:spLocks noChangeShapeType="1"/>
          </p:cNvSpPr>
          <p:nvPr/>
        </p:nvSpPr>
        <p:spPr bwMode="auto">
          <a:xfrm flipH="1">
            <a:off x="7522633" y="3800475"/>
            <a:ext cx="990600" cy="29845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61" name="Oval 32"/>
          <p:cNvSpPr>
            <a:spLocks noChangeArrowheads="1"/>
          </p:cNvSpPr>
          <p:nvPr/>
        </p:nvSpPr>
        <p:spPr bwMode="auto">
          <a:xfrm>
            <a:off x="7169152" y="3963988"/>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rgbClr val="FF0000"/>
              </a:solidFill>
              <a:latin typeface="Arial" charset="0"/>
            </a:endParaRPr>
          </a:p>
        </p:txBody>
      </p:sp>
      <p:sp>
        <p:nvSpPr>
          <p:cNvPr id="65562" name="Line 33"/>
          <p:cNvSpPr>
            <a:spLocks noChangeShapeType="1"/>
          </p:cNvSpPr>
          <p:nvPr/>
        </p:nvSpPr>
        <p:spPr bwMode="auto">
          <a:xfrm flipH="1" flipV="1">
            <a:off x="7524751" y="4089400"/>
            <a:ext cx="990600" cy="3048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63" name="Line 34"/>
          <p:cNvSpPr>
            <a:spLocks noChangeShapeType="1"/>
          </p:cNvSpPr>
          <p:nvPr/>
        </p:nvSpPr>
        <p:spPr bwMode="auto">
          <a:xfrm flipH="1">
            <a:off x="7522633" y="4968875"/>
            <a:ext cx="990600" cy="29845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64" name="Oval 35"/>
          <p:cNvSpPr>
            <a:spLocks noChangeArrowheads="1"/>
          </p:cNvSpPr>
          <p:nvPr/>
        </p:nvSpPr>
        <p:spPr bwMode="auto">
          <a:xfrm>
            <a:off x="7169152" y="5132388"/>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rgbClr val="FF0000"/>
              </a:solidFill>
              <a:latin typeface="Arial" charset="0"/>
            </a:endParaRPr>
          </a:p>
        </p:txBody>
      </p:sp>
      <p:sp>
        <p:nvSpPr>
          <p:cNvPr id="65565" name="Line 36"/>
          <p:cNvSpPr>
            <a:spLocks noChangeShapeType="1"/>
          </p:cNvSpPr>
          <p:nvPr/>
        </p:nvSpPr>
        <p:spPr bwMode="auto">
          <a:xfrm flipH="1" flipV="1">
            <a:off x="7524751" y="5257800"/>
            <a:ext cx="990600" cy="3048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66" name="Oval 37"/>
          <p:cNvSpPr>
            <a:spLocks noChangeArrowheads="1"/>
          </p:cNvSpPr>
          <p:nvPr/>
        </p:nvSpPr>
        <p:spPr bwMode="auto">
          <a:xfrm>
            <a:off x="7169152" y="5986463"/>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rgbClr val="FF0000"/>
              </a:solidFill>
              <a:latin typeface="Arial" charset="0"/>
            </a:endParaRPr>
          </a:p>
        </p:txBody>
      </p:sp>
      <p:sp>
        <p:nvSpPr>
          <p:cNvPr id="65567" name="Oval 38"/>
          <p:cNvSpPr>
            <a:spLocks noChangeArrowheads="1"/>
          </p:cNvSpPr>
          <p:nvPr/>
        </p:nvSpPr>
        <p:spPr bwMode="auto">
          <a:xfrm>
            <a:off x="7169152" y="3100388"/>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rgbClr val="FF0000"/>
              </a:solidFill>
              <a:latin typeface="Arial" charset="0"/>
            </a:endParaRPr>
          </a:p>
        </p:txBody>
      </p:sp>
      <p:sp>
        <p:nvSpPr>
          <p:cNvPr id="65568" name="Line 39"/>
          <p:cNvSpPr>
            <a:spLocks noChangeShapeType="1"/>
          </p:cNvSpPr>
          <p:nvPr/>
        </p:nvSpPr>
        <p:spPr bwMode="auto">
          <a:xfrm flipH="1" flipV="1">
            <a:off x="4976285" y="4672014"/>
            <a:ext cx="2188633" cy="60007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69" name="Line 40"/>
          <p:cNvSpPr>
            <a:spLocks noChangeShapeType="1"/>
          </p:cNvSpPr>
          <p:nvPr/>
        </p:nvSpPr>
        <p:spPr bwMode="auto">
          <a:xfrm flipH="1">
            <a:off x="4959352" y="4089400"/>
            <a:ext cx="2188633" cy="596900"/>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70" name="Rectangle 41"/>
          <p:cNvSpPr>
            <a:spLocks noChangeArrowheads="1"/>
          </p:cNvSpPr>
          <p:nvPr/>
        </p:nvSpPr>
        <p:spPr bwMode="auto">
          <a:xfrm rot="-1200000">
            <a:off x="4777318" y="3927475"/>
            <a:ext cx="2940049"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Expandir fábrica</a:t>
            </a:r>
          </a:p>
        </p:txBody>
      </p:sp>
      <p:sp>
        <p:nvSpPr>
          <p:cNvPr id="65571" name="Line 42"/>
          <p:cNvSpPr>
            <a:spLocks noChangeShapeType="1"/>
          </p:cNvSpPr>
          <p:nvPr/>
        </p:nvSpPr>
        <p:spPr bwMode="auto">
          <a:xfrm flipH="1" flipV="1">
            <a:off x="1987552" y="5027614"/>
            <a:ext cx="5160433" cy="109537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72" name="Line 43"/>
          <p:cNvSpPr>
            <a:spLocks noChangeShapeType="1"/>
          </p:cNvSpPr>
          <p:nvPr/>
        </p:nvSpPr>
        <p:spPr bwMode="auto">
          <a:xfrm flipV="1">
            <a:off x="1989667" y="4687889"/>
            <a:ext cx="2328333" cy="33972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73" name="Rectangle 44"/>
          <p:cNvSpPr>
            <a:spLocks noChangeArrowheads="1"/>
          </p:cNvSpPr>
          <p:nvPr/>
        </p:nvSpPr>
        <p:spPr bwMode="auto">
          <a:xfrm>
            <a:off x="4320118" y="4435476"/>
            <a:ext cx="630767" cy="468313"/>
          </a:xfrm>
          <a:prstGeom prst="rect">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pPr>
            <a:r>
              <a:rPr lang="pt-BR" sz="2000" b="1" dirty="0">
                <a:solidFill>
                  <a:schemeClr val="tx1"/>
                </a:solidFill>
                <a:latin typeface="Arial" charset="0"/>
              </a:rPr>
              <a:t>2</a:t>
            </a:r>
          </a:p>
        </p:txBody>
      </p:sp>
      <p:sp>
        <p:nvSpPr>
          <p:cNvPr id="65574" name="Line 45"/>
          <p:cNvSpPr>
            <a:spLocks noChangeShapeType="1"/>
          </p:cNvSpPr>
          <p:nvPr/>
        </p:nvSpPr>
        <p:spPr bwMode="auto">
          <a:xfrm flipV="1">
            <a:off x="558801" y="2779714"/>
            <a:ext cx="1071033" cy="81597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75" name="Oval 46"/>
          <p:cNvSpPr>
            <a:spLocks noChangeArrowheads="1"/>
          </p:cNvSpPr>
          <p:nvPr/>
        </p:nvSpPr>
        <p:spPr bwMode="auto">
          <a:xfrm>
            <a:off x="1640418" y="2646363"/>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65576" name="Oval 47"/>
          <p:cNvSpPr>
            <a:spLocks noChangeArrowheads="1"/>
          </p:cNvSpPr>
          <p:nvPr/>
        </p:nvSpPr>
        <p:spPr bwMode="auto">
          <a:xfrm>
            <a:off x="1640418" y="4881563"/>
            <a:ext cx="349249" cy="258762"/>
          </a:xfrm>
          <a:prstGeom prst="ellipse">
            <a:avLst/>
          </a:prstGeom>
          <a:noFill/>
          <a:ln w="2844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sz="2000">
              <a:solidFill>
                <a:schemeClr val="tx1"/>
              </a:solidFill>
              <a:latin typeface="Arial" charset="0"/>
            </a:endParaRPr>
          </a:p>
        </p:txBody>
      </p:sp>
      <p:sp>
        <p:nvSpPr>
          <p:cNvPr id="65577" name="Rectangle 48"/>
          <p:cNvSpPr>
            <a:spLocks noChangeArrowheads="1"/>
          </p:cNvSpPr>
          <p:nvPr/>
        </p:nvSpPr>
        <p:spPr bwMode="auto">
          <a:xfrm>
            <a:off x="829734" y="1933575"/>
            <a:ext cx="1697567" cy="71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Fábrica Grande</a:t>
            </a:r>
          </a:p>
        </p:txBody>
      </p:sp>
      <p:sp>
        <p:nvSpPr>
          <p:cNvPr id="65578" name="Line 49"/>
          <p:cNvSpPr>
            <a:spLocks noChangeShapeType="1"/>
          </p:cNvSpPr>
          <p:nvPr/>
        </p:nvSpPr>
        <p:spPr bwMode="auto">
          <a:xfrm flipV="1">
            <a:off x="1998133" y="2360614"/>
            <a:ext cx="5164667" cy="42227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79" name="Line 50"/>
          <p:cNvSpPr>
            <a:spLocks noChangeShapeType="1"/>
          </p:cNvSpPr>
          <p:nvPr/>
        </p:nvSpPr>
        <p:spPr bwMode="auto">
          <a:xfrm>
            <a:off x="1998133" y="2790826"/>
            <a:ext cx="5164667" cy="441325"/>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sz="2000"/>
          </a:p>
        </p:txBody>
      </p:sp>
      <p:sp>
        <p:nvSpPr>
          <p:cNvPr id="65580" name="Rectangle 51"/>
          <p:cNvSpPr>
            <a:spLocks noChangeArrowheads="1"/>
          </p:cNvSpPr>
          <p:nvPr/>
        </p:nvSpPr>
        <p:spPr bwMode="auto">
          <a:xfrm rot="-360000">
            <a:off x="2425700" y="2143126"/>
            <a:ext cx="4413251"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Procura Inicial Alta</a:t>
            </a:r>
          </a:p>
        </p:txBody>
      </p:sp>
      <p:sp>
        <p:nvSpPr>
          <p:cNvPr id="65581" name="Rectangle 52"/>
          <p:cNvSpPr>
            <a:spLocks noChangeArrowheads="1"/>
          </p:cNvSpPr>
          <p:nvPr/>
        </p:nvSpPr>
        <p:spPr bwMode="auto">
          <a:xfrm rot="-660000">
            <a:off x="1642534" y="4122739"/>
            <a:ext cx="269663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Procura Inicial Alta</a:t>
            </a:r>
          </a:p>
        </p:txBody>
      </p:sp>
      <p:sp>
        <p:nvSpPr>
          <p:cNvPr id="65582" name="Rectangle 53"/>
          <p:cNvSpPr>
            <a:spLocks noChangeArrowheads="1"/>
          </p:cNvSpPr>
          <p:nvPr/>
        </p:nvSpPr>
        <p:spPr bwMode="auto">
          <a:xfrm rot="420000">
            <a:off x="2550585" y="3041650"/>
            <a:ext cx="4294716"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1">
                <a:solidFill>
                  <a:schemeClr val="tx1"/>
                </a:solidFill>
                <a:latin typeface="Arial" charset="0"/>
              </a:rPr>
              <a:t>Procura Inicial Baixa</a:t>
            </a:r>
          </a:p>
        </p:txBody>
      </p:sp>
      <p:sp>
        <p:nvSpPr>
          <p:cNvPr id="65583" name="Line 20"/>
          <p:cNvSpPr>
            <a:spLocks noChangeShapeType="1"/>
          </p:cNvSpPr>
          <p:nvPr/>
        </p:nvSpPr>
        <p:spPr bwMode="auto">
          <a:xfrm flipV="1">
            <a:off x="8498418" y="554990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65584" name="Line 20"/>
          <p:cNvSpPr>
            <a:spLocks noChangeShapeType="1"/>
          </p:cNvSpPr>
          <p:nvPr/>
        </p:nvSpPr>
        <p:spPr bwMode="auto">
          <a:xfrm flipV="1">
            <a:off x="8498418" y="495935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65585" name="Line 20"/>
          <p:cNvSpPr>
            <a:spLocks noChangeShapeType="1"/>
          </p:cNvSpPr>
          <p:nvPr/>
        </p:nvSpPr>
        <p:spPr bwMode="auto">
          <a:xfrm flipV="1">
            <a:off x="8515351" y="438785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65586" name="Line 20"/>
          <p:cNvSpPr>
            <a:spLocks noChangeShapeType="1"/>
          </p:cNvSpPr>
          <p:nvPr/>
        </p:nvSpPr>
        <p:spPr bwMode="auto">
          <a:xfrm flipV="1">
            <a:off x="8515351" y="3778250"/>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65587" name="Line 20"/>
          <p:cNvSpPr>
            <a:spLocks noChangeShapeType="1"/>
          </p:cNvSpPr>
          <p:nvPr/>
        </p:nvSpPr>
        <p:spPr bwMode="auto">
          <a:xfrm flipV="1">
            <a:off x="8517467" y="2654301"/>
            <a:ext cx="3674533" cy="17463"/>
          </a:xfrm>
          <a:prstGeom prst="line">
            <a:avLst/>
          </a:prstGeom>
          <a:noFill/>
          <a:ln w="2844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50230" name="Text Box 54"/>
          <p:cNvSpPr txBox="1">
            <a:spLocks noChangeArrowheads="1"/>
          </p:cNvSpPr>
          <p:nvPr/>
        </p:nvSpPr>
        <p:spPr bwMode="auto">
          <a:xfrm>
            <a:off x="3488267" y="1778001"/>
            <a:ext cx="1413933"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pPr>
            <a:r>
              <a:rPr lang="pt-BR" sz="2000" b="1">
                <a:solidFill>
                  <a:srgbClr val="FF0000"/>
                </a:solidFill>
                <a:latin typeface="Arial" charset="0"/>
              </a:rPr>
              <a:t>70%</a:t>
            </a:r>
          </a:p>
        </p:txBody>
      </p:sp>
      <p:sp>
        <p:nvSpPr>
          <p:cNvPr id="50231" name="Text Box 55"/>
          <p:cNvSpPr txBox="1">
            <a:spLocks noChangeArrowheads="1"/>
          </p:cNvSpPr>
          <p:nvPr/>
        </p:nvSpPr>
        <p:spPr bwMode="auto">
          <a:xfrm>
            <a:off x="1701800" y="3854451"/>
            <a:ext cx="1617133"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pPr>
            <a:r>
              <a:rPr lang="pt-BR" sz="2000" b="1">
                <a:solidFill>
                  <a:srgbClr val="FF0000"/>
                </a:solidFill>
                <a:latin typeface="Arial" charset="0"/>
              </a:rPr>
              <a:t>70%</a:t>
            </a:r>
          </a:p>
        </p:txBody>
      </p:sp>
      <p:sp>
        <p:nvSpPr>
          <p:cNvPr id="50233" name="Text Box 57"/>
          <p:cNvSpPr txBox="1">
            <a:spLocks noChangeArrowheads="1"/>
          </p:cNvSpPr>
          <p:nvPr/>
        </p:nvSpPr>
        <p:spPr bwMode="auto">
          <a:xfrm>
            <a:off x="3251699" y="5672045"/>
            <a:ext cx="1540933"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pPr>
            <a:r>
              <a:rPr lang="pt-BR" sz="2000" b="1" dirty="0">
                <a:solidFill>
                  <a:srgbClr val="FF0000"/>
                </a:solidFill>
                <a:latin typeface="Arial" charset="0"/>
              </a:rPr>
              <a:t>30%</a:t>
            </a:r>
          </a:p>
        </p:txBody>
      </p:sp>
      <p:sp>
        <p:nvSpPr>
          <p:cNvPr id="50232" name="Text Box 56"/>
          <p:cNvSpPr txBox="1">
            <a:spLocks noChangeArrowheads="1"/>
          </p:cNvSpPr>
          <p:nvPr/>
        </p:nvSpPr>
        <p:spPr bwMode="auto">
          <a:xfrm>
            <a:off x="3361267" y="3289301"/>
            <a:ext cx="1566333"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pPr>
            <a:r>
              <a:rPr lang="pt-BR" sz="2000" b="1">
                <a:solidFill>
                  <a:srgbClr val="FF0000"/>
                </a:solidFill>
                <a:latin typeface="Arial" charset="0"/>
              </a:rPr>
              <a:t>30%</a:t>
            </a:r>
          </a:p>
        </p:txBody>
      </p:sp>
      <p:sp>
        <p:nvSpPr>
          <p:cNvPr id="50234" name="Text Box 58"/>
          <p:cNvSpPr txBox="1">
            <a:spLocks noChangeArrowheads="1"/>
          </p:cNvSpPr>
          <p:nvPr/>
        </p:nvSpPr>
        <p:spPr bwMode="auto">
          <a:xfrm>
            <a:off x="7059084" y="1656230"/>
            <a:ext cx="176106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1250"/>
              </a:spcBef>
            </a:pPr>
            <a:r>
              <a:rPr lang="pt-BR" sz="2000" b="1">
                <a:solidFill>
                  <a:srgbClr val="FF0000"/>
                </a:solidFill>
                <a:latin typeface="Arial" charset="0"/>
              </a:rPr>
              <a:t>85,7%</a:t>
            </a:r>
          </a:p>
        </p:txBody>
      </p:sp>
      <p:sp>
        <p:nvSpPr>
          <p:cNvPr id="50235" name="Text Box 59"/>
          <p:cNvSpPr txBox="1">
            <a:spLocks noChangeArrowheads="1"/>
          </p:cNvSpPr>
          <p:nvPr/>
        </p:nvSpPr>
        <p:spPr bwMode="auto">
          <a:xfrm>
            <a:off x="7109884" y="3371850"/>
            <a:ext cx="176106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1250"/>
              </a:spcBef>
            </a:pPr>
            <a:r>
              <a:rPr lang="pt-BR" sz="2000" b="1">
                <a:solidFill>
                  <a:srgbClr val="FF0000"/>
                </a:solidFill>
                <a:latin typeface="Arial" charset="0"/>
              </a:rPr>
              <a:t>85,7%</a:t>
            </a:r>
          </a:p>
        </p:txBody>
      </p:sp>
      <p:sp>
        <p:nvSpPr>
          <p:cNvPr id="50236" name="Text Box 60"/>
          <p:cNvSpPr txBox="1">
            <a:spLocks noChangeArrowheads="1"/>
          </p:cNvSpPr>
          <p:nvPr/>
        </p:nvSpPr>
        <p:spPr bwMode="auto">
          <a:xfrm>
            <a:off x="7084484" y="4470401"/>
            <a:ext cx="176106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1250"/>
              </a:spcBef>
            </a:pPr>
            <a:r>
              <a:rPr lang="pt-BR" sz="2000" b="1">
                <a:solidFill>
                  <a:srgbClr val="FF0000"/>
                </a:solidFill>
                <a:latin typeface="Arial" charset="0"/>
              </a:rPr>
              <a:t>85,7%</a:t>
            </a:r>
          </a:p>
        </p:txBody>
      </p:sp>
      <p:sp>
        <p:nvSpPr>
          <p:cNvPr id="50237" name="Text Box 61"/>
          <p:cNvSpPr txBox="1">
            <a:spLocks noChangeArrowheads="1"/>
          </p:cNvSpPr>
          <p:nvPr/>
        </p:nvSpPr>
        <p:spPr bwMode="auto">
          <a:xfrm>
            <a:off x="7076017" y="2244726"/>
            <a:ext cx="176106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1250"/>
              </a:spcBef>
            </a:pPr>
            <a:r>
              <a:rPr lang="pt-BR" sz="2000" b="1">
                <a:solidFill>
                  <a:srgbClr val="FF0000"/>
                </a:solidFill>
                <a:latin typeface="Arial" charset="0"/>
              </a:rPr>
              <a:t>14,3%</a:t>
            </a:r>
          </a:p>
        </p:txBody>
      </p:sp>
      <p:sp>
        <p:nvSpPr>
          <p:cNvPr id="50238" name="Text Box 62"/>
          <p:cNvSpPr txBox="1">
            <a:spLocks noChangeArrowheads="1"/>
          </p:cNvSpPr>
          <p:nvPr/>
        </p:nvSpPr>
        <p:spPr bwMode="auto">
          <a:xfrm>
            <a:off x="7092950" y="2765426"/>
            <a:ext cx="176106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1250"/>
              </a:spcBef>
            </a:pPr>
            <a:r>
              <a:rPr lang="pt-BR" sz="2000" b="1">
                <a:solidFill>
                  <a:srgbClr val="FF0000"/>
                </a:solidFill>
                <a:latin typeface="Arial" charset="0"/>
              </a:rPr>
              <a:t>100%</a:t>
            </a:r>
          </a:p>
        </p:txBody>
      </p:sp>
      <p:sp>
        <p:nvSpPr>
          <p:cNvPr id="50239" name="Text Box 63"/>
          <p:cNvSpPr txBox="1">
            <a:spLocks noChangeArrowheads="1"/>
          </p:cNvSpPr>
          <p:nvPr/>
        </p:nvSpPr>
        <p:spPr bwMode="auto">
          <a:xfrm>
            <a:off x="7143751" y="5070476"/>
            <a:ext cx="176106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1250"/>
              </a:spcBef>
            </a:pPr>
            <a:r>
              <a:rPr lang="pt-BR" sz="2000" b="1">
                <a:solidFill>
                  <a:srgbClr val="FF0000"/>
                </a:solidFill>
                <a:latin typeface="Arial" charset="0"/>
              </a:rPr>
              <a:t>14,3%</a:t>
            </a:r>
          </a:p>
        </p:txBody>
      </p:sp>
      <p:sp>
        <p:nvSpPr>
          <p:cNvPr id="50240" name="Text Box 64"/>
          <p:cNvSpPr txBox="1">
            <a:spLocks noChangeArrowheads="1"/>
          </p:cNvSpPr>
          <p:nvPr/>
        </p:nvSpPr>
        <p:spPr bwMode="auto">
          <a:xfrm>
            <a:off x="7152217" y="3952876"/>
            <a:ext cx="176106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1250"/>
              </a:spcBef>
            </a:pPr>
            <a:r>
              <a:rPr lang="pt-BR" sz="2000" b="1">
                <a:solidFill>
                  <a:srgbClr val="FF0000"/>
                </a:solidFill>
                <a:latin typeface="Arial" charset="0"/>
              </a:rPr>
              <a:t>14,3%</a:t>
            </a:r>
          </a:p>
        </p:txBody>
      </p:sp>
      <p:sp>
        <p:nvSpPr>
          <p:cNvPr id="50241" name="Text Box 65"/>
          <p:cNvSpPr txBox="1">
            <a:spLocks noChangeArrowheads="1"/>
          </p:cNvSpPr>
          <p:nvPr/>
        </p:nvSpPr>
        <p:spPr bwMode="auto">
          <a:xfrm>
            <a:off x="7101417" y="5667376"/>
            <a:ext cx="176106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1250"/>
              </a:spcBef>
            </a:pPr>
            <a:r>
              <a:rPr lang="pt-BR" sz="2000" b="1">
                <a:solidFill>
                  <a:srgbClr val="FF0000"/>
                </a:solidFill>
                <a:latin typeface="Arial" charset="0"/>
              </a:rPr>
              <a:t>100%</a:t>
            </a:r>
          </a:p>
        </p:txBody>
      </p:sp>
      <p:sp>
        <p:nvSpPr>
          <p:cNvPr id="50242" name="Rectangle 66"/>
          <p:cNvSpPr>
            <a:spLocks noChangeArrowheads="1"/>
          </p:cNvSpPr>
          <p:nvPr/>
        </p:nvSpPr>
        <p:spPr bwMode="auto">
          <a:xfrm>
            <a:off x="10998200" y="6184900"/>
            <a:ext cx="6096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r">
              <a:spcBef>
                <a:spcPts val="700"/>
              </a:spcBef>
              <a:spcAft>
                <a:spcPts val="105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pt-BR" sz="2800" b="1">
              <a:solidFill>
                <a:schemeClr val="tx1"/>
              </a:solidFill>
              <a:latin typeface="Arial" charset="0"/>
            </a:endParaRPr>
          </a:p>
        </p:txBody>
      </p:sp>
    </p:spTree>
    <p:extLst>
      <p:ext uri="{BB962C8B-B14F-4D97-AF65-F5344CB8AC3E}">
        <p14:creationId xmlns:p14="http://schemas.microsoft.com/office/powerpoint/2010/main" val="12729931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additive="repl">
                                        <p:cTn id="6" dur="1" fill="hold">
                                          <p:stCondLst>
                                            <p:cond delay="0"/>
                                          </p:stCondLst>
                                        </p:cTn>
                                        <p:tgtEl>
                                          <p:spTgt spid="50230"/>
                                        </p:tgtEl>
                                        <p:attrNameLst>
                                          <p:attrName>style.visibility</p:attrName>
                                        </p:attrNameLst>
                                      </p:cBhvr>
                                      <p:to>
                                        <p:strVal val="visible"/>
                                      </p:to>
                                    </p:set>
                                    <p:anim calcmode="lin" valueType="num">
                                      <p:cBhvr additive="repl">
                                        <p:cTn id="7" dur="500" fill="hold"/>
                                        <p:tgtEl>
                                          <p:spTgt spid="50230"/>
                                        </p:tgtEl>
                                        <p:attrNameLst>
                                          <p:attrName>ppt_w</p:attrName>
                                        </p:attrNameLst>
                                      </p:cBhvr>
                                      <p:tavLst>
                                        <p:tav tm="100000">
                                          <p:val>
                                            <p:fltVal val="0"/>
                                          </p:val>
                                        </p:tav>
                                        <p:tav>
                                          <p:val>
                                            <p:strVal val="#ppt_w"/>
                                          </p:val>
                                        </p:tav>
                                      </p:tavLst>
                                    </p:anim>
                                    <p:anim calcmode="lin" valueType="num">
                                      <p:cBhvr additive="repl">
                                        <p:cTn id="8" dur="500" fill="hold"/>
                                        <p:tgtEl>
                                          <p:spTgt spid="50230"/>
                                        </p:tgtEl>
                                        <p:attrNameLst>
                                          <p:attrName>ppt_h</p:attrName>
                                        </p:attrNameLst>
                                      </p:cBhvr>
                                      <p:tavLst>
                                        <p:tav tm="100000">
                                          <p:val>
                                            <p:fltVal val="0"/>
                                          </p:val>
                                        </p:tav>
                                        <p:tav>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additive="repl">
                                        <p:cTn id="11" dur="1" fill="hold">
                                          <p:stCondLst>
                                            <p:cond delay="0"/>
                                          </p:stCondLst>
                                        </p:cTn>
                                        <p:tgtEl>
                                          <p:spTgt spid="50231"/>
                                        </p:tgtEl>
                                        <p:attrNameLst>
                                          <p:attrName>style.visibility</p:attrName>
                                        </p:attrNameLst>
                                      </p:cBhvr>
                                      <p:to>
                                        <p:strVal val="visible"/>
                                      </p:to>
                                    </p:set>
                                    <p:anim calcmode="lin" valueType="num">
                                      <p:cBhvr additive="repl">
                                        <p:cTn id="12" dur="500" fill="hold"/>
                                        <p:tgtEl>
                                          <p:spTgt spid="50231"/>
                                        </p:tgtEl>
                                        <p:attrNameLst>
                                          <p:attrName>ppt_w</p:attrName>
                                        </p:attrNameLst>
                                      </p:cBhvr>
                                      <p:tavLst>
                                        <p:tav tm="100000">
                                          <p:val>
                                            <p:fltVal val="0"/>
                                          </p:val>
                                        </p:tav>
                                        <p:tav>
                                          <p:val>
                                            <p:strVal val="#ppt_w"/>
                                          </p:val>
                                        </p:tav>
                                      </p:tavLst>
                                    </p:anim>
                                    <p:anim calcmode="lin" valueType="num">
                                      <p:cBhvr additive="repl">
                                        <p:cTn id="13" dur="500" fill="hold"/>
                                        <p:tgtEl>
                                          <p:spTgt spid="50231"/>
                                        </p:tgtEl>
                                        <p:attrNameLst>
                                          <p:attrName>ppt_h</p:attrName>
                                        </p:attrNameLst>
                                      </p:cBhvr>
                                      <p:tavLst>
                                        <p:tav tm="100000">
                                          <p:val>
                                            <p:fltVal val="0"/>
                                          </p:val>
                                        </p:tav>
                                        <p:tav>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additive="repl">
                                        <p:cTn id="16" dur="1" fill="hold">
                                          <p:stCondLst>
                                            <p:cond delay="0"/>
                                          </p:stCondLst>
                                        </p:cTn>
                                        <p:tgtEl>
                                          <p:spTgt spid="50233"/>
                                        </p:tgtEl>
                                        <p:attrNameLst>
                                          <p:attrName>style.visibility</p:attrName>
                                        </p:attrNameLst>
                                      </p:cBhvr>
                                      <p:to>
                                        <p:strVal val="visible"/>
                                      </p:to>
                                    </p:set>
                                    <p:anim calcmode="lin" valueType="num">
                                      <p:cBhvr additive="repl">
                                        <p:cTn id="17" dur="500" fill="hold"/>
                                        <p:tgtEl>
                                          <p:spTgt spid="50233"/>
                                        </p:tgtEl>
                                        <p:attrNameLst>
                                          <p:attrName>ppt_w</p:attrName>
                                        </p:attrNameLst>
                                      </p:cBhvr>
                                      <p:tavLst>
                                        <p:tav tm="100000">
                                          <p:val>
                                            <p:fltVal val="0"/>
                                          </p:val>
                                        </p:tav>
                                        <p:tav>
                                          <p:val>
                                            <p:strVal val="#ppt_w"/>
                                          </p:val>
                                        </p:tav>
                                      </p:tavLst>
                                    </p:anim>
                                    <p:anim calcmode="lin" valueType="num">
                                      <p:cBhvr additive="repl">
                                        <p:cTn id="18" dur="500" fill="hold"/>
                                        <p:tgtEl>
                                          <p:spTgt spid="50233"/>
                                        </p:tgtEl>
                                        <p:attrNameLst>
                                          <p:attrName>ppt_h</p:attrName>
                                        </p:attrNameLst>
                                      </p:cBhvr>
                                      <p:tavLst>
                                        <p:tav tm="100000">
                                          <p:val>
                                            <p:fltVal val="0"/>
                                          </p:val>
                                        </p:tav>
                                        <p:tav>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additive="repl">
                                        <p:cTn id="22" dur="1" fill="hold">
                                          <p:stCondLst>
                                            <p:cond delay="0"/>
                                          </p:stCondLst>
                                        </p:cTn>
                                        <p:tgtEl>
                                          <p:spTgt spid="50232"/>
                                        </p:tgtEl>
                                        <p:attrNameLst>
                                          <p:attrName>style.visibility</p:attrName>
                                        </p:attrNameLst>
                                      </p:cBhvr>
                                      <p:to>
                                        <p:strVal val="visible"/>
                                      </p:to>
                                    </p:set>
                                    <p:anim calcmode="lin" valueType="num">
                                      <p:cBhvr additive="repl">
                                        <p:cTn id="23" dur="500" fill="hold"/>
                                        <p:tgtEl>
                                          <p:spTgt spid="50232"/>
                                        </p:tgtEl>
                                        <p:attrNameLst>
                                          <p:attrName>ppt_w</p:attrName>
                                        </p:attrNameLst>
                                      </p:cBhvr>
                                      <p:tavLst>
                                        <p:tav tm="100000">
                                          <p:val>
                                            <p:fltVal val="0"/>
                                          </p:val>
                                        </p:tav>
                                        <p:tav>
                                          <p:val>
                                            <p:strVal val="#ppt_w"/>
                                          </p:val>
                                        </p:tav>
                                      </p:tavLst>
                                    </p:anim>
                                    <p:anim calcmode="lin" valueType="num">
                                      <p:cBhvr additive="repl">
                                        <p:cTn id="24" dur="500" fill="hold"/>
                                        <p:tgtEl>
                                          <p:spTgt spid="50232"/>
                                        </p:tgtEl>
                                        <p:attrNameLst>
                                          <p:attrName>ppt_h</p:attrName>
                                        </p:attrNameLst>
                                      </p:cBhvr>
                                      <p:tavLst>
                                        <p:tav tm="100000">
                                          <p:val>
                                            <p:fltVal val="0"/>
                                          </p:val>
                                        </p:tav>
                                        <p:tav>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nodeType="clickEffect">
                                  <p:stCondLst>
                                    <p:cond delay="0"/>
                                  </p:stCondLst>
                                  <p:childTnLst>
                                    <p:set>
                                      <p:cBhvr additive="repl">
                                        <p:cTn id="28" dur="1" fill="hold">
                                          <p:stCondLst>
                                            <p:cond delay="0"/>
                                          </p:stCondLst>
                                        </p:cTn>
                                        <p:tgtEl>
                                          <p:spTgt spid="50234"/>
                                        </p:tgtEl>
                                        <p:attrNameLst>
                                          <p:attrName>style.visibility</p:attrName>
                                        </p:attrNameLst>
                                      </p:cBhvr>
                                      <p:to>
                                        <p:strVal val="visible"/>
                                      </p:to>
                                    </p:set>
                                    <p:anim calcmode="lin" valueType="num">
                                      <p:cBhvr additive="repl">
                                        <p:cTn id="29" dur="500" fill="hold"/>
                                        <p:tgtEl>
                                          <p:spTgt spid="50234"/>
                                        </p:tgtEl>
                                        <p:attrNameLst>
                                          <p:attrName>ppt_w</p:attrName>
                                        </p:attrNameLst>
                                      </p:cBhvr>
                                      <p:tavLst>
                                        <p:tav tm="100000">
                                          <p:val>
                                            <p:fltVal val="0"/>
                                          </p:val>
                                        </p:tav>
                                        <p:tav>
                                          <p:val>
                                            <p:strVal val="#ppt_w"/>
                                          </p:val>
                                        </p:tav>
                                      </p:tavLst>
                                    </p:anim>
                                    <p:anim calcmode="lin" valueType="num">
                                      <p:cBhvr additive="repl">
                                        <p:cTn id="30" dur="500" fill="hold"/>
                                        <p:tgtEl>
                                          <p:spTgt spid="50234"/>
                                        </p:tgtEl>
                                        <p:attrNameLst>
                                          <p:attrName>ppt_h</p:attrName>
                                        </p:attrNameLst>
                                      </p:cBhvr>
                                      <p:tavLst>
                                        <p:tav tm="100000">
                                          <p:val>
                                            <p:fltVal val="0"/>
                                          </p:val>
                                        </p:tav>
                                        <p:tav>
                                          <p:val>
                                            <p:strVal val="#ppt_h"/>
                                          </p:val>
                                        </p:tav>
                                      </p:tavLst>
                                    </p:anim>
                                  </p:childTnLst>
                                </p:cTn>
                              </p:par>
                            </p:childTnLst>
                          </p:cTn>
                        </p:par>
                        <p:par>
                          <p:cTn id="31" fill="hold" nodeType="afterGroup">
                            <p:stCondLst>
                              <p:cond delay="500"/>
                            </p:stCondLst>
                            <p:childTnLst>
                              <p:par>
                                <p:cTn id="32" presetID="23" presetClass="entr" presetSubtype="16" fill="hold" nodeType="afterEffect">
                                  <p:stCondLst>
                                    <p:cond delay="0"/>
                                  </p:stCondLst>
                                  <p:childTnLst>
                                    <p:set>
                                      <p:cBhvr additive="repl">
                                        <p:cTn id="33" dur="1" fill="hold">
                                          <p:stCondLst>
                                            <p:cond delay="0"/>
                                          </p:stCondLst>
                                        </p:cTn>
                                        <p:tgtEl>
                                          <p:spTgt spid="50235"/>
                                        </p:tgtEl>
                                        <p:attrNameLst>
                                          <p:attrName>style.visibility</p:attrName>
                                        </p:attrNameLst>
                                      </p:cBhvr>
                                      <p:to>
                                        <p:strVal val="visible"/>
                                      </p:to>
                                    </p:set>
                                    <p:anim calcmode="lin" valueType="num">
                                      <p:cBhvr additive="repl">
                                        <p:cTn id="34" dur="500" fill="hold"/>
                                        <p:tgtEl>
                                          <p:spTgt spid="50235"/>
                                        </p:tgtEl>
                                        <p:attrNameLst>
                                          <p:attrName>ppt_w</p:attrName>
                                        </p:attrNameLst>
                                      </p:cBhvr>
                                      <p:tavLst>
                                        <p:tav tm="100000">
                                          <p:val>
                                            <p:fltVal val="0"/>
                                          </p:val>
                                        </p:tav>
                                        <p:tav>
                                          <p:val>
                                            <p:strVal val="#ppt_w"/>
                                          </p:val>
                                        </p:tav>
                                      </p:tavLst>
                                    </p:anim>
                                    <p:anim calcmode="lin" valueType="num">
                                      <p:cBhvr additive="repl">
                                        <p:cTn id="35" dur="500" fill="hold"/>
                                        <p:tgtEl>
                                          <p:spTgt spid="50235"/>
                                        </p:tgtEl>
                                        <p:attrNameLst>
                                          <p:attrName>ppt_h</p:attrName>
                                        </p:attrNameLst>
                                      </p:cBhvr>
                                      <p:tavLst>
                                        <p:tav tm="100000">
                                          <p:val>
                                            <p:fltVal val="0"/>
                                          </p:val>
                                        </p:tav>
                                        <p:tav>
                                          <p:val>
                                            <p:strVal val="#ppt_h"/>
                                          </p:val>
                                        </p:tav>
                                      </p:tavLst>
                                    </p:anim>
                                  </p:childTnLst>
                                </p:cTn>
                              </p:par>
                            </p:childTnLst>
                          </p:cTn>
                        </p:par>
                        <p:par>
                          <p:cTn id="36" fill="hold" nodeType="afterGroup">
                            <p:stCondLst>
                              <p:cond delay="1000"/>
                            </p:stCondLst>
                            <p:childTnLst>
                              <p:par>
                                <p:cTn id="37" presetID="23" presetClass="entr" presetSubtype="16" fill="hold" nodeType="afterEffect">
                                  <p:stCondLst>
                                    <p:cond delay="0"/>
                                  </p:stCondLst>
                                  <p:childTnLst>
                                    <p:set>
                                      <p:cBhvr additive="repl">
                                        <p:cTn id="38" dur="1" fill="hold">
                                          <p:stCondLst>
                                            <p:cond delay="0"/>
                                          </p:stCondLst>
                                        </p:cTn>
                                        <p:tgtEl>
                                          <p:spTgt spid="50236"/>
                                        </p:tgtEl>
                                        <p:attrNameLst>
                                          <p:attrName>style.visibility</p:attrName>
                                        </p:attrNameLst>
                                      </p:cBhvr>
                                      <p:to>
                                        <p:strVal val="visible"/>
                                      </p:to>
                                    </p:set>
                                    <p:anim calcmode="lin" valueType="num">
                                      <p:cBhvr additive="repl">
                                        <p:cTn id="39" dur="500" fill="hold"/>
                                        <p:tgtEl>
                                          <p:spTgt spid="50236"/>
                                        </p:tgtEl>
                                        <p:attrNameLst>
                                          <p:attrName>ppt_w</p:attrName>
                                        </p:attrNameLst>
                                      </p:cBhvr>
                                      <p:tavLst>
                                        <p:tav tm="100000">
                                          <p:val>
                                            <p:fltVal val="0"/>
                                          </p:val>
                                        </p:tav>
                                        <p:tav>
                                          <p:val>
                                            <p:strVal val="#ppt_w"/>
                                          </p:val>
                                        </p:tav>
                                      </p:tavLst>
                                    </p:anim>
                                    <p:anim calcmode="lin" valueType="num">
                                      <p:cBhvr additive="repl">
                                        <p:cTn id="40" dur="500" fill="hold"/>
                                        <p:tgtEl>
                                          <p:spTgt spid="50236"/>
                                        </p:tgtEl>
                                        <p:attrNameLst>
                                          <p:attrName>ppt_h</p:attrName>
                                        </p:attrNameLst>
                                      </p:cBhvr>
                                      <p:tavLst>
                                        <p:tav tm="100000">
                                          <p:val>
                                            <p:fltVal val="0"/>
                                          </p:val>
                                        </p:tav>
                                        <p:tav>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nodeType="clickEffect">
                                  <p:stCondLst>
                                    <p:cond delay="0"/>
                                  </p:stCondLst>
                                  <p:childTnLst>
                                    <p:set>
                                      <p:cBhvr additive="repl">
                                        <p:cTn id="44" dur="1" fill="hold">
                                          <p:stCondLst>
                                            <p:cond delay="0"/>
                                          </p:stCondLst>
                                        </p:cTn>
                                        <p:tgtEl>
                                          <p:spTgt spid="50237"/>
                                        </p:tgtEl>
                                        <p:attrNameLst>
                                          <p:attrName>style.visibility</p:attrName>
                                        </p:attrNameLst>
                                      </p:cBhvr>
                                      <p:to>
                                        <p:strVal val="visible"/>
                                      </p:to>
                                    </p:set>
                                    <p:anim calcmode="lin" valueType="num">
                                      <p:cBhvr additive="repl">
                                        <p:cTn id="45" dur="500" fill="hold"/>
                                        <p:tgtEl>
                                          <p:spTgt spid="50237"/>
                                        </p:tgtEl>
                                        <p:attrNameLst>
                                          <p:attrName>ppt_w</p:attrName>
                                        </p:attrNameLst>
                                      </p:cBhvr>
                                      <p:tavLst>
                                        <p:tav tm="100000">
                                          <p:val>
                                            <p:fltVal val="0"/>
                                          </p:val>
                                        </p:tav>
                                        <p:tav>
                                          <p:val>
                                            <p:strVal val="#ppt_w"/>
                                          </p:val>
                                        </p:tav>
                                      </p:tavLst>
                                    </p:anim>
                                    <p:anim calcmode="lin" valueType="num">
                                      <p:cBhvr additive="repl">
                                        <p:cTn id="46" dur="500" fill="hold"/>
                                        <p:tgtEl>
                                          <p:spTgt spid="50237"/>
                                        </p:tgtEl>
                                        <p:attrNameLst>
                                          <p:attrName>ppt_h</p:attrName>
                                        </p:attrNameLst>
                                      </p:cBhvr>
                                      <p:tavLst>
                                        <p:tav tm="100000">
                                          <p:val>
                                            <p:fltVal val="0"/>
                                          </p:val>
                                        </p:tav>
                                        <p:tav>
                                          <p:val>
                                            <p:strVal val="#ppt_h"/>
                                          </p:val>
                                        </p:tav>
                                      </p:tavLst>
                                    </p:anim>
                                  </p:childTnLst>
                                </p:cTn>
                              </p:par>
                            </p:childTnLst>
                          </p:cTn>
                        </p:par>
                        <p:par>
                          <p:cTn id="47" fill="hold" nodeType="afterGroup">
                            <p:stCondLst>
                              <p:cond delay="500"/>
                            </p:stCondLst>
                            <p:childTnLst>
                              <p:par>
                                <p:cTn id="48" presetID="23" presetClass="entr" presetSubtype="16" fill="hold" nodeType="afterEffect">
                                  <p:stCondLst>
                                    <p:cond delay="0"/>
                                  </p:stCondLst>
                                  <p:childTnLst>
                                    <p:set>
                                      <p:cBhvr additive="repl">
                                        <p:cTn id="49" dur="1" fill="hold">
                                          <p:stCondLst>
                                            <p:cond delay="0"/>
                                          </p:stCondLst>
                                        </p:cTn>
                                        <p:tgtEl>
                                          <p:spTgt spid="50240"/>
                                        </p:tgtEl>
                                        <p:attrNameLst>
                                          <p:attrName>style.visibility</p:attrName>
                                        </p:attrNameLst>
                                      </p:cBhvr>
                                      <p:to>
                                        <p:strVal val="visible"/>
                                      </p:to>
                                    </p:set>
                                    <p:anim calcmode="lin" valueType="num">
                                      <p:cBhvr additive="repl">
                                        <p:cTn id="50" dur="500" fill="hold"/>
                                        <p:tgtEl>
                                          <p:spTgt spid="50240"/>
                                        </p:tgtEl>
                                        <p:attrNameLst>
                                          <p:attrName>ppt_w</p:attrName>
                                        </p:attrNameLst>
                                      </p:cBhvr>
                                      <p:tavLst>
                                        <p:tav tm="100000">
                                          <p:val>
                                            <p:fltVal val="0"/>
                                          </p:val>
                                        </p:tav>
                                        <p:tav>
                                          <p:val>
                                            <p:strVal val="#ppt_w"/>
                                          </p:val>
                                        </p:tav>
                                      </p:tavLst>
                                    </p:anim>
                                    <p:anim calcmode="lin" valueType="num">
                                      <p:cBhvr additive="repl">
                                        <p:cTn id="51" dur="500" fill="hold"/>
                                        <p:tgtEl>
                                          <p:spTgt spid="50240"/>
                                        </p:tgtEl>
                                        <p:attrNameLst>
                                          <p:attrName>ppt_h</p:attrName>
                                        </p:attrNameLst>
                                      </p:cBhvr>
                                      <p:tavLst>
                                        <p:tav tm="100000">
                                          <p:val>
                                            <p:fltVal val="0"/>
                                          </p:val>
                                        </p:tav>
                                        <p:tav>
                                          <p:val>
                                            <p:strVal val="#ppt_h"/>
                                          </p:val>
                                        </p:tav>
                                      </p:tavLst>
                                    </p:anim>
                                  </p:childTnLst>
                                </p:cTn>
                              </p:par>
                            </p:childTnLst>
                          </p:cTn>
                        </p:par>
                        <p:par>
                          <p:cTn id="52" fill="hold" nodeType="afterGroup">
                            <p:stCondLst>
                              <p:cond delay="1000"/>
                            </p:stCondLst>
                            <p:childTnLst>
                              <p:par>
                                <p:cTn id="53" presetID="23" presetClass="entr" presetSubtype="16" fill="hold" nodeType="afterEffect">
                                  <p:stCondLst>
                                    <p:cond delay="0"/>
                                  </p:stCondLst>
                                  <p:childTnLst>
                                    <p:set>
                                      <p:cBhvr additive="repl">
                                        <p:cTn id="54" dur="1" fill="hold">
                                          <p:stCondLst>
                                            <p:cond delay="0"/>
                                          </p:stCondLst>
                                        </p:cTn>
                                        <p:tgtEl>
                                          <p:spTgt spid="50239"/>
                                        </p:tgtEl>
                                        <p:attrNameLst>
                                          <p:attrName>style.visibility</p:attrName>
                                        </p:attrNameLst>
                                      </p:cBhvr>
                                      <p:to>
                                        <p:strVal val="visible"/>
                                      </p:to>
                                    </p:set>
                                    <p:anim calcmode="lin" valueType="num">
                                      <p:cBhvr additive="repl">
                                        <p:cTn id="55" dur="500" fill="hold"/>
                                        <p:tgtEl>
                                          <p:spTgt spid="50239"/>
                                        </p:tgtEl>
                                        <p:attrNameLst>
                                          <p:attrName>ppt_w</p:attrName>
                                        </p:attrNameLst>
                                      </p:cBhvr>
                                      <p:tavLst>
                                        <p:tav tm="100000">
                                          <p:val>
                                            <p:fltVal val="0"/>
                                          </p:val>
                                        </p:tav>
                                        <p:tav>
                                          <p:val>
                                            <p:strVal val="#ppt_w"/>
                                          </p:val>
                                        </p:tav>
                                      </p:tavLst>
                                    </p:anim>
                                    <p:anim calcmode="lin" valueType="num">
                                      <p:cBhvr additive="repl">
                                        <p:cTn id="56" dur="500" fill="hold"/>
                                        <p:tgtEl>
                                          <p:spTgt spid="50239"/>
                                        </p:tgtEl>
                                        <p:attrNameLst>
                                          <p:attrName>ppt_h</p:attrName>
                                        </p:attrNameLst>
                                      </p:cBhvr>
                                      <p:tavLst>
                                        <p:tav tm="100000">
                                          <p:val>
                                            <p:fltVal val="0"/>
                                          </p:val>
                                        </p:tav>
                                        <p:tav>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nodeType="clickEffect">
                                  <p:stCondLst>
                                    <p:cond delay="0"/>
                                  </p:stCondLst>
                                  <p:childTnLst>
                                    <p:set>
                                      <p:cBhvr additive="repl">
                                        <p:cTn id="60" dur="1" fill="hold">
                                          <p:stCondLst>
                                            <p:cond delay="0"/>
                                          </p:stCondLst>
                                        </p:cTn>
                                        <p:tgtEl>
                                          <p:spTgt spid="50238"/>
                                        </p:tgtEl>
                                        <p:attrNameLst>
                                          <p:attrName>style.visibility</p:attrName>
                                        </p:attrNameLst>
                                      </p:cBhvr>
                                      <p:to>
                                        <p:strVal val="visible"/>
                                      </p:to>
                                    </p:set>
                                    <p:anim calcmode="lin" valueType="num">
                                      <p:cBhvr additive="repl">
                                        <p:cTn id="61" dur="500" fill="hold"/>
                                        <p:tgtEl>
                                          <p:spTgt spid="50238"/>
                                        </p:tgtEl>
                                        <p:attrNameLst>
                                          <p:attrName>ppt_w</p:attrName>
                                        </p:attrNameLst>
                                      </p:cBhvr>
                                      <p:tavLst>
                                        <p:tav tm="100000">
                                          <p:val>
                                            <p:fltVal val="0"/>
                                          </p:val>
                                        </p:tav>
                                        <p:tav>
                                          <p:val>
                                            <p:strVal val="#ppt_w"/>
                                          </p:val>
                                        </p:tav>
                                      </p:tavLst>
                                    </p:anim>
                                    <p:anim calcmode="lin" valueType="num">
                                      <p:cBhvr additive="repl">
                                        <p:cTn id="62" dur="500" fill="hold"/>
                                        <p:tgtEl>
                                          <p:spTgt spid="50238"/>
                                        </p:tgtEl>
                                        <p:attrNameLst>
                                          <p:attrName>ppt_h</p:attrName>
                                        </p:attrNameLst>
                                      </p:cBhvr>
                                      <p:tavLst>
                                        <p:tav tm="100000">
                                          <p:val>
                                            <p:fltVal val="0"/>
                                          </p:val>
                                        </p:tav>
                                        <p:tav>
                                          <p:val>
                                            <p:strVal val="#ppt_h"/>
                                          </p:val>
                                        </p:tav>
                                      </p:tavLst>
                                    </p:anim>
                                  </p:childTnLst>
                                </p:cTn>
                              </p:par>
                            </p:childTnLst>
                          </p:cTn>
                        </p:par>
                        <p:par>
                          <p:cTn id="63" fill="hold" nodeType="afterGroup">
                            <p:stCondLst>
                              <p:cond delay="500"/>
                            </p:stCondLst>
                            <p:childTnLst>
                              <p:par>
                                <p:cTn id="64" presetID="23" presetClass="entr" presetSubtype="16" fill="hold" nodeType="afterEffect">
                                  <p:stCondLst>
                                    <p:cond delay="0"/>
                                  </p:stCondLst>
                                  <p:childTnLst>
                                    <p:set>
                                      <p:cBhvr additive="repl">
                                        <p:cTn id="65" dur="1" fill="hold">
                                          <p:stCondLst>
                                            <p:cond delay="0"/>
                                          </p:stCondLst>
                                        </p:cTn>
                                        <p:tgtEl>
                                          <p:spTgt spid="50241"/>
                                        </p:tgtEl>
                                        <p:attrNameLst>
                                          <p:attrName>style.visibility</p:attrName>
                                        </p:attrNameLst>
                                      </p:cBhvr>
                                      <p:to>
                                        <p:strVal val="visible"/>
                                      </p:to>
                                    </p:set>
                                    <p:anim calcmode="lin" valueType="num">
                                      <p:cBhvr additive="repl">
                                        <p:cTn id="66" dur="500" fill="hold"/>
                                        <p:tgtEl>
                                          <p:spTgt spid="50241"/>
                                        </p:tgtEl>
                                        <p:attrNameLst>
                                          <p:attrName>ppt_w</p:attrName>
                                        </p:attrNameLst>
                                      </p:cBhvr>
                                      <p:tavLst>
                                        <p:tav tm="100000">
                                          <p:val>
                                            <p:fltVal val="0"/>
                                          </p:val>
                                        </p:tav>
                                        <p:tav>
                                          <p:val>
                                            <p:strVal val="#ppt_w"/>
                                          </p:val>
                                        </p:tav>
                                      </p:tavLst>
                                    </p:anim>
                                    <p:anim calcmode="lin" valueType="num">
                                      <p:cBhvr additive="repl">
                                        <p:cTn id="67" dur="500" fill="hold"/>
                                        <p:tgtEl>
                                          <p:spTgt spid="50241"/>
                                        </p:tgtEl>
                                        <p:attrNameLst>
                                          <p:attrName>ppt_h</p:attrName>
                                        </p:attrNameLst>
                                      </p:cBhvr>
                                      <p:tavLst>
                                        <p:tav tm="100000">
                                          <p:val>
                                            <p:fltVal val="0"/>
                                          </p:val>
                                        </p:tav>
                                        <p:tav>
                                          <p:val>
                                            <p:strVal val="#ppt_h"/>
                                          </p:val>
                                        </p:tav>
                                      </p:tavLst>
                                    </p:anim>
                                  </p:childTnLst>
                                </p:cTn>
                              </p:par>
                            </p:childTnLst>
                          </p:cTn>
                        </p:par>
                        <p:par>
                          <p:cTn id="68" fill="hold" nodeType="afterGroup">
                            <p:stCondLst>
                              <p:cond delay="1000"/>
                            </p:stCondLst>
                            <p:childTnLst>
                              <p:par>
                                <p:cTn id="69" presetID="18" presetClass="entr" presetSubtype="6" fill="hold" nodeType="afterEffect" nodePh="1">
                                  <p:stCondLst>
                                    <p:cond delay="0"/>
                                  </p:stCondLst>
                                  <p:endCondLst>
                                    <p:cond evt="begin" delay="0">
                                      <p:tn val="69"/>
                                    </p:cond>
                                  </p:endCondLst>
                                  <p:childTnLst>
                                    <p:set>
                                      <p:cBhvr additive="repl">
                                        <p:cTn id="70" dur="1" fill="hold">
                                          <p:stCondLst>
                                            <p:cond delay="0"/>
                                          </p:stCondLst>
                                        </p:cTn>
                                        <p:tgtEl>
                                          <p:spTgt spid="50242">
                                            <p:txEl>
                                              <p:pRg st="0" end="0"/>
                                            </p:txEl>
                                          </p:spTgt>
                                        </p:tgtEl>
                                        <p:attrNameLst>
                                          <p:attrName>style.visibility</p:attrName>
                                        </p:attrNameLst>
                                      </p:cBhvr>
                                      <p:to>
                                        <p:strVal val="visible"/>
                                      </p:to>
                                    </p:set>
                                    <p:animEffect transition="in" filter="strips(downRight)">
                                      <p:cBhvr additive="repl">
                                        <p:cTn id="71" dur="500"/>
                                        <p:tgtEl>
                                          <p:spTgt spid="5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Text Box 3"/>
          <p:cNvSpPr txBox="1">
            <a:spLocks noChangeArrowheads="1"/>
          </p:cNvSpPr>
          <p:nvPr/>
        </p:nvSpPr>
        <p:spPr bwMode="auto">
          <a:xfrm>
            <a:off x="838200" y="538163"/>
            <a:ext cx="45212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defRPr/>
            </a:pPr>
            <a:r>
              <a:rPr lang="pt-BR" sz="2800" b="1" smtClean="0">
                <a:solidFill>
                  <a:schemeClr val="tx1"/>
                </a:solidFill>
                <a:effectLst>
                  <a:outerShdw blurRad="38100" dist="38100" dir="2700000" algn="tl">
                    <a:srgbClr val="C0C0C0"/>
                  </a:outerShdw>
                </a:effectLst>
                <a:latin typeface="Arial" charset="0"/>
              </a:rPr>
              <a:t>Árvore de Decisão</a:t>
            </a:r>
          </a:p>
        </p:txBody>
      </p:sp>
      <p:grpSp>
        <p:nvGrpSpPr>
          <p:cNvPr id="66564" name="Group 5"/>
          <p:cNvGrpSpPr>
            <a:grpSpLocks/>
          </p:cNvGrpSpPr>
          <p:nvPr/>
        </p:nvGrpSpPr>
        <p:grpSpPr bwMode="auto">
          <a:xfrm>
            <a:off x="0" y="57150"/>
            <a:ext cx="12192000" cy="6838950"/>
            <a:chOff x="0" y="36"/>
            <a:chExt cx="5760" cy="4308"/>
          </a:xfrm>
        </p:grpSpPr>
        <p:sp>
          <p:nvSpPr>
            <p:cNvPr id="66621" name="Line 6"/>
            <p:cNvSpPr>
              <a:spLocks noChangeShapeType="1"/>
            </p:cNvSpPr>
            <p:nvPr/>
          </p:nvSpPr>
          <p:spPr bwMode="auto">
            <a:xfrm>
              <a:off x="432" y="192"/>
              <a:ext cx="5328" cy="1"/>
            </a:xfrm>
            <a:prstGeom prst="line">
              <a:avLst/>
            </a:prstGeom>
            <a:noFill/>
            <a:ln w="936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121863" name="Text Box 7"/>
            <p:cNvSpPr txBox="1">
              <a:spLocks noChangeArrowheads="1"/>
            </p:cNvSpPr>
            <p:nvPr/>
          </p:nvSpPr>
          <p:spPr bwMode="auto">
            <a:xfrm>
              <a:off x="0" y="4146"/>
              <a:ext cx="5760" cy="198"/>
            </a:xfrm>
            <a:prstGeom prst="rect">
              <a:avLst/>
            </a:prstGeom>
            <a:solidFill>
              <a:schemeClr val="bg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875"/>
                </a:spcBef>
                <a:defRPr/>
              </a:pPr>
              <a:r>
                <a:rPr lang="pt-BR" sz="1400" smtClean="0">
                  <a:solidFill>
                    <a:schemeClr val="tx1"/>
                  </a:solidFill>
                  <a:effectLst>
                    <a:outerShdw blurRad="38100" dist="38100" dir="2700000" algn="tl">
                      <a:srgbClr val="C0C0C0"/>
                    </a:outerShdw>
                  </a:effectLst>
                  <a:latin typeface="Arial" charset="0"/>
                </a:rPr>
                <a:t>Baseado em Fundamentos da Engenharia econômica – O.F.F.Torres</a:t>
              </a:r>
            </a:p>
          </p:txBody>
        </p:sp>
        <p:sp>
          <p:nvSpPr>
            <p:cNvPr id="121864" name="Text Box 8"/>
            <p:cNvSpPr txBox="1">
              <a:spLocks noChangeArrowheads="1"/>
            </p:cNvSpPr>
            <p:nvPr/>
          </p:nvSpPr>
          <p:spPr bwMode="auto">
            <a:xfrm>
              <a:off x="2607" y="36"/>
              <a:ext cx="3120" cy="292"/>
            </a:xfrm>
            <a:prstGeom prst="rect">
              <a:avLst/>
            </a:prstGeom>
            <a:solidFill>
              <a:schemeClr val="bg1"/>
            </a:solidFill>
            <a:ln w="9360">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500"/>
                </a:spcBef>
                <a:defRPr/>
              </a:pPr>
              <a:r>
                <a:rPr lang="pt-BR" b="1" i="1" smtClean="0">
                  <a:solidFill>
                    <a:schemeClr val="tx1"/>
                  </a:solidFill>
                  <a:effectLst>
                    <a:outerShdw blurRad="38100" dist="38100" dir="2700000" algn="tl">
                      <a:srgbClr val="C0C0C0"/>
                    </a:outerShdw>
                  </a:effectLst>
                  <a:latin typeface="Arial" charset="0"/>
                </a:rPr>
                <a:t>Análise de Projetos de Investimento</a:t>
              </a:r>
            </a:p>
          </p:txBody>
        </p:sp>
        <p:sp>
          <p:nvSpPr>
            <p:cNvPr id="66624" name="Line 9"/>
            <p:cNvSpPr>
              <a:spLocks noChangeShapeType="1"/>
            </p:cNvSpPr>
            <p:nvPr/>
          </p:nvSpPr>
          <p:spPr bwMode="auto">
            <a:xfrm>
              <a:off x="999" y="720"/>
              <a:ext cx="4761" cy="1"/>
            </a:xfrm>
            <a:prstGeom prst="line">
              <a:avLst/>
            </a:prstGeom>
            <a:noFill/>
            <a:ln w="324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sp>
        <p:nvSpPr>
          <p:cNvPr id="121925" name="Rectangle 69"/>
          <p:cNvSpPr>
            <a:spLocks noChangeArrowheads="1"/>
          </p:cNvSpPr>
          <p:nvPr/>
        </p:nvSpPr>
        <p:spPr bwMode="auto">
          <a:xfrm>
            <a:off x="203200" y="1133475"/>
            <a:ext cx="10329333"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379413" indent="-379413">
              <a:lnSpc>
                <a:spcPct val="110000"/>
              </a:lnSpc>
              <a:spcBef>
                <a:spcPts val="500"/>
              </a:spcBef>
              <a:buClr>
                <a:schemeClr val="tx1"/>
              </a:buClr>
              <a:buFont typeface="Lucida Sans Unicode" pitchFamily="34" charset="0"/>
              <a:buChar char="•"/>
              <a:tabLst>
                <a:tab pos="949325" algn="l"/>
                <a:tab pos="1863725" algn="l"/>
                <a:tab pos="2778125" algn="l"/>
                <a:tab pos="3692525" algn="l"/>
                <a:tab pos="4606925" algn="l"/>
                <a:tab pos="5521325" algn="l"/>
                <a:tab pos="6435725" algn="l"/>
                <a:tab pos="7350125" algn="l"/>
                <a:tab pos="8264525" algn="l"/>
                <a:tab pos="9178925" algn="l"/>
                <a:tab pos="10093325" algn="l"/>
              </a:tabLst>
            </a:pPr>
            <a:r>
              <a:rPr lang="pt-BR" sz="2400" b="1">
                <a:solidFill>
                  <a:schemeClr val="tx1"/>
                </a:solidFill>
                <a:latin typeface="Arial" charset="0"/>
              </a:rPr>
              <a:t>Se houvesse informação perfeita:</a:t>
            </a:r>
          </a:p>
        </p:txBody>
      </p:sp>
      <p:graphicFrame>
        <p:nvGraphicFramePr>
          <p:cNvPr id="48241" name="Group 113"/>
          <p:cNvGraphicFramePr>
            <a:graphicFrameLocks noGrp="1"/>
          </p:cNvGraphicFramePr>
          <p:nvPr>
            <p:ph/>
            <p:extLst>
              <p:ext uri="{D42A27DB-BD31-4B8C-83A1-F6EECF244321}">
                <p14:modId xmlns:p14="http://schemas.microsoft.com/office/powerpoint/2010/main" val="1668698791"/>
              </p:ext>
            </p:extLst>
          </p:nvPr>
        </p:nvGraphicFramePr>
        <p:xfrm>
          <a:off x="243418" y="1668464"/>
          <a:ext cx="11550650" cy="3977323"/>
        </p:xfrm>
        <a:graphic>
          <a:graphicData uri="http://schemas.openxmlformats.org/drawingml/2006/table">
            <a:tbl>
              <a:tblPr/>
              <a:tblGrid>
                <a:gridCol w="2728383"/>
                <a:gridCol w="1892300"/>
                <a:gridCol w="2309284"/>
                <a:gridCol w="2309283"/>
                <a:gridCol w="2311400"/>
              </a:tblGrid>
              <a:tr h="795338">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Procura</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Melhor Decisão</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VPL (milhões)</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dirty="0" err="1" smtClean="0">
                          <a:ln>
                            <a:noFill/>
                          </a:ln>
                          <a:solidFill>
                            <a:schemeClr val="tx1"/>
                          </a:solidFill>
                          <a:effectLst/>
                          <a:latin typeface="Arial" charset="0"/>
                          <a:ea typeface="Lucida Sans Unicode" pitchFamily="34" charset="0"/>
                          <a:cs typeface="Lucida Sans Unicode" pitchFamily="34" charset="0"/>
                        </a:rPr>
                        <a:t>Prob</a:t>
                      </a:r>
                      <a:r>
                        <a:rPr kumimoji="0" lang="pt-BR"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 Estimada</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VPL </a:t>
                      </a:r>
                      <a:r>
                        <a:rPr kumimoji="0" lang="en-US"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 Prob.</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692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3750">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350">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338">
                <a:tc gridSpan="3">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Total</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t-BR"/>
                    </a:p>
                  </a:txBody>
                  <a:tcPr/>
                </a:tc>
                <a:tc hMerge="1">
                  <a:txBody>
                    <a:bodyPr/>
                    <a:lstStyle/>
                    <a:p>
                      <a:endParaRPr lang="pt-BR"/>
                    </a:p>
                  </a:txBody>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100%</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0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2023" name="Text Box 167"/>
          <p:cNvSpPr txBox="1">
            <a:spLocks noChangeArrowheads="1"/>
          </p:cNvSpPr>
          <p:nvPr/>
        </p:nvSpPr>
        <p:spPr bwMode="auto">
          <a:xfrm>
            <a:off x="2946400" y="2455864"/>
            <a:ext cx="1871133"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Fábrica Grande</a:t>
            </a:r>
          </a:p>
        </p:txBody>
      </p:sp>
      <p:sp>
        <p:nvSpPr>
          <p:cNvPr id="122024" name="Text Box 168"/>
          <p:cNvSpPr txBox="1">
            <a:spLocks noChangeArrowheads="1"/>
          </p:cNvSpPr>
          <p:nvPr/>
        </p:nvSpPr>
        <p:spPr bwMode="auto">
          <a:xfrm>
            <a:off x="2946400" y="3271839"/>
            <a:ext cx="1998133"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Fábrica Pequena</a:t>
            </a:r>
          </a:p>
        </p:txBody>
      </p:sp>
      <p:sp>
        <p:nvSpPr>
          <p:cNvPr id="122025" name="Text Box 169"/>
          <p:cNvSpPr txBox="1">
            <a:spLocks noChangeArrowheads="1"/>
          </p:cNvSpPr>
          <p:nvPr/>
        </p:nvSpPr>
        <p:spPr bwMode="auto">
          <a:xfrm>
            <a:off x="2895600" y="4049714"/>
            <a:ext cx="2150533"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Fábrica Pequena</a:t>
            </a:r>
          </a:p>
        </p:txBody>
      </p:sp>
      <p:sp>
        <p:nvSpPr>
          <p:cNvPr id="122026" name="Text Box 170"/>
          <p:cNvSpPr txBox="1">
            <a:spLocks noChangeArrowheads="1"/>
          </p:cNvSpPr>
          <p:nvPr/>
        </p:nvSpPr>
        <p:spPr bwMode="auto">
          <a:xfrm>
            <a:off x="491068" y="2644775"/>
            <a:ext cx="2391833"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dirty="0">
                <a:solidFill>
                  <a:schemeClr val="tx1"/>
                </a:solidFill>
                <a:latin typeface="Arial" charset="0"/>
              </a:rPr>
              <a:t>Alta - Alta</a:t>
            </a:r>
          </a:p>
        </p:txBody>
      </p:sp>
      <p:sp>
        <p:nvSpPr>
          <p:cNvPr id="122027" name="Text Box 171"/>
          <p:cNvSpPr txBox="1">
            <a:spLocks noChangeArrowheads="1"/>
          </p:cNvSpPr>
          <p:nvPr/>
        </p:nvSpPr>
        <p:spPr bwMode="auto">
          <a:xfrm>
            <a:off x="465667" y="3432175"/>
            <a:ext cx="2660651"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Alta - Baixa</a:t>
            </a:r>
          </a:p>
        </p:txBody>
      </p:sp>
      <p:sp>
        <p:nvSpPr>
          <p:cNvPr id="122028" name="Text Box 172"/>
          <p:cNvSpPr txBox="1">
            <a:spLocks noChangeArrowheads="1"/>
          </p:cNvSpPr>
          <p:nvPr/>
        </p:nvSpPr>
        <p:spPr bwMode="auto">
          <a:xfrm>
            <a:off x="571500" y="4211639"/>
            <a:ext cx="3009899"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sz="2400" b="1" dirty="0">
                <a:solidFill>
                  <a:schemeClr val="tx1"/>
                </a:solidFill>
                <a:latin typeface="Arial" charset="0"/>
              </a:rPr>
              <a:t>Baixa - Baixa</a:t>
            </a:r>
          </a:p>
        </p:txBody>
      </p:sp>
      <p:sp>
        <p:nvSpPr>
          <p:cNvPr id="122029" name="Text Box 173"/>
          <p:cNvSpPr txBox="1">
            <a:spLocks noChangeArrowheads="1"/>
          </p:cNvSpPr>
          <p:nvPr/>
        </p:nvSpPr>
        <p:spPr bwMode="auto">
          <a:xfrm>
            <a:off x="4798485" y="2730500"/>
            <a:ext cx="259291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R$ 3,145</a:t>
            </a:r>
          </a:p>
        </p:txBody>
      </p:sp>
      <p:sp>
        <p:nvSpPr>
          <p:cNvPr id="122030" name="Text Box 174"/>
          <p:cNvSpPr txBox="1">
            <a:spLocks noChangeArrowheads="1"/>
          </p:cNvSpPr>
          <p:nvPr/>
        </p:nvSpPr>
        <p:spPr bwMode="auto">
          <a:xfrm>
            <a:off x="4751918" y="3451225"/>
            <a:ext cx="259291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R$ 1,245</a:t>
            </a:r>
          </a:p>
        </p:txBody>
      </p:sp>
      <p:sp>
        <p:nvSpPr>
          <p:cNvPr id="122031" name="Text Box 175"/>
          <p:cNvSpPr txBox="1">
            <a:spLocks noChangeArrowheads="1"/>
          </p:cNvSpPr>
          <p:nvPr/>
        </p:nvSpPr>
        <p:spPr bwMode="auto">
          <a:xfrm>
            <a:off x="4751918" y="4135438"/>
            <a:ext cx="259291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R$ 1,158</a:t>
            </a:r>
          </a:p>
        </p:txBody>
      </p:sp>
      <p:sp>
        <p:nvSpPr>
          <p:cNvPr id="122032" name="Text Box 176"/>
          <p:cNvSpPr txBox="1">
            <a:spLocks noChangeArrowheads="1"/>
          </p:cNvSpPr>
          <p:nvPr/>
        </p:nvSpPr>
        <p:spPr bwMode="auto">
          <a:xfrm>
            <a:off x="7632701" y="2730500"/>
            <a:ext cx="1248833"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60%</a:t>
            </a:r>
          </a:p>
        </p:txBody>
      </p:sp>
      <p:sp>
        <p:nvSpPr>
          <p:cNvPr id="122033" name="Text Box 177"/>
          <p:cNvSpPr txBox="1">
            <a:spLocks noChangeArrowheads="1"/>
          </p:cNvSpPr>
          <p:nvPr/>
        </p:nvSpPr>
        <p:spPr bwMode="auto">
          <a:xfrm>
            <a:off x="7632701" y="3451225"/>
            <a:ext cx="1248833"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10%</a:t>
            </a:r>
          </a:p>
        </p:txBody>
      </p:sp>
      <p:sp>
        <p:nvSpPr>
          <p:cNvPr id="122034" name="Text Box 178"/>
          <p:cNvSpPr txBox="1">
            <a:spLocks noChangeArrowheads="1"/>
          </p:cNvSpPr>
          <p:nvPr/>
        </p:nvSpPr>
        <p:spPr bwMode="auto">
          <a:xfrm>
            <a:off x="7632701" y="4171950"/>
            <a:ext cx="1248833"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30%</a:t>
            </a:r>
          </a:p>
        </p:txBody>
      </p:sp>
      <p:sp>
        <p:nvSpPr>
          <p:cNvPr id="122035" name="Text Box 179"/>
          <p:cNvSpPr txBox="1">
            <a:spLocks noChangeArrowheads="1"/>
          </p:cNvSpPr>
          <p:nvPr/>
        </p:nvSpPr>
        <p:spPr bwMode="auto">
          <a:xfrm>
            <a:off x="9552518" y="2730500"/>
            <a:ext cx="2180167"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R$ 1,887</a:t>
            </a:r>
          </a:p>
        </p:txBody>
      </p:sp>
      <p:sp>
        <p:nvSpPr>
          <p:cNvPr id="122036" name="Text Box 180"/>
          <p:cNvSpPr txBox="1">
            <a:spLocks noChangeArrowheads="1"/>
          </p:cNvSpPr>
          <p:nvPr/>
        </p:nvSpPr>
        <p:spPr bwMode="auto">
          <a:xfrm>
            <a:off x="9552518" y="3492500"/>
            <a:ext cx="2078567"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R$ 0,125</a:t>
            </a:r>
          </a:p>
        </p:txBody>
      </p:sp>
      <p:sp>
        <p:nvSpPr>
          <p:cNvPr id="122037" name="Text Box 181"/>
          <p:cNvSpPr txBox="1">
            <a:spLocks noChangeArrowheads="1"/>
          </p:cNvSpPr>
          <p:nvPr/>
        </p:nvSpPr>
        <p:spPr bwMode="auto">
          <a:xfrm>
            <a:off x="9552518" y="4257675"/>
            <a:ext cx="2205567"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R$ 0,347</a:t>
            </a:r>
          </a:p>
        </p:txBody>
      </p:sp>
      <p:sp>
        <p:nvSpPr>
          <p:cNvPr id="122038" name="Text Box 182"/>
          <p:cNvSpPr txBox="1">
            <a:spLocks noChangeArrowheads="1"/>
          </p:cNvSpPr>
          <p:nvPr/>
        </p:nvSpPr>
        <p:spPr bwMode="auto">
          <a:xfrm>
            <a:off x="9552518" y="5019675"/>
            <a:ext cx="2180167"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400" b="1">
                <a:solidFill>
                  <a:schemeClr val="tx1"/>
                </a:solidFill>
                <a:latin typeface="Arial" charset="0"/>
              </a:rPr>
              <a:t>R$ 2,359</a:t>
            </a:r>
          </a:p>
        </p:txBody>
      </p:sp>
      <p:sp>
        <p:nvSpPr>
          <p:cNvPr id="122039" name="Text Box 183"/>
          <p:cNvSpPr txBox="1">
            <a:spLocks noChangeArrowheads="1"/>
          </p:cNvSpPr>
          <p:nvPr/>
        </p:nvSpPr>
        <p:spPr bwMode="auto">
          <a:xfrm>
            <a:off x="-50800" y="5794376"/>
            <a:ext cx="7139517"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800" b="1" dirty="0">
                <a:solidFill>
                  <a:schemeClr val="tx1"/>
                </a:solidFill>
                <a:latin typeface="Arial" charset="0"/>
              </a:rPr>
              <a:t>Valor da informação perfeita:</a:t>
            </a:r>
          </a:p>
        </p:txBody>
      </p:sp>
      <p:sp>
        <p:nvSpPr>
          <p:cNvPr id="122040" name="Text Box 184"/>
          <p:cNvSpPr txBox="1">
            <a:spLocks noChangeArrowheads="1"/>
          </p:cNvSpPr>
          <p:nvPr/>
        </p:nvSpPr>
        <p:spPr bwMode="auto">
          <a:xfrm>
            <a:off x="6252634" y="5876926"/>
            <a:ext cx="5892800"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2800" b="1" dirty="0">
                <a:solidFill>
                  <a:schemeClr val="tx1"/>
                </a:solidFill>
                <a:latin typeface="Arial" charset="0"/>
              </a:rPr>
              <a:t>R$ 2,359 – R$ 1,088 = R$ 1,271</a:t>
            </a:r>
          </a:p>
        </p:txBody>
      </p:sp>
      <p:sp>
        <p:nvSpPr>
          <p:cNvPr id="48193" name="AutoShape 65"/>
          <p:cNvSpPr>
            <a:spLocks/>
          </p:cNvSpPr>
          <p:nvPr/>
        </p:nvSpPr>
        <p:spPr bwMode="auto">
          <a:xfrm>
            <a:off x="6146800" y="5695950"/>
            <a:ext cx="279400" cy="857250"/>
          </a:xfrm>
          <a:prstGeom prst="rightBrace">
            <a:avLst>
              <a:gd name="adj1" fmla="val 34091"/>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extLst>
      <p:ext uri="{BB962C8B-B14F-4D97-AF65-F5344CB8AC3E}">
        <p14:creationId xmlns:p14="http://schemas.microsoft.com/office/powerpoint/2010/main" val="218994068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additive="repl">
                                        <p:cTn id="6" dur="1" fill="hold">
                                          <p:stCondLst>
                                            <p:cond delay="0"/>
                                          </p:stCondLst>
                                        </p:cTn>
                                        <p:tgtEl>
                                          <p:spTgt spid="121925">
                                            <p:txEl>
                                              <p:pRg st="0" end="0"/>
                                            </p:txEl>
                                          </p:spTgt>
                                        </p:tgtEl>
                                        <p:attrNameLst>
                                          <p:attrName>style.visibility</p:attrName>
                                        </p:attrNameLst>
                                      </p:cBhvr>
                                      <p:to>
                                        <p:strVal val="visible"/>
                                      </p:to>
                                    </p:set>
                                    <p:animEffect transition="in" filter="strips(downRight)">
                                      <p:cBhvr additive="repl">
                                        <p:cTn id="7" dur="500"/>
                                        <p:tgtEl>
                                          <p:spTgt spid="1219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8241"/>
                                        </p:tgtEl>
                                        <p:attrNameLst>
                                          <p:attrName>style.visibility</p:attrName>
                                        </p:attrNameLst>
                                      </p:cBhvr>
                                      <p:to>
                                        <p:strVal val="visible"/>
                                      </p:to>
                                    </p:set>
                                    <p:animEffect transition="in" filter="dissolve">
                                      <p:cBhvr>
                                        <p:cTn id="12" dur="500"/>
                                        <p:tgtEl>
                                          <p:spTgt spid="482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22026"/>
                                        </p:tgtEl>
                                        <p:attrNameLst>
                                          <p:attrName>style.visibility</p:attrName>
                                        </p:attrNameLst>
                                      </p:cBhvr>
                                      <p:to>
                                        <p:strVal val="visible"/>
                                      </p:to>
                                    </p:set>
                                    <p:anim calcmode="lin" valueType="num">
                                      <p:cBhvr>
                                        <p:cTn id="17" dur="500" fill="hold"/>
                                        <p:tgtEl>
                                          <p:spTgt spid="122026"/>
                                        </p:tgtEl>
                                        <p:attrNameLst>
                                          <p:attrName>ppt_w</p:attrName>
                                        </p:attrNameLst>
                                      </p:cBhvr>
                                      <p:tavLst>
                                        <p:tav tm="0">
                                          <p:val>
                                            <p:fltVal val="0"/>
                                          </p:val>
                                        </p:tav>
                                        <p:tav tm="100000">
                                          <p:val>
                                            <p:strVal val="#ppt_w"/>
                                          </p:val>
                                        </p:tav>
                                      </p:tavLst>
                                    </p:anim>
                                    <p:anim calcmode="lin" valueType="num">
                                      <p:cBhvr>
                                        <p:cTn id="18" dur="500" fill="hold"/>
                                        <p:tgtEl>
                                          <p:spTgt spid="122026"/>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22027"/>
                                        </p:tgtEl>
                                        <p:attrNameLst>
                                          <p:attrName>style.visibility</p:attrName>
                                        </p:attrNameLst>
                                      </p:cBhvr>
                                      <p:to>
                                        <p:strVal val="visible"/>
                                      </p:to>
                                    </p:set>
                                    <p:anim calcmode="lin" valueType="num">
                                      <p:cBhvr>
                                        <p:cTn id="23" dur="500" fill="hold"/>
                                        <p:tgtEl>
                                          <p:spTgt spid="122027"/>
                                        </p:tgtEl>
                                        <p:attrNameLst>
                                          <p:attrName>ppt_w</p:attrName>
                                        </p:attrNameLst>
                                      </p:cBhvr>
                                      <p:tavLst>
                                        <p:tav tm="0">
                                          <p:val>
                                            <p:fltVal val="0"/>
                                          </p:val>
                                        </p:tav>
                                        <p:tav tm="100000">
                                          <p:val>
                                            <p:strVal val="#ppt_w"/>
                                          </p:val>
                                        </p:tav>
                                      </p:tavLst>
                                    </p:anim>
                                    <p:anim calcmode="lin" valueType="num">
                                      <p:cBhvr>
                                        <p:cTn id="24" dur="500" fill="hold"/>
                                        <p:tgtEl>
                                          <p:spTgt spid="122027"/>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22028"/>
                                        </p:tgtEl>
                                        <p:attrNameLst>
                                          <p:attrName>style.visibility</p:attrName>
                                        </p:attrNameLst>
                                      </p:cBhvr>
                                      <p:to>
                                        <p:strVal val="visible"/>
                                      </p:to>
                                    </p:set>
                                    <p:anim calcmode="lin" valueType="num">
                                      <p:cBhvr>
                                        <p:cTn id="29" dur="500" fill="hold"/>
                                        <p:tgtEl>
                                          <p:spTgt spid="122028"/>
                                        </p:tgtEl>
                                        <p:attrNameLst>
                                          <p:attrName>ppt_w</p:attrName>
                                        </p:attrNameLst>
                                      </p:cBhvr>
                                      <p:tavLst>
                                        <p:tav tm="0">
                                          <p:val>
                                            <p:fltVal val="0"/>
                                          </p:val>
                                        </p:tav>
                                        <p:tav tm="100000">
                                          <p:val>
                                            <p:strVal val="#ppt_w"/>
                                          </p:val>
                                        </p:tav>
                                      </p:tavLst>
                                    </p:anim>
                                    <p:anim calcmode="lin" valueType="num">
                                      <p:cBhvr>
                                        <p:cTn id="30" dur="500" fill="hold"/>
                                        <p:tgtEl>
                                          <p:spTgt spid="122028"/>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22023"/>
                                        </p:tgtEl>
                                        <p:attrNameLst>
                                          <p:attrName>style.visibility</p:attrName>
                                        </p:attrNameLst>
                                      </p:cBhvr>
                                      <p:to>
                                        <p:strVal val="visible"/>
                                      </p:to>
                                    </p:set>
                                    <p:anim calcmode="lin" valueType="num">
                                      <p:cBhvr>
                                        <p:cTn id="35" dur="500" fill="hold"/>
                                        <p:tgtEl>
                                          <p:spTgt spid="122023"/>
                                        </p:tgtEl>
                                        <p:attrNameLst>
                                          <p:attrName>ppt_w</p:attrName>
                                        </p:attrNameLst>
                                      </p:cBhvr>
                                      <p:tavLst>
                                        <p:tav tm="0">
                                          <p:val>
                                            <p:fltVal val="0"/>
                                          </p:val>
                                        </p:tav>
                                        <p:tav tm="100000">
                                          <p:val>
                                            <p:strVal val="#ppt_w"/>
                                          </p:val>
                                        </p:tav>
                                      </p:tavLst>
                                    </p:anim>
                                    <p:anim calcmode="lin" valueType="num">
                                      <p:cBhvr>
                                        <p:cTn id="36" dur="500" fill="hold"/>
                                        <p:tgtEl>
                                          <p:spTgt spid="122023"/>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22024"/>
                                        </p:tgtEl>
                                        <p:attrNameLst>
                                          <p:attrName>style.visibility</p:attrName>
                                        </p:attrNameLst>
                                      </p:cBhvr>
                                      <p:to>
                                        <p:strVal val="visible"/>
                                      </p:to>
                                    </p:set>
                                    <p:anim calcmode="lin" valueType="num">
                                      <p:cBhvr>
                                        <p:cTn id="41" dur="500" fill="hold"/>
                                        <p:tgtEl>
                                          <p:spTgt spid="122024"/>
                                        </p:tgtEl>
                                        <p:attrNameLst>
                                          <p:attrName>ppt_w</p:attrName>
                                        </p:attrNameLst>
                                      </p:cBhvr>
                                      <p:tavLst>
                                        <p:tav tm="0">
                                          <p:val>
                                            <p:fltVal val="0"/>
                                          </p:val>
                                        </p:tav>
                                        <p:tav tm="100000">
                                          <p:val>
                                            <p:strVal val="#ppt_w"/>
                                          </p:val>
                                        </p:tav>
                                      </p:tavLst>
                                    </p:anim>
                                    <p:anim calcmode="lin" valueType="num">
                                      <p:cBhvr>
                                        <p:cTn id="42" dur="500" fill="hold"/>
                                        <p:tgtEl>
                                          <p:spTgt spid="122024"/>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22025"/>
                                        </p:tgtEl>
                                        <p:attrNameLst>
                                          <p:attrName>style.visibility</p:attrName>
                                        </p:attrNameLst>
                                      </p:cBhvr>
                                      <p:to>
                                        <p:strVal val="visible"/>
                                      </p:to>
                                    </p:set>
                                    <p:anim calcmode="lin" valueType="num">
                                      <p:cBhvr>
                                        <p:cTn id="47" dur="500" fill="hold"/>
                                        <p:tgtEl>
                                          <p:spTgt spid="122025"/>
                                        </p:tgtEl>
                                        <p:attrNameLst>
                                          <p:attrName>ppt_w</p:attrName>
                                        </p:attrNameLst>
                                      </p:cBhvr>
                                      <p:tavLst>
                                        <p:tav tm="0">
                                          <p:val>
                                            <p:fltVal val="0"/>
                                          </p:val>
                                        </p:tav>
                                        <p:tav tm="100000">
                                          <p:val>
                                            <p:strVal val="#ppt_w"/>
                                          </p:val>
                                        </p:tav>
                                      </p:tavLst>
                                    </p:anim>
                                    <p:anim calcmode="lin" valueType="num">
                                      <p:cBhvr>
                                        <p:cTn id="48" dur="500" fill="hold"/>
                                        <p:tgtEl>
                                          <p:spTgt spid="122025"/>
                                        </p:tgtEl>
                                        <p:attrNameLst>
                                          <p:attrName>ppt_h</p:attrName>
                                        </p:attrNameLst>
                                      </p:cBhvr>
                                      <p:tavLst>
                                        <p:tav tm="0">
                                          <p:val>
                                            <p:fltVal val="0"/>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22029"/>
                                        </p:tgtEl>
                                        <p:attrNameLst>
                                          <p:attrName>style.visibility</p:attrName>
                                        </p:attrNameLst>
                                      </p:cBhvr>
                                      <p:to>
                                        <p:strVal val="visible"/>
                                      </p:to>
                                    </p:set>
                                    <p:anim calcmode="lin" valueType="num">
                                      <p:cBhvr>
                                        <p:cTn id="53" dur="500" fill="hold"/>
                                        <p:tgtEl>
                                          <p:spTgt spid="122029"/>
                                        </p:tgtEl>
                                        <p:attrNameLst>
                                          <p:attrName>ppt_w</p:attrName>
                                        </p:attrNameLst>
                                      </p:cBhvr>
                                      <p:tavLst>
                                        <p:tav tm="0">
                                          <p:val>
                                            <p:fltVal val="0"/>
                                          </p:val>
                                        </p:tav>
                                        <p:tav tm="100000">
                                          <p:val>
                                            <p:strVal val="#ppt_w"/>
                                          </p:val>
                                        </p:tav>
                                      </p:tavLst>
                                    </p:anim>
                                    <p:anim calcmode="lin" valueType="num">
                                      <p:cBhvr>
                                        <p:cTn id="54" dur="500" fill="hold"/>
                                        <p:tgtEl>
                                          <p:spTgt spid="122029"/>
                                        </p:tgtEl>
                                        <p:attrNameLst>
                                          <p:attrName>ppt_h</p:attrName>
                                        </p:attrNameLst>
                                      </p:cBhvr>
                                      <p:tavLst>
                                        <p:tav tm="0">
                                          <p:val>
                                            <p:fltVal val="0"/>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122030"/>
                                        </p:tgtEl>
                                        <p:attrNameLst>
                                          <p:attrName>style.visibility</p:attrName>
                                        </p:attrNameLst>
                                      </p:cBhvr>
                                      <p:to>
                                        <p:strVal val="visible"/>
                                      </p:to>
                                    </p:set>
                                    <p:anim calcmode="lin" valueType="num">
                                      <p:cBhvr>
                                        <p:cTn id="59" dur="500" fill="hold"/>
                                        <p:tgtEl>
                                          <p:spTgt spid="122030"/>
                                        </p:tgtEl>
                                        <p:attrNameLst>
                                          <p:attrName>ppt_w</p:attrName>
                                        </p:attrNameLst>
                                      </p:cBhvr>
                                      <p:tavLst>
                                        <p:tav tm="0">
                                          <p:val>
                                            <p:fltVal val="0"/>
                                          </p:val>
                                        </p:tav>
                                        <p:tav tm="100000">
                                          <p:val>
                                            <p:strVal val="#ppt_w"/>
                                          </p:val>
                                        </p:tav>
                                      </p:tavLst>
                                    </p:anim>
                                    <p:anim calcmode="lin" valueType="num">
                                      <p:cBhvr>
                                        <p:cTn id="60" dur="500" fill="hold"/>
                                        <p:tgtEl>
                                          <p:spTgt spid="122030"/>
                                        </p:tgtEl>
                                        <p:attrNameLst>
                                          <p:attrName>ppt_h</p:attrName>
                                        </p:attrNameLst>
                                      </p:cBhvr>
                                      <p:tavLst>
                                        <p:tav tm="0">
                                          <p:val>
                                            <p:fltVal val="0"/>
                                          </p:val>
                                        </p:tav>
                                        <p:tav tm="100000">
                                          <p:val>
                                            <p:strVal val="#ppt_h"/>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3" presetClass="entr" presetSubtype="16" fill="hold" grpId="0" nodeType="clickEffect">
                                  <p:stCondLst>
                                    <p:cond delay="0"/>
                                  </p:stCondLst>
                                  <p:childTnLst>
                                    <p:set>
                                      <p:cBhvr>
                                        <p:cTn id="64" dur="1" fill="hold">
                                          <p:stCondLst>
                                            <p:cond delay="0"/>
                                          </p:stCondLst>
                                        </p:cTn>
                                        <p:tgtEl>
                                          <p:spTgt spid="122031"/>
                                        </p:tgtEl>
                                        <p:attrNameLst>
                                          <p:attrName>style.visibility</p:attrName>
                                        </p:attrNameLst>
                                      </p:cBhvr>
                                      <p:to>
                                        <p:strVal val="visible"/>
                                      </p:to>
                                    </p:set>
                                    <p:anim calcmode="lin" valueType="num">
                                      <p:cBhvr>
                                        <p:cTn id="65" dur="500" fill="hold"/>
                                        <p:tgtEl>
                                          <p:spTgt spid="122031"/>
                                        </p:tgtEl>
                                        <p:attrNameLst>
                                          <p:attrName>ppt_w</p:attrName>
                                        </p:attrNameLst>
                                      </p:cBhvr>
                                      <p:tavLst>
                                        <p:tav tm="0">
                                          <p:val>
                                            <p:fltVal val="0"/>
                                          </p:val>
                                        </p:tav>
                                        <p:tav tm="100000">
                                          <p:val>
                                            <p:strVal val="#ppt_w"/>
                                          </p:val>
                                        </p:tav>
                                      </p:tavLst>
                                    </p:anim>
                                    <p:anim calcmode="lin" valueType="num">
                                      <p:cBhvr>
                                        <p:cTn id="66" dur="500" fill="hold"/>
                                        <p:tgtEl>
                                          <p:spTgt spid="122031"/>
                                        </p:tgtEl>
                                        <p:attrNameLst>
                                          <p:attrName>ppt_h</p:attrName>
                                        </p:attrNameLst>
                                      </p:cBhvr>
                                      <p:tavLst>
                                        <p:tav tm="0">
                                          <p:val>
                                            <p:fltVal val="0"/>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3" presetClass="entr" presetSubtype="16" fill="hold" grpId="0" nodeType="clickEffect">
                                  <p:stCondLst>
                                    <p:cond delay="0"/>
                                  </p:stCondLst>
                                  <p:childTnLst>
                                    <p:set>
                                      <p:cBhvr>
                                        <p:cTn id="70" dur="1" fill="hold">
                                          <p:stCondLst>
                                            <p:cond delay="0"/>
                                          </p:stCondLst>
                                        </p:cTn>
                                        <p:tgtEl>
                                          <p:spTgt spid="122032"/>
                                        </p:tgtEl>
                                        <p:attrNameLst>
                                          <p:attrName>style.visibility</p:attrName>
                                        </p:attrNameLst>
                                      </p:cBhvr>
                                      <p:to>
                                        <p:strVal val="visible"/>
                                      </p:to>
                                    </p:set>
                                    <p:anim calcmode="lin" valueType="num">
                                      <p:cBhvr>
                                        <p:cTn id="71" dur="500" fill="hold"/>
                                        <p:tgtEl>
                                          <p:spTgt spid="122032"/>
                                        </p:tgtEl>
                                        <p:attrNameLst>
                                          <p:attrName>ppt_w</p:attrName>
                                        </p:attrNameLst>
                                      </p:cBhvr>
                                      <p:tavLst>
                                        <p:tav tm="0">
                                          <p:val>
                                            <p:fltVal val="0"/>
                                          </p:val>
                                        </p:tav>
                                        <p:tav tm="100000">
                                          <p:val>
                                            <p:strVal val="#ppt_w"/>
                                          </p:val>
                                        </p:tav>
                                      </p:tavLst>
                                    </p:anim>
                                    <p:anim calcmode="lin" valueType="num">
                                      <p:cBhvr>
                                        <p:cTn id="72" dur="500" fill="hold"/>
                                        <p:tgtEl>
                                          <p:spTgt spid="122032"/>
                                        </p:tgtEl>
                                        <p:attrNameLst>
                                          <p:attrName>ppt_h</p:attrName>
                                        </p:attrNameLst>
                                      </p:cBhvr>
                                      <p:tavLst>
                                        <p:tav tm="0">
                                          <p:val>
                                            <p:fltVal val="0"/>
                                          </p:val>
                                        </p:tav>
                                        <p:tav tm="100000">
                                          <p:val>
                                            <p:strVal val="#ppt_h"/>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3" presetClass="entr" presetSubtype="16" fill="hold" grpId="0" nodeType="clickEffect">
                                  <p:stCondLst>
                                    <p:cond delay="0"/>
                                  </p:stCondLst>
                                  <p:childTnLst>
                                    <p:set>
                                      <p:cBhvr>
                                        <p:cTn id="76" dur="1" fill="hold">
                                          <p:stCondLst>
                                            <p:cond delay="0"/>
                                          </p:stCondLst>
                                        </p:cTn>
                                        <p:tgtEl>
                                          <p:spTgt spid="122033"/>
                                        </p:tgtEl>
                                        <p:attrNameLst>
                                          <p:attrName>style.visibility</p:attrName>
                                        </p:attrNameLst>
                                      </p:cBhvr>
                                      <p:to>
                                        <p:strVal val="visible"/>
                                      </p:to>
                                    </p:set>
                                    <p:anim calcmode="lin" valueType="num">
                                      <p:cBhvr>
                                        <p:cTn id="77" dur="500" fill="hold"/>
                                        <p:tgtEl>
                                          <p:spTgt spid="122033"/>
                                        </p:tgtEl>
                                        <p:attrNameLst>
                                          <p:attrName>ppt_w</p:attrName>
                                        </p:attrNameLst>
                                      </p:cBhvr>
                                      <p:tavLst>
                                        <p:tav tm="0">
                                          <p:val>
                                            <p:fltVal val="0"/>
                                          </p:val>
                                        </p:tav>
                                        <p:tav tm="100000">
                                          <p:val>
                                            <p:strVal val="#ppt_w"/>
                                          </p:val>
                                        </p:tav>
                                      </p:tavLst>
                                    </p:anim>
                                    <p:anim calcmode="lin" valueType="num">
                                      <p:cBhvr>
                                        <p:cTn id="78" dur="500" fill="hold"/>
                                        <p:tgtEl>
                                          <p:spTgt spid="122033"/>
                                        </p:tgtEl>
                                        <p:attrNameLst>
                                          <p:attrName>ppt_h</p:attrName>
                                        </p:attrNameLst>
                                      </p:cBhvr>
                                      <p:tavLst>
                                        <p:tav tm="0">
                                          <p:val>
                                            <p:fltVal val="0"/>
                                          </p:val>
                                        </p:tav>
                                        <p:tav tm="100000">
                                          <p:val>
                                            <p:strVal val="#ppt_h"/>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3" presetClass="entr" presetSubtype="16" fill="hold" grpId="0" nodeType="clickEffect">
                                  <p:stCondLst>
                                    <p:cond delay="0"/>
                                  </p:stCondLst>
                                  <p:childTnLst>
                                    <p:set>
                                      <p:cBhvr>
                                        <p:cTn id="82" dur="1" fill="hold">
                                          <p:stCondLst>
                                            <p:cond delay="0"/>
                                          </p:stCondLst>
                                        </p:cTn>
                                        <p:tgtEl>
                                          <p:spTgt spid="122034"/>
                                        </p:tgtEl>
                                        <p:attrNameLst>
                                          <p:attrName>style.visibility</p:attrName>
                                        </p:attrNameLst>
                                      </p:cBhvr>
                                      <p:to>
                                        <p:strVal val="visible"/>
                                      </p:to>
                                    </p:set>
                                    <p:anim calcmode="lin" valueType="num">
                                      <p:cBhvr>
                                        <p:cTn id="83" dur="500" fill="hold"/>
                                        <p:tgtEl>
                                          <p:spTgt spid="122034"/>
                                        </p:tgtEl>
                                        <p:attrNameLst>
                                          <p:attrName>ppt_w</p:attrName>
                                        </p:attrNameLst>
                                      </p:cBhvr>
                                      <p:tavLst>
                                        <p:tav tm="0">
                                          <p:val>
                                            <p:fltVal val="0"/>
                                          </p:val>
                                        </p:tav>
                                        <p:tav tm="100000">
                                          <p:val>
                                            <p:strVal val="#ppt_w"/>
                                          </p:val>
                                        </p:tav>
                                      </p:tavLst>
                                    </p:anim>
                                    <p:anim calcmode="lin" valueType="num">
                                      <p:cBhvr>
                                        <p:cTn id="84" dur="500" fill="hold"/>
                                        <p:tgtEl>
                                          <p:spTgt spid="122034"/>
                                        </p:tgtEl>
                                        <p:attrNameLst>
                                          <p:attrName>ppt_h</p:attrName>
                                        </p:attrNameLst>
                                      </p:cBhvr>
                                      <p:tavLst>
                                        <p:tav tm="0">
                                          <p:val>
                                            <p:fltVal val="0"/>
                                          </p:val>
                                        </p:tav>
                                        <p:tav tm="100000">
                                          <p:val>
                                            <p:strVal val="#ppt_h"/>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3" presetClass="entr" presetSubtype="16" fill="hold" grpId="0" nodeType="clickEffect">
                                  <p:stCondLst>
                                    <p:cond delay="0"/>
                                  </p:stCondLst>
                                  <p:childTnLst>
                                    <p:set>
                                      <p:cBhvr>
                                        <p:cTn id="88" dur="1" fill="hold">
                                          <p:stCondLst>
                                            <p:cond delay="0"/>
                                          </p:stCondLst>
                                        </p:cTn>
                                        <p:tgtEl>
                                          <p:spTgt spid="122035"/>
                                        </p:tgtEl>
                                        <p:attrNameLst>
                                          <p:attrName>style.visibility</p:attrName>
                                        </p:attrNameLst>
                                      </p:cBhvr>
                                      <p:to>
                                        <p:strVal val="visible"/>
                                      </p:to>
                                    </p:set>
                                    <p:anim calcmode="lin" valueType="num">
                                      <p:cBhvr>
                                        <p:cTn id="89" dur="500" fill="hold"/>
                                        <p:tgtEl>
                                          <p:spTgt spid="122035"/>
                                        </p:tgtEl>
                                        <p:attrNameLst>
                                          <p:attrName>ppt_w</p:attrName>
                                        </p:attrNameLst>
                                      </p:cBhvr>
                                      <p:tavLst>
                                        <p:tav tm="0">
                                          <p:val>
                                            <p:fltVal val="0"/>
                                          </p:val>
                                        </p:tav>
                                        <p:tav tm="100000">
                                          <p:val>
                                            <p:strVal val="#ppt_w"/>
                                          </p:val>
                                        </p:tav>
                                      </p:tavLst>
                                    </p:anim>
                                    <p:anim calcmode="lin" valueType="num">
                                      <p:cBhvr>
                                        <p:cTn id="90" dur="500" fill="hold"/>
                                        <p:tgtEl>
                                          <p:spTgt spid="122035"/>
                                        </p:tgtEl>
                                        <p:attrNameLst>
                                          <p:attrName>ppt_h</p:attrName>
                                        </p:attrNameLst>
                                      </p:cBhvr>
                                      <p:tavLst>
                                        <p:tav tm="0">
                                          <p:val>
                                            <p:fltVal val="0"/>
                                          </p:val>
                                        </p:tav>
                                        <p:tav tm="100000">
                                          <p:val>
                                            <p:strVal val="#ppt_h"/>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3" presetClass="entr" presetSubtype="16" fill="hold" grpId="0" nodeType="clickEffect">
                                  <p:stCondLst>
                                    <p:cond delay="0"/>
                                  </p:stCondLst>
                                  <p:childTnLst>
                                    <p:set>
                                      <p:cBhvr>
                                        <p:cTn id="94" dur="1" fill="hold">
                                          <p:stCondLst>
                                            <p:cond delay="0"/>
                                          </p:stCondLst>
                                        </p:cTn>
                                        <p:tgtEl>
                                          <p:spTgt spid="122036"/>
                                        </p:tgtEl>
                                        <p:attrNameLst>
                                          <p:attrName>style.visibility</p:attrName>
                                        </p:attrNameLst>
                                      </p:cBhvr>
                                      <p:to>
                                        <p:strVal val="visible"/>
                                      </p:to>
                                    </p:set>
                                    <p:anim calcmode="lin" valueType="num">
                                      <p:cBhvr>
                                        <p:cTn id="95" dur="500" fill="hold"/>
                                        <p:tgtEl>
                                          <p:spTgt spid="122036"/>
                                        </p:tgtEl>
                                        <p:attrNameLst>
                                          <p:attrName>ppt_w</p:attrName>
                                        </p:attrNameLst>
                                      </p:cBhvr>
                                      <p:tavLst>
                                        <p:tav tm="0">
                                          <p:val>
                                            <p:fltVal val="0"/>
                                          </p:val>
                                        </p:tav>
                                        <p:tav tm="100000">
                                          <p:val>
                                            <p:strVal val="#ppt_w"/>
                                          </p:val>
                                        </p:tav>
                                      </p:tavLst>
                                    </p:anim>
                                    <p:anim calcmode="lin" valueType="num">
                                      <p:cBhvr>
                                        <p:cTn id="96" dur="500" fill="hold"/>
                                        <p:tgtEl>
                                          <p:spTgt spid="122036"/>
                                        </p:tgtEl>
                                        <p:attrNameLst>
                                          <p:attrName>ppt_h</p:attrName>
                                        </p:attrNameLst>
                                      </p:cBhvr>
                                      <p:tavLst>
                                        <p:tav tm="0">
                                          <p:val>
                                            <p:fltVal val="0"/>
                                          </p:val>
                                        </p:tav>
                                        <p:tav tm="100000">
                                          <p:val>
                                            <p:strVal val="#ppt_h"/>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3" presetClass="entr" presetSubtype="16" fill="hold" grpId="0" nodeType="clickEffect">
                                  <p:stCondLst>
                                    <p:cond delay="0"/>
                                  </p:stCondLst>
                                  <p:childTnLst>
                                    <p:set>
                                      <p:cBhvr>
                                        <p:cTn id="100" dur="1" fill="hold">
                                          <p:stCondLst>
                                            <p:cond delay="0"/>
                                          </p:stCondLst>
                                        </p:cTn>
                                        <p:tgtEl>
                                          <p:spTgt spid="122037"/>
                                        </p:tgtEl>
                                        <p:attrNameLst>
                                          <p:attrName>style.visibility</p:attrName>
                                        </p:attrNameLst>
                                      </p:cBhvr>
                                      <p:to>
                                        <p:strVal val="visible"/>
                                      </p:to>
                                    </p:set>
                                    <p:anim calcmode="lin" valueType="num">
                                      <p:cBhvr>
                                        <p:cTn id="101" dur="500" fill="hold"/>
                                        <p:tgtEl>
                                          <p:spTgt spid="122037"/>
                                        </p:tgtEl>
                                        <p:attrNameLst>
                                          <p:attrName>ppt_w</p:attrName>
                                        </p:attrNameLst>
                                      </p:cBhvr>
                                      <p:tavLst>
                                        <p:tav tm="0">
                                          <p:val>
                                            <p:fltVal val="0"/>
                                          </p:val>
                                        </p:tav>
                                        <p:tav tm="100000">
                                          <p:val>
                                            <p:strVal val="#ppt_w"/>
                                          </p:val>
                                        </p:tav>
                                      </p:tavLst>
                                    </p:anim>
                                    <p:anim calcmode="lin" valueType="num">
                                      <p:cBhvr>
                                        <p:cTn id="102" dur="500" fill="hold"/>
                                        <p:tgtEl>
                                          <p:spTgt spid="122037"/>
                                        </p:tgtEl>
                                        <p:attrNameLst>
                                          <p:attrName>ppt_h</p:attrName>
                                        </p:attrNameLst>
                                      </p:cBhvr>
                                      <p:tavLst>
                                        <p:tav tm="0">
                                          <p:val>
                                            <p:fltVal val="0"/>
                                          </p:val>
                                        </p:tav>
                                        <p:tav tm="100000">
                                          <p:val>
                                            <p:strVal val="#ppt_h"/>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3" presetClass="entr" presetSubtype="16" fill="hold" grpId="0" nodeType="clickEffect">
                                  <p:stCondLst>
                                    <p:cond delay="0"/>
                                  </p:stCondLst>
                                  <p:childTnLst>
                                    <p:set>
                                      <p:cBhvr>
                                        <p:cTn id="106" dur="1" fill="hold">
                                          <p:stCondLst>
                                            <p:cond delay="0"/>
                                          </p:stCondLst>
                                        </p:cTn>
                                        <p:tgtEl>
                                          <p:spTgt spid="122038"/>
                                        </p:tgtEl>
                                        <p:attrNameLst>
                                          <p:attrName>style.visibility</p:attrName>
                                        </p:attrNameLst>
                                      </p:cBhvr>
                                      <p:to>
                                        <p:strVal val="visible"/>
                                      </p:to>
                                    </p:set>
                                    <p:anim calcmode="lin" valueType="num">
                                      <p:cBhvr>
                                        <p:cTn id="107" dur="500" fill="hold"/>
                                        <p:tgtEl>
                                          <p:spTgt spid="122038"/>
                                        </p:tgtEl>
                                        <p:attrNameLst>
                                          <p:attrName>ppt_w</p:attrName>
                                        </p:attrNameLst>
                                      </p:cBhvr>
                                      <p:tavLst>
                                        <p:tav tm="0">
                                          <p:val>
                                            <p:fltVal val="0"/>
                                          </p:val>
                                        </p:tav>
                                        <p:tav tm="100000">
                                          <p:val>
                                            <p:strVal val="#ppt_w"/>
                                          </p:val>
                                        </p:tav>
                                      </p:tavLst>
                                    </p:anim>
                                    <p:anim calcmode="lin" valueType="num">
                                      <p:cBhvr>
                                        <p:cTn id="108" dur="500" fill="hold"/>
                                        <p:tgtEl>
                                          <p:spTgt spid="122038"/>
                                        </p:tgtEl>
                                        <p:attrNameLst>
                                          <p:attrName>ppt_h</p:attrName>
                                        </p:attrNameLst>
                                      </p:cBhvr>
                                      <p:tavLst>
                                        <p:tav tm="0">
                                          <p:val>
                                            <p:fltVal val="0"/>
                                          </p:val>
                                        </p:tav>
                                        <p:tav tm="100000">
                                          <p:val>
                                            <p:strVal val="#ppt_h"/>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22039"/>
                                        </p:tgtEl>
                                        <p:attrNameLst>
                                          <p:attrName>style.visibility</p:attrName>
                                        </p:attrNameLst>
                                      </p:cBhvr>
                                      <p:to>
                                        <p:strVal val="visible"/>
                                      </p:to>
                                    </p:set>
                                    <p:animEffect transition="in" filter="wipe(left)">
                                      <p:cBhvr>
                                        <p:cTn id="113" dur="1000"/>
                                        <p:tgtEl>
                                          <p:spTgt spid="12203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4" presetClass="entr" presetSubtype="32" fill="hold" grpId="0" nodeType="clickEffect">
                                  <p:stCondLst>
                                    <p:cond delay="0"/>
                                  </p:stCondLst>
                                  <p:childTnLst>
                                    <p:set>
                                      <p:cBhvr>
                                        <p:cTn id="117" dur="1" fill="hold">
                                          <p:stCondLst>
                                            <p:cond delay="0"/>
                                          </p:stCondLst>
                                        </p:cTn>
                                        <p:tgtEl>
                                          <p:spTgt spid="48193"/>
                                        </p:tgtEl>
                                        <p:attrNameLst>
                                          <p:attrName>style.visibility</p:attrName>
                                        </p:attrNameLst>
                                      </p:cBhvr>
                                      <p:to>
                                        <p:strVal val="visible"/>
                                      </p:to>
                                    </p:set>
                                    <p:animEffect transition="in" filter="box(out)">
                                      <p:cBhvr>
                                        <p:cTn id="118" dur="500"/>
                                        <p:tgtEl>
                                          <p:spTgt spid="48193"/>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grpId="0" nodeType="clickEffect">
                                  <p:stCondLst>
                                    <p:cond delay="0"/>
                                  </p:stCondLst>
                                  <p:childTnLst>
                                    <p:set>
                                      <p:cBhvr>
                                        <p:cTn id="122" dur="1" fill="hold">
                                          <p:stCondLst>
                                            <p:cond delay="0"/>
                                          </p:stCondLst>
                                        </p:cTn>
                                        <p:tgtEl>
                                          <p:spTgt spid="122040"/>
                                        </p:tgtEl>
                                        <p:attrNameLst>
                                          <p:attrName>style.visibility</p:attrName>
                                        </p:attrNameLst>
                                      </p:cBhvr>
                                      <p:to>
                                        <p:strVal val="visible"/>
                                      </p:to>
                                    </p:set>
                                    <p:animEffect transition="in" filter="wipe(left)">
                                      <p:cBhvr>
                                        <p:cTn id="123" dur="1000"/>
                                        <p:tgtEl>
                                          <p:spTgt spid="122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023" grpId="0"/>
      <p:bldP spid="122024" grpId="0"/>
      <p:bldP spid="122025" grpId="0"/>
      <p:bldP spid="122026" grpId="0"/>
      <p:bldP spid="122027" grpId="0"/>
      <p:bldP spid="122028" grpId="0"/>
      <p:bldP spid="122029" grpId="0"/>
      <p:bldP spid="122030" grpId="0"/>
      <p:bldP spid="122031" grpId="0"/>
      <p:bldP spid="122032" grpId="0"/>
      <p:bldP spid="122033" grpId="0"/>
      <p:bldP spid="122034" grpId="0"/>
      <p:bldP spid="122035" grpId="0"/>
      <p:bldP spid="122036" grpId="0"/>
      <p:bldP spid="122037" grpId="0"/>
      <p:bldP spid="122038" grpId="0"/>
      <p:bldP spid="122039" grpId="0"/>
      <p:bldP spid="122040" grpId="0"/>
      <p:bldP spid="4819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838200" y="538163"/>
            <a:ext cx="45212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defRPr/>
            </a:pPr>
            <a:r>
              <a:rPr lang="pt-BR" sz="2800" b="1" smtClean="0">
                <a:solidFill>
                  <a:schemeClr val="tx1"/>
                </a:solidFill>
                <a:effectLst>
                  <a:outerShdw blurRad="38100" dist="38100" dir="2700000" algn="tl">
                    <a:srgbClr val="C0C0C0"/>
                  </a:outerShdw>
                </a:effectLst>
                <a:latin typeface="Arial" charset="0"/>
              </a:rPr>
              <a:t>Árvore de Decisão</a:t>
            </a:r>
          </a:p>
        </p:txBody>
      </p:sp>
      <p:grpSp>
        <p:nvGrpSpPr>
          <p:cNvPr id="67588" name="Group 3"/>
          <p:cNvGrpSpPr>
            <a:grpSpLocks/>
          </p:cNvGrpSpPr>
          <p:nvPr/>
        </p:nvGrpSpPr>
        <p:grpSpPr bwMode="auto">
          <a:xfrm>
            <a:off x="0" y="57150"/>
            <a:ext cx="12192000" cy="6838950"/>
            <a:chOff x="0" y="36"/>
            <a:chExt cx="5760" cy="4308"/>
          </a:xfrm>
        </p:grpSpPr>
        <p:sp>
          <p:nvSpPr>
            <p:cNvPr id="67591" name="Line 4"/>
            <p:cNvSpPr>
              <a:spLocks noChangeShapeType="1"/>
            </p:cNvSpPr>
            <p:nvPr/>
          </p:nvSpPr>
          <p:spPr bwMode="auto">
            <a:xfrm>
              <a:off x="432" y="192"/>
              <a:ext cx="5328" cy="1"/>
            </a:xfrm>
            <a:prstGeom prst="line">
              <a:avLst/>
            </a:prstGeom>
            <a:noFill/>
            <a:ln w="936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137221" name="Text Box 5"/>
            <p:cNvSpPr txBox="1">
              <a:spLocks noChangeArrowheads="1"/>
            </p:cNvSpPr>
            <p:nvPr/>
          </p:nvSpPr>
          <p:spPr bwMode="auto">
            <a:xfrm>
              <a:off x="0" y="4146"/>
              <a:ext cx="5760" cy="198"/>
            </a:xfrm>
            <a:prstGeom prst="rect">
              <a:avLst/>
            </a:prstGeom>
            <a:solidFill>
              <a:schemeClr val="bg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875"/>
                </a:spcBef>
                <a:defRPr/>
              </a:pPr>
              <a:r>
                <a:rPr lang="pt-BR" sz="1400" smtClean="0">
                  <a:solidFill>
                    <a:schemeClr val="tx1"/>
                  </a:solidFill>
                  <a:effectLst>
                    <a:outerShdw blurRad="38100" dist="38100" dir="2700000" algn="tl">
                      <a:srgbClr val="C0C0C0"/>
                    </a:outerShdw>
                  </a:effectLst>
                  <a:latin typeface="Arial" charset="0"/>
                </a:rPr>
                <a:t>Baseado em Fundamentos da Engenharia econômica – O.F.F.Torres</a:t>
              </a:r>
            </a:p>
          </p:txBody>
        </p:sp>
        <p:sp>
          <p:nvSpPr>
            <p:cNvPr id="137222" name="Text Box 6"/>
            <p:cNvSpPr txBox="1">
              <a:spLocks noChangeArrowheads="1"/>
            </p:cNvSpPr>
            <p:nvPr/>
          </p:nvSpPr>
          <p:spPr bwMode="auto">
            <a:xfrm>
              <a:off x="2607" y="36"/>
              <a:ext cx="3120" cy="292"/>
            </a:xfrm>
            <a:prstGeom prst="rect">
              <a:avLst/>
            </a:prstGeom>
            <a:solidFill>
              <a:schemeClr val="bg1"/>
            </a:solidFill>
            <a:ln w="9360">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500"/>
                </a:spcBef>
                <a:defRPr/>
              </a:pPr>
              <a:r>
                <a:rPr lang="pt-BR" b="1" i="1" smtClean="0">
                  <a:solidFill>
                    <a:schemeClr val="tx1"/>
                  </a:solidFill>
                  <a:effectLst>
                    <a:outerShdw blurRad="38100" dist="38100" dir="2700000" algn="tl">
                      <a:srgbClr val="C0C0C0"/>
                    </a:outerShdw>
                  </a:effectLst>
                  <a:latin typeface="Arial" charset="0"/>
                </a:rPr>
                <a:t>Análise de Projetos de Investimento</a:t>
              </a:r>
            </a:p>
          </p:txBody>
        </p:sp>
        <p:sp>
          <p:nvSpPr>
            <p:cNvPr id="67594" name="Line 7"/>
            <p:cNvSpPr>
              <a:spLocks noChangeShapeType="1"/>
            </p:cNvSpPr>
            <p:nvPr/>
          </p:nvSpPr>
          <p:spPr bwMode="auto">
            <a:xfrm>
              <a:off x="999" y="720"/>
              <a:ext cx="4761" cy="1"/>
            </a:xfrm>
            <a:prstGeom prst="line">
              <a:avLst/>
            </a:prstGeom>
            <a:noFill/>
            <a:ln w="324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sp>
        <p:nvSpPr>
          <p:cNvPr id="137224" name="Rectangle 8"/>
          <p:cNvSpPr>
            <a:spLocks noChangeArrowheads="1"/>
          </p:cNvSpPr>
          <p:nvPr/>
        </p:nvSpPr>
        <p:spPr bwMode="auto">
          <a:xfrm>
            <a:off x="355600" y="1171575"/>
            <a:ext cx="10329333"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379413" indent="-379413">
              <a:lnSpc>
                <a:spcPct val="110000"/>
              </a:lnSpc>
              <a:spcBef>
                <a:spcPts val="500"/>
              </a:spcBef>
              <a:buClr>
                <a:schemeClr val="tx1"/>
              </a:buClr>
              <a:buFont typeface="Lucida Sans Unicode" pitchFamily="34" charset="0"/>
              <a:buChar char="•"/>
              <a:tabLst>
                <a:tab pos="949325" algn="l"/>
                <a:tab pos="1863725" algn="l"/>
                <a:tab pos="2778125" algn="l"/>
                <a:tab pos="3692525" algn="l"/>
                <a:tab pos="4606925" algn="l"/>
                <a:tab pos="5521325" algn="l"/>
                <a:tab pos="6435725" algn="l"/>
                <a:tab pos="7350125" algn="l"/>
                <a:tab pos="8264525" algn="l"/>
                <a:tab pos="9178925" algn="l"/>
                <a:tab pos="10093325" algn="l"/>
              </a:tabLst>
            </a:pPr>
            <a:r>
              <a:rPr lang="pt-BR" sz="3000" b="1">
                <a:solidFill>
                  <a:schemeClr val="tx1"/>
                </a:solidFill>
                <a:latin typeface="Arial" charset="0"/>
              </a:rPr>
              <a:t>Pesquisa de Mercado:</a:t>
            </a:r>
          </a:p>
        </p:txBody>
      </p:sp>
      <p:sp>
        <p:nvSpPr>
          <p:cNvPr id="137273" name="Text Box 57"/>
          <p:cNvSpPr txBox="1">
            <a:spLocks noChangeArrowheads="1"/>
          </p:cNvSpPr>
          <p:nvPr/>
        </p:nvSpPr>
        <p:spPr bwMode="auto">
          <a:xfrm>
            <a:off x="719667" y="2060575"/>
            <a:ext cx="10655300" cy="274690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pt-BR" sz="3000" b="1" dirty="0">
                <a:solidFill>
                  <a:schemeClr val="tx1"/>
                </a:solidFill>
                <a:latin typeface="Arial" charset="0"/>
              </a:rPr>
              <a:t>A empresa está estudando uma proposta de pesquisa de mercado que poderia diminuir as incertezas, mas custa R$ 100.000. A administração tem confiança na pesquisa de mercado, embora a julgue conservadora, e estima que:</a:t>
            </a:r>
          </a:p>
        </p:txBody>
      </p:sp>
    </p:spTree>
    <p:extLst>
      <p:ext uri="{BB962C8B-B14F-4D97-AF65-F5344CB8AC3E}">
        <p14:creationId xmlns:p14="http://schemas.microsoft.com/office/powerpoint/2010/main" val="137831071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additive="repl">
                                        <p:cTn id="6" dur="1" fill="hold">
                                          <p:stCondLst>
                                            <p:cond delay="0"/>
                                          </p:stCondLst>
                                        </p:cTn>
                                        <p:tgtEl>
                                          <p:spTgt spid="137224">
                                            <p:txEl>
                                              <p:pRg st="0" end="0"/>
                                            </p:txEl>
                                          </p:spTgt>
                                        </p:tgtEl>
                                        <p:attrNameLst>
                                          <p:attrName>style.visibility</p:attrName>
                                        </p:attrNameLst>
                                      </p:cBhvr>
                                      <p:to>
                                        <p:strVal val="visible"/>
                                      </p:to>
                                    </p:set>
                                    <p:animEffect transition="in" filter="strips(downRight)">
                                      <p:cBhvr additive="repl">
                                        <p:cTn id="7" dur="500"/>
                                        <p:tgtEl>
                                          <p:spTgt spid="1372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7273">
                                            <p:txEl>
                                              <p:pRg st="0" end="0"/>
                                            </p:txEl>
                                          </p:spTgt>
                                        </p:tgtEl>
                                        <p:attrNameLst>
                                          <p:attrName>style.visibility</p:attrName>
                                        </p:attrNameLst>
                                      </p:cBhvr>
                                      <p:to>
                                        <p:strVal val="visible"/>
                                      </p:to>
                                    </p:set>
                                    <p:animEffect transition="in" filter="strips(downRight)">
                                      <p:cBhvr>
                                        <p:cTn id="12" dur="500"/>
                                        <p:tgtEl>
                                          <p:spTgt spid="1372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7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838200" y="538163"/>
            <a:ext cx="45212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defRPr/>
            </a:pPr>
            <a:r>
              <a:rPr lang="pt-BR" sz="2800" b="1" smtClean="0">
                <a:solidFill>
                  <a:schemeClr val="tx1"/>
                </a:solidFill>
                <a:effectLst>
                  <a:outerShdw blurRad="38100" dist="38100" dir="2700000" algn="tl">
                    <a:srgbClr val="C0C0C0"/>
                  </a:outerShdw>
                </a:effectLst>
                <a:latin typeface="Arial" charset="0"/>
              </a:rPr>
              <a:t>Árvore de Decisão</a:t>
            </a:r>
          </a:p>
        </p:txBody>
      </p:sp>
      <p:grpSp>
        <p:nvGrpSpPr>
          <p:cNvPr id="68612" name="Group 3"/>
          <p:cNvGrpSpPr>
            <a:grpSpLocks/>
          </p:cNvGrpSpPr>
          <p:nvPr/>
        </p:nvGrpSpPr>
        <p:grpSpPr bwMode="auto">
          <a:xfrm>
            <a:off x="0" y="57150"/>
            <a:ext cx="12192000" cy="6838950"/>
            <a:chOff x="0" y="36"/>
            <a:chExt cx="5760" cy="4308"/>
          </a:xfrm>
        </p:grpSpPr>
        <p:sp>
          <p:nvSpPr>
            <p:cNvPr id="68614" name="Line 4"/>
            <p:cNvSpPr>
              <a:spLocks noChangeShapeType="1"/>
            </p:cNvSpPr>
            <p:nvPr/>
          </p:nvSpPr>
          <p:spPr bwMode="auto">
            <a:xfrm>
              <a:off x="432" y="192"/>
              <a:ext cx="5328" cy="1"/>
            </a:xfrm>
            <a:prstGeom prst="line">
              <a:avLst/>
            </a:prstGeom>
            <a:noFill/>
            <a:ln w="936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137221" name="Text Box 5"/>
            <p:cNvSpPr txBox="1">
              <a:spLocks noChangeArrowheads="1"/>
            </p:cNvSpPr>
            <p:nvPr/>
          </p:nvSpPr>
          <p:spPr bwMode="auto">
            <a:xfrm>
              <a:off x="0" y="4146"/>
              <a:ext cx="5760" cy="198"/>
            </a:xfrm>
            <a:prstGeom prst="rect">
              <a:avLst/>
            </a:prstGeom>
            <a:solidFill>
              <a:schemeClr val="bg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875"/>
                </a:spcBef>
                <a:defRPr/>
              </a:pPr>
              <a:r>
                <a:rPr lang="pt-BR" sz="1400" smtClean="0">
                  <a:solidFill>
                    <a:schemeClr val="tx1"/>
                  </a:solidFill>
                  <a:effectLst>
                    <a:outerShdw blurRad="38100" dist="38100" dir="2700000" algn="tl">
                      <a:srgbClr val="C0C0C0"/>
                    </a:outerShdw>
                  </a:effectLst>
                  <a:latin typeface="Arial" charset="0"/>
                </a:rPr>
                <a:t>Baseado em Fundamentos da Engenharia econômica – O.F.F.Torres</a:t>
              </a:r>
            </a:p>
          </p:txBody>
        </p:sp>
        <p:sp>
          <p:nvSpPr>
            <p:cNvPr id="137222" name="Text Box 6"/>
            <p:cNvSpPr txBox="1">
              <a:spLocks noChangeArrowheads="1"/>
            </p:cNvSpPr>
            <p:nvPr/>
          </p:nvSpPr>
          <p:spPr bwMode="auto">
            <a:xfrm>
              <a:off x="2607" y="36"/>
              <a:ext cx="3120" cy="292"/>
            </a:xfrm>
            <a:prstGeom prst="rect">
              <a:avLst/>
            </a:prstGeom>
            <a:solidFill>
              <a:schemeClr val="bg1"/>
            </a:solidFill>
            <a:ln w="9360">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500"/>
                </a:spcBef>
                <a:defRPr/>
              </a:pPr>
              <a:r>
                <a:rPr lang="pt-BR" b="1" i="1" smtClean="0">
                  <a:solidFill>
                    <a:schemeClr val="tx1"/>
                  </a:solidFill>
                  <a:effectLst>
                    <a:outerShdw blurRad="38100" dist="38100" dir="2700000" algn="tl">
                      <a:srgbClr val="C0C0C0"/>
                    </a:outerShdw>
                  </a:effectLst>
                  <a:latin typeface="Arial" charset="0"/>
                </a:rPr>
                <a:t>Análise de Projetos de Investimento</a:t>
              </a:r>
            </a:p>
          </p:txBody>
        </p:sp>
        <p:sp>
          <p:nvSpPr>
            <p:cNvPr id="68617" name="Line 7"/>
            <p:cNvSpPr>
              <a:spLocks noChangeShapeType="1"/>
            </p:cNvSpPr>
            <p:nvPr/>
          </p:nvSpPr>
          <p:spPr bwMode="auto">
            <a:xfrm>
              <a:off x="999" y="720"/>
              <a:ext cx="4761" cy="1"/>
            </a:xfrm>
            <a:prstGeom prst="line">
              <a:avLst/>
            </a:prstGeom>
            <a:noFill/>
            <a:ln w="324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sp>
        <p:nvSpPr>
          <p:cNvPr id="137274" name="Text Box 58"/>
          <p:cNvSpPr txBox="1">
            <a:spLocks noChangeArrowheads="1"/>
          </p:cNvSpPr>
          <p:nvPr/>
        </p:nvSpPr>
        <p:spPr bwMode="auto">
          <a:xfrm>
            <a:off x="264585" y="1243013"/>
            <a:ext cx="11823700" cy="493981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9875" indent="-269875" eaLnBrk="0" hangingPunct="0">
              <a:defRPr sz="2400">
                <a:solidFill>
                  <a:schemeClr val="bg1"/>
                </a:solidFill>
                <a:latin typeface="Times New Roman" pitchFamily="18" charset="0"/>
                <a:ea typeface="Lucida Sans Unicode" pitchFamily="34" charset="0"/>
                <a:cs typeface="Lucida Sans Unicode" pitchFamily="34" charset="0"/>
              </a:defRPr>
            </a:lvl1pPr>
            <a:lvl2pPr eaLnBrk="0" hangingPunct="0">
              <a:defRPr sz="2400">
                <a:solidFill>
                  <a:schemeClr val="bg1"/>
                </a:solidFill>
                <a:latin typeface="Times New Roman" pitchFamily="18" charset="0"/>
                <a:ea typeface="Lucida Sans Unicode" pitchFamily="34" charset="0"/>
                <a:cs typeface="Lucida Sans Unicode" pitchFamily="34" charset="0"/>
              </a:defRPr>
            </a:lvl2pPr>
            <a:lvl3pPr eaLnBrk="0" hangingPunct="0">
              <a:defRPr sz="2400">
                <a:solidFill>
                  <a:schemeClr val="bg1"/>
                </a:solidFill>
                <a:latin typeface="Times New Roman" pitchFamily="18" charset="0"/>
                <a:ea typeface="Lucida Sans Unicode" pitchFamily="34" charset="0"/>
                <a:cs typeface="Lucida Sans Unicode" pitchFamily="34" charset="0"/>
              </a:defRPr>
            </a:lvl3pPr>
            <a:lvl4pPr eaLnBrk="0" hangingPunct="0">
              <a:defRPr sz="2400">
                <a:solidFill>
                  <a:schemeClr val="bg1"/>
                </a:solidFill>
                <a:latin typeface="Times New Roman" pitchFamily="18" charset="0"/>
                <a:ea typeface="Lucida Sans Unicode" pitchFamily="34" charset="0"/>
                <a:cs typeface="Lucida Sans Unicode" pitchFamily="34" charset="0"/>
              </a:defRPr>
            </a:lvl4pPr>
            <a:lvl5pPr eaLnBrk="0" hangingPunct="0">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Lucida Sans Unicode" pitchFamily="34" charset="0"/>
                <a:cs typeface="Lucida Sans Unicode" pitchFamily="34" charset="0"/>
              </a:defRPr>
            </a:lvl9pPr>
          </a:lstStyle>
          <a:p>
            <a:pPr eaLnBrk="1" hangingPunct="1">
              <a:lnSpc>
                <a:spcPct val="150000"/>
              </a:lnSpc>
              <a:buClr>
                <a:schemeClr val="tx1"/>
              </a:buClr>
              <a:buFont typeface="Times New Roman" pitchFamily="18" charset="0"/>
              <a:buChar char="•"/>
            </a:pPr>
            <a:r>
              <a:rPr lang="pt-BR" sz="3000" b="1" dirty="0">
                <a:solidFill>
                  <a:schemeClr val="tx1"/>
                </a:solidFill>
                <a:latin typeface="Arial" charset="0"/>
              </a:rPr>
              <a:t>se a procura for alta todo o tempo, a probabilidade de a pesquisa ser favorável (alta – alta) é 70%;</a:t>
            </a:r>
          </a:p>
          <a:p>
            <a:pPr eaLnBrk="1" hangingPunct="1">
              <a:lnSpc>
                <a:spcPct val="150000"/>
              </a:lnSpc>
              <a:buClr>
                <a:schemeClr val="tx1"/>
              </a:buClr>
              <a:buFont typeface="Times New Roman" pitchFamily="18" charset="0"/>
              <a:buChar char="•"/>
            </a:pPr>
            <a:r>
              <a:rPr lang="pt-BR" sz="3000" b="1" dirty="0">
                <a:solidFill>
                  <a:schemeClr val="tx1"/>
                </a:solidFill>
                <a:latin typeface="Arial" charset="0"/>
              </a:rPr>
              <a:t>se a procura for alta inicialmente e depois baixar, a pesquisa pode se </a:t>
            </a:r>
            <a:r>
              <a:rPr lang="pt-BR" sz="3000" b="1" dirty="0" smtClean="0">
                <a:solidFill>
                  <a:schemeClr val="tx1"/>
                </a:solidFill>
                <a:latin typeface="Arial" charset="0"/>
              </a:rPr>
              <a:t>enganar e </a:t>
            </a:r>
            <a:r>
              <a:rPr lang="pt-BR" sz="3000" b="1" dirty="0">
                <a:solidFill>
                  <a:schemeClr val="tx1"/>
                </a:solidFill>
                <a:latin typeface="Arial" charset="0"/>
              </a:rPr>
              <a:t>a probabilidade de indicar alta – alta é 50%;</a:t>
            </a:r>
          </a:p>
          <a:p>
            <a:pPr eaLnBrk="1" hangingPunct="1">
              <a:lnSpc>
                <a:spcPct val="150000"/>
              </a:lnSpc>
              <a:buClr>
                <a:schemeClr val="tx1"/>
              </a:buClr>
              <a:buFont typeface="Times New Roman" pitchFamily="18" charset="0"/>
              <a:buChar char="•"/>
            </a:pPr>
            <a:r>
              <a:rPr lang="pt-BR" sz="3000" b="1" dirty="0">
                <a:solidFill>
                  <a:schemeClr val="tx1"/>
                </a:solidFill>
                <a:latin typeface="Arial" charset="0"/>
              </a:rPr>
              <a:t>se a procura for baixa, a probabilidade de a pesquisa indicar alta – alta é 5%.</a:t>
            </a:r>
          </a:p>
          <a:p>
            <a:pPr eaLnBrk="1" hangingPunct="1">
              <a:lnSpc>
                <a:spcPct val="150000"/>
              </a:lnSpc>
              <a:buClr>
                <a:schemeClr val="bg1"/>
              </a:buClr>
            </a:pPr>
            <a:r>
              <a:rPr lang="pt-BR" sz="3000" b="1" dirty="0">
                <a:solidFill>
                  <a:schemeClr val="tx1"/>
                </a:solidFill>
                <a:latin typeface="Arial" charset="0"/>
              </a:rPr>
              <a:t>Dessas estimativas, podemos calcular as probabilidades:</a:t>
            </a:r>
          </a:p>
        </p:txBody>
      </p:sp>
    </p:spTree>
    <p:extLst>
      <p:ext uri="{BB962C8B-B14F-4D97-AF65-F5344CB8AC3E}">
        <p14:creationId xmlns:p14="http://schemas.microsoft.com/office/powerpoint/2010/main" val="51380729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7274">
                                            <p:txEl>
                                              <p:pRg st="0" end="0"/>
                                            </p:txEl>
                                          </p:spTgt>
                                        </p:tgtEl>
                                        <p:attrNameLst>
                                          <p:attrName>style.visibility</p:attrName>
                                        </p:attrNameLst>
                                      </p:cBhvr>
                                      <p:to>
                                        <p:strVal val="visible"/>
                                      </p:to>
                                    </p:set>
                                    <p:animEffect transition="in" filter="strips(downRight)">
                                      <p:cBhvr>
                                        <p:cTn id="7" dur="500"/>
                                        <p:tgtEl>
                                          <p:spTgt spid="1372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7274">
                                            <p:txEl>
                                              <p:pRg st="1" end="1"/>
                                            </p:txEl>
                                          </p:spTgt>
                                        </p:tgtEl>
                                        <p:attrNameLst>
                                          <p:attrName>style.visibility</p:attrName>
                                        </p:attrNameLst>
                                      </p:cBhvr>
                                      <p:to>
                                        <p:strVal val="visible"/>
                                      </p:to>
                                    </p:set>
                                    <p:animEffect transition="in" filter="strips(downRight)">
                                      <p:cBhvr>
                                        <p:cTn id="12" dur="500"/>
                                        <p:tgtEl>
                                          <p:spTgt spid="1372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7274">
                                            <p:txEl>
                                              <p:pRg st="2" end="2"/>
                                            </p:txEl>
                                          </p:spTgt>
                                        </p:tgtEl>
                                        <p:attrNameLst>
                                          <p:attrName>style.visibility</p:attrName>
                                        </p:attrNameLst>
                                      </p:cBhvr>
                                      <p:to>
                                        <p:strVal val="visible"/>
                                      </p:to>
                                    </p:set>
                                    <p:animEffect transition="in" filter="strips(downRight)">
                                      <p:cBhvr>
                                        <p:cTn id="17" dur="500"/>
                                        <p:tgtEl>
                                          <p:spTgt spid="13727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7274">
                                            <p:txEl>
                                              <p:pRg st="3" end="3"/>
                                            </p:txEl>
                                          </p:spTgt>
                                        </p:tgtEl>
                                        <p:attrNameLst>
                                          <p:attrName>style.visibility</p:attrName>
                                        </p:attrNameLst>
                                      </p:cBhvr>
                                      <p:to>
                                        <p:strVal val="visible"/>
                                      </p:to>
                                    </p:set>
                                    <p:animEffect transition="in" filter="strips(downRight)">
                                      <p:cBhvr>
                                        <p:cTn id="22" dur="500"/>
                                        <p:tgtEl>
                                          <p:spTgt spid="1372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74"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838200" y="538163"/>
            <a:ext cx="45212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250"/>
              </a:spcBef>
              <a:defRPr/>
            </a:pPr>
            <a:r>
              <a:rPr lang="pt-BR" sz="2800" b="1" smtClean="0">
                <a:solidFill>
                  <a:schemeClr val="tx1"/>
                </a:solidFill>
                <a:effectLst>
                  <a:outerShdw blurRad="38100" dist="38100" dir="2700000" algn="tl">
                    <a:srgbClr val="C0C0C0"/>
                  </a:outerShdw>
                </a:effectLst>
                <a:latin typeface="Arial" charset="0"/>
              </a:rPr>
              <a:t>Árvore de Decisão</a:t>
            </a:r>
          </a:p>
        </p:txBody>
      </p:sp>
      <p:grpSp>
        <p:nvGrpSpPr>
          <p:cNvPr id="69636" name="Group 3"/>
          <p:cNvGrpSpPr>
            <a:grpSpLocks/>
          </p:cNvGrpSpPr>
          <p:nvPr/>
        </p:nvGrpSpPr>
        <p:grpSpPr bwMode="auto">
          <a:xfrm>
            <a:off x="0" y="57150"/>
            <a:ext cx="12192000" cy="6838950"/>
            <a:chOff x="0" y="36"/>
            <a:chExt cx="5760" cy="4308"/>
          </a:xfrm>
        </p:grpSpPr>
        <p:sp>
          <p:nvSpPr>
            <p:cNvPr id="69687" name="Line 4"/>
            <p:cNvSpPr>
              <a:spLocks noChangeShapeType="1"/>
            </p:cNvSpPr>
            <p:nvPr/>
          </p:nvSpPr>
          <p:spPr bwMode="auto">
            <a:xfrm>
              <a:off x="432" y="192"/>
              <a:ext cx="5328" cy="1"/>
            </a:xfrm>
            <a:prstGeom prst="line">
              <a:avLst/>
            </a:prstGeom>
            <a:noFill/>
            <a:ln w="936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135173" name="Text Box 5"/>
            <p:cNvSpPr txBox="1">
              <a:spLocks noChangeArrowheads="1"/>
            </p:cNvSpPr>
            <p:nvPr/>
          </p:nvSpPr>
          <p:spPr bwMode="auto">
            <a:xfrm>
              <a:off x="0" y="4146"/>
              <a:ext cx="5760" cy="198"/>
            </a:xfrm>
            <a:prstGeom prst="rect">
              <a:avLst/>
            </a:prstGeom>
            <a:solidFill>
              <a:schemeClr val="bg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algn="r" eaLnBrk="1" hangingPunct="1">
                <a:spcBef>
                  <a:spcPts val="875"/>
                </a:spcBef>
                <a:defRPr/>
              </a:pPr>
              <a:r>
                <a:rPr lang="pt-BR" sz="1400" smtClean="0">
                  <a:solidFill>
                    <a:schemeClr val="tx1"/>
                  </a:solidFill>
                  <a:effectLst>
                    <a:outerShdw blurRad="38100" dist="38100" dir="2700000" algn="tl">
                      <a:srgbClr val="C0C0C0"/>
                    </a:outerShdw>
                  </a:effectLst>
                  <a:latin typeface="Arial" charset="0"/>
                </a:rPr>
                <a:t>Baseado em Fundamentos da Engenharia econômica – O.F.F.Torres</a:t>
              </a:r>
            </a:p>
          </p:txBody>
        </p:sp>
        <p:sp>
          <p:nvSpPr>
            <p:cNvPr id="135174" name="Text Box 6"/>
            <p:cNvSpPr txBox="1">
              <a:spLocks noChangeArrowheads="1"/>
            </p:cNvSpPr>
            <p:nvPr/>
          </p:nvSpPr>
          <p:spPr bwMode="auto">
            <a:xfrm>
              <a:off x="2607" y="36"/>
              <a:ext cx="3120" cy="292"/>
            </a:xfrm>
            <a:prstGeom prst="rect">
              <a:avLst/>
            </a:prstGeom>
            <a:solidFill>
              <a:schemeClr val="bg1"/>
            </a:solidFill>
            <a:ln w="9360">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Lucida Sans Unicode" pitchFamily="34" charset="0"/>
                  <a:cs typeface="Lucida Sans Unicode" pitchFamily="34" charset="0"/>
                </a:defRPr>
              </a:lvl9pPr>
            </a:lstStyle>
            <a:p>
              <a:pPr eaLnBrk="1" hangingPunct="1">
                <a:spcBef>
                  <a:spcPts val="1500"/>
                </a:spcBef>
                <a:defRPr/>
              </a:pPr>
              <a:r>
                <a:rPr lang="pt-BR" b="1" i="1" smtClean="0">
                  <a:solidFill>
                    <a:schemeClr val="tx1"/>
                  </a:solidFill>
                  <a:effectLst>
                    <a:outerShdw blurRad="38100" dist="38100" dir="2700000" algn="tl">
                      <a:srgbClr val="C0C0C0"/>
                    </a:outerShdw>
                  </a:effectLst>
                  <a:latin typeface="Arial" charset="0"/>
                </a:rPr>
                <a:t>Análise de Projetos de Investimento</a:t>
              </a:r>
            </a:p>
          </p:txBody>
        </p:sp>
        <p:sp>
          <p:nvSpPr>
            <p:cNvPr id="69690" name="Line 7"/>
            <p:cNvSpPr>
              <a:spLocks noChangeShapeType="1"/>
            </p:cNvSpPr>
            <p:nvPr/>
          </p:nvSpPr>
          <p:spPr bwMode="auto">
            <a:xfrm>
              <a:off x="999" y="720"/>
              <a:ext cx="4761" cy="1"/>
            </a:xfrm>
            <a:prstGeom prst="line">
              <a:avLst/>
            </a:prstGeom>
            <a:noFill/>
            <a:ln w="324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sp>
        <p:nvSpPr>
          <p:cNvPr id="69637" name="Rectangle 8"/>
          <p:cNvSpPr>
            <a:spLocks noChangeArrowheads="1"/>
          </p:cNvSpPr>
          <p:nvPr/>
        </p:nvSpPr>
        <p:spPr bwMode="auto">
          <a:xfrm>
            <a:off x="0" y="1152525"/>
            <a:ext cx="10329333"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379413" indent="-379413">
              <a:lnSpc>
                <a:spcPct val="110000"/>
              </a:lnSpc>
              <a:spcBef>
                <a:spcPts val="500"/>
              </a:spcBef>
              <a:buClr>
                <a:schemeClr val="tx1"/>
              </a:buClr>
              <a:buFont typeface="Lucida Sans Unicode" pitchFamily="34" charset="0"/>
              <a:buChar char="•"/>
              <a:tabLst>
                <a:tab pos="949325" algn="l"/>
                <a:tab pos="1863725" algn="l"/>
                <a:tab pos="2778125" algn="l"/>
                <a:tab pos="3692525" algn="l"/>
                <a:tab pos="4606925" algn="l"/>
                <a:tab pos="5521325" algn="l"/>
                <a:tab pos="6435725" algn="l"/>
                <a:tab pos="7350125" algn="l"/>
                <a:tab pos="8264525" algn="l"/>
                <a:tab pos="9178925" algn="l"/>
                <a:tab pos="10093325" algn="l"/>
              </a:tabLst>
            </a:pPr>
            <a:r>
              <a:rPr lang="pt-BR" sz="3000" b="1">
                <a:solidFill>
                  <a:schemeClr val="tx1"/>
                </a:solidFill>
                <a:latin typeface="Arial" charset="0"/>
              </a:rPr>
              <a:t>Pesquisa de Mercado:</a:t>
            </a:r>
          </a:p>
        </p:txBody>
      </p:sp>
      <p:graphicFrame>
        <p:nvGraphicFramePr>
          <p:cNvPr id="50311" name="Group 135"/>
          <p:cNvGraphicFramePr>
            <a:graphicFrameLocks noGrp="1"/>
          </p:cNvGraphicFramePr>
          <p:nvPr>
            <p:ph/>
          </p:nvPr>
        </p:nvGraphicFramePr>
        <p:xfrm>
          <a:off x="436034" y="1733551"/>
          <a:ext cx="11546418" cy="4562477"/>
        </p:xfrm>
        <a:graphic>
          <a:graphicData uri="http://schemas.openxmlformats.org/drawingml/2006/table">
            <a:tbl>
              <a:tblPr/>
              <a:tblGrid>
                <a:gridCol w="1926167"/>
                <a:gridCol w="1371600"/>
                <a:gridCol w="2209800"/>
                <a:gridCol w="2095500"/>
                <a:gridCol w="1892300"/>
                <a:gridCol w="2051051"/>
              </a:tblGrid>
              <a:tr h="823075">
                <a:tc rowSpan="2">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Procura</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Prob. </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Probabil. Pesquisa</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t-BR"/>
                    </a:p>
                  </a:txBody>
                  <a:tcPr/>
                </a:tc>
                <a:tc gridSpan="2">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Prob. Ocorrer c/ Pesquisa</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t-BR"/>
                    </a:p>
                  </a:txBody>
                  <a:tcPr/>
                </a:tc>
              </a:tr>
              <a:tr h="479492">
                <a:tc vMerge="1">
                  <a:txBody>
                    <a:bodyPr/>
                    <a:lstStyle/>
                    <a:p>
                      <a:endParaRPr lang="pt-BR"/>
                    </a:p>
                  </a:txBody>
                  <a:tcPr/>
                </a:tc>
                <a:tc vMerge="1">
                  <a:txBody>
                    <a:bodyPr/>
                    <a:lstStyle/>
                    <a:p>
                      <a:endParaRPr lang="pt-BR"/>
                    </a:p>
                  </a:txBody>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Favorável</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Contrária</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Favor.</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Contr.</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7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Alta – Alta</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60%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70%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30%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86,6%</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35,0%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7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Alta – Baixa</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10%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50%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50%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10,3%</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9,7%</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7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Baixa – Baixa</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30%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5%</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95%</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3,1%</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55,3%</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068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Soma</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100%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smtClean="0">
                          <a:ln>
                            <a:noFill/>
                          </a:ln>
                          <a:solidFill>
                            <a:schemeClr val="tx1"/>
                          </a:solidFill>
                          <a:effectLst/>
                          <a:latin typeface="Arial" charset="0"/>
                          <a:ea typeface="Lucida Sans Unicode" pitchFamily="34" charset="0"/>
                          <a:cs typeface="Lucida Sans Unicode" pitchFamily="34" charset="0"/>
                        </a:rPr>
                        <a:t>100%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t-BR" sz="2400" b="1"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rPr>
                        <a:t>100%</a:t>
                      </a:r>
                    </a:p>
                  </a:txBody>
                  <a:tcPr marL="121920" marR="121920"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3113992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0311"/>
                                        </p:tgtEl>
                                        <p:attrNameLst>
                                          <p:attrName>style.visibility</p:attrName>
                                        </p:attrNameLst>
                                      </p:cBhvr>
                                      <p:to>
                                        <p:strVal val="visible"/>
                                      </p:to>
                                    </p:set>
                                    <p:animEffect transition="in" filter="dissolve">
                                      <p:cBhvr>
                                        <p:cTn id="7" dur="500"/>
                                        <p:tgtEl>
                                          <p:spTgt spid="50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701590652"/>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623818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72717" y="0"/>
            <a:ext cx="11505626" cy="6857999"/>
          </a:xfrm>
        </p:spPr>
        <p:txBody>
          <a:bodyPr>
            <a:normAutofit lnSpcReduction="10000"/>
          </a:bodyPr>
          <a:lstStyle/>
          <a:p>
            <a:pPr marL="0" lvl="0" indent="0" algn="just">
              <a:lnSpc>
                <a:spcPct val="110000"/>
              </a:lnSpc>
              <a:spcBef>
                <a:spcPts val="0"/>
              </a:spcBef>
              <a:spcAft>
                <a:spcPts val="60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a:t>A probabilidade de chover tanto no primeiro ano quanto no segundo ano é de 48%. A probabilidade de chover somente no primeiro ano é de 32%.  Já a probabilidade de ocorrer seca nos dois anos é de apenas 8</a:t>
            </a:r>
            <a:r>
              <a:rPr lang="pt-BR" dirty="0" smtClean="0"/>
              <a:t>%.</a:t>
            </a:r>
          </a:p>
          <a:p>
            <a:pPr marL="0" indent="0" algn="just">
              <a:lnSpc>
                <a:spcPct val="110000"/>
              </a:lnSpc>
              <a:buNone/>
            </a:pPr>
            <a:r>
              <a:rPr lang="pt-BR" dirty="0"/>
              <a:t>O quadro a seguir mostra os valores recebidos por hectare nas diferentes situações possíveis.</a:t>
            </a:r>
          </a:p>
          <a:p>
            <a:pPr marL="0" indent="0">
              <a:buNone/>
            </a:pPr>
            <a:endParaRPr lang="pt-BR" dirty="0"/>
          </a:p>
          <a:p>
            <a:pPr lvl="0"/>
            <a:endParaRPr lang="pt-BR" dirty="0"/>
          </a:p>
        </p:txBody>
      </p:sp>
    </p:spTree>
    <p:extLst>
      <p:ext uri="{BB962C8B-B14F-4D97-AF65-F5344CB8AC3E}">
        <p14:creationId xmlns:p14="http://schemas.microsoft.com/office/powerpoint/2010/main" val="632371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72717" y="3139440"/>
            <a:ext cx="11505626" cy="3718560"/>
          </a:xfrm>
        </p:spPr>
        <p:txBody>
          <a:bodyPr>
            <a:normAutofit lnSpcReduction="10000"/>
          </a:bodyPr>
          <a:lstStyle/>
          <a:p>
            <a:pPr marL="0" indent="0">
              <a:lnSpc>
                <a:spcPct val="110000"/>
              </a:lnSpc>
              <a:buNone/>
            </a:pPr>
            <a:r>
              <a:rPr lang="pt-BR" dirty="0" smtClean="0"/>
              <a:t>A </a:t>
            </a:r>
            <a:r>
              <a:rPr lang="pt-BR" dirty="0"/>
              <a:t>taxa de juros de desconto (custo de oportunidade ou taxa mínima de atratividade) é de 10% ao ano. </a:t>
            </a:r>
            <a:r>
              <a:rPr lang="pt-BR" dirty="0" smtClean="0"/>
              <a:t>Pergunta-se:</a:t>
            </a:r>
          </a:p>
          <a:p>
            <a:pPr marL="514350" lvl="0" indent="-514350">
              <a:lnSpc>
                <a:spcPct val="110000"/>
              </a:lnSpc>
              <a:buFont typeface="+mj-lt"/>
              <a:buAutoNum type="arabicPeriod"/>
            </a:pPr>
            <a:r>
              <a:rPr lang="pt-BR" dirty="0" smtClean="0"/>
              <a:t>Se for plantada a Cultura A deverá (ou não) ser realizados investimentos em equipamentos de irrigação?</a:t>
            </a:r>
          </a:p>
          <a:p>
            <a:pPr marL="514350" lvl="0" indent="-514350">
              <a:lnSpc>
                <a:spcPct val="110000"/>
              </a:lnSpc>
              <a:buFont typeface="+mj-lt"/>
              <a:buAutoNum type="arabicPeriod"/>
            </a:pPr>
            <a:r>
              <a:rPr lang="pt-BR" dirty="0" smtClean="0"/>
              <a:t>Se </a:t>
            </a:r>
            <a:r>
              <a:rPr lang="pt-BR" dirty="0"/>
              <a:t>for plantada a Cultura B deverá (ou não) ser realizados investimentos em equipamentos de </a:t>
            </a:r>
            <a:r>
              <a:rPr lang="pt-BR" dirty="0" smtClean="0"/>
              <a:t>irrigação?</a:t>
            </a:r>
          </a:p>
          <a:p>
            <a:pPr marL="514350" lvl="0" indent="-514350">
              <a:lnSpc>
                <a:spcPct val="110000"/>
              </a:lnSpc>
              <a:buFont typeface="+mj-lt"/>
              <a:buAutoNum type="arabicPeriod"/>
            </a:pPr>
            <a:r>
              <a:rPr lang="pt-BR" dirty="0" smtClean="0"/>
              <a:t>Qual </a:t>
            </a:r>
            <a:r>
              <a:rPr lang="pt-BR" dirty="0"/>
              <a:t>cultura deverá ser plantada. A ou B</a:t>
            </a:r>
            <a:r>
              <a:rPr lang="pt-BR" dirty="0" smtClean="0"/>
              <a:t>?</a:t>
            </a:r>
            <a:endParaRPr lang="pt-BR" dirty="0"/>
          </a:p>
        </p:txBody>
      </p:sp>
      <p:graphicFrame>
        <p:nvGraphicFramePr>
          <p:cNvPr id="2" name="Tabela 1"/>
          <p:cNvGraphicFramePr>
            <a:graphicFrameLocks noGrp="1"/>
          </p:cNvGraphicFramePr>
          <p:nvPr>
            <p:extLst>
              <p:ext uri="{D42A27DB-BD31-4B8C-83A1-F6EECF244321}">
                <p14:modId xmlns:p14="http://schemas.microsoft.com/office/powerpoint/2010/main" val="3879971931"/>
              </p:ext>
            </p:extLst>
          </p:nvPr>
        </p:nvGraphicFramePr>
        <p:xfrm>
          <a:off x="563880" y="213360"/>
          <a:ext cx="10866119" cy="2667000"/>
        </p:xfrm>
        <a:graphic>
          <a:graphicData uri="http://schemas.openxmlformats.org/drawingml/2006/table">
            <a:tbl>
              <a:tblPr firstRow="1" firstCol="1" bandRow="1">
                <a:tableStyleId>{5C22544A-7EE6-4342-B048-85BDC9FD1C3A}</a:tableStyleId>
              </a:tblPr>
              <a:tblGrid>
                <a:gridCol w="3176173"/>
                <a:gridCol w="3844973"/>
                <a:gridCol w="3844973"/>
              </a:tblGrid>
              <a:tr h="657382">
                <a:tc>
                  <a:txBody>
                    <a:bodyPr/>
                    <a:lstStyle/>
                    <a:p>
                      <a:pPr algn="ctr">
                        <a:lnSpc>
                          <a:spcPts val="1600"/>
                        </a:lnSpc>
                        <a:spcAft>
                          <a:spcPts val="600"/>
                        </a:spcAft>
                      </a:pPr>
                      <a:r>
                        <a:rPr lang="pt-BR" sz="2800">
                          <a:effectLst/>
                        </a:rPr>
                        <a:t>Cenário</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600"/>
                        </a:lnSpc>
                        <a:spcAft>
                          <a:spcPts val="600"/>
                        </a:spcAft>
                      </a:pPr>
                      <a:r>
                        <a:rPr lang="pt-BR" sz="2800">
                          <a:effectLst/>
                        </a:rPr>
                        <a:t>Cultura A</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600"/>
                        </a:lnSpc>
                        <a:spcAft>
                          <a:spcPts val="600"/>
                        </a:spcAft>
                      </a:pPr>
                      <a:r>
                        <a:rPr lang="pt-BR" sz="2800">
                          <a:effectLst/>
                        </a:rPr>
                        <a:t>Cultura B</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r>
              <a:tr h="657382">
                <a:tc>
                  <a:txBody>
                    <a:bodyPr/>
                    <a:lstStyle/>
                    <a:p>
                      <a:pPr algn="ctr">
                        <a:lnSpc>
                          <a:spcPts val="1600"/>
                        </a:lnSpc>
                        <a:spcAft>
                          <a:spcPts val="600"/>
                        </a:spcAft>
                      </a:pPr>
                      <a:r>
                        <a:rPr lang="pt-BR" sz="2800">
                          <a:effectLst/>
                        </a:rPr>
                        <a:t>Chuva</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600"/>
                        </a:lnSpc>
                        <a:spcAft>
                          <a:spcPts val="600"/>
                        </a:spcAft>
                      </a:pPr>
                      <a:r>
                        <a:rPr lang="pt-BR" sz="2800">
                          <a:effectLst/>
                        </a:rPr>
                        <a:t>R$ 10.000,00/ha</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600"/>
                        </a:lnSpc>
                        <a:spcAft>
                          <a:spcPts val="600"/>
                        </a:spcAft>
                      </a:pPr>
                      <a:r>
                        <a:rPr lang="pt-BR" sz="2800">
                          <a:effectLst/>
                        </a:rPr>
                        <a:t>R$ 16.000,00/ha</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r>
              <a:tr h="676118">
                <a:tc>
                  <a:txBody>
                    <a:bodyPr/>
                    <a:lstStyle/>
                    <a:p>
                      <a:pPr algn="ctr">
                        <a:lnSpc>
                          <a:spcPts val="1600"/>
                        </a:lnSpc>
                        <a:spcAft>
                          <a:spcPts val="600"/>
                        </a:spcAft>
                      </a:pPr>
                      <a:r>
                        <a:rPr lang="pt-BR" sz="2800">
                          <a:effectLst/>
                        </a:rPr>
                        <a:t>Seca (sem irrigação)</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600"/>
                        </a:lnSpc>
                        <a:spcAft>
                          <a:spcPts val="600"/>
                        </a:spcAft>
                      </a:pPr>
                      <a:r>
                        <a:rPr lang="pt-BR" sz="2800">
                          <a:effectLst/>
                        </a:rPr>
                        <a:t>R$   7.000,00/ha</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600"/>
                        </a:lnSpc>
                        <a:spcAft>
                          <a:spcPts val="600"/>
                        </a:spcAft>
                      </a:pPr>
                      <a:r>
                        <a:rPr lang="pt-BR" sz="2800">
                          <a:effectLst/>
                        </a:rPr>
                        <a:t>R$ 12.000,00/ha</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r>
              <a:tr h="676118">
                <a:tc>
                  <a:txBody>
                    <a:bodyPr/>
                    <a:lstStyle/>
                    <a:p>
                      <a:pPr algn="ctr">
                        <a:lnSpc>
                          <a:spcPts val="1600"/>
                        </a:lnSpc>
                        <a:spcAft>
                          <a:spcPts val="600"/>
                        </a:spcAft>
                      </a:pPr>
                      <a:r>
                        <a:rPr lang="pt-BR" sz="2800" dirty="0">
                          <a:effectLst/>
                        </a:rPr>
                        <a:t>Seca (com irrigação</a:t>
                      </a:r>
                      <a:endParaRPr lang="pt-BR"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600"/>
                        </a:lnSpc>
                        <a:spcAft>
                          <a:spcPts val="600"/>
                        </a:spcAft>
                      </a:pPr>
                      <a:r>
                        <a:rPr lang="pt-BR" sz="2800">
                          <a:effectLst/>
                        </a:rPr>
                        <a:t>R$   9.000,00/ha</a:t>
                      </a:r>
                      <a:endParaRPr lang="pt-BR"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600"/>
                        </a:lnSpc>
                        <a:spcAft>
                          <a:spcPts val="600"/>
                        </a:spcAft>
                      </a:pPr>
                      <a:r>
                        <a:rPr lang="pt-BR" sz="2800" dirty="0">
                          <a:effectLst/>
                        </a:rPr>
                        <a:t>R$ 15.000,00/ha</a:t>
                      </a:r>
                      <a:endParaRPr lang="pt-BR" sz="28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88954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199600918"/>
              </p:ext>
            </p:extLst>
          </p:nvPr>
        </p:nvGraphicFramePr>
        <p:xfrm>
          <a:off x="139338" y="239480"/>
          <a:ext cx="11911153" cy="6386649"/>
        </p:xfrm>
        <a:graphic>
          <a:graphicData uri="http://schemas.openxmlformats.org/drawingml/2006/table">
            <a:tbl>
              <a:tblPr firstRow="1" bandRow="1">
                <a:tableStyleId>{5C22544A-7EE6-4342-B048-85BDC9FD1C3A}</a:tableStyleId>
              </a:tblPr>
              <a:tblGrid>
                <a:gridCol w="459377"/>
                <a:gridCol w="185057"/>
                <a:gridCol w="446315"/>
                <a:gridCol w="1513114"/>
                <a:gridCol w="413657"/>
                <a:gridCol w="674914"/>
                <a:gridCol w="1088572"/>
                <a:gridCol w="1534885"/>
                <a:gridCol w="402772"/>
                <a:gridCol w="1807028"/>
                <a:gridCol w="391886"/>
                <a:gridCol w="40640"/>
                <a:gridCol w="612503"/>
                <a:gridCol w="827314"/>
                <a:gridCol w="1513119"/>
              </a:tblGrid>
              <a:tr h="0">
                <a:tc>
                  <a:txBody>
                    <a:bodyPr/>
                    <a:lstStyle/>
                    <a:p>
                      <a:pPr algn="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80%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A</a:t>
                      </a: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57051">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20%</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kern="1200" dirty="0">
                        <a:solidFill>
                          <a:srgbClr val="000000"/>
                        </a:solidFill>
                        <a:effectLst/>
                        <a:latin typeface="Calibri" panose="020F0502020204030204" pitchFamily="34" charset="0"/>
                        <a:ea typeface="+mn-ea"/>
                        <a:cs typeface="+mn-cs"/>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412569">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80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Cultura B</a:t>
                      </a: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Com Irrigação</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20</a:t>
                      </a:r>
                      <a:r>
                        <a:rPr lang="pt-BR" sz="2400" b="0" i="0" u="none" strike="noStrike" dirty="0">
                          <a:solidFill>
                            <a:srgbClr val="000000"/>
                          </a:solidFill>
                          <a:effectLst/>
                          <a:latin typeface="Calibri" panose="020F0502020204030204" pitchFamily="34" charset="0"/>
                        </a:rPr>
                        <a:t>%</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FF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1"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1" u="none" strike="noStrike" dirty="0">
                          <a:solidFill>
                            <a:srgbClr val="000000"/>
                          </a:solidFill>
                          <a:effectLst/>
                          <a:latin typeface="Calibri" panose="020F0502020204030204" pitchFamily="34" charset="0"/>
                        </a:rPr>
                        <a:t>Sem Irrigação</a:t>
                      </a:r>
                    </a:p>
                  </a:txBody>
                  <a:tcPr marL="7620" marR="7620" marT="7620"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60%</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Chuva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0">
                <a:tc>
                  <a:txBody>
                    <a:bodyPr/>
                    <a:lstStyle/>
                    <a:p>
                      <a:pPr algn="l"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2400" b="0" i="0" u="none" strike="noStrike" dirty="0">
                        <a:solidFill>
                          <a:srgbClr val="000000"/>
                        </a:solidFill>
                        <a:effectLst/>
                        <a:latin typeface="Calibri" panose="020F0502020204030204" pitchFamily="34" charset="0"/>
                      </a:endParaRPr>
                    </a:p>
                  </a:txBody>
                  <a:tcPr marL="7620" marR="7620" marT="7620"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000000"/>
                          </a:solidFill>
                          <a:effectLst/>
                          <a:latin typeface="Calibri" panose="020F0502020204030204" pitchFamily="34" charset="0"/>
                        </a:rPr>
                        <a:t>40%</a:t>
                      </a:r>
                    </a:p>
                  </a:txBody>
                  <a:tcPr marL="7620" marR="7620" marT="7620"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a:solidFill>
                            <a:srgbClr val="FF0000"/>
                          </a:solidFill>
                          <a:effectLst/>
                          <a:latin typeface="Calibri" panose="020F0502020204030204" pitchFamily="34" charset="0"/>
                        </a:rPr>
                        <a:t>Seca</a:t>
                      </a: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2400" b="0" i="0" u="none" strike="noStrike" dirty="0" smtClean="0">
                          <a:solidFill>
                            <a:srgbClr val="000000"/>
                          </a:solidFill>
                          <a:effectLst/>
                          <a:latin typeface="Calibri" panose="020F0502020204030204" pitchFamily="34" charset="0"/>
                        </a:rPr>
                        <a:t>VPL ?</a:t>
                      </a:r>
                      <a:endParaRPr lang="pt-BR" sz="2400" b="0" i="0" u="none" strike="noStrike" dirty="0">
                        <a:solidFill>
                          <a:srgbClr val="000000"/>
                        </a:solidFill>
                        <a:effectLst/>
                        <a:latin typeface="Calibri" panose="020F0502020204030204" pitchFamily="34" charset="0"/>
                      </a:endParaRPr>
                    </a:p>
                  </a:txBody>
                  <a:tcPr marL="7620" marR="7620" marT="76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
        <p:nvSpPr>
          <p:cNvPr id="3" name="Retângulo 2"/>
          <p:cNvSpPr/>
          <p:nvPr/>
        </p:nvSpPr>
        <p:spPr>
          <a:xfrm>
            <a:off x="228601" y="3058890"/>
            <a:ext cx="337458"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466115" y="5323116"/>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8654148" y="40821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8632378" y="151856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8621492" y="2628902"/>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8665033" y="3782784"/>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8643263" y="48931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8632377" y="600347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466111" y="1926773"/>
            <a:ext cx="359229" cy="4027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p:cNvSpPr/>
          <p:nvPr/>
        </p:nvSpPr>
        <p:spPr>
          <a:xfrm>
            <a:off x="2732317" y="1159330"/>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p:cNvSpPr/>
          <p:nvPr/>
        </p:nvSpPr>
        <p:spPr>
          <a:xfrm>
            <a:off x="2721429" y="4533896"/>
            <a:ext cx="402772" cy="44087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03801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6055</Words>
  <Application>Microsoft Office PowerPoint</Application>
  <PresentationFormat>Personalizar</PresentationFormat>
  <Paragraphs>2576</Paragraphs>
  <Slides>57</Slides>
  <Notes>7</Notes>
  <HiddenSlides>0</HiddenSlides>
  <MMClips>0</MMClips>
  <ScaleCrop>false</ScaleCrop>
  <HeadingPairs>
    <vt:vector size="4" baseType="variant">
      <vt:variant>
        <vt:lpstr>Tema</vt:lpstr>
      </vt:variant>
      <vt:variant>
        <vt:i4>1</vt:i4>
      </vt:variant>
      <vt:variant>
        <vt:lpstr>Títulos de slides</vt:lpstr>
      </vt:variant>
      <vt:variant>
        <vt:i4>57</vt:i4>
      </vt:variant>
    </vt:vector>
  </HeadingPairs>
  <TitlesOfParts>
    <vt:vector size="58" baseType="lpstr">
      <vt:lpstr>Tema do Office</vt:lpstr>
      <vt:lpstr>Árvore de Decisão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Exercício Árvore de Decisão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USP</dc:creator>
  <cp:lastModifiedBy>Roberto</cp:lastModifiedBy>
  <cp:revision>23</cp:revision>
  <dcterms:created xsi:type="dcterms:W3CDTF">2014-11-06T01:48:12Z</dcterms:created>
  <dcterms:modified xsi:type="dcterms:W3CDTF">2017-05-09T12:20:48Z</dcterms:modified>
</cp:coreProperties>
</file>