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0" r:id="rId2"/>
    <p:sldId id="542" r:id="rId3"/>
    <p:sldId id="544" r:id="rId4"/>
    <p:sldId id="545" r:id="rId5"/>
    <p:sldId id="546" r:id="rId6"/>
    <p:sldId id="547" r:id="rId7"/>
    <p:sldId id="550" r:id="rId8"/>
    <p:sldId id="551" r:id="rId9"/>
    <p:sldId id="554" r:id="rId10"/>
    <p:sldId id="561" r:id="rId11"/>
    <p:sldId id="562" r:id="rId12"/>
    <p:sldId id="555" r:id="rId13"/>
    <p:sldId id="557" r:id="rId14"/>
    <p:sldId id="558" r:id="rId15"/>
    <p:sldId id="559" r:id="rId16"/>
    <p:sldId id="563" r:id="rId17"/>
    <p:sldId id="560" r:id="rId18"/>
  </p:sldIdLst>
  <p:sldSz cx="9144000" cy="6858000" type="screen4x3"/>
  <p:notesSz cx="6761163" cy="9942513"/>
  <p:photoAlbum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B15"/>
    <a:srgbClr val="01473A"/>
    <a:srgbClr val="003300"/>
    <a:srgbClr val="003736"/>
    <a:srgbClr val="6D6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7336" autoAdjust="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E24FE-7453-42D7-937A-2F75E7FA251B}" type="datetimeFigureOut">
              <a:rPr lang="pt-BR" smtClean="0"/>
              <a:pPr/>
              <a:t>07/06/2016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B7B6E-D158-4BBC-AB38-6FCAADF869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185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D9FE5-1D34-49C4-9ED6-5AE3FCA6D04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4069A-2F5B-4212-B832-0F82715A157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5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4069A-2F5B-4212-B832-0F82715A15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4069A-2F5B-4212-B832-0F82715A15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rgbClr val="0147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4867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88640"/>
            <a:ext cx="1447304" cy="214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2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/>
              <a:t>José Eduardo Holler Branco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rgbClr val="01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04856" cy="11430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92285"/>
            <a:ext cx="871240" cy="12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1473A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1473A"/>
                </a:solidFill>
              </a:defRPr>
            </a:lvl1pPr>
            <a:lvl2pPr>
              <a:defRPr>
                <a:solidFill>
                  <a:srgbClr val="01473A"/>
                </a:solidFill>
              </a:defRPr>
            </a:lvl2pPr>
            <a:lvl3pPr>
              <a:defRPr>
                <a:solidFill>
                  <a:srgbClr val="01473A"/>
                </a:solidFill>
              </a:defRPr>
            </a:lvl3pPr>
            <a:lvl4pPr>
              <a:defRPr>
                <a:solidFill>
                  <a:srgbClr val="01473A"/>
                </a:solidFill>
              </a:defRPr>
            </a:lvl4pPr>
            <a:lvl5pPr>
              <a:defRPr>
                <a:solidFill>
                  <a:srgbClr val="01473A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90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rgbClr val="01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04856" cy="11430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473A"/>
                </a:solidFill>
              </a:defRPr>
            </a:lvl1pPr>
            <a:lvl2pPr>
              <a:defRPr>
                <a:solidFill>
                  <a:srgbClr val="01473A"/>
                </a:solidFill>
              </a:defRPr>
            </a:lvl2pPr>
            <a:lvl3pPr>
              <a:defRPr>
                <a:solidFill>
                  <a:srgbClr val="01473A"/>
                </a:solidFill>
              </a:defRPr>
            </a:lvl3pPr>
            <a:lvl4pPr>
              <a:defRPr>
                <a:solidFill>
                  <a:srgbClr val="01473A"/>
                </a:solidFill>
              </a:defRPr>
            </a:lvl4pPr>
            <a:lvl5pPr>
              <a:defRPr>
                <a:solidFill>
                  <a:srgbClr val="01473A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92285"/>
            <a:ext cx="871240" cy="1292499"/>
          </a:xfrm>
          <a:prstGeom prst="rect">
            <a:avLst/>
          </a:prstGeom>
        </p:spPr>
      </p:pic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4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rgbClr val="0147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96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rgbClr val="01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04856" cy="11430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92285"/>
            <a:ext cx="871240" cy="12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260648"/>
            <a:ext cx="9180512" cy="1152128"/>
          </a:xfrm>
          <a:prstGeom prst="rect">
            <a:avLst/>
          </a:prstGeom>
          <a:solidFill>
            <a:srgbClr val="01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92285"/>
            <a:ext cx="871240" cy="12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6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rgbClr val="01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04856" cy="11430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92285"/>
            <a:ext cx="871240" cy="12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1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1473A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/>
              <a:t>José Eduardo Holler Branco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06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1473A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/>
              <a:t>José Eduardo Holler Branco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73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38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rgbClr val="01473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§"/>
        <a:defRPr sz="2800" kern="1200">
          <a:solidFill>
            <a:srgbClr val="01473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§"/>
        <a:defRPr sz="2400" kern="1200">
          <a:solidFill>
            <a:srgbClr val="01473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§"/>
        <a:defRPr sz="2000" kern="1200">
          <a:solidFill>
            <a:srgbClr val="01473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§"/>
        <a:defRPr sz="2000" kern="1200">
          <a:solidFill>
            <a:srgbClr val="01473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43.png"/><Relationship Id="rId7" Type="http://schemas.openxmlformats.org/officeDocument/2006/relationships/image" Target="../media/image6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61.png"/><Relationship Id="rId4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1.png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21.png"/><Relationship Id="rId5" Type="http://schemas.openxmlformats.org/officeDocument/2006/relationships/image" Target="../media/image610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3" Type="http://schemas.openxmlformats.org/officeDocument/2006/relationships/image" Target="../media/image4.png"/><Relationship Id="rId1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3" Type="http://schemas.openxmlformats.org/officeDocument/2006/relationships/image" Target="../media/image4.png"/><Relationship Id="rId1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5" Type="http://schemas.openxmlformats.org/officeDocument/2006/relationships/image" Target="../media/image28.png"/><Relationship Id="rId4" Type="http://schemas.openxmlformats.org/officeDocument/2006/relationships/image" Target="../media/image5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39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7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995936" y="908720"/>
            <a:ext cx="7772400" cy="381642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6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400" dirty="0"/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131840" y="5373216"/>
            <a:ext cx="2880320" cy="8640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bg1">
                    <a:lumMod val="65000"/>
                  </a:schemeClr>
                </a:solidFill>
              </a:rPr>
              <a:t>Piracicaba</a:t>
            </a:r>
          </a:p>
          <a:p>
            <a:pPr marL="0" indent="0" algn="ctr">
              <a:buNone/>
            </a:pPr>
            <a:r>
              <a:rPr lang="pt-BR" sz="1800" dirty="0">
                <a:solidFill>
                  <a:schemeClr val="bg1">
                    <a:lumMod val="65000"/>
                  </a:schemeClr>
                </a:solidFill>
              </a:rPr>
              <a:t>Junho/2015</a:t>
            </a:r>
          </a:p>
          <a:p>
            <a:pPr marL="0" indent="0" algn="ctr">
              <a:buNone/>
            </a:pP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823071"/>
            <a:ext cx="8640960" cy="1470025"/>
          </a:xfrm>
        </p:spPr>
        <p:txBody>
          <a:bodyPr>
            <a:normAutofit/>
          </a:bodyPr>
          <a:lstStyle/>
          <a:p>
            <a:r>
              <a:rPr lang="pt-BR" dirty="0"/>
              <a:t>Matemática Aplicada I</a:t>
            </a:r>
            <a:br>
              <a:rPr lang="pt-BR" dirty="0"/>
            </a:br>
            <a:r>
              <a:rPr lang="pt-BR" dirty="0"/>
              <a:t>Integrais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248671"/>
            <a:ext cx="6400800" cy="869239"/>
          </a:xfrm>
        </p:spPr>
        <p:txBody>
          <a:bodyPr/>
          <a:lstStyle/>
          <a:p>
            <a:r>
              <a:rPr lang="pt-BR" dirty="0"/>
              <a:t>Prof. Dr. José Eduardo </a:t>
            </a:r>
            <a:r>
              <a:rPr lang="pt-BR" dirty="0" err="1"/>
              <a:t>Holler</a:t>
            </a:r>
            <a:r>
              <a:rPr lang="pt-BR" dirty="0"/>
              <a:t> Branco</a:t>
            </a:r>
          </a:p>
        </p:txBody>
      </p:sp>
    </p:spTree>
    <p:extLst>
      <p:ext uri="{BB962C8B-B14F-4D97-AF65-F5344CB8AC3E}">
        <p14:creationId xmlns:p14="http://schemas.microsoft.com/office/powerpoint/2010/main" val="375399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922" y="260648"/>
            <a:ext cx="7704856" cy="1143000"/>
          </a:xfrm>
        </p:spPr>
        <p:txBody>
          <a:bodyPr>
            <a:normAutofit/>
          </a:bodyPr>
          <a:lstStyle/>
          <a:p>
            <a:r>
              <a:rPr lang="pt-BR" dirty="0"/>
              <a:t>Propriedades da Integral</a:t>
            </a: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51520" y="1556792"/>
            <a:ext cx="8640960" cy="496855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/>
              <p:cNvSpPr txBox="1"/>
              <p:nvPr/>
            </p:nvSpPr>
            <p:spPr>
              <a:xfrm>
                <a:off x="683568" y="1700808"/>
                <a:ext cx="3672408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i="1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00808"/>
                <a:ext cx="3672408" cy="8604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827584" y="2675205"/>
                <a:ext cx="4896544" cy="825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675205"/>
                <a:ext cx="4896544" cy="8258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/>
              <p:cNvSpPr txBox="1"/>
              <p:nvPr/>
            </p:nvSpPr>
            <p:spPr>
              <a:xfrm>
                <a:off x="755576" y="3611309"/>
                <a:ext cx="4896544" cy="88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</a:rPr>
                        <m:t>𝑐</m:t>
                      </m:r>
                      <m:r>
                        <a:rPr lang="pt-BR" sz="2200" b="0" i="1" smtClean="0">
                          <a:latin typeface="Cambria Math"/>
                        </a:rPr>
                        <m:t>.(</m:t>
                      </m:r>
                      <m:r>
                        <a:rPr lang="pt-BR" sz="2200" b="0" i="1" smtClean="0">
                          <a:latin typeface="Cambria Math"/>
                        </a:rPr>
                        <m:t>𝑏</m:t>
                      </m:r>
                      <m:r>
                        <a:rPr lang="pt-BR" sz="2200" b="0" i="1" smtClean="0">
                          <a:latin typeface="Cambria Math"/>
                        </a:rPr>
                        <m:t>−</m:t>
                      </m:r>
                      <m:r>
                        <a:rPr lang="pt-BR" sz="2200" b="0" i="1" smtClean="0">
                          <a:latin typeface="Cambria Math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9" name="CaixaDe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611309"/>
                <a:ext cx="4896544" cy="8833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683568" y="4489897"/>
                <a:ext cx="5904656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2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sz="2200" i="1" smtClean="0"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  <m:r>
                                <a:rPr lang="pt-BR" sz="2200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pt-BR" sz="2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i="1">
                          <a:latin typeface="Cambria Math"/>
                        </a:rPr>
                        <m:t>𝑑𝑥</m:t>
                      </m:r>
                      <m:r>
                        <a:rPr lang="pt-BR" sz="2200" i="1">
                          <a:latin typeface="Cambria Math"/>
                          <a:ea typeface="Cambria Math"/>
                        </a:rPr>
                        <m:t>±</m:t>
                      </m:r>
                      <m:nary>
                        <m:nary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pt-BR" sz="2200" i="1">
                              <a:latin typeface="Cambria Math"/>
                            </a:rPr>
                            <m:t>(</m:t>
                          </m:r>
                          <m:r>
                            <a:rPr lang="pt-BR" sz="2200" i="1">
                              <a:latin typeface="Cambria Math"/>
                            </a:rPr>
                            <m:t>𝑥</m:t>
                          </m:r>
                          <m:r>
                            <a:rPr lang="pt-BR" sz="220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i="1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89897"/>
                <a:ext cx="5904656" cy="8604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683568" y="5376884"/>
                <a:ext cx="5904656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𝑐𝑓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/>
                        </a:rPr>
                        <m:t>c</m:t>
                      </m:r>
                      <m:nary>
                        <m:nary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i="1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6884"/>
                <a:ext cx="5904656" cy="8604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</p:spTree>
    <p:extLst>
      <p:ext uri="{BB962C8B-B14F-4D97-AF65-F5344CB8AC3E}">
        <p14:creationId xmlns:p14="http://schemas.microsoft.com/office/powerpoint/2010/main" val="123575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922" y="260648"/>
            <a:ext cx="7704856" cy="1143000"/>
          </a:xfrm>
        </p:spPr>
        <p:txBody>
          <a:bodyPr>
            <a:normAutofit/>
          </a:bodyPr>
          <a:lstStyle/>
          <a:p>
            <a:r>
              <a:rPr lang="pt-BR" dirty="0"/>
              <a:t>Propriedades da Integral</a:t>
            </a: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51520" y="1556792"/>
            <a:ext cx="8640960" cy="496855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/>
              <p:cNvSpPr txBox="1"/>
              <p:nvPr/>
            </p:nvSpPr>
            <p:spPr>
              <a:xfrm>
                <a:off x="827584" y="1753593"/>
                <a:ext cx="6192688" cy="88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𝑐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i="1">
                          <a:latin typeface="Cambria Math"/>
                        </a:rPr>
                        <m:t> </m:t>
                      </m:r>
                      <m:r>
                        <a:rPr lang="pt-BR" sz="2200" i="1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i="1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753593"/>
                <a:ext cx="6192688" cy="8833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755576" y="2712588"/>
                <a:ext cx="7488832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𝑠𝑒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≥0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𝑝𝑎𝑟𝑎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𝑒𝑛𝑡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sz="2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 ≥0</m:t>
                          </m:r>
                        </m:e>
                      </m:nary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12588"/>
                <a:ext cx="7488832" cy="8604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755576" y="3792708"/>
                <a:ext cx="7992888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𝑠𝑒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𝑝𝑎𝑟𝑎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𝑒𝑛𝑡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sz="2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 ≥</m:t>
                          </m:r>
                        </m:e>
                      </m:nary>
                      <m:nary>
                        <m:naryPr>
                          <m:ctrlPr>
                            <a:rPr lang="pt-BR" sz="2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2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sz="2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792708"/>
                <a:ext cx="7992888" cy="8604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755576" y="4869160"/>
                <a:ext cx="532859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𝑠𝑒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𝑚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pt-BR" sz="2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𝑝𝑎𝑟𝑎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𝑒𝑛𝑡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869160"/>
                <a:ext cx="5328592" cy="430887"/>
              </a:xfrm>
              <a:prstGeom prst="rect">
                <a:avLst/>
              </a:prstGeom>
              <a:blipFill rotWithShape="1">
                <a:blip r:embed="rId5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087724" y="5518392"/>
                <a:ext cx="5796644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ea typeface="Cambria Math" pitchFamily="18" charset="0"/>
                        </a:rPr>
                        <m:t>𝑚</m:t>
                      </m:r>
                      <m:r>
                        <a:rPr lang="pt-BR" sz="2200" b="0" i="1" smtClean="0">
                          <a:latin typeface="Cambria Math"/>
                          <a:ea typeface="Cambria Math" pitchFamily="18" charset="0"/>
                        </a:rPr>
                        <m:t>.(</m:t>
                      </m:r>
                      <m:r>
                        <a:rPr lang="pt-BR" sz="2200" b="0" i="1" smtClean="0">
                          <a:latin typeface="Cambria Math"/>
                          <a:ea typeface="Cambria Math" pitchFamily="18" charset="0"/>
                        </a:rPr>
                        <m:t>𝑏</m:t>
                      </m:r>
                      <m:r>
                        <a:rPr lang="pt-BR" sz="2200" b="0" i="1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/>
                          <a:ea typeface="Cambria Math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itchFamily="18" charset="0"/>
                        </a:rPr>
                        <m:t>)≤</m:t>
                      </m:r>
                      <m:nary>
                        <m:naryPr>
                          <m:ctrlPr>
                            <a:rPr lang="pt-BR" sz="2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sz="2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pt-BR" sz="2200" i="1"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.(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sz="22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5518392"/>
                <a:ext cx="5796644" cy="8604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</p:spTree>
    <p:extLst>
      <p:ext uri="{BB962C8B-B14F-4D97-AF65-F5344CB8AC3E}">
        <p14:creationId xmlns:p14="http://schemas.microsoft.com/office/powerpoint/2010/main" val="300465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19" y="4869160"/>
            <a:ext cx="25241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Interpretação da Função Integral </a:t>
            </a:r>
          </a:p>
        </p:txBody>
      </p:sp>
      <p:sp>
        <p:nvSpPr>
          <p:cNvPr id="2048" name="CaixaDeTexto 2047"/>
          <p:cNvSpPr txBox="1"/>
          <p:nvPr/>
        </p:nvSpPr>
        <p:spPr>
          <a:xfrm>
            <a:off x="3203848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t</a:t>
            </a:r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87" y="2697801"/>
            <a:ext cx="23907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86164"/>
            <a:ext cx="25241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Conector de seta reta 50"/>
          <p:cNvCxnSpPr/>
          <p:nvPr/>
        </p:nvCxnSpPr>
        <p:spPr>
          <a:xfrm flipV="1">
            <a:off x="995350" y="2286164"/>
            <a:ext cx="0" cy="19335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827584" y="19168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y</a:t>
            </a:r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751" y="2661097"/>
            <a:ext cx="26384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622" y="2300622"/>
            <a:ext cx="25241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9" name="Conector de seta reta 58"/>
          <p:cNvCxnSpPr/>
          <p:nvPr/>
        </p:nvCxnSpPr>
        <p:spPr>
          <a:xfrm flipV="1">
            <a:off x="3755404" y="2300622"/>
            <a:ext cx="0" cy="19335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6048164" y="332685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t</a:t>
            </a:r>
          </a:p>
        </p:txBody>
      </p: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05" y="2661097"/>
            <a:ext cx="2466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05" y="2323896"/>
            <a:ext cx="25241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3" name="Conector de seta reta 62"/>
          <p:cNvCxnSpPr/>
          <p:nvPr/>
        </p:nvCxnSpPr>
        <p:spPr>
          <a:xfrm flipV="1">
            <a:off x="6539587" y="2323896"/>
            <a:ext cx="0" cy="19335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8832347" y="33501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3647392" y="19312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6431575" y="19357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2057" name="CaixaDeTexto 2056"/>
          <p:cNvSpPr txBox="1"/>
          <p:nvPr/>
        </p:nvSpPr>
        <p:spPr>
          <a:xfrm>
            <a:off x="6876256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7597094" y="3300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tângulo 68"/>
              <p:cNvSpPr/>
              <p:nvPr/>
            </p:nvSpPr>
            <p:spPr>
              <a:xfrm>
                <a:off x="711113" y="4226613"/>
                <a:ext cx="2420727" cy="714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9" name="Retângulo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13" y="4226613"/>
                <a:ext cx="2420727" cy="7145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8" name="CaixaDeTexto 2057"/>
          <p:cNvSpPr txBox="1"/>
          <p:nvPr/>
        </p:nvSpPr>
        <p:spPr>
          <a:xfrm>
            <a:off x="1282902" y="3236726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606559" y="3239398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1930974" y="3224851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3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94498" y="3249359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4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2543901" y="3249359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5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814471" y="2866725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76" name="CaixaDeTexto 75"/>
          <p:cNvSpPr txBox="1"/>
          <p:nvPr/>
        </p:nvSpPr>
        <p:spPr>
          <a:xfrm>
            <a:off x="815709" y="2612404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77" name="CaixaDeTexto 76"/>
          <p:cNvSpPr txBox="1"/>
          <p:nvPr/>
        </p:nvSpPr>
        <p:spPr>
          <a:xfrm>
            <a:off x="755577" y="3335156"/>
            <a:ext cx="360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-1</a:t>
            </a:r>
          </a:p>
        </p:txBody>
      </p:sp>
      <p:sp>
        <p:nvSpPr>
          <p:cNvPr id="78" name="CaixaDeTexto 77"/>
          <p:cNvSpPr txBox="1"/>
          <p:nvPr/>
        </p:nvSpPr>
        <p:spPr>
          <a:xfrm>
            <a:off x="755576" y="3563813"/>
            <a:ext cx="360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-2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4029843" y="3236726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80" name="CaixaDeTexto 79"/>
          <p:cNvSpPr txBox="1"/>
          <p:nvPr/>
        </p:nvSpPr>
        <p:spPr>
          <a:xfrm>
            <a:off x="4353500" y="3239398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81" name="CaixaDeTexto 80"/>
          <p:cNvSpPr txBox="1"/>
          <p:nvPr/>
        </p:nvSpPr>
        <p:spPr>
          <a:xfrm>
            <a:off x="4677915" y="3224851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3</a:t>
            </a:r>
          </a:p>
        </p:txBody>
      </p:sp>
      <p:sp>
        <p:nvSpPr>
          <p:cNvPr id="82" name="CaixaDeTexto 81"/>
          <p:cNvSpPr txBox="1"/>
          <p:nvPr/>
        </p:nvSpPr>
        <p:spPr>
          <a:xfrm>
            <a:off x="4941439" y="3249359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4</a:t>
            </a:r>
          </a:p>
        </p:txBody>
      </p:sp>
      <p:sp>
        <p:nvSpPr>
          <p:cNvPr id="83" name="CaixaDeTexto 82"/>
          <p:cNvSpPr txBox="1"/>
          <p:nvPr/>
        </p:nvSpPr>
        <p:spPr>
          <a:xfrm>
            <a:off x="5290842" y="3249359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5</a:t>
            </a:r>
          </a:p>
        </p:txBody>
      </p:sp>
      <p:sp>
        <p:nvSpPr>
          <p:cNvPr id="84" name="CaixaDeTexto 83"/>
          <p:cNvSpPr txBox="1"/>
          <p:nvPr/>
        </p:nvSpPr>
        <p:spPr>
          <a:xfrm>
            <a:off x="3561412" y="2866725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85" name="CaixaDeTexto 84"/>
          <p:cNvSpPr txBox="1"/>
          <p:nvPr/>
        </p:nvSpPr>
        <p:spPr>
          <a:xfrm>
            <a:off x="3562650" y="2612404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86" name="CaixaDeTexto 85"/>
          <p:cNvSpPr txBox="1"/>
          <p:nvPr/>
        </p:nvSpPr>
        <p:spPr>
          <a:xfrm>
            <a:off x="3502518" y="3335156"/>
            <a:ext cx="360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-1</a:t>
            </a:r>
          </a:p>
        </p:txBody>
      </p:sp>
      <p:sp>
        <p:nvSpPr>
          <p:cNvPr id="87" name="CaixaDeTexto 86"/>
          <p:cNvSpPr txBox="1"/>
          <p:nvPr/>
        </p:nvSpPr>
        <p:spPr>
          <a:xfrm>
            <a:off x="3502517" y="3563813"/>
            <a:ext cx="360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-2</a:t>
            </a:r>
          </a:p>
        </p:txBody>
      </p:sp>
      <p:sp>
        <p:nvSpPr>
          <p:cNvPr id="88" name="CaixaDeTexto 87"/>
          <p:cNvSpPr txBox="1"/>
          <p:nvPr/>
        </p:nvSpPr>
        <p:spPr>
          <a:xfrm>
            <a:off x="6827518" y="3296859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89" name="CaixaDeTexto 88"/>
          <p:cNvSpPr txBox="1"/>
          <p:nvPr/>
        </p:nvSpPr>
        <p:spPr>
          <a:xfrm>
            <a:off x="7151175" y="3299531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90" name="CaixaDeTexto 89"/>
          <p:cNvSpPr txBox="1"/>
          <p:nvPr/>
        </p:nvSpPr>
        <p:spPr>
          <a:xfrm>
            <a:off x="7475590" y="3284984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3</a:t>
            </a:r>
          </a:p>
        </p:txBody>
      </p:sp>
      <p:sp>
        <p:nvSpPr>
          <p:cNvPr id="91" name="CaixaDeTexto 90"/>
          <p:cNvSpPr txBox="1"/>
          <p:nvPr/>
        </p:nvSpPr>
        <p:spPr>
          <a:xfrm>
            <a:off x="7739114" y="3309492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4</a:t>
            </a:r>
          </a:p>
        </p:txBody>
      </p:sp>
      <p:sp>
        <p:nvSpPr>
          <p:cNvPr id="92" name="CaixaDeTexto 91"/>
          <p:cNvSpPr txBox="1"/>
          <p:nvPr/>
        </p:nvSpPr>
        <p:spPr>
          <a:xfrm>
            <a:off x="8088517" y="3309492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5</a:t>
            </a:r>
          </a:p>
        </p:txBody>
      </p:sp>
      <p:sp>
        <p:nvSpPr>
          <p:cNvPr id="93" name="CaixaDeTexto 92"/>
          <p:cNvSpPr txBox="1"/>
          <p:nvPr/>
        </p:nvSpPr>
        <p:spPr>
          <a:xfrm>
            <a:off x="6359087" y="2926858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94" name="CaixaDeTexto 93"/>
          <p:cNvSpPr txBox="1"/>
          <p:nvPr/>
        </p:nvSpPr>
        <p:spPr>
          <a:xfrm>
            <a:off x="6360325" y="2672537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95" name="CaixaDeTexto 94"/>
          <p:cNvSpPr txBox="1"/>
          <p:nvPr/>
        </p:nvSpPr>
        <p:spPr>
          <a:xfrm>
            <a:off x="6300193" y="3395289"/>
            <a:ext cx="360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-1</a:t>
            </a:r>
          </a:p>
        </p:txBody>
      </p:sp>
      <p:sp>
        <p:nvSpPr>
          <p:cNvPr id="96" name="CaixaDeTexto 95"/>
          <p:cNvSpPr txBox="1"/>
          <p:nvPr/>
        </p:nvSpPr>
        <p:spPr>
          <a:xfrm>
            <a:off x="6300192" y="3623946"/>
            <a:ext cx="360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tângulo 96"/>
              <p:cNvSpPr/>
              <p:nvPr/>
            </p:nvSpPr>
            <p:spPr>
              <a:xfrm>
                <a:off x="2962548" y="1412776"/>
                <a:ext cx="3337645" cy="713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=4,3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7" name="Retângulo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548" y="1412776"/>
                <a:ext cx="3337645" cy="7134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tângulo 97"/>
              <p:cNvSpPr/>
              <p:nvPr/>
            </p:nvSpPr>
            <p:spPr>
              <a:xfrm>
                <a:off x="5710726" y="4221088"/>
                <a:ext cx="3337645" cy="7187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</m:sup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=1,7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8" name="Retângulo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726" y="4221088"/>
                <a:ext cx="3337645" cy="7187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Conector de seta reta 100"/>
          <p:cNvCxnSpPr/>
          <p:nvPr/>
        </p:nvCxnSpPr>
        <p:spPr>
          <a:xfrm flipV="1">
            <a:off x="3617540" y="4879801"/>
            <a:ext cx="0" cy="19335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ixaDeTexto 102"/>
          <p:cNvSpPr txBox="1"/>
          <p:nvPr/>
        </p:nvSpPr>
        <p:spPr>
          <a:xfrm>
            <a:off x="3905092" y="6359492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104" name="CaixaDeTexto 103"/>
          <p:cNvSpPr txBox="1"/>
          <p:nvPr/>
        </p:nvSpPr>
        <p:spPr>
          <a:xfrm>
            <a:off x="4228749" y="6362164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105" name="CaixaDeTexto 104"/>
          <p:cNvSpPr txBox="1"/>
          <p:nvPr/>
        </p:nvSpPr>
        <p:spPr>
          <a:xfrm>
            <a:off x="4553164" y="6347617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3</a:t>
            </a:r>
          </a:p>
        </p:txBody>
      </p:sp>
      <p:sp>
        <p:nvSpPr>
          <p:cNvPr id="106" name="CaixaDeTexto 105"/>
          <p:cNvSpPr txBox="1"/>
          <p:nvPr/>
        </p:nvSpPr>
        <p:spPr>
          <a:xfrm>
            <a:off x="4846919" y="6348375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4</a:t>
            </a:r>
          </a:p>
        </p:txBody>
      </p:sp>
      <p:sp>
        <p:nvSpPr>
          <p:cNvPr id="107" name="CaixaDeTexto 106"/>
          <p:cNvSpPr txBox="1"/>
          <p:nvPr/>
        </p:nvSpPr>
        <p:spPr>
          <a:xfrm>
            <a:off x="5154216" y="6360250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5</a:t>
            </a:r>
          </a:p>
        </p:txBody>
      </p:sp>
      <p:sp>
        <p:nvSpPr>
          <p:cNvPr id="108" name="CaixaDeTexto 107"/>
          <p:cNvSpPr txBox="1"/>
          <p:nvPr/>
        </p:nvSpPr>
        <p:spPr>
          <a:xfrm>
            <a:off x="3436661" y="6093296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1</a:t>
            </a:r>
          </a:p>
        </p:txBody>
      </p:sp>
      <p:sp>
        <p:nvSpPr>
          <p:cNvPr id="109" name="CaixaDeTexto 108"/>
          <p:cNvSpPr txBox="1"/>
          <p:nvPr/>
        </p:nvSpPr>
        <p:spPr>
          <a:xfrm>
            <a:off x="3437899" y="5831686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2</a:t>
            </a:r>
          </a:p>
        </p:txBody>
      </p:sp>
      <p:sp>
        <p:nvSpPr>
          <p:cNvPr id="112" name="CaixaDeTexto 111"/>
          <p:cNvSpPr txBox="1"/>
          <p:nvPr/>
        </p:nvSpPr>
        <p:spPr>
          <a:xfrm>
            <a:off x="3431747" y="5580037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3</a:t>
            </a:r>
          </a:p>
        </p:txBody>
      </p:sp>
      <p:sp>
        <p:nvSpPr>
          <p:cNvPr id="113" name="CaixaDeTexto 112"/>
          <p:cNvSpPr txBox="1"/>
          <p:nvPr/>
        </p:nvSpPr>
        <p:spPr>
          <a:xfrm>
            <a:off x="2962548" y="49675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114" name="CaixaDeTexto 113"/>
          <p:cNvSpPr txBox="1"/>
          <p:nvPr/>
        </p:nvSpPr>
        <p:spPr>
          <a:xfrm>
            <a:off x="3418634" y="5318136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4</a:t>
            </a:r>
          </a:p>
        </p:txBody>
      </p:sp>
      <p:cxnSp>
        <p:nvCxnSpPr>
          <p:cNvPr id="115" name="Conector de seta reta 114"/>
          <p:cNvCxnSpPr/>
          <p:nvPr/>
        </p:nvCxnSpPr>
        <p:spPr>
          <a:xfrm>
            <a:off x="3635517" y="6357578"/>
            <a:ext cx="2063334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aixaDeTexto 118"/>
          <p:cNvSpPr txBox="1"/>
          <p:nvPr/>
        </p:nvSpPr>
        <p:spPr>
          <a:xfrm>
            <a:off x="3430509" y="5087856"/>
            <a:ext cx="145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5</a:t>
            </a:r>
          </a:p>
        </p:txBody>
      </p:sp>
      <p:sp>
        <p:nvSpPr>
          <p:cNvPr id="2061" name="Forma livre 2060"/>
          <p:cNvSpPr/>
          <p:nvPr/>
        </p:nvSpPr>
        <p:spPr>
          <a:xfrm>
            <a:off x="3621975" y="5367626"/>
            <a:ext cx="1721922" cy="973797"/>
          </a:xfrm>
          <a:custGeom>
            <a:avLst/>
            <a:gdLst>
              <a:gd name="connsiteX0" fmla="*/ 0 w 1638795"/>
              <a:gd name="connsiteY0" fmla="*/ 973797 h 973797"/>
              <a:gd name="connsiteX1" fmla="*/ 178130 w 1638795"/>
              <a:gd name="connsiteY1" fmla="*/ 902545 h 973797"/>
              <a:gd name="connsiteX2" fmla="*/ 320634 w 1638795"/>
              <a:gd name="connsiteY2" fmla="*/ 760042 h 973797"/>
              <a:gd name="connsiteX3" fmla="*/ 617517 w 1638795"/>
              <a:gd name="connsiteY3" fmla="*/ 249403 h 973797"/>
              <a:gd name="connsiteX4" fmla="*/ 926275 w 1638795"/>
              <a:gd name="connsiteY4" fmla="*/ 21 h 973797"/>
              <a:gd name="connsiteX5" fmla="*/ 1223158 w 1638795"/>
              <a:gd name="connsiteY5" fmla="*/ 237527 h 973797"/>
              <a:gd name="connsiteX6" fmla="*/ 1531917 w 1638795"/>
              <a:gd name="connsiteY6" fmla="*/ 629413 h 973797"/>
              <a:gd name="connsiteX7" fmla="*/ 1638795 w 1638795"/>
              <a:gd name="connsiteY7" fmla="*/ 629413 h 973797"/>
              <a:gd name="connsiteX0" fmla="*/ 0 w 1686296"/>
              <a:gd name="connsiteY0" fmla="*/ 973797 h 973797"/>
              <a:gd name="connsiteX1" fmla="*/ 178130 w 1686296"/>
              <a:gd name="connsiteY1" fmla="*/ 902545 h 973797"/>
              <a:gd name="connsiteX2" fmla="*/ 320634 w 1686296"/>
              <a:gd name="connsiteY2" fmla="*/ 760042 h 973797"/>
              <a:gd name="connsiteX3" fmla="*/ 617517 w 1686296"/>
              <a:gd name="connsiteY3" fmla="*/ 249403 h 973797"/>
              <a:gd name="connsiteX4" fmla="*/ 926275 w 1686296"/>
              <a:gd name="connsiteY4" fmla="*/ 21 h 973797"/>
              <a:gd name="connsiteX5" fmla="*/ 1223158 w 1686296"/>
              <a:gd name="connsiteY5" fmla="*/ 237527 h 973797"/>
              <a:gd name="connsiteX6" fmla="*/ 1531917 w 1686296"/>
              <a:gd name="connsiteY6" fmla="*/ 629413 h 973797"/>
              <a:gd name="connsiteX7" fmla="*/ 1686296 w 1686296"/>
              <a:gd name="connsiteY7" fmla="*/ 665039 h 973797"/>
              <a:gd name="connsiteX0" fmla="*/ 0 w 1721922"/>
              <a:gd name="connsiteY0" fmla="*/ 973797 h 973797"/>
              <a:gd name="connsiteX1" fmla="*/ 178130 w 1721922"/>
              <a:gd name="connsiteY1" fmla="*/ 902545 h 973797"/>
              <a:gd name="connsiteX2" fmla="*/ 320634 w 1721922"/>
              <a:gd name="connsiteY2" fmla="*/ 760042 h 973797"/>
              <a:gd name="connsiteX3" fmla="*/ 617517 w 1721922"/>
              <a:gd name="connsiteY3" fmla="*/ 249403 h 973797"/>
              <a:gd name="connsiteX4" fmla="*/ 926275 w 1721922"/>
              <a:gd name="connsiteY4" fmla="*/ 21 h 973797"/>
              <a:gd name="connsiteX5" fmla="*/ 1223158 w 1721922"/>
              <a:gd name="connsiteY5" fmla="*/ 237527 h 973797"/>
              <a:gd name="connsiteX6" fmla="*/ 1531917 w 1721922"/>
              <a:gd name="connsiteY6" fmla="*/ 629413 h 973797"/>
              <a:gd name="connsiteX7" fmla="*/ 1721922 w 1721922"/>
              <a:gd name="connsiteY7" fmla="*/ 688790 h 97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1922" h="973797">
                <a:moveTo>
                  <a:pt x="0" y="973797"/>
                </a:moveTo>
                <a:cubicBezTo>
                  <a:pt x="62345" y="955984"/>
                  <a:pt x="124691" y="938171"/>
                  <a:pt x="178130" y="902545"/>
                </a:cubicBezTo>
                <a:cubicBezTo>
                  <a:pt x="231569" y="866919"/>
                  <a:pt x="247403" y="868899"/>
                  <a:pt x="320634" y="760042"/>
                </a:cubicBezTo>
                <a:cubicBezTo>
                  <a:pt x="393865" y="651185"/>
                  <a:pt x="516577" y="376073"/>
                  <a:pt x="617517" y="249403"/>
                </a:cubicBezTo>
                <a:cubicBezTo>
                  <a:pt x="718457" y="122733"/>
                  <a:pt x="825335" y="2000"/>
                  <a:pt x="926275" y="21"/>
                </a:cubicBezTo>
                <a:cubicBezTo>
                  <a:pt x="1027215" y="-1958"/>
                  <a:pt x="1122218" y="132628"/>
                  <a:pt x="1223158" y="237527"/>
                </a:cubicBezTo>
                <a:cubicBezTo>
                  <a:pt x="1324098" y="342426"/>
                  <a:pt x="1448790" y="554203"/>
                  <a:pt x="1531917" y="629413"/>
                </a:cubicBezTo>
                <a:cubicBezTo>
                  <a:pt x="1615044" y="704624"/>
                  <a:pt x="1703119" y="721447"/>
                  <a:pt x="1721922" y="68879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2" name="Retângulo 2061"/>
              <p:cNvSpPr/>
              <p:nvPr/>
            </p:nvSpPr>
            <p:spPr>
              <a:xfrm>
                <a:off x="4777902" y="5133470"/>
                <a:ext cx="3826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62" name="Retângulo 20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02" y="5133470"/>
                <a:ext cx="3826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CaixaDeTexto 66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</p:spTree>
    <p:extLst>
      <p:ext uri="{BB962C8B-B14F-4D97-AF65-F5344CB8AC3E}">
        <p14:creationId xmlns:p14="http://schemas.microsoft.com/office/powerpoint/2010/main" val="1641819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 da Substituição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2483768" y="1685770"/>
                <a:ext cx="4104456" cy="106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𝐴𝑐h𝑒</m:t>
                      </m:r>
                      <m:r>
                        <a:rPr lang="pt-BR" sz="2400" b="0" i="1" smtClean="0"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latin typeface="Cambria Math"/>
                        </a:rPr>
                        <m:t>𝑎</m:t>
                      </m:r>
                      <m:r>
                        <a:rPr lang="pt-BR" sz="2400" b="0" i="1" smtClean="0"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latin typeface="Cambria Math"/>
                        </a:rPr>
                        <m:t>𝐼𝑛𝑡𝑒𝑔𝑟𝑎𝑙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4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pt-BR" sz="24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24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pt-BR" sz="2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4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²</m:t>
                              </m:r>
                            </m:e>
                          </m:ra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685770"/>
                <a:ext cx="4104456" cy="1061060"/>
              </a:xfrm>
              <a:prstGeom prst="rect">
                <a:avLst/>
              </a:prstGeom>
              <a:blipFill rotWithShape="1">
                <a:blip r:embed="rId3"/>
                <a:stretch>
                  <a:fillRect l="-3858" r="-19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827584" y="2708920"/>
                <a:ext cx="7488832" cy="64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𝑆𝑒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latin typeface="Cambria Math"/>
                      </a:rPr>
                      <m:t>𝑓𝑖𝑧𝑒𝑟𝑚𝑜𝑠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pt-BR" sz="2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(1+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  <m:r>
                      <a:rPr lang="pt-BR" sz="2400" b="0" i="0" smtClean="0">
                        <a:latin typeface="Cambria Math"/>
                      </a:rPr>
                      <m:t>⇒ 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pt-BR" sz="2400" b="0" i="1" smtClean="0">
                        <a:latin typeface="Cambria Math"/>
                      </a:rPr>
                      <m:t>=2</m:t>
                    </m:r>
                    <m:r>
                      <a:rPr lang="pt-BR" sz="2400" b="0" i="1" smtClean="0"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latin typeface="Cambria Math"/>
                      </a:rPr>
                      <m:t>⇒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𝑑𝑢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=2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endParaRPr lang="pt-B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08920"/>
                <a:ext cx="7488832" cy="6469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971600" y="3448060"/>
                <a:ext cx="7488832" cy="106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²</m:t>
                              </m:r>
                            </m:e>
                          </m:ra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ad>
                                <m:radPr>
                                  <m:degHide m:val="on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240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pt-BR" sz="240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t-BR" sz="240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²</m:t>
                                  </m:r>
                                </m:e>
                              </m:rad>
                              <m:r>
                                <a:rPr lang="pt-BR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t-BR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</m:rad>
                                  <m:r>
                                    <a:rPr lang="pt-BR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pt-BR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𝑑𝑢</m:t>
                                  </m:r>
                                  <m:r>
                                    <a:rPr lang="pt-BR" sz="2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nary>
                            </m:e>
                          </m:nary>
                          <m:r>
                            <m:rPr>
                              <m:nor/>
                            </m:rPr>
                            <a:rPr lang="pt-BR" sz="2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48060"/>
                <a:ext cx="7488832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971600" y="4437112"/>
                <a:ext cx="7488832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latin typeface="Cambria Math"/>
                        </a:rPr>
                        <m:t>𝐶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4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C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437112"/>
                <a:ext cx="7488832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827584" y="5379127"/>
                <a:ext cx="8172400" cy="803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pt-BR" sz="2400" b="0" i="0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pt-BR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pt-BR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 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</m:t>
                          </m:r>
                        </m:e>
                      </m:d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0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.2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r>
                        <a:rPr lang="pt-BR" sz="24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pt-BR" sz="24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1+</m:t>
                          </m:r>
                          <m:r>
                            <a:rPr lang="pt-BR" sz="24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24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²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79127"/>
                <a:ext cx="8172400" cy="80349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  <p:cxnSp>
        <p:nvCxnSpPr>
          <p:cNvPr id="18" name="Conector angulado 17"/>
          <p:cNvCxnSpPr/>
          <p:nvPr/>
        </p:nvCxnSpPr>
        <p:spPr>
          <a:xfrm rot="16200000" flipV="1">
            <a:off x="5292080" y="2636912"/>
            <a:ext cx="3312368" cy="2592288"/>
          </a:xfrm>
          <a:prstGeom prst="bentConnector3">
            <a:avLst>
              <a:gd name="adj1" fmla="val 89078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378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 da Substituição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683568" y="1503844"/>
                <a:ext cx="2880320" cy="106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𝐶𝑎𝑙𝑐𝑢𝑙𝑒</m:t>
                      </m:r>
                      <m:r>
                        <a:rPr lang="pt-BR" sz="2400" b="0" i="1" smtClean="0">
                          <a:latin typeface="Cambria Math"/>
                        </a:rPr>
                        <m:t>: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03844"/>
                <a:ext cx="2880320" cy="1061060"/>
              </a:xfrm>
              <a:prstGeom prst="rect">
                <a:avLst/>
              </a:prstGeom>
              <a:blipFill rotWithShape="1">
                <a:blip r:embed="rId2"/>
                <a:stretch>
                  <a:fillRect l="-14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539552" y="2420888"/>
                <a:ext cx="7272808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𝑆𝑒𝑗𝑎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=2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+1⇒ 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pt-BR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=2⇒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𝑑𝑢</m:t>
                    </m:r>
                    <m:r>
                      <a:rPr lang="pt-BR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=2 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𝑑𝑥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⇒</m:t>
                    </m:r>
                    <m:r>
                      <a:rPr lang="pt-BR" sz="2400" b="0" i="1" smtClean="0">
                        <a:solidFill>
                          <a:srgbClr val="289B15"/>
                        </a:solidFill>
                        <a:latin typeface="Cambria Math"/>
                      </a:rPr>
                      <m:t>𝑑𝑥</m:t>
                    </m:r>
                    <m:r>
                      <a:rPr lang="pt-BR" sz="2400" b="0" i="1" smtClean="0">
                        <a:solidFill>
                          <a:srgbClr val="289B15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289B1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solidFill>
                              <a:srgbClr val="289B15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289B15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solidFill>
                          <a:srgbClr val="289B15"/>
                        </a:solidFill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rgbClr val="289B15"/>
                        </a:solidFill>
                        <a:latin typeface="Cambria Math"/>
                      </a:rPr>
                      <m:t>𝑑𝑢</m:t>
                    </m:r>
                    <m:r>
                      <a:rPr lang="pt-BR" sz="2400" b="0" i="1" smtClean="0">
                        <a:solidFill>
                          <a:srgbClr val="289B15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400" dirty="0">
                    <a:solidFill>
                      <a:srgbClr val="289B15"/>
                    </a:solidFill>
                  </a:rPr>
                  <a:t> </a:t>
                </a:r>
                <a:endParaRPr lang="pt-B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20888"/>
                <a:ext cx="7272808" cy="6242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539552" y="3160028"/>
                <a:ext cx="8856984" cy="106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  <m:r>
                            <a:rPr lang="pt-BR" sz="2400" i="1">
                              <a:latin typeface="Cambria Math"/>
                            </a:rPr>
                            <m:t> </m:t>
                          </m:r>
                          <m:r>
                            <a:rPr lang="pt-BR" sz="24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rad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pt-BR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pt-BR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t-BR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pt-B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160028"/>
                <a:ext cx="8856984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534667" y="4197289"/>
                <a:ext cx="7700378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2400" i="1">
                              <a:latin typeface="Cambria Math"/>
                            </a:rPr>
                            <m:t>.</m:t>
                          </m:r>
                          <m:r>
                            <a:rPr lang="pt-BR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t-BR" sz="24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𝑑𝑢</m:t>
                          </m:r>
                          <m:r>
                            <a:rPr lang="pt-BR" sz="2400" i="1">
                              <a:latin typeface="Cambria Math"/>
                            </a:rPr>
                            <m:t>=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pt-BR" sz="2400" i="1">
                              <a:latin typeface="Cambria Math"/>
                            </a:rPr>
                            <m:t>. 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pt-BR" sz="2400" i="1"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𝑢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400" i="1">
                                  <a:latin typeface="Cambria Math"/>
                                </a:rPr>
                                <m:t>3/2</m:t>
                              </m:r>
                            </m:sup>
                          </m:sSup>
                          <m:r>
                            <a:rPr lang="pt-BR" sz="240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sz="2400">
                              <a:latin typeface="Cambria Math"/>
                            </a:rPr>
                            <m:t>C</m:t>
                          </m:r>
                          <m:r>
                            <a:rPr lang="pt-BR" sz="2400" b="0" i="0" smtClean="0">
                              <a:latin typeface="Cambria Math"/>
                            </a:rPr>
                            <m:t>=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   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nary>
                      <m:r>
                        <a:rPr lang="pt-BR" sz="2400" b="0" i="0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dirty="0"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i="1" dirty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dirty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pt-BR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dirty="0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pt-BR" sz="2400" b="0" i="1" dirty="0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pt-BR" sz="2400" b="0" i="1" dirty="0" smtClean="0">
                          <a:latin typeface="Cambria Math"/>
                        </a:rPr>
                        <m:t>+</m:t>
                      </m:r>
                      <m:r>
                        <a:rPr lang="pt-BR" sz="2400" b="0" i="1" dirty="0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67" y="4197289"/>
                <a:ext cx="7700378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ângulo de cantos arredondados 10"/>
          <p:cNvSpPr/>
          <p:nvPr/>
        </p:nvSpPr>
        <p:spPr>
          <a:xfrm>
            <a:off x="5580112" y="4178229"/>
            <a:ext cx="2597173" cy="93610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827584" y="5361814"/>
                <a:ext cx="8172400" cy="803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pt-BR" sz="2400" b="0" i="0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t-BR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pt-BR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 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</m:t>
                          </m:r>
                        </m:e>
                      </m:d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0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.2=</m:t>
                      </m:r>
                      <m:rad>
                        <m:radPr>
                          <m:degHide m:val="on"/>
                          <m:ctrlPr>
                            <a:rPr lang="pt-B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61814"/>
                <a:ext cx="8172400" cy="8034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angulado 16"/>
          <p:cNvCxnSpPr/>
          <p:nvPr/>
        </p:nvCxnSpPr>
        <p:spPr>
          <a:xfrm rot="10800000">
            <a:off x="3779912" y="2034378"/>
            <a:ext cx="4824536" cy="3729182"/>
          </a:xfrm>
          <a:prstGeom prst="bentConnector3">
            <a:avLst>
              <a:gd name="adj1" fmla="val -292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88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23528" y="2660711"/>
                <a:ext cx="7272808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𝑆𝑒𝑗𝑎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𝑢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+1⇒ 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pt-BR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=2⇒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𝑑𝑢</m:t>
                    </m:r>
                    <m:r>
                      <a:rPr lang="pt-BR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=2 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𝑑𝑥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⇒</m:t>
                    </m:r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𝑑𝑥</m:t>
                    </m:r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𝑑𝑢</m:t>
                    </m:r>
                    <m:r>
                      <a:rPr lang="pt-BR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400" dirty="0">
                    <a:solidFill>
                      <a:srgbClr val="00B050"/>
                    </a:solidFill>
                  </a:rPr>
                  <a:t> </a:t>
                </a:r>
                <a:endParaRPr lang="pt-B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60711"/>
                <a:ext cx="7272808" cy="6242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251520" y="3543399"/>
                <a:ext cx="86409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𝑖𝑛𝑡𝑒𝑟𝑣𝑎𝑙𝑜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𝑑𝑒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𝑠𝑒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=0⇒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 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𝑠𝑒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=4⇒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pt-B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543399"/>
                <a:ext cx="864096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12"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323528" y="1628799"/>
                <a:ext cx="2520280" cy="953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t-BR" sz="24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28799"/>
                <a:ext cx="2520280" cy="9531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95536" y="4276054"/>
                <a:ext cx="2520280" cy="953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2400" b="0" i="1" smtClean="0">
                                  <a:latin typeface="Cambria Math"/>
                                </a:rPr>
                                <m:t>9</m:t>
                              </m:r>
                            </m:sup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rad>
                              <m:r>
                                <a:rPr lang="pt-BR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276054"/>
                <a:ext cx="2520280" cy="953146"/>
              </a:xfrm>
              <a:prstGeom prst="rect">
                <a:avLst/>
              </a:prstGeom>
              <a:blipFill rotWithShape="1">
                <a:blip r:embed="rId6"/>
                <a:stretch>
                  <a:fillRect r="-549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398582" y="5513205"/>
                <a:ext cx="5561779" cy="796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pt-BR" sz="2400" b="0" i="1" smtClean="0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pt-BR" sz="2400" i="1"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f>
                        <m:fPr>
                          <m:type m:val="noBar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pt-BR" sz="240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pt-BR" sz="2400" b="0" i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 9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2400" b="0" i="0" smtClean="0">
                              <a:latin typeface="Cambria Math"/>
                            </a:rPr>
                            <m:t> − 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2400" b="0" i="0" smtClean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2" y="5513205"/>
                <a:ext cx="5561779" cy="7961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ítulo 1"/>
          <p:cNvSpPr txBox="1">
            <a:spLocks/>
          </p:cNvSpPr>
          <p:nvPr/>
        </p:nvSpPr>
        <p:spPr>
          <a:xfrm>
            <a:off x="0" y="427038"/>
            <a:ext cx="81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Regra da Substituição - Integrais Definidas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</p:spTree>
    <p:extLst>
      <p:ext uri="{BB962C8B-B14F-4D97-AF65-F5344CB8AC3E}">
        <p14:creationId xmlns:p14="http://schemas.microsoft.com/office/powerpoint/2010/main" val="4117305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 da Substituição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882867" y="2060848"/>
                <a:ext cx="712879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400" b="0" dirty="0"/>
                  <a:t>Se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𝑢</m:t>
                    </m:r>
                    <m:r>
                      <a:rPr lang="pt-BR" sz="2400" b="0" i="1" smtClean="0">
                        <a:latin typeface="Cambria Math"/>
                      </a:rPr>
                      <m:t>=</m:t>
                    </m:r>
                    <m:r>
                      <a:rPr lang="pt-BR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sz="2400" b="0" dirty="0"/>
                  <a:t> for uma função derivável cuja imagem é um intervalo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pt-BR" sz="2400" b="0" dirty="0"/>
                  <a:t> e </a:t>
                </a:r>
                <a:r>
                  <a:rPr lang="pt-BR" sz="2400" b="0" i="1" dirty="0"/>
                  <a:t>f </a:t>
                </a:r>
                <a:r>
                  <a:rPr lang="pt-BR" sz="2400" b="0" dirty="0"/>
                  <a:t>for contínua em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</a:rPr>
                      <m:t>𝐼</m:t>
                    </m:r>
                  </m:oMath>
                </a14:m>
                <a:endParaRPr lang="pt-BR" sz="2400" i="1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67" y="2060848"/>
                <a:ext cx="7128792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1835696" y="2996952"/>
                <a:ext cx="5472608" cy="106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pt-BR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996952"/>
                <a:ext cx="5472608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de cantos arredondados 15"/>
          <p:cNvSpPr/>
          <p:nvPr/>
        </p:nvSpPr>
        <p:spPr>
          <a:xfrm>
            <a:off x="879087" y="1844824"/>
            <a:ext cx="7272808" cy="244827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216024" y="4365104"/>
                <a:ext cx="8676456" cy="1762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pt-BR" sz="240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𝑝𝑜𝑖𝑠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: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latin typeface="Cambria Math"/>
                        </a:rPr>
                        <m:t>𝐶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. </m:t>
                      </m:r>
                      <m:r>
                        <a:rPr lang="pt-BR" sz="2400" b="0" i="1" smtClean="0">
                          <a:latin typeface="Cambria Math"/>
                        </a:rPr>
                        <m:t>𝑔</m:t>
                      </m:r>
                      <m:r>
                        <a:rPr lang="pt-BR" sz="2400" b="0" i="1" smtClean="0">
                          <a:latin typeface="Cambria Math"/>
                        </a:rPr>
                        <m:t>′(</m:t>
                      </m:r>
                      <m:r>
                        <a:rPr lang="pt-BR" sz="2400" b="0" i="1" smtClean="0"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24" y="4365104"/>
                <a:ext cx="8676456" cy="176234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7524328" y="64533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</p:spTree>
    <p:extLst>
      <p:ext uri="{BB962C8B-B14F-4D97-AF65-F5344CB8AC3E}">
        <p14:creationId xmlns:p14="http://schemas.microsoft.com/office/powerpoint/2010/main" val="2002468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100392" cy="1143000"/>
          </a:xfrm>
        </p:spPr>
        <p:txBody>
          <a:bodyPr>
            <a:normAutofit/>
          </a:bodyPr>
          <a:lstStyle/>
          <a:p>
            <a:r>
              <a:rPr lang="pt-BR" dirty="0"/>
              <a:t>Regra da Substituição - Integrais Definidas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882867" y="2060848"/>
                <a:ext cx="712879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400" b="0" dirty="0"/>
                  <a:t>Se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𝑔</m:t>
                    </m:r>
                    <m:r>
                      <a:rPr lang="pt-BR" sz="24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pt-BR" sz="2400" b="0" dirty="0"/>
                  <a:t> for contínua em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/>
                          </a:rPr>
                          <m:t>𝑎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pt-BR" sz="2400" i="1" dirty="0"/>
                  <a:t> e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</a:rPr>
                      <m:t>𝑓</m:t>
                    </m:r>
                  </m:oMath>
                </a14:m>
                <a:r>
                  <a:rPr lang="pt-BR" sz="2400" i="1" dirty="0"/>
                  <a:t> </a:t>
                </a:r>
                <a:r>
                  <a:rPr lang="pt-BR" sz="2400" dirty="0"/>
                  <a:t>for contínua na imagem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/>
                      </a:rPr>
                      <m:t>u</m:t>
                    </m:r>
                    <m:r>
                      <a:rPr lang="pt-BR" sz="2400" b="0" i="0" smtClean="0">
                        <a:latin typeface="Cambria Math"/>
                      </a:rPr>
                      <m:t>=</m:t>
                    </m:r>
                    <m:r>
                      <a:rPr lang="pt-BR" sz="2400" i="1">
                        <a:latin typeface="Cambria Math"/>
                      </a:rPr>
                      <m:t>𝑔</m:t>
                    </m:r>
                    <m:r>
                      <a:rPr lang="pt-BR" sz="2400" b="0" i="1" smtClean="0">
                        <a:latin typeface="Cambria Math"/>
                      </a:rPr>
                      <m:t>(</m:t>
                    </m:r>
                    <m:r>
                      <a:rPr lang="pt-BR" sz="2400" b="0" i="1" smtClean="0"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sz="2400" dirty="0"/>
                  <a:t>, então:</a:t>
                </a: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67" y="2060848"/>
                <a:ext cx="7128792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941" t="-5882" r="-1711" b="-16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1835696" y="2924944"/>
                <a:ext cx="5472608" cy="9972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 </m:t>
                          </m:r>
                          <m:nary>
                            <m:nary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pt-BR" sz="2400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pt-BR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924944"/>
                <a:ext cx="5472608" cy="9972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de cantos arredondados 15"/>
          <p:cNvSpPr/>
          <p:nvPr/>
        </p:nvSpPr>
        <p:spPr>
          <a:xfrm>
            <a:off x="879087" y="1844824"/>
            <a:ext cx="7272808" cy="244827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524328" y="6525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(Stewart, 2013)</a:t>
            </a:r>
          </a:p>
        </p:txBody>
      </p:sp>
    </p:spTree>
    <p:extLst>
      <p:ext uri="{BB962C8B-B14F-4D97-AF65-F5344CB8AC3E}">
        <p14:creationId xmlns:p14="http://schemas.microsoft.com/office/powerpoint/2010/main" val="213458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Área abaixo da curva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pt-BR" b="0" i="1" smtClean="0">
                            <a:latin typeface="Cambria Math"/>
                          </a:rPr>
                          <m:t>=</m:t>
                        </m:r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043608" y="1844675"/>
            <a:ext cx="7075489" cy="3414713"/>
            <a:chOff x="682" y="1162"/>
            <a:chExt cx="4457" cy="2151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682" y="1162"/>
              <a:ext cx="4354" cy="1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764" y="2309"/>
              <a:ext cx="847" cy="742"/>
            </a:xfrm>
            <a:custGeom>
              <a:avLst/>
              <a:gdLst>
                <a:gd name="T0" fmla="*/ 0 w 14112"/>
                <a:gd name="T1" fmla="*/ 96 h 12368"/>
                <a:gd name="T2" fmla="*/ 96 w 14112"/>
                <a:gd name="T3" fmla="*/ 0 h 12368"/>
                <a:gd name="T4" fmla="*/ 14016 w 14112"/>
                <a:gd name="T5" fmla="*/ 0 h 12368"/>
                <a:gd name="T6" fmla="*/ 14112 w 14112"/>
                <a:gd name="T7" fmla="*/ 96 h 12368"/>
                <a:gd name="T8" fmla="*/ 14112 w 14112"/>
                <a:gd name="T9" fmla="*/ 12272 h 12368"/>
                <a:gd name="T10" fmla="*/ 14016 w 14112"/>
                <a:gd name="T11" fmla="*/ 12368 h 12368"/>
                <a:gd name="T12" fmla="*/ 96 w 14112"/>
                <a:gd name="T13" fmla="*/ 12368 h 12368"/>
                <a:gd name="T14" fmla="*/ 0 w 14112"/>
                <a:gd name="T15" fmla="*/ 12272 h 12368"/>
                <a:gd name="T16" fmla="*/ 0 w 14112"/>
                <a:gd name="T17" fmla="*/ 96 h 12368"/>
                <a:gd name="T18" fmla="*/ 192 w 14112"/>
                <a:gd name="T19" fmla="*/ 12272 h 12368"/>
                <a:gd name="T20" fmla="*/ 96 w 14112"/>
                <a:gd name="T21" fmla="*/ 12176 h 12368"/>
                <a:gd name="T22" fmla="*/ 14016 w 14112"/>
                <a:gd name="T23" fmla="*/ 12176 h 12368"/>
                <a:gd name="T24" fmla="*/ 13920 w 14112"/>
                <a:gd name="T25" fmla="*/ 12272 h 12368"/>
                <a:gd name="T26" fmla="*/ 13920 w 14112"/>
                <a:gd name="T27" fmla="*/ 96 h 12368"/>
                <a:gd name="T28" fmla="*/ 14016 w 14112"/>
                <a:gd name="T29" fmla="*/ 192 h 12368"/>
                <a:gd name="T30" fmla="*/ 96 w 14112"/>
                <a:gd name="T31" fmla="*/ 192 h 12368"/>
                <a:gd name="T32" fmla="*/ 192 w 14112"/>
                <a:gd name="T33" fmla="*/ 96 h 12368"/>
                <a:gd name="T34" fmla="*/ 192 w 14112"/>
                <a:gd name="T35" fmla="*/ 12272 h 1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12" h="12368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4016" y="0"/>
                  </a:lnTo>
                  <a:cubicBezTo>
                    <a:pt x="14069" y="0"/>
                    <a:pt x="14112" y="43"/>
                    <a:pt x="14112" y="96"/>
                  </a:cubicBezTo>
                  <a:lnTo>
                    <a:pt x="14112" y="12272"/>
                  </a:lnTo>
                  <a:cubicBezTo>
                    <a:pt x="14112" y="12325"/>
                    <a:pt x="14069" y="12368"/>
                    <a:pt x="14016" y="12368"/>
                  </a:cubicBezTo>
                  <a:lnTo>
                    <a:pt x="96" y="12368"/>
                  </a:lnTo>
                  <a:cubicBezTo>
                    <a:pt x="43" y="12368"/>
                    <a:pt x="0" y="12325"/>
                    <a:pt x="0" y="12272"/>
                  </a:cubicBezTo>
                  <a:lnTo>
                    <a:pt x="0" y="96"/>
                  </a:lnTo>
                  <a:close/>
                  <a:moveTo>
                    <a:pt x="192" y="12272"/>
                  </a:moveTo>
                  <a:lnTo>
                    <a:pt x="96" y="12176"/>
                  </a:lnTo>
                  <a:lnTo>
                    <a:pt x="14016" y="12176"/>
                  </a:lnTo>
                  <a:lnTo>
                    <a:pt x="13920" y="12272"/>
                  </a:lnTo>
                  <a:lnTo>
                    <a:pt x="13920" y="96"/>
                  </a:lnTo>
                  <a:lnTo>
                    <a:pt x="14016" y="192"/>
                  </a:lnTo>
                  <a:lnTo>
                    <a:pt x="96" y="192"/>
                  </a:lnTo>
                  <a:lnTo>
                    <a:pt x="192" y="96"/>
                  </a:lnTo>
                  <a:lnTo>
                    <a:pt x="192" y="12272"/>
                  </a:lnTo>
                  <a:close/>
                </a:path>
              </a:pathLst>
            </a:custGeom>
            <a:solidFill>
              <a:srgbClr val="31859C"/>
            </a:solidFill>
            <a:ln w="1588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599" y="2147"/>
              <a:ext cx="848" cy="904"/>
            </a:xfrm>
            <a:custGeom>
              <a:avLst/>
              <a:gdLst>
                <a:gd name="T0" fmla="*/ 0 w 14128"/>
                <a:gd name="T1" fmla="*/ 96 h 15072"/>
                <a:gd name="T2" fmla="*/ 96 w 14128"/>
                <a:gd name="T3" fmla="*/ 0 h 15072"/>
                <a:gd name="T4" fmla="*/ 14032 w 14128"/>
                <a:gd name="T5" fmla="*/ 0 h 15072"/>
                <a:gd name="T6" fmla="*/ 14128 w 14128"/>
                <a:gd name="T7" fmla="*/ 96 h 15072"/>
                <a:gd name="T8" fmla="*/ 14128 w 14128"/>
                <a:gd name="T9" fmla="*/ 14976 h 15072"/>
                <a:gd name="T10" fmla="*/ 14032 w 14128"/>
                <a:gd name="T11" fmla="*/ 15072 h 15072"/>
                <a:gd name="T12" fmla="*/ 96 w 14128"/>
                <a:gd name="T13" fmla="*/ 15072 h 15072"/>
                <a:gd name="T14" fmla="*/ 0 w 14128"/>
                <a:gd name="T15" fmla="*/ 14976 h 15072"/>
                <a:gd name="T16" fmla="*/ 0 w 14128"/>
                <a:gd name="T17" fmla="*/ 96 h 15072"/>
                <a:gd name="T18" fmla="*/ 192 w 14128"/>
                <a:gd name="T19" fmla="*/ 14976 h 15072"/>
                <a:gd name="T20" fmla="*/ 96 w 14128"/>
                <a:gd name="T21" fmla="*/ 14880 h 15072"/>
                <a:gd name="T22" fmla="*/ 14032 w 14128"/>
                <a:gd name="T23" fmla="*/ 14880 h 15072"/>
                <a:gd name="T24" fmla="*/ 13936 w 14128"/>
                <a:gd name="T25" fmla="*/ 14976 h 15072"/>
                <a:gd name="T26" fmla="*/ 13936 w 14128"/>
                <a:gd name="T27" fmla="*/ 96 h 15072"/>
                <a:gd name="T28" fmla="*/ 14032 w 14128"/>
                <a:gd name="T29" fmla="*/ 192 h 15072"/>
                <a:gd name="T30" fmla="*/ 96 w 14128"/>
                <a:gd name="T31" fmla="*/ 192 h 15072"/>
                <a:gd name="T32" fmla="*/ 192 w 14128"/>
                <a:gd name="T33" fmla="*/ 96 h 15072"/>
                <a:gd name="T34" fmla="*/ 192 w 14128"/>
                <a:gd name="T35" fmla="*/ 14976 h 15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28" h="15072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4032" y="0"/>
                  </a:lnTo>
                  <a:cubicBezTo>
                    <a:pt x="14085" y="0"/>
                    <a:pt x="14128" y="43"/>
                    <a:pt x="14128" y="96"/>
                  </a:cubicBezTo>
                  <a:lnTo>
                    <a:pt x="14128" y="14976"/>
                  </a:lnTo>
                  <a:cubicBezTo>
                    <a:pt x="14128" y="15029"/>
                    <a:pt x="14085" y="15072"/>
                    <a:pt x="14032" y="15072"/>
                  </a:cubicBezTo>
                  <a:lnTo>
                    <a:pt x="96" y="15072"/>
                  </a:lnTo>
                  <a:cubicBezTo>
                    <a:pt x="43" y="15072"/>
                    <a:pt x="0" y="15029"/>
                    <a:pt x="0" y="14976"/>
                  </a:cubicBezTo>
                  <a:lnTo>
                    <a:pt x="0" y="96"/>
                  </a:lnTo>
                  <a:close/>
                  <a:moveTo>
                    <a:pt x="192" y="14976"/>
                  </a:moveTo>
                  <a:lnTo>
                    <a:pt x="96" y="14880"/>
                  </a:lnTo>
                  <a:lnTo>
                    <a:pt x="14032" y="14880"/>
                  </a:lnTo>
                  <a:lnTo>
                    <a:pt x="13936" y="14976"/>
                  </a:lnTo>
                  <a:lnTo>
                    <a:pt x="13936" y="96"/>
                  </a:lnTo>
                  <a:lnTo>
                    <a:pt x="14032" y="192"/>
                  </a:lnTo>
                  <a:lnTo>
                    <a:pt x="96" y="192"/>
                  </a:lnTo>
                  <a:lnTo>
                    <a:pt x="192" y="96"/>
                  </a:lnTo>
                  <a:lnTo>
                    <a:pt x="192" y="14976"/>
                  </a:lnTo>
                  <a:close/>
                </a:path>
              </a:pathLst>
            </a:custGeom>
            <a:solidFill>
              <a:srgbClr val="31859C"/>
            </a:solidFill>
            <a:ln w="1588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2436" y="1949"/>
              <a:ext cx="846" cy="1102"/>
            </a:xfrm>
            <a:custGeom>
              <a:avLst/>
              <a:gdLst>
                <a:gd name="T0" fmla="*/ 0 w 7056"/>
                <a:gd name="T1" fmla="*/ 48 h 9184"/>
                <a:gd name="T2" fmla="*/ 48 w 7056"/>
                <a:gd name="T3" fmla="*/ 0 h 9184"/>
                <a:gd name="T4" fmla="*/ 7008 w 7056"/>
                <a:gd name="T5" fmla="*/ 0 h 9184"/>
                <a:gd name="T6" fmla="*/ 7056 w 7056"/>
                <a:gd name="T7" fmla="*/ 48 h 9184"/>
                <a:gd name="T8" fmla="*/ 7056 w 7056"/>
                <a:gd name="T9" fmla="*/ 9136 h 9184"/>
                <a:gd name="T10" fmla="*/ 7008 w 7056"/>
                <a:gd name="T11" fmla="*/ 9184 h 9184"/>
                <a:gd name="T12" fmla="*/ 48 w 7056"/>
                <a:gd name="T13" fmla="*/ 9184 h 9184"/>
                <a:gd name="T14" fmla="*/ 0 w 7056"/>
                <a:gd name="T15" fmla="*/ 9136 h 9184"/>
                <a:gd name="T16" fmla="*/ 0 w 7056"/>
                <a:gd name="T17" fmla="*/ 48 h 9184"/>
                <a:gd name="T18" fmla="*/ 96 w 7056"/>
                <a:gd name="T19" fmla="*/ 9136 h 9184"/>
                <a:gd name="T20" fmla="*/ 48 w 7056"/>
                <a:gd name="T21" fmla="*/ 9088 h 9184"/>
                <a:gd name="T22" fmla="*/ 7008 w 7056"/>
                <a:gd name="T23" fmla="*/ 9088 h 9184"/>
                <a:gd name="T24" fmla="*/ 6960 w 7056"/>
                <a:gd name="T25" fmla="*/ 9136 h 9184"/>
                <a:gd name="T26" fmla="*/ 6960 w 7056"/>
                <a:gd name="T27" fmla="*/ 48 h 9184"/>
                <a:gd name="T28" fmla="*/ 7008 w 7056"/>
                <a:gd name="T29" fmla="*/ 96 h 9184"/>
                <a:gd name="T30" fmla="*/ 48 w 7056"/>
                <a:gd name="T31" fmla="*/ 96 h 9184"/>
                <a:gd name="T32" fmla="*/ 96 w 7056"/>
                <a:gd name="T33" fmla="*/ 48 h 9184"/>
                <a:gd name="T34" fmla="*/ 96 w 7056"/>
                <a:gd name="T35" fmla="*/ 9136 h 9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56" h="918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7008" y="0"/>
                  </a:lnTo>
                  <a:cubicBezTo>
                    <a:pt x="7035" y="0"/>
                    <a:pt x="7056" y="22"/>
                    <a:pt x="7056" y="48"/>
                  </a:cubicBezTo>
                  <a:lnTo>
                    <a:pt x="7056" y="9136"/>
                  </a:lnTo>
                  <a:cubicBezTo>
                    <a:pt x="7056" y="9163"/>
                    <a:pt x="7035" y="9184"/>
                    <a:pt x="7008" y="9184"/>
                  </a:cubicBezTo>
                  <a:lnTo>
                    <a:pt x="48" y="9184"/>
                  </a:lnTo>
                  <a:cubicBezTo>
                    <a:pt x="22" y="9184"/>
                    <a:pt x="0" y="9163"/>
                    <a:pt x="0" y="9136"/>
                  </a:cubicBezTo>
                  <a:lnTo>
                    <a:pt x="0" y="48"/>
                  </a:lnTo>
                  <a:close/>
                  <a:moveTo>
                    <a:pt x="96" y="9136"/>
                  </a:moveTo>
                  <a:lnTo>
                    <a:pt x="48" y="9088"/>
                  </a:lnTo>
                  <a:lnTo>
                    <a:pt x="7008" y="9088"/>
                  </a:lnTo>
                  <a:lnTo>
                    <a:pt x="6960" y="9136"/>
                  </a:lnTo>
                  <a:lnTo>
                    <a:pt x="6960" y="48"/>
                  </a:lnTo>
                  <a:lnTo>
                    <a:pt x="7008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136"/>
                  </a:lnTo>
                  <a:close/>
                </a:path>
              </a:pathLst>
            </a:custGeom>
            <a:solidFill>
              <a:srgbClr val="31859C"/>
            </a:solidFill>
            <a:ln w="1588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3271" y="1708"/>
              <a:ext cx="848" cy="1343"/>
            </a:xfrm>
            <a:custGeom>
              <a:avLst/>
              <a:gdLst>
                <a:gd name="T0" fmla="*/ 0 w 7064"/>
                <a:gd name="T1" fmla="*/ 48 h 11192"/>
                <a:gd name="T2" fmla="*/ 48 w 7064"/>
                <a:gd name="T3" fmla="*/ 0 h 11192"/>
                <a:gd name="T4" fmla="*/ 7016 w 7064"/>
                <a:gd name="T5" fmla="*/ 0 h 11192"/>
                <a:gd name="T6" fmla="*/ 7064 w 7064"/>
                <a:gd name="T7" fmla="*/ 48 h 11192"/>
                <a:gd name="T8" fmla="*/ 7064 w 7064"/>
                <a:gd name="T9" fmla="*/ 11144 h 11192"/>
                <a:gd name="T10" fmla="*/ 7016 w 7064"/>
                <a:gd name="T11" fmla="*/ 11192 h 11192"/>
                <a:gd name="T12" fmla="*/ 48 w 7064"/>
                <a:gd name="T13" fmla="*/ 11192 h 11192"/>
                <a:gd name="T14" fmla="*/ 0 w 7064"/>
                <a:gd name="T15" fmla="*/ 11144 h 11192"/>
                <a:gd name="T16" fmla="*/ 0 w 7064"/>
                <a:gd name="T17" fmla="*/ 48 h 11192"/>
                <a:gd name="T18" fmla="*/ 96 w 7064"/>
                <a:gd name="T19" fmla="*/ 11144 h 11192"/>
                <a:gd name="T20" fmla="*/ 48 w 7064"/>
                <a:gd name="T21" fmla="*/ 11096 h 11192"/>
                <a:gd name="T22" fmla="*/ 7016 w 7064"/>
                <a:gd name="T23" fmla="*/ 11096 h 11192"/>
                <a:gd name="T24" fmla="*/ 6968 w 7064"/>
                <a:gd name="T25" fmla="*/ 11144 h 11192"/>
                <a:gd name="T26" fmla="*/ 6968 w 7064"/>
                <a:gd name="T27" fmla="*/ 48 h 11192"/>
                <a:gd name="T28" fmla="*/ 7016 w 7064"/>
                <a:gd name="T29" fmla="*/ 96 h 11192"/>
                <a:gd name="T30" fmla="*/ 48 w 7064"/>
                <a:gd name="T31" fmla="*/ 96 h 11192"/>
                <a:gd name="T32" fmla="*/ 96 w 7064"/>
                <a:gd name="T33" fmla="*/ 48 h 11192"/>
                <a:gd name="T34" fmla="*/ 96 w 7064"/>
                <a:gd name="T35" fmla="*/ 11144 h 1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64" h="11192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7016" y="0"/>
                  </a:lnTo>
                  <a:cubicBezTo>
                    <a:pt x="7043" y="0"/>
                    <a:pt x="7064" y="22"/>
                    <a:pt x="7064" y="48"/>
                  </a:cubicBezTo>
                  <a:lnTo>
                    <a:pt x="7064" y="11144"/>
                  </a:lnTo>
                  <a:cubicBezTo>
                    <a:pt x="7064" y="11171"/>
                    <a:pt x="7043" y="11192"/>
                    <a:pt x="7016" y="11192"/>
                  </a:cubicBezTo>
                  <a:lnTo>
                    <a:pt x="48" y="11192"/>
                  </a:lnTo>
                  <a:cubicBezTo>
                    <a:pt x="22" y="11192"/>
                    <a:pt x="0" y="11171"/>
                    <a:pt x="0" y="11144"/>
                  </a:cubicBezTo>
                  <a:lnTo>
                    <a:pt x="0" y="48"/>
                  </a:lnTo>
                  <a:close/>
                  <a:moveTo>
                    <a:pt x="96" y="11144"/>
                  </a:moveTo>
                  <a:lnTo>
                    <a:pt x="48" y="11096"/>
                  </a:lnTo>
                  <a:lnTo>
                    <a:pt x="7016" y="11096"/>
                  </a:lnTo>
                  <a:lnTo>
                    <a:pt x="6968" y="11144"/>
                  </a:lnTo>
                  <a:lnTo>
                    <a:pt x="6968" y="48"/>
                  </a:lnTo>
                  <a:lnTo>
                    <a:pt x="701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11144"/>
                  </a:lnTo>
                  <a:close/>
                </a:path>
              </a:pathLst>
            </a:custGeom>
            <a:solidFill>
              <a:srgbClr val="31859C"/>
            </a:solidFill>
            <a:ln w="1588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4107" y="1412"/>
              <a:ext cx="847" cy="1639"/>
            </a:xfrm>
            <a:custGeom>
              <a:avLst/>
              <a:gdLst>
                <a:gd name="T0" fmla="*/ 0 w 3528"/>
                <a:gd name="T1" fmla="*/ 24 h 6828"/>
                <a:gd name="T2" fmla="*/ 24 w 3528"/>
                <a:gd name="T3" fmla="*/ 0 h 6828"/>
                <a:gd name="T4" fmla="*/ 3504 w 3528"/>
                <a:gd name="T5" fmla="*/ 0 h 6828"/>
                <a:gd name="T6" fmla="*/ 3528 w 3528"/>
                <a:gd name="T7" fmla="*/ 24 h 6828"/>
                <a:gd name="T8" fmla="*/ 3528 w 3528"/>
                <a:gd name="T9" fmla="*/ 6804 h 6828"/>
                <a:gd name="T10" fmla="*/ 3504 w 3528"/>
                <a:gd name="T11" fmla="*/ 6828 h 6828"/>
                <a:gd name="T12" fmla="*/ 24 w 3528"/>
                <a:gd name="T13" fmla="*/ 6828 h 6828"/>
                <a:gd name="T14" fmla="*/ 0 w 3528"/>
                <a:gd name="T15" fmla="*/ 6804 h 6828"/>
                <a:gd name="T16" fmla="*/ 0 w 3528"/>
                <a:gd name="T17" fmla="*/ 24 h 6828"/>
                <a:gd name="T18" fmla="*/ 48 w 3528"/>
                <a:gd name="T19" fmla="*/ 6804 h 6828"/>
                <a:gd name="T20" fmla="*/ 24 w 3528"/>
                <a:gd name="T21" fmla="*/ 6780 h 6828"/>
                <a:gd name="T22" fmla="*/ 3504 w 3528"/>
                <a:gd name="T23" fmla="*/ 6780 h 6828"/>
                <a:gd name="T24" fmla="*/ 3480 w 3528"/>
                <a:gd name="T25" fmla="*/ 6804 h 6828"/>
                <a:gd name="T26" fmla="*/ 3480 w 3528"/>
                <a:gd name="T27" fmla="*/ 24 h 6828"/>
                <a:gd name="T28" fmla="*/ 3504 w 3528"/>
                <a:gd name="T29" fmla="*/ 48 h 6828"/>
                <a:gd name="T30" fmla="*/ 24 w 3528"/>
                <a:gd name="T31" fmla="*/ 48 h 6828"/>
                <a:gd name="T32" fmla="*/ 48 w 3528"/>
                <a:gd name="T33" fmla="*/ 24 h 6828"/>
                <a:gd name="T34" fmla="*/ 48 w 3528"/>
                <a:gd name="T35" fmla="*/ 6804 h 6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8" h="682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3504" y="0"/>
                  </a:lnTo>
                  <a:cubicBezTo>
                    <a:pt x="3518" y="0"/>
                    <a:pt x="3528" y="11"/>
                    <a:pt x="3528" y="24"/>
                  </a:cubicBezTo>
                  <a:lnTo>
                    <a:pt x="3528" y="6804"/>
                  </a:lnTo>
                  <a:cubicBezTo>
                    <a:pt x="3528" y="6818"/>
                    <a:pt x="3518" y="6828"/>
                    <a:pt x="3504" y="6828"/>
                  </a:cubicBezTo>
                  <a:lnTo>
                    <a:pt x="24" y="6828"/>
                  </a:lnTo>
                  <a:cubicBezTo>
                    <a:pt x="11" y="6828"/>
                    <a:pt x="0" y="6818"/>
                    <a:pt x="0" y="6804"/>
                  </a:cubicBezTo>
                  <a:lnTo>
                    <a:pt x="0" y="24"/>
                  </a:lnTo>
                  <a:close/>
                  <a:moveTo>
                    <a:pt x="48" y="6804"/>
                  </a:moveTo>
                  <a:lnTo>
                    <a:pt x="24" y="6780"/>
                  </a:lnTo>
                  <a:lnTo>
                    <a:pt x="3504" y="6780"/>
                  </a:lnTo>
                  <a:lnTo>
                    <a:pt x="3480" y="6804"/>
                  </a:lnTo>
                  <a:lnTo>
                    <a:pt x="3480" y="24"/>
                  </a:lnTo>
                  <a:lnTo>
                    <a:pt x="3504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804"/>
                  </a:lnTo>
                  <a:close/>
                </a:path>
              </a:pathLst>
            </a:custGeom>
            <a:solidFill>
              <a:srgbClr val="31859C"/>
            </a:solidFill>
            <a:ln w="1588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767" y="3087"/>
              <a:ext cx="4184" cy="26"/>
            </a:xfrm>
            <a:custGeom>
              <a:avLst/>
              <a:gdLst>
                <a:gd name="T0" fmla="*/ 6 w 4184"/>
                <a:gd name="T1" fmla="*/ 0 h 26"/>
                <a:gd name="T2" fmla="*/ 6 w 4184"/>
                <a:gd name="T3" fmla="*/ 26 h 26"/>
                <a:gd name="T4" fmla="*/ 0 w 4184"/>
                <a:gd name="T5" fmla="*/ 26 h 26"/>
                <a:gd name="T6" fmla="*/ 0 w 4184"/>
                <a:gd name="T7" fmla="*/ 0 h 26"/>
                <a:gd name="T8" fmla="*/ 6 w 4184"/>
                <a:gd name="T9" fmla="*/ 0 h 26"/>
                <a:gd name="T10" fmla="*/ 841 w 4184"/>
                <a:gd name="T11" fmla="*/ 0 h 26"/>
                <a:gd name="T12" fmla="*/ 841 w 4184"/>
                <a:gd name="T13" fmla="*/ 26 h 26"/>
                <a:gd name="T14" fmla="*/ 835 w 4184"/>
                <a:gd name="T15" fmla="*/ 26 h 26"/>
                <a:gd name="T16" fmla="*/ 835 w 4184"/>
                <a:gd name="T17" fmla="*/ 0 h 26"/>
                <a:gd name="T18" fmla="*/ 841 w 4184"/>
                <a:gd name="T19" fmla="*/ 0 h 26"/>
                <a:gd name="T20" fmla="*/ 1677 w 4184"/>
                <a:gd name="T21" fmla="*/ 0 h 26"/>
                <a:gd name="T22" fmla="*/ 1677 w 4184"/>
                <a:gd name="T23" fmla="*/ 26 h 26"/>
                <a:gd name="T24" fmla="*/ 1671 w 4184"/>
                <a:gd name="T25" fmla="*/ 26 h 26"/>
                <a:gd name="T26" fmla="*/ 1671 w 4184"/>
                <a:gd name="T27" fmla="*/ 0 h 26"/>
                <a:gd name="T28" fmla="*/ 1677 w 4184"/>
                <a:gd name="T29" fmla="*/ 0 h 26"/>
                <a:gd name="T30" fmla="*/ 2512 w 4184"/>
                <a:gd name="T31" fmla="*/ 0 h 26"/>
                <a:gd name="T32" fmla="*/ 2512 w 4184"/>
                <a:gd name="T33" fmla="*/ 26 h 26"/>
                <a:gd name="T34" fmla="*/ 2507 w 4184"/>
                <a:gd name="T35" fmla="*/ 26 h 26"/>
                <a:gd name="T36" fmla="*/ 2507 w 4184"/>
                <a:gd name="T37" fmla="*/ 0 h 26"/>
                <a:gd name="T38" fmla="*/ 2512 w 4184"/>
                <a:gd name="T39" fmla="*/ 0 h 26"/>
                <a:gd name="T40" fmla="*/ 3349 w 4184"/>
                <a:gd name="T41" fmla="*/ 0 h 26"/>
                <a:gd name="T42" fmla="*/ 3349 w 4184"/>
                <a:gd name="T43" fmla="*/ 26 h 26"/>
                <a:gd name="T44" fmla="*/ 3343 w 4184"/>
                <a:gd name="T45" fmla="*/ 26 h 26"/>
                <a:gd name="T46" fmla="*/ 3343 w 4184"/>
                <a:gd name="T47" fmla="*/ 0 h 26"/>
                <a:gd name="T48" fmla="*/ 3349 w 4184"/>
                <a:gd name="T49" fmla="*/ 0 h 26"/>
                <a:gd name="T50" fmla="*/ 4184 w 4184"/>
                <a:gd name="T51" fmla="*/ 0 h 26"/>
                <a:gd name="T52" fmla="*/ 4184 w 4184"/>
                <a:gd name="T53" fmla="*/ 26 h 26"/>
                <a:gd name="T54" fmla="*/ 4178 w 4184"/>
                <a:gd name="T55" fmla="*/ 26 h 26"/>
                <a:gd name="T56" fmla="*/ 4178 w 4184"/>
                <a:gd name="T57" fmla="*/ 0 h 26"/>
                <a:gd name="T58" fmla="*/ 4184 w 4184"/>
                <a:gd name="T5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4" h="26">
                  <a:moveTo>
                    <a:pt x="6" y="0"/>
                  </a:move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841" y="0"/>
                  </a:moveTo>
                  <a:lnTo>
                    <a:pt x="841" y="26"/>
                  </a:lnTo>
                  <a:lnTo>
                    <a:pt x="835" y="26"/>
                  </a:lnTo>
                  <a:lnTo>
                    <a:pt x="835" y="0"/>
                  </a:lnTo>
                  <a:lnTo>
                    <a:pt x="841" y="0"/>
                  </a:lnTo>
                  <a:close/>
                  <a:moveTo>
                    <a:pt x="1677" y="0"/>
                  </a:moveTo>
                  <a:lnTo>
                    <a:pt x="1677" y="26"/>
                  </a:lnTo>
                  <a:lnTo>
                    <a:pt x="1671" y="26"/>
                  </a:lnTo>
                  <a:lnTo>
                    <a:pt x="1671" y="0"/>
                  </a:lnTo>
                  <a:lnTo>
                    <a:pt x="1677" y="0"/>
                  </a:lnTo>
                  <a:close/>
                  <a:moveTo>
                    <a:pt x="2512" y="0"/>
                  </a:moveTo>
                  <a:lnTo>
                    <a:pt x="2512" y="26"/>
                  </a:lnTo>
                  <a:lnTo>
                    <a:pt x="2507" y="26"/>
                  </a:lnTo>
                  <a:lnTo>
                    <a:pt x="2507" y="0"/>
                  </a:lnTo>
                  <a:lnTo>
                    <a:pt x="2512" y="0"/>
                  </a:lnTo>
                  <a:close/>
                  <a:moveTo>
                    <a:pt x="3349" y="0"/>
                  </a:moveTo>
                  <a:lnTo>
                    <a:pt x="3349" y="26"/>
                  </a:lnTo>
                  <a:lnTo>
                    <a:pt x="3343" y="26"/>
                  </a:lnTo>
                  <a:lnTo>
                    <a:pt x="3343" y="0"/>
                  </a:lnTo>
                  <a:lnTo>
                    <a:pt x="3349" y="0"/>
                  </a:lnTo>
                  <a:close/>
                  <a:moveTo>
                    <a:pt x="4184" y="0"/>
                  </a:moveTo>
                  <a:lnTo>
                    <a:pt x="4184" y="26"/>
                  </a:lnTo>
                  <a:lnTo>
                    <a:pt x="4178" y="26"/>
                  </a:lnTo>
                  <a:lnTo>
                    <a:pt x="4178" y="0"/>
                  </a:lnTo>
                  <a:lnTo>
                    <a:pt x="4184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70" y="3043"/>
              <a:ext cx="4178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861" y="3045"/>
              <a:ext cx="6" cy="26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773" y="1398"/>
              <a:ext cx="4203" cy="1066"/>
            </a:xfrm>
            <a:custGeom>
              <a:avLst/>
              <a:gdLst>
                <a:gd name="T0" fmla="*/ 470 w 16660"/>
                <a:gd name="T1" fmla="*/ 3896 h 4034"/>
                <a:gd name="T2" fmla="*/ 1342 w 16660"/>
                <a:gd name="T3" fmla="*/ 3766 h 4034"/>
                <a:gd name="T4" fmla="*/ 2214 w 16660"/>
                <a:gd name="T5" fmla="*/ 3628 h 4034"/>
                <a:gd name="T6" fmla="*/ 3087 w 16660"/>
                <a:gd name="T7" fmla="*/ 3483 h 4034"/>
                <a:gd name="T8" fmla="*/ 3959 w 16660"/>
                <a:gd name="T9" fmla="*/ 3331 h 4034"/>
                <a:gd name="T10" fmla="*/ 4832 w 16660"/>
                <a:gd name="T11" fmla="*/ 3171 h 4034"/>
                <a:gd name="T12" fmla="*/ 5704 w 16660"/>
                <a:gd name="T13" fmla="*/ 3002 h 4034"/>
                <a:gd name="T14" fmla="*/ 6576 w 16660"/>
                <a:gd name="T15" fmla="*/ 2825 h 4034"/>
                <a:gd name="T16" fmla="*/ 7449 w 16660"/>
                <a:gd name="T17" fmla="*/ 2639 h 4034"/>
                <a:gd name="T18" fmla="*/ 8321 w 16660"/>
                <a:gd name="T19" fmla="*/ 2444 h 4034"/>
                <a:gd name="T20" fmla="*/ 9193 w 16660"/>
                <a:gd name="T21" fmla="*/ 2238 h 4034"/>
                <a:gd name="T22" fmla="*/ 10066 w 16660"/>
                <a:gd name="T23" fmla="*/ 2022 h 4034"/>
                <a:gd name="T24" fmla="*/ 10938 w 16660"/>
                <a:gd name="T25" fmla="*/ 1795 h 4034"/>
                <a:gd name="T26" fmla="*/ 11810 w 16660"/>
                <a:gd name="T27" fmla="*/ 1556 h 4034"/>
                <a:gd name="T28" fmla="*/ 12682 w 16660"/>
                <a:gd name="T29" fmla="*/ 1305 h 4034"/>
                <a:gd name="T30" fmla="*/ 13555 w 16660"/>
                <a:gd name="T31" fmla="*/ 1042 h 4034"/>
                <a:gd name="T32" fmla="*/ 14427 w 16660"/>
                <a:gd name="T33" fmla="*/ 764 h 4034"/>
                <a:gd name="T34" fmla="*/ 15299 w 16660"/>
                <a:gd name="T35" fmla="*/ 472 h 4034"/>
                <a:gd name="T36" fmla="*/ 15953 w 16660"/>
                <a:gd name="T37" fmla="*/ 244 h 4034"/>
                <a:gd name="T38" fmla="*/ 16607 w 16660"/>
                <a:gd name="T39" fmla="*/ 7 h 4034"/>
                <a:gd name="T40" fmla="*/ 16632 w 16660"/>
                <a:gd name="T41" fmla="*/ 74 h 4034"/>
                <a:gd name="T42" fmla="*/ 15977 w 16660"/>
                <a:gd name="T43" fmla="*/ 311 h 4034"/>
                <a:gd name="T44" fmla="*/ 15322 w 16660"/>
                <a:gd name="T45" fmla="*/ 541 h 4034"/>
                <a:gd name="T46" fmla="*/ 14449 w 16660"/>
                <a:gd name="T47" fmla="*/ 832 h 4034"/>
                <a:gd name="T48" fmla="*/ 13576 w 16660"/>
                <a:gd name="T49" fmla="*/ 1110 h 4034"/>
                <a:gd name="T50" fmla="*/ 12703 w 16660"/>
                <a:gd name="T51" fmla="*/ 1374 h 4034"/>
                <a:gd name="T52" fmla="*/ 11829 w 16660"/>
                <a:gd name="T53" fmla="*/ 1626 h 4034"/>
                <a:gd name="T54" fmla="*/ 10956 w 16660"/>
                <a:gd name="T55" fmla="*/ 1865 h 4034"/>
                <a:gd name="T56" fmla="*/ 10083 w 16660"/>
                <a:gd name="T57" fmla="*/ 2092 h 4034"/>
                <a:gd name="T58" fmla="*/ 9210 w 16660"/>
                <a:gd name="T59" fmla="*/ 2308 h 4034"/>
                <a:gd name="T60" fmla="*/ 8337 w 16660"/>
                <a:gd name="T61" fmla="*/ 2514 h 4034"/>
                <a:gd name="T62" fmla="*/ 7464 w 16660"/>
                <a:gd name="T63" fmla="*/ 2710 h 4034"/>
                <a:gd name="T64" fmla="*/ 6591 w 16660"/>
                <a:gd name="T65" fmla="*/ 2896 h 4034"/>
                <a:gd name="T66" fmla="*/ 5718 w 16660"/>
                <a:gd name="T67" fmla="*/ 3073 h 4034"/>
                <a:gd name="T68" fmla="*/ 4845 w 16660"/>
                <a:gd name="T69" fmla="*/ 3241 h 4034"/>
                <a:gd name="T70" fmla="*/ 3972 w 16660"/>
                <a:gd name="T71" fmla="*/ 3402 h 4034"/>
                <a:gd name="T72" fmla="*/ 3099 w 16660"/>
                <a:gd name="T73" fmla="*/ 3554 h 4034"/>
                <a:gd name="T74" fmla="*/ 2226 w 16660"/>
                <a:gd name="T75" fmla="*/ 3699 h 4034"/>
                <a:gd name="T76" fmla="*/ 1353 w 16660"/>
                <a:gd name="T77" fmla="*/ 3837 h 4034"/>
                <a:gd name="T78" fmla="*/ 480 w 16660"/>
                <a:gd name="T79" fmla="*/ 3968 h 4034"/>
                <a:gd name="T80" fmla="*/ 3 w 16660"/>
                <a:gd name="T81" fmla="*/ 4001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60" h="4034">
                  <a:moveTo>
                    <a:pt x="33" y="3960"/>
                  </a:moveTo>
                  <a:lnTo>
                    <a:pt x="470" y="3896"/>
                  </a:lnTo>
                  <a:lnTo>
                    <a:pt x="906" y="3832"/>
                  </a:lnTo>
                  <a:lnTo>
                    <a:pt x="1342" y="3766"/>
                  </a:lnTo>
                  <a:lnTo>
                    <a:pt x="1778" y="3698"/>
                  </a:lnTo>
                  <a:lnTo>
                    <a:pt x="2214" y="3628"/>
                  </a:lnTo>
                  <a:lnTo>
                    <a:pt x="2651" y="3556"/>
                  </a:lnTo>
                  <a:lnTo>
                    <a:pt x="3087" y="3483"/>
                  </a:lnTo>
                  <a:lnTo>
                    <a:pt x="3523" y="3408"/>
                  </a:lnTo>
                  <a:lnTo>
                    <a:pt x="3959" y="3331"/>
                  </a:lnTo>
                  <a:lnTo>
                    <a:pt x="4395" y="3252"/>
                  </a:lnTo>
                  <a:lnTo>
                    <a:pt x="4832" y="3171"/>
                  </a:lnTo>
                  <a:lnTo>
                    <a:pt x="5268" y="3088"/>
                  </a:lnTo>
                  <a:lnTo>
                    <a:pt x="5704" y="3002"/>
                  </a:lnTo>
                  <a:lnTo>
                    <a:pt x="6140" y="2915"/>
                  </a:lnTo>
                  <a:lnTo>
                    <a:pt x="6576" y="2825"/>
                  </a:lnTo>
                  <a:lnTo>
                    <a:pt x="7013" y="2733"/>
                  </a:lnTo>
                  <a:lnTo>
                    <a:pt x="7449" y="2639"/>
                  </a:lnTo>
                  <a:lnTo>
                    <a:pt x="7885" y="2543"/>
                  </a:lnTo>
                  <a:lnTo>
                    <a:pt x="8321" y="2444"/>
                  </a:lnTo>
                  <a:lnTo>
                    <a:pt x="8757" y="2342"/>
                  </a:lnTo>
                  <a:lnTo>
                    <a:pt x="9193" y="2238"/>
                  </a:lnTo>
                  <a:lnTo>
                    <a:pt x="9629" y="2132"/>
                  </a:lnTo>
                  <a:lnTo>
                    <a:pt x="10066" y="2022"/>
                  </a:lnTo>
                  <a:lnTo>
                    <a:pt x="10502" y="1910"/>
                  </a:lnTo>
                  <a:lnTo>
                    <a:pt x="10938" y="1795"/>
                  </a:lnTo>
                  <a:lnTo>
                    <a:pt x="11374" y="1677"/>
                  </a:lnTo>
                  <a:lnTo>
                    <a:pt x="11810" y="1556"/>
                  </a:lnTo>
                  <a:lnTo>
                    <a:pt x="12246" y="1432"/>
                  </a:lnTo>
                  <a:lnTo>
                    <a:pt x="12682" y="1305"/>
                  </a:lnTo>
                  <a:lnTo>
                    <a:pt x="13118" y="1175"/>
                  </a:lnTo>
                  <a:lnTo>
                    <a:pt x="13555" y="1042"/>
                  </a:lnTo>
                  <a:lnTo>
                    <a:pt x="13991" y="904"/>
                  </a:lnTo>
                  <a:lnTo>
                    <a:pt x="14427" y="764"/>
                  </a:lnTo>
                  <a:lnTo>
                    <a:pt x="14863" y="620"/>
                  </a:lnTo>
                  <a:lnTo>
                    <a:pt x="15299" y="472"/>
                  </a:lnTo>
                  <a:lnTo>
                    <a:pt x="15735" y="321"/>
                  </a:lnTo>
                  <a:lnTo>
                    <a:pt x="15953" y="244"/>
                  </a:lnTo>
                  <a:lnTo>
                    <a:pt x="16171" y="165"/>
                  </a:lnTo>
                  <a:lnTo>
                    <a:pt x="16607" y="7"/>
                  </a:lnTo>
                  <a:cubicBezTo>
                    <a:pt x="16626" y="0"/>
                    <a:pt x="16647" y="10"/>
                    <a:pt x="16654" y="28"/>
                  </a:cubicBezTo>
                  <a:cubicBezTo>
                    <a:pt x="16660" y="47"/>
                    <a:pt x="16651" y="68"/>
                    <a:pt x="16632" y="74"/>
                  </a:cubicBezTo>
                  <a:lnTo>
                    <a:pt x="16195" y="233"/>
                  </a:lnTo>
                  <a:lnTo>
                    <a:pt x="15977" y="311"/>
                  </a:lnTo>
                  <a:lnTo>
                    <a:pt x="15759" y="389"/>
                  </a:lnTo>
                  <a:lnTo>
                    <a:pt x="15322" y="541"/>
                  </a:lnTo>
                  <a:lnTo>
                    <a:pt x="14886" y="688"/>
                  </a:lnTo>
                  <a:lnTo>
                    <a:pt x="14449" y="832"/>
                  </a:lnTo>
                  <a:lnTo>
                    <a:pt x="14012" y="973"/>
                  </a:lnTo>
                  <a:lnTo>
                    <a:pt x="13576" y="1110"/>
                  </a:lnTo>
                  <a:lnTo>
                    <a:pt x="13139" y="1244"/>
                  </a:lnTo>
                  <a:lnTo>
                    <a:pt x="12703" y="1374"/>
                  </a:lnTo>
                  <a:lnTo>
                    <a:pt x="12266" y="1502"/>
                  </a:lnTo>
                  <a:lnTo>
                    <a:pt x="11829" y="1626"/>
                  </a:lnTo>
                  <a:lnTo>
                    <a:pt x="11393" y="1747"/>
                  </a:lnTo>
                  <a:lnTo>
                    <a:pt x="10956" y="1865"/>
                  </a:lnTo>
                  <a:lnTo>
                    <a:pt x="10520" y="1980"/>
                  </a:lnTo>
                  <a:lnTo>
                    <a:pt x="10083" y="2092"/>
                  </a:lnTo>
                  <a:lnTo>
                    <a:pt x="9647" y="2202"/>
                  </a:lnTo>
                  <a:lnTo>
                    <a:pt x="9210" y="2308"/>
                  </a:lnTo>
                  <a:lnTo>
                    <a:pt x="8773" y="2413"/>
                  </a:lnTo>
                  <a:lnTo>
                    <a:pt x="8337" y="2514"/>
                  </a:lnTo>
                  <a:lnTo>
                    <a:pt x="7900" y="2613"/>
                  </a:lnTo>
                  <a:lnTo>
                    <a:pt x="7464" y="2710"/>
                  </a:lnTo>
                  <a:lnTo>
                    <a:pt x="7027" y="2804"/>
                  </a:lnTo>
                  <a:lnTo>
                    <a:pt x="6591" y="2896"/>
                  </a:lnTo>
                  <a:lnTo>
                    <a:pt x="6154" y="2986"/>
                  </a:lnTo>
                  <a:lnTo>
                    <a:pt x="5718" y="3073"/>
                  </a:lnTo>
                  <a:lnTo>
                    <a:pt x="5281" y="3158"/>
                  </a:lnTo>
                  <a:lnTo>
                    <a:pt x="4845" y="3241"/>
                  </a:lnTo>
                  <a:lnTo>
                    <a:pt x="4408" y="3322"/>
                  </a:lnTo>
                  <a:lnTo>
                    <a:pt x="3972" y="3402"/>
                  </a:lnTo>
                  <a:lnTo>
                    <a:pt x="3535" y="3479"/>
                  </a:lnTo>
                  <a:lnTo>
                    <a:pt x="3099" y="3554"/>
                  </a:lnTo>
                  <a:lnTo>
                    <a:pt x="2662" y="3627"/>
                  </a:lnTo>
                  <a:lnTo>
                    <a:pt x="2226" y="3699"/>
                  </a:lnTo>
                  <a:lnTo>
                    <a:pt x="1789" y="3769"/>
                  </a:lnTo>
                  <a:lnTo>
                    <a:pt x="1353" y="3837"/>
                  </a:lnTo>
                  <a:lnTo>
                    <a:pt x="916" y="3903"/>
                  </a:lnTo>
                  <a:lnTo>
                    <a:pt x="480" y="3968"/>
                  </a:lnTo>
                  <a:lnTo>
                    <a:pt x="43" y="4031"/>
                  </a:lnTo>
                  <a:cubicBezTo>
                    <a:pt x="24" y="4034"/>
                    <a:pt x="5" y="4020"/>
                    <a:pt x="3" y="4001"/>
                  </a:cubicBezTo>
                  <a:cubicBezTo>
                    <a:pt x="0" y="3981"/>
                    <a:pt x="13" y="3963"/>
                    <a:pt x="33" y="3960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537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0,2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372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0,4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207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0,6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040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0,8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5" y="3158"/>
              <a:ext cx="3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600" i="1" dirty="0">
                  <a:solidFill>
                    <a:srgbClr val="000000"/>
                  </a:solidFill>
                  <a:latin typeface="Calibri" pitchFamily="34" charset="0"/>
                </a:rPr>
                <a:t>b </a:t>
              </a:r>
              <a:r>
                <a:rPr kumimoji="0" lang="pt-BR" altLang="pt-BR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= 1,0</a:t>
              </a:r>
              <a:endParaRPr kumimoji="0" lang="pt-BR" altLang="pt-BR" sz="3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cxnSp>
        <p:nvCxnSpPr>
          <p:cNvPr id="23" name="Conector de seta reta 22"/>
          <p:cNvCxnSpPr>
            <a:stCxn id="14" idx="1"/>
          </p:cNvCxnSpPr>
          <p:nvPr/>
        </p:nvCxnSpPr>
        <p:spPr>
          <a:xfrm flipH="1" flipV="1">
            <a:off x="1173783" y="1628800"/>
            <a:ext cx="9525" cy="32059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1259632" y="4848587"/>
            <a:ext cx="716081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1007579" y="5013176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i="1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=0,0</a:t>
            </a:r>
            <a:endParaRPr kumimoji="0" lang="pt-BR" altLang="pt-BR" sz="3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upo 30"/>
          <p:cNvGrpSpPr/>
          <p:nvPr/>
        </p:nvGrpSpPr>
        <p:grpSpPr>
          <a:xfrm>
            <a:off x="1397756" y="4941168"/>
            <a:ext cx="1014004" cy="406334"/>
            <a:chOff x="1425984" y="4904166"/>
            <a:chExt cx="1014004" cy="4063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ixaDeTexto 32"/>
                <p:cNvSpPr txBox="1"/>
                <p:nvPr/>
              </p:nvSpPr>
              <p:spPr>
                <a:xfrm>
                  <a:off x="1710799" y="4904166"/>
                  <a:ext cx="7291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1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⇒</m:t>
                        </m:r>
                      </m:oMath>
                    </m:oMathPara>
                  </a14:m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CaixaDe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0799" y="4904166"/>
                  <a:ext cx="72918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tângulo 29"/>
                <p:cNvSpPr/>
                <p:nvPr/>
              </p:nvSpPr>
              <p:spPr>
                <a:xfrm flipV="1">
                  <a:off x="1425984" y="4941168"/>
                  <a:ext cx="4379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⇒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0" name="Retângulo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V="1">
                  <a:off x="1425984" y="4941168"/>
                  <a:ext cx="43794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/>
              <p:cNvSpPr txBox="1"/>
              <p:nvPr/>
            </p:nvSpPr>
            <p:spPr>
              <a:xfrm>
                <a:off x="1819868" y="2852936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868" y="2852936"/>
                <a:ext cx="663900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de seta reta 35"/>
          <p:cNvCxnSpPr/>
          <p:nvPr/>
        </p:nvCxnSpPr>
        <p:spPr>
          <a:xfrm>
            <a:off x="2123728" y="3231766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/>
              <p:cNvSpPr txBox="1"/>
              <p:nvPr/>
            </p:nvSpPr>
            <p:spPr>
              <a:xfrm>
                <a:off x="3116012" y="2595414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CaixaDe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12" y="2595414"/>
                <a:ext cx="663900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Conector de seta reta 45"/>
          <p:cNvCxnSpPr/>
          <p:nvPr/>
        </p:nvCxnSpPr>
        <p:spPr>
          <a:xfrm>
            <a:off x="3419872" y="2974244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/>
              <p:cNvSpPr txBox="1"/>
              <p:nvPr/>
            </p:nvSpPr>
            <p:spPr>
              <a:xfrm>
                <a:off x="4427984" y="2235374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CaixaDe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235374"/>
                <a:ext cx="663900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Conector de seta reta 47"/>
          <p:cNvCxnSpPr/>
          <p:nvPr/>
        </p:nvCxnSpPr>
        <p:spPr>
          <a:xfrm>
            <a:off x="4731844" y="2614204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/>
              <p:cNvSpPr txBox="1"/>
              <p:nvPr/>
            </p:nvSpPr>
            <p:spPr>
              <a:xfrm>
                <a:off x="5708300" y="1875334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CaixaDe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00" y="1875334"/>
                <a:ext cx="663900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ector de seta reta 49"/>
          <p:cNvCxnSpPr/>
          <p:nvPr/>
        </p:nvCxnSpPr>
        <p:spPr>
          <a:xfrm>
            <a:off x="6012160" y="2254164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7396140" y="1791606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ângulo 42"/>
              <p:cNvSpPr/>
              <p:nvPr/>
            </p:nvSpPr>
            <p:spPr>
              <a:xfrm>
                <a:off x="7092280" y="1469272"/>
                <a:ext cx="52764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3" name="Retângu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469272"/>
                <a:ext cx="527644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899592" y="5568802"/>
                <a:ext cx="2670731" cy="1100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68802"/>
                <a:ext cx="2670731" cy="110055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tângulo 52"/>
              <p:cNvSpPr/>
              <p:nvPr/>
            </p:nvSpPr>
            <p:spPr>
              <a:xfrm>
                <a:off x="3926174" y="5809861"/>
                <a:ext cx="168379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Retângulo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174" y="5809861"/>
                <a:ext cx="1683794" cy="71468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tângulo 53"/>
              <p:cNvSpPr/>
              <p:nvPr/>
            </p:nvSpPr>
            <p:spPr>
              <a:xfrm>
                <a:off x="1691680" y="1628800"/>
                <a:ext cx="31270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sz="3200" dirty="0"/>
                  <a:t>=5 aresta direita</a:t>
                </a:r>
              </a:p>
            </p:txBody>
          </p:sp>
        </mc:Choice>
        <mc:Fallback xmlns="">
          <p:sp>
            <p:nvSpPr>
              <p:cNvPr id="54" name="Retângul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628800"/>
                <a:ext cx="3127010" cy="584775"/>
              </a:xfrm>
              <a:prstGeom prst="rect">
                <a:avLst/>
              </a:prstGeom>
              <a:blipFill rotWithShape="1">
                <a:blip r:embed="rId14"/>
                <a:stretch>
                  <a:fillRect t="-12500" r="-3711" b="-34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6123180" y="5919663"/>
                <a:ext cx="1761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pt-BR" sz="24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pt-BR" sz="2400" b="0" i="1" smtClean="0">
                        <a:latin typeface="Cambria Math"/>
                      </a:rPr>
                      <m:t>=1,</m:t>
                    </m:r>
                  </m:oMath>
                </a14:m>
                <a:r>
                  <a:rPr lang="pt-BR" sz="2400" dirty="0"/>
                  <a:t>8958</a:t>
                </a:r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180" y="5919663"/>
                <a:ext cx="1761188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692" t="-10526" r="-4152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1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222374" y="2219325"/>
            <a:ext cx="6935788" cy="3040063"/>
            <a:chOff x="770" y="1398"/>
            <a:chExt cx="4369" cy="1915"/>
          </a:xfrm>
        </p:grpSpPr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774" y="3087"/>
              <a:ext cx="4184" cy="26"/>
            </a:xfrm>
            <a:custGeom>
              <a:avLst/>
              <a:gdLst>
                <a:gd name="T0" fmla="*/ 6 w 4184"/>
                <a:gd name="T1" fmla="*/ 0 h 26"/>
                <a:gd name="T2" fmla="*/ 6 w 4184"/>
                <a:gd name="T3" fmla="*/ 26 h 26"/>
                <a:gd name="T4" fmla="*/ 0 w 4184"/>
                <a:gd name="T5" fmla="*/ 26 h 26"/>
                <a:gd name="T6" fmla="*/ 0 w 4184"/>
                <a:gd name="T7" fmla="*/ 0 h 26"/>
                <a:gd name="T8" fmla="*/ 6 w 4184"/>
                <a:gd name="T9" fmla="*/ 0 h 26"/>
                <a:gd name="T10" fmla="*/ 841 w 4184"/>
                <a:gd name="T11" fmla="*/ 0 h 26"/>
                <a:gd name="T12" fmla="*/ 841 w 4184"/>
                <a:gd name="T13" fmla="*/ 26 h 26"/>
                <a:gd name="T14" fmla="*/ 835 w 4184"/>
                <a:gd name="T15" fmla="*/ 26 h 26"/>
                <a:gd name="T16" fmla="*/ 835 w 4184"/>
                <a:gd name="T17" fmla="*/ 0 h 26"/>
                <a:gd name="T18" fmla="*/ 841 w 4184"/>
                <a:gd name="T19" fmla="*/ 0 h 26"/>
                <a:gd name="T20" fmla="*/ 1677 w 4184"/>
                <a:gd name="T21" fmla="*/ 0 h 26"/>
                <a:gd name="T22" fmla="*/ 1677 w 4184"/>
                <a:gd name="T23" fmla="*/ 26 h 26"/>
                <a:gd name="T24" fmla="*/ 1671 w 4184"/>
                <a:gd name="T25" fmla="*/ 26 h 26"/>
                <a:gd name="T26" fmla="*/ 1671 w 4184"/>
                <a:gd name="T27" fmla="*/ 0 h 26"/>
                <a:gd name="T28" fmla="*/ 1677 w 4184"/>
                <a:gd name="T29" fmla="*/ 0 h 26"/>
                <a:gd name="T30" fmla="*/ 2512 w 4184"/>
                <a:gd name="T31" fmla="*/ 0 h 26"/>
                <a:gd name="T32" fmla="*/ 2512 w 4184"/>
                <a:gd name="T33" fmla="*/ 26 h 26"/>
                <a:gd name="T34" fmla="*/ 2507 w 4184"/>
                <a:gd name="T35" fmla="*/ 26 h 26"/>
                <a:gd name="T36" fmla="*/ 2507 w 4184"/>
                <a:gd name="T37" fmla="*/ 0 h 26"/>
                <a:gd name="T38" fmla="*/ 2512 w 4184"/>
                <a:gd name="T39" fmla="*/ 0 h 26"/>
                <a:gd name="T40" fmla="*/ 3349 w 4184"/>
                <a:gd name="T41" fmla="*/ 0 h 26"/>
                <a:gd name="T42" fmla="*/ 3349 w 4184"/>
                <a:gd name="T43" fmla="*/ 26 h 26"/>
                <a:gd name="T44" fmla="*/ 3343 w 4184"/>
                <a:gd name="T45" fmla="*/ 26 h 26"/>
                <a:gd name="T46" fmla="*/ 3343 w 4184"/>
                <a:gd name="T47" fmla="*/ 0 h 26"/>
                <a:gd name="T48" fmla="*/ 3349 w 4184"/>
                <a:gd name="T49" fmla="*/ 0 h 26"/>
                <a:gd name="T50" fmla="*/ 4184 w 4184"/>
                <a:gd name="T51" fmla="*/ 0 h 26"/>
                <a:gd name="T52" fmla="*/ 4184 w 4184"/>
                <a:gd name="T53" fmla="*/ 26 h 26"/>
                <a:gd name="T54" fmla="*/ 4178 w 4184"/>
                <a:gd name="T55" fmla="*/ 26 h 26"/>
                <a:gd name="T56" fmla="*/ 4178 w 4184"/>
                <a:gd name="T57" fmla="*/ 0 h 26"/>
                <a:gd name="T58" fmla="*/ 4184 w 4184"/>
                <a:gd name="T5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4" h="26">
                  <a:moveTo>
                    <a:pt x="6" y="0"/>
                  </a:move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841" y="0"/>
                  </a:moveTo>
                  <a:lnTo>
                    <a:pt x="841" y="26"/>
                  </a:lnTo>
                  <a:lnTo>
                    <a:pt x="835" y="26"/>
                  </a:lnTo>
                  <a:lnTo>
                    <a:pt x="835" y="0"/>
                  </a:lnTo>
                  <a:lnTo>
                    <a:pt x="841" y="0"/>
                  </a:lnTo>
                  <a:close/>
                  <a:moveTo>
                    <a:pt x="1677" y="0"/>
                  </a:moveTo>
                  <a:lnTo>
                    <a:pt x="1677" y="26"/>
                  </a:lnTo>
                  <a:lnTo>
                    <a:pt x="1671" y="26"/>
                  </a:lnTo>
                  <a:lnTo>
                    <a:pt x="1671" y="0"/>
                  </a:lnTo>
                  <a:lnTo>
                    <a:pt x="1677" y="0"/>
                  </a:lnTo>
                  <a:close/>
                  <a:moveTo>
                    <a:pt x="2512" y="0"/>
                  </a:moveTo>
                  <a:lnTo>
                    <a:pt x="2512" y="26"/>
                  </a:lnTo>
                  <a:lnTo>
                    <a:pt x="2507" y="26"/>
                  </a:lnTo>
                  <a:lnTo>
                    <a:pt x="2507" y="0"/>
                  </a:lnTo>
                  <a:lnTo>
                    <a:pt x="2512" y="0"/>
                  </a:lnTo>
                  <a:close/>
                  <a:moveTo>
                    <a:pt x="3349" y="0"/>
                  </a:moveTo>
                  <a:lnTo>
                    <a:pt x="3349" y="26"/>
                  </a:lnTo>
                  <a:lnTo>
                    <a:pt x="3343" y="26"/>
                  </a:lnTo>
                  <a:lnTo>
                    <a:pt x="3343" y="0"/>
                  </a:lnTo>
                  <a:lnTo>
                    <a:pt x="3349" y="0"/>
                  </a:lnTo>
                  <a:close/>
                  <a:moveTo>
                    <a:pt x="4184" y="0"/>
                  </a:moveTo>
                  <a:lnTo>
                    <a:pt x="4184" y="26"/>
                  </a:lnTo>
                  <a:lnTo>
                    <a:pt x="4178" y="26"/>
                  </a:lnTo>
                  <a:lnTo>
                    <a:pt x="4178" y="0"/>
                  </a:lnTo>
                  <a:lnTo>
                    <a:pt x="4184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70" y="3043"/>
              <a:ext cx="4178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861" y="3045"/>
              <a:ext cx="6" cy="26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773" y="1398"/>
              <a:ext cx="4203" cy="1066"/>
            </a:xfrm>
            <a:custGeom>
              <a:avLst/>
              <a:gdLst>
                <a:gd name="T0" fmla="*/ 470 w 16660"/>
                <a:gd name="T1" fmla="*/ 3896 h 4034"/>
                <a:gd name="T2" fmla="*/ 1342 w 16660"/>
                <a:gd name="T3" fmla="*/ 3766 h 4034"/>
                <a:gd name="T4" fmla="*/ 2214 w 16660"/>
                <a:gd name="T5" fmla="*/ 3628 h 4034"/>
                <a:gd name="T6" fmla="*/ 3087 w 16660"/>
                <a:gd name="T7" fmla="*/ 3483 h 4034"/>
                <a:gd name="T8" fmla="*/ 3959 w 16660"/>
                <a:gd name="T9" fmla="*/ 3331 h 4034"/>
                <a:gd name="T10" fmla="*/ 4832 w 16660"/>
                <a:gd name="T11" fmla="*/ 3171 h 4034"/>
                <a:gd name="T12" fmla="*/ 5704 w 16660"/>
                <a:gd name="T13" fmla="*/ 3002 h 4034"/>
                <a:gd name="T14" fmla="*/ 6576 w 16660"/>
                <a:gd name="T15" fmla="*/ 2825 h 4034"/>
                <a:gd name="T16" fmla="*/ 7449 w 16660"/>
                <a:gd name="T17" fmla="*/ 2639 h 4034"/>
                <a:gd name="T18" fmla="*/ 8321 w 16660"/>
                <a:gd name="T19" fmla="*/ 2444 h 4034"/>
                <a:gd name="T20" fmla="*/ 9193 w 16660"/>
                <a:gd name="T21" fmla="*/ 2238 h 4034"/>
                <a:gd name="T22" fmla="*/ 10066 w 16660"/>
                <a:gd name="T23" fmla="*/ 2022 h 4034"/>
                <a:gd name="T24" fmla="*/ 10938 w 16660"/>
                <a:gd name="T25" fmla="*/ 1795 h 4034"/>
                <a:gd name="T26" fmla="*/ 11810 w 16660"/>
                <a:gd name="T27" fmla="*/ 1556 h 4034"/>
                <a:gd name="T28" fmla="*/ 12682 w 16660"/>
                <a:gd name="T29" fmla="*/ 1305 h 4034"/>
                <a:gd name="T30" fmla="*/ 13555 w 16660"/>
                <a:gd name="T31" fmla="*/ 1042 h 4034"/>
                <a:gd name="T32" fmla="*/ 14427 w 16660"/>
                <a:gd name="T33" fmla="*/ 764 h 4034"/>
                <a:gd name="T34" fmla="*/ 15299 w 16660"/>
                <a:gd name="T35" fmla="*/ 472 h 4034"/>
                <a:gd name="T36" fmla="*/ 15953 w 16660"/>
                <a:gd name="T37" fmla="*/ 244 h 4034"/>
                <a:gd name="T38" fmla="*/ 16607 w 16660"/>
                <a:gd name="T39" fmla="*/ 7 h 4034"/>
                <a:gd name="T40" fmla="*/ 16632 w 16660"/>
                <a:gd name="T41" fmla="*/ 74 h 4034"/>
                <a:gd name="T42" fmla="*/ 15977 w 16660"/>
                <a:gd name="T43" fmla="*/ 311 h 4034"/>
                <a:gd name="T44" fmla="*/ 15322 w 16660"/>
                <a:gd name="T45" fmla="*/ 541 h 4034"/>
                <a:gd name="T46" fmla="*/ 14449 w 16660"/>
                <a:gd name="T47" fmla="*/ 832 h 4034"/>
                <a:gd name="T48" fmla="*/ 13576 w 16660"/>
                <a:gd name="T49" fmla="*/ 1110 h 4034"/>
                <a:gd name="T50" fmla="*/ 12703 w 16660"/>
                <a:gd name="T51" fmla="*/ 1374 h 4034"/>
                <a:gd name="T52" fmla="*/ 11829 w 16660"/>
                <a:gd name="T53" fmla="*/ 1626 h 4034"/>
                <a:gd name="T54" fmla="*/ 10956 w 16660"/>
                <a:gd name="T55" fmla="*/ 1865 h 4034"/>
                <a:gd name="T56" fmla="*/ 10083 w 16660"/>
                <a:gd name="T57" fmla="*/ 2092 h 4034"/>
                <a:gd name="T58" fmla="*/ 9210 w 16660"/>
                <a:gd name="T59" fmla="*/ 2308 h 4034"/>
                <a:gd name="T60" fmla="*/ 8337 w 16660"/>
                <a:gd name="T61" fmla="*/ 2514 h 4034"/>
                <a:gd name="T62" fmla="*/ 7464 w 16660"/>
                <a:gd name="T63" fmla="*/ 2710 h 4034"/>
                <a:gd name="T64" fmla="*/ 6591 w 16660"/>
                <a:gd name="T65" fmla="*/ 2896 h 4034"/>
                <a:gd name="T66" fmla="*/ 5718 w 16660"/>
                <a:gd name="T67" fmla="*/ 3073 h 4034"/>
                <a:gd name="T68" fmla="*/ 4845 w 16660"/>
                <a:gd name="T69" fmla="*/ 3241 h 4034"/>
                <a:gd name="T70" fmla="*/ 3972 w 16660"/>
                <a:gd name="T71" fmla="*/ 3402 h 4034"/>
                <a:gd name="T72" fmla="*/ 3099 w 16660"/>
                <a:gd name="T73" fmla="*/ 3554 h 4034"/>
                <a:gd name="T74" fmla="*/ 2226 w 16660"/>
                <a:gd name="T75" fmla="*/ 3699 h 4034"/>
                <a:gd name="T76" fmla="*/ 1353 w 16660"/>
                <a:gd name="T77" fmla="*/ 3837 h 4034"/>
                <a:gd name="T78" fmla="*/ 480 w 16660"/>
                <a:gd name="T79" fmla="*/ 3968 h 4034"/>
                <a:gd name="T80" fmla="*/ 3 w 16660"/>
                <a:gd name="T81" fmla="*/ 4001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60" h="4034">
                  <a:moveTo>
                    <a:pt x="33" y="3960"/>
                  </a:moveTo>
                  <a:lnTo>
                    <a:pt x="470" y="3896"/>
                  </a:lnTo>
                  <a:lnTo>
                    <a:pt x="906" y="3832"/>
                  </a:lnTo>
                  <a:lnTo>
                    <a:pt x="1342" y="3766"/>
                  </a:lnTo>
                  <a:lnTo>
                    <a:pt x="1778" y="3698"/>
                  </a:lnTo>
                  <a:lnTo>
                    <a:pt x="2214" y="3628"/>
                  </a:lnTo>
                  <a:lnTo>
                    <a:pt x="2651" y="3556"/>
                  </a:lnTo>
                  <a:lnTo>
                    <a:pt x="3087" y="3483"/>
                  </a:lnTo>
                  <a:lnTo>
                    <a:pt x="3523" y="3408"/>
                  </a:lnTo>
                  <a:lnTo>
                    <a:pt x="3959" y="3331"/>
                  </a:lnTo>
                  <a:lnTo>
                    <a:pt x="4395" y="3252"/>
                  </a:lnTo>
                  <a:lnTo>
                    <a:pt x="4832" y="3171"/>
                  </a:lnTo>
                  <a:lnTo>
                    <a:pt x="5268" y="3088"/>
                  </a:lnTo>
                  <a:lnTo>
                    <a:pt x="5704" y="3002"/>
                  </a:lnTo>
                  <a:lnTo>
                    <a:pt x="6140" y="2915"/>
                  </a:lnTo>
                  <a:lnTo>
                    <a:pt x="6576" y="2825"/>
                  </a:lnTo>
                  <a:lnTo>
                    <a:pt x="7013" y="2733"/>
                  </a:lnTo>
                  <a:lnTo>
                    <a:pt x="7449" y="2639"/>
                  </a:lnTo>
                  <a:lnTo>
                    <a:pt x="7885" y="2543"/>
                  </a:lnTo>
                  <a:lnTo>
                    <a:pt x="8321" y="2444"/>
                  </a:lnTo>
                  <a:lnTo>
                    <a:pt x="8757" y="2342"/>
                  </a:lnTo>
                  <a:lnTo>
                    <a:pt x="9193" y="2238"/>
                  </a:lnTo>
                  <a:lnTo>
                    <a:pt x="9629" y="2132"/>
                  </a:lnTo>
                  <a:lnTo>
                    <a:pt x="10066" y="2022"/>
                  </a:lnTo>
                  <a:lnTo>
                    <a:pt x="10502" y="1910"/>
                  </a:lnTo>
                  <a:lnTo>
                    <a:pt x="10938" y="1795"/>
                  </a:lnTo>
                  <a:lnTo>
                    <a:pt x="11374" y="1677"/>
                  </a:lnTo>
                  <a:lnTo>
                    <a:pt x="11810" y="1556"/>
                  </a:lnTo>
                  <a:lnTo>
                    <a:pt x="12246" y="1432"/>
                  </a:lnTo>
                  <a:lnTo>
                    <a:pt x="12682" y="1305"/>
                  </a:lnTo>
                  <a:lnTo>
                    <a:pt x="13118" y="1175"/>
                  </a:lnTo>
                  <a:lnTo>
                    <a:pt x="13555" y="1042"/>
                  </a:lnTo>
                  <a:lnTo>
                    <a:pt x="13991" y="904"/>
                  </a:lnTo>
                  <a:lnTo>
                    <a:pt x="14427" y="764"/>
                  </a:lnTo>
                  <a:lnTo>
                    <a:pt x="14863" y="620"/>
                  </a:lnTo>
                  <a:lnTo>
                    <a:pt x="15299" y="472"/>
                  </a:lnTo>
                  <a:lnTo>
                    <a:pt x="15735" y="321"/>
                  </a:lnTo>
                  <a:lnTo>
                    <a:pt x="15953" y="244"/>
                  </a:lnTo>
                  <a:lnTo>
                    <a:pt x="16171" y="165"/>
                  </a:lnTo>
                  <a:lnTo>
                    <a:pt x="16607" y="7"/>
                  </a:lnTo>
                  <a:cubicBezTo>
                    <a:pt x="16626" y="0"/>
                    <a:pt x="16647" y="10"/>
                    <a:pt x="16654" y="28"/>
                  </a:cubicBezTo>
                  <a:cubicBezTo>
                    <a:pt x="16660" y="47"/>
                    <a:pt x="16651" y="68"/>
                    <a:pt x="16632" y="74"/>
                  </a:cubicBezTo>
                  <a:lnTo>
                    <a:pt x="16195" y="233"/>
                  </a:lnTo>
                  <a:lnTo>
                    <a:pt x="15977" y="311"/>
                  </a:lnTo>
                  <a:lnTo>
                    <a:pt x="15759" y="389"/>
                  </a:lnTo>
                  <a:lnTo>
                    <a:pt x="15322" y="541"/>
                  </a:lnTo>
                  <a:lnTo>
                    <a:pt x="14886" y="688"/>
                  </a:lnTo>
                  <a:lnTo>
                    <a:pt x="14449" y="832"/>
                  </a:lnTo>
                  <a:lnTo>
                    <a:pt x="14012" y="973"/>
                  </a:lnTo>
                  <a:lnTo>
                    <a:pt x="13576" y="1110"/>
                  </a:lnTo>
                  <a:lnTo>
                    <a:pt x="13139" y="1244"/>
                  </a:lnTo>
                  <a:lnTo>
                    <a:pt x="12703" y="1374"/>
                  </a:lnTo>
                  <a:lnTo>
                    <a:pt x="12266" y="1502"/>
                  </a:lnTo>
                  <a:lnTo>
                    <a:pt x="11829" y="1626"/>
                  </a:lnTo>
                  <a:lnTo>
                    <a:pt x="11393" y="1747"/>
                  </a:lnTo>
                  <a:lnTo>
                    <a:pt x="10956" y="1865"/>
                  </a:lnTo>
                  <a:lnTo>
                    <a:pt x="10520" y="1980"/>
                  </a:lnTo>
                  <a:lnTo>
                    <a:pt x="10083" y="2092"/>
                  </a:lnTo>
                  <a:lnTo>
                    <a:pt x="9647" y="2202"/>
                  </a:lnTo>
                  <a:lnTo>
                    <a:pt x="9210" y="2308"/>
                  </a:lnTo>
                  <a:lnTo>
                    <a:pt x="8773" y="2413"/>
                  </a:lnTo>
                  <a:lnTo>
                    <a:pt x="8337" y="2514"/>
                  </a:lnTo>
                  <a:lnTo>
                    <a:pt x="7900" y="2613"/>
                  </a:lnTo>
                  <a:lnTo>
                    <a:pt x="7464" y="2710"/>
                  </a:lnTo>
                  <a:lnTo>
                    <a:pt x="7027" y="2804"/>
                  </a:lnTo>
                  <a:lnTo>
                    <a:pt x="6591" y="2896"/>
                  </a:lnTo>
                  <a:lnTo>
                    <a:pt x="6154" y="2986"/>
                  </a:lnTo>
                  <a:lnTo>
                    <a:pt x="5718" y="3073"/>
                  </a:lnTo>
                  <a:lnTo>
                    <a:pt x="5281" y="3158"/>
                  </a:lnTo>
                  <a:lnTo>
                    <a:pt x="4845" y="3241"/>
                  </a:lnTo>
                  <a:lnTo>
                    <a:pt x="4408" y="3322"/>
                  </a:lnTo>
                  <a:lnTo>
                    <a:pt x="3972" y="3402"/>
                  </a:lnTo>
                  <a:lnTo>
                    <a:pt x="3535" y="3479"/>
                  </a:lnTo>
                  <a:lnTo>
                    <a:pt x="3099" y="3554"/>
                  </a:lnTo>
                  <a:lnTo>
                    <a:pt x="2662" y="3627"/>
                  </a:lnTo>
                  <a:lnTo>
                    <a:pt x="2226" y="3699"/>
                  </a:lnTo>
                  <a:lnTo>
                    <a:pt x="1789" y="3769"/>
                  </a:lnTo>
                  <a:lnTo>
                    <a:pt x="1353" y="3837"/>
                  </a:lnTo>
                  <a:lnTo>
                    <a:pt x="916" y="3903"/>
                  </a:lnTo>
                  <a:lnTo>
                    <a:pt x="480" y="3968"/>
                  </a:lnTo>
                  <a:lnTo>
                    <a:pt x="43" y="4031"/>
                  </a:lnTo>
                  <a:cubicBezTo>
                    <a:pt x="24" y="4034"/>
                    <a:pt x="5" y="4020"/>
                    <a:pt x="3" y="4001"/>
                  </a:cubicBezTo>
                  <a:cubicBezTo>
                    <a:pt x="0" y="3981"/>
                    <a:pt x="13" y="3963"/>
                    <a:pt x="33" y="3960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537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0,2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372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0,4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207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0,6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040" y="3158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0,8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5" y="3158"/>
              <a:ext cx="3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600" i="1" dirty="0">
                  <a:solidFill>
                    <a:srgbClr val="000000"/>
                  </a:solidFill>
                  <a:latin typeface="Calibri" pitchFamily="34" charset="0"/>
                </a:rPr>
                <a:t>b </a:t>
              </a:r>
              <a:r>
                <a:rPr kumimoji="0" lang="pt-BR" altLang="pt-BR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= 1,0</a:t>
              </a:r>
              <a:endParaRPr kumimoji="0" lang="pt-BR" altLang="pt-BR" sz="3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cxnSp>
        <p:nvCxnSpPr>
          <p:cNvPr id="23" name="Conector de seta reta 22"/>
          <p:cNvCxnSpPr>
            <a:stCxn id="14" idx="1"/>
          </p:cNvCxnSpPr>
          <p:nvPr/>
        </p:nvCxnSpPr>
        <p:spPr>
          <a:xfrm flipH="1" flipV="1">
            <a:off x="1212850" y="1628800"/>
            <a:ext cx="9525" cy="32059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1259632" y="4848587"/>
            <a:ext cx="716081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1007579" y="5013176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i="1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=0,0</a:t>
            </a:r>
            <a:endParaRPr kumimoji="0" lang="pt-BR" altLang="pt-BR" sz="3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upo 30"/>
          <p:cNvGrpSpPr/>
          <p:nvPr/>
        </p:nvGrpSpPr>
        <p:grpSpPr>
          <a:xfrm>
            <a:off x="1441536" y="4968878"/>
            <a:ext cx="970224" cy="378624"/>
            <a:chOff x="1469764" y="4931876"/>
            <a:chExt cx="970224" cy="3786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ixaDeTexto 32"/>
                <p:cNvSpPr txBox="1"/>
                <p:nvPr/>
              </p:nvSpPr>
              <p:spPr>
                <a:xfrm>
                  <a:off x="1710799" y="4931876"/>
                  <a:ext cx="7291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1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⇒</m:t>
                        </m:r>
                      </m:oMath>
                    </m:oMathPara>
                  </a14:m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CaixaDe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0799" y="4931876"/>
                  <a:ext cx="72918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tângulo 29"/>
                <p:cNvSpPr/>
                <p:nvPr/>
              </p:nvSpPr>
              <p:spPr>
                <a:xfrm flipV="1">
                  <a:off x="1469764" y="4941168"/>
                  <a:ext cx="4379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⇒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0" name="Retângulo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V="1">
                  <a:off x="1469764" y="4941168"/>
                  <a:ext cx="43794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/>
              <p:cNvSpPr txBox="1"/>
              <p:nvPr/>
            </p:nvSpPr>
            <p:spPr>
              <a:xfrm>
                <a:off x="2411760" y="2708920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708920"/>
                <a:ext cx="663900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de seta reta 35"/>
          <p:cNvCxnSpPr/>
          <p:nvPr/>
        </p:nvCxnSpPr>
        <p:spPr>
          <a:xfrm>
            <a:off x="2755972" y="3103262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/>
              <p:cNvSpPr txBox="1"/>
              <p:nvPr/>
            </p:nvSpPr>
            <p:spPr>
              <a:xfrm>
                <a:off x="3836092" y="2466910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CaixaDe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092" y="2466910"/>
                <a:ext cx="663900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Conector de seta reta 45"/>
          <p:cNvCxnSpPr/>
          <p:nvPr/>
        </p:nvCxnSpPr>
        <p:spPr>
          <a:xfrm>
            <a:off x="4139952" y="2845740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/>
              <p:cNvSpPr txBox="1"/>
              <p:nvPr/>
            </p:nvSpPr>
            <p:spPr>
              <a:xfrm>
                <a:off x="5188416" y="2132856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CaixaDe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416" y="2132856"/>
                <a:ext cx="663900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Conector de seta reta 47"/>
          <p:cNvCxnSpPr/>
          <p:nvPr/>
        </p:nvCxnSpPr>
        <p:spPr>
          <a:xfrm>
            <a:off x="5500958" y="2485700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/>
              <p:cNvSpPr txBox="1"/>
              <p:nvPr/>
            </p:nvSpPr>
            <p:spPr>
              <a:xfrm>
                <a:off x="6428380" y="1772816"/>
                <a:ext cx="66390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m:rPr>
                              <m:nor/>
                            </m:rP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CaixaDe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80" y="1772816"/>
                <a:ext cx="663900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ector de seta reta 49"/>
          <p:cNvCxnSpPr/>
          <p:nvPr/>
        </p:nvCxnSpPr>
        <p:spPr>
          <a:xfrm>
            <a:off x="6797102" y="2125660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1136561" y="5568802"/>
                <a:ext cx="2643351" cy="1100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561" y="5568802"/>
                <a:ext cx="2643351" cy="110055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tângulo 52"/>
              <p:cNvSpPr/>
              <p:nvPr/>
            </p:nvSpPr>
            <p:spPr>
              <a:xfrm>
                <a:off x="4040781" y="5805264"/>
                <a:ext cx="1611339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Retângulo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81" y="5805264"/>
                <a:ext cx="1611339" cy="61843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tângulo 53"/>
              <p:cNvSpPr/>
              <p:nvPr/>
            </p:nvSpPr>
            <p:spPr>
              <a:xfrm>
                <a:off x="1547664" y="1628800"/>
                <a:ext cx="36014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sz="3200" dirty="0"/>
                  <a:t>=5 aresta esquerda</a:t>
                </a:r>
              </a:p>
            </p:txBody>
          </p:sp>
        </mc:Choice>
        <mc:Fallback xmlns="">
          <p:sp>
            <p:nvSpPr>
              <p:cNvPr id="54" name="Retângul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628800"/>
                <a:ext cx="3601435" cy="584775"/>
              </a:xfrm>
              <a:prstGeom prst="rect">
                <a:avLst/>
              </a:prstGeom>
              <a:blipFill rotWithShape="1">
                <a:blip r:embed="rId13"/>
                <a:stretch>
                  <a:fillRect t="-12500" r="-3046" b="-34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tângulo 24"/>
          <p:cNvSpPr/>
          <p:nvPr/>
        </p:nvSpPr>
        <p:spPr>
          <a:xfrm>
            <a:off x="2556534" y="3705839"/>
            <a:ext cx="1342800" cy="113611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/>
          <p:cNvSpPr/>
          <p:nvPr/>
        </p:nvSpPr>
        <p:spPr>
          <a:xfrm>
            <a:off x="3894508" y="3416367"/>
            <a:ext cx="1342800" cy="143052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5220071" y="3125105"/>
            <a:ext cx="1342800" cy="172099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/>
          <p:cNvSpPr/>
          <p:nvPr/>
        </p:nvSpPr>
        <p:spPr>
          <a:xfrm>
            <a:off x="6566076" y="2748364"/>
            <a:ext cx="1342800" cy="209993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1206462" y="3911600"/>
            <a:ext cx="1342800" cy="94154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/>
              <p:cNvSpPr txBox="1"/>
              <p:nvPr/>
            </p:nvSpPr>
            <p:spPr>
              <a:xfrm>
                <a:off x="6167938" y="5919663"/>
                <a:ext cx="1860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=1,5522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9" name="CaixaDeTexto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938" y="5919663"/>
                <a:ext cx="1860446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/>
              <p:cNvSpPr txBox="1"/>
              <p:nvPr/>
            </p:nvSpPr>
            <p:spPr>
              <a:xfrm>
                <a:off x="1281768" y="2981440"/>
                <a:ext cx="91396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CaixaDe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68" y="2981440"/>
                <a:ext cx="913968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ector de seta reta 38"/>
          <p:cNvCxnSpPr/>
          <p:nvPr/>
        </p:nvCxnSpPr>
        <p:spPr>
          <a:xfrm>
            <a:off x="1747860" y="3319286"/>
            <a:ext cx="63326" cy="310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ítulo 1"/>
              <p:cNvSpPr txBox="1">
                <a:spLocks/>
              </p:cNvSpPr>
              <p:nvPr/>
            </p:nvSpPr>
            <p:spPr>
              <a:xfrm>
                <a:off x="547936" y="269776"/>
                <a:ext cx="7704856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pt-BR" dirty="0"/>
                  <a:t>Área abaixo da curva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pt-BR" i="1" smtClean="0">
                            <a:latin typeface="Cambria Math"/>
                          </a:rPr>
                          <m:t>=</m:t>
                        </m:r>
                        <m:r>
                          <a:rPr lang="pt-BR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41" name="Títul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269776"/>
                <a:ext cx="7704856" cy="114300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7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de seta reta 22"/>
          <p:cNvCxnSpPr>
            <a:stCxn id="14" idx="1"/>
          </p:cNvCxnSpPr>
          <p:nvPr/>
        </p:nvCxnSpPr>
        <p:spPr>
          <a:xfrm flipH="1" flipV="1">
            <a:off x="1173783" y="1628800"/>
            <a:ext cx="9525" cy="32059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911467" y="5001301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dirty="0">
                <a:solidFill>
                  <a:srgbClr val="000000"/>
                </a:solidFill>
                <a:latin typeface="Calibri" pitchFamily="34" charset="0"/>
              </a:rPr>
              <a:t>(a) </a:t>
            </a:r>
            <a:r>
              <a:rPr kumimoji="0" lang="pt-BR" altLang="pt-BR" sz="16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0,0</a:t>
            </a:r>
            <a:endParaRPr kumimoji="0" lang="pt-BR" altLang="pt-BR" sz="3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899592" y="5568802"/>
                <a:ext cx="2670731" cy="1100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68802"/>
                <a:ext cx="2670731" cy="110055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tângulo 52"/>
              <p:cNvSpPr/>
              <p:nvPr/>
            </p:nvSpPr>
            <p:spPr>
              <a:xfrm>
                <a:off x="3926174" y="5809861"/>
                <a:ext cx="168379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Retângulo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174" y="5809861"/>
                <a:ext cx="1683794" cy="71468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tângulo 53"/>
              <p:cNvSpPr/>
              <p:nvPr/>
            </p:nvSpPr>
            <p:spPr>
              <a:xfrm>
                <a:off x="1691680" y="1628800"/>
                <a:ext cx="33354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sz="3200" dirty="0"/>
                  <a:t>=10 aresta direita</a:t>
                </a:r>
              </a:p>
            </p:txBody>
          </p:sp>
        </mc:Choice>
        <mc:Fallback xmlns="">
          <p:sp>
            <p:nvSpPr>
              <p:cNvPr id="54" name="Retângul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628800"/>
                <a:ext cx="3335400" cy="584775"/>
              </a:xfrm>
              <a:prstGeom prst="rect">
                <a:avLst/>
              </a:prstGeom>
              <a:blipFill rotWithShape="1">
                <a:blip r:embed="rId12"/>
                <a:stretch>
                  <a:fillRect t="-12500" r="-3291" b="-34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6123180" y="5919663"/>
                <a:ext cx="1761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pt-BR" sz="24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pt-BR" sz="2400" b="0" i="1" smtClean="0">
                        <a:latin typeface="Cambria Math"/>
                      </a:rPr>
                      <m:t>=1,</m:t>
                    </m:r>
                  </m:oMath>
                </a14:m>
                <a:r>
                  <a:rPr lang="pt-BR" sz="2400" dirty="0"/>
                  <a:t>8056</a:t>
                </a:r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180" y="5919663"/>
                <a:ext cx="1761188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692" t="-10526" r="-4152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reeform 7"/>
          <p:cNvSpPr>
            <a:spLocks noEditPoints="1"/>
          </p:cNvSpPr>
          <p:nvPr/>
        </p:nvSpPr>
        <p:spPr bwMode="auto">
          <a:xfrm>
            <a:off x="1835176" y="3650975"/>
            <a:ext cx="673100" cy="1190195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" name="Freeform 7"/>
          <p:cNvSpPr>
            <a:spLocks noEditPoints="1"/>
          </p:cNvSpPr>
          <p:nvPr/>
        </p:nvSpPr>
        <p:spPr bwMode="auto">
          <a:xfrm>
            <a:off x="2495123" y="3541524"/>
            <a:ext cx="673100" cy="1309215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5" name="Freeform 7"/>
          <p:cNvSpPr>
            <a:spLocks noEditPoints="1"/>
          </p:cNvSpPr>
          <p:nvPr/>
        </p:nvSpPr>
        <p:spPr bwMode="auto">
          <a:xfrm>
            <a:off x="3155070" y="3393281"/>
            <a:ext cx="673100" cy="1452129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038380" y="4992530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0,3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Freeform 7"/>
          <p:cNvSpPr>
            <a:spLocks noEditPoints="1"/>
          </p:cNvSpPr>
          <p:nvPr/>
        </p:nvSpPr>
        <p:spPr bwMode="auto">
          <a:xfrm>
            <a:off x="3826892" y="3228489"/>
            <a:ext cx="673100" cy="1616922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8" name="Freeform 7"/>
          <p:cNvSpPr>
            <a:spLocks noEditPoints="1"/>
          </p:cNvSpPr>
          <p:nvPr/>
        </p:nvSpPr>
        <p:spPr bwMode="auto">
          <a:xfrm>
            <a:off x="4488117" y="3065462"/>
            <a:ext cx="673100" cy="1779948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" name="Freeform 7"/>
          <p:cNvSpPr>
            <a:spLocks noEditPoints="1"/>
          </p:cNvSpPr>
          <p:nvPr/>
        </p:nvSpPr>
        <p:spPr bwMode="auto">
          <a:xfrm>
            <a:off x="5171294" y="2924944"/>
            <a:ext cx="673100" cy="1923964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0" name="Freeform 7"/>
          <p:cNvSpPr>
            <a:spLocks noEditPoints="1"/>
          </p:cNvSpPr>
          <p:nvPr/>
        </p:nvSpPr>
        <p:spPr bwMode="auto">
          <a:xfrm>
            <a:off x="5843116" y="2710225"/>
            <a:ext cx="673100" cy="2135178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1" name="Freeform 7"/>
          <p:cNvSpPr>
            <a:spLocks noEditPoints="1"/>
          </p:cNvSpPr>
          <p:nvPr/>
        </p:nvSpPr>
        <p:spPr bwMode="auto">
          <a:xfrm>
            <a:off x="6504609" y="2483277"/>
            <a:ext cx="673100" cy="2357862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2" name="Freeform 7"/>
          <p:cNvSpPr>
            <a:spLocks noEditPoints="1"/>
          </p:cNvSpPr>
          <p:nvPr/>
        </p:nvSpPr>
        <p:spPr bwMode="auto">
          <a:xfrm>
            <a:off x="7155343" y="2239011"/>
            <a:ext cx="670066" cy="2611728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cxnSp>
        <p:nvCxnSpPr>
          <p:cNvPr id="26" name="Conector de seta reta 25"/>
          <p:cNvCxnSpPr/>
          <p:nvPr/>
        </p:nvCxnSpPr>
        <p:spPr>
          <a:xfrm>
            <a:off x="1259632" y="4848587"/>
            <a:ext cx="716081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173783" y="2219325"/>
            <a:ext cx="6919914" cy="3019425"/>
            <a:chOff x="764" y="1398"/>
            <a:chExt cx="4359" cy="1902"/>
          </a:xfrm>
        </p:grpSpPr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764" y="2379"/>
              <a:ext cx="424" cy="672"/>
            </a:xfrm>
            <a:custGeom>
              <a:avLst/>
              <a:gdLst>
                <a:gd name="T0" fmla="*/ 0 w 14112"/>
                <a:gd name="T1" fmla="*/ 96 h 12368"/>
                <a:gd name="T2" fmla="*/ 96 w 14112"/>
                <a:gd name="T3" fmla="*/ 0 h 12368"/>
                <a:gd name="T4" fmla="*/ 14016 w 14112"/>
                <a:gd name="T5" fmla="*/ 0 h 12368"/>
                <a:gd name="T6" fmla="*/ 14112 w 14112"/>
                <a:gd name="T7" fmla="*/ 96 h 12368"/>
                <a:gd name="T8" fmla="*/ 14112 w 14112"/>
                <a:gd name="T9" fmla="*/ 12272 h 12368"/>
                <a:gd name="T10" fmla="*/ 14016 w 14112"/>
                <a:gd name="T11" fmla="*/ 12368 h 12368"/>
                <a:gd name="T12" fmla="*/ 96 w 14112"/>
                <a:gd name="T13" fmla="*/ 12368 h 12368"/>
                <a:gd name="T14" fmla="*/ 0 w 14112"/>
                <a:gd name="T15" fmla="*/ 12272 h 12368"/>
                <a:gd name="T16" fmla="*/ 0 w 14112"/>
                <a:gd name="T17" fmla="*/ 96 h 12368"/>
                <a:gd name="T18" fmla="*/ 192 w 14112"/>
                <a:gd name="T19" fmla="*/ 12272 h 12368"/>
                <a:gd name="T20" fmla="*/ 96 w 14112"/>
                <a:gd name="T21" fmla="*/ 12176 h 12368"/>
                <a:gd name="T22" fmla="*/ 14016 w 14112"/>
                <a:gd name="T23" fmla="*/ 12176 h 12368"/>
                <a:gd name="T24" fmla="*/ 13920 w 14112"/>
                <a:gd name="T25" fmla="*/ 12272 h 12368"/>
                <a:gd name="T26" fmla="*/ 13920 w 14112"/>
                <a:gd name="T27" fmla="*/ 96 h 12368"/>
                <a:gd name="T28" fmla="*/ 14016 w 14112"/>
                <a:gd name="T29" fmla="*/ 192 h 12368"/>
                <a:gd name="T30" fmla="*/ 96 w 14112"/>
                <a:gd name="T31" fmla="*/ 192 h 12368"/>
                <a:gd name="T32" fmla="*/ 192 w 14112"/>
                <a:gd name="T33" fmla="*/ 96 h 12368"/>
                <a:gd name="T34" fmla="*/ 192 w 14112"/>
                <a:gd name="T35" fmla="*/ 12272 h 1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12" h="12368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4016" y="0"/>
                  </a:lnTo>
                  <a:cubicBezTo>
                    <a:pt x="14069" y="0"/>
                    <a:pt x="14112" y="43"/>
                    <a:pt x="14112" y="96"/>
                  </a:cubicBezTo>
                  <a:lnTo>
                    <a:pt x="14112" y="12272"/>
                  </a:lnTo>
                  <a:cubicBezTo>
                    <a:pt x="14112" y="12325"/>
                    <a:pt x="14069" y="12368"/>
                    <a:pt x="14016" y="12368"/>
                  </a:cubicBezTo>
                  <a:lnTo>
                    <a:pt x="96" y="12368"/>
                  </a:lnTo>
                  <a:cubicBezTo>
                    <a:pt x="43" y="12368"/>
                    <a:pt x="0" y="12325"/>
                    <a:pt x="0" y="12272"/>
                  </a:cubicBezTo>
                  <a:lnTo>
                    <a:pt x="0" y="96"/>
                  </a:lnTo>
                  <a:close/>
                  <a:moveTo>
                    <a:pt x="192" y="12272"/>
                  </a:moveTo>
                  <a:lnTo>
                    <a:pt x="96" y="12176"/>
                  </a:lnTo>
                  <a:lnTo>
                    <a:pt x="14016" y="12176"/>
                  </a:lnTo>
                  <a:lnTo>
                    <a:pt x="13920" y="12272"/>
                  </a:lnTo>
                  <a:lnTo>
                    <a:pt x="13920" y="96"/>
                  </a:lnTo>
                  <a:lnTo>
                    <a:pt x="14016" y="192"/>
                  </a:lnTo>
                  <a:lnTo>
                    <a:pt x="96" y="192"/>
                  </a:lnTo>
                  <a:lnTo>
                    <a:pt x="192" y="96"/>
                  </a:lnTo>
                  <a:lnTo>
                    <a:pt x="192" y="12272"/>
                  </a:lnTo>
                  <a:close/>
                </a:path>
              </a:pathLst>
            </a:custGeom>
            <a:solidFill>
              <a:srgbClr val="31859C"/>
            </a:solidFill>
            <a:ln w="28575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767" y="3087"/>
              <a:ext cx="4184" cy="26"/>
            </a:xfrm>
            <a:custGeom>
              <a:avLst/>
              <a:gdLst>
                <a:gd name="T0" fmla="*/ 6 w 4184"/>
                <a:gd name="T1" fmla="*/ 0 h 26"/>
                <a:gd name="T2" fmla="*/ 6 w 4184"/>
                <a:gd name="T3" fmla="*/ 26 h 26"/>
                <a:gd name="T4" fmla="*/ 0 w 4184"/>
                <a:gd name="T5" fmla="*/ 26 h 26"/>
                <a:gd name="T6" fmla="*/ 0 w 4184"/>
                <a:gd name="T7" fmla="*/ 0 h 26"/>
                <a:gd name="T8" fmla="*/ 6 w 4184"/>
                <a:gd name="T9" fmla="*/ 0 h 26"/>
                <a:gd name="T10" fmla="*/ 841 w 4184"/>
                <a:gd name="T11" fmla="*/ 0 h 26"/>
                <a:gd name="T12" fmla="*/ 841 w 4184"/>
                <a:gd name="T13" fmla="*/ 26 h 26"/>
                <a:gd name="T14" fmla="*/ 835 w 4184"/>
                <a:gd name="T15" fmla="*/ 26 h 26"/>
                <a:gd name="T16" fmla="*/ 835 w 4184"/>
                <a:gd name="T17" fmla="*/ 0 h 26"/>
                <a:gd name="T18" fmla="*/ 841 w 4184"/>
                <a:gd name="T19" fmla="*/ 0 h 26"/>
                <a:gd name="T20" fmla="*/ 1677 w 4184"/>
                <a:gd name="T21" fmla="*/ 0 h 26"/>
                <a:gd name="T22" fmla="*/ 1677 w 4184"/>
                <a:gd name="T23" fmla="*/ 26 h 26"/>
                <a:gd name="T24" fmla="*/ 1671 w 4184"/>
                <a:gd name="T25" fmla="*/ 26 h 26"/>
                <a:gd name="T26" fmla="*/ 1671 w 4184"/>
                <a:gd name="T27" fmla="*/ 0 h 26"/>
                <a:gd name="T28" fmla="*/ 1677 w 4184"/>
                <a:gd name="T29" fmla="*/ 0 h 26"/>
                <a:gd name="T30" fmla="*/ 2512 w 4184"/>
                <a:gd name="T31" fmla="*/ 0 h 26"/>
                <a:gd name="T32" fmla="*/ 2512 w 4184"/>
                <a:gd name="T33" fmla="*/ 26 h 26"/>
                <a:gd name="T34" fmla="*/ 2507 w 4184"/>
                <a:gd name="T35" fmla="*/ 26 h 26"/>
                <a:gd name="T36" fmla="*/ 2507 w 4184"/>
                <a:gd name="T37" fmla="*/ 0 h 26"/>
                <a:gd name="T38" fmla="*/ 2512 w 4184"/>
                <a:gd name="T39" fmla="*/ 0 h 26"/>
                <a:gd name="T40" fmla="*/ 3349 w 4184"/>
                <a:gd name="T41" fmla="*/ 0 h 26"/>
                <a:gd name="T42" fmla="*/ 3349 w 4184"/>
                <a:gd name="T43" fmla="*/ 26 h 26"/>
                <a:gd name="T44" fmla="*/ 3343 w 4184"/>
                <a:gd name="T45" fmla="*/ 26 h 26"/>
                <a:gd name="T46" fmla="*/ 3343 w 4184"/>
                <a:gd name="T47" fmla="*/ 0 h 26"/>
                <a:gd name="T48" fmla="*/ 3349 w 4184"/>
                <a:gd name="T49" fmla="*/ 0 h 26"/>
                <a:gd name="T50" fmla="*/ 4184 w 4184"/>
                <a:gd name="T51" fmla="*/ 0 h 26"/>
                <a:gd name="T52" fmla="*/ 4184 w 4184"/>
                <a:gd name="T53" fmla="*/ 26 h 26"/>
                <a:gd name="T54" fmla="*/ 4178 w 4184"/>
                <a:gd name="T55" fmla="*/ 26 h 26"/>
                <a:gd name="T56" fmla="*/ 4178 w 4184"/>
                <a:gd name="T57" fmla="*/ 0 h 26"/>
                <a:gd name="T58" fmla="*/ 4184 w 4184"/>
                <a:gd name="T5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4" h="26">
                  <a:moveTo>
                    <a:pt x="6" y="0"/>
                  </a:move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841" y="0"/>
                  </a:moveTo>
                  <a:lnTo>
                    <a:pt x="841" y="26"/>
                  </a:lnTo>
                  <a:lnTo>
                    <a:pt x="835" y="26"/>
                  </a:lnTo>
                  <a:lnTo>
                    <a:pt x="835" y="0"/>
                  </a:lnTo>
                  <a:lnTo>
                    <a:pt x="841" y="0"/>
                  </a:lnTo>
                  <a:close/>
                  <a:moveTo>
                    <a:pt x="1677" y="0"/>
                  </a:moveTo>
                  <a:lnTo>
                    <a:pt x="1677" y="26"/>
                  </a:lnTo>
                  <a:lnTo>
                    <a:pt x="1671" y="26"/>
                  </a:lnTo>
                  <a:lnTo>
                    <a:pt x="1671" y="0"/>
                  </a:lnTo>
                  <a:lnTo>
                    <a:pt x="1677" y="0"/>
                  </a:lnTo>
                  <a:close/>
                  <a:moveTo>
                    <a:pt x="2512" y="0"/>
                  </a:moveTo>
                  <a:lnTo>
                    <a:pt x="2512" y="26"/>
                  </a:lnTo>
                  <a:lnTo>
                    <a:pt x="2507" y="26"/>
                  </a:lnTo>
                  <a:lnTo>
                    <a:pt x="2507" y="0"/>
                  </a:lnTo>
                  <a:lnTo>
                    <a:pt x="2512" y="0"/>
                  </a:lnTo>
                  <a:close/>
                  <a:moveTo>
                    <a:pt x="3349" y="0"/>
                  </a:moveTo>
                  <a:lnTo>
                    <a:pt x="3349" y="26"/>
                  </a:lnTo>
                  <a:lnTo>
                    <a:pt x="3343" y="26"/>
                  </a:lnTo>
                  <a:lnTo>
                    <a:pt x="3343" y="0"/>
                  </a:lnTo>
                  <a:lnTo>
                    <a:pt x="3349" y="0"/>
                  </a:lnTo>
                  <a:close/>
                  <a:moveTo>
                    <a:pt x="4184" y="0"/>
                  </a:moveTo>
                  <a:lnTo>
                    <a:pt x="4184" y="26"/>
                  </a:lnTo>
                  <a:lnTo>
                    <a:pt x="4178" y="26"/>
                  </a:lnTo>
                  <a:lnTo>
                    <a:pt x="4178" y="0"/>
                  </a:lnTo>
                  <a:lnTo>
                    <a:pt x="4184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70" y="3043"/>
              <a:ext cx="4178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861" y="3045"/>
              <a:ext cx="6" cy="26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537" y="3139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0,2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372" y="314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0,4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207" y="314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0,6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040" y="3144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0,8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5" y="3130"/>
              <a:ext cx="3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600" dirty="0">
                  <a:solidFill>
                    <a:srgbClr val="000000"/>
                  </a:solidFill>
                  <a:latin typeface="Calibri" pitchFamily="34" charset="0"/>
                </a:rPr>
                <a:t>(b)</a:t>
              </a:r>
              <a:r>
                <a:rPr kumimoji="0" lang="pt-BR" altLang="pt-BR" sz="1600" b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1,0</a:t>
              </a:r>
              <a:endParaRPr kumimoji="0" lang="pt-BR" altLang="pt-BR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773" y="1398"/>
              <a:ext cx="4203" cy="1066"/>
            </a:xfrm>
            <a:custGeom>
              <a:avLst/>
              <a:gdLst>
                <a:gd name="T0" fmla="*/ 470 w 16660"/>
                <a:gd name="T1" fmla="*/ 3896 h 4034"/>
                <a:gd name="T2" fmla="*/ 1342 w 16660"/>
                <a:gd name="T3" fmla="*/ 3766 h 4034"/>
                <a:gd name="T4" fmla="*/ 2214 w 16660"/>
                <a:gd name="T5" fmla="*/ 3628 h 4034"/>
                <a:gd name="T6" fmla="*/ 3087 w 16660"/>
                <a:gd name="T7" fmla="*/ 3483 h 4034"/>
                <a:gd name="T8" fmla="*/ 3959 w 16660"/>
                <a:gd name="T9" fmla="*/ 3331 h 4034"/>
                <a:gd name="T10" fmla="*/ 4832 w 16660"/>
                <a:gd name="T11" fmla="*/ 3171 h 4034"/>
                <a:gd name="T12" fmla="*/ 5704 w 16660"/>
                <a:gd name="T13" fmla="*/ 3002 h 4034"/>
                <a:gd name="T14" fmla="*/ 6576 w 16660"/>
                <a:gd name="T15" fmla="*/ 2825 h 4034"/>
                <a:gd name="T16" fmla="*/ 7449 w 16660"/>
                <a:gd name="T17" fmla="*/ 2639 h 4034"/>
                <a:gd name="T18" fmla="*/ 8321 w 16660"/>
                <a:gd name="T19" fmla="*/ 2444 h 4034"/>
                <a:gd name="T20" fmla="*/ 9193 w 16660"/>
                <a:gd name="T21" fmla="*/ 2238 h 4034"/>
                <a:gd name="T22" fmla="*/ 10066 w 16660"/>
                <a:gd name="T23" fmla="*/ 2022 h 4034"/>
                <a:gd name="T24" fmla="*/ 10938 w 16660"/>
                <a:gd name="T25" fmla="*/ 1795 h 4034"/>
                <a:gd name="T26" fmla="*/ 11810 w 16660"/>
                <a:gd name="T27" fmla="*/ 1556 h 4034"/>
                <a:gd name="T28" fmla="*/ 12682 w 16660"/>
                <a:gd name="T29" fmla="*/ 1305 h 4034"/>
                <a:gd name="T30" fmla="*/ 13555 w 16660"/>
                <a:gd name="T31" fmla="*/ 1042 h 4034"/>
                <a:gd name="T32" fmla="*/ 14427 w 16660"/>
                <a:gd name="T33" fmla="*/ 764 h 4034"/>
                <a:gd name="T34" fmla="*/ 15299 w 16660"/>
                <a:gd name="T35" fmla="*/ 472 h 4034"/>
                <a:gd name="T36" fmla="*/ 15953 w 16660"/>
                <a:gd name="T37" fmla="*/ 244 h 4034"/>
                <a:gd name="T38" fmla="*/ 16607 w 16660"/>
                <a:gd name="T39" fmla="*/ 7 h 4034"/>
                <a:gd name="T40" fmla="*/ 16632 w 16660"/>
                <a:gd name="T41" fmla="*/ 74 h 4034"/>
                <a:gd name="T42" fmla="*/ 15977 w 16660"/>
                <a:gd name="T43" fmla="*/ 311 h 4034"/>
                <a:gd name="T44" fmla="*/ 15322 w 16660"/>
                <a:gd name="T45" fmla="*/ 541 h 4034"/>
                <a:gd name="T46" fmla="*/ 14449 w 16660"/>
                <a:gd name="T47" fmla="*/ 832 h 4034"/>
                <a:gd name="T48" fmla="*/ 13576 w 16660"/>
                <a:gd name="T49" fmla="*/ 1110 h 4034"/>
                <a:gd name="T50" fmla="*/ 12703 w 16660"/>
                <a:gd name="T51" fmla="*/ 1374 h 4034"/>
                <a:gd name="T52" fmla="*/ 11829 w 16660"/>
                <a:gd name="T53" fmla="*/ 1626 h 4034"/>
                <a:gd name="T54" fmla="*/ 10956 w 16660"/>
                <a:gd name="T55" fmla="*/ 1865 h 4034"/>
                <a:gd name="T56" fmla="*/ 10083 w 16660"/>
                <a:gd name="T57" fmla="*/ 2092 h 4034"/>
                <a:gd name="T58" fmla="*/ 9210 w 16660"/>
                <a:gd name="T59" fmla="*/ 2308 h 4034"/>
                <a:gd name="T60" fmla="*/ 8337 w 16660"/>
                <a:gd name="T61" fmla="*/ 2514 h 4034"/>
                <a:gd name="T62" fmla="*/ 7464 w 16660"/>
                <a:gd name="T63" fmla="*/ 2710 h 4034"/>
                <a:gd name="T64" fmla="*/ 6591 w 16660"/>
                <a:gd name="T65" fmla="*/ 2896 h 4034"/>
                <a:gd name="T66" fmla="*/ 5718 w 16660"/>
                <a:gd name="T67" fmla="*/ 3073 h 4034"/>
                <a:gd name="T68" fmla="*/ 4845 w 16660"/>
                <a:gd name="T69" fmla="*/ 3241 h 4034"/>
                <a:gd name="T70" fmla="*/ 3972 w 16660"/>
                <a:gd name="T71" fmla="*/ 3402 h 4034"/>
                <a:gd name="T72" fmla="*/ 3099 w 16660"/>
                <a:gd name="T73" fmla="*/ 3554 h 4034"/>
                <a:gd name="T74" fmla="*/ 2226 w 16660"/>
                <a:gd name="T75" fmla="*/ 3699 h 4034"/>
                <a:gd name="T76" fmla="*/ 1353 w 16660"/>
                <a:gd name="T77" fmla="*/ 3837 h 4034"/>
                <a:gd name="T78" fmla="*/ 480 w 16660"/>
                <a:gd name="T79" fmla="*/ 3968 h 4034"/>
                <a:gd name="T80" fmla="*/ 3 w 16660"/>
                <a:gd name="T81" fmla="*/ 4001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60" h="4034">
                  <a:moveTo>
                    <a:pt x="33" y="3960"/>
                  </a:moveTo>
                  <a:lnTo>
                    <a:pt x="470" y="3896"/>
                  </a:lnTo>
                  <a:lnTo>
                    <a:pt x="906" y="3832"/>
                  </a:lnTo>
                  <a:lnTo>
                    <a:pt x="1342" y="3766"/>
                  </a:lnTo>
                  <a:lnTo>
                    <a:pt x="1778" y="3698"/>
                  </a:lnTo>
                  <a:lnTo>
                    <a:pt x="2214" y="3628"/>
                  </a:lnTo>
                  <a:lnTo>
                    <a:pt x="2651" y="3556"/>
                  </a:lnTo>
                  <a:lnTo>
                    <a:pt x="3087" y="3483"/>
                  </a:lnTo>
                  <a:lnTo>
                    <a:pt x="3523" y="3408"/>
                  </a:lnTo>
                  <a:lnTo>
                    <a:pt x="3959" y="3331"/>
                  </a:lnTo>
                  <a:lnTo>
                    <a:pt x="4395" y="3252"/>
                  </a:lnTo>
                  <a:lnTo>
                    <a:pt x="4832" y="3171"/>
                  </a:lnTo>
                  <a:lnTo>
                    <a:pt x="5268" y="3088"/>
                  </a:lnTo>
                  <a:lnTo>
                    <a:pt x="5704" y="3002"/>
                  </a:lnTo>
                  <a:lnTo>
                    <a:pt x="6140" y="2915"/>
                  </a:lnTo>
                  <a:lnTo>
                    <a:pt x="6576" y="2825"/>
                  </a:lnTo>
                  <a:lnTo>
                    <a:pt x="7013" y="2733"/>
                  </a:lnTo>
                  <a:lnTo>
                    <a:pt x="7449" y="2639"/>
                  </a:lnTo>
                  <a:lnTo>
                    <a:pt x="7885" y="2543"/>
                  </a:lnTo>
                  <a:lnTo>
                    <a:pt x="8321" y="2444"/>
                  </a:lnTo>
                  <a:lnTo>
                    <a:pt x="8757" y="2342"/>
                  </a:lnTo>
                  <a:lnTo>
                    <a:pt x="9193" y="2238"/>
                  </a:lnTo>
                  <a:lnTo>
                    <a:pt x="9629" y="2132"/>
                  </a:lnTo>
                  <a:lnTo>
                    <a:pt x="10066" y="2022"/>
                  </a:lnTo>
                  <a:lnTo>
                    <a:pt x="10502" y="1910"/>
                  </a:lnTo>
                  <a:lnTo>
                    <a:pt x="10938" y="1795"/>
                  </a:lnTo>
                  <a:lnTo>
                    <a:pt x="11374" y="1677"/>
                  </a:lnTo>
                  <a:lnTo>
                    <a:pt x="11810" y="1556"/>
                  </a:lnTo>
                  <a:lnTo>
                    <a:pt x="12246" y="1432"/>
                  </a:lnTo>
                  <a:lnTo>
                    <a:pt x="12682" y="1305"/>
                  </a:lnTo>
                  <a:lnTo>
                    <a:pt x="13118" y="1175"/>
                  </a:lnTo>
                  <a:lnTo>
                    <a:pt x="13555" y="1042"/>
                  </a:lnTo>
                  <a:lnTo>
                    <a:pt x="13991" y="904"/>
                  </a:lnTo>
                  <a:lnTo>
                    <a:pt x="14427" y="764"/>
                  </a:lnTo>
                  <a:lnTo>
                    <a:pt x="14863" y="620"/>
                  </a:lnTo>
                  <a:lnTo>
                    <a:pt x="15299" y="472"/>
                  </a:lnTo>
                  <a:lnTo>
                    <a:pt x="15735" y="321"/>
                  </a:lnTo>
                  <a:lnTo>
                    <a:pt x="15953" y="244"/>
                  </a:lnTo>
                  <a:lnTo>
                    <a:pt x="16171" y="165"/>
                  </a:lnTo>
                  <a:lnTo>
                    <a:pt x="16607" y="7"/>
                  </a:lnTo>
                  <a:cubicBezTo>
                    <a:pt x="16626" y="0"/>
                    <a:pt x="16647" y="10"/>
                    <a:pt x="16654" y="28"/>
                  </a:cubicBezTo>
                  <a:cubicBezTo>
                    <a:pt x="16660" y="47"/>
                    <a:pt x="16651" y="68"/>
                    <a:pt x="16632" y="74"/>
                  </a:cubicBezTo>
                  <a:lnTo>
                    <a:pt x="16195" y="233"/>
                  </a:lnTo>
                  <a:lnTo>
                    <a:pt x="15977" y="311"/>
                  </a:lnTo>
                  <a:lnTo>
                    <a:pt x="15759" y="389"/>
                  </a:lnTo>
                  <a:lnTo>
                    <a:pt x="15322" y="541"/>
                  </a:lnTo>
                  <a:lnTo>
                    <a:pt x="14886" y="688"/>
                  </a:lnTo>
                  <a:lnTo>
                    <a:pt x="14449" y="832"/>
                  </a:lnTo>
                  <a:lnTo>
                    <a:pt x="14012" y="973"/>
                  </a:lnTo>
                  <a:lnTo>
                    <a:pt x="13576" y="1110"/>
                  </a:lnTo>
                  <a:lnTo>
                    <a:pt x="13139" y="1244"/>
                  </a:lnTo>
                  <a:lnTo>
                    <a:pt x="12703" y="1374"/>
                  </a:lnTo>
                  <a:lnTo>
                    <a:pt x="12266" y="1502"/>
                  </a:lnTo>
                  <a:lnTo>
                    <a:pt x="11829" y="1626"/>
                  </a:lnTo>
                  <a:lnTo>
                    <a:pt x="11393" y="1747"/>
                  </a:lnTo>
                  <a:lnTo>
                    <a:pt x="10956" y="1865"/>
                  </a:lnTo>
                  <a:lnTo>
                    <a:pt x="10520" y="1980"/>
                  </a:lnTo>
                  <a:lnTo>
                    <a:pt x="10083" y="2092"/>
                  </a:lnTo>
                  <a:lnTo>
                    <a:pt x="9647" y="2202"/>
                  </a:lnTo>
                  <a:lnTo>
                    <a:pt x="9210" y="2308"/>
                  </a:lnTo>
                  <a:lnTo>
                    <a:pt x="8773" y="2413"/>
                  </a:lnTo>
                  <a:lnTo>
                    <a:pt x="8337" y="2514"/>
                  </a:lnTo>
                  <a:lnTo>
                    <a:pt x="7900" y="2613"/>
                  </a:lnTo>
                  <a:lnTo>
                    <a:pt x="7464" y="2710"/>
                  </a:lnTo>
                  <a:lnTo>
                    <a:pt x="7027" y="2804"/>
                  </a:lnTo>
                  <a:lnTo>
                    <a:pt x="6591" y="2896"/>
                  </a:lnTo>
                  <a:lnTo>
                    <a:pt x="6154" y="2986"/>
                  </a:lnTo>
                  <a:lnTo>
                    <a:pt x="5718" y="3073"/>
                  </a:lnTo>
                  <a:lnTo>
                    <a:pt x="5281" y="3158"/>
                  </a:lnTo>
                  <a:lnTo>
                    <a:pt x="4845" y="3241"/>
                  </a:lnTo>
                  <a:lnTo>
                    <a:pt x="4408" y="3322"/>
                  </a:lnTo>
                  <a:lnTo>
                    <a:pt x="3972" y="3402"/>
                  </a:lnTo>
                  <a:lnTo>
                    <a:pt x="3535" y="3479"/>
                  </a:lnTo>
                  <a:lnTo>
                    <a:pt x="3099" y="3554"/>
                  </a:lnTo>
                  <a:lnTo>
                    <a:pt x="2662" y="3627"/>
                  </a:lnTo>
                  <a:lnTo>
                    <a:pt x="2226" y="3699"/>
                  </a:lnTo>
                  <a:lnTo>
                    <a:pt x="1789" y="3769"/>
                  </a:lnTo>
                  <a:lnTo>
                    <a:pt x="1353" y="3837"/>
                  </a:lnTo>
                  <a:lnTo>
                    <a:pt x="916" y="3903"/>
                  </a:lnTo>
                  <a:lnTo>
                    <a:pt x="480" y="3968"/>
                  </a:lnTo>
                  <a:lnTo>
                    <a:pt x="43" y="4031"/>
                  </a:lnTo>
                  <a:cubicBezTo>
                    <a:pt x="24" y="4034"/>
                    <a:pt x="5" y="4020"/>
                    <a:pt x="3" y="4001"/>
                  </a:cubicBezTo>
                  <a:cubicBezTo>
                    <a:pt x="0" y="3981"/>
                    <a:pt x="13" y="3963"/>
                    <a:pt x="33" y="3960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1717040" y="498297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0,1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4369817" y="4992530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0,5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5726946" y="497883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0,7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7054971" y="496498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0,9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ítulo 1"/>
              <p:cNvSpPr txBox="1">
                <a:spLocks/>
              </p:cNvSpPr>
              <p:nvPr/>
            </p:nvSpPr>
            <p:spPr>
              <a:xfrm>
                <a:off x="547936" y="269776"/>
                <a:ext cx="7704856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pt-BR" dirty="0"/>
                  <a:t>Área abaixo da curva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pt-BR" i="1" smtClean="0">
                            <a:latin typeface="Cambria Math"/>
                          </a:rPr>
                          <m:t>=</m:t>
                        </m:r>
                        <m:r>
                          <a:rPr lang="pt-BR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8" name="Títul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269776"/>
                <a:ext cx="7704856" cy="11430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73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de seta reta 22"/>
          <p:cNvCxnSpPr>
            <a:stCxn id="14" idx="1"/>
          </p:cNvCxnSpPr>
          <p:nvPr/>
        </p:nvCxnSpPr>
        <p:spPr>
          <a:xfrm flipH="1" flipV="1">
            <a:off x="1173783" y="1628800"/>
            <a:ext cx="9525" cy="32059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911467" y="5001301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dirty="0">
                <a:solidFill>
                  <a:srgbClr val="000000"/>
                </a:solidFill>
                <a:latin typeface="Calibri" pitchFamily="34" charset="0"/>
              </a:rPr>
              <a:t>(a) </a:t>
            </a:r>
            <a:r>
              <a:rPr kumimoji="0" lang="pt-BR" altLang="pt-BR" sz="16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0,0</a:t>
            </a:r>
            <a:endParaRPr kumimoji="0" lang="pt-BR" altLang="pt-BR" sz="3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08" y="1556792"/>
                <a:ext cx="6937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4859868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899592" y="5568802"/>
                <a:ext cx="2643351" cy="1100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68802"/>
                <a:ext cx="2643351" cy="11005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tângulo 52"/>
              <p:cNvSpPr/>
              <p:nvPr/>
            </p:nvSpPr>
            <p:spPr>
              <a:xfrm>
                <a:off x="3926174" y="5809861"/>
                <a:ext cx="168379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Retângulo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174" y="5809861"/>
                <a:ext cx="1683794" cy="71468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tângulo 53"/>
              <p:cNvSpPr/>
              <p:nvPr/>
            </p:nvSpPr>
            <p:spPr>
              <a:xfrm>
                <a:off x="1691680" y="1628800"/>
                <a:ext cx="380982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sz="3200" dirty="0"/>
                  <a:t>=10 aresta esquerda</a:t>
                </a:r>
              </a:p>
            </p:txBody>
          </p:sp>
        </mc:Choice>
        <mc:Fallback xmlns="">
          <p:sp>
            <p:nvSpPr>
              <p:cNvPr id="54" name="Retângul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628800"/>
                <a:ext cx="3809826" cy="584775"/>
              </a:xfrm>
              <a:prstGeom prst="rect">
                <a:avLst/>
              </a:prstGeom>
              <a:blipFill rotWithShape="1">
                <a:blip r:embed="rId12"/>
                <a:stretch>
                  <a:fillRect t="-12500" r="-3045" b="-34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6123180" y="5919663"/>
                <a:ext cx="1887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=1,</m:t>
                      </m:r>
                      <m:r>
                        <a:rPr lang="pt-BR" sz="2400" b="0" i="0" smtClean="0">
                          <a:latin typeface="Cambria Math"/>
                        </a:rPr>
                        <m:t>6338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180" y="5919663"/>
                <a:ext cx="188782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reeform 7"/>
          <p:cNvSpPr>
            <a:spLocks noEditPoints="1"/>
          </p:cNvSpPr>
          <p:nvPr/>
        </p:nvSpPr>
        <p:spPr bwMode="auto">
          <a:xfrm>
            <a:off x="1835176" y="3777814"/>
            <a:ext cx="673100" cy="1063356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" name="Freeform 7"/>
          <p:cNvSpPr>
            <a:spLocks noEditPoints="1"/>
          </p:cNvSpPr>
          <p:nvPr/>
        </p:nvSpPr>
        <p:spPr bwMode="auto">
          <a:xfrm>
            <a:off x="2495123" y="3685792"/>
            <a:ext cx="673100" cy="1165112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5" name="Freeform 7"/>
          <p:cNvSpPr>
            <a:spLocks noEditPoints="1"/>
          </p:cNvSpPr>
          <p:nvPr/>
        </p:nvSpPr>
        <p:spPr bwMode="auto">
          <a:xfrm>
            <a:off x="3155070" y="3564505"/>
            <a:ext cx="673100" cy="1275931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038380" y="4992530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0,3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Freeform 7"/>
          <p:cNvSpPr>
            <a:spLocks noEditPoints="1"/>
          </p:cNvSpPr>
          <p:nvPr/>
        </p:nvSpPr>
        <p:spPr bwMode="auto">
          <a:xfrm>
            <a:off x="3826892" y="3414482"/>
            <a:ext cx="673100" cy="1434937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8" name="Freeform 7"/>
          <p:cNvSpPr>
            <a:spLocks noEditPoints="1"/>
          </p:cNvSpPr>
          <p:nvPr/>
        </p:nvSpPr>
        <p:spPr bwMode="auto">
          <a:xfrm>
            <a:off x="4488117" y="3296791"/>
            <a:ext cx="673100" cy="1548487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" name="Freeform 7"/>
          <p:cNvSpPr>
            <a:spLocks noEditPoints="1"/>
          </p:cNvSpPr>
          <p:nvPr/>
        </p:nvSpPr>
        <p:spPr bwMode="auto">
          <a:xfrm>
            <a:off x="5171294" y="3121916"/>
            <a:ext cx="673100" cy="1724494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0" name="Freeform 7"/>
          <p:cNvSpPr>
            <a:spLocks noEditPoints="1"/>
          </p:cNvSpPr>
          <p:nvPr/>
        </p:nvSpPr>
        <p:spPr bwMode="auto">
          <a:xfrm>
            <a:off x="5843116" y="2936819"/>
            <a:ext cx="673100" cy="1913812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1" name="Freeform 7"/>
          <p:cNvSpPr>
            <a:spLocks noEditPoints="1"/>
          </p:cNvSpPr>
          <p:nvPr/>
        </p:nvSpPr>
        <p:spPr bwMode="auto">
          <a:xfrm>
            <a:off x="6504609" y="2732001"/>
            <a:ext cx="673100" cy="2113409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2" name="Freeform 7"/>
          <p:cNvSpPr>
            <a:spLocks noEditPoints="1"/>
          </p:cNvSpPr>
          <p:nvPr/>
        </p:nvSpPr>
        <p:spPr bwMode="auto">
          <a:xfrm>
            <a:off x="7155343" y="2481048"/>
            <a:ext cx="670066" cy="2364362"/>
          </a:xfrm>
          <a:custGeom>
            <a:avLst/>
            <a:gdLst>
              <a:gd name="T0" fmla="*/ 0 w 14112"/>
              <a:gd name="T1" fmla="*/ 96 h 12368"/>
              <a:gd name="T2" fmla="*/ 96 w 14112"/>
              <a:gd name="T3" fmla="*/ 0 h 12368"/>
              <a:gd name="T4" fmla="*/ 14016 w 14112"/>
              <a:gd name="T5" fmla="*/ 0 h 12368"/>
              <a:gd name="T6" fmla="*/ 14112 w 14112"/>
              <a:gd name="T7" fmla="*/ 96 h 12368"/>
              <a:gd name="T8" fmla="*/ 14112 w 14112"/>
              <a:gd name="T9" fmla="*/ 12272 h 12368"/>
              <a:gd name="T10" fmla="*/ 14016 w 14112"/>
              <a:gd name="T11" fmla="*/ 12368 h 12368"/>
              <a:gd name="T12" fmla="*/ 96 w 14112"/>
              <a:gd name="T13" fmla="*/ 12368 h 12368"/>
              <a:gd name="T14" fmla="*/ 0 w 14112"/>
              <a:gd name="T15" fmla="*/ 12272 h 12368"/>
              <a:gd name="T16" fmla="*/ 0 w 14112"/>
              <a:gd name="T17" fmla="*/ 96 h 12368"/>
              <a:gd name="T18" fmla="*/ 192 w 14112"/>
              <a:gd name="T19" fmla="*/ 12272 h 12368"/>
              <a:gd name="T20" fmla="*/ 96 w 14112"/>
              <a:gd name="T21" fmla="*/ 12176 h 12368"/>
              <a:gd name="T22" fmla="*/ 14016 w 14112"/>
              <a:gd name="T23" fmla="*/ 12176 h 12368"/>
              <a:gd name="T24" fmla="*/ 13920 w 14112"/>
              <a:gd name="T25" fmla="*/ 12272 h 12368"/>
              <a:gd name="T26" fmla="*/ 13920 w 14112"/>
              <a:gd name="T27" fmla="*/ 96 h 12368"/>
              <a:gd name="T28" fmla="*/ 14016 w 14112"/>
              <a:gd name="T29" fmla="*/ 192 h 12368"/>
              <a:gd name="T30" fmla="*/ 96 w 14112"/>
              <a:gd name="T31" fmla="*/ 192 h 12368"/>
              <a:gd name="T32" fmla="*/ 192 w 14112"/>
              <a:gd name="T33" fmla="*/ 96 h 12368"/>
              <a:gd name="T34" fmla="*/ 192 w 14112"/>
              <a:gd name="T35" fmla="*/ 12272 h 1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12" h="12368">
                <a:moveTo>
                  <a:pt x="0" y="96"/>
                </a:moveTo>
                <a:cubicBezTo>
                  <a:pt x="0" y="43"/>
                  <a:pt x="43" y="0"/>
                  <a:pt x="96" y="0"/>
                </a:cubicBezTo>
                <a:lnTo>
                  <a:pt x="14016" y="0"/>
                </a:lnTo>
                <a:cubicBezTo>
                  <a:pt x="14069" y="0"/>
                  <a:pt x="14112" y="43"/>
                  <a:pt x="14112" y="96"/>
                </a:cubicBezTo>
                <a:lnTo>
                  <a:pt x="14112" y="12272"/>
                </a:lnTo>
                <a:cubicBezTo>
                  <a:pt x="14112" y="12325"/>
                  <a:pt x="14069" y="12368"/>
                  <a:pt x="14016" y="12368"/>
                </a:cubicBezTo>
                <a:lnTo>
                  <a:pt x="96" y="12368"/>
                </a:lnTo>
                <a:cubicBezTo>
                  <a:pt x="43" y="12368"/>
                  <a:pt x="0" y="12325"/>
                  <a:pt x="0" y="12272"/>
                </a:cubicBezTo>
                <a:lnTo>
                  <a:pt x="0" y="96"/>
                </a:lnTo>
                <a:close/>
                <a:moveTo>
                  <a:pt x="192" y="12272"/>
                </a:moveTo>
                <a:lnTo>
                  <a:pt x="96" y="12176"/>
                </a:lnTo>
                <a:lnTo>
                  <a:pt x="14016" y="12176"/>
                </a:lnTo>
                <a:lnTo>
                  <a:pt x="13920" y="12272"/>
                </a:lnTo>
                <a:lnTo>
                  <a:pt x="13920" y="96"/>
                </a:lnTo>
                <a:lnTo>
                  <a:pt x="14016" y="192"/>
                </a:lnTo>
                <a:lnTo>
                  <a:pt x="96" y="192"/>
                </a:lnTo>
                <a:lnTo>
                  <a:pt x="192" y="96"/>
                </a:lnTo>
                <a:lnTo>
                  <a:pt x="192" y="12272"/>
                </a:lnTo>
                <a:close/>
              </a:path>
            </a:pathLst>
          </a:custGeom>
          <a:solidFill>
            <a:srgbClr val="31859C"/>
          </a:solidFill>
          <a:ln w="28575" cap="flat">
            <a:solidFill>
              <a:srgbClr val="31859C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173783" y="2219325"/>
            <a:ext cx="6919914" cy="3019425"/>
            <a:chOff x="764" y="1398"/>
            <a:chExt cx="4359" cy="1902"/>
          </a:xfrm>
        </p:grpSpPr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764" y="2448"/>
              <a:ext cx="424" cy="603"/>
            </a:xfrm>
            <a:custGeom>
              <a:avLst/>
              <a:gdLst>
                <a:gd name="T0" fmla="*/ 0 w 14112"/>
                <a:gd name="T1" fmla="*/ 96 h 12368"/>
                <a:gd name="T2" fmla="*/ 96 w 14112"/>
                <a:gd name="T3" fmla="*/ 0 h 12368"/>
                <a:gd name="T4" fmla="*/ 14016 w 14112"/>
                <a:gd name="T5" fmla="*/ 0 h 12368"/>
                <a:gd name="T6" fmla="*/ 14112 w 14112"/>
                <a:gd name="T7" fmla="*/ 96 h 12368"/>
                <a:gd name="T8" fmla="*/ 14112 w 14112"/>
                <a:gd name="T9" fmla="*/ 12272 h 12368"/>
                <a:gd name="T10" fmla="*/ 14016 w 14112"/>
                <a:gd name="T11" fmla="*/ 12368 h 12368"/>
                <a:gd name="T12" fmla="*/ 96 w 14112"/>
                <a:gd name="T13" fmla="*/ 12368 h 12368"/>
                <a:gd name="T14" fmla="*/ 0 w 14112"/>
                <a:gd name="T15" fmla="*/ 12272 h 12368"/>
                <a:gd name="T16" fmla="*/ 0 w 14112"/>
                <a:gd name="T17" fmla="*/ 96 h 12368"/>
                <a:gd name="T18" fmla="*/ 192 w 14112"/>
                <a:gd name="T19" fmla="*/ 12272 h 12368"/>
                <a:gd name="T20" fmla="*/ 96 w 14112"/>
                <a:gd name="T21" fmla="*/ 12176 h 12368"/>
                <a:gd name="T22" fmla="*/ 14016 w 14112"/>
                <a:gd name="T23" fmla="*/ 12176 h 12368"/>
                <a:gd name="T24" fmla="*/ 13920 w 14112"/>
                <a:gd name="T25" fmla="*/ 12272 h 12368"/>
                <a:gd name="T26" fmla="*/ 13920 w 14112"/>
                <a:gd name="T27" fmla="*/ 96 h 12368"/>
                <a:gd name="T28" fmla="*/ 14016 w 14112"/>
                <a:gd name="T29" fmla="*/ 192 h 12368"/>
                <a:gd name="T30" fmla="*/ 96 w 14112"/>
                <a:gd name="T31" fmla="*/ 192 h 12368"/>
                <a:gd name="T32" fmla="*/ 192 w 14112"/>
                <a:gd name="T33" fmla="*/ 96 h 12368"/>
                <a:gd name="T34" fmla="*/ 192 w 14112"/>
                <a:gd name="T35" fmla="*/ 12272 h 1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12" h="12368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4016" y="0"/>
                  </a:lnTo>
                  <a:cubicBezTo>
                    <a:pt x="14069" y="0"/>
                    <a:pt x="14112" y="43"/>
                    <a:pt x="14112" y="96"/>
                  </a:cubicBezTo>
                  <a:lnTo>
                    <a:pt x="14112" y="12272"/>
                  </a:lnTo>
                  <a:cubicBezTo>
                    <a:pt x="14112" y="12325"/>
                    <a:pt x="14069" y="12368"/>
                    <a:pt x="14016" y="12368"/>
                  </a:cubicBezTo>
                  <a:lnTo>
                    <a:pt x="96" y="12368"/>
                  </a:lnTo>
                  <a:cubicBezTo>
                    <a:pt x="43" y="12368"/>
                    <a:pt x="0" y="12325"/>
                    <a:pt x="0" y="12272"/>
                  </a:cubicBezTo>
                  <a:lnTo>
                    <a:pt x="0" y="96"/>
                  </a:lnTo>
                  <a:close/>
                  <a:moveTo>
                    <a:pt x="192" y="12272"/>
                  </a:moveTo>
                  <a:lnTo>
                    <a:pt x="96" y="12176"/>
                  </a:lnTo>
                  <a:lnTo>
                    <a:pt x="14016" y="12176"/>
                  </a:lnTo>
                  <a:lnTo>
                    <a:pt x="13920" y="12272"/>
                  </a:lnTo>
                  <a:lnTo>
                    <a:pt x="13920" y="96"/>
                  </a:lnTo>
                  <a:lnTo>
                    <a:pt x="14016" y="192"/>
                  </a:lnTo>
                  <a:lnTo>
                    <a:pt x="96" y="192"/>
                  </a:lnTo>
                  <a:lnTo>
                    <a:pt x="192" y="96"/>
                  </a:lnTo>
                  <a:lnTo>
                    <a:pt x="192" y="12272"/>
                  </a:lnTo>
                  <a:close/>
                </a:path>
              </a:pathLst>
            </a:custGeom>
            <a:solidFill>
              <a:srgbClr val="31859C"/>
            </a:solidFill>
            <a:ln w="28575" cap="flat">
              <a:solidFill>
                <a:srgbClr val="31859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767" y="3087"/>
              <a:ext cx="4184" cy="26"/>
            </a:xfrm>
            <a:custGeom>
              <a:avLst/>
              <a:gdLst>
                <a:gd name="T0" fmla="*/ 6 w 4184"/>
                <a:gd name="T1" fmla="*/ 0 h 26"/>
                <a:gd name="T2" fmla="*/ 6 w 4184"/>
                <a:gd name="T3" fmla="*/ 26 h 26"/>
                <a:gd name="T4" fmla="*/ 0 w 4184"/>
                <a:gd name="T5" fmla="*/ 26 h 26"/>
                <a:gd name="T6" fmla="*/ 0 w 4184"/>
                <a:gd name="T7" fmla="*/ 0 h 26"/>
                <a:gd name="T8" fmla="*/ 6 w 4184"/>
                <a:gd name="T9" fmla="*/ 0 h 26"/>
                <a:gd name="T10" fmla="*/ 841 w 4184"/>
                <a:gd name="T11" fmla="*/ 0 h 26"/>
                <a:gd name="T12" fmla="*/ 841 w 4184"/>
                <a:gd name="T13" fmla="*/ 26 h 26"/>
                <a:gd name="T14" fmla="*/ 835 w 4184"/>
                <a:gd name="T15" fmla="*/ 26 h 26"/>
                <a:gd name="T16" fmla="*/ 835 w 4184"/>
                <a:gd name="T17" fmla="*/ 0 h 26"/>
                <a:gd name="T18" fmla="*/ 841 w 4184"/>
                <a:gd name="T19" fmla="*/ 0 h 26"/>
                <a:gd name="T20" fmla="*/ 1677 w 4184"/>
                <a:gd name="T21" fmla="*/ 0 h 26"/>
                <a:gd name="T22" fmla="*/ 1677 w 4184"/>
                <a:gd name="T23" fmla="*/ 26 h 26"/>
                <a:gd name="T24" fmla="*/ 1671 w 4184"/>
                <a:gd name="T25" fmla="*/ 26 h 26"/>
                <a:gd name="T26" fmla="*/ 1671 w 4184"/>
                <a:gd name="T27" fmla="*/ 0 h 26"/>
                <a:gd name="T28" fmla="*/ 1677 w 4184"/>
                <a:gd name="T29" fmla="*/ 0 h 26"/>
                <a:gd name="T30" fmla="*/ 2512 w 4184"/>
                <a:gd name="T31" fmla="*/ 0 h 26"/>
                <a:gd name="T32" fmla="*/ 2512 w 4184"/>
                <a:gd name="T33" fmla="*/ 26 h 26"/>
                <a:gd name="T34" fmla="*/ 2507 w 4184"/>
                <a:gd name="T35" fmla="*/ 26 h 26"/>
                <a:gd name="T36" fmla="*/ 2507 w 4184"/>
                <a:gd name="T37" fmla="*/ 0 h 26"/>
                <a:gd name="T38" fmla="*/ 2512 w 4184"/>
                <a:gd name="T39" fmla="*/ 0 h 26"/>
                <a:gd name="T40" fmla="*/ 3349 w 4184"/>
                <a:gd name="T41" fmla="*/ 0 h 26"/>
                <a:gd name="T42" fmla="*/ 3349 w 4184"/>
                <a:gd name="T43" fmla="*/ 26 h 26"/>
                <a:gd name="T44" fmla="*/ 3343 w 4184"/>
                <a:gd name="T45" fmla="*/ 26 h 26"/>
                <a:gd name="T46" fmla="*/ 3343 w 4184"/>
                <a:gd name="T47" fmla="*/ 0 h 26"/>
                <a:gd name="T48" fmla="*/ 3349 w 4184"/>
                <a:gd name="T49" fmla="*/ 0 h 26"/>
                <a:gd name="T50" fmla="*/ 4184 w 4184"/>
                <a:gd name="T51" fmla="*/ 0 h 26"/>
                <a:gd name="T52" fmla="*/ 4184 w 4184"/>
                <a:gd name="T53" fmla="*/ 26 h 26"/>
                <a:gd name="T54" fmla="*/ 4178 w 4184"/>
                <a:gd name="T55" fmla="*/ 26 h 26"/>
                <a:gd name="T56" fmla="*/ 4178 w 4184"/>
                <a:gd name="T57" fmla="*/ 0 h 26"/>
                <a:gd name="T58" fmla="*/ 4184 w 4184"/>
                <a:gd name="T5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4" h="26">
                  <a:moveTo>
                    <a:pt x="6" y="0"/>
                  </a:move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841" y="0"/>
                  </a:moveTo>
                  <a:lnTo>
                    <a:pt x="841" y="26"/>
                  </a:lnTo>
                  <a:lnTo>
                    <a:pt x="835" y="26"/>
                  </a:lnTo>
                  <a:lnTo>
                    <a:pt x="835" y="0"/>
                  </a:lnTo>
                  <a:lnTo>
                    <a:pt x="841" y="0"/>
                  </a:lnTo>
                  <a:close/>
                  <a:moveTo>
                    <a:pt x="1677" y="0"/>
                  </a:moveTo>
                  <a:lnTo>
                    <a:pt x="1677" y="26"/>
                  </a:lnTo>
                  <a:lnTo>
                    <a:pt x="1671" y="26"/>
                  </a:lnTo>
                  <a:lnTo>
                    <a:pt x="1671" y="0"/>
                  </a:lnTo>
                  <a:lnTo>
                    <a:pt x="1677" y="0"/>
                  </a:lnTo>
                  <a:close/>
                  <a:moveTo>
                    <a:pt x="2512" y="0"/>
                  </a:moveTo>
                  <a:lnTo>
                    <a:pt x="2512" y="26"/>
                  </a:lnTo>
                  <a:lnTo>
                    <a:pt x="2507" y="26"/>
                  </a:lnTo>
                  <a:lnTo>
                    <a:pt x="2507" y="0"/>
                  </a:lnTo>
                  <a:lnTo>
                    <a:pt x="2512" y="0"/>
                  </a:lnTo>
                  <a:close/>
                  <a:moveTo>
                    <a:pt x="3349" y="0"/>
                  </a:moveTo>
                  <a:lnTo>
                    <a:pt x="3349" y="26"/>
                  </a:lnTo>
                  <a:lnTo>
                    <a:pt x="3343" y="26"/>
                  </a:lnTo>
                  <a:lnTo>
                    <a:pt x="3343" y="0"/>
                  </a:lnTo>
                  <a:lnTo>
                    <a:pt x="3349" y="0"/>
                  </a:lnTo>
                  <a:close/>
                  <a:moveTo>
                    <a:pt x="4184" y="0"/>
                  </a:moveTo>
                  <a:lnTo>
                    <a:pt x="4184" y="26"/>
                  </a:lnTo>
                  <a:lnTo>
                    <a:pt x="4178" y="26"/>
                  </a:lnTo>
                  <a:lnTo>
                    <a:pt x="4178" y="0"/>
                  </a:lnTo>
                  <a:lnTo>
                    <a:pt x="4184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70" y="3043"/>
              <a:ext cx="4178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861" y="3045"/>
              <a:ext cx="6" cy="26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537" y="3139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0,2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372" y="314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0,4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207" y="314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0,6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040" y="3144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0,8</a:t>
              </a:r>
              <a:endPara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5" y="3130"/>
              <a:ext cx="3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600" dirty="0">
                  <a:solidFill>
                    <a:srgbClr val="000000"/>
                  </a:solidFill>
                  <a:latin typeface="Calibri" pitchFamily="34" charset="0"/>
                </a:rPr>
                <a:t>(b)</a:t>
              </a:r>
              <a:r>
                <a:rPr kumimoji="0" lang="pt-BR" altLang="pt-BR" sz="1600" b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1,0</a:t>
              </a:r>
              <a:endParaRPr kumimoji="0" lang="pt-BR" altLang="pt-BR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773" y="1398"/>
              <a:ext cx="4203" cy="1066"/>
            </a:xfrm>
            <a:custGeom>
              <a:avLst/>
              <a:gdLst>
                <a:gd name="T0" fmla="*/ 470 w 16660"/>
                <a:gd name="T1" fmla="*/ 3896 h 4034"/>
                <a:gd name="T2" fmla="*/ 1342 w 16660"/>
                <a:gd name="T3" fmla="*/ 3766 h 4034"/>
                <a:gd name="T4" fmla="*/ 2214 w 16660"/>
                <a:gd name="T5" fmla="*/ 3628 h 4034"/>
                <a:gd name="T6" fmla="*/ 3087 w 16660"/>
                <a:gd name="T7" fmla="*/ 3483 h 4034"/>
                <a:gd name="T8" fmla="*/ 3959 w 16660"/>
                <a:gd name="T9" fmla="*/ 3331 h 4034"/>
                <a:gd name="T10" fmla="*/ 4832 w 16660"/>
                <a:gd name="T11" fmla="*/ 3171 h 4034"/>
                <a:gd name="T12" fmla="*/ 5704 w 16660"/>
                <a:gd name="T13" fmla="*/ 3002 h 4034"/>
                <a:gd name="T14" fmla="*/ 6576 w 16660"/>
                <a:gd name="T15" fmla="*/ 2825 h 4034"/>
                <a:gd name="T16" fmla="*/ 7449 w 16660"/>
                <a:gd name="T17" fmla="*/ 2639 h 4034"/>
                <a:gd name="T18" fmla="*/ 8321 w 16660"/>
                <a:gd name="T19" fmla="*/ 2444 h 4034"/>
                <a:gd name="T20" fmla="*/ 9193 w 16660"/>
                <a:gd name="T21" fmla="*/ 2238 h 4034"/>
                <a:gd name="T22" fmla="*/ 10066 w 16660"/>
                <a:gd name="T23" fmla="*/ 2022 h 4034"/>
                <a:gd name="T24" fmla="*/ 10938 w 16660"/>
                <a:gd name="T25" fmla="*/ 1795 h 4034"/>
                <a:gd name="T26" fmla="*/ 11810 w 16660"/>
                <a:gd name="T27" fmla="*/ 1556 h 4034"/>
                <a:gd name="T28" fmla="*/ 12682 w 16660"/>
                <a:gd name="T29" fmla="*/ 1305 h 4034"/>
                <a:gd name="T30" fmla="*/ 13555 w 16660"/>
                <a:gd name="T31" fmla="*/ 1042 h 4034"/>
                <a:gd name="T32" fmla="*/ 14427 w 16660"/>
                <a:gd name="T33" fmla="*/ 764 h 4034"/>
                <a:gd name="T34" fmla="*/ 15299 w 16660"/>
                <a:gd name="T35" fmla="*/ 472 h 4034"/>
                <a:gd name="T36" fmla="*/ 15953 w 16660"/>
                <a:gd name="T37" fmla="*/ 244 h 4034"/>
                <a:gd name="T38" fmla="*/ 16607 w 16660"/>
                <a:gd name="T39" fmla="*/ 7 h 4034"/>
                <a:gd name="T40" fmla="*/ 16632 w 16660"/>
                <a:gd name="T41" fmla="*/ 74 h 4034"/>
                <a:gd name="T42" fmla="*/ 15977 w 16660"/>
                <a:gd name="T43" fmla="*/ 311 h 4034"/>
                <a:gd name="T44" fmla="*/ 15322 w 16660"/>
                <a:gd name="T45" fmla="*/ 541 h 4034"/>
                <a:gd name="T46" fmla="*/ 14449 w 16660"/>
                <a:gd name="T47" fmla="*/ 832 h 4034"/>
                <a:gd name="T48" fmla="*/ 13576 w 16660"/>
                <a:gd name="T49" fmla="*/ 1110 h 4034"/>
                <a:gd name="T50" fmla="*/ 12703 w 16660"/>
                <a:gd name="T51" fmla="*/ 1374 h 4034"/>
                <a:gd name="T52" fmla="*/ 11829 w 16660"/>
                <a:gd name="T53" fmla="*/ 1626 h 4034"/>
                <a:gd name="T54" fmla="*/ 10956 w 16660"/>
                <a:gd name="T55" fmla="*/ 1865 h 4034"/>
                <a:gd name="T56" fmla="*/ 10083 w 16660"/>
                <a:gd name="T57" fmla="*/ 2092 h 4034"/>
                <a:gd name="T58" fmla="*/ 9210 w 16660"/>
                <a:gd name="T59" fmla="*/ 2308 h 4034"/>
                <a:gd name="T60" fmla="*/ 8337 w 16660"/>
                <a:gd name="T61" fmla="*/ 2514 h 4034"/>
                <a:gd name="T62" fmla="*/ 7464 w 16660"/>
                <a:gd name="T63" fmla="*/ 2710 h 4034"/>
                <a:gd name="T64" fmla="*/ 6591 w 16660"/>
                <a:gd name="T65" fmla="*/ 2896 h 4034"/>
                <a:gd name="T66" fmla="*/ 5718 w 16660"/>
                <a:gd name="T67" fmla="*/ 3073 h 4034"/>
                <a:gd name="T68" fmla="*/ 4845 w 16660"/>
                <a:gd name="T69" fmla="*/ 3241 h 4034"/>
                <a:gd name="T70" fmla="*/ 3972 w 16660"/>
                <a:gd name="T71" fmla="*/ 3402 h 4034"/>
                <a:gd name="T72" fmla="*/ 3099 w 16660"/>
                <a:gd name="T73" fmla="*/ 3554 h 4034"/>
                <a:gd name="T74" fmla="*/ 2226 w 16660"/>
                <a:gd name="T75" fmla="*/ 3699 h 4034"/>
                <a:gd name="T76" fmla="*/ 1353 w 16660"/>
                <a:gd name="T77" fmla="*/ 3837 h 4034"/>
                <a:gd name="T78" fmla="*/ 480 w 16660"/>
                <a:gd name="T79" fmla="*/ 3968 h 4034"/>
                <a:gd name="T80" fmla="*/ 3 w 16660"/>
                <a:gd name="T81" fmla="*/ 4001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60" h="4034">
                  <a:moveTo>
                    <a:pt x="33" y="3960"/>
                  </a:moveTo>
                  <a:lnTo>
                    <a:pt x="470" y="3896"/>
                  </a:lnTo>
                  <a:lnTo>
                    <a:pt x="906" y="3832"/>
                  </a:lnTo>
                  <a:lnTo>
                    <a:pt x="1342" y="3766"/>
                  </a:lnTo>
                  <a:lnTo>
                    <a:pt x="1778" y="3698"/>
                  </a:lnTo>
                  <a:lnTo>
                    <a:pt x="2214" y="3628"/>
                  </a:lnTo>
                  <a:lnTo>
                    <a:pt x="2651" y="3556"/>
                  </a:lnTo>
                  <a:lnTo>
                    <a:pt x="3087" y="3483"/>
                  </a:lnTo>
                  <a:lnTo>
                    <a:pt x="3523" y="3408"/>
                  </a:lnTo>
                  <a:lnTo>
                    <a:pt x="3959" y="3331"/>
                  </a:lnTo>
                  <a:lnTo>
                    <a:pt x="4395" y="3252"/>
                  </a:lnTo>
                  <a:lnTo>
                    <a:pt x="4832" y="3171"/>
                  </a:lnTo>
                  <a:lnTo>
                    <a:pt x="5268" y="3088"/>
                  </a:lnTo>
                  <a:lnTo>
                    <a:pt x="5704" y="3002"/>
                  </a:lnTo>
                  <a:lnTo>
                    <a:pt x="6140" y="2915"/>
                  </a:lnTo>
                  <a:lnTo>
                    <a:pt x="6576" y="2825"/>
                  </a:lnTo>
                  <a:lnTo>
                    <a:pt x="7013" y="2733"/>
                  </a:lnTo>
                  <a:lnTo>
                    <a:pt x="7449" y="2639"/>
                  </a:lnTo>
                  <a:lnTo>
                    <a:pt x="7885" y="2543"/>
                  </a:lnTo>
                  <a:lnTo>
                    <a:pt x="8321" y="2444"/>
                  </a:lnTo>
                  <a:lnTo>
                    <a:pt x="8757" y="2342"/>
                  </a:lnTo>
                  <a:lnTo>
                    <a:pt x="9193" y="2238"/>
                  </a:lnTo>
                  <a:lnTo>
                    <a:pt x="9629" y="2132"/>
                  </a:lnTo>
                  <a:lnTo>
                    <a:pt x="10066" y="2022"/>
                  </a:lnTo>
                  <a:lnTo>
                    <a:pt x="10502" y="1910"/>
                  </a:lnTo>
                  <a:lnTo>
                    <a:pt x="10938" y="1795"/>
                  </a:lnTo>
                  <a:lnTo>
                    <a:pt x="11374" y="1677"/>
                  </a:lnTo>
                  <a:lnTo>
                    <a:pt x="11810" y="1556"/>
                  </a:lnTo>
                  <a:lnTo>
                    <a:pt x="12246" y="1432"/>
                  </a:lnTo>
                  <a:lnTo>
                    <a:pt x="12682" y="1305"/>
                  </a:lnTo>
                  <a:lnTo>
                    <a:pt x="13118" y="1175"/>
                  </a:lnTo>
                  <a:lnTo>
                    <a:pt x="13555" y="1042"/>
                  </a:lnTo>
                  <a:lnTo>
                    <a:pt x="13991" y="904"/>
                  </a:lnTo>
                  <a:lnTo>
                    <a:pt x="14427" y="764"/>
                  </a:lnTo>
                  <a:lnTo>
                    <a:pt x="14863" y="620"/>
                  </a:lnTo>
                  <a:lnTo>
                    <a:pt x="15299" y="472"/>
                  </a:lnTo>
                  <a:lnTo>
                    <a:pt x="15735" y="321"/>
                  </a:lnTo>
                  <a:lnTo>
                    <a:pt x="15953" y="244"/>
                  </a:lnTo>
                  <a:lnTo>
                    <a:pt x="16171" y="165"/>
                  </a:lnTo>
                  <a:lnTo>
                    <a:pt x="16607" y="7"/>
                  </a:lnTo>
                  <a:cubicBezTo>
                    <a:pt x="16626" y="0"/>
                    <a:pt x="16647" y="10"/>
                    <a:pt x="16654" y="28"/>
                  </a:cubicBezTo>
                  <a:cubicBezTo>
                    <a:pt x="16660" y="47"/>
                    <a:pt x="16651" y="68"/>
                    <a:pt x="16632" y="74"/>
                  </a:cubicBezTo>
                  <a:lnTo>
                    <a:pt x="16195" y="233"/>
                  </a:lnTo>
                  <a:lnTo>
                    <a:pt x="15977" y="311"/>
                  </a:lnTo>
                  <a:lnTo>
                    <a:pt x="15759" y="389"/>
                  </a:lnTo>
                  <a:lnTo>
                    <a:pt x="15322" y="541"/>
                  </a:lnTo>
                  <a:lnTo>
                    <a:pt x="14886" y="688"/>
                  </a:lnTo>
                  <a:lnTo>
                    <a:pt x="14449" y="832"/>
                  </a:lnTo>
                  <a:lnTo>
                    <a:pt x="14012" y="973"/>
                  </a:lnTo>
                  <a:lnTo>
                    <a:pt x="13576" y="1110"/>
                  </a:lnTo>
                  <a:lnTo>
                    <a:pt x="13139" y="1244"/>
                  </a:lnTo>
                  <a:lnTo>
                    <a:pt x="12703" y="1374"/>
                  </a:lnTo>
                  <a:lnTo>
                    <a:pt x="12266" y="1502"/>
                  </a:lnTo>
                  <a:lnTo>
                    <a:pt x="11829" y="1626"/>
                  </a:lnTo>
                  <a:lnTo>
                    <a:pt x="11393" y="1747"/>
                  </a:lnTo>
                  <a:lnTo>
                    <a:pt x="10956" y="1865"/>
                  </a:lnTo>
                  <a:lnTo>
                    <a:pt x="10520" y="1980"/>
                  </a:lnTo>
                  <a:lnTo>
                    <a:pt x="10083" y="2092"/>
                  </a:lnTo>
                  <a:lnTo>
                    <a:pt x="9647" y="2202"/>
                  </a:lnTo>
                  <a:lnTo>
                    <a:pt x="9210" y="2308"/>
                  </a:lnTo>
                  <a:lnTo>
                    <a:pt x="8773" y="2413"/>
                  </a:lnTo>
                  <a:lnTo>
                    <a:pt x="8337" y="2514"/>
                  </a:lnTo>
                  <a:lnTo>
                    <a:pt x="7900" y="2613"/>
                  </a:lnTo>
                  <a:lnTo>
                    <a:pt x="7464" y="2710"/>
                  </a:lnTo>
                  <a:lnTo>
                    <a:pt x="7027" y="2804"/>
                  </a:lnTo>
                  <a:lnTo>
                    <a:pt x="6591" y="2896"/>
                  </a:lnTo>
                  <a:lnTo>
                    <a:pt x="6154" y="2986"/>
                  </a:lnTo>
                  <a:lnTo>
                    <a:pt x="5718" y="3073"/>
                  </a:lnTo>
                  <a:lnTo>
                    <a:pt x="5281" y="3158"/>
                  </a:lnTo>
                  <a:lnTo>
                    <a:pt x="4845" y="3241"/>
                  </a:lnTo>
                  <a:lnTo>
                    <a:pt x="4408" y="3322"/>
                  </a:lnTo>
                  <a:lnTo>
                    <a:pt x="3972" y="3402"/>
                  </a:lnTo>
                  <a:lnTo>
                    <a:pt x="3535" y="3479"/>
                  </a:lnTo>
                  <a:lnTo>
                    <a:pt x="3099" y="3554"/>
                  </a:lnTo>
                  <a:lnTo>
                    <a:pt x="2662" y="3627"/>
                  </a:lnTo>
                  <a:lnTo>
                    <a:pt x="2226" y="3699"/>
                  </a:lnTo>
                  <a:lnTo>
                    <a:pt x="1789" y="3769"/>
                  </a:lnTo>
                  <a:lnTo>
                    <a:pt x="1353" y="3837"/>
                  </a:lnTo>
                  <a:lnTo>
                    <a:pt x="916" y="3903"/>
                  </a:lnTo>
                  <a:lnTo>
                    <a:pt x="480" y="3968"/>
                  </a:lnTo>
                  <a:lnTo>
                    <a:pt x="43" y="4031"/>
                  </a:lnTo>
                  <a:cubicBezTo>
                    <a:pt x="24" y="4034"/>
                    <a:pt x="5" y="4020"/>
                    <a:pt x="3" y="4001"/>
                  </a:cubicBezTo>
                  <a:cubicBezTo>
                    <a:pt x="0" y="3981"/>
                    <a:pt x="13" y="3963"/>
                    <a:pt x="33" y="3960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1717040" y="498297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0,1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4369817" y="4992530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0,5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5726946" y="497883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0,7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7054971" y="496498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0,9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>
            <a:off x="1259632" y="4848587"/>
            <a:ext cx="716081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ítulo 1"/>
              <p:cNvSpPr txBox="1">
                <a:spLocks/>
              </p:cNvSpPr>
              <p:nvPr/>
            </p:nvSpPr>
            <p:spPr>
              <a:xfrm>
                <a:off x="547936" y="269776"/>
                <a:ext cx="7704856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pt-BR" dirty="0"/>
                  <a:t>Área abaixo da curva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pt-BR" i="1" smtClean="0">
                            <a:latin typeface="Cambria Math"/>
                          </a:rPr>
                          <m:t>=</m:t>
                        </m:r>
                        <m:r>
                          <a:rPr lang="pt-BR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8" name="Títul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269776"/>
                <a:ext cx="7704856" cy="114300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28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4856" cy="1143000"/>
          </a:xfrm>
        </p:spPr>
        <p:txBody>
          <a:bodyPr>
            <a:normAutofit/>
          </a:bodyPr>
          <a:lstStyle/>
          <a:p>
            <a:r>
              <a:rPr lang="pt-BR" dirty="0"/>
              <a:t>Integral Definida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1799313" y="4725144"/>
                <a:ext cx="5520866" cy="1817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pt-BR" sz="22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2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2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220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pt-BR" sz="2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22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t-BR" sz="22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pt-BR" sz="2200" b="1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pt-BR" sz="2200" b="1" i="1">
                                  <a:latin typeface="Cambria Math"/>
                                </a:rPr>
                                <m:t>𝒙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pt-BR" sz="2200" dirty="0"/>
              </a:p>
              <a:p>
                <a:endParaRPr lang="pt-BR" sz="2200" b="1" i="1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1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sz="2200" b="1" i="1">
                          <a:latin typeface="Cambria Math"/>
                        </a:rPr>
                        <m:t>𝒙</m:t>
                      </m:r>
                      <m:r>
                        <a:rPr lang="pt-BR" sz="2200" b="1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t-BR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200" b="1" i="1">
                              <a:latin typeface="Cambria Math"/>
                            </a:rPr>
                            <m:t>(</m:t>
                          </m:r>
                          <m:r>
                            <a:rPr lang="pt-BR" sz="2200" b="1" i="1">
                              <a:latin typeface="Cambria Math"/>
                            </a:rPr>
                            <m:t>𝒃</m:t>
                          </m:r>
                          <m:r>
                            <a:rPr lang="pt-BR" sz="2200" b="1" i="1">
                              <a:latin typeface="Cambria Math"/>
                            </a:rPr>
                            <m:t>−</m:t>
                          </m:r>
                          <m:r>
                            <a:rPr lang="pt-BR" sz="2200" b="1" i="1">
                              <a:latin typeface="Cambria Math"/>
                            </a:rPr>
                            <m:t>𝒂</m:t>
                          </m:r>
                          <m:r>
                            <a:rPr lang="pt-BR" sz="2200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2200" b="1" i="1"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pt-BR" sz="22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/>
                        </a:rPr>
                        <m:t>e</m:t>
                      </m:r>
                      <m:r>
                        <a:rPr lang="pt-BR" sz="2200" b="0" i="0" smtClean="0">
                          <a:latin typeface="Cambria Math"/>
                        </a:rPr>
                        <m:t> </m:t>
                      </m:r>
                      <m:r>
                        <a:rPr lang="pt-BR" sz="2200" b="1" i="1" smtClean="0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pt-BR" sz="2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pt-BR" sz="22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pt-BR" sz="2200" b="1" i="1">
                          <a:latin typeface="Cambria Math"/>
                        </a:rPr>
                        <m:t>=</m:t>
                      </m:r>
                      <m:r>
                        <a:rPr lang="pt-BR" sz="2200" b="1" i="1" smtClean="0">
                          <a:latin typeface="Cambria Math"/>
                        </a:rPr>
                        <m:t>𝒂</m:t>
                      </m:r>
                      <m:r>
                        <a:rPr lang="pt-BR" sz="2200" b="1" i="1" smtClean="0">
                          <a:latin typeface="Cambria Math"/>
                        </a:rPr>
                        <m:t>+</m:t>
                      </m:r>
                      <m:r>
                        <a:rPr lang="pt-BR" sz="2200" b="0" i="1" smtClean="0">
                          <a:latin typeface="Cambria Math"/>
                        </a:rPr>
                        <m:t>𝑖</m:t>
                      </m:r>
                      <m:r>
                        <a:rPr lang="pt-BR" sz="2200" b="0" i="0" smtClean="0">
                          <a:latin typeface="Cambria Math"/>
                        </a:rPr>
                        <m:t>.</m:t>
                      </m:r>
                      <m:r>
                        <a:rPr lang="pt-BR" sz="2200" b="1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sz="22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313" y="4725144"/>
                <a:ext cx="5520866" cy="18171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99481"/>
              </p:ext>
            </p:extLst>
          </p:nvPr>
        </p:nvGraphicFramePr>
        <p:xfrm>
          <a:off x="2483768" y="1661024"/>
          <a:ext cx="6192686" cy="2776088"/>
        </p:xfrm>
        <a:graphic>
          <a:graphicData uri="http://schemas.openxmlformats.org/drawingml/2006/table">
            <a:tbl>
              <a:tblPr/>
              <a:tblGrid>
                <a:gridCol w="87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2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(Aresta Direita)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(Aresta Esquerda)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1,8056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7020272" y="5230940"/>
                <a:ext cx="201622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Se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𝑓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𝑥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pt-BR" i="1" dirty="0"/>
                  <a:t>for integrável em</a:t>
                </a:r>
              </a:p>
              <a:p>
                <a:pPr algn="ctr"/>
                <a:r>
                  <a:rPr lang="pt-BR" i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  <m:r>
                          <a:rPr lang="pt-BR" b="0" i="1" smtClean="0">
                            <a:latin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pt-BR" i="1" dirty="0"/>
                  <a:t> 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5230940"/>
                <a:ext cx="2016224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32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ângulo de cantos arredondados 8"/>
          <p:cNvSpPr/>
          <p:nvPr/>
        </p:nvSpPr>
        <p:spPr>
          <a:xfrm>
            <a:off x="251520" y="4653136"/>
            <a:ext cx="8640960" cy="201622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5496" y="2276872"/>
                <a:ext cx="21602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i="1" dirty="0"/>
                  <a:t>Proxy</a:t>
                </a:r>
                <a:r>
                  <a:rPr lang="pt-BR" dirty="0"/>
                  <a:t> da área S abaixo da curva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pt-BR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pt-B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 intervalo</a:t>
                </a:r>
                <a:r>
                  <a:rPr lang="pt-BR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pt-BR" i="1" dirty="0"/>
                  <a:t> 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276872"/>
                <a:ext cx="2160240" cy="1200329"/>
              </a:xfrm>
              <a:prstGeom prst="rect">
                <a:avLst/>
              </a:prstGeom>
              <a:blipFill rotWithShape="1">
                <a:blip r:embed="rId4"/>
                <a:stretch>
                  <a:fillRect t="-2551" b="-66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39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4856" cy="1143000"/>
          </a:xfrm>
        </p:spPr>
        <p:txBody>
          <a:bodyPr>
            <a:normAutofit/>
          </a:bodyPr>
          <a:lstStyle/>
          <a:p>
            <a:r>
              <a:rPr lang="pt-BR" dirty="0"/>
              <a:t>Integral Definida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539552" y="1556792"/>
                <a:ext cx="8245295" cy="79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𝑑𝑥</m:t>
                      </m:r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𝑐𝑜𝑟𝑟𝑒𝑠𝑝𝑜𝑛𝑑𝑒</m:t>
                      </m:r>
                      <m:r>
                        <a:rPr lang="pt-BR" sz="2000" b="0" i="1" smtClean="0">
                          <a:latin typeface="Cambria Math"/>
                        </a:rPr>
                        <m:t> à á</m:t>
                      </m:r>
                      <m:r>
                        <a:rPr lang="pt-BR" sz="2000" b="0" i="1" smtClean="0">
                          <a:latin typeface="Cambria Math"/>
                        </a:rPr>
                        <m:t>𝑟𝑒𝑎</m:t>
                      </m:r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𝑠𝑜𝑏</m:t>
                      </m:r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𝑐𝑢𝑟𝑣𝑎</m:t>
                      </m:r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𝑦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, </m:t>
                      </m:r>
                      <m:r>
                        <a:rPr lang="pt-BR" sz="2000" b="0" i="1" smtClean="0">
                          <a:latin typeface="Cambria Math"/>
                        </a:rPr>
                        <m:t>𝑛𝑜</m:t>
                      </m:r>
                      <m:r>
                        <a:rPr lang="pt-BR" sz="2000" b="0" i="1" smtClean="0">
                          <a:latin typeface="Cambria Math"/>
                        </a:rPr>
                        <m:t> </m:t>
                      </m:r>
                      <m:r>
                        <a:rPr lang="pt-BR" sz="2000" b="0" i="1" smtClean="0">
                          <a:latin typeface="Cambria Math"/>
                        </a:rPr>
                        <m:t>𝑖𝑛𝑡𝑒𝑟𝑣𝑎𝑙𝑜</m:t>
                      </m:r>
                      <m:r>
                        <a:rPr lang="pt-BR" sz="2000" b="0" i="1" smtClean="0">
                          <a:latin typeface="Cambria Math"/>
                        </a:rPr>
                        <m:t> [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,</m:t>
                      </m:r>
                      <m:r>
                        <a:rPr lang="pt-BR" sz="2000" b="0" i="1" smtClean="0">
                          <a:latin typeface="Cambria Math"/>
                        </a:rPr>
                        <m:t>𝑏</m:t>
                      </m:r>
                      <m:r>
                        <a:rPr lang="pt-BR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56792"/>
                <a:ext cx="8245295" cy="7904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de seta reta 4"/>
          <p:cNvCxnSpPr/>
          <p:nvPr/>
        </p:nvCxnSpPr>
        <p:spPr>
          <a:xfrm flipH="1" flipV="1">
            <a:off x="2393620" y="3212976"/>
            <a:ext cx="7156" cy="32059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393620" y="6420888"/>
            <a:ext cx="4890934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347864" y="3947900"/>
            <a:ext cx="0" cy="2472988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724128" y="5380210"/>
            <a:ext cx="0" cy="104879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rma livre 11"/>
          <p:cNvSpPr/>
          <p:nvPr/>
        </p:nvSpPr>
        <p:spPr>
          <a:xfrm>
            <a:off x="3348842" y="3936025"/>
            <a:ext cx="2375064" cy="1448789"/>
          </a:xfrm>
          <a:custGeom>
            <a:avLst/>
            <a:gdLst>
              <a:gd name="connsiteX0" fmla="*/ 0 w 2375064"/>
              <a:gd name="connsiteY0" fmla="*/ 0 h 1448789"/>
              <a:gd name="connsiteX1" fmla="*/ 142503 w 2375064"/>
              <a:gd name="connsiteY1" fmla="*/ 391886 h 1448789"/>
              <a:gd name="connsiteX2" fmla="*/ 344384 w 2375064"/>
              <a:gd name="connsiteY2" fmla="*/ 700644 h 1448789"/>
              <a:gd name="connsiteX3" fmla="*/ 688768 w 2375064"/>
              <a:gd name="connsiteY3" fmla="*/ 997527 h 1448789"/>
              <a:gd name="connsiteX4" fmla="*/ 950026 w 2375064"/>
              <a:gd name="connsiteY4" fmla="*/ 1068779 h 1448789"/>
              <a:gd name="connsiteX5" fmla="*/ 1413163 w 2375064"/>
              <a:gd name="connsiteY5" fmla="*/ 938150 h 1448789"/>
              <a:gd name="connsiteX6" fmla="*/ 1816924 w 2375064"/>
              <a:gd name="connsiteY6" fmla="*/ 760021 h 1448789"/>
              <a:gd name="connsiteX7" fmla="*/ 2208810 w 2375064"/>
              <a:gd name="connsiteY7" fmla="*/ 985652 h 1448789"/>
              <a:gd name="connsiteX8" fmla="*/ 2375064 w 2375064"/>
              <a:gd name="connsiteY8" fmla="*/ 1448789 h 14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5064" h="1448789">
                <a:moveTo>
                  <a:pt x="0" y="0"/>
                </a:moveTo>
                <a:cubicBezTo>
                  <a:pt x="42553" y="137556"/>
                  <a:pt x="85106" y="275112"/>
                  <a:pt x="142503" y="391886"/>
                </a:cubicBezTo>
                <a:cubicBezTo>
                  <a:pt x="199900" y="508660"/>
                  <a:pt x="253340" y="599704"/>
                  <a:pt x="344384" y="700644"/>
                </a:cubicBezTo>
                <a:cubicBezTo>
                  <a:pt x="435428" y="801584"/>
                  <a:pt x="587828" y="936171"/>
                  <a:pt x="688768" y="997527"/>
                </a:cubicBezTo>
                <a:cubicBezTo>
                  <a:pt x="789708" y="1058883"/>
                  <a:pt x="829294" y="1078675"/>
                  <a:pt x="950026" y="1068779"/>
                </a:cubicBezTo>
                <a:cubicBezTo>
                  <a:pt x="1070758" y="1058883"/>
                  <a:pt x="1268680" y="989610"/>
                  <a:pt x="1413163" y="938150"/>
                </a:cubicBezTo>
                <a:cubicBezTo>
                  <a:pt x="1557646" y="886690"/>
                  <a:pt x="1684316" y="752104"/>
                  <a:pt x="1816924" y="760021"/>
                </a:cubicBezTo>
                <a:cubicBezTo>
                  <a:pt x="1949532" y="767938"/>
                  <a:pt x="2115787" y="870857"/>
                  <a:pt x="2208810" y="985652"/>
                </a:cubicBezTo>
                <a:cubicBezTo>
                  <a:pt x="2301833" y="1100447"/>
                  <a:pt x="2338448" y="1274618"/>
                  <a:pt x="2375064" y="14487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299606" y="6423139"/>
            <a:ext cx="1057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i="1" dirty="0">
                <a:solidFill>
                  <a:srgbClr val="000000"/>
                </a:solidFill>
                <a:latin typeface="Calibri" pitchFamily="34" charset="0"/>
              </a:rPr>
              <a:t>a</a:t>
            </a:r>
            <a:endParaRPr kumimoji="0" lang="pt-BR" altLang="pt-BR" sz="3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677705" y="6453336"/>
            <a:ext cx="1057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i="1" dirty="0">
                <a:solidFill>
                  <a:srgbClr val="000000"/>
                </a:solidFill>
                <a:latin typeface="Calibri" pitchFamily="34" charset="0"/>
              </a:rPr>
              <a:t>b</a:t>
            </a:r>
            <a:endParaRPr kumimoji="0" lang="pt-BR" altLang="pt-BR" sz="3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3359739" y="5949280"/>
            <a:ext cx="408298" cy="457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3371614" y="5805264"/>
            <a:ext cx="552314" cy="601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347864" y="5589240"/>
            <a:ext cx="792088" cy="829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359739" y="5383894"/>
            <a:ext cx="936104" cy="1035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3347864" y="5142165"/>
            <a:ext cx="1188510" cy="1276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3359739" y="4950868"/>
            <a:ext cx="1356277" cy="1456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3347864" y="4737019"/>
            <a:ext cx="1599780" cy="1681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3347864" y="4509120"/>
            <a:ext cx="1800200" cy="1897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3347864" y="4293096"/>
            <a:ext cx="2016224" cy="2113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4283968" y="5013176"/>
            <a:ext cx="1393737" cy="139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4522665" y="4963721"/>
            <a:ext cx="1155040" cy="1214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4713104" y="4869160"/>
            <a:ext cx="101750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>
            <a:off x="4932040" y="4797152"/>
            <a:ext cx="798564" cy="881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4421588" y="5579948"/>
            <a:ext cx="3664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</a:t>
            </a:r>
          </a:p>
        </p:txBody>
      </p:sp>
      <p:cxnSp>
        <p:nvCxnSpPr>
          <p:cNvPr id="62" name="Conector reto 61"/>
          <p:cNvCxnSpPr/>
          <p:nvPr/>
        </p:nvCxnSpPr>
        <p:spPr>
          <a:xfrm>
            <a:off x="5084440" y="4725144"/>
            <a:ext cx="639466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/>
              <p:cNvSpPr txBox="1"/>
              <p:nvPr/>
            </p:nvSpPr>
            <p:spPr>
              <a:xfrm>
                <a:off x="1646036" y="3140968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pt-BR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pt-BR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ixaDeTex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036" y="3140968"/>
                <a:ext cx="6937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/>
              <p:cNvSpPr txBox="1"/>
              <p:nvPr/>
            </p:nvSpPr>
            <p:spPr>
              <a:xfrm>
                <a:off x="7236296" y="6381328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CaixaDeTexto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6381328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/>
              <p:cNvSpPr txBox="1"/>
              <p:nvPr/>
            </p:nvSpPr>
            <p:spPr>
              <a:xfrm>
                <a:off x="611560" y="2420888"/>
                <a:ext cx="82452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0" dirty="0"/>
                  <a:t>Obs.: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2000" i="1">
                        <a:latin typeface="Cambria Math"/>
                      </a:rPr>
                      <m:t>&gt;0,</m:t>
                    </m:r>
                    <m:r>
                      <a:rPr lang="pt-BR" sz="2000" i="1">
                        <a:latin typeface="Cambria Math"/>
                      </a:rPr>
                      <m:t>𝑛𝑜</m:t>
                    </m:r>
                    <m:r>
                      <a:rPr lang="pt-BR" sz="2000" i="1">
                        <a:latin typeface="Cambria Math"/>
                      </a:rPr>
                      <m:t> </m:t>
                    </m:r>
                    <m:r>
                      <a:rPr lang="pt-BR" sz="2000" i="1">
                        <a:latin typeface="Cambria Math"/>
                      </a:rPr>
                      <m:t>𝑖𝑛𝑡𝑒𝑟𝑣𝑎𝑙𝑜</m:t>
                    </m:r>
                    <m:r>
                      <a:rPr lang="pt-BR" sz="2000" i="1">
                        <a:latin typeface="Cambria Math"/>
                      </a:rPr>
                      <m:t> [</m:t>
                    </m:r>
                    <m:r>
                      <a:rPr lang="pt-BR" sz="2000" i="1">
                        <a:latin typeface="Cambria Math"/>
                      </a:rPr>
                      <m:t>𝑎</m:t>
                    </m:r>
                    <m:r>
                      <a:rPr lang="pt-BR" sz="2000" i="1">
                        <a:latin typeface="Cambria Math"/>
                      </a:rPr>
                      <m:t>,</m:t>
                    </m:r>
                    <m:r>
                      <a:rPr lang="pt-BR" sz="2000" i="1">
                        <a:latin typeface="Cambria Math"/>
                      </a:rPr>
                      <m:t>𝑏</m:t>
                    </m:r>
                    <m:r>
                      <a:rPr lang="pt-BR" sz="2000" i="1">
                        <a:latin typeface="Cambria Math"/>
                      </a:rPr>
                      <m:t>]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30" name="CaixaDe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20888"/>
                <a:ext cx="8245295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739" t="-7576" b="-257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77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922" y="260648"/>
            <a:ext cx="7704856" cy="1143000"/>
          </a:xfrm>
        </p:spPr>
        <p:txBody>
          <a:bodyPr>
            <a:normAutofit/>
          </a:bodyPr>
          <a:lstStyle/>
          <a:p>
            <a:r>
              <a:rPr lang="pt-BR" dirty="0"/>
              <a:t>Integral Definida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1954576" y="1663228"/>
            <a:ext cx="3578" cy="39260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950998" y="3979359"/>
            <a:ext cx="5840214" cy="360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523676" y="2098718"/>
                <a:ext cx="15129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𝒚</m:t>
                      </m:r>
                      <m:r>
                        <a:rPr lang="pt-BR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pt-BR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pt-BR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676" y="2098718"/>
                <a:ext cx="1512978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1210"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/>
              <p:cNvSpPr txBox="1"/>
              <p:nvPr/>
            </p:nvSpPr>
            <p:spPr>
              <a:xfrm>
                <a:off x="1203414" y="1519212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pt-BR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pt-BR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ixaDeTex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414" y="1519212"/>
                <a:ext cx="69371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/>
              <p:cNvSpPr txBox="1"/>
              <p:nvPr/>
            </p:nvSpPr>
            <p:spPr>
              <a:xfrm>
                <a:off x="7801786" y="3814176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CaixaDeTexto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786" y="3814176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tângulo 36"/>
          <p:cNvSpPr/>
          <p:nvPr/>
        </p:nvSpPr>
        <p:spPr>
          <a:xfrm>
            <a:off x="2094415" y="2959372"/>
            <a:ext cx="345010" cy="1019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2784976" y="3163521"/>
            <a:ext cx="345010" cy="814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3124421" y="3521126"/>
            <a:ext cx="345010" cy="4582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2439966" y="3062894"/>
            <a:ext cx="345010" cy="916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3651686" y="3967484"/>
            <a:ext cx="345010" cy="64807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3994082" y="3967484"/>
            <a:ext cx="345010" cy="996237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4338538" y="3967484"/>
            <a:ext cx="345010" cy="1143054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4683548" y="3967484"/>
            <a:ext cx="345010" cy="1143054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5031861" y="3967484"/>
            <a:ext cx="345010" cy="100811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5369227" y="3967484"/>
            <a:ext cx="345010" cy="708205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>
          <a:xfrm>
            <a:off x="6715560" y="2831635"/>
            <a:ext cx="345010" cy="11595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/>
          <p:cNvSpPr/>
          <p:nvPr/>
        </p:nvSpPr>
        <p:spPr>
          <a:xfrm>
            <a:off x="6363480" y="2959372"/>
            <a:ext cx="345010" cy="1027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6018472" y="3175396"/>
            <a:ext cx="345010" cy="8114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/>
          <p:cNvSpPr/>
          <p:nvPr/>
        </p:nvSpPr>
        <p:spPr>
          <a:xfrm>
            <a:off x="5682182" y="3750242"/>
            <a:ext cx="345010" cy="2365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2427550" y="3284984"/>
            <a:ext cx="33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+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4377329" y="4119463"/>
            <a:ext cx="33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-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6676022" y="3212976"/>
            <a:ext cx="33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+</a:t>
            </a:r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2109046" y="4005064"/>
            <a:ext cx="1586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400" i="1" dirty="0">
                <a:solidFill>
                  <a:srgbClr val="000000"/>
                </a:solidFill>
                <a:latin typeface="Calibri" pitchFamily="34" charset="0"/>
              </a:rPr>
              <a:t>a</a:t>
            </a:r>
            <a:endParaRPr kumimoji="0" lang="pt-BR" altLang="pt-BR" sz="4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7260088" y="4136920"/>
            <a:ext cx="1586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400" i="1" dirty="0">
                <a:solidFill>
                  <a:srgbClr val="000000"/>
                </a:solidFill>
                <a:latin typeface="Calibri" pitchFamily="34" charset="0"/>
              </a:rPr>
              <a:t>b</a:t>
            </a:r>
            <a:endParaRPr kumimoji="0" lang="pt-BR" altLang="pt-BR" sz="4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7051850" y="2708921"/>
            <a:ext cx="345010" cy="1279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orma livre 5"/>
          <p:cNvSpPr/>
          <p:nvPr/>
        </p:nvSpPr>
        <p:spPr>
          <a:xfrm>
            <a:off x="2200191" y="2831635"/>
            <a:ext cx="5216503" cy="2278903"/>
          </a:xfrm>
          <a:custGeom>
            <a:avLst/>
            <a:gdLst>
              <a:gd name="connsiteX0" fmla="*/ 0 w 4809506"/>
              <a:gd name="connsiteY0" fmla="*/ 120343 h 2278903"/>
              <a:gd name="connsiteX1" fmla="*/ 415636 w 4809506"/>
              <a:gd name="connsiteY1" fmla="*/ 167844 h 2278903"/>
              <a:gd name="connsiteX2" fmla="*/ 819397 w 4809506"/>
              <a:gd name="connsiteY2" fmla="*/ 334098 h 2278903"/>
              <a:gd name="connsiteX3" fmla="*/ 1151906 w 4809506"/>
              <a:gd name="connsiteY3" fmla="*/ 761610 h 2278903"/>
              <a:gd name="connsiteX4" fmla="*/ 1341911 w 4809506"/>
              <a:gd name="connsiteY4" fmla="*/ 1355376 h 2278903"/>
              <a:gd name="connsiteX5" fmla="*/ 1496290 w 4809506"/>
              <a:gd name="connsiteY5" fmla="*/ 1925392 h 2278903"/>
              <a:gd name="connsiteX6" fmla="*/ 1745672 w 4809506"/>
              <a:gd name="connsiteY6" fmla="*/ 2162898 h 2278903"/>
              <a:gd name="connsiteX7" fmla="*/ 2351314 w 4809506"/>
              <a:gd name="connsiteY7" fmla="*/ 2269776 h 2278903"/>
              <a:gd name="connsiteX8" fmla="*/ 3004457 w 4809506"/>
              <a:gd name="connsiteY8" fmla="*/ 1937267 h 2278903"/>
              <a:gd name="connsiteX9" fmla="*/ 3455719 w 4809506"/>
              <a:gd name="connsiteY9" fmla="*/ 654732 h 2278903"/>
              <a:gd name="connsiteX10" fmla="*/ 4049485 w 4809506"/>
              <a:gd name="connsiteY10" fmla="*/ 84717 h 2278903"/>
              <a:gd name="connsiteX11" fmla="*/ 4809506 w 4809506"/>
              <a:gd name="connsiteY11" fmla="*/ 13465 h 227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09506" h="2278903">
                <a:moveTo>
                  <a:pt x="0" y="120343"/>
                </a:moveTo>
                <a:cubicBezTo>
                  <a:pt x="139535" y="126280"/>
                  <a:pt x="279070" y="132218"/>
                  <a:pt x="415636" y="167844"/>
                </a:cubicBezTo>
                <a:cubicBezTo>
                  <a:pt x="552202" y="203470"/>
                  <a:pt x="696685" y="235137"/>
                  <a:pt x="819397" y="334098"/>
                </a:cubicBezTo>
                <a:cubicBezTo>
                  <a:pt x="942109" y="433059"/>
                  <a:pt x="1064820" y="591397"/>
                  <a:pt x="1151906" y="761610"/>
                </a:cubicBezTo>
                <a:cubicBezTo>
                  <a:pt x="1238992" y="931823"/>
                  <a:pt x="1284514" y="1161412"/>
                  <a:pt x="1341911" y="1355376"/>
                </a:cubicBezTo>
                <a:cubicBezTo>
                  <a:pt x="1399308" y="1549340"/>
                  <a:pt x="1428997" y="1790805"/>
                  <a:pt x="1496290" y="1925392"/>
                </a:cubicBezTo>
                <a:cubicBezTo>
                  <a:pt x="1563584" y="2059979"/>
                  <a:pt x="1603168" y="2105501"/>
                  <a:pt x="1745672" y="2162898"/>
                </a:cubicBezTo>
                <a:cubicBezTo>
                  <a:pt x="1888176" y="2220295"/>
                  <a:pt x="2141517" y="2307381"/>
                  <a:pt x="2351314" y="2269776"/>
                </a:cubicBezTo>
                <a:cubicBezTo>
                  <a:pt x="2561111" y="2232171"/>
                  <a:pt x="2820390" y="2206441"/>
                  <a:pt x="3004457" y="1937267"/>
                </a:cubicBezTo>
                <a:cubicBezTo>
                  <a:pt x="3188524" y="1668093"/>
                  <a:pt x="3281548" y="963490"/>
                  <a:pt x="3455719" y="654732"/>
                </a:cubicBezTo>
                <a:cubicBezTo>
                  <a:pt x="3629890" y="345974"/>
                  <a:pt x="3823854" y="191595"/>
                  <a:pt x="4049485" y="84717"/>
                </a:cubicBezTo>
                <a:cubicBezTo>
                  <a:pt x="4275116" y="-22161"/>
                  <a:pt x="4542311" y="-4348"/>
                  <a:pt x="4809506" y="13465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/>
              <p:cNvSpPr txBox="1"/>
              <p:nvPr/>
            </p:nvSpPr>
            <p:spPr>
              <a:xfrm>
                <a:off x="1187624" y="5661248"/>
                <a:ext cx="3395078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sz="2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𝑑𝑥</m:t>
                      </m:r>
                      <m:r>
                        <a:rPr lang="pt-BR" sz="22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67" name="CaixaDeTexto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661248"/>
                <a:ext cx="3395078" cy="8604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5001223" y="5711383"/>
                <a:ext cx="3754105" cy="378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:Á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rea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da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parte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superior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0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223" y="5711383"/>
                <a:ext cx="3754105" cy="378245"/>
              </a:xfrm>
              <a:prstGeom prst="rect">
                <a:avLst/>
              </a:prstGeom>
              <a:blipFill rotWithShape="1">
                <a:blip r:embed="rId6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tângulo 67"/>
              <p:cNvSpPr/>
              <p:nvPr/>
            </p:nvSpPr>
            <p:spPr>
              <a:xfrm>
                <a:off x="5014750" y="6143431"/>
                <a:ext cx="3666453" cy="378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:Á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rea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da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parte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inferior</m:t>
                      </m:r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0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" name="Retângulo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750" y="6143431"/>
                <a:ext cx="3666453" cy="378245"/>
              </a:xfrm>
              <a:prstGeom prst="rect">
                <a:avLst/>
              </a:prstGeom>
              <a:blipFill rotWithShape="1">
                <a:blip r:embed="rId7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50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Fundamental do Cálculo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51520" y="2060848"/>
            <a:ext cx="8640960" cy="165618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67544" y="2204864"/>
                <a:ext cx="6120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pt-BR" dirty="0"/>
                  <a:t> for contínua em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  <m:r>
                          <a:rPr lang="pt-BR" b="0" i="1" smtClean="0">
                            <a:latin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pt-BR" dirty="0"/>
                  <a:t>, então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pt-BR" dirty="0"/>
                  <a:t> é definida por:  </a:t>
                </a: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04864"/>
                <a:ext cx="612068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96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2123728" y="2736695"/>
                <a:ext cx="4875053" cy="692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  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⇒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736695"/>
                <a:ext cx="4875053" cy="6923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 de cantos arredondados 6"/>
          <p:cNvSpPr/>
          <p:nvPr/>
        </p:nvSpPr>
        <p:spPr>
          <a:xfrm>
            <a:off x="323528" y="4005064"/>
            <a:ext cx="8640960" cy="208823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39552" y="4149080"/>
                <a:ext cx="6120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pt-BR" dirty="0"/>
                  <a:t> for contínua em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  <m:r>
                          <a:rPr lang="pt-BR" b="0" i="1" smtClean="0">
                            <a:latin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pt-BR" dirty="0"/>
                  <a:t>, então:  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149080"/>
                <a:ext cx="612068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96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2195736" y="4680911"/>
                <a:ext cx="2824619" cy="720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680911"/>
                <a:ext cx="2824619" cy="7206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39552" y="5579948"/>
                <a:ext cx="66247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Onde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pt-BR" dirty="0"/>
                  <a:t> é qualquer primitiva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𝑓</m:t>
                    </m:r>
                  </m:oMath>
                </a14:m>
                <a:r>
                  <a:rPr lang="pt-BR" dirty="0"/>
                  <a:t>, isto é, uma função tal que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𝐹</m:t>
                    </m:r>
                  </m:oMath>
                </a14:m>
                <a:r>
                  <a:rPr lang="pt-BR" dirty="0"/>
                  <a:t>’ =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𝑓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79948"/>
                <a:ext cx="662473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829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97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delo ESALQ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60174</TotalTime>
  <Words>476</Words>
  <Application>Microsoft Office PowerPoint</Application>
  <PresentationFormat>Apresentação na tela (4:3)</PresentationFormat>
  <Paragraphs>264</Paragraphs>
  <Slides>17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Wingdings</vt:lpstr>
      <vt:lpstr>Modelo ESALQ</vt:lpstr>
      <vt:lpstr>Matemática Aplicada I Integrais</vt:lpstr>
      <vt:lpstr>Área abaixo da curva  〖f(x)=e〗^x</vt:lpstr>
      <vt:lpstr>Apresentação do PowerPoint</vt:lpstr>
      <vt:lpstr>Apresentação do PowerPoint</vt:lpstr>
      <vt:lpstr>Apresentação do PowerPoint</vt:lpstr>
      <vt:lpstr>Integral Definida</vt:lpstr>
      <vt:lpstr>Integral Definida</vt:lpstr>
      <vt:lpstr>Integral Definida</vt:lpstr>
      <vt:lpstr>Teorema Fundamental do Cálculo</vt:lpstr>
      <vt:lpstr>Propriedades da Integral</vt:lpstr>
      <vt:lpstr>Propriedades da Integral</vt:lpstr>
      <vt:lpstr>Interpretação da Função Integral </vt:lpstr>
      <vt:lpstr>Regra da Substituição</vt:lpstr>
      <vt:lpstr>Regra da Substituição</vt:lpstr>
      <vt:lpstr>Apresentação do PowerPoint</vt:lpstr>
      <vt:lpstr>Regra da Substituição</vt:lpstr>
      <vt:lpstr>Regra da Substituição - Integrais Definidas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Cr-01</dc:creator>
  <cp:lastModifiedBy>Jose Eduardo Holler Branco</cp:lastModifiedBy>
  <cp:revision>709</cp:revision>
  <dcterms:created xsi:type="dcterms:W3CDTF">2012-07-18T19:21:02Z</dcterms:created>
  <dcterms:modified xsi:type="dcterms:W3CDTF">2016-06-07T09:38:14Z</dcterms:modified>
</cp:coreProperties>
</file>