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4"/>
  </p:notesMasterIdLst>
  <p:sldIdLst>
    <p:sldId id="315" r:id="rId2"/>
    <p:sldId id="441" r:id="rId3"/>
    <p:sldId id="434" r:id="rId4"/>
    <p:sldId id="435" r:id="rId5"/>
    <p:sldId id="436" r:id="rId6"/>
    <p:sldId id="442" r:id="rId7"/>
    <p:sldId id="443" r:id="rId8"/>
    <p:sldId id="438" r:id="rId9"/>
    <p:sldId id="444" r:id="rId10"/>
    <p:sldId id="445" r:id="rId11"/>
    <p:sldId id="446" r:id="rId12"/>
    <p:sldId id="447" r:id="rId13"/>
    <p:sldId id="437" r:id="rId14"/>
    <p:sldId id="400" r:id="rId15"/>
    <p:sldId id="412" r:id="rId16"/>
    <p:sldId id="430" r:id="rId17"/>
    <p:sldId id="402" r:id="rId18"/>
    <p:sldId id="403" r:id="rId19"/>
    <p:sldId id="440" r:id="rId20"/>
    <p:sldId id="448" r:id="rId21"/>
    <p:sldId id="411" r:id="rId22"/>
    <p:sldId id="449" r:id="rId2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369F2A-D36D-4E8E-92AC-B831959273F6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388F45BC-A2DB-4424-82D8-14B6D370ADD3}">
      <dgm:prSet phldrT="[Texto]"/>
      <dgm:spPr/>
      <dgm:t>
        <a:bodyPr/>
        <a:lstStyle/>
        <a:p>
          <a:r>
            <a:rPr lang="pt-BR" dirty="0" smtClean="0"/>
            <a:t>Grupo criminal</a:t>
          </a:r>
          <a:endParaRPr lang="es-MX" dirty="0"/>
        </a:p>
      </dgm:t>
    </dgm:pt>
    <dgm:pt modelId="{A9B50099-1101-4337-A56C-CB59A84D3593}" type="parTrans" cxnId="{BDF98355-8C96-4B55-97CA-CC6C9274FC60}">
      <dgm:prSet/>
      <dgm:spPr/>
      <dgm:t>
        <a:bodyPr/>
        <a:lstStyle/>
        <a:p>
          <a:endParaRPr lang="es-MX"/>
        </a:p>
      </dgm:t>
    </dgm:pt>
    <dgm:pt modelId="{CC5A9807-28FD-49E3-8838-A71AE2F64E6D}" type="sibTrans" cxnId="{BDF98355-8C96-4B55-97CA-CC6C9274FC60}">
      <dgm:prSet/>
      <dgm:spPr/>
      <dgm:t>
        <a:bodyPr/>
        <a:lstStyle/>
        <a:p>
          <a:endParaRPr lang="es-MX"/>
        </a:p>
      </dgm:t>
    </dgm:pt>
    <dgm:pt modelId="{085B32B0-9669-43D0-A642-FBF450AF52FC}">
      <dgm:prSet phldrT="[Texto]"/>
      <dgm:spPr/>
      <dgm:t>
        <a:bodyPr/>
        <a:lstStyle/>
        <a:p>
          <a:r>
            <a:rPr lang="pt-BR" dirty="0" smtClean="0"/>
            <a:t>Micro network</a:t>
          </a:r>
          <a:endParaRPr lang="es-MX" dirty="0"/>
        </a:p>
      </dgm:t>
    </dgm:pt>
    <dgm:pt modelId="{0E1A5B59-D354-445B-8CD3-144D479C8877}" type="parTrans" cxnId="{82BF6EDB-9DCB-42D6-A653-8B4DC629E6E2}">
      <dgm:prSet/>
      <dgm:spPr/>
      <dgm:t>
        <a:bodyPr/>
        <a:lstStyle/>
        <a:p>
          <a:endParaRPr lang="es-MX"/>
        </a:p>
      </dgm:t>
    </dgm:pt>
    <dgm:pt modelId="{FC7AC2F1-6FC8-4CBE-BE4A-094AD4EFE737}" type="sibTrans" cxnId="{82BF6EDB-9DCB-42D6-A653-8B4DC629E6E2}">
      <dgm:prSet/>
      <dgm:spPr/>
      <dgm:t>
        <a:bodyPr/>
        <a:lstStyle/>
        <a:p>
          <a:endParaRPr lang="es-MX"/>
        </a:p>
      </dgm:t>
    </dgm:pt>
    <dgm:pt modelId="{117FDDE4-6A38-4651-90A4-BB6E4E81A878}">
      <dgm:prSet phldrT="[Texto]"/>
      <dgm:spPr/>
      <dgm:t>
        <a:bodyPr/>
        <a:lstStyle/>
        <a:p>
          <a:r>
            <a:rPr lang="pt-BR" dirty="0" smtClean="0"/>
            <a:t>Macro Network</a:t>
          </a:r>
          <a:endParaRPr lang="es-MX" dirty="0"/>
        </a:p>
      </dgm:t>
    </dgm:pt>
    <dgm:pt modelId="{D1AFDE18-C63E-46E2-AE8F-C6841FDA2239}" type="parTrans" cxnId="{5B3C0403-9F50-416C-9D0E-0B278BDF586F}">
      <dgm:prSet/>
      <dgm:spPr/>
      <dgm:t>
        <a:bodyPr/>
        <a:lstStyle/>
        <a:p>
          <a:endParaRPr lang="es-MX"/>
        </a:p>
      </dgm:t>
    </dgm:pt>
    <dgm:pt modelId="{EFEB8528-B528-4E9C-AE43-838702E26B99}" type="sibTrans" cxnId="{5B3C0403-9F50-416C-9D0E-0B278BDF586F}">
      <dgm:prSet/>
      <dgm:spPr/>
      <dgm:t>
        <a:bodyPr/>
        <a:lstStyle/>
        <a:p>
          <a:endParaRPr lang="es-MX"/>
        </a:p>
      </dgm:t>
    </dgm:pt>
    <dgm:pt modelId="{839470D2-69D2-4173-84D9-256C1A59D405}" type="pres">
      <dgm:prSet presAssocID="{E1369F2A-D36D-4E8E-92AC-B831959273F6}" presName="composite" presStyleCnt="0">
        <dgm:presLayoutVars>
          <dgm:chMax val="5"/>
          <dgm:dir/>
          <dgm:resizeHandles val="exact"/>
        </dgm:presLayoutVars>
      </dgm:prSet>
      <dgm:spPr/>
    </dgm:pt>
    <dgm:pt modelId="{23424B1F-6C70-476C-98C3-A3E0403CE463}" type="pres">
      <dgm:prSet presAssocID="{388F45BC-A2DB-4424-82D8-14B6D370ADD3}" presName="circle1" presStyleLbl="lnNode1" presStyleIdx="0" presStyleCnt="3" custLinFactNeighborX="-67057"/>
      <dgm:spPr>
        <a:solidFill>
          <a:schemeClr val="accent2"/>
        </a:solidFill>
      </dgm:spPr>
    </dgm:pt>
    <dgm:pt modelId="{82A29CBE-48BA-49F2-9CE9-FE2447DF1269}" type="pres">
      <dgm:prSet presAssocID="{388F45BC-A2DB-4424-82D8-14B6D370ADD3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FF1B0C-9D3F-40B8-93F0-3D09DA785C77}" type="pres">
      <dgm:prSet presAssocID="{388F45BC-A2DB-4424-82D8-14B6D370ADD3}" presName="line1" presStyleLbl="callout" presStyleIdx="0" presStyleCnt="6" custLinFactY="100000" custLinFactNeighborX="42853" custLinFactNeighborY="163633"/>
      <dgm:spPr>
        <a:ln>
          <a:solidFill>
            <a:schemeClr val="tx2"/>
          </a:solidFill>
        </a:ln>
      </dgm:spPr>
    </dgm:pt>
    <dgm:pt modelId="{5D8172AE-C51B-4875-A3EC-7F85B8FDEE35}" type="pres">
      <dgm:prSet presAssocID="{388F45BC-A2DB-4424-82D8-14B6D370ADD3}" presName="d1" presStyleLbl="callout" presStyleIdx="1" presStyleCnt="6" custScaleX="116813" custScaleY="90902"/>
      <dgm:spPr>
        <a:ln>
          <a:solidFill>
            <a:schemeClr val="tx2"/>
          </a:solidFill>
        </a:ln>
      </dgm:spPr>
    </dgm:pt>
    <dgm:pt modelId="{37E03B4D-66E9-4A5F-AF63-502BD56411F5}" type="pres">
      <dgm:prSet presAssocID="{085B32B0-9669-43D0-A642-FBF450AF52FC}" presName="circle2" presStyleLbl="lnNode1" presStyleIdx="1" presStyleCnt="3"/>
      <dgm:spPr/>
    </dgm:pt>
    <dgm:pt modelId="{BDFA7D55-E019-4CE1-BF35-7BE3096ACDF2}" type="pres">
      <dgm:prSet presAssocID="{085B32B0-9669-43D0-A642-FBF450AF52FC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5E3F77-6FF2-4BC0-9E1E-E085229C6E8E}" type="pres">
      <dgm:prSet presAssocID="{085B32B0-9669-43D0-A642-FBF450AF52FC}" presName="line2" presStyleLbl="callout" presStyleIdx="2" presStyleCnt="6" custFlipVert="1" custSzY="45720" custScaleX="153974" custLinFactNeighborX="20625" custLinFactNeighborY="54313"/>
      <dgm:spPr>
        <a:ln>
          <a:solidFill>
            <a:schemeClr val="tx2"/>
          </a:solidFill>
        </a:ln>
      </dgm:spPr>
    </dgm:pt>
    <dgm:pt modelId="{0C4E7B3A-75D9-4E02-8CDC-625A398F7003}" type="pres">
      <dgm:prSet presAssocID="{085B32B0-9669-43D0-A642-FBF450AF52FC}" presName="d2" presStyleLbl="callout" presStyleIdx="3" presStyleCnt="6"/>
      <dgm:spPr>
        <a:ln>
          <a:solidFill>
            <a:schemeClr val="tx2"/>
          </a:solidFill>
        </a:ln>
      </dgm:spPr>
    </dgm:pt>
    <dgm:pt modelId="{AF9FF31D-6762-47D6-BED9-BF81AFDA5A37}" type="pres">
      <dgm:prSet presAssocID="{117FDDE4-6A38-4651-90A4-BB6E4E81A878}" presName="circle3" presStyleLbl="lnNode1" presStyleIdx="2" presStyleCnt="3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endParaRPr lang="es-MX"/>
        </a:p>
      </dgm:t>
    </dgm:pt>
    <dgm:pt modelId="{3349F863-9F12-4A50-8D5A-DC71C6D0AFC6}" type="pres">
      <dgm:prSet presAssocID="{117FDDE4-6A38-4651-90A4-BB6E4E81A878}" presName="text3" presStyleLbl="revTx" presStyleIdx="2" presStyleCnt="3" custLinFactNeighborX="11903" custLinFactNeighborY="203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62A2A5-51B6-4917-B81E-7E56C4D2F6AA}" type="pres">
      <dgm:prSet presAssocID="{117FDDE4-6A38-4651-90A4-BB6E4E81A878}" presName="line3" presStyleLbl="callout" presStyleIdx="4" presStyleCnt="6" custFlipVert="1" custFlipHor="0" custSzY="45719" custScaleX="121031" custLinFactY="-172828" custLinFactNeighborX="63286" custLinFactNeighborY="-200000"/>
      <dgm:spPr>
        <a:ln>
          <a:solidFill>
            <a:schemeClr val="tx2"/>
          </a:solidFill>
        </a:ln>
      </dgm:spPr>
    </dgm:pt>
    <dgm:pt modelId="{16BEBB71-FF9E-4A08-8782-BB7843F9E51B}" type="pres">
      <dgm:prSet presAssocID="{117FDDE4-6A38-4651-90A4-BB6E4E81A878}" presName="d3" presStyleLbl="callout" presStyleIdx="5" presStyleCnt="6" custLinFactNeighborX="24932" custLinFactNeighborY="-657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2"/>
          </a:solidFill>
        </a:ln>
      </dgm:spPr>
      <dgm:t>
        <a:bodyPr/>
        <a:lstStyle/>
        <a:p>
          <a:endParaRPr lang="es-MX"/>
        </a:p>
      </dgm:t>
    </dgm:pt>
  </dgm:ptLst>
  <dgm:cxnLst>
    <dgm:cxn modelId="{344B0D65-28D3-4023-A371-F812A9BC16FD}" type="presOf" srcId="{E1369F2A-D36D-4E8E-92AC-B831959273F6}" destId="{839470D2-69D2-4173-84D9-256C1A59D405}" srcOrd="0" destOrd="0" presId="urn:microsoft.com/office/officeart/2005/8/layout/target1"/>
    <dgm:cxn modelId="{4E9B57BF-7294-4B7B-894F-2DBE7ABC5369}" type="presOf" srcId="{085B32B0-9669-43D0-A642-FBF450AF52FC}" destId="{BDFA7D55-E019-4CE1-BF35-7BE3096ACDF2}" srcOrd="0" destOrd="0" presId="urn:microsoft.com/office/officeart/2005/8/layout/target1"/>
    <dgm:cxn modelId="{5B3C0403-9F50-416C-9D0E-0B278BDF586F}" srcId="{E1369F2A-D36D-4E8E-92AC-B831959273F6}" destId="{117FDDE4-6A38-4651-90A4-BB6E4E81A878}" srcOrd="2" destOrd="0" parTransId="{D1AFDE18-C63E-46E2-AE8F-C6841FDA2239}" sibTransId="{EFEB8528-B528-4E9C-AE43-838702E26B99}"/>
    <dgm:cxn modelId="{82BF6EDB-9DCB-42D6-A653-8B4DC629E6E2}" srcId="{E1369F2A-D36D-4E8E-92AC-B831959273F6}" destId="{085B32B0-9669-43D0-A642-FBF450AF52FC}" srcOrd="1" destOrd="0" parTransId="{0E1A5B59-D354-445B-8CD3-144D479C8877}" sibTransId="{FC7AC2F1-6FC8-4CBE-BE4A-094AD4EFE737}"/>
    <dgm:cxn modelId="{E8381273-54F9-4CFB-A2E4-679D081F7481}" type="presOf" srcId="{388F45BC-A2DB-4424-82D8-14B6D370ADD3}" destId="{82A29CBE-48BA-49F2-9CE9-FE2447DF1269}" srcOrd="0" destOrd="0" presId="urn:microsoft.com/office/officeart/2005/8/layout/target1"/>
    <dgm:cxn modelId="{BDF98355-8C96-4B55-97CA-CC6C9274FC60}" srcId="{E1369F2A-D36D-4E8E-92AC-B831959273F6}" destId="{388F45BC-A2DB-4424-82D8-14B6D370ADD3}" srcOrd="0" destOrd="0" parTransId="{A9B50099-1101-4337-A56C-CB59A84D3593}" sibTransId="{CC5A9807-28FD-49E3-8838-A71AE2F64E6D}"/>
    <dgm:cxn modelId="{92663A3A-50C1-49CC-9548-D7B51A836084}" type="presOf" srcId="{117FDDE4-6A38-4651-90A4-BB6E4E81A878}" destId="{3349F863-9F12-4A50-8D5A-DC71C6D0AFC6}" srcOrd="0" destOrd="0" presId="urn:microsoft.com/office/officeart/2005/8/layout/target1"/>
    <dgm:cxn modelId="{E649A0BD-F27A-444D-A202-4F68B8098FE3}" type="presParOf" srcId="{839470D2-69D2-4173-84D9-256C1A59D405}" destId="{23424B1F-6C70-476C-98C3-A3E0403CE463}" srcOrd="0" destOrd="0" presId="urn:microsoft.com/office/officeart/2005/8/layout/target1"/>
    <dgm:cxn modelId="{3A9C1391-E433-4F82-99DB-8F11A64A9F2F}" type="presParOf" srcId="{839470D2-69D2-4173-84D9-256C1A59D405}" destId="{82A29CBE-48BA-49F2-9CE9-FE2447DF1269}" srcOrd="1" destOrd="0" presId="urn:microsoft.com/office/officeart/2005/8/layout/target1"/>
    <dgm:cxn modelId="{639BA84B-F1BB-40E3-AED4-001F8CEFCCA1}" type="presParOf" srcId="{839470D2-69D2-4173-84D9-256C1A59D405}" destId="{41FF1B0C-9D3F-40B8-93F0-3D09DA785C77}" srcOrd="2" destOrd="0" presId="urn:microsoft.com/office/officeart/2005/8/layout/target1"/>
    <dgm:cxn modelId="{56BDCE51-DC6A-4F3E-BAC0-2F997EA9A9D7}" type="presParOf" srcId="{839470D2-69D2-4173-84D9-256C1A59D405}" destId="{5D8172AE-C51B-4875-A3EC-7F85B8FDEE35}" srcOrd="3" destOrd="0" presId="urn:microsoft.com/office/officeart/2005/8/layout/target1"/>
    <dgm:cxn modelId="{A6319D07-95E6-47DC-BC38-77756096B852}" type="presParOf" srcId="{839470D2-69D2-4173-84D9-256C1A59D405}" destId="{37E03B4D-66E9-4A5F-AF63-502BD56411F5}" srcOrd="4" destOrd="0" presId="urn:microsoft.com/office/officeart/2005/8/layout/target1"/>
    <dgm:cxn modelId="{0A559C65-310D-4608-BEB6-CB45AB9645F4}" type="presParOf" srcId="{839470D2-69D2-4173-84D9-256C1A59D405}" destId="{BDFA7D55-E019-4CE1-BF35-7BE3096ACDF2}" srcOrd="5" destOrd="0" presId="urn:microsoft.com/office/officeart/2005/8/layout/target1"/>
    <dgm:cxn modelId="{25853D58-FDA9-4B00-9E9A-12F63A436B99}" type="presParOf" srcId="{839470D2-69D2-4173-84D9-256C1A59D405}" destId="{E85E3F77-6FF2-4BC0-9E1E-E085229C6E8E}" srcOrd="6" destOrd="0" presId="urn:microsoft.com/office/officeart/2005/8/layout/target1"/>
    <dgm:cxn modelId="{00873CFE-0E58-4FBC-8287-C8EECFDA843E}" type="presParOf" srcId="{839470D2-69D2-4173-84D9-256C1A59D405}" destId="{0C4E7B3A-75D9-4E02-8CDC-625A398F7003}" srcOrd="7" destOrd="0" presId="urn:microsoft.com/office/officeart/2005/8/layout/target1"/>
    <dgm:cxn modelId="{9E1656F4-1ED5-4EE8-AEFF-4AA07BCC68C2}" type="presParOf" srcId="{839470D2-69D2-4173-84D9-256C1A59D405}" destId="{AF9FF31D-6762-47D6-BED9-BF81AFDA5A37}" srcOrd="8" destOrd="0" presId="urn:microsoft.com/office/officeart/2005/8/layout/target1"/>
    <dgm:cxn modelId="{13F9CC91-9F74-4AF0-8E8A-D72742A6D67A}" type="presParOf" srcId="{839470D2-69D2-4173-84D9-256C1A59D405}" destId="{3349F863-9F12-4A50-8D5A-DC71C6D0AFC6}" srcOrd="9" destOrd="0" presId="urn:microsoft.com/office/officeart/2005/8/layout/target1"/>
    <dgm:cxn modelId="{7343C212-14E8-4A27-8CFD-BE8F1700991A}" type="presParOf" srcId="{839470D2-69D2-4173-84D9-256C1A59D405}" destId="{4B62A2A5-51B6-4917-B81E-7E56C4D2F6AA}" srcOrd="10" destOrd="0" presId="urn:microsoft.com/office/officeart/2005/8/layout/target1"/>
    <dgm:cxn modelId="{4B19D26F-E149-4326-8CBD-A03E2F10CD12}" type="presParOf" srcId="{839470D2-69D2-4173-84D9-256C1A59D405}" destId="{16BEBB71-FF9E-4A08-8782-BB7843F9E51B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FF31D-6762-47D6-BED9-BF81AFDA5A37}">
      <dsp:nvSpPr>
        <dsp:cNvPr id="0" name=""/>
        <dsp:cNvSpPr/>
      </dsp:nvSpPr>
      <dsp:spPr>
        <a:xfrm>
          <a:off x="1365339" y="1099783"/>
          <a:ext cx="3299352" cy="329935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03B4D-66E9-4A5F-AF63-502BD56411F5}">
      <dsp:nvSpPr>
        <dsp:cNvPr id="0" name=""/>
        <dsp:cNvSpPr/>
      </dsp:nvSpPr>
      <dsp:spPr>
        <a:xfrm>
          <a:off x="2025210" y="1759654"/>
          <a:ext cx="1979611" cy="19796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24B1F-6C70-476C-98C3-A3E0403CE463}">
      <dsp:nvSpPr>
        <dsp:cNvPr id="0" name=""/>
        <dsp:cNvSpPr/>
      </dsp:nvSpPr>
      <dsp:spPr>
        <a:xfrm>
          <a:off x="2242591" y="2419524"/>
          <a:ext cx="659870" cy="65987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29CBE-48BA-49F2-9CE9-FE2447DF1269}">
      <dsp:nvSpPr>
        <dsp:cNvPr id="0" name=""/>
        <dsp:cNvSpPr/>
      </dsp:nvSpPr>
      <dsp:spPr>
        <a:xfrm>
          <a:off x="5214583" y="0"/>
          <a:ext cx="1649676" cy="96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3810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Grupo criminal</a:t>
          </a:r>
          <a:endParaRPr lang="es-MX" sz="3000" kern="1200" dirty="0"/>
        </a:p>
      </dsp:txBody>
      <dsp:txXfrm>
        <a:off x="5214583" y="0"/>
        <a:ext cx="1649676" cy="962311"/>
      </dsp:txXfrm>
    </dsp:sp>
    <dsp:sp modelId="{41FF1B0C-9D3F-40B8-93F0-3D09DA785C77}">
      <dsp:nvSpPr>
        <dsp:cNvPr id="0" name=""/>
        <dsp:cNvSpPr/>
      </dsp:nvSpPr>
      <dsp:spPr>
        <a:xfrm>
          <a:off x="4978898" y="576063"/>
          <a:ext cx="4124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172AE-C51B-4875-A3EC-7F85B8FDEE35}">
      <dsp:nvSpPr>
        <dsp:cNvPr id="0" name=""/>
        <dsp:cNvSpPr/>
      </dsp:nvSpPr>
      <dsp:spPr>
        <a:xfrm rot="5400000">
          <a:off x="2877048" y="572735"/>
          <a:ext cx="2061434" cy="208569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A7D55-E019-4CE1-BF35-7BE3096ACDF2}">
      <dsp:nvSpPr>
        <dsp:cNvPr id="0" name=""/>
        <dsp:cNvSpPr/>
      </dsp:nvSpPr>
      <dsp:spPr>
        <a:xfrm>
          <a:off x="5214583" y="962310"/>
          <a:ext cx="1649676" cy="96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3810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Micro network</a:t>
          </a:r>
          <a:endParaRPr lang="es-MX" sz="3000" kern="1200" dirty="0"/>
        </a:p>
      </dsp:txBody>
      <dsp:txXfrm>
        <a:off x="5214583" y="962310"/>
        <a:ext cx="1649676" cy="962311"/>
      </dsp:txXfrm>
    </dsp:sp>
    <dsp:sp modelId="{E85E3F77-6FF2-4BC0-9E1E-E085229C6E8E}">
      <dsp:nvSpPr>
        <dsp:cNvPr id="0" name=""/>
        <dsp:cNvSpPr/>
      </dsp:nvSpPr>
      <dsp:spPr>
        <a:xfrm flipV="1">
          <a:off x="4775926" y="1445438"/>
          <a:ext cx="635018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E7B3A-75D9-4E02-8CDC-625A398F7003}">
      <dsp:nvSpPr>
        <dsp:cNvPr id="0" name=""/>
        <dsp:cNvSpPr/>
      </dsp:nvSpPr>
      <dsp:spPr>
        <a:xfrm rot="5400000">
          <a:off x="3260652" y="1670131"/>
          <a:ext cx="1767132" cy="131259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9F863-9F12-4A50-8D5A-DC71C6D0AFC6}">
      <dsp:nvSpPr>
        <dsp:cNvPr id="0" name=""/>
        <dsp:cNvSpPr/>
      </dsp:nvSpPr>
      <dsp:spPr>
        <a:xfrm>
          <a:off x="5410944" y="1944214"/>
          <a:ext cx="1649676" cy="96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3810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Macro Network</a:t>
          </a:r>
          <a:endParaRPr lang="es-MX" sz="3000" kern="1200" dirty="0"/>
        </a:p>
      </dsp:txBody>
      <dsp:txXfrm>
        <a:off x="5410944" y="1944214"/>
        <a:ext cx="1649676" cy="962311"/>
      </dsp:txXfrm>
    </dsp:sp>
    <dsp:sp modelId="{4B62A2A5-51B6-4917-B81E-7E56C4D2F6AA}">
      <dsp:nvSpPr>
        <dsp:cNvPr id="0" name=""/>
        <dsp:cNvSpPr/>
      </dsp:nvSpPr>
      <dsp:spPr>
        <a:xfrm flipV="1">
          <a:off x="5019800" y="2212464"/>
          <a:ext cx="499154" cy="4571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EBB71-FF9E-4A08-8782-BB7843F9E51B}">
      <dsp:nvSpPr>
        <dsp:cNvPr id="0" name=""/>
        <dsp:cNvSpPr/>
      </dsp:nvSpPr>
      <dsp:spPr>
        <a:xfrm rot="5400000">
          <a:off x="3957372" y="2533686"/>
          <a:ext cx="1262552" cy="839685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9938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E72143-AB09-4C14-B717-2B9E970E975A}" type="slidenum">
              <a:rPr lang="pt-BR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F17E3E-F5B7-44E1-8CC0-54512CF2A2B5}" type="slidenum">
              <a:rPr lang="en-GB" altLang="es-MX" smtClean="0"/>
              <a:pPr eaLnBrk="1" hangingPunct="1">
                <a:spcBef>
                  <a:spcPct val="0"/>
                </a:spcBef>
              </a:pPr>
              <a:t>10</a:t>
            </a:fld>
            <a:endParaRPr lang="en-GB" altLang="es-MX" smtClean="0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es-MX" altLang="es-MX" sz="2400">
              <a:solidFill>
                <a:schemeClr val="bg1"/>
              </a:solidFill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s-MX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3C80D6-2E6B-4F15-907A-C54B6CD13611}" type="slidenum">
              <a:rPr lang="en-GB" altLang="es-MX" smtClean="0"/>
              <a:pPr eaLnBrk="1" hangingPunct="1">
                <a:spcBef>
                  <a:spcPct val="0"/>
                </a:spcBef>
              </a:pPr>
              <a:t>11</a:t>
            </a:fld>
            <a:endParaRPr lang="en-GB" altLang="es-MX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es-MX" altLang="es-MX" sz="2400">
              <a:solidFill>
                <a:schemeClr val="bg1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s-MX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indent="457200">
              <a:buSzPct val="100000"/>
              <a:defRPr sz="7200"/>
            </a:lvl1pPr>
            <a:lvl2pPr indent="457200">
              <a:buSzPct val="100000"/>
              <a:defRPr sz="7200"/>
            </a:lvl2pPr>
            <a:lvl3pPr indent="457200">
              <a:buSzPct val="100000"/>
              <a:defRPr sz="7200"/>
            </a:lvl3pPr>
            <a:lvl4pPr indent="457200">
              <a:buSzPct val="100000"/>
              <a:defRPr sz="7200"/>
            </a:lvl4pPr>
            <a:lvl5pPr indent="457200">
              <a:buSzPct val="100000"/>
              <a:defRPr sz="7200"/>
            </a:lvl5pPr>
            <a:lvl6pPr indent="457200">
              <a:buSzPct val="100000"/>
              <a:defRPr sz="7200"/>
            </a:lvl6pPr>
            <a:lvl7pPr indent="457200">
              <a:buSzPct val="100000"/>
              <a:defRPr sz="7200"/>
            </a:lvl7pPr>
            <a:lvl8pPr indent="457200">
              <a:buSzPct val="100000"/>
              <a:defRPr sz="7200"/>
            </a:lvl8pPr>
            <a:lvl9pPr indent="457200">
              <a:buSzPct val="100000"/>
              <a:defRPr sz="7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>
                <a:solidFill>
                  <a:srgbClr val="DA0002"/>
                </a:solidFill>
              </a:defRPr>
            </a:lvl1pPr>
            <a:lvl2pPr>
              <a:defRPr>
                <a:solidFill>
                  <a:srgbClr val="DA0002"/>
                </a:solidFill>
              </a:defRPr>
            </a:lvl2pPr>
            <a:lvl3pPr>
              <a:defRPr>
                <a:solidFill>
                  <a:srgbClr val="DA0002"/>
                </a:solidFill>
              </a:defRPr>
            </a:lvl3pPr>
            <a:lvl4pPr>
              <a:defRPr>
                <a:solidFill>
                  <a:srgbClr val="DA0002"/>
                </a:solidFill>
              </a:defRPr>
            </a:lvl4pPr>
            <a:lvl5pPr>
              <a:defRPr>
                <a:solidFill>
                  <a:srgbClr val="DA0002"/>
                </a:solidFill>
              </a:defRPr>
            </a:lvl5pPr>
            <a:lvl6pPr>
              <a:defRPr>
                <a:solidFill>
                  <a:srgbClr val="DA0002"/>
                </a:solidFill>
              </a:defRPr>
            </a:lvl6pPr>
            <a:lvl7pPr>
              <a:defRPr>
                <a:solidFill>
                  <a:srgbClr val="DA0002"/>
                </a:solidFill>
              </a:defRPr>
            </a:lvl7pPr>
            <a:lvl8pPr>
              <a:defRPr>
                <a:solidFill>
                  <a:srgbClr val="DA0002"/>
                </a:solidFill>
              </a:defRPr>
            </a:lvl8pPr>
            <a:lvl9pPr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AE5194-B3AC-4A47-99C4-BB7618A228C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01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01B931-44AE-419F-8522-A8C6FC6B776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3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23C02-697E-4CCC-91EE-82CAEF5151B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37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9988" y="702469"/>
            <a:ext cx="7378700" cy="9239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s-MX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>
          <a:xfrm>
            <a:off x="1387475" y="4768454"/>
            <a:ext cx="1903413" cy="3417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>
          <a:xfrm>
            <a:off x="3722689" y="4768454"/>
            <a:ext cx="2270125" cy="3417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>
          <a:xfrm>
            <a:off x="6464300" y="4770835"/>
            <a:ext cx="1905000" cy="3417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5BA3A-5C96-4477-8E17-99EA26EA698D}" type="slidenum">
              <a:rPr lang="en-GB" altLang="es-MX"/>
              <a:pPr>
                <a:defRPr/>
              </a:pPr>
              <a:t>‹nº›</a:t>
            </a:fld>
            <a:endParaRPr lang="en-GB" altLang="es-MX"/>
          </a:p>
        </p:txBody>
      </p:sp>
    </p:spTree>
    <p:extLst>
      <p:ext uri="{BB962C8B-B14F-4D97-AF65-F5344CB8AC3E}">
        <p14:creationId xmlns:p14="http://schemas.microsoft.com/office/powerpoint/2010/main" val="227953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3600" dirty="0"/>
              <a:t>Os </a:t>
            </a:r>
            <a:r>
              <a:rPr lang="pt-BR" sz="3600" dirty="0" smtClean="0"/>
              <a:t>Mercados Ilícitos</a:t>
            </a:r>
            <a:r>
              <a:rPr lang="pt-BR" sz="3600" dirty="0"/>
              <a:t>: </a:t>
            </a:r>
            <a:r>
              <a:rPr lang="pt-BR" sz="3600" dirty="0" smtClean="0"/>
              <a:t>Estrutura </a:t>
            </a:r>
            <a:r>
              <a:rPr lang="pt-BR" sz="3600" dirty="0"/>
              <a:t>e </a:t>
            </a:r>
            <a:r>
              <a:rPr lang="pt-BR" sz="3600" dirty="0" smtClean="0"/>
              <a:t>Funcionamento 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en-US" sz="3600" dirty="0" smtClean="0"/>
              <a:t>Aula </a:t>
            </a:r>
            <a:r>
              <a:rPr lang="en-US" sz="3600" dirty="0"/>
              <a:t>6</a:t>
            </a:r>
            <a:endParaRPr lang="en-US" sz="3600" dirty="0"/>
          </a:p>
        </p:txBody>
      </p:sp>
      <p:pic>
        <p:nvPicPr>
          <p:cNvPr id="4" name="Picture 3" descr="cabecalho i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75373"/>
            <a:ext cx="7344816" cy="110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esultado de imagem para logo u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591" y="3840572"/>
            <a:ext cx="944457" cy="109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8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532765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6934200" y="3600450"/>
            <a:ext cx="228600" cy="1714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7010400" y="3886200"/>
            <a:ext cx="1524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6858000" y="3257550"/>
            <a:ext cx="304800" cy="2286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6781800" y="2857500"/>
            <a:ext cx="381000" cy="2857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6705600" y="2400300"/>
            <a:ext cx="457200" cy="342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7086600" y="4171950"/>
            <a:ext cx="76200" cy="571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7162800" y="4057650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10 ou menos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162800" y="3805237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11 a 30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7162800" y="3576637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31 a 50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7162800" y="3290887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51 a 70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162800" y="2914650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71 a 90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7162800" y="2433637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Acima de 90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553200" y="1609725"/>
            <a:ext cx="23622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 b="1">
                <a:solidFill>
                  <a:srgbClr val="000000"/>
                </a:solidFill>
                <a:latin typeface="Verdana" pitchFamily="34" charset="0"/>
              </a:rPr>
              <a:t>Taxas de Homicídio por 100 mil habitantes:</a:t>
            </a:r>
          </a:p>
        </p:txBody>
      </p:sp>
      <p:sp>
        <p:nvSpPr>
          <p:cNvPr id="79888" name="Oval 16"/>
          <p:cNvSpPr>
            <a:spLocks noChangeArrowheads="1"/>
          </p:cNvSpPr>
          <p:nvPr/>
        </p:nvSpPr>
        <p:spPr bwMode="auto">
          <a:xfrm>
            <a:off x="5638800" y="1714500"/>
            <a:ext cx="304800" cy="2286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889" name="Oval 17"/>
          <p:cNvSpPr>
            <a:spLocks noChangeArrowheads="1"/>
          </p:cNvSpPr>
          <p:nvPr/>
        </p:nvSpPr>
        <p:spPr bwMode="auto">
          <a:xfrm>
            <a:off x="4760360" y="2597534"/>
            <a:ext cx="304800" cy="2286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890" name="Oval 18"/>
          <p:cNvSpPr>
            <a:spLocks noChangeArrowheads="1"/>
          </p:cNvSpPr>
          <p:nvPr/>
        </p:nvSpPr>
        <p:spPr bwMode="auto">
          <a:xfrm>
            <a:off x="4419600" y="2741043"/>
            <a:ext cx="112204" cy="112885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891" name="Oval 19"/>
          <p:cNvSpPr>
            <a:spLocks noChangeArrowheads="1"/>
          </p:cNvSpPr>
          <p:nvPr/>
        </p:nvSpPr>
        <p:spPr bwMode="auto">
          <a:xfrm>
            <a:off x="4114800" y="1657350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892" name="Oval 20"/>
          <p:cNvSpPr>
            <a:spLocks noChangeArrowheads="1"/>
          </p:cNvSpPr>
          <p:nvPr/>
        </p:nvSpPr>
        <p:spPr bwMode="auto">
          <a:xfrm>
            <a:off x="5334000" y="2057400"/>
            <a:ext cx="1524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893" name="Oval 21"/>
          <p:cNvSpPr>
            <a:spLocks noChangeArrowheads="1"/>
          </p:cNvSpPr>
          <p:nvPr/>
        </p:nvSpPr>
        <p:spPr bwMode="auto">
          <a:xfrm>
            <a:off x="5562600" y="1600200"/>
            <a:ext cx="457200" cy="342900"/>
          </a:xfrm>
          <a:prstGeom prst="ellipse">
            <a:avLst/>
          </a:prstGeom>
          <a:solidFill>
            <a:srgbClr val="FF0000">
              <a:alpha val="12941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894" name="Oval 22"/>
          <p:cNvSpPr>
            <a:spLocks noChangeArrowheads="1"/>
          </p:cNvSpPr>
          <p:nvPr/>
        </p:nvSpPr>
        <p:spPr bwMode="auto">
          <a:xfrm>
            <a:off x="3124200" y="342900"/>
            <a:ext cx="457200" cy="342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895" name="Oval 23"/>
          <p:cNvSpPr>
            <a:spLocks noChangeArrowheads="1"/>
          </p:cNvSpPr>
          <p:nvPr/>
        </p:nvSpPr>
        <p:spPr bwMode="auto">
          <a:xfrm>
            <a:off x="2781300" y="545082"/>
            <a:ext cx="457200" cy="340743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896" name="Oval 24"/>
          <p:cNvSpPr>
            <a:spLocks noChangeArrowheads="1"/>
          </p:cNvSpPr>
          <p:nvPr/>
        </p:nvSpPr>
        <p:spPr bwMode="auto">
          <a:xfrm>
            <a:off x="2362200" y="1771650"/>
            <a:ext cx="76200" cy="571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897" name="Oval 25"/>
          <p:cNvSpPr>
            <a:spLocks noChangeArrowheads="1"/>
          </p:cNvSpPr>
          <p:nvPr/>
        </p:nvSpPr>
        <p:spPr bwMode="auto">
          <a:xfrm>
            <a:off x="2362200" y="2057400"/>
            <a:ext cx="1524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898" name="Oval 26"/>
          <p:cNvSpPr>
            <a:spLocks noChangeArrowheads="1"/>
          </p:cNvSpPr>
          <p:nvPr/>
        </p:nvSpPr>
        <p:spPr bwMode="auto">
          <a:xfrm>
            <a:off x="1835696" y="1314450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899" name="Oval 27"/>
          <p:cNvSpPr>
            <a:spLocks noChangeArrowheads="1"/>
          </p:cNvSpPr>
          <p:nvPr/>
        </p:nvSpPr>
        <p:spPr bwMode="auto">
          <a:xfrm>
            <a:off x="3352800" y="3771900"/>
            <a:ext cx="76200" cy="571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900" name="Oval 28"/>
          <p:cNvSpPr>
            <a:spLocks noChangeArrowheads="1"/>
          </p:cNvSpPr>
          <p:nvPr/>
        </p:nvSpPr>
        <p:spPr bwMode="auto">
          <a:xfrm>
            <a:off x="3851920" y="3507854"/>
            <a:ext cx="76200" cy="571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901" name="Oval 29"/>
          <p:cNvSpPr>
            <a:spLocks noChangeArrowheads="1"/>
          </p:cNvSpPr>
          <p:nvPr/>
        </p:nvSpPr>
        <p:spPr bwMode="auto">
          <a:xfrm>
            <a:off x="4038600" y="3314700"/>
            <a:ext cx="76200" cy="571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902" name="Oval 30"/>
          <p:cNvSpPr>
            <a:spLocks noChangeArrowheads="1"/>
          </p:cNvSpPr>
          <p:nvPr/>
        </p:nvSpPr>
        <p:spPr bwMode="auto">
          <a:xfrm>
            <a:off x="3563938" y="2683893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903" name="Oval 31"/>
          <p:cNvSpPr>
            <a:spLocks noChangeArrowheads="1"/>
          </p:cNvSpPr>
          <p:nvPr/>
        </p:nvSpPr>
        <p:spPr bwMode="auto">
          <a:xfrm>
            <a:off x="2699792" y="3018656"/>
            <a:ext cx="76200" cy="571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904" name="Oval 32"/>
          <p:cNvSpPr>
            <a:spLocks noChangeArrowheads="1"/>
          </p:cNvSpPr>
          <p:nvPr/>
        </p:nvSpPr>
        <p:spPr bwMode="auto">
          <a:xfrm>
            <a:off x="2324100" y="1079862"/>
            <a:ext cx="228600" cy="174693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906" name="Oval 34"/>
          <p:cNvSpPr>
            <a:spLocks noChangeArrowheads="1"/>
          </p:cNvSpPr>
          <p:nvPr/>
        </p:nvSpPr>
        <p:spPr bwMode="auto">
          <a:xfrm>
            <a:off x="2362200" y="857250"/>
            <a:ext cx="1524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907" name="Oval 35"/>
          <p:cNvSpPr>
            <a:spLocks noChangeArrowheads="1"/>
          </p:cNvSpPr>
          <p:nvPr/>
        </p:nvSpPr>
        <p:spPr bwMode="auto">
          <a:xfrm>
            <a:off x="2699792" y="3429000"/>
            <a:ext cx="76200" cy="571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324" name="Oval 36"/>
          <p:cNvSpPr>
            <a:spLocks noChangeArrowheads="1"/>
          </p:cNvSpPr>
          <p:nvPr/>
        </p:nvSpPr>
        <p:spPr bwMode="auto">
          <a:xfrm>
            <a:off x="6781800" y="4514850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7086600" y="4433887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País</a:t>
            </a:r>
          </a:p>
        </p:txBody>
      </p:sp>
      <p:sp>
        <p:nvSpPr>
          <p:cNvPr id="12326" name="Oval 38"/>
          <p:cNvSpPr>
            <a:spLocks noChangeArrowheads="1"/>
          </p:cNvSpPr>
          <p:nvPr/>
        </p:nvSpPr>
        <p:spPr bwMode="auto">
          <a:xfrm>
            <a:off x="6781800" y="4743450"/>
            <a:ext cx="1524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7086600" y="4662487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Cidades</a:t>
            </a:r>
          </a:p>
        </p:txBody>
      </p:sp>
      <p:sp>
        <p:nvSpPr>
          <p:cNvPr id="79912" name="Freeform 40"/>
          <p:cNvSpPr>
            <a:spLocks noChangeArrowheads="1"/>
          </p:cNvSpPr>
          <p:nvPr/>
        </p:nvSpPr>
        <p:spPr bwMode="auto">
          <a:xfrm>
            <a:off x="2151063" y="1615679"/>
            <a:ext cx="1263650" cy="1009650"/>
          </a:xfrm>
          <a:custGeom>
            <a:avLst/>
            <a:gdLst>
              <a:gd name="T0" fmla="*/ 2147483647 w 796"/>
              <a:gd name="T1" fmla="*/ 2147483647 h 848"/>
              <a:gd name="T2" fmla="*/ 2147483647 w 796"/>
              <a:gd name="T3" fmla="*/ 2147483647 h 848"/>
              <a:gd name="T4" fmla="*/ 2147483647 w 796"/>
              <a:gd name="T5" fmla="*/ 2147483647 h 848"/>
              <a:gd name="T6" fmla="*/ 2147483647 w 796"/>
              <a:gd name="T7" fmla="*/ 2147483647 h 848"/>
              <a:gd name="T8" fmla="*/ 2147483647 w 796"/>
              <a:gd name="T9" fmla="*/ 2147483647 h 848"/>
              <a:gd name="T10" fmla="*/ 2147483647 w 796"/>
              <a:gd name="T11" fmla="*/ 2147483647 h 848"/>
              <a:gd name="T12" fmla="*/ 2147483647 w 796"/>
              <a:gd name="T13" fmla="*/ 2147483647 h 848"/>
              <a:gd name="T14" fmla="*/ 2147483647 w 796"/>
              <a:gd name="T15" fmla="*/ 2147483647 h 848"/>
              <a:gd name="T16" fmla="*/ 2147483647 w 796"/>
              <a:gd name="T17" fmla="*/ 2147483647 h 848"/>
              <a:gd name="T18" fmla="*/ 2147483647 w 796"/>
              <a:gd name="T19" fmla="*/ 2147483647 h 848"/>
              <a:gd name="T20" fmla="*/ 2147483647 w 796"/>
              <a:gd name="T21" fmla="*/ 2147483647 h 848"/>
              <a:gd name="T22" fmla="*/ 2147483647 w 796"/>
              <a:gd name="T23" fmla="*/ 2147483647 h 848"/>
              <a:gd name="T24" fmla="*/ 2147483647 w 796"/>
              <a:gd name="T25" fmla="*/ 2147483647 h 848"/>
              <a:gd name="T26" fmla="*/ 2147483647 w 796"/>
              <a:gd name="T27" fmla="*/ 2147483647 h 848"/>
              <a:gd name="T28" fmla="*/ 2147483647 w 796"/>
              <a:gd name="T29" fmla="*/ 2147483647 h 848"/>
              <a:gd name="T30" fmla="*/ 2147483647 w 796"/>
              <a:gd name="T31" fmla="*/ 2147483647 h 848"/>
              <a:gd name="T32" fmla="*/ 2147483647 w 796"/>
              <a:gd name="T33" fmla="*/ 2147483647 h 848"/>
              <a:gd name="T34" fmla="*/ 2147483647 w 796"/>
              <a:gd name="T35" fmla="*/ 2147483647 h 848"/>
              <a:gd name="T36" fmla="*/ 2147483647 w 796"/>
              <a:gd name="T37" fmla="*/ 2147483647 h 848"/>
              <a:gd name="T38" fmla="*/ 2147483647 w 796"/>
              <a:gd name="T39" fmla="*/ 2147483647 h 848"/>
              <a:gd name="T40" fmla="*/ 2147483647 w 796"/>
              <a:gd name="T41" fmla="*/ 2147483647 h 848"/>
              <a:gd name="T42" fmla="*/ 2147483647 w 796"/>
              <a:gd name="T43" fmla="*/ 2147483647 h 848"/>
              <a:gd name="T44" fmla="*/ 2147483647 w 796"/>
              <a:gd name="T45" fmla="*/ 2147483647 h 848"/>
              <a:gd name="T46" fmla="*/ 2147483647 w 796"/>
              <a:gd name="T47" fmla="*/ 2147483647 h 848"/>
              <a:gd name="T48" fmla="*/ 2147483647 w 796"/>
              <a:gd name="T49" fmla="*/ 2147483647 h 848"/>
              <a:gd name="T50" fmla="*/ 2147483647 w 796"/>
              <a:gd name="T51" fmla="*/ 2147483647 h 848"/>
              <a:gd name="T52" fmla="*/ 2147483647 w 796"/>
              <a:gd name="T53" fmla="*/ 2147483647 h 848"/>
              <a:gd name="T54" fmla="*/ 2147483647 w 796"/>
              <a:gd name="T55" fmla="*/ 2147483647 h 848"/>
              <a:gd name="T56" fmla="*/ 2147483647 w 796"/>
              <a:gd name="T57" fmla="*/ 2147483647 h 84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796" h="848">
                <a:moveTo>
                  <a:pt x="85" y="257"/>
                </a:moveTo>
                <a:cubicBezTo>
                  <a:pt x="123" y="260"/>
                  <a:pt x="161" y="261"/>
                  <a:pt x="199" y="265"/>
                </a:cubicBezTo>
                <a:cubicBezTo>
                  <a:pt x="207" y="266"/>
                  <a:pt x="216" y="266"/>
                  <a:pt x="221" y="272"/>
                </a:cubicBezTo>
                <a:cubicBezTo>
                  <a:pt x="257" y="318"/>
                  <a:pt x="202" y="384"/>
                  <a:pt x="274" y="401"/>
                </a:cubicBezTo>
                <a:cubicBezTo>
                  <a:pt x="298" y="424"/>
                  <a:pt x="312" y="451"/>
                  <a:pt x="343" y="462"/>
                </a:cubicBezTo>
                <a:cubicBezTo>
                  <a:pt x="351" y="474"/>
                  <a:pt x="400" y="538"/>
                  <a:pt x="411" y="545"/>
                </a:cubicBezTo>
                <a:cubicBezTo>
                  <a:pt x="430" y="558"/>
                  <a:pt x="453" y="563"/>
                  <a:pt x="472" y="576"/>
                </a:cubicBezTo>
                <a:cubicBezTo>
                  <a:pt x="534" y="621"/>
                  <a:pt x="506" y="604"/>
                  <a:pt x="555" y="629"/>
                </a:cubicBezTo>
                <a:cubicBezTo>
                  <a:pt x="560" y="636"/>
                  <a:pt x="564" y="645"/>
                  <a:pt x="570" y="651"/>
                </a:cubicBezTo>
                <a:cubicBezTo>
                  <a:pt x="577" y="658"/>
                  <a:pt x="588" y="659"/>
                  <a:pt x="593" y="667"/>
                </a:cubicBezTo>
                <a:cubicBezTo>
                  <a:pt x="601" y="680"/>
                  <a:pt x="599" y="699"/>
                  <a:pt x="608" y="712"/>
                </a:cubicBezTo>
                <a:cubicBezTo>
                  <a:pt x="613" y="720"/>
                  <a:pt x="618" y="727"/>
                  <a:pt x="623" y="735"/>
                </a:cubicBezTo>
                <a:cubicBezTo>
                  <a:pt x="636" y="810"/>
                  <a:pt x="658" y="810"/>
                  <a:pt x="722" y="841"/>
                </a:cubicBezTo>
                <a:cubicBezTo>
                  <a:pt x="740" y="838"/>
                  <a:pt x="766" y="848"/>
                  <a:pt x="775" y="833"/>
                </a:cubicBezTo>
                <a:cubicBezTo>
                  <a:pt x="796" y="798"/>
                  <a:pt x="751" y="717"/>
                  <a:pt x="722" y="697"/>
                </a:cubicBezTo>
                <a:cubicBezTo>
                  <a:pt x="674" y="607"/>
                  <a:pt x="595" y="497"/>
                  <a:pt x="494" y="462"/>
                </a:cubicBezTo>
                <a:cubicBezTo>
                  <a:pt x="467" y="434"/>
                  <a:pt x="446" y="406"/>
                  <a:pt x="418" y="379"/>
                </a:cubicBezTo>
                <a:cubicBezTo>
                  <a:pt x="396" y="358"/>
                  <a:pt x="364" y="348"/>
                  <a:pt x="343" y="326"/>
                </a:cubicBezTo>
                <a:cubicBezTo>
                  <a:pt x="316" y="297"/>
                  <a:pt x="285" y="272"/>
                  <a:pt x="252" y="250"/>
                </a:cubicBezTo>
                <a:cubicBezTo>
                  <a:pt x="247" y="242"/>
                  <a:pt x="243" y="234"/>
                  <a:pt x="237" y="227"/>
                </a:cubicBezTo>
                <a:cubicBezTo>
                  <a:pt x="232" y="221"/>
                  <a:pt x="225" y="218"/>
                  <a:pt x="221" y="212"/>
                </a:cubicBezTo>
                <a:cubicBezTo>
                  <a:pt x="210" y="197"/>
                  <a:pt x="191" y="166"/>
                  <a:pt x="191" y="166"/>
                </a:cubicBezTo>
                <a:cubicBezTo>
                  <a:pt x="179" y="127"/>
                  <a:pt x="149" y="90"/>
                  <a:pt x="115" y="68"/>
                </a:cubicBezTo>
                <a:cubicBezTo>
                  <a:pt x="80" y="14"/>
                  <a:pt x="100" y="32"/>
                  <a:pt x="62" y="7"/>
                </a:cubicBezTo>
                <a:cubicBezTo>
                  <a:pt x="47" y="10"/>
                  <a:pt x="21" y="0"/>
                  <a:pt x="17" y="15"/>
                </a:cubicBezTo>
                <a:cubicBezTo>
                  <a:pt x="2" y="77"/>
                  <a:pt x="0" y="161"/>
                  <a:pt x="55" y="197"/>
                </a:cubicBezTo>
                <a:cubicBezTo>
                  <a:pt x="81" y="235"/>
                  <a:pt x="55" y="208"/>
                  <a:pt x="100" y="227"/>
                </a:cubicBezTo>
                <a:cubicBezTo>
                  <a:pt x="108" y="231"/>
                  <a:pt x="127" y="234"/>
                  <a:pt x="123" y="242"/>
                </a:cubicBezTo>
                <a:cubicBezTo>
                  <a:pt x="117" y="254"/>
                  <a:pt x="98" y="252"/>
                  <a:pt x="85" y="257"/>
                </a:cubicBezTo>
                <a:close/>
              </a:path>
            </a:pathLst>
          </a:custGeom>
          <a:solidFill>
            <a:srgbClr val="FF9900">
              <a:alpha val="27843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79913" name="Freeform 41"/>
          <p:cNvSpPr>
            <a:spLocks noChangeArrowheads="1"/>
          </p:cNvSpPr>
          <p:nvPr/>
        </p:nvSpPr>
        <p:spPr bwMode="auto">
          <a:xfrm>
            <a:off x="2249489" y="794147"/>
            <a:ext cx="490537" cy="389334"/>
          </a:xfrm>
          <a:custGeom>
            <a:avLst/>
            <a:gdLst>
              <a:gd name="T0" fmla="*/ 2147483647 w 309"/>
              <a:gd name="T1" fmla="*/ 0 h 327"/>
              <a:gd name="T2" fmla="*/ 2147483647 w 309"/>
              <a:gd name="T3" fmla="*/ 2147483647 h 327"/>
              <a:gd name="T4" fmla="*/ 2147483647 w 309"/>
              <a:gd name="T5" fmla="*/ 2147483647 h 327"/>
              <a:gd name="T6" fmla="*/ 0 w 309"/>
              <a:gd name="T7" fmla="*/ 2147483647 h 327"/>
              <a:gd name="T8" fmla="*/ 2147483647 w 309"/>
              <a:gd name="T9" fmla="*/ 2147483647 h 327"/>
              <a:gd name="T10" fmla="*/ 2147483647 w 309"/>
              <a:gd name="T11" fmla="*/ 2147483647 h 327"/>
              <a:gd name="T12" fmla="*/ 2147483647 w 309"/>
              <a:gd name="T13" fmla="*/ 2147483647 h 327"/>
              <a:gd name="T14" fmla="*/ 2147483647 w 309"/>
              <a:gd name="T15" fmla="*/ 2147483647 h 327"/>
              <a:gd name="T16" fmla="*/ 2147483647 w 309"/>
              <a:gd name="T17" fmla="*/ 0 h 3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9" h="327">
                <a:moveTo>
                  <a:pt x="258" y="0"/>
                </a:moveTo>
                <a:cubicBezTo>
                  <a:pt x="222" y="23"/>
                  <a:pt x="186" y="43"/>
                  <a:pt x="159" y="76"/>
                </a:cubicBezTo>
                <a:cubicBezTo>
                  <a:pt x="130" y="111"/>
                  <a:pt x="107" y="156"/>
                  <a:pt x="76" y="189"/>
                </a:cubicBezTo>
                <a:cubicBezTo>
                  <a:pt x="49" y="217"/>
                  <a:pt x="22" y="255"/>
                  <a:pt x="0" y="288"/>
                </a:cubicBezTo>
                <a:cubicBezTo>
                  <a:pt x="13" y="327"/>
                  <a:pt x="30" y="318"/>
                  <a:pt x="68" y="311"/>
                </a:cubicBezTo>
                <a:cubicBezTo>
                  <a:pt x="82" y="271"/>
                  <a:pt x="85" y="244"/>
                  <a:pt x="122" y="220"/>
                </a:cubicBezTo>
                <a:cubicBezTo>
                  <a:pt x="157" y="166"/>
                  <a:pt x="137" y="184"/>
                  <a:pt x="175" y="159"/>
                </a:cubicBezTo>
                <a:cubicBezTo>
                  <a:pt x="197" y="85"/>
                  <a:pt x="222" y="81"/>
                  <a:pt x="296" y="68"/>
                </a:cubicBezTo>
                <a:cubicBezTo>
                  <a:pt x="309" y="25"/>
                  <a:pt x="297" y="23"/>
                  <a:pt x="258" y="0"/>
                </a:cubicBezTo>
                <a:close/>
              </a:path>
            </a:pathLst>
          </a:custGeom>
          <a:solidFill>
            <a:srgbClr val="FF9900">
              <a:alpha val="32156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79914" name="AutoShape 42"/>
          <p:cNvSpPr>
            <a:spLocks noChangeArrowheads="1"/>
          </p:cNvSpPr>
          <p:nvPr/>
        </p:nvSpPr>
        <p:spPr bwMode="auto">
          <a:xfrm>
            <a:off x="2590800" y="857250"/>
            <a:ext cx="152400" cy="1714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79915" name="AutoShape 43"/>
          <p:cNvSpPr>
            <a:spLocks noChangeArrowheads="1"/>
          </p:cNvSpPr>
          <p:nvPr/>
        </p:nvSpPr>
        <p:spPr bwMode="auto">
          <a:xfrm>
            <a:off x="2743200" y="971550"/>
            <a:ext cx="152400" cy="1714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79916" name="AutoShape 44"/>
          <p:cNvSpPr>
            <a:spLocks noChangeArrowheads="1"/>
          </p:cNvSpPr>
          <p:nvPr/>
        </p:nvSpPr>
        <p:spPr bwMode="auto">
          <a:xfrm>
            <a:off x="2819400" y="800100"/>
            <a:ext cx="152400" cy="1714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79917" name="AutoShape 45"/>
          <p:cNvSpPr>
            <a:spLocks noChangeArrowheads="1"/>
          </p:cNvSpPr>
          <p:nvPr/>
        </p:nvSpPr>
        <p:spPr bwMode="auto">
          <a:xfrm>
            <a:off x="2362200" y="800100"/>
            <a:ext cx="152400" cy="1714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2334" name="Rectangle 46"/>
          <p:cNvSpPr>
            <a:spLocks noChangeArrowheads="1"/>
          </p:cNvSpPr>
          <p:nvPr/>
        </p:nvSpPr>
        <p:spPr bwMode="auto">
          <a:xfrm>
            <a:off x="6553200" y="1143000"/>
            <a:ext cx="381000" cy="171450"/>
          </a:xfrm>
          <a:prstGeom prst="rect">
            <a:avLst/>
          </a:prstGeom>
          <a:solidFill>
            <a:srgbClr val="FF9900">
              <a:alpha val="2784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335" name="Text Box 47"/>
          <p:cNvSpPr txBox="1">
            <a:spLocks noChangeArrowheads="1"/>
          </p:cNvSpPr>
          <p:nvPr/>
        </p:nvSpPr>
        <p:spPr bwMode="auto">
          <a:xfrm>
            <a:off x="7086600" y="1143001"/>
            <a:ext cx="18288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400">
                <a:solidFill>
                  <a:srgbClr val="000000"/>
                </a:solidFill>
                <a:latin typeface="Verdana" pitchFamily="34" charset="0"/>
              </a:rPr>
              <a:t>Produção de Coca</a:t>
            </a:r>
          </a:p>
        </p:txBody>
      </p:sp>
      <p:sp>
        <p:nvSpPr>
          <p:cNvPr id="79920" name="AutoShape 48"/>
          <p:cNvSpPr>
            <a:spLocks noChangeArrowheads="1"/>
          </p:cNvSpPr>
          <p:nvPr/>
        </p:nvSpPr>
        <p:spPr bwMode="auto">
          <a:xfrm>
            <a:off x="6629400" y="857250"/>
            <a:ext cx="152400" cy="1714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2337" name="Text Box 49"/>
          <p:cNvSpPr txBox="1">
            <a:spLocks noChangeArrowheads="1"/>
          </p:cNvSpPr>
          <p:nvPr/>
        </p:nvSpPr>
        <p:spPr bwMode="auto">
          <a:xfrm>
            <a:off x="7086600" y="857251"/>
            <a:ext cx="20574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400">
                <a:solidFill>
                  <a:srgbClr val="000000"/>
                </a:solidFill>
                <a:latin typeface="Verdana" pitchFamily="34" charset="0"/>
              </a:rPr>
              <a:t>Refino e distribuição</a:t>
            </a:r>
          </a:p>
        </p:txBody>
      </p:sp>
      <p:sp>
        <p:nvSpPr>
          <p:cNvPr id="79922" name="AutoShape 50"/>
          <p:cNvSpPr>
            <a:spLocks noChangeArrowheads="1"/>
          </p:cNvSpPr>
          <p:nvPr/>
        </p:nvSpPr>
        <p:spPr bwMode="auto">
          <a:xfrm>
            <a:off x="2667000" y="1943100"/>
            <a:ext cx="76200" cy="571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79923" name="AutoShape 51"/>
          <p:cNvSpPr>
            <a:spLocks noChangeArrowheads="1"/>
          </p:cNvSpPr>
          <p:nvPr/>
        </p:nvSpPr>
        <p:spPr bwMode="auto">
          <a:xfrm>
            <a:off x="4953000" y="2686050"/>
            <a:ext cx="152400" cy="11430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2340" name="AutoShape 52"/>
          <p:cNvSpPr>
            <a:spLocks noChangeArrowheads="1"/>
          </p:cNvSpPr>
          <p:nvPr/>
        </p:nvSpPr>
        <p:spPr bwMode="auto">
          <a:xfrm>
            <a:off x="6629400" y="6286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341" name="Text Box 53"/>
          <p:cNvSpPr txBox="1">
            <a:spLocks noChangeArrowheads="1"/>
          </p:cNvSpPr>
          <p:nvPr/>
        </p:nvSpPr>
        <p:spPr bwMode="auto">
          <a:xfrm>
            <a:off x="7086600" y="628651"/>
            <a:ext cx="20574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400">
                <a:solidFill>
                  <a:srgbClr val="000000"/>
                </a:solidFill>
                <a:latin typeface="Verdana" pitchFamily="34" charset="0"/>
              </a:rPr>
              <a:t>Rota Regional</a:t>
            </a:r>
          </a:p>
        </p:txBody>
      </p:sp>
      <p:sp>
        <p:nvSpPr>
          <p:cNvPr id="12342" name="AutoShape 54"/>
          <p:cNvSpPr>
            <a:spLocks noChangeArrowheads="1"/>
          </p:cNvSpPr>
          <p:nvPr/>
        </p:nvSpPr>
        <p:spPr bwMode="auto">
          <a:xfrm>
            <a:off x="6629400" y="34290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343" name="Text Box 55"/>
          <p:cNvSpPr txBox="1">
            <a:spLocks noChangeArrowheads="1"/>
          </p:cNvSpPr>
          <p:nvPr/>
        </p:nvSpPr>
        <p:spPr bwMode="auto">
          <a:xfrm>
            <a:off x="7086600" y="342901"/>
            <a:ext cx="20574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400">
                <a:solidFill>
                  <a:srgbClr val="000000"/>
                </a:solidFill>
                <a:latin typeface="Verdana" pitchFamily="34" charset="0"/>
              </a:rPr>
              <a:t>Rota Internacional</a:t>
            </a:r>
          </a:p>
        </p:txBody>
      </p:sp>
      <p:sp>
        <p:nvSpPr>
          <p:cNvPr id="12344" name="Text Box 56"/>
          <p:cNvSpPr txBox="1">
            <a:spLocks noChangeArrowheads="1"/>
          </p:cNvSpPr>
          <p:nvPr/>
        </p:nvSpPr>
        <p:spPr bwMode="auto">
          <a:xfrm>
            <a:off x="6553200" y="0"/>
            <a:ext cx="19812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800">
                <a:solidFill>
                  <a:srgbClr val="000000"/>
                </a:solidFill>
                <a:latin typeface="Verdana" pitchFamily="34" charset="0"/>
              </a:rPr>
              <a:t>Cocaína</a:t>
            </a:r>
          </a:p>
        </p:txBody>
      </p:sp>
      <p:sp>
        <p:nvSpPr>
          <p:cNvPr id="79929" name="AutoShape 57"/>
          <p:cNvSpPr>
            <a:spLocks noChangeArrowheads="1"/>
          </p:cNvSpPr>
          <p:nvPr/>
        </p:nvSpPr>
        <p:spPr bwMode="auto">
          <a:xfrm>
            <a:off x="3200400" y="1485900"/>
            <a:ext cx="76200" cy="571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9464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7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7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9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9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7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7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7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7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8" grpId="0" animBg="1"/>
      <p:bldP spid="79889" grpId="0" animBg="1"/>
      <p:bldP spid="79890" grpId="0" animBg="1"/>
      <p:bldP spid="79891" grpId="0" animBg="1"/>
      <p:bldP spid="79892" grpId="0" animBg="1"/>
      <p:bldP spid="79893" grpId="0" animBg="1"/>
      <p:bldP spid="79894" grpId="0" animBg="1"/>
      <p:bldP spid="79895" grpId="0" animBg="1"/>
      <p:bldP spid="79896" grpId="0" animBg="1"/>
      <p:bldP spid="79897" grpId="0" animBg="1"/>
      <p:bldP spid="79898" grpId="0" animBg="1"/>
      <p:bldP spid="79899" grpId="0" animBg="1"/>
      <p:bldP spid="79900" grpId="0" animBg="1"/>
      <p:bldP spid="79901" grpId="0" animBg="1"/>
      <p:bldP spid="79902" grpId="0" animBg="1"/>
      <p:bldP spid="79903" grpId="0" animBg="1"/>
      <p:bldP spid="79904" grpId="0" animBg="1"/>
      <p:bldP spid="79906" grpId="0" animBg="1"/>
      <p:bldP spid="79907" grpId="0" animBg="1"/>
      <p:bldP spid="79912" grpId="0" animBg="1"/>
      <p:bldP spid="799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532765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6934200" y="3600450"/>
            <a:ext cx="228600" cy="1714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7010400" y="3886200"/>
            <a:ext cx="1524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6858000" y="3257550"/>
            <a:ext cx="304800" cy="2286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6781800" y="2857500"/>
            <a:ext cx="381000" cy="2857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6705600" y="2400300"/>
            <a:ext cx="457200" cy="342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7086600" y="4171950"/>
            <a:ext cx="76200" cy="571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162800" y="4057650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10 ou menos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162800" y="3805237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11 a 30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7162800" y="3576637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31 a 50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7162800" y="3290887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51 a 70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7162800" y="2914650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71 a 90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7162800" y="2433637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Acima de 90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553200" y="1609725"/>
            <a:ext cx="23622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 b="1">
                <a:solidFill>
                  <a:srgbClr val="000000"/>
                </a:solidFill>
                <a:latin typeface="Verdana" pitchFamily="34" charset="0"/>
              </a:rPr>
              <a:t>Taxas de Homicídio por 100 mil habitantes:</a:t>
            </a:r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5638800" y="1714500"/>
            <a:ext cx="304800" cy="2286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5181600" y="2743200"/>
            <a:ext cx="304800" cy="2286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4572000" y="2571750"/>
            <a:ext cx="304800" cy="2286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4114800" y="1657350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32" name="Oval 20"/>
          <p:cNvSpPr>
            <a:spLocks noChangeArrowheads="1"/>
          </p:cNvSpPr>
          <p:nvPr/>
        </p:nvSpPr>
        <p:spPr bwMode="auto">
          <a:xfrm>
            <a:off x="5486400" y="2057400"/>
            <a:ext cx="1524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5562600" y="1600200"/>
            <a:ext cx="457200" cy="342900"/>
          </a:xfrm>
          <a:prstGeom prst="ellipse">
            <a:avLst/>
          </a:prstGeom>
          <a:solidFill>
            <a:srgbClr val="FF0000">
              <a:alpha val="12941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34" name="Oval 22"/>
          <p:cNvSpPr>
            <a:spLocks noChangeArrowheads="1"/>
          </p:cNvSpPr>
          <p:nvPr/>
        </p:nvSpPr>
        <p:spPr bwMode="auto">
          <a:xfrm>
            <a:off x="3124200" y="342900"/>
            <a:ext cx="457200" cy="342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35" name="Oval 23"/>
          <p:cNvSpPr>
            <a:spLocks noChangeArrowheads="1"/>
          </p:cNvSpPr>
          <p:nvPr/>
        </p:nvSpPr>
        <p:spPr bwMode="auto">
          <a:xfrm>
            <a:off x="3200400" y="857250"/>
            <a:ext cx="228600" cy="1714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36" name="Oval 24"/>
          <p:cNvSpPr>
            <a:spLocks noChangeArrowheads="1"/>
          </p:cNvSpPr>
          <p:nvPr/>
        </p:nvSpPr>
        <p:spPr bwMode="auto">
          <a:xfrm>
            <a:off x="2362200" y="1771650"/>
            <a:ext cx="76200" cy="571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37" name="Oval 25"/>
          <p:cNvSpPr>
            <a:spLocks noChangeArrowheads="1"/>
          </p:cNvSpPr>
          <p:nvPr/>
        </p:nvSpPr>
        <p:spPr bwMode="auto">
          <a:xfrm>
            <a:off x="2362200" y="2057400"/>
            <a:ext cx="1524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38" name="Oval 26"/>
          <p:cNvSpPr>
            <a:spLocks noChangeArrowheads="1"/>
          </p:cNvSpPr>
          <p:nvPr/>
        </p:nvSpPr>
        <p:spPr bwMode="auto">
          <a:xfrm>
            <a:off x="1981200" y="1314450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39" name="Oval 27"/>
          <p:cNvSpPr>
            <a:spLocks noChangeArrowheads="1"/>
          </p:cNvSpPr>
          <p:nvPr/>
        </p:nvSpPr>
        <p:spPr bwMode="auto">
          <a:xfrm>
            <a:off x="3352800" y="3771900"/>
            <a:ext cx="76200" cy="571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40" name="Oval 28"/>
          <p:cNvSpPr>
            <a:spLocks noChangeArrowheads="1"/>
          </p:cNvSpPr>
          <p:nvPr/>
        </p:nvSpPr>
        <p:spPr bwMode="auto">
          <a:xfrm>
            <a:off x="3886200" y="3543300"/>
            <a:ext cx="76200" cy="571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41" name="Oval 29"/>
          <p:cNvSpPr>
            <a:spLocks noChangeArrowheads="1"/>
          </p:cNvSpPr>
          <p:nvPr/>
        </p:nvSpPr>
        <p:spPr bwMode="auto">
          <a:xfrm>
            <a:off x="4038600" y="3314700"/>
            <a:ext cx="76200" cy="571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42" name="Oval 30"/>
          <p:cNvSpPr>
            <a:spLocks noChangeArrowheads="1"/>
          </p:cNvSpPr>
          <p:nvPr/>
        </p:nvSpPr>
        <p:spPr bwMode="auto">
          <a:xfrm>
            <a:off x="3733800" y="2571750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43" name="Oval 31"/>
          <p:cNvSpPr>
            <a:spLocks noChangeArrowheads="1"/>
          </p:cNvSpPr>
          <p:nvPr/>
        </p:nvSpPr>
        <p:spPr bwMode="auto">
          <a:xfrm>
            <a:off x="2971800" y="2971800"/>
            <a:ext cx="76200" cy="571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44" name="Oval 32"/>
          <p:cNvSpPr>
            <a:spLocks noChangeArrowheads="1"/>
          </p:cNvSpPr>
          <p:nvPr/>
        </p:nvSpPr>
        <p:spPr bwMode="auto">
          <a:xfrm>
            <a:off x="2514600" y="1085850"/>
            <a:ext cx="304800" cy="2286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45" name="Oval 33"/>
          <p:cNvSpPr>
            <a:spLocks noChangeArrowheads="1"/>
          </p:cNvSpPr>
          <p:nvPr/>
        </p:nvSpPr>
        <p:spPr bwMode="auto">
          <a:xfrm>
            <a:off x="2209800" y="457200"/>
            <a:ext cx="457200" cy="342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46" name="Oval 34"/>
          <p:cNvSpPr>
            <a:spLocks noChangeArrowheads="1"/>
          </p:cNvSpPr>
          <p:nvPr/>
        </p:nvSpPr>
        <p:spPr bwMode="auto">
          <a:xfrm>
            <a:off x="2362200" y="857250"/>
            <a:ext cx="1524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47" name="Oval 35"/>
          <p:cNvSpPr>
            <a:spLocks noChangeArrowheads="1"/>
          </p:cNvSpPr>
          <p:nvPr/>
        </p:nvSpPr>
        <p:spPr bwMode="auto">
          <a:xfrm>
            <a:off x="2971800" y="3429000"/>
            <a:ext cx="76200" cy="571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48" name="Oval 36"/>
          <p:cNvSpPr>
            <a:spLocks noChangeArrowheads="1"/>
          </p:cNvSpPr>
          <p:nvPr/>
        </p:nvSpPr>
        <p:spPr bwMode="auto">
          <a:xfrm>
            <a:off x="6781800" y="4514850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7086600" y="4433887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País</a:t>
            </a:r>
          </a:p>
        </p:txBody>
      </p:sp>
      <p:sp>
        <p:nvSpPr>
          <p:cNvPr id="13350" name="Oval 38"/>
          <p:cNvSpPr>
            <a:spLocks noChangeArrowheads="1"/>
          </p:cNvSpPr>
          <p:nvPr/>
        </p:nvSpPr>
        <p:spPr bwMode="auto">
          <a:xfrm>
            <a:off x="6781800" y="4743450"/>
            <a:ext cx="1524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7086600" y="4662487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Cidades</a:t>
            </a:r>
          </a:p>
        </p:txBody>
      </p:sp>
      <p:sp>
        <p:nvSpPr>
          <p:cNvPr id="13352" name="Freeform 40"/>
          <p:cNvSpPr>
            <a:spLocks noChangeArrowheads="1"/>
          </p:cNvSpPr>
          <p:nvPr/>
        </p:nvSpPr>
        <p:spPr bwMode="auto">
          <a:xfrm>
            <a:off x="2151063" y="1615679"/>
            <a:ext cx="1263650" cy="1009650"/>
          </a:xfrm>
          <a:custGeom>
            <a:avLst/>
            <a:gdLst>
              <a:gd name="T0" fmla="*/ 2147483647 w 796"/>
              <a:gd name="T1" fmla="*/ 2147483647 h 848"/>
              <a:gd name="T2" fmla="*/ 2147483647 w 796"/>
              <a:gd name="T3" fmla="*/ 2147483647 h 848"/>
              <a:gd name="T4" fmla="*/ 2147483647 w 796"/>
              <a:gd name="T5" fmla="*/ 2147483647 h 848"/>
              <a:gd name="T6" fmla="*/ 2147483647 w 796"/>
              <a:gd name="T7" fmla="*/ 2147483647 h 848"/>
              <a:gd name="T8" fmla="*/ 2147483647 w 796"/>
              <a:gd name="T9" fmla="*/ 2147483647 h 848"/>
              <a:gd name="T10" fmla="*/ 2147483647 w 796"/>
              <a:gd name="T11" fmla="*/ 2147483647 h 848"/>
              <a:gd name="T12" fmla="*/ 2147483647 w 796"/>
              <a:gd name="T13" fmla="*/ 2147483647 h 848"/>
              <a:gd name="T14" fmla="*/ 2147483647 w 796"/>
              <a:gd name="T15" fmla="*/ 2147483647 h 848"/>
              <a:gd name="T16" fmla="*/ 2147483647 w 796"/>
              <a:gd name="T17" fmla="*/ 2147483647 h 848"/>
              <a:gd name="T18" fmla="*/ 2147483647 w 796"/>
              <a:gd name="T19" fmla="*/ 2147483647 h 848"/>
              <a:gd name="T20" fmla="*/ 2147483647 w 796"/>
              <a:gd name="T21" fmla="*/ 2147483647 h 848"/>
              <a:gd name="T22" fmla="*/ 2147483647 w 796"/>
              <a:gd name="T23" fmla="*/ 2147483647 h 848"/>
              <a:gd name="T24" fmla="*/ 2147483647 w 796"/>
              <a:gd name="T25" fmla="*/ 2147483647 h 848"/>
              <a:gd name="T26" fmla="*/ 2147483647 w 796"/>
              <a:gd name="T27" fmla="*/ 2147483647 h 848"/>
              <a:gd name="T28" fmla="*/ 2147483647 w 796"/>
              <a:gd name="T29" fmla="*/ 2147483647 h 848"/>
              <a:gd name="T30" fmla="*/ 2147483647 w 796"/>
              <a:gd name="T31" fmla="*/ 2147483647 h 848"/>
              <a:gd name="T32" fmla="*/ 2147483647 w 796"/>
              <a:gd name="T33" fmla="*/ 2147483647 h 848"/>
              <a:gd name="T34" fmla="*/ 2147483647 w 796"/>
              <a:gd name="T35" fmla="*/ 2147483647 h 848"/>
              <a:gd name="T36" fmla="*/ 2147483647 w 796"/>
              <a:gd name="T37" fmla="*/ 2147483647 h 848"/>
              <a:gd name="T38" fmla="*/ 2147483647 w 796"/>
              <a:gd name="T39" fmla="*/ 2147483647 h 848"/>
              <a:gd name="T40" fmla="*/ 2147483647 w 796"/>
              <a:gd name="T41" fmla="*/ 2147483647 h 848"/>
              <a:gd name="T42" fmla="*/ 2147483647 w 796"/>
              <a:gd name="T43" fmla="*/ 2147483647 h 848"/>
              <a:gd name="T44" fmla="*/ 2147483647 w 796"/>
              <a:gd name="T45" fmla="*/ 2147483647 h 848"/>
              <a:gd name="T46" fmla="*/ 2147483647 w 796"/>
              <a:gd name="T47" fmla="*/ 2147483647 h 848"/>
              <a:gd name="T48" fmla="*/ 2147483647 w 796"/>
              <a:gd name="T49" fmla="*/ 2147483647 h 848"/>
              <a:gd name="T50" fmla="*/ 2147483647 w 796"/>
              <a:gd name="T51" fmla="*/ 2147483647 h 848"/>
              <a:gd name="T52" fmla="*/ 2147483647 w 796"/>
              <a:gd name="T53" fmla="*/ 2147483647 h 848"/>
              <a:gd name="T54" fmla="*/ 2147483647 w 796"/>
              <a:gd name="T55" fmla="*/ 2147483647 h 848"/>
              <a:gd name="T56" fmla="*/ 2147483647 w 796"/>
              <a:gd name="T57" fmla="*/ 2147483647 h 84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796" h="848">
                <a:moveTo>
                  <a:pt x="85" y="257"/>
                </a:moveTo>
                <a:cubicBezTo>
                  <a:pt x="123" y="260"/>
                  <a:pt x="161" y="261"/>
                  <a:pt x="199" y="265"/>
                </a:cubicBezTo>
                <a:cubicBezTo>
                  <a:pt x="207" y="266"/>
                  <a:pt x="216" y="266"/>
                  <a:pt x="221" y="272"/>
                </a:cubicBezTo>
                <a:cubicBezTo>
                  <a:pt x="257" y="318"/>
                  <a:pt x="202" y="384"/>
                  <a:pt x="274" y="401"/>
                </a:cubicBezTo>
                <a:cubicBezTo>
                  <a:pt x="298" y="424"/>
                  <a:pt x="312" y="451"/>
                  <a:pt x="343" y="462"/>
                </a:cubicBezTo>
                <a:cubicBezTo>
                  <a:pt x="351" y="474"/>
                  <a:pt x="400" y="538"/>
                  <a:pt x="411" y="545"/>
                </a:cubicBezTo>
                <a:cubicBezTo>
                  <a:pt x="430" y="558"/>
                  <a:pt x="453" y="563"/>
                  <a:pt x="472" y="576"/>
                </a:cubicBezTo>
                <a:cubicBezTo>
                  <a:pt x="534" y="621"/>
                  <a:pt x="506" y="604"/>
                  <a:pt x="555" y="629"/>
                </a:cubicBezTo>
                <a:cubicBezTo>
                  <a:pt x="560" y="636"/>
                  <a:pt x="564" y="645"/>
                  <a:pt x="570" y="651"/>
                </a:cubicBezTo>
                <a:cubicBezTo>
                  <a:pt x="577" y="658"/>
                  <a:pt x="588" y="659"/>
                  <a:pt x="593" y="667"/>
                </a:cubicBezTo>
                <a:cubicBezTo>
                  <a:pt x="601" y="680"/>
                  <a:pt x="599" y="699"/>
                  <a:pt x="608" y="712"/>
                </a:cubicBezTo>
                <a:cubicBezTo>
                  <a:pt x="613" y="720"/>
                  <a:pt x="618" y="727"/>
                  <a:pt x="623" y="735"/>
                </a:cubicBezTo>
                <a:cubicBezTo>
                  <a:pt x="636" y="810"/>
                  <a:pt x="658" y="810"/>
                  <a:pt x="722" y="841"/>
                </a:cubicBezTo>
                <a:cubicBezTo>
                  <a:pt x="740" y="838"/>
                  <a:pt x="766" y="848"/>
                  <a:pt x="775" y="833"/>
                </a:cubicBezTo>
                <a:cubicBezTo>
                  <a:pt x="796" y="798"/>
                  <a:pt x="751" y="717"/>
                  <a:pt x="722" y="697"/>
                </a:cubicBezTo>
                <a:cubicBezTo>
                  <a:pt x="674" y="607"/>
                  <a:pt x="595" y="497"/>
                  <a:pt x="494" y="462"/>
                </a:cubicBezTo>
                <a:cubicBezTo>
                  <a:pt x="467" y="434"/>
                  <a:pt x="446" y="406"/>
                  <a:pt x="418" y="379"/>
                </a:cubicBezTo>
                <a:cubicBezTo>
                  <a:pt x="396" y="358"/>
                  <a:pt x="364" y="348"/>
                  <a:pt x="343" y="326"/>
                </a:cubicBezTo>
                <a:cubicBezTo>
                  <a:pt x="316" y="297"/>
                  <a:pt x="285" y="272"/>
                  <a:pt x="252" y="250"/>
                </a:cubicBezTo>
                <a:cubicBezTo>
                  <a:pt x="247" y="242"/>
                  <a:pt x="243" y="234"/>
                  <a:pt x="237" y="227"/>
                </a:cubicBezTo>
                <a:cubicBezTo>
                  <a:pt x="232" y="221"/>
                  <a:pt x="225" y="218"/>
                  <a:pt x="221" y="212"/>
                </a:cubicBezTo>
                <a:cubicBezTo>
                  <a:pt x="210" y="197"/>
                  <a:pt x="191" y="166"/>
                  <a:pt x="191" y="166"/>
                </a:cubicBezTo>
                <a:cubicBezTo>
                  <a:pt x="179" y="127"/>
                  <a:pt x="149" y="90"/>
                  <a:pt x="115" y="68"/>
                </a:cubicBezTo>
                <a:cubicBezTo>
                  <a:pt x="80" y="14"/>
                  <a:pt x="100" y="32"/>
                  <a:pt x="62" y="7"/>
                </a:cubicBezTo>
                <a:cubicBezTo>
                  <a:pt x="47" y="10"/>
                  <a:pt x="21" y="0"/>
                  <a:pt x="17" y="15"/>
                </a:cubicBezTo>
                <a:cubicBezTo>
                  <a:pt x="2" y="77"/>
                  <a:pt x="0" y="161"/>
                  <a:pt x="55" y="197"/>
                </a:cubicBezTo>
                <a:cubicBezTo>
                  <a:pt x="81" y="235"/>
                  <a:pt x="55" y="208"/>
                  <a:pt x="100" y="227"/>
                </a:cubicBezTo>
                <a:cubicBezTo>
                  <a:pt x="108" y="231"/>
                  <a:pt x="127" y="234"/>
                  <a:pt x="123" y="242"/>
                </a:cubicBezTo>
                <a:cubicBezTo>
                  <a:pt x="117" y="254"/>
                  <a:pt x="98" y="252"/>
                  <a:pt x="85" y="257"/>
                </a:cubicBezTo>
                <a:close/>
              </a:path>
            </a:pathLst>
          </a:custGeom>
          <a:solidFill>
            <a:srgbClr val="FF9900">
              <a:alpha val="27843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81961" name="AutoShape 41"/>
          <p:cNvSpPr>
            <a:spLocks noChangeArrowheads="1"/>
          </p:cNvSpPr>
          <p:nvPr/>
        </p:nvSpPr>
        <p:spPr bwMode="auto">
          <a:xfrm rot="-5760000">
            <a:off x="2480469" y="1332310"/>
            <a:ext cx="1300163" cy="609600"/>
          </a:xfrm>
          <a:prstGeom prst="curvedUpArrow">
            <a:avLst>
              <a:gd name="adj1" fmla="val 55295"/>
              <a:gd name="adj2" fmla="val 113223"/>
              <a:gd name="adj3" fmla="val 66667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54" name="Freeform 42"/>
          <p:cNvSpPr>
            <a:spLocks noChangeArrowheads="1"/>
          </p:cNvSpPr>
          <p:nvPr/>
        </p:nvSpPr>
        <p:spPr bwMode="auto">
          <a:xfrm>
            <a:off x="2249489" y="794147"/>
            <a:ext cx="490537" cy="389334"/>
          </a:xfrm>
          <a:custGeom>
            <a:avLst/>
            <a:gdLst>
              <a:gd name="T0" fmla="*/ 2147483647 w 309"/>
              <a:gd name="T1" fmla="*/ 0 h 327"/>
              <a:gd name="T2" fmla="*/ 2147483647 w 309"/>
              <a:gd name="T3" fmla="*/ 2147483647 h 327"/>
              <a:gd name="T4" fmla="*/ 2147483647 w 309"/>
              <a:gd name="T5" fmla="*/ 2147483647 h 327"/>
              <a:gd name="T6" fmla="*/ 0 w 309"/>
              <a:gd name="T7" fmla="*/ 2147483647 h 327"/>
              <a:gd name="T8" fmla="*/ 2147483647 w 309"/>
              <a:gd name="T9" fmla="*/ 2147483647 h 327"/>
              <a:gd name="T10" fmla="*/ 2147483647 w 309"/>
              <a:gd name="T11" fmla="*/ 2147483647 h 327"/>
              <a:gd name="T12" fmla="*/ 2147483647 w 309"/>
              <a:gd name="T13" fmla="*/ 2147483647 h 327"/>
              <a:gd name="T14" fmla="*/ 2147483647 w 309"/>
              <a:gd name="T15" fmla="*/ 2147483647 h 327"/>
              <a:gd name="T16" fmla="*/ 2147483647 w 309"/>
              <a:gd name="T17" fmla="*/ 0 h 3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9" h="327">
                <a:moveTo>
                  <a:pt x="258" y="0"/>
                </a:moveTo>
                <a:cubicBezTo>
                  <a:pt x="222" y="23"/>
                  <a:pt x="186" y="43"/>
                  <a:pt x="159" y="76"/>
                </a:cubicBezTo>
                <a:cubicBezTo>
                  <a:pt x="130" y="111"/>
                  <a:pt x="107" y="156"/>
                  <a:pt x="76" y="189"/>
                </a:cubicBezTo>
                <a:cubicBezTo>
                  <a:pt x="49" y="217"/>
                  <a:pt x="22" y="255"/>
                  <a:pt x="0" y="288"/>
                </a:cubicBezTo>
                <a:cubicBezTo>
                  <a:pt x="13" y="327"/>
                  <a:pt x="30" y="318"/>
                  <a:pt x="68" y="311"/>
                </a:cubicBezTo>
                <a:cubicBezTo>
                  <a:pt x="82" y="271"/>
                  <a:pt x="85" y="244"/>
                  <a:pt x="122" y="220"/>
                </a:cubicBezTo>
                <a:cubicBezTo>
                  <a:pt x="157" y="166"/>
                  <a:pt x="137" y="184"/>
                  <a:pt x="175" y="159"/>
                </a:cubicBezTo>
                <a:cubicBezTo>
                  <a:pt x="197" y="85"/>
                  <a:pt x="222" y="81"/>
                  <a:pt x="296" y="68"/>
                </a:cubicBezTo>
                <a:cubicBezTo>
                  <a:pt x="309" y="25"/>
                  <a:pt x="297" y="23"/>
                  <a:pt x="258" y="0"/>
                </a:cubicBezTo>
                <a:close/>
              </a:path>
            </a:pathLst>
          </a:custGeom>
          <a:solidFill>
            <a:srgbClr val="FF9900">
              <a:alpha val="32156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81963" name="AutoShape 43"/>
          <p:cNvSpPr>
            <a:spLocks noChangeArrowheads="1"/>
          </p:cNvSpPr>
          <p:nvPr/>
        </p:nvSpPr>
        <p:spPr bwMode="auto">
          <a:xfrm>
            <a:off x="2590800" y="857250"/>
            <a:ext cx="152400" cy="1714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81964" name="AutoShape 44"/>
          <p:cNvSpPr>
            <a:spLocks noChangeArrowheads="1"/>
          </p:cNvSpPr>
          <p:nvPr/>
        </p:nvSpPr>
        <p:spPr bwMode="auto">
          <a:xfrm>
            <a:off x="2362200" y="1028700"/>
            <a:ext cx="152400" cy="1714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81965" name="AutoShape 45"/>
          <p:cNvSpPr>
            <a:spLocks noChangeArrowheads="1"/>
          </p:cNvSpPr>
          <p:nvPr/>
        </p:nvSpPr>
        <p:spPr bwMode="auto">
          <a:xfrm>
            <a:off x="2819400" y="800100"/>
            <a:ext cx="152400" cy="1714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81966" name="AutoShape 46"/>
          <p:cNvSpPr>
            <a:spLocks noChangeArrowheads="1"/>
          </p:cNvSpPr>
          <p:nvPr/>
        </p:nvSpPr>
        <p:spPr bwMode="auto">
          <a:xfrm>
            <a:off x="2209800" y="800100"/>
            <a:ext cx="152400" cy="1714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81967" name="AutoShape 47"/>
          <p:cNvSpPr>
            <a:spLocks noChangeArrowheads="1"/>
          </p:cNvSpPr>
          <p:nvPr/>
        </p:nvSpPr>
        <p:spPr bwMode="auto">
          <a:xfrm rot="1800000">
            <a:off x="2439989" y="644129"/>
            <a:ext cx="2981325" cy="897731"/>
          </a:xfrm>
          <a:prstGeom prst="curvedDownArrow">
            <a:avLst>
              <a:gd name="adj1" fmla="val 48431"/>
              <a:gd name="adj2" fmla="val 99167"/>
              <a:gd name="adj3" fmla="val 33333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1968" name="AutoShape 48"/>
          <p:cNvSpPr>
            <a:spLocks noChangeArrowheads="1"/>
          </p:cNvSpPr>
          <p:nvPr/>
        </p:nvSpPr>
        <p:spPr bwMode="auto">
          <a:xfrm rot="-720000">
            <a:off x="5116514" y="2717007"/>
            <a:ext cx="1512887" cy="713185"/>
          </a:xfrm>
          <a:prstGeom prst="curvedUpArrow">
            <a:avLst>
              <a:gd name="adj1" fmla="val 30936"/>
              <a:gd name="adj2" fmla="val 63345"/>
              <a:gd name="adj3" fmla="val 66667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1969" name="Text Box 49"/>
          <p:cNvSpPr txBox="1">
            <a:spLocks noChangeArrowheads="1"/>
          </p:cNvSpPr>
          <p:nvPr/>
        </p:nvSpPr>
        <p:spPr bwMode="auto">
          <a:xfrm>
            <a:off x="5562600" y="2343150"/>
            <a:ext cx="13716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800">
                <a:solidFill>
                  <a:srgbClr val="000000"/>
                </a:solidFill>
                <a:latin typeface="Verdana" pitchFamily="34" charset="0"/>
              </a:rPr>
              <a:t>Europa</a:t>
            </a:r>
          </a:p>
        </p:txBody>
      </p:sp>
      <p:sp>
        <p:nvSpPr>
          <p:cNvPr id="13362" name="Rectangle 50"/>
          <p:cNvSpPr>
            <a:spLocks noChangeArrowheads="1"/>
          </p:cNvSpPr>
          <p:nvPr/>
        </p:nvSpPr>
        <p:spPr bwMode="auto">
          <a:xfrm>
            <a:off x="6553200" y="1143000"/>
            <a:ext cx="381000" cy="171450"/>
          </a:xfrm>
          <a:prstGeom prst="rect">
            <a:avLst/>
          </a:prstGeom>
          <a:solidFill>
            <a:srgbClr val="FF9900">
              <a:alpha val="2784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63" name="Text Box 51"/>
          <p:cNvSpPr txBox="1">
            <a:spLocks noChangeArrowheads="1"/>
          </p:cNvSpPr>
          <p:nvPr/>
        </p:nvSpPr>
        <p:spPr bwMode="auto">
          <a:xfrm>
            <a:off x="7086600" y="1143001"/>
            <a:ext cx="18288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400">
                <a:solidFill>
                  <a:srgbClr val="000000"/>
                </a:solidFill>
                <a:latin typeface="Verdana" pitchFamily="34" charset="0"/>
              </a:rPr>
              <a:t>Produção de Coca</a:t>
            </a:r>
          </a:p>
        </p:txBody>
      </p:sp>
      <p:sp>
        <p:nvSpPr>
          <p:cNvPr id="81972" name="AutoShape 52"/>
          <p:cNvSpPr>
            <a:spLocks noChangeArrowheads="1"/>
          </p:cNvSpPr>
          <p:nvPr/>
        </p:nvSpPr>
        <p:spPr bwMode="auto">
          <a:xfrm>
            <a:off x="6629400" y="857250"/>
            <a:ext cx="152400" cy="1714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3365" name="Text Box 53"/>
          <p:cNvSpPr txBox="1">
            <a:spLocks noChangeArrowheads="1"/>
          </p:cNvSpPr>
          <p:nvPr/>
        </p:nvSpPr>
        <p:spPr bwMode="auto">
          <a:xfrm>
            <a:off x="7086600" y="857251"/>
            <a:ext cx="20574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400">
                <a:solidFill>
                  <a:srgbClr val="000000"/>
                </a:solidFill>
                <a:latin typeface="Verdana" pitchFamily="34" charset="0"/>
              </a:rPr>
              <a:t>Refino e distribuição</a:t>
            </a:r>
          </a:p>
        </p:txBody>
      </p:sp>
      <p:sp>
        <p:nvSpPr>
          <p:cNvPr id="81974" name="AutoShape 54"/>
          <p:cNvSpPr>
            <a:spLocks noChangeArrowheads="1"/>
          </p:cNvSpPr>
          <p:nvPr/>
        </p:nvSpPr>
        <p:spPr bwMode="auto">
          <a:xfrm>
            <a:off x="2667000" y="1943100"/>
            <a:ext cx="76200" cy="571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81975" name="AutoShape 55"/>
          <p:cNvSpPr>
            <a:spLocks noChangeArrowheads="1"/>
          </p:cNvSpPr>
          <p:nvPr/>
        </p:nvSpPr>
        <p:spPr bwMode="auto">
          <a:xfrm>
            <a:off x="4953000" y="2686050"/>
            <a:ext cx="152400" cy="11430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3368" name="AutoShape 56"/>
          <p:cNvSpPr>
            <a:spLocks noChangeArrowheads="1"/>
          </p:cNvSpPr>
          <p:nvPr/>
        </p:nvSpPr>
        <p:spPr bwMode="auto">
          <a:xfrm>
            <a:off x="6629400" y="6286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69" name="Text Box 57"/>
          <p:cNvSpPr txBox="1">
            <a:spLocks noChangeArrowheads="1"/>
          </p:cNvSpPr>
          <p:nvPr/>
        </p:nvSpPr>
        <p:spPr bwMode="auto">
          <a:xfrm>
            <a:off x="7086600" y="628651"/>
            <a:ext cx="20574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400">
                <a:solidFill>
                  <a:srgbClr val="000000"/>
                </a:solidFill>
                <a:latin typeface="Verdana" pitchFamily="34" charset="0"/>
              </a:rPr>
              <a:t>Rota Regional</a:t>
            </a:r>
          </a:p>
        </p:txBody>
      </p:sp>
      <p:sp>
        <p:nvSpPr>
          <p:cNvPr id="13370" name="AutoShape 58"/>
          <p:cNvSpPr>
            <a:spLocks noChangeArrowheads="1"/>
          </p:cNvSpPr>
          <p:nvPr/>
        </p:nvSpPr>
        <p:spPr bwMode="auto">
          <a:xfrm>
            <a:off x="6629400" y="34290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71" name="Text Box 59"/>
          <p:cNvSpPr txBox="1">
            <a:spLocks noChangeArrowheads="1"/>
          </p:cNvSpPr>
          <p:nvPr/>
        </p:nvSpPr>
        <p:spPr bwMode="auto">
          <a:xfrm>
            <a:off x="7086600" y="342901"/>
            <a:ext cx="20574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400">
                <a:solidFill>
                  <a:srgbClr val="000000"/>
                </a:solidFill>
                <a:latin typeface="Verdana" pitchFamily="34" charset="0"/>
              </a:rPr>
              <a:t>Rota Internacional</a:t>
            </a:r>
          </a:p>
        </p:txBody>
      </p:sp>
      <p:sp>
        <p:nvSpPr>
          <p:cNvPr id="81980" name="AutoShape 60"/>
          <p:cNvSpPr>
            <a:spLocks noChangeArrowheads="1"/>
          </p:cNvSpPr>
          <p:nvPr/>
        </p:nvSpPr>
        <p:spPr bwMode="auto">
          <a:xfrm rot="-6180000">
            <a:off x="2159199" y="-12899"/>
            <a:ext cx="1134666" cy="950913"/>
          </a:xfrm>
          <a:prstGeom prst="curvedUpArrow">
            <a:avLst>
              <a:gd name="adj1" fmla="val 30936"/>
              <a:gd name="adj2" fmla="val 63345"/>
              <a:gd name="adj3" fmla="val 66667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1981" name="AutoShape 61"/>
          <p:cNvSpPr>
            <a:spLocks noChangeArrowheads="1"/>
          </p:cNvSpPr>
          <p:nvPr/>
        </p:nvSpPr>
        <p:spPr bwMode="auto">
          <a:xfrm rot="2580000" flipH="1" flipV="1">
            <a:off x="915988" y="798910"/>
            <a:ext cx="1466850" cy="339328"/>
          </a:xfrm>
          <a:prstGeom prst="curvedDownArrow">
            <a:avLst>
              <a:gd name="adj1" fmla="val 63041"/>
              <a:gd name="adj2" fmla="val 129084"/>
              <a:gd name="adj3" fmla="val 33333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1982" name="Text Box 62"/>
          <p:cNvSpPr txBox="1">
            <a:spLocks noChangeArrowheads="1"/>
          </p:cNvSpPr>
          <p:nvPr/>
        </p:nvSpPr>
        <p:spPr bwMode="auto">
          <a:xfrm>
            <a:off x="1447800" y="114300"/>
            <a:ext cx="13716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800">
                <a:solidFill>
                  <a:srgbClr val="000000"/>
                </a:solidFill>
                <a:latin typeface="Verdana" pitchFamily="34" charset="0"/>
              </a:rPr>
              <a:t>EUA</a:t>
            </a:r>
          </a:p>
        </p:txBody>
      </p:sp>
      <p:sp>
        <p:nvSpPr>
          <p:cNvPr id="13375" name="Text Box 63"/>
          <p:cNvSpPr txBox="1">
            <a:spLocks noChangeArrowheads="1"/>
          </p:cNvSpPr>
          <p:nvPr/>
        </p:nvSpPr>
        <p:spPr bwMode="auto">
          <a:xfrm>
            <a:off x="6553200" y="0"/>
            <a:ext cx="19812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800">
                <a:solidFill>
                  <a:srgbClr val="000000"/>
                </a:solidFill>
                <a:latin typeface="Verdana" pitchFamily="34" charset="0"/>
              </a:rPr>
              <a:t>Cocaína</a:t>
            </a:r>
          </a:p>
        </p:txBody>
      </p:sp>
      <p:sp>
        <p:nvSpPr>
          <p:cNvPr id="13376" name="AutoShape 64"/>
          <p:cNvSpPr>
            <a:spLocks noChangeArrowheads="1"/>
          </p:cNvSpPr>
          <p:nvPr/>
        </p:nvSpPr>
        <p:spPr bwMode="auto">
          <a:xfrm>
            <a:off x="4114800" y="280035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77" name="AutoShape 65"/>
          <p:cNvSpPr>
            <a:spLocks noChangeArrowheads="1"/>
          </p:cNvSpPr>
          <p:nvPr/>
        </p:nvSpPr>
        <p:spPr bwMode="auto">
          <a:xfrm>
            <a:off x="6629400" y="1428750"/>
            <a:ext cx="304800" cy="171450"/>
          </a:xfrm>
          <a:prstGeom prst="triangle">
            <a:avLst>
              <a:gd name="adj" fmla="val 50000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78" name="Text Box 66"/>
          <p:cNvSpPr txBox="1">
            <a:spLocks noChangeArrowheads="1"/>
          </p:cNvSpPr>
          <p:nvPr/>
        </p:nvSpPr>
        <p:spPr bwMode="auto">
          <a:xfrm>
            <a:off x="7086600" y="1428751"/>
            <a:ext cx="18288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400">
                <a:solidFill>
                  <a:srgbClr val="000000"/>
                </a:solidFill>
                <a:latin typeface="Verdana" pitchFamily="34" charset="0"/>
              </a:rPr>
              <a:t>Tríplice Fronteira</a:t>
            </a:r>
          </a:p>
        </p:txBody>
      </p:sp>
      <p:sp>
        <p:nvSpPr>
          <p:cNvPr id="69" name="AutoShape 47"/>
          <p:cNvSpPr>
            <a:spLocks noChangeArrowheads="1"/>
          </p:cNvSpPr>
          <p:nvPr/>
        </p:nvSpPr>
        <p:spPr bwMode="auto">
          <a:xfrm rot="1800000">
            <a:off x="3181110" y="2141654"/>
            <a:ext cx="1282907" cy="545994"/>
          </a:xfrm>
          <a:prstGeom prst="curvedDownArrow">
            <a:avLst>
              <a:gd name="adj1" fmla="val 48431"/>
              <a:gd name="adj2" fmla="val 99167"/>
              <a:gd name="adj3" fmla="val 33333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Seta dobrada 3"/>
          <p:cNvSpPr/>
          <p:nvPr/>
        </p:nvSpPr>
        <p:spPr>
          <a:xfrm rot="6616279">
            <a:off x="3686139" y="3107837"/>
            <a:ext cx="533400" cy="114300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" name="Seta dobrada 4"/>
          <p:cNvSpPr/>
          <p:nvPr/>
        </p:nvSpPr>
        <p:spPr>
          <a:xfrm>
            <a:off x="3200400" y="2368932"/>
            <a:ext cx="1587624" cy="104284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3" name="Seta dobrada 72"/>
          <p:cNvSpPr/>
          <p:nvPr/>
        </p:nvSpPr>
        <p:spPr>
          <a:xfrm rot="6616279">
            <a:off x="2803023" y="2858617"/>
            <a:ext cx="950569" cy="184981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4" name="Seta dobrada 73"/>
          <p:cNvSpPr/>
          <p:nvPr/>
        </p:nvSpPr>
        <p:spPr>
          <a:xfrm>
            <a:off x="4191000" y="2867063"/>
            <a:ext cx="914400" cy="142837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59632" y="116720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86%</a:t>
            </a:r>
            <a:endParaRPr lang="es-MX" dirty="0"/>
          </a:p>
        </p:txBody>
      </p:sp>
      <p:sp>
        <p:nvSpPr>
          <p:cNvPr id="76" name="CaixaDeTexto 75"/>
          <p:cNvSpPr txBox="1"/>
          <p:nvPr/>
        </p:nvSpPr>
        <p:spPr>
          <a:xfrm>
            <a:off x="2592507" y="627534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14%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83084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0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0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8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0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1" grpId="0" animBg="1"/>
      <p:bldP spid="81967" grpId="0" animBg="1"/>
      <p:bldP spid="81968" grpId="0" animBg="1"/>
      <p:bldP spid="81980" grpId="0" animBg="1"/>
      <p:bldP spid="81981" grpId="0" animBg="1"/>
      <p:bldP spid="69" grpId="0" animBg="1"/>
      <p:bldP spid="4" grpId="0" animBg="1"/>
      <p:bldP spid="5" grpId="0" animBg="1"/>
      <p:bldP spid="73" grpId="0" animBg="1"/>
      <p:bldP spid="74" grpId="0" animBg="1"/>
      <p:bldP spid="6" grpId="0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m para Central American and Mexico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51" y="530296"/>
            <a:ext cx="8172400" cy="405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267744" y="1635646"/>
            <a:ext cx="152400" cy="129158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691680" y="1707654"/>
            <a:ext cx="216024" cy="18630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437201" y="3257550"/>
            <a:ext cx="304800" cy="2286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3779912" y="3371850"/>
            <a:ext cx="228600" cy="1714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4665801" y="3771900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4067944" y="3600450"/>
            <a:ext cx="228600" cy="1714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860032" y="4171950"/>
            <a:ext cx="76200" cy="571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5292080" y="4371950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6300192" y="2715766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6651848" y="2643758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4199384" y="3003798"/>
            <a:ext cx="228600" cy="1714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" name="Oval 3"/>
          <p:cNvSpPr>
            <a:spLocks noChangeArrowheads="1"/>
          </p:cNvSpPr>
          <p:nvPr/>
        </p:nvSpPr>
        <p:spPr bwMode="auto">
          <a:xfrm>
            <a:off x="5766420" y="1893962"/>
            <a:ext cx="228600" cy="1714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" name="AutoShape 61"/>
          <p:cNvSpPr>
            <a:spLocks noChangeArrowheads="1"/>
          </p:cNvSpPr>
          <p:nvPr/>
        </p:nvSpPr>
        <p:spPr bwMode="auto">
          <a:xfrm rot="1795605" flipH="1" flipV="1">
            <a:off x="3993768" y="4195085"/>
            <a:ext cx="1910433" cy="353731"/>
          </a:xfrm>
          <a:prstGeom prst="curvedDownArrow">
            <a:avLst>
              <a:gd name="adj1" fmla="val 63041"/>
              <a:gd name="adj2" fmla="val 129084"/>
              <a:gd name="adj3" fmla="val 33333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" name="Seta em curva para cima 21"/>
          <p:cNvSpPr/>
          <p:nvPr/>
        </p:nvSpPr>
        <p:spPr>
          <a:xfrm rot="12064694">
            <a:off x="4908612" y="2997902"/>
            <a:ext cx="1944216" cy="685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4" name="Seta em curva para cima 23"/>
          <p:cNvSpPr/>
          <p:nvPr/>
        </p:nvSpPr>
        <p:spPr>
          <a:xfrm rot="14789880">
            <a:off x="5557817" y="3254185"/>
            <a:ext cx="1947217" cy="579697"/>
          </a:xfrm>
          <a:prstGeom prst="curvedUpArrow">
            <a:avLst>
              <a:gd name="adj1" fmla="val 1307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5" name="AutoShape 61"/>
          <p:cNvSpPr>
            <a:spLocks noChangeArrowheads="1"/>
          </p:cNvSpPr>
          <p:nvPr/>
        </p:nvSpPr>
        <p:spPr bwMode="auto">
          <a:xfrm rot="5756894" flipH="1" flipV="1">
            <a:off x="1348331" y="1256496"/>
            <a:ext cx="2260064" cy="622427"/>
          </a:xfrm>
          <a:prstGeom prst="curvedDownArrow">
            <a:avLst>
              <a:gd name="adj1" fmla="val 63041"/>
              <a:gd name="adj2" fmla="val 129084"/>
              <a:gd name="adj3" fmla="val 33333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" name="Seta em curva para cima 25"/>
          <p:cNvSpPr/>
          <p:nvPr/>
        </p:nvSpPr>
        <p:spPr>
          <a:xfrm rot="12064694">
            <a:off x="2663308" y="2328334"/>
            <a:ext cx="1944216" cy="685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7" name="Seta em curva para cima 26"/>
          <p:cNvSpPr/>
          <p:nvPr/>
        </p:nvSpPr>
        <p:spPr>
          <a:xfrm rot="14173478">
            <a:off x="4888546" y="1490132"/>
            <a:ext cx="1947217" cy="579697"/>
          </a:xfrm>
          <a:prstGeom prst="curvedUpArrow">
            <a:avLst>
              <a:gd name="adj1" fmla="val 1307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0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Armas</a:t>
            </a:r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827584" y="1563639"/>
            <a:ext cx="7632848" cy="2419124"/>
          </a:xfrm>
          <a:prstGeom prst="rect">
            <a:avLst/>
          </a:prstGeom>
        </p:spPr>
        <p:txBody>
          <a:bodyPr lIns="91425" tIns="91425" rIns="91425" bIns="91425" anchor="t" anchorCtr="0"/>
          <a:lstStyle/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 smtClean="0">
                <a:solidFill>
                  <a:schemeClr val="dk1"/>
                </a:solidFill>
              </a:rPr>
              <a:t>&gt; O </a:t>
            </a:r>
            <a:r>
              <a:rPr lang="pt-BR" sz="2800" dirty="0">
                <a:solidFill>
                  <a:schemeClr val="dk1"/>
                </a:solidFill>
              </a:rPr>
              <a:t>valor </a:t>
            </a:r>
            <a:r>
              <a:rPr lang="pt-BR" sz="2800" dirty="0" smtClean="0">
                <a:solidFill>
                  <a:schemeClr val="dk1"/>
                </a:solidFill>
              </a:rPr>
              <a:t>global </a:t>
            </a:r>
            <a:r>
              <a:rPr lang="pt-BR" sz="2800" dirty="0">
                <a:solidFill>
                  <a:schemeClr val="dk1"/>
                </a:solidFill>
              </a:rPr>
              <a:t>do comércio autorizado de armas de fogo foi estimado em pela ONU </a:t>
            </a:r>
            <a:r>
              <a:rPr lang="pt-BR" sz="2800" dirty="0" smtClean="0">
                <a:solidFill>
                  <a:schemeClr val="dk1"/>
                </a:solidFill>
              </a:rPr>
              <a:t>em US </a:t>
            </a:r>
            <a:r>
              <a:rPr lang="pt-BR" sz="2800" dirty="0">
                <a:solidFill>
                  <a:schemeClr val="dk1"/>
                </a:solidFill>
              </a:rPr>
              <a:t>$ 5,8 bilhões em </a:t>
            </a:r>
            <a:r>
              <a:rPr lang="pt-BR" sz="2800" dirty="0" smtClean="0">
                <a:solidFill>
                  <a:schemeClr val="dk1"/>
                </a:solidFill>
              </a:rPr>
              <a:t>2013 </a:t>
            </a:r>
          </a:p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 smtClean="0">
                <a:solidFill>
                  <a:schemeClr val="dk1"/>
                </a:solidFill>
              </a:rPr>
              <a:t>&gt; Um </a:t>
            </a:r>
            <a:r>
              <a:rPr lang="pt-BR" sz="2800" dirty="0">
                <a:solidFill>
                  <a:schemeClr val="dk1"/>
                </a:solidFill>
              </a:rPr>
              <a:t>aumento de 17% em relação a 2012</a:t>
            </a:r>
            <a:endParaRPr lang="es-MX" sz="2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2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lh3.googleusercontent.com/8HbAE5H6rcc_kWVlA8wxnBM3AxgksGWYVWqjcpe9_578PsxxlSV9RVq0mayJi8zBjo23luNFVwnVvZezcqN3A2WizZvXMyUVx2MKqDqPRs31uRng5byiHfsLt2CD9xoIn99OHiagn24Ih4TFHQ"/>
          <p:cNvSpPr>
            <a:spLocks noChangeAspect="1" noChangeArrowheads="1"/>
          </p:cNvSpPr>
          <p:nvPr/>
        </p:nvSpPr>
        <p:spPr bwMode="auto">
          <a:xfrm>
            <a:off x="130175" y="-1951038"/>
            <a:ext cx="561022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4" descr="https://lh3.googleusercontent.com/8HbAE5H6rcc_kWVlA8wxnBM3AxgksGWYVWqjcpe9_578PsxxlSV9RVq0mayJi8zBjo23luNFVwnVvZezcqN3A2WizZvXMyUVx2MKqDqPRs31uRng5byiHfsLt2CD9xoIn99OHiagn24Ih4TFHQ"/>
          <p:cNvSpPr>
            <a:spLocks noChangeAspect="1" noChangeArrowheads="1"/>
          </p:cNvSpPr>
          <p:nvPr/>
        </p:nvSpPr>
        <p:spPr bwMode="auto">
          <a:xfrm>
            <a:off x="282575" y="-1798638"/>
            <a:ext cx="561022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6" descr="https://lh3.googleusercontent.com/8HbAE5H6rcc_kWVlA8wxnBM3AxgksGWYVWqjcpe9_578PsxxlSV9RVq0mayJi8zBjo23luNFVwnVvZezcqN3A2WizZvXMyUVx2MKqDqPRs31uRng5byiHfsLt2CD9xoIn99OHiagn24Ih4TFHQ"/>
          <p:cNvSpPr>
            <a:spLocks noChangeAspect="1" noChangeArrowheads="1"/>
          </p:cNvSpPr>
          <p:nvPr/>
        </p:nvSpPr>
        <p:spPr bwMode="auto">
          <a:xfrm>
            <a:off x="434975" y="-1646238"/>
            <a:ext cx="561022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8" descr="https://lh3.googleusercontent.com/8HbAE5H6rcc_kWVlA8wxnBM3AxgksGWYVWqjcpe9_578PsxxlSV9RVq0mayJi8zBjo23luNFVwnVvZezcqN3A2WizZvXMyUVx2MKqDqPRs31uRng5byiHfsLt2CD9xoIn99OHiagn24Ih4TFHQ"/>
          <p:cNvSpPr>
            <a:spLocks noChangeAspect="1" noChangeArrowheads="1"/>
          </p:cNvSpPr>
          <p:nvPr/>
        </p:nvSpPr>
        <p:spPr bwMode="auto">
          <a:xfrm>
            <a:off x="587375" y="-1493838"/>
            <a:ext cx="561022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AutoShape 10" descr="https://lh3.googleusercontent.com/8HbAE5H6rcc_kWVlA8wxnBM3AxgksGWYVWqjcpe9_578PsxxlSV9RVq0mayJi8zBjo23luNFVwnVvZezcqN3A2WizZvXMyUVx2MKqDqPRs31uRng5byiHfsLt2CD9xoIn99OHiagn24Ih4TFHQ"/>
          <p:cNvSpPr>
            <a:spLocks noChangeAspect="1" noChangeArrowheads="1"/>
          </p:cNvSpPr>
          <p:nvPr/>
        </p:nvSpPr>
        <p:spPr bwMode="auto">
          <a:xfrm>
            <a:off x="739775" y="-1341438"/>
            <a:ext cx="561022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AutoShape 14" descr="https://lh3.googleusercontent.com/8HbAE5H6rcc_kWVlA8wxnBM3AxgksGWYVWqjcpe9_578PsxxlSV9RVq0mayJi8zBjo23luNFVwnVvZezcqN3A2WizZvXMyUVx2MKqDqPRs31uRng5byiHfsLt2CD9xoIn99OHiagn24Ih4TFHQ"/>
          <p:cNvSpPr>
            <a:spLocks noChangeAspect="1" noChangeArrowheads="1"/>
          </p:cNvSpPr>
          <p:nvPr/>
        </p:nvSpPr>
        <p:spPr bwMode="auto">
          <a:xfrm>
            <a:off x="892175" y="-1189038"/>
            <a:ext cx="561022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AutoShape 16" descr="https://lh3.googleusercontent.com/8HbAE5H6rcc_kWVlA8wxnBM3AxgksGWYVWqjcpe9_578PsxxlSV9RVq0mayJi8zBjo23luNFVwnVvZezcqN3A2WizZvXMyUVx2MKqDqPRs31uRng5byiHfsLt2CD9xoIn99OHiagn24Ih4TFHQ"/>
          <p:cNvSpPr>
            <a:spLocks noChangeAspect="1" noChangeArrowheads="1"/>
          </p:cNvSpPr>
          <p:nvPr/>
        </p:nvSpPr>
        <p:spPr bwMode="auto">
          <a:xfrm>
            <a:off x="1044575" y="-1036638"/>
            <a:ext cx="561022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5850"/>
            <a:ext cx="6064473" cy="464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6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Transferências ilegais de armas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pt-BR" sz="2400" dirty="0" smtClean="0">
                <a:latin typeface="Calibri" panose="020F0502020204030204" pitchFamily="34" charset="0"/>
              </a:rPr>
              <a:t>Estados Unidos e a Rússia já não dominam o mercado mundial de armas leves. </a:t>
            </a:r>
          </a:p>
          <a:p>
            <a:pPr marL="0" indent="0"/>
            <a:r>
              <a:rPr lang="pt-BR" sz="2400" dirty="0" smtClean="0">
                <a:latin typeface="Calibri" panose="020F0502020204030204" pitchFamily="34" charset="0"/>
              </a:rPr>
              <a:t>Foram substituídos países da África, Ásia, e América Latina </a:t>
            </a:r>
          </a:p>
          <a:p>
            <a:pPr marL="0" indent="0"/>
            <a:r>
              <a:rPr lang="pt-BR" sz="2400" dirty="0" smtClean="0">
                <a:latin typeface="Calibri" panose="020F0502020204030204" pitchFamily="34" charset="0"/>
              </a:rPr>
              <a:t>Embora a maior parte dos negócios ocorra legalmente, a participação desses novos países produtores no mercado de armas alterou as cadeias logísticas dessa indústria e </a:t>
            </a:r>
            <a:r>
              <a:rPr lang="pt-BR" sz="2400" i="1" dirty="0" smtClean="0">
                <a:latin typeface="Calibri" panose="020F0502020204030204" pitchFamily="34" charset="0"/>
              </a:rPr>
              <a:t>facilitou o processo de transferência para o segmento ilegal</a:t>
            </a:r>
            <a:r>
              <a:rPr lang="pt-BR" sz="2400" dirty="0" smtClean="0">
                <a:latin typeface="Calibri" panose="020F0502020204030204" pitchFamily="34" charset="0"/>
              </a:rPr>
              <a:t>. </a:t>
            </a:r>
            <a:endParaRPr lang="pt-BR" sz="2400" dirty="0">
              <a:latin typeface="Calibri" panose="020F0502020204030204" pitchFamily="34" charset="0"/>
            </a:endParaRPr>
          </a:p>
        </p:txBody>
      </p:sp>
      <p:sp>
        <p:nvSpPr>
          <p:cNvPr id="4" name="AutoShape 2" descr="https://lh3.googleusercontent.com/8HbAE5H6rcc_kWVlA8wxnBM3AxgksGWYVWqjcpe9_578PsxxlSV9RVq0mayJi8zBjo23luNFVwnVvZezcqN3A2WizZvXMyUVx2MKqDqPRs31uRng5byiHfsLt2CD9xoIn99OHiagn24Ih4TFHQ"/>
          <p:cNvSpPr>
            <a:spLocks noChangeAspect="1" noChangeArrowheads="1"/>
          </p:cNvSpPr>
          <p:nvPr/>
        </p:nvSpPr>
        <p:spPr bwMode="auto">
          <a:xfrm>
            <a:off x="130175" y="-1951038"/>
            <a:ext cx="561022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696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0" dirty="0"/>
              <a:t>Tráfico de pessoas e contrabando de migrantes</a:t>
            </a:r>
            <a:endParaRPr lang="es-MX" sz="2800" b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/>
              <a:t>Essa atividade geralmente é dividida em nichos específicos: </a:t>
            </a:r>
            <a:endParaRPr lang="pt-BR" sz="2000" dirty="0" smtClean="0"/>
          </a:p>
          <a:p>
            <a:pPr marL="704850" indent="-514350">
              <a:buAutoNum type="alphaLcParenBoth"/>
            </a:pPr>
            <a:r>
              <a:rPr lang="pt-BR" sz="2000" dirty="0" smtClean="0"/>
              <a:t>para </a:t>
            </a:r>
            <a:r>
              <a:rPr lang="pt-BR" sz="2000" dirty="0"/>
              <a:t>fins de exploração sexual do indivíduo; </a:t>
            </a:r>
            <a:endParaRPr lang="pt-BR" sz="2000" dirty="0" smtClean="0"/>
          </a:p>
          <a:p>
            <a:pPr marL="704850" indent="-514350">
              <a:buAutoNum type="alphaLcParenBoth"/>
            </a:pPr>
            <a:r>
              <a:rPr lang="pt-BR" sz="2000" dirty="0" smtClean="0"/>
              <a:t>para </a:t>
            </a:r>
            <a:r>
              <a:rPr lang="pt-BR" sz="2000" dirty="0"/>
              <a:t>a realização de trabalhos escravos ou em regime de </a:t>
            </a:r>
            <a:r>
              <a:rPr lang="pt-BR" sz="2000" dirty="0" smtClean="0"/>
              <a:t>semiescravidão; </a:t>
            </a:r>
          </a:p>
          <a:p>
            <a:pPr marL="704850" indent="-514350">
              <a:buAutoNum type="alphaLcParenBoth"/>
            </a:pPr>
            <a:r>
              <a:rPr lang="pt-BR" sz="2000" dirty="0" smtClean="0"/>
              <a:t>para </a:t>
            </a:r>
            <a:r>
              <a:rPr lang="pt-BR" sz="2000" dirty="0"/>
              <a:t>o tráfico de órgãos: quando há o transporte de indivíduos para retirada de seus órgãos, seja por rapto, morte ou venda; </a:t>
            </a:r>
            <a:endParaRPr lang="pt-BR" sz="2000" dirty="0" smtClean="0"/>
          </a:p>
          <a:p>
            <a:pPr marL="704850" indent="-514350">
              <a:buAutoNum type="alphaLcParenBoth"/>
            </a:pPr>
            <a:r>
              <a:rPr lang="pt-BR" sz="2000" dirty="0" smtClean="0"/>
              <a:t>para </a:t>
            </a:r>
            <a:r>
              <a:rPr lang="pt-BR" sz="2000" dirty="0"/>
              <a:t>a adoção de crianças: compra e venda de menores para adoção ilegal; </a:t>
            </a:r>
            <a:endParaRPr lang="pt-BR" sz="2000" dirty="0" smtClean="0"/>
          </a:p>
          <a:p>
            <a:pPr marL="704850" indent="-514350">
              <a:buAutoNum type="alphaLcParenBoth"/>
            </a:pPr>
            <a:r>
              <a:rPr lang="pt-BR" sz="2000" dirty="0" smtClean="0"/>
              <a:t>fins </a:t>
            </a:r>
            <a:r>
              <a:rPr lang="pt-BR" sz="2000" dirty="0"/>
              <a:t>militares: utilização de indivíduos em conflitos armados; </a:t>
            </a:r>
            <a:endParaRPr lang="pt-BR" sz="2000" dirty="0" smtClean="0"/>
          </a:p>
          <a:p>
            <a:pPr marL="704850" indent="-514350">
              <a:buAutoNum type="alphaLcParenBoth"/>
            </a:pPr>
            <a:r>
              <a:rPr lang="pt-BR" sz="2000" dirty="0" smtClean="0"/>
              <a:t>tráfico </a:t>
            </a:r>
            <a:r>
              <a:rPr lang="pt-BR" sz="2000" dirty="0"/>
              <a:t>de </a:t>
            </a:r>
            <a:r>
              <a:rPr lang="pt-BR" sz="2000" dirty="0" smtClean="0"/>
              <a:t>esposas (para </a:t>
            </a:r>
            <a:r>
              <a:rPr lang="pt-BR" sz="2000" dirty="0"/>
              <a:t>o casamento </a:t>
            </a:r>
            <a:r>
              <a:rPr lang="pt-BR" sz="2000" dirty="0" smtClean="0"/>
              <a:t>forçado)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008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Estimativas globais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725699"/>
          </a:xfrm>
        </p:spPr>
        <p:txBody>
          <a:bodyPr/>
          <a:lstStyle/>
          <a:p>
            <a:pPr marL="5334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 smtClean="0"/>
              <a:t>1 </a:t>
            </a:r>
            <a:r>
              <a:rPr lang="es-MX" sz="2000" dirty="0" err="1"/>
              <a:t>milhão</a:t>
            </a:r>
            <a:r>
              <a:rPr lang="es-MX" sz="2000" dirty="0"/>
              <a:t> de </a:t>
            </a:r>
            <a:r>
              <a:rPr lang="es-MX" sz="2000" dirty="0" err="1"/>
              <a:t>crianças</a:t>
            </a:r>
            <a:r>
              <a:rPr lang="es-MX" sz="2000" dirty="0"/>
              <a:t> </a:t>
            </a:r>
            <a:r>
              <a:rPr lang="es-MX" sz="2000" dirty="0" err="1"/>
              <a:t>são</a:t>
            </a:r>
            <a:r>
              <a:rPr lang="es-MX" sz="2000" dirty="0"/>
              <a:t> exploradas no </a:t>
            </a:r>
            <a:r>
              <a:rPr lang="es-MX" sz="2000" dirty="0" err="1"/>
              <a:t>comércio</a:t>
            </a:r>
            <a:r>
              <a:rPr lang="es-MX" sz="2000" dirty="0"/>
              <a:t> sexual anualmente, </a:t>
            </a:r>
            <a:r>
              <a:rPr lang="es-MX" sz="2000" dirty="0" err="1"/>
              <a:t>sendo</a:t>
            </a:r>
            <a:r>
              <a:rPr lang="es-MX" sz="2000" dirty="0"/>
              <a:t> 80% </a:t>
            </a:r>
            <a:r>
              <a:rPr lang="es-MX" sz="2000" dirty="0" err="1"/>
              <a:t>são</a:t>
            </a:r>
            <a:r>
              <a:rPr lang="es-MX" sz="2000" dirty="0"/>
              <a:t> do sexo </a:t>
            </a:r>
            <a:r>
              <a:rPr lang="es-MX" sz="2000" dirty="0" err="1"/>
              <a:t>feminino</a:t>
            </a:r>
            <a:r>
              <a:rPr lang="es-MX" sz="2000" dirty="0"/>
              <a:t> </a:t>
            </a:r>
            <a:r>
              <a:rPr lang="es-MX" sz="2000" dirty="0" smtClean="0"/>
              <a:t>(</a:t>
            </a:r>
            <a:r>
              <a:rPr lang="es-MX" sz="2000" dirty="0" err="1" smtClean="0"/>
              <a:t>quase</a:t>
            </a:r>
            <a:r>
              <a:rPr lang="es-MX" sz="2000" dirty="0" smtClean="0"/>
              <a:t> </a:t>
            </a:r>
            <a:r>
              <a:rPr lang="es-MX" sz="2000" dirty="0"/>
              <a:t>a </a:t>
            </a:r>
            <a:r>
              <a:rPr lang="es-MX" sz="2000" dirty="0" err="1"/>
              <a:t>totalidade</a:t>
            </a:r>
            <a:r>
              <a:rPr lang="es-MX" sz="2000" dirty="0"/>
              <a:t> dos países </a:t>
            </a:r>
            <a:r>
              <a:rPr lang="es-MX" sz="2000" dirty="0" smtClean="0"/>
              <a:t>do mundo é </a:t>
            </a:r>
            <a:r>
              <a:rPr lang="es-MX" sz="2000" dirty="0" err="1"/>
              <a:t>afetado</a:t>
            </a:r>
            <a:r>
              <a:rPr lang="es-MX" sz="2000" dirty="0"/>
              <a:t> pelo </a:t>
            </a:r>
            <a:r>
              <a:rPr lang="es-MX" sz="2000" dirty="0" smtClean="0"/>
              <a:t>problema). </a:t>
            </a:r>
          </a:p>
          <a:p>
            <a:pPr marL="5334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 smtClean="0"/>
              <a:t>O </a:t>
            </a:r>
            <a:r>
              <a:rPr lang="es-MX" sz="2000" dirty="0"/>
              <a:t>tráfico de </a:t>
            </a:r>
            <a:r>
              <a:rPr lang="es-MX" sz="2000" dirty="0" err="1"/>
              <a:t>pessoas</a:t>
            </a:r>
            <a:r>
              <a:rPr lang="es-MX" sz="2000" dirty="0"/>
              <a:t> </a:t>
            </a:r>
            <a:r>
              <a:rPr lang="es-MX" sz="2000" dirty="0" err="1"/>
              <a:t>gera</a:t>
            </a:r>
            <a:r>
              <a:rPr lang="es-MX" sz="2000" dirty="0"/>
              <a:t> anualmente </a:t>
            </a:r>
            <a:r>
              <a:rPr lang="es-MX" sz="2000" dirty="0" err="1"/>
              <a:t>um</a:t>
            </a:r>
            <a:r>
              <a:rPr lang="es-MX" sz="2000" dirty="0"/>
              <a:t> montante de US$ 32 </a:t>
            </a:r>
            <a:r>
              <a:rPr lang="es-MX" sz="2000" dirty="0" err="1"/>
              <a:t>bilhões</a:t>
            </a:r>
            <a:r>
              <a:rPr lang="es-MX" sz="2000" dirty="0"/>
              <a:t> de </a:t>
            </a:r>
            <a:r>
              <a:rPr lang="es-MX" sz="2000" dirty="0" err="1"/>
              <a:t>receita</a:t>
            </a:r>
            <a:r>
              <a:rPr lang="es-MX" sz="2000" dirty="0"/>
              <a:t>. </a:t>
            </a:r>
          </a:p>
          <a:p>
            <a:pPr marL="5334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 smtClean="0"/>
              <a:t>A </a:t>
            </a:r>
            <a:r>
              <a:rPr lang="es-MX" sz="2000" dirty="0" err="1" smtClean="0"/>
              <a:t>Organização</a:t>
            </a:r>
            <a:r>
              <a:rPr lang="es-MX" sz="2000" dirty="0" smtClean="0"/>
              <a:t> Internacional do </a:t>
            </a:r>
            <a:r>
              <a:rPr lang="es-MX" sz="2000" dirty="0" err="1" smtClean="0"/>
              <a:t>Trabalho</a:t>
            </a:r>
            <a:r>
              <a:rPr lang="es-MX" sz="2000" dirty="0" smtClean="0"/>
              <a:t> (OIT</a:t>
            </a:r>
            <a:r>
              <a:rPr lang="es-MX" sz="2000" dirty="0"/>
              <a:t>) estima </a:t>
            </a:r>
            <a:r>
              <a:rPr lang="es-MX" sz="2000" dirty="0" smtClean="0"/>
              <a:t>que 21 </a:t>
            </a:r>
            <a:r>
              <a:rPr lang="es-MX" sz="2000" dirty="0" err="1" smtClean="0"/>
              <a:t>milhões</a:t>
            </a:r>
            <a:r>
              <a:rPr lang="es-MX" sz="2000" dirty="0" smtClean="0"/>
              <a:t> de </a:t>
            </a:r>
            <a:r>
              <a:rPr lang="es-MX" sz="2000" dirty="0" err="1" smtClean="0"/>
              <a:t>pessoas</a:t>
            </a:r>
            <a:r>
              <a:rPr lang="es-MX" sz="2000" dirty="0" smtClean="0"/>
              <a:t> </a:t>
            </a:r>
            <a:r>
              <a:rPr lang="es-MX" sz="2000" dirty="0" err="1" smtClean="0"/>
              <a:t>são</a:t>
            </a:r>
            <a:r>
              <a:rPr lang="es-MX" sz="2000" dirty="0" smtClean="0"/>
              <a:t> </a:t>
            </a:r>
            <a:r>
              <a:rPr lang="es-MX" sz="2000" dirty="0" err="1" smtClean="0"/>
              <a:t>vítimas</a:t>
            </a:r>
            <a:r>
              <a:rPr lang="es-MX" sz="2000" dirty="0" smtClean="0"/>
              <a:t> de </a:t>
            </a:r>
            <a:r>
              <a:rPr lang="es-MX" sz="2000" dirty="0" err="1" smtClean="0"/>
              <a:t>trabalhos</a:t>
            </a:r>
            <a:r>
              <a:rPr lang="es-MX" sz="2000" dirty="0" smtClean="0"/>
              <a:t> </a:t>
            </a:r>
            <a:r>
              <a:rPr lang="es-MX" sz="2000" dirty="0" err="1" smtClean="0"/>
              <a:t>forçados</a:t>
            </a:r>
            <a:r>
              <a:rPr lang="es-MX" sz="2000" dirty="0" smtClean="0"/>
              <a:t> (11,4 </a:t>
            </a:r>
            <a:r>
              <a:rPr lang="es-MX" sz="2000" dirty="0" err="1" smtClean="0"/>
              <a:t>mulheres</a:t>
            </a:r>
            <a:r>
              <a:rPr lang="es-MX" sz="2000" dirty="0" smtClean="0"/>
              <a:t> e meninas) </a:t>
            </a:r>
            <a:r>
              <a:rPr lang="es-MX" sz="2000" dirty="0" err="1" smtClean="0"/>
              <a:t>com</a:t>
            </a:r>
            <a:r>
              <a:rPr lang="es-MX" sz="2000" dirty="0" smtClean="0"/>
              <a:t> lucros de 150 </a:t>
            </a:r>
            <a:r>
              <a:rPr lang="es-MX" sz="2000" dirty="0" err="1" smtClean="0"/>
              <a:t>bilhões</a:t>
            </a:r>
            <a:r>
              <a:rPr lang="es-MX" sz="2000" dirty="0" smtClean="0"/>
              <a:t> por ano</a:t>
            </a:r>
            <a:endParaRPr lang="es-MX" sz="2000" dirty="0"/>
          </a:p>
          <a:p>
            <a:r>
              <a:rPr lang="es-MX" sz="2400" dirty="0"/>
              <a:t/>
            </a:r>
            <a:br>
              <a:rPr lang="es-MX" sz="2400" dirty="0"/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281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Novos Mercados Ilícitos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dirty="0" smtClean="0"/>
              <a:t>Os </a:t>
            </a:r>
            <a:r>
              <a:rPr lang="pt-BR" sz="1800" dirty="0"/>
              <a:t>avanços da biotecnologia e a facilidade de se registrar marcas e patentes em âmbito internacional têm facilitado, nos últimos anos, o contrabando de recursos biológicos para fins comerciais ou científicos, atividade denominada biopirataria</a:t>
            </a:r>
            <a:r>
              <a:rPr lang="pt-BR" sz="1800" dirty="0" smtClean="0"/>
              <a:t>.</a:t>
            </a:r>
          </a:p>
          <a:p>
            <a:r>
              <a:rPr lang="pt-BR" sz="1800" dirty="0"/>
              <a:t> Estima-se que 12 países no mundo concentram 70% de todas as espécies de vertebrados, insetos e plantas conhecidas. Desses países, cinco estão na América Latina, sendo o Brasil líder do ranking, com cerca de 150 mil espécies já pesquisadas e catalogadas, ou 13% de todas as espécies de flora e fauna que existem no mundo</a:t>
            </a:r>
            <a:r>
              <a:rPr lang="pt-BR" sz="1800" dirty="0" smtClean="0"/>
              <a:t>. </a:t>
            </a:r>
            <a:endParaRPr lang="pt-BR" sz="1800" dirty="0"/>
          </a:p>
          <a:p>
            <a:r>
              <a:rPr lang="pt-BR" sz="1800" dirty="0"/>
              <a:t>Apenas a extração ilegal de madeira, segundo estimativas de estudo do Banco Mundial  sugeriam que esta atividade criminosa gerava aproximadamente receitas entre US$10 e US$15 bilhões por ano em todo o </a:t>
            </a:r>
            <a:r>
              <a:rPr lang="pt-BR" sz="1800" dirty="0" smtClean="0"/>
              <a:t>mundo.</a:t>
            </a:r>
            <a:endParaRPr lang="pt-BR" sz="1800" dirty="0"/>
          </a:p>
          <a:p>
            <a:r>
              <a:rPr lang="pt-BR" sz="2400" dirty="0"/>
              <a:t/>
            </a:r>
            <a:br>
              <a:rPr lang="pt-BR" sz="2400" dirty="0"/>
            </a:br>
            <a:endParaRPr lang="pt-B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Última questão: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Como </a:t>
            </a:r>
            <a:r>
              <a:rPr lang="en-US" dirty="0" smtClean="0"/>
              <a:t>o Crime </a:t>
            </a:r>
            <a:r>
              <a:rPr lang="en-US" dirty="0" err="1" smtClean="0"/>
              <a:t>Organizado</a:t>
            </a:r>
            <a:r>
              <a:rPr lang="en-US" dirty="0" smtClean="0"/>
              <a:t> se </a:t>
            </a:r>
            <a:r>
              <a:rPr lang="en-US" dirty="0" err="1" smtClean="0"/>
              <a:t>Transforma</a:t>
            </a:r>
            <a:r>
              <a:rPr lang="en-US" dirty="0"/>
              <a:t>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563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Principais</a:t>
            </a:r>
            <a:r>
              <a:rPr lang="en-US" dirty="0" smtClean="0"/>
              <a:t> </a:t>
            </a:r>
            <a:r>
              <a:rPr lang="en-US" dirty="0" err="1" smtClean="0"/>
              <a:t>conclus</a:t>
            </a:r>
            <a:r>
              <a:rPr lang="pt-BR" dirty="0" err="1" smtClean="0"/>
              <a:t>ões</a:t>
            </a:r>
            <a:r>
              <a:rPr lang="pt-BR" dirty="0" smtClean="0"/>
              <a:t> da Aula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 crime </a:t>
            </a:r>
            <a:r>
              <a:rPr lang="en-US" dirty="0" err="1" smtClean="0"/>
              <a:t>organizado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endParaRPr lang="en-US" dirty="0" smtClean="0"/>
          </a:p>
          <a:p>
            <a:pPr marL="361950" indent="-361950"/>
            <a:r>
              <a:rPr lang="en-US" sz="2400" dirty="0" smtClean="0"/>
              <a:t>1) </a:t>
            </a:r>
            <a:r>
              <a:rPr lang="en-US" sz="2400" dirty="0" err="1" smtClean="0"/>
              <a:t>Pretende</a:t>
            </a:r>
            <a:r>
              <a:rPr lang="en-US" sz="2400" dirty="0" smtClean="0"/>
              <a:t> o </a:t>
            </a:r>
            <a:r>
              <a:rPr lang="en-US" sz="2400" dirty="0" err="1" smtClean="0"/>
              <a:t>controlar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negócios</a:t>
            </a:r>
            <a:r>
              <a:rPr lang="en-US" sz="2400" dirty="0" smtClean="0"/>
              <a:t> </a:t>
            </a:r>
            <a:r>
              <a:rPr lang="en-US" sz="2400" dirty="0" err="1" smtClean="0"/>
              <a:t>ilícitos</a:t>
            </a:r>
            <a:r>
              <a:rPr lang="en-US" sz="2400" dirty="0" smtClean="0"/>
              <a:t> (</a:t>
            </a:r>
            <a:r>
              <a:rPr lang="en-US" sz="2400" dirty="0" err="1" smtClean="0"/>
              <a:t>Monopólio</a:t>
            </a:r>
            <a:r>
              <a:rPr lang="en-US" sz="2400" dirty="0" smtClean="0"/>
              <a:t>);</a:t>
            </a:r>
          </a:p>
          <a:p>
            <a:pPr marL="361950" indent="-361950">
              <a:buNone/>
            </a:pPr>
            <a:r>
              <a:rPr lang="en-US" sz="2400" dirty="0" smtClean="0"/>
              <a:t>2) A </a:t>
            </a:r>
            <a:r>
              <a:rPr lang="en-US" sz="2400" dirty="0" err="1" smtClean="0"/>
              <a:t>competição</a:t>
            </a:r>
            <a:r>
              <a:rPr lang="en-US" sz="2400" dirty="0" smtClean="0"/>
              <a:t> com outros </a:t>
            </a:r>
            <a:r>
              <a:rPr lang="en-US" sz="2400" dirty="0" err="1" smtClean="0"/>
              <a:t>grupos</a:t>
            </a:r>
            <a:r>
              <a:rPr lang="en-US" sz="2400" dirty="0" smtClean="0"/>
              <a:t> e a </a:t>
            </a:r>
            <a:r>
              <a:rPr lang="en-US" sz="2400" dirty="0" err="1" smtClean="0"/>
              <a:t>defesa</a:t>
            </a:r>
            <a:r>
              <a:rPr lang="en-US" sz="2400" dirty="0" smtClean="0"/>
              <a:t> contra o as </a:t>
            </a:r>
            <a:r>
              <a:rPr lang="en-US" sz="2400" dirty="0" err="1" smtClean="0"/>
              <a:t>ações</a:t>
            </a:r>
            <a:r>
              <a:rPr lang="en-US" sz="2400" dirty="0" smtClean="0"/>
              <a:t> da </a:t>
            </a:r>
            <a:r>
              <a:rPr lang="en-US" sz="2400" dirty="0" err="1" smtClean="0"/>
              <a:t>polícia</a:t>
            </a:r>
            <a:r>
              <a:rPr lang="en-US" sz="2400" dirty="0" smtClean="0"/>
              <a:t> </a:t>
            </a:r>
            <a:r>
              <a:rPr lang="en-US" sz="2400" dirty="0" err="1" smtClean="0"/>
              <a:t>obrigam</a:t>
            </a:r>
            <a:r>
              <a:rPr lang="en-US" sz="2400" dirty="0" smtClean="0"/>
              <a:t> a </a:t>
            </a:r>
            <a:r>
              <a:rPr lang="en-US" sz="2400" dirty="0" err="1" smtClean="0"/>
              <a:t>gastos</a:t>
            </a:r>
            <a:r>
              <a:rPr lang="en-US" sz="2400" dirty="0" smtClean="0"/>
              <a:t> </a:t>
            </a:r>
            <a:r>
              <a:rPr lang="en-US" sz="2400" dirty="0" err="1" smtClean="0"/>
              <a:t>contínuos</a:t>
            </a:r>
            <a:r>
              <a:rPr lang="en-US" sz="2400" dirty="0" smtClean="0"/>
              <a:t> com o </a:t>
            </a:r>
            <a:r>
              <a:rPr lang="en-US" sz="2400" dirty="0" err="1" smtClean="0"/>
              <a:t>armas</a:t>
            </a:r>
            <a:r>
              <a:rPr lang="en-US" sz="2400" dirty="0" smtClean="0"/>
              <a:t> e </a:t>
            </a:r>
            <a:r>
              <a:rPr lang="en-US" sz="2400" dirty="0" err="1" smtClean="0"/>
              <a:t>segurança</a:t>
            </a:r>
            <a:r>
              <a:rPr lang="en-US" sz="2400" dirty="0" smtClean="0"/>
              <a:t>; </a:t>
            </a:r>
          </a:p>
          <a:p>
            <a:pPr marL="361950" indent="-361950">
              <a:buNone/>
            </a:pPr>
            <a:r>
              <a:rPr lang="en-US" sz="2400" dirty="0" smtClean="0"/>
              <a:t>3) Crises </a:t>
            </a:r>
            <a:r>
              <a:rPr lang="en-US" sz="2400" dirty="0" err="1" smtClean="0"/>
              <a:t>contínuas</a:t>
            </a:r>
            <a:r>
              <a:rPr lang="en-US" sz="2400" dirty="0" smtClean="0"/>
              <a:t> pela </a:t>
            </a:r>
            <a:r>
              <a:rPr lang="en-US" sz="2400" dirty="0" err="1" smtClean="0"/>
              <a:t>perda</a:t>
            </a:r>
            <a:r>
              <a:rPr lang="en-US" sz="2400" dirty="0" smtClean="0"/>
              <a:t> do </a:t>
            </a:r>
            <a:r>
              <a:rPr lang="en-US" sz="2400" dirty="0" err="1" smtClean="0"/>
              <a:t>poder</a:t>
            </a:r>
            <a:r>
              <a:rPr lang="en-US" sz="2400" dirty="0" smtClean="0"/>
              <a:t> </a:t>
            </a:r>
            <a:r>
              <a:rPr lang="en-US" sz="2400" dirty="0" err="1" smtClean="0"/>
              <a:t>cada</a:t>
            </a:r>
            <a:r>
              <a:rPr lang="en-US" sz="2400" dirty="0" smtClean="0"/>
              <a:t> </a:t>
            </a:r>
            <a:r>
              <a:rPr lang="en-US" sz="2400" dirty="0" err="1" smtClean="0"/>
              <a:t>vez</a:t>
            </a:r>
            <a:r>
              <a:rPr lang="en-US" sz="2400" dirty="0" smtClean="0"/>
              <a:t> que </a:t>
            </a:r>
            <a:r>
              <a:rPr lang="en-US" sz="2400" dirty="0" err="1" smtClean="0"/>
              <a:t>uma</a:t>
            </a:r>
            <a:r>
              <a:rPr lang="en-US" sz="2400" dirty="0" smtClean="0"/>
              <a:t> nova </a:t>
            </a:r>
            <a:r>
              <a:rPr lang="en-US" sz="2400" dirty="0" err="1" smtClean="0"/>
              <a:t>organização</a:t>
            </a:r>
            <a:r>
              <a:rPr lang="en-US" sz="2400" dirty="0" smtClean="0"/>
              <a:t> </a:t>
            </a:r>
            <a:r>
              <a:rPr lang="en-US" sz="2400" dirty="0" err="1" smtClean="0"/>
              <a:t>desafia</a:t>
            </a:r>
            <a:r>
              <a:rPr lang="en-US" sz="2400" dirty="0" smtClean="0"/>
              <a:t> a </a:t>
            </a:r>
            <a:r>
              <a:rPr lang="en-US" sz="2400" dirty="0" err="1" smtClean="0"/>
              <a:t>organização</a:t>
            </a:r>
            <a:r>
              <a:rPr lang="en-US" sz="2400" dirty="0" smtClean="0"/>
              <a:t> anterior.  </a:t>
            </a:r>
          </a:p>
        </p:txBody>
      </p:sp>
    </p:spTree>
    <p:extLst>
      <p:ext uri="{BB962C8B-B14F-4D97-AF65-F5344CB8AC3E}">
        <p14:creationId xmlns:p14="http://schemas.microsoft.com/office/powerpoint/2010/main" val="27872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e 14"/>
          <p:cNvSpPr/>
          <p:nvPr/>
        </p:nvSpPr>
        <p:spPr>
          <a:xfrm>
            <a:off x="521182" y="2564078"/>
            <a:ext cx="2036683" cy="152751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Elipse 4"/>
          <p:cNvSpPr/>
          <p:nvPr/>
        </p:nvSpPr>
        <p:spPr>
          <a:xfrm>
            <a:off x="0" y="285133"/>
            <a:ext cx="5868144" cy="428483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979559"/>
              </p:ext>
            </p:extLst>
          </p:nvPr>
        </p:nvGraphicFramePr>
        <p:xfrm>
          <a:off x="457200" y="195487"/>
          <a:ext cx="8229600" cy="4399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e 5"/>
          <p:cNvSpPr/>
          <p:nvPr/>
        </p:nvSpPr>
        <p:spPr>
          <a:xfrm>
            <a:off x="678895" y="794305"/>
            <a:ext cx="2036683" cy="152751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Elipse 6"/>
          <p:cNvSpPr/>
          <p:nvPr/>
        </p:nvSpPr>
        <p:spPr>
          <a:xfrm>
            <a:off x="1357789" y="1303475"/>
            <a:ext cx="678894" cy="50917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Elipse 7"/>
          <p:cNvSpPr/>
          <p:nvPr/>
        </p:nvSpPr>
        <p:spPr>
          <a:xfrm>
            <a:off x="2195736" y="2841781"/>
            <a:ext cx="216024" cy="15726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1431510" y="1985860"/>
            <a:ext cx="216024" cy="15726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lipse 9"/>
          <p:cNvSpPr/>
          <p:nvPr/>
        </p:nvSpPr>
        <p:spPr>
          <a:xfrm>
            <a:off x="2664236" y="3412936"/>
            <a:ext cx="216024" cy="15726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Elipse 10"/>
          <p:cNvSpPr/>
          <p:nvPr/>
        </p:nvSpPr>
        <p:spPr>
          <a:xfrm>
            <a:off x="3106096" y="2269383"/>
            <a:ext cx="216024" cy="15726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Elipse 11"/>
          <p:cNvSpPr/>
          <p:nvPr/>
        </p:nvSpPr>
        <p:spPr>
          <a:xfrm>
            <a:off x="2283786" y="1261509"/>
            <a:ext cx="216024" cy="15726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/>
          <p:cNvSpPr/>
          <p:nvPr/>
        </p:nvSpPr>
        <p:spPr>
          <a:xfrm>
            <a:off x="2195736" y="1803690"/>
            <a:ext cx="216024" cy="15726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/>
          <p:cNvSpPr/>
          <p:nvPr/>
        </p:nvSpPr>
        <p:spPr>
          <a:xfrm>
            <a:off x="2260420" y="2064492"/>
            <a:ext cx="216024" cy="15726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7" name="Conector reto 16"/>
          <p:cNvCxnSpPr>
            <a:stCxn id="7" idx="4"/>
            <a:endCxn id="9" idx="0"/>
          </p:cNvCxnSpPr>
          <p:nvPr/>
        </p:nvCxnSpPr>
        <p:spPr>
          <a:xfrm flipH="1">
            <a:off x="1539522" y="1812646"/>
            <a:ext cx="157714" cy="173213"/>
          </a:xfrm>
          <a:prstGeom prst="line">
            <a:avLst/>
          </a:prstGeom>
          <a:ln w="12700" cmpd="dbl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>
            <a:stCxn id="9" idx="6"/>
            <a:endCxn id="13" idx="3"/>
          </p:cNvCxnSpPr>
          <p:nvPr/>
        </p:nvCxnSpPr>
        <p:spPr>
          <a:xfrm flipV="1">
            <a:off x="1647534" y="1937923"/>
            <a:ext cx="579838" cy="12656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stCxn id="8" idx="0"/>
            <a:endCxn id="14" idx="4"/>
          </p:cNvCxnSpPr>
          <p:nvPr/>
        </p:nvCxnSpPr>
        <p:spPr>
          <a:xfrm flipV="1">
            <a:off x="2303748" y="2221756"/>
            <a:ext cx="64684" cy="6200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>
            <a:stCxn id="14" idx="1"/>
            <a:endCxn id="13" idx="5"/>
          </p:cNvCxnSpPr>
          <p:nvPr/>
        </p:nvCxnSpPr>
        <p:spPr>
          <a:xfrm flipV="1">
            <a:off x="2292056" y="1937924"/>
            <a:ext cx="88068" cy="1495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>
            <a:stCxn id="10" idx="1"/>
            <a:endCxn id="8" idx="4"/>
          </p:cNvCxnSpPr>
          <p:nvPr/>
        </p:nvCxnSpPr>
        <p:spPr>
          <a:xfrm flipH="1" flipV="1">
            <a:off x="2303748" y="2999045"/>
            <a:ext cx="392124" cy="43692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2411760" y="2920413"/>
            <a:ext cx="284112" cy="1"/>
          </a:xfrm>
          <a:prstGeom prst="line">
            <a:avLst/>
          </a:prstGeom>
          <a:ln w="12700" cmpd="dbl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>
            <a:stCxn id="10" idx="7"/>
          </p:cNvCxnSpPr>
          <p:nvPr/>
        </p:nvCxnSpPr>
        <p:spPr>
          <a:xfrm flipV="1">
            <a:off x="2848624" y="3235340"/>
            <a:ext cx="85448" cy="200627"/>
          </a:xfrm>
          <a:prstGeom prst="line">
            <a:avLst/>
          </a:prstGeom>
          <a:ln w="12700" cmpd="dbl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>
            <a:stCxn id="11" idx="1"/>
            <a:endCxn id="14" idx="5"/>
          </p:cNvCxnSpPr>
          <p:nvPr/>
        </p:nvCxnSpPr>
        <p:spPr>
          <a:xfrm flipH="1" flipV="1">
            <a:off x="2444808" y="2198726"/>
            <a:ext cx="692924" cy="936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>
            <a:stCxn id="11" idx="4"/>
          </p:cNvCxnSpPr>
          <p:nvPr/>
        </p:nvCxnSpPr>
        <p:spPr>
          <a:xfrm flipH="1">
            <a:off x="3106096" y="2426647"/>
            <a:ext cx="108012" cy="199109"/>
          </a:xfrm>
          <a:prstGeom prst="line">
            <a:avLst/>
          </a:prstGeom>
          <a:ln w="12700" cmpd="dbl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>
            <a:stCxn id="11" idx="0"/>
            <a:endCxn id="12" idx="6"/>
          </p:cNvCxnSpPr>
          <p:nvPr/>
        </p:nvCxnSpPr>
        <p:spPr>
          <a:xfrm flipH="1" flipV="1">
            <a:off x="2499810" y="1340141"/>
            <a:ext cx="714298" cy="92924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>
            <a:stCxn id="12" idx="3"/>
          </p:cNvCxnSpPr>
          <p:nvPr/>
        </p:nvCxnSpPr>
        <p:spPr>
          <a:xfrm flipH="1">
            <a:off x="1937454" y="1395743"/>
            <a:ext cx="377968" cy="31005"/>
          </a:xfrm>
          <a:prstGeom prst="line">
            <a:avLst/>
          </a:prstGeom>
          <a:ln w="12700" cmpd="dbl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/>
          <p:cNvSpPr txBox="1"/>
          <p:nvPr/>
        </p:nvSpPr>
        <p:spPr>
          <a:xfrm>
            <a:off x="5868144" y="3813889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Agentes </a:t>
            </a:r>
            <a:r>
              <a:rPr lang="pt-BR" sz="2800" dirty="0" smtClean="0"/>
              <a:t>Diversos</a:t>
            </a:r>
            <a:endParaRPr lang="es-MX" sz="2800" dirty="0"/>
          </a:p>
        </p:txBody>
      </p:sp>
      <p:cxnSp>
        <p:nvCxnSpPr>
          <p:cNvPr id="58" name="Conector reto 57"/>
          <p:cNvCxnSpPr/>
          <p:nvPr/>
        </p:nvCxnSpPr>
        <p:spPr>
          <a:xfrm>
            <a:off x="2848624" y="3570202"/>
            <a:ext cx="1939400" cy="73997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>
            <a:off x="4788024" y="4310177"/>
            <a:ext cx="9697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2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e Crime Organizado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40787" y="1347614"/>
            <a:ext cx="8229600" cy="4453142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pt-BR" sz="2000" dirty="0" smtClean="0"/>
              <a:t>Grupo Criminal</a:t>
            </a:r>
          </a:p>
          <a:p>
            <a:pPr lvl="1"/>
            <a:r>
              <a:rPr lang="pt-BR" sz="2000" dirty="0" smtClean="0"/>
              <a:t>Mix de agentes com habilidades diferenciadas para realizar atividades ilegais.</a:t>
            </a:r>
          </a:p>
          <a:p>
            <a:r>
              <a:rPr lang="pt-BR" sz="2000" dirty="0" smtClean="0"/>
              <a:t>Micro Networks</a:t>
            </a:r>
          </a:p>
          <a:p>
            <a:pPr lvl="1"/>
            <a:r>
              <a:rPr lang="pt-BR" sz="2000" dirty="0" smtClean="0"/>
              <a:t>“Criminal </a:t>
            </a:r>
            <a:r>
              <a:rPr lang="pt-BR" sz="2000" dirty="0" err="1" smtClean="0"/>
              <a:t>exploitable</a:t>
            </a:r>
            <a:r>
              <a:rPr lang="pt-BR" sz="2000" dirty="0" smtClean="0"/>
              <a:t> </a:t>
            </a:r>
            <a:r>
              <a:rPr lang="pt-BR" sz="2000" dirty="0" err="1" smtClean="0"/>
              <a:t>ties</a:t>
            </a:r>
            <a:r>
              <a:rPr lang="pt-BR" sz="2000" dirty="0" smtClean="0"/>
              <a:t>”</a:t>
            </a:r>
          </a:p>
          <a:p>
            <a:r>
              <a:rPr lang="pt-BR" sz="2000" dirty="0" smtClean="0"/>
              <a:t>Macro Networks</a:t>
            </a:r>
          </a:p>
          <a:p>
            <a:pPr lvl="1"/>
            <a:r>
              <a:rPr lang="pt-BR" sz="2000" dirty="0" smtClean="0"/>
              <a:t>Grupo de agentes capaz de se deslocar de um país para outro em busca de oportunidades ilegais;</a:t>
            </a:r>
          </a:p>
          <a:p>
            <a:pPr lvl="1"/>
            <a:r>
              <a:rPr lang="pt-BR" sz="2000" dirty="0" smtClean="0"/>
              <a:t>Grupo temporário: membros de grupos organizados que migram para outros países.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3599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Atividade Final:</a:t>
            </a:r>
          </a:p>
        </p:txBody>
      </p:sp>
      <p:sp>
        <p:nvSpPr>
          <p:cNvPr id="3277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1. Com base nas definições apresentadas, é possível afirmar que existe crime organizado no </a:t>
            </a:r>
            <a:r>
              <a:rPr lang="pt-BR" dirty="0" smtClean="0"/>
              <a:t>Brasil?</a:t>
            </a:r>
            <a:endParaRPr lang="pt-BR" dirty="0" smtClean="0"/>
          </a:p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077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da aula 2:</a:t>
            </a:r>
            <a:endParaRPr lang="en-US" dirty="0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2400" dirty="0" smtClean="0"/>
          </a:p>
          <a:p>
            <a:pPr>
              <a:lnSpc>
                <a:spcPct val="150000"/>
              </a:lnSpc>
            </a:pPr>
            <a:r>
              <a:rPr lang="pt-BR" sz="2400" dirty="0" smtClean="0"/>
              <a:t>Vamos analisar as seguintes perguntas:</a:t>
            </a:r>
          </a:p>
          <a:p>
            <a:pPr marL="647700" indent="-457200">
              <a:lnSpc>
                <a:spcPct val="150000"/>
              </a:lnSpc>
              <a:buAutoNum type="arabicPeriod"/>
            </a:pPr>
            <a:r>
              <a:rPr lang="pt-BR" sz="2400" dirty="0" smtClean="0"/>
              <a:t>Quais são as principais manifestações da delinquência organizada</a:t>
            </a:r>
            <a:r>
              <a:rPr lang="en-US" sz="2400" dirty="0" smtClean="0"/>
              <a:t>?</a:t>
            </a:r>
          </a:p>
          <a:p>
            <a:pPr marL="647700" indent="-457200">
              <a:lnSpc>
                <a:spcPct val="150000"/>
              </a:lnSpc>
              <a:buAutoNum type="arabicPeriod"/>
            </a:pPr>
            <a:r>
              <a:rPr lang="en-US" sz="2400" dirty="0" smtClean="0"/>
              <a:t> Como </a:t>
            </a:r>
            <a:r>
              <a:rPr lang="en-US" sz="2400" dirty="0" err="1" smtClean="0"/>
              <a:t>isso</a:t>
            </a:r>
            <a:r>
              <a:rPr lang="en-US" sz="2400" dirty="0" smtClean="0"/>
              <a:t> </a:t>
            </a:r>
            <a:r>
              <a:rPr lang="en-US" sz="2400" dirty="0" err="1" smtClean="0"/>
              <a:t>afeta</a:t>
            </a:r>
            <a:r>
              <a:rPr lang="en-US" sz="2400" dirty="0" smtClean="0"/>
              <a:t> a </a:t>
            </a:r>
            <a:r>
              <a:rPr lang="en-US" sz="2400" dirty="0" err="1" smtClean="0"/>
              <a:t>regi</a:t>
            </a:r>
            <a:r>
              <a:rPr lang="pt-BR" sz="2400" dirty="0" err="1" smtClean="0"/>
              <a:t>ão</a:t>
            </a:r>
            <a:r>
              <a:rPr lang="en-US" sz="2400" dirty="0" smtClean="0"/>
              <a:t>?</a:t>
            </a:r>
            <a:endParaRPr lang="pt-BR" sz="2400" dirty="0" smtClean="0"/>
          </a:p>
          <a:p>
            <a:pPr marL="647700" indent="-457200">
              <a:lnSpc>
                <a:spcPct val="150000"/>
              </a:lnSpc>
              <a:buAutoNum type="arabicPeriod"/>
            </a:pPr>
            <a:r>
              <a:rPr lang="pt-BR" sz="2400" dirty="0" smtClean="0"/>
              <a:t>Quais as novas tendências</a:t>
            </a:r>
            <a:r>
              <a:rPr lang="en-US" sz="2400" dirty="0" smtClean="0"/>
              <a:t>?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18088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686800" cy="853604"/>
          </a:xfrm>
        </p:spPr>
        <p:txBody>
          <a:bodyPr/>
          <a:lstStyle/>
          <a:p>
            <a:r>
              <a:rPr lang="pt-BR" sz="3200" dirty="0" smtClean="0"/>
              <a:t>A Magnitude dos negócios ilícitos</a:t>
            </a:r>
            <a:endParaRPr lang="es-MX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39552" y="1491630"/>
            <a:ext cx="81369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/>
              <a:t>Os produtos provenientes </a:t>
            </a:r>
            <a:r>
              <a:rPr lang="pt-BR" sz="2800" dirty="0"/>
              <a:t>de crimes somam aproximadamente 3,6% do Produto Interno Bruto global, ou seja, U</a:t>
            </a:r>
            <a:r>
              <a:rPr lang="pt-BR" sz="2800" dirty="0" smtClean="0"/>
              <a:t>$ 2,1 </a:t>
            </a:r>
            <a:r>
              <a:rPr lang="pt-BR" sz="2800" dirty="0"/>
              <a:t>trilhões de dólares </a:t>
            </a:r>
            <a:r>
              <a:rPr lang="pt-BR" sz="2800" dirty="0" smtClean="0"/>
              <a:t>americanos.</a:t>
            </a:r>
          </a:p>
          <a:p>
            <a:pPr>
              <a:lnSpc>
                <a:spcPct val="150000"/>
              </a:lnSpc>
            </a:pPr>
            <a:r>
              <a:rPr lang="en-US" dirty="0"/>
              <a:t>Estimating </a:t>
            </a:r>
            <a:r>
              <a:rPr lang="en-US" dirty="0" err="1"/>
              <a:t>Ilicit</a:t>
            </a:r>
            <a:r>
              <a:rPr lang="en-US" dirty="0"/>
              <a:t> Financial Flows Resulting from Drug Trafficking and Other Transnational Organized Crimes”(United Nations Office on Drugs and Crime </a:t>
            </a:r>
            <a:r>
              <a:rPr lang="en-US" dirty="0" smtClean="0"/>
              <a:t>2011- </a:t>
            </a:r>
            <a:r>
              <a:rPr lang="en-US" dirty="0" err="1" smtClean="0"/>
              <a:t>valores</a:t>
            </a:r>
            <a:r>
              <a:rPr lang="en-US" dirty="0" smtClean="0"/>
              <a:t> </a:t>
            </a:r>
            <a:r>
              <a:rPr lang="en-US" dirty="0" err="1" smtClean="0"/>
              <a:t>atualizados</a:t>
            </a:r>
            <a:r>
              <a:rPr lang="en-US" dirty="0" smtClean="0"/>
              <a:t> para 2015)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O produto do crime é maior do que o PIB dos países da Região</a:t>
            </a:r>
            <a:endParaRPr lang="es-MX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48454"/>
            <a:ext cx="6120680" cy="367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7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686800" cy="853604"/>
          </a:xfrm>
        </p:spPr>
        <p:txBody>
          <a:bodyPr/>
          <a:lstStyle/>
          <a:p>
            <a:r>
              <a:rPr lang="pt-BR" sz="3200" dirty="0" smtClean="0"/>
              <a:t>Drogas</a:t>
            </a:r>
            <a:endParaRPr lang="es-MX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39552" y="1491630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O maior negócio ilícito do mundo;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WDR: 1 bilhão de usuários de drogas no mundo (5% da população adulta do mundo);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Receita anual de U$ 650 bilhões;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Os EUA são os maiores consumidores (com nova tendência de aumento do consumo);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Fontes: World Drug Report, 2017 e Estimating Illicit </a:t>
            </a:r>
            <a:r>
              <a:rPr lang="en-US" sz="1200" dirty="0"/>
              <a:t>Financial Flows Resulting from Drug Trafficking and Other Transnational Organized Crimes”(United Nations Office on Drugs and Crime </a:t>
            </a:r>
            <a:r>
              <a:rPr lang="en-US" sz="1200" dirty="0" smtClean="0"/>
              <a:t>2011- </a:t>
            </a:r>
            <a:r>
              <a:rPr lang="en-US" sz="1200" dirty="0" err="1" smtClean="0"/>
              <a:t>valores</a:t>
            </a:r>
            <a:r>
              <a:rPr lang="en-US" sz="1200" dirty="0" smtClean="0"/>
              <a:t> </a:t>
            </a:r>
            <a:r>
              <a:rPr lang="en-US" sz="1200" dirty="0" err="1" smtClean="0"/>
              <a:t>atualizados</a:t>
            </a:r>
            <a:r>
              <a:rPr lang="en-US" sz="1200" dirty="0" smtClean="0"/>
              <a:t> para 2015)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2108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686800" cy="853604"/>
          </a:xfrm>
        </p:spPr>
        <p:txBody>
          <a:bodyPr/>
          <a:lstStyle/>
          <a:p>
            <a:r>
              <a:rPr lang="pt-BR" sz="3200" dirty="0" smtClean="0"/>
              <a:t>Drogas</a:t>
            </a:r>
            <a:endParaRPr lang="es-MX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39552" y="1491630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O maior negócio ilícito do mundo;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WDR: 1 bilhão de usuários de drogas no mundo (5% da população adulta do mundo);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Receita anual de U$ 650 bilhões;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Os EUA são os maiores consumidores (com nova tendência de aumento do consumo);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Fontes: World Drug Report, 2017 e Estimating Illicit </a:t>
            </a:r>
            <a:r>
              <a:rPr lang="en-US" sz="1200" dirty="0"/>
              <a:t>Financial Flows Resulting from Drug Trafficking and Other Transnational Organized Crimes”(United Nations Office on Drugs and Crime </a:t>
            </a:r>
            <a:r>
              <a:rPr lang="en-US" sz="1200" dirty="0" smtClean="0"/>
              <a:t>2011- </a:t>
            </a:r>
            <a:r>
              <a:rPr lang="en-US" sz="1200" dirty="0" err="1" smtClean="0"/>
              <a:t>valores</a:t>
            </a:r>
            <a:r>
              <a:rPr lang="en-US" sz="1200" dirty="0" smtClean="0"/>
              <a:t> </a:t>
            </a:r>
            <a:r>
              <a:rPr lang="en-US" sz="1200" dirty="0" err="1" smtClean="0"/>
              <a:t>atualizados</a:t>
            </a:r>
            <a:r>
              <a:rPr lang="en-US" sz="1200" dirty="0" smtClean="0"/>
              <a:t> para 2015)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3992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Modelo</a:t>
            </a:r>
            <a:endParaRPr lang="es-MX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es-MX" sz="2800" dirty="0"/>
              <a:t>As drogas são ofertadas por uma indústria competitiva que pode ser dividida em quatro subsistemas distintos: </a:t>
            </a:r>
          </a:p>
          <a:p>
            <a:pPr marL="838200" lvl="1" indent="-3810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es-MX" dirty="0"/>
              <a:t>Produção, </a:t>
            </a:r>
          </a:p>
          <a:p>
            <a:pPr marL="838200" lvl="1" indent="-3810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es-MX" dirty="0"/>
              <a:t>Distribuição</a:t>
            </a:r>
          </a:p>
          <a:p>
            <a:pPr marL="838200" lvl="1" indent="-3810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es-MX" dirty="0"/>
              <a:t>Comercialização</a:t>
            </a:r>
          </a:p>
          <a:p>
            <a:pPr marL="838200" lvl="1" indent="-3810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es-MX" dirty="0"/>
              <a:t>Fluxo de Capitais</a:t>
            </a:r>
            <a:endParaRPr lang="en-GB" alt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6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o 5"/>
          <p:cNvGrpSpPr>
            <a:grpSpLocks/>
          </p:cNvGrpSpPr>
          <p:nvPr/>
        </p:nvGrpSpPr>
        <p:grpSpPr bwMode="auto">
          <a:xfrm>
            <a:off x="811212" y="887016"/>
            <a:ext cx="8153275" cy="3916982"/>
            <a:chOff x="592034" y="927328"/>
            <a:chExt cx="6965311" cy="3234824"/>
          </a:xfrm>
        </p:grpSpPr>
        <p:sp>
          <p:nvSpPr>
            <p:cNvPr id="11" name="Forma livre 10"/>
            <p:cNvSpPr/>
            <p:nvPr/>
          </p:nvSpPr>
          <p:spPr>
            <a:xfrm>
              <a:off x="2473288" y="927328"/>
              <a:ext cx="3233193" cy="452599"/>
            </a:xfrm>
            <a:custGeom>
              <a:avLst/>
              <a:gdLst>
                <a:gd name="connsiteX0" fmla="*/ 0 w 1513192"/>
                <a:gd name="connsiteY0" fmla="*/ 0 h 453064"/>
                <a:gd name="connsiteX1" fmla="*/ 1513192 w 1513192"/>
                <a:gd name="connsiteY1" fmla="*/ 0 h 453064"/>
                <a:gd name="connsiteX2" fmla="*/ 1513192 w 1513192"/>
                <a:gd name="connsiteY2" fmla="*/ 453064 h 453064"/>
                <a:gd name="connsiteX3" fmla="*/ 0 w 1513192"/>
                <a:gd name="connsiteY3" fmla="*/ 453064 h 453064"/>
                <a:gd name="connsiteX4" fmla="*/ 0 w 1513192"/>
                <a:gd name="connsiteY4" fmla="*/ 0 h 45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192" h="453064">
                  <a:moveTo>
                    <a:pt x="0" y="0"/>
                  </a:moveTo>
                  <a:lnTo>
                    <a:pt x="1513192" y="0"/>
                  </a:lnTo>
                  <a:lnTo>
                    <a:pt x="1513192" y="453064"/>
                  </a:lnTo>
                  <a:lnTo>
                    <a:pt x="0" y="4530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800" b="1" dirty="0" smtClean="0"/>
                <a:t>O Mercado Global das Drogas</a:t>
              </a:r>
              <a:endParaRPr lang="es-MX" sz="1800" b="1" dirty="0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592034" y="1657772"/>
              <a:ext cx="1513648" cy="452599"/>
            </a:xfrm>
            <a:custGeom>
              <a:avLst/>
              <a:gdLst>
                <a:gd name="connsiteX0" fmla="*/ 0 w 1513192"/>
                <a:gd name="connsiteY0" fmla="*/ 0 h 453064"/>
                <a:gd name="connsiteX1" fmla="*/ 1513192 w 1513192"/>
                <a:gd name="connsiteY1" fmla="*/ 0 h 453064"/>
                <a:gd name="connsiteX2" fmla="*/ 1513192 w 1513192"/>
                <a:gd name="connsiteY2" fmla="*/ 453064 h 453064"/>
                <a:gd name="connsiteX3" fmla="*/ 0 w 1513192"/>
                <a:gd name="connsiteY3" fmla="*/ 453064 h 453064"/>
                <a:gd name="connsiteX4" fmla="*/ 0 w 1513192"/>
                <a:gd name="connsiteY4" fmla="*/ 0 h 45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192" h="453064">
                  <a:moveTo>
                    <a:pt x="0" y="0"/>
                  </a:moveTo>
                  <a:lnTo>
                    <a:pt x="1513192" y="0"/>
                  </a:lnTo>
                  <a:lnTo>
                    <a:pt x="1513192" y="453064"/>
                  </a:lnTo>
                  <a:lnTo>
                    <a:pt x="0" y="4530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800" b="1" dirty="0"/>
                <a:t>Produção</a:t>
              </a:r>
              <a:endParaRPr lang="es-MX" sz="1800" b="1" dirty="0"/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2292604" y="1657772"/>
              <a:ext cx="1512243" cy="452599"/>
            </a:xfrm>
            <a:custGeom>
              <a:avLst/>
              <a:gdLst>
                <a:gd name="connsiteX0" fmla="*/ 0 w 1513192"/>
                <a:gd name="connsiteY0" fmla="*/ 0 h 453064"/>
                <a:gd name="connsiteX1" fmla="*/ 1513192 w 1513192"/>
                <a:gd name="connsiteY1" fmla="*/ 0 h 453064"/>
                <a:gd name="connsiteX2" fmla="*/ 1513192 w 1513192"/>
                <a:gd name="connsiteY2" fmla="*/ 453064 h 453064"/>
                <a:gd name="connsiteX3" fmla="*/ 0 w 1513192"/>
                <a:gd name="connsiteY3" fmla="*/ 453064 h 453064"/>
                <a:gd name="connsiteX4" fmla="*/ 0 w 1513192"/>
                <a:gd name="connsiteY4" fmla="*/ 0 h 45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192" h="453064">
                  <a:moveTo>
                    <a:pt x="0" y="0"/>
                  </a:moveTo>
                  <a:lnTo>
                    <a:pt x="1513192" y="0"/>
                  </a:lnTo>
                  <a:lnTo>
                    <a:pt x="1513192" y="453064"/>
                  </a:lnTo>
                  <a:lnTo>
                    <a:pt x="0" y="4530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800" dirty="0"/>
                <a:t>Distribuição</a:t>
              </a:r>
              <a:endParaRPr lang="es-MX" sz="1800" dirty="0"/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3991769" y="1657772"/>
              <a:ext cx="1513649" cy="452599"/>
            </a:xfrm>
            <a:custGeom>
              <a:avLst/>
              <a:gdLst>
                <a:gd name="connsiteX0" fmla="*/ 0 w 1513192"/>
                <a:gd name="connsiteY0" fmla="*/ 0 h 453064"/>
                <a:gd name="connsiteX1" fmla="*/ 1513192 w 1513192"/>
                <a:gd name="connsiteY1" fmla="*/ 0 h 453064"/>
                <a:gd name="connsiteX2" fmla="*/ 1513192 w 1513192"/>
                <a:gd name="connsiteY2" fmla="*/ 453064 h 453064"/>
                <a:gd name="connsiteX3" fmla="*/ 0 w 1513192"/>
                <a:gd name="connsiteY3" fmla="*/ 453064 h 453064"/>
                <a:gd name="connsiteX4" fmla="*/ 0 w 1513192"/>
                <a:gd name="connsiteY4" fmla="*/ 0 h 45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192" h="453064">
                  <a:moveTo>
                    <a:pt x="0" y="0"/>
                  </a:moveTo>
                  <a:lnTo>
                    <a:pt x="1513192" y="0"/>
                  </a:lnTo>
                  <a:lnTo>
                    <a:pt x="1513192" y="453064"/>
                  </a:lnTo>
                  <a:lnTo>
                    <a:pt x="0" y="4530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800" dirty="0"/>
                <a:t>Comercialização</a:t>
              </a:r>
              <a:endParaRPr lang="es-MX" sz="1800" dirty="0"/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5619257" y="1657772"/>
              <a:ext cx="1938088" cy="408597"/>
            </a:xfrm>
            <a:custGeom>
              <a:avLst/>
              <a:gdLst>
                <a:gd name="connsiteX0" fmla="*/ 0 w 1937651"/>
                <a:gd name="connsiteY0" fmla="*/ 0 h 408878"/>
                <a:gd name="connsiteX1" fmla="*/ 1937651 w 1937651"/>
                <a:gd name="connsiteY1" fmla="*/ 0 h 408878"/>
                <a:gd name="connsiteX2" fmla="*/ 1937651 w 1937651"/>
                <a:gd name="connsiteY2" fmla="*/ 408878 h 408878"/>
                <a:gd name="connsiteX3" fmla="*/ 0 w 1937651"/>
                <a:gd name="connsiteY3" fmla="*/ 408878 h 408878"/>
                <a:gd name="connsiteX4" fmla="*/ 0 w 1937651"/>
                <a:gd name="connsiteY4" fmla="*/ 0 h 40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7651" h="408878">
                  <a:moveTo>
                    <a:pt x="0" y="0"/>
                  </a:moveTo>
                  <a:lnTo>
                    <a:pt x="1937651" y="0"/>
                  </a:lnTo>
                  <a:lnTo>
                    <a:pt x="1937651" y="408878"/>
                  </a:lnTo>
                  <a:lnTo>
                    <a:pt x="0" y="4088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800" dirty="0"/>
                <a:t>Fluxo de Capitais</a:t>
              </a:r>
              <a:endParaRPr lang="es-MX" sz="1800" dirty="0"/>
            </a:p>
          </p:txBody>
        </p:sp>
        <p:sp>
          <p:nvSpPr>
            <p:cNvPr id="16" name="Forma livre 15"/>
            <p:cNvSpPr/>
            <p:nvPr/>
          </p:nvSpPr>
          <p:spPr>
            <a:xfrm>
              <a:off x="592034" y="2307754"/>
              <a:ext cx="1481325" cy="520489"/>
            </a:xfrm>
            <a:custGeom>
              <a:avLst/>
              <a:gdLst>
                <a:gd name="connsiteX0" fmla="*/ 0 w 1209790"/>
                <a:gd name="connsiteY0" fmla="*/ 0 h 521071"/>
                <a:gd name="connsiteX1" fmla="*/ 1209790 w 1209790"/>
                <a:gd name="connsiteY1" fmla="*/ 0 h 521071"/>
                <a:gd name="connsiteX2" fmla="*/ 1209790 w 1209790"/>
                <a:gd name="connsiteY2" fmla="*/ 521071 h 521071"/>
                <a:gd name="connsiteX3" fmla="*/ 0 w 1209790"/>
                <a:gd name="connsiteY3" fmla="*/ 521071 h 521071"/>
                <a:gd name="connsiteX4" fmla="*/ 0 w 1209790"/>
                <a:gd name="connsiteY4" fmla="*/ 0 h 52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9790" h="521071">
                  <a:moveTo>
                    <a:pt x="0" y="0"/>
                  </a:moveTo>
                  <a:lnTo>
                    <a:pt x="1209790" y="0"/>
                  </a:lnTo>
                  <a:lnTo>
                    <a:pt x="1209790" y="521071"/>
                  </a:lnTo>
                  <a:lnTo>
                    <a:pt x="0" y="5210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/>
                <a:t>Cultivos 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/>
                <a:t>Ilícitos</a:t>
              </a:r>
              <a:endParaRPr lang="es-MX" sz="1600" dirty="0"/>
            </a:p>
          </p:txBody>
        </p:sp>
        <p:sp>
          <p:nvSpPr>
            <p:cNvPr id="17" name="Forma livre 16"/>
            <p:cNvSpPr/>
            <p:nvPr/>
          </p:nvSpPr>
          <p:spPr>
            <a:xfrm>
              <a:off x="592034" y="2884818"/>
              <a:ext cx="1481323" cy="535575"/>
            </a:xfrm>
            <a:custGeom>
              <a:avLst/>
              <a:gdLst>
                <a:gd name="connsiteX0" fmla="*/ 0 w 1434827"/>
                <a:gd name="connsiteY0" fmla="*/ 0 h 445158"/>
                <a:gd name="connsiteX1" fmla="*/ 1434827 w 1434827"/>
                <a:gd name="connsiteY1" fmla="*/ 0 h 445158"/>
                <a:gd name="connsiteX2" fmla="*/ 1434827 w 1434827"/>
                <a:gd name="connsiteY2" fmla="*/ 445158 h 445158"/>
                <a:gd name="connsiteX3" fmla="*/ 0 w 1434827"/>
                <a:gd name="connsiteY3" fmla="*/ 445158 h 445158"/>
                <a:gd name="connsiteX4" fmla="*/ 0 w 1434827"/>
                <a:gd name="connsiteY4" fmla="*/ 0 h 44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4827" h="445158">
                  <a:moveTo>
                    <a:pt x="0" y="0"/>
                  </a:moveTo>
                  <a:lnTo>
                    <a:pt x="1434827" y="0"/>
                  </a:lnTo>
                  <a:lnTo>
                    <a:pt x="1434827" y="445158"/>
                  </a:lnTo>
                  <a:lnTo>
                    <a:pt x="0" y="4451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/>
                <a:t>Insumos químicos</a:t>
              </a:r>
              <a:endParaRPr lang="es-MX" sz="1600" dirty="0"/>
            </a:p>
          </p:txBody>
        </p:sp>
        <p:sp>
          <p:nvSpPr>
            <p:cNvPr id="18" name="Forma livre 17"/>
            <p:cNvSpPr/>
            <p:nvPr/>
          </p:nvSpPr>
          <p:spPr>
            <a:xfrm>
              <a:off x="592034" y="3531028"/>
              <a:ext cx="1481325" cy="631124"/>
            </a:xfrm>
            <a:custGeom>
              <a:avLst/>
              <a:gdLst>
                <a:gd name="connsiteX0" fmla="*/ 0 w 745899"/>
                <a:gd name="connsiteY0" fmla="*/ 0 h 445158"/>
                <a:gd name="connsiteX1" fmla="*/ 745899 w 745899"/>
                <a:gd name="connsiteY1" fmla="*/ 0 h 445158"/>
                <a:gd name="connsiteX2" fmla="*/ 745899 w 745899"/>
                <a:gd name="connsiteY2" fmla="*/ 445158 h 445158"/>
                <a:gd name="connsiteX3" fmla="*/ 0 w 745899"/>
                <a:gd name="connsiteY3" fmla="*/ 445158 h 445158"/>
                <a:gd name="connsiteX4" fmla="*/ 0 w 745899"/>
                <a:gd name="connsiteY4" fmla="*/ 0 h 44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899" h="445158">
                  <a:moveTo>
                    <a:pt x="0" y="0"/>
                  </a:moveTo>
                  <a:lnTo>
                    <a:pt x="745899" y="0"/>
                  </a:lnTo>
                  <a:lnTo>
                    <a:pt x="745899" y="445158"/>
                  </a:lnTo>
                  <a:lnTo>
                    <a:pt x="0" y="4451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/>
                <a:t>Infraestrutura de </a:t>
              </a:r>
            </a:p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/>
                <a:t>Produção</a:t>
              </a:r>
              <a:endParaRPr lang="es-MX" sz="1600" dirty="0"/>
            </a:p>
          </p:txBody>
        </p:sp>
      </p:grpSp>
      <p:sp>
        <p:nvSpPr>
          <p:cNvPr id="19" name="Forma livre 18"/>
          <p:cNvSpPr/>
          <p:nvPr/>
        </p:nvSpPr>
        <p:spPr>
          <a:xfrm>
            <a:off x="2801822" y="2615779"/>
            <a:ext cx="1770163" cy="492919"/>
          </a:xfrm>
          <a:custGeom>
            <a:avLst/>
            <a:gdLst>
              <a:gd name="connsiteX0" fmla="*/ 0 w 1209790"/>
              <a:gd name="connsiteY0" fmla="*/ 0 h 521071"/>
              <a:gd name="connsiteX1" fmla="*/ 1209790 w 1209790"/>
              <a:gd name="connsiteY1" fmla="*/ 0 h 521071"/>
              <a:gd name="connsiteX2" fmla="*/ 1209790 w 1209790"/>
              <a:gd name="connsiteY2" fmla="*/ 521071 h 521071"/>
              <a:gd name="connsiteX3" fmla="*/ 0 w 1209790"/>
              <a:gd name="connsiteY3" fmla="*/ 521071 h 521071"/>
              <a:gd name="connsiteX4" fmla="*/ 0 w 1209790"/>
              <a:gd name="connsiteY4" fmla="*/ 0 h 52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790" h="521071">
                <a:moveTo>
                  <a:pt x="0" y="0"/>
                </a:moveTo>
                <a:lnTo>
                  <a:pt x="1209790" y="0"/>
                </a:lnTo>
                <a:lnTo>
                  <a:pt x="1209790" y="521071"/>
                </a:lnTo>
                <a:lnTo>
                  <a:pt x="0" y="5210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/>
              <a:t>Transformação</a:t>
            </a:r>
            <a:endParaRPr lang="es-MX" sz="1600" dirty="0"/>
          </a:p>
        </p:txBody>
      </p:sp>
      <p:sp>
        <p:nvSpPr>
          <p:cNvPr id="20" name="Forma livre 19"/>
          <p:cNvSpPr/>
          <p:nvPr/>
        </p:nvSpPr>
        <p:spPr>
          <a:xfrm>
            <a:off x="2801822" y="3162275"/>
            <a:ext cx="1771402" cy="507206"/>
          </a:xfrm>
          <a:custGeom>
            <a:avLst/>
            <a:gdLst>
              <a:gd name="connsiteX0" fmla="*/ 0 w 1434827"/>
              <a:gd name="connsiteY0" fmla="*/ 0 h 445158"/>
              <a:gd name="connsiteX1" fmla="*/ 1434827 w 1434827"/>
              <a:gd name="connsiteY1" fmla="*/ 0 h 445158"/>
              <a:gd name="connsiteX2" fmla="*/ 1434827 w 1434827"/>
              <a:gd name="connsiteY2" fmla="*/ 445158 h 445158"/>
              <a:gd name="connsiteX3" fmla="*/ 0 w 1434827"/>
              <a:gd name="connsiteY3" fmla="*/ 445158 h 445158"/>
              <a:gd name="connsiteX4" fmla="*/ 0 w 1434827"/>
              <a:gd name="connsiteY4" fmla="*/ 0 h 44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27" h="445158">
                <a:moveTo>
                  <a:pt x="0" y="0"/>
                </a:moveTo>
                <a:lnTo>
                  <a:pt x="1434827" y="0"/>
                </a:lnTo>
                <a:lnTo>
                  <a:pt x="1434827" y="445158"/>
                </a:lnTo>
                <a:lnTo>
                  <a:pt x="0" y="445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/>
              <a:t>Rotas</a:t>
            </a:r>
            <a:endParaRPr lang="es-MX" sz="1600" dirty="0"/>
          </a:p>
        </p:txBody>
      </p:sp>
      <p:sp>
        <p:nvSpPr>
          <p:cNvPr id="21" name="Forma livre 20"/>
          <p:cNvSpPr/>
          <p:nvPr/>
        </p:nvSpPr>
        <p:spPr>
          <a:xfrm>
            <a:off x="2801822" y="3774256"/>
            <a:ext cx="1770163" cy="597694"/>
          </a:xfrm>
          <a:custGeom>
            <a:avLst/>
            <a:gdLst>
              <a:gd name="connsiteX0" fmla="*/ 0 w 745899"/>
              <a:gd name="connsiteY0" fmla="*/ 0 h 445158"/>
              <a:gd name="connsiteX1" fmla="*/ 745899 w 745899"/>
              <a:gd name="connsiteY1" fmla="*/ 0 h 445158"/>
              <a:gd name="connsiteX2" fmla="*/ 745899 w 745899"/>
              <a:gd name="connsiteY2" fmla="*/ 445158 h 445158"/>
              <a:gd name="connsiteX3" fmla="*/ 0 w 745899"/>
              <a:gd name="connsiteY3" fmla="*/ 445158 h 445158"/>
              <a:gd name="connsiteX4" fmla="*/ 0 w 745899"/>
              <a:gd name="connsiteY4" fmla="*/ 0 h 44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899" h="445158">
                <a:moveTo>
                  <a:pt x="0" y="0"/>
                </a:moveTo>
                <a:lnTo>
                  <a:pt x="745899" y="0"/>
                </a:lnTo>
                <a:lnTo>
                  <a:pt x="745899" y="445158"/>
                </a:lnTo>
                <a:lnTo>
                  <a:pt x="0" y="445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715" tIns="5715" rIns="5715" bIns="5715" spcCol="1270" anchor="ctr"/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/>
              <a:t>Transporte</a:t>
            </a:r>
            <a:endParaRPr lang="es-MX" sz="1600" dirty="0"/>
          </a:p>
        </p:txBody>
      </p:sp>
      <p:sp>
        <p:nvSpPr>
          <p:cNvPr id="22" name="Forma livre 21"/>
          <p:cNvSpPr/>
          <p:nvPr/>
        </p:nvSpPr>
        <p:spPr>
          <a:xfrm>
            <a:off x="4790787" y="2615779"/>
            <a:ext cx="1771808" cy="492919"/>
          </a:xfrm>
          <a:custGeom>
            <a:avLst/>
            <a:gdLst>
              <a:gd name="connsiteX0" fmla="*/ 0 w 1209790"/>
              <a:gd name="connsiteY0" fmla="*/ 0 h 521071"/>
              <a:gd name="connsiteX1" fmla="*/ 1209790 w 1209790"/>
              <a:gd name="connsiteY1" fmla="*/ 0 h 521071"/>
              <a:gd name="connsiteX2" fmla="*/ 1209790 w 1209790"/>
              <a:gd name="connsiteY2" fmla="*/ 521071 h 521071"/>
              <a:gd name="connsiteX3" fmla="*/ 0 w 1209790"/>
              <a:gd name="connsiteY3" fmla="*/ 521071 h 521071"/>
              <a:gd name="connsiteX4" fmla="*/ 0 w 1209790"/>
              <a:gd name="connsiteY4" fmla="*/ 0 h 52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790" h="521071">
                <a:moveTo>
                  <a:pt x="0" y="0"/>
                </a:moveTo>
                <a:lnTo>
                  <a:pt x="1209790" y="0"/>
                </a:lnTo>
                <a:lnTo>
                  <a:pt x="1209790" y="521071"/>
                </a:lnTo>
                <a:lnTo>
                  <a:pt x="0" y="5210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/>
              <a:t>Posição de Mercado</a:t>
            </a:r>
            <a:endParaRPr lang="es-MX" sz="1600" dirty="0"/>
          </a:p>
        </p:txBody>
      </p:sp>
      <p:sp>
        <p:nvSpPr>
          <p:cNvPr id="23" name="Forma livre 22"/>
          <p:cNvSpPr/>
          <p:nvPr/>
        </p:nvSpPr>
        <p:spPr>
          <a:xfrm>
            <a:off x="4790787" y="3162275"/>
            <a:ext cx="1771808" cy="507206"/>
          </a:xfrm>
          <a:custGeom>
            <a:avLst/>
            <a:gdLst>
              <a:gd name="connsiteX0" fmla="*/ 0 w 1434827"/>
              <a:gd name="connsiteY0" fmla="*/ 0 h 445158"/>
              <a:gd name="connsiteX1" fmla="*/ 1434827 w 1434827"/>
              <a:gd name="connsiteY1" fmla="*/ 0 h 445158"/>
              <a:gd name="connsiteX2" fmla="*/ 1434827 w 1434827"/>
              <a:gd name="connsiteY2" fmla="*/ 445158 h 445158"/>
              <a:gd name="connsiteX3" fmla="*/ 0 w 1434827"/>
              <a:gd name="connsiteY3" fmla="*/ 445158 h 445158"/>
              <a:gd name="connsiteX4" fmla="*/ 0 w 1434827"/>
              <a:gd name="connsiteY4" fmla="*/ 0 h 44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27" h="445158">
                <a:moveTo>
                  <a:pt x="0" y="0"/>
                </a:moveTo>
                <a:lnTo>
                  <a:pt x="1434827" y="0"/>
                </a:lnTo>
                <a:lnTo>
                  <a:pt x="1434827" y="445158"/>
                </a:lnTo>
                <a:lnTo>
                  <a:pt x="0" y="445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/>
              <a:t>Preço</a:t>
            </a:r>
            <a:endParaRPr lang="es-MX" sz="1600" dirty="0"/>
          </a:p>
        </p:txBody>
      </p:sp>
      <p:sp>
        <p:nvSpPr>
          <p:cNvPr id="24" name="Forma livre 23"/>
          <p:cNvSpPr/>
          <p:nvPr/>
        </p:nvSpPr>
        <p:spPr>
          <a:xfrm>
            <a:off x="4790787" y="3774256"/>
            <a:ext cx="1771808" cy="597694"/>
          </a:xfrm>
          <a:custGeom>
            <a:avLst/>
            <a:gdLst>
              <a:gd name="connsiteX0" fmla="*/ 0 w 745899"/>
              <a:gd name="connsiteY0" fmla="*/ 0 h 445158"/>
              <a:gd name="connsiteX1" fmla="*/ 745899 w 745899"/>
              <a:gd name="connsiteY1" fmla="*/ 0 h 445158"/>
              <a:gd name="connsiteX2" fmla="*/ 745899 w 745899"/>
              <a:gd name="connsiteY2" fmla="*/ 445158 h 445158"/>
              <a:gd name="connsiteX3" fmla="*/ 0 w 745899"/>
              <a:gd name="connsiteY3" fmla="*/ 445158 h 445158"/>
              <a:gd name="connsiteX4" fmla="*/ 0 w 745899"/>
              <a:gd name="connsiteY4" fmla="*/ 0 h 44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899" h="445158">
                <a:moveTo>
                  <a:pt x="0" y="0"/>
                </a:moveTo>
                <a:lnTo>
                  <a:pt x="745899" y="0"/>
                </a:lnTo>
                <a:lnTo>
                  <a:pt x="745899" y="445158"/>
                </a:lnTo>
                <a:lnTo>
                  <a:pt x="0" y="445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715" tIns="5715" rIns="5715" bIns="5715" spcCol="1270" anchor="ctr"/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/>
              <a:t>Pontos de Venda</a:t>
            </a:r>
            <a:endParaRPr lang="es-MX" sz="1600" dirty="0"/>
          </a:p>
        </p:txBody>
      </p:sp>
      <p:sp>
        <p:nvSpPr>
          <p:cNvPr id="25" name="Forma livre 24"/>
          <p:cNvSpPr/>
          <p:nvPr/>
        </p:nvSpPr>
        <p:spPr>
          <a:xfrm>
            <a:off x="6840634" y="2589585"/>
            <a:ext cx="1979838" cy="494109"/>
          </a:xfrm>
          <a:custGeom>
            <a:avLst/>
            <a:gdLst>
              <a:gd name="connsiteX0" fmla="*/ 0 w 1209790"/>
              <a:gd name="connsiteY0" fmla="*/ 0 h 521071"/>
              <a:gd name="connsiteX1" fmla="*/ 1209790 w 1209790"/>
              <a:gd name="connsiteY1" fmla="*/ 0 h 521071"/>
              <a:gd name="connsiteX2" fmla="*/ 1209790 w 1209790"/>
              <a:gd name="connsiteY2" fmla="*/ 521071 h 521071"/>
              <a:gd name="connsiteX3" fmla="*/ 0 w 1209790"/>
              <a:gd name="connsiteY3" fmla="*/ 521071 h 521071"/>
              <a:gd name="connsiteX4" fmla="*/ 0 w 1209790"/>
              <a:gd name="connsiteY4" fmla="*/ 0 h 52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790" h="521071">
                <a:moveTo>
                  <a:pt x="0" y="0"/>
                </a:moveTo>
                <a:lnTo>
                  <a:pt x="1209790" y="0"/>
                </a:lnTo>
                <a:lnTo>
                  <a:pt x="1209790" y="521071"/>
                </a:lnTo>
                <a:lnTo>
                  <a:pt x="0" y="5210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/>
              <a:t>Fluxos de Capitais</a:t>
            </a:r>
            <a:endParaRPr lang="es-MX" sz="1600" dirty="0"/>
          </a:p>
        </p:txBody>
      </p:sp>
      <p:sp>
        <p:nvSpPr>
          <p:cNvPr id="26" name="Forma livre 25"/>
          <p:cNvSpPr/>
          <p:nvPr/>
        </p:nvSpPr>
        <p:spPr>
          <a:xfrm>
            <a:off x="6840634" y="3137273"/>
            <a:ext cx="1979838" cy="507206"/>
          </a:xfrm>
          <a:custGeom>
            <a:avLst/>
            <a:gdLst>
              <a:gd name="connsiteX0" fmla="*/ 0 w 1434827"/>
              <a:gd name="connsiteY0" fmla="*/ 0 h 445158"/>
              <a:gd name="connsiteX1" fmla="*/ 1434827 w 1434827"/>
              <a:gd name="connsiteY1" fmla="*/ 0 h 445158"/>
              <a:gd name="connsiteX2" fmla="*/ 1434827 w 1434827"/>
              <a:gd name="connsiteY2" fmla="*/ 445158 h 445158"/>
              <a:gd name="connsiteX3" fmla="*/ 0 w 1434827"/>
              <a:gd name="connsiteY3" fmla="*/ 445158 h 445158"/>
              <a:gd name="connsiteX4" fmla="*/ 0 w 1434827"/>
              <a:gd name="connsiteY4" fmla="*/ 0 h 44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27" h="445158">
                <a:moveTo>
                  <a:pt x="0" y="0"/>
                </a:moveTo>
                <a:lnTo>
                  <a:pt x="1434827" y="0"/>
                </a:lnTo>
                <a:lnTo>
                  <a:pt x="1434827" y="445158"/>
                </a:lnTo>
                <a:lnTo>
                  <a:pt x="0" y="445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/>
              <a:t>Investimentos</a:t>
            </a:r>
            <a:endParaRPr lang="es-MX" sz="1600" dirty="0"/>
          </a:p>
        </p:txBody>
      </p:sp>
      <p:sp>
        <p:nvSpPr>
          <p:cNvPr id="27" name="Forma livre 26"/>
          <p:cNvSpPr/>
          <p:nvPr/>
        </p:nvSpPr>
        <p:spPr>
          <a:xfrm>
            <a:off x="6840634" y="3749254"/>
            <a:ext cx="1979838" cy="596503"/>
          </a:xfrm>
          <a:custGeom>
            <a:avLst/>
            <a:gdLst>
              <a:gd name="connsiteX0" fmla="*/ 0 w 745899"/>
              <a:gd name="connsiteY0" fmla="*/ 0 h 445158"/>
              <a:gd name="connsiteX1" fmla="*/ 745899 w 745899"/>
              <a:gd name="connsiteY1" fmla="*/ 0 h 445158"/>
              <a:gd name="connsiteX2" fmla="*/ 745899 w 745899"/>
              <a:gd name="connsiteY2" fmla="*/ 445158 h 445158"/>
              <a:gd name="connsiteX3" fmla="*/ 0 w 745899"/>
              <a:gd name="connsiteY3" fmla="*/ 445158 h 445158"/>
              <a:gd name="connsiteX4" fmla="*/ 0 w 745899"/>
              <a:gd name="connsiteY4" fmla="*/ 0 h 44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899" h="445158">
                <a:moveTo>
                  <a:pt x="0" y="0"/>
                </a:moveTo>
                <a:lnTo>
                  <a:pt x="745899" y="0"/>
                </a:lnTo>
                <a:lnTo>
                  <a:pt x="745899" y="445158"/>
                </a:lnTo>
                <a:lnTo>
                  <a:pt x="0" y="445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715" tIns="5715" rIns="5715" bIns="5715" spcCol="1270" anchor="ctr"/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/>
              <a:t>Lavagem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19160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7758</TotalTime>
  <Words>917</Words>
  <Application>Microsoft Office PowerPoint</Application>
  <PresentationFormat>Apresentação na tela (16:9)</PresentationFormat>
  <Paragraphs>139</Paragraphs>
  <Slides>22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swiss</vt:lpstr>
      <vt:lpstr>Os Mercados Ilícitos: Estrutura e Funcionamento   Aula 6</vt:lpstr>
      <vt:lpstr>Principais conclusões da Aula 1</vt:lpstr>
      <vt:lpstr>Objetivos da aula 2:</vt:lpstr>
      <vt:lpstr>A Magnitude dos negócios ilícitos</vt:lpstr>
      <vt:lpstr>O produto do crime é maior do que o PIB dos países da Região</vt:lpstr>
      <vt:lpstr>Drogas</vt:lpstr>
      <vt:lpstr>Drogas</vt:lpstr>
      <vt:lpstr>O Modelo</vt:lpstr>
      <vt:lpstr>Apresentação do PowerPoint</vt:lpstr>
      <vt:lpstr>Apresentação do PowerPoint</vt:lpstr>
      <vt:lpstr>Apresentação do PowerPoint</vt:lpstr>
      <vt:lpstr>Apresentação do PowerPoint</vt:lpstr>
      <vt:lpstr>Armas</vt:lpstr>
      <vt:lpstr>Apresentação do PowerPoint</vt:lpstr>
      <vt:lpstr>Transferências ilegais de armas</vt:lpstr>
      <vt:lpstr>Tráfico de pessoas e contrabando de migrantes</vt:lpstr>
      <vt:lpstr>Estimativas globais</vt:lpstr>
      <vt:lpstr>Novos Mercados Ilícitos</vt:lpstr>
      <vt:lpstr>Última questão: </vt:lpstr>
      <vt:lpstr>Apresentação do PowerPoint</vt:lpstr>
      <vt:lpstr>Redes e Crime Organizado</vt:lpstr>
      <vt:lpstr>Atividade Final: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the Olympic Games help to forge a more effective homeland security system</dc:title>
  <dc:creator>Leandro</dc:creator>
  <cp:lastModifiedBy>Leandro</cp:lastModifiedBy>
  <cp:revision>151</cp:revision>
  <dcterms:modified xsi:type="dcterms:W3CDTF">2017-09-19T22:28:28Z</dcterms:modified>
</cp:coreProperties>
</file>