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77" r:id="rId9"/>
    <p:sldId id="263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1FCB-77AC-48B8-A036-436421EFFD1A}" type="datetimeFigureOut">
              <a:rPr lang="pt-BR" smtClean="0"/>
              <a:t>28/02/2023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CB89-BA1A-45A5-9F51-A6A025E99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21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1FCB-77AC-48B8-A036-436421EFFD1A}" type="datetimeFigureOut">
              <a:rPr lang="pt-BR" smtClean="0"/>
              <a:t>28/02/2023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CB89-BA1A-45A5-9F51-A6A025E99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333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1FCB-77AC-48B8-A036-436421EFFD1A}" type="datetimeFigureOut">
              <a:rPr lang="pt-BR" smtClean="0"/>
              <a:t>28/02/2023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CB89-BA1A-45A5-9F51-A6A025E99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360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1FCB-77AC-48B8-A036-436421EFFD1A}" type="datetimeFigureOut">
              <a:rPr lang="pt-BR" smtClean="0"/>
              <a:t>28/02/2023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CB89-BA1A-45A5-9F51-A6A025E99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406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1FCB-77AC-48B8-A036-436421EFFD1A}" type="datetimeFigureOut">
              <a:rPr lang="pt-BR" smtClean="0"/>
              <a:t>28/02/2023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CB89-BA1A-45A5-9F51-A6A025E99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140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1FCB-77AC-48B8-A036-436421EFFD1A}" type="datetimeFigureOut">
              <a:rPr lang="pt-BR" smtClean="0"/>
              <a:t>28/02/2023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CB89-BA1A-45A5-9F51-A6A025E99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110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1FCB-77AC-48B8-A036-436421EFFD1A}" type="datetimeFigureOut">
              <a:rPr lang="pt-BR" smtClean="0"/>
              <a:t>28/02/2023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CB89-BA1A-45A5-9F51-A6A025E99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991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1FCB-77AC-48B8-A036-436421EFFD1A}" type="datetimeFigureOut">
              <a:rPr lang="pt-BR" smtClean="0"/>
              <a:t>28/02/2023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CB89-BA1A-45A5-9F51-A6A025E99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670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1FCB-77AC-48B8-A036-436421EFFD1A}" type="datetimeFigureOut">
              <a:rPr lang="pt-BR" smtClean="0"/>
              <a:t>28/02/2023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CB89-BA1A-45A5-9F51-A6A025E99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813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1FCB-77AC-48B8-A036-436421EFFD1A}" type="datetimeFigureOut">
              <a:rPr lang="pt-BR" smtClean="0"/>
              <a:t>28/02/2023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CB89-BA1A-45A5-9F51-A6A025E99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433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1FCB-77AC-48B8-A036-436421EFFD1A}" type="datetimeFigureOut">
              <a:rPr lang="pt-BR" smtClean="0"/>
              <a:t>28/02/2023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CB89-BA1A-45A5-9F51-A6A025E99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144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B1FCB-77AC-48B8-A036-436421EFFD1A}" type="datetimeFigureOut">
              <a:rPr lang="pt-BR" smtClean="0"/>
              <a:t>28/02/2023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7CB89-BA1A-45A5-9F51-A6A025E99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65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6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6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0.w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Linearização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b="1" dirty="0">
                <a:solidFill>
                  <a:schemeClr val="tx1"/>
                </a:solidFill>
              </a:rPr>
              <a:t>Ettore A. de Barros</a:t>
            </a:r>
          </a:p>
        </p:txBody>
      </p:sp>
    </p:spTree>
    <p:extLst>
      <p:ext uri="{BB962C8B-B14F-4D97-AF65-F5344CB8AC3E}">
        <p14:creationId xmlns:p14="http://schemas.microsoft.com/office/powerpoint/2010/main" val="345618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32" y="260648"/>
            <a:ext cx="8919265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636912"/>
            <a:ext cx="8647361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865" y="5457381"/>
            <a:ext cx="6273800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4738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1340768"/>
            <a:ext cx="5046046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156" y="4149080"/>
            <a:ext cx="4577745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037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476672"/>
            <a:ext cx="7192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/>
              <a:t>3- APLICAÇÃO DO MÉTODO DE PERTURBAÇÕES</a:t>
            </a:r>
            <a:endParaRPr lang="pt-BR" sz="28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611560" y="1197877"/>
            <a:ext cx="5122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SUBSTITUI-SE AS VARIÁVEIS POR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43897"/>
            <a:ext cx="3784921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91647" y="3832129"/>
            <a:ext cx="895193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NAS EXPRESSÕES DE “f” e “g”. TERMOS QUE INCLUEM</a:t>
            </a:r>
          </a:p>
          <a:p>
            <a:r>
              <a:rPr lang="pt-BR" sz="2800" b="1" dirty="0"/>
              <a:t>PRODUTOS DAS VARIAÇÕES DAS VARIÁVEIS X,U E Y E</a:t>
            </a:r>
          </a:p>
          <a:p>
            <a:r>
              <a:rPr lang="pt-BR" sz="2800" b="1" dirty="0"/>
              <a:t>SUAS POTÊNCIAS (MAIORES DO QUE 1) SÃO DESPREZADOS</a:t>
            </a:r>
          </a:p>
          <a:p>
            <a:endParaRPr lang="pt-BR" sz="28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5648011"/>
            <a:ext cx="1838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ALÉM DISSO,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048309"/>
              </p:ext>
            </p:extLst>
          </p:nvPr>
        </p:nvGraphicFramePr>
        <p:xfrm>
          <a:off x="2252897" y="5648011"/>
          <a:ext cx="1887055" cy="1006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761760" imgH="406080" progId="Equation.3">
                  <p:embed/>
                </p:oleObj>
              </mc:Choice>
              <mc:Fallback>
                <p:oleObj name="Equação" r:id="rId3" imgW="76176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52897" y="5648011"/>
                        <a:ext cx="1887055" cy="1006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7387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08718"/>
              </p:ext>
            </p:extLst>
          </p:nvPr>
        </p:nvGraphicFramePr>
        <p:xfrm>
          <a:off x="3028929" y="620688"/>
          <a:ext cx="2304256" cy="2474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028700" imgH="1104900" progId="Equation.3">
                  <p:embed/>
                </p:oleObj>
              </mc:Choice>
              <mc:Fallback>
                <p:oleObj name="Equação" r:id="rId2" imgW="1028700" imgH="1104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29" y="620688"/>
                        <a:ext cx="2304256" cy="24749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251520" y="3743454"/>
            <a:ext cx="7859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LINEARIZEMOS O SISTEMA ACIMA EM TORNO DE UM</a:t>
            </a:r>
          </a:p>
          <a:p>
            <a:r>
              <a:rPr lang="pt-BR" sz="2400" b="1" dirty="0"/>
              <a:t>PONTO DE EQUILÍBRIO , OU SEJA,  PARA O QUAL                      .</a:t>
            </a:r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348569"/>
              </p:ext>
            </p:extLst>
          </p:nvPr>
        </p:nvGraphicFramePr>
        <p:xfrm>
          <a:off x="6535656" y="4158952"/>
          <a:ext cx="1368152" cy="402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647640" imgH="190440" progId="Equation.3">
                  <p:embed/>
                </p:oleObj>
              </mc:Choice>
              <mc:Fallback>
                <p:oleObj name="Equação" r:id="rId4" imgW="64764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35656" y="4158952"/>
                        <a:ext cx="1368152" cy="402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251520" y="5124546"/>
            <a:ext cx="64478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ESTA CONDIÇÃO É OBTIDA, POR EXEMPLO, PARA:</a:t>
            </a:r>
          </a:p>
          <a:p>
            <a:endParaRPr lang="pt-BR" sz="2400" b="1" dirty="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850862"/>
              </p:ext>
            </p:extLst>
          </p:nvPr>
        </p:nvGraphicFramePr>
        <p:xfrm>
          <a:off x="1331640" y="5736468"/>
          <a:ext cx="2554371" cy="428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307532" imgH="215806" progId="Equation.3">
                  <p:embed/>
                </p:oleObj>
              </mc:Choice>
              <mc:Fallback>
                <p:oleObj name="Equação" r:id="rId6" imgW="1307532" imgH="21580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736468"/>
                        <a:ext cx="2554371" cy="4288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8724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705715"/>
              </p:ext>
            </p:extLst>
          </p:nvPr>
        </p:nvGraphicFramePr>
        <p:xfrm>
          <a:off x="301625" y="1125538"/>
          <a:ext cx="8804275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4940280" imgH="1333440" progId="Equation.3">
                  <p:embed/>
                </p:oleObj>
              </mc:Choice>
              <mc:Fallback>
                <p:oleObj name="Equação" r:id="rId2" imgW="4940280" imgH="13334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1125538"/>
                        <a:ext cx="8804275" cy="2663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cxnSp>
        <p:nvCxnSpPr>
          <p:cNvPr id="5" name="Conector de seta reta 4"/>
          <p:cNvCxnSpPr/>
          <p:nvPr/>
        </p:nvCxnSpPr>
        <p:spPr>
          <a:xfrm flipV="1">
            <a:off x="1691680" y="1352582"/>
            <a:ext cx="391795" cy="46418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6" name="Conector de seta reta 5"/>
          <p:cNvCxnSpPr/>
          <p:nvPr/>
        </p:nvCxnSpPr>
        <p:spPr>
          <a:xfrm flipV="1">
            <a:off x="3118687" y="1326513"/>
            <a:ext cx="391795" cy="46418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7" name="Conector de seta reta 6"/>
          <p:cNvCxnSpPr/>
          <p:nvPr/>
        </p:nvCxnSpPr>
        <p:spPr>
          <a:xfrm flipV="1">
            <a:off x="1929463" y="2420888"/>
            <a:ext cx="391795" cy="464185"/>
          </a:xfrm>
          <a:prstGeom prst="straightConnector1">
            <a:avLst/>
          </a:prstGeom>
          <a:noFill/>
          <a:ln w="19050" cap="flat" cmpd="sng" algn="ctr">
            <a:solidFill>
              <a:srgbClr val="FFC000"/>
            </a:solidFill>
            <a:prstDash val="solid"/>
            <a:tailEnd type="arrow"/>
          </a:ln>
          <a:effectLst/>
        </p:spPr>
      </p:cxnSp>
      <p:cxnSp>
        <p:nvCxnSpPr>
          <p:cNvPr id="8" name="Conector de seta reta 7"/>
          <p:cNvCxnSpPr/>
          <p:nvPr/>
        </p:nvCxnSpPr>
        <p:spPr>
          <a:xfrm flipV="1">
            <a:off x="3519697" y="2420887"/>
            <a:ext cx="391795" cy="464185"/>
          </a:xfrm>
          <a:prstGeom prst="straightConnector1">
            <a:avLst/>
          </a:prstGeom>
          <a:noFill/>
          <a:ln w="19050" cap="flat" cmpd="sng" algn="ctr">
            <a:solidFill>
              <a:srgbClr val="FFC000"/>
            </a:solidFill>
            <a:prstDash val="solid"/>
            <a:tailEnd type="arrow"/>
          </a:ln>
          <a:effectLst/>
        </p:spPr>
      </p:cxnSp>
      <p:cxnSp>
        <p:nvCxnSpPr>
          <p:cNvPr id="9" name="Conector de seta reta 8"/>
          <p:cNvCxnSpPr/>
          <p:nvPr/>
        </p:nvCxnSpPr>
        <p:spPr>
          <a:xfrm flipV="1">
            <a:off x="291773" y="3399540"/>
            <a:ext cx="391795" cy="464185"/>
          </a:xfrm>
          <a:prstGeom prst="straightConnector1">
            <a:avLst/>
          </a:prstGeom>
          <a:noFill/>
          <a:ln w="19050" cap="flat" cmpd="sng" algn="ctr">
            <a:solidFill>
              <a:srgbClr val="00B0F0"/>
            </a:solidFill>
            <a:prstDash val="solid"/>
            <a:tailEnd type="arrow"/>
          </a:ln>
          <a:effectLst/>
        </p:spPr>
      </p:cxnSp>
      <p:cxnSp>
        <p:nvCxnSpPr>
          <p:cNvPr id="10" name="Conector de seta reta 9"/>
          <p:cNvCxnSpPr/>
          <p:nvPr/>
        </p:nvCxnSpPr>
        <p:spPr>
          <a:xfrm flipV="1">
            <a:off x="3945277" y="3389615"/>
            <a:ext cx="391795" cy="464185"/>
          </a:xfrm>
          <a:prstGeom prst="straightConnector1">
            <a:avLst/>
          </a:prstGeom>
          <a:noFill/>
          <a:ln w="19050" cap="flat" cmpd="sng" algn="ctr">
            <a:solidFill>
              <a:srgbClr val="00B0F0"/>
            </a:solidFill>
            <a:prstDash val="solid"/>
            <a:tailEnd type="arrow"/>
          </a:ln>
          <a:effectLst/>
        </p:spPr>
      </p:cxnSp>
      <p:sp>
        <p:nvSpPr>
          <p:cNvPr id="11" name="CaixaDeTexto 10"/>
          <p:cNvSpPr txBox="1"/>
          <p:nvPr/>
        </p:nvSpPr>
        <p:spPr>
          <a:xfrm>
            <a:off x="683568" y="404664"/>
            <a:ext cx="4186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ea typeface="Calibri"/>
                <a:cs typeface="Times New Roman"/>
              </a:rPr>
              <a:t>Linearização por série de Taylor</a:t>
            </a:r>
            <a:endParaRPr lang="pt-BR" sz="2400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219259"/>
              </p:ext>
            </p:extLst>
          </p:nvPr>
        </p:nvGraphicFramePr>
        <p:xfrm>
          <a:off x="2915816" y="4365104"/>
          <a:ext cx="4318848" cy="239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057400" imgH="1143000" progId="Equation.3">
                  <p:embed/>
                </p:oleObj>
              </mc:Choice>
              <mc:Fallback>
                <p:oleObj name="Equação" r:id="rId4" imgW="2057400" imgH="1143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365104"/>
                        <a:ext cx="4318848" cy="2399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785823"/>
              </p:ext>
            </p:extLst>
          </p:nvPr>
        </p:nvGraphicFramePr>
        <p:xfrm>
          <a:off x="1245986" y="3933056"/>
          <a:ext cx="313704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586811" imgH="215806" progId="Equation.3">
                  <p:embed/>
                </p:oleObj>
              </mc:Choice>
              <mc:Fallback>
                <p:oleObj name="Equação" r:id="rId6" imgW="1586811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5986" y="3933056"/>
                        <a:ext cx="3137044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470622" y="3923097"/>
            <a:ext cx="5296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Para                                                   , temos:</a:t>
            </a:r>
          </a:p>
        </p:txBody>
      </p:sp>
    </p:spTree>
    <p:extLst>
      <p:ext uri="{BB962C8B-B14F-4D97-AF65-F5344CB8AC3E}">
        <p14:creationId xmlns:p14="http://schemas.microsoft.com/office/powerpoint/2010/main" val="302171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198667"/>
            <a:ext cx="5170903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b="1" dirty="0">
                <a:ea typeface="Calibri"/>
                <a:cs typeface="Times New Roman"/>
              </a:rPr>
              <a:t>Aplicação do Método das Perturbações</a:t>
            </a:r>
            <a:endParaRPr lang="pt-BR" sz="2400" dirty="0">
              <a:ea typeface="Calibri"/>
              <a:cs typeface="Times New Roman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258E89E2-F8B2-8F24-AB44-E55A6661BFD0}"/>
              </a:ext>
            </a:extLst>
          </p:cNvPr>
          <p:cNvSpPr txBox="1"/>
          <p:nvPr/>
        </p:nvSpPr>
        <p:spPr>
          <a:xfrm>
            <a:off x="899592" y="1340768"/>
            <a:ext cx="5760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Resolva o exemplo anterior pelo método das perturbações. Qual a dificuldade? </a:t>
            </a:r>
          </a:p>
        </p:txBody>
      </p:sp>
    </p:spTree>
    <p:extLst>
      <p:ext uri="{BB962C8B-B14F-4D97-AF65-F5344CB8AC3E}">
        <p14:creationId xmlns:p14="http://schemas.microsoft.com/office/powerpoint/2010/main" val="3302454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103385" y="424608"/>
            <a:ext cx="5474768" cy="1045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b="1" dirty="0">
                <a:ea typeface="Calibri"/>
                <a:cs typeface="Times New Roman"/>
              </a:rPr>
              <a:t>Linearização através da Determinação de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b="1" dirty="0">
                <a:ea typeface="Calibri"/>
                <a:cs typeface="Times New Roman"/>
              </a:rPr>
              <a:t>um Amortecimento Linear Equivalente</a:t>
            </a:r>
            <a:endParaRPr lang="pt-BR" sz="2400" dirty="0">
              <a:ea typeface="Calibri"/>
              <a:cs typeface="Times New Roman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89395" y="1671352"/>
            <a:ext cx="4551374" cy="9223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b="1" dirty="0">
                <a:ea typeface="Calibri"/>
                <a:cs typeface="Times New Roman"/>
              </a:rPr>
              <a:t>Suponha o Movimento Oscilatório</a:t>
            </a:r>
            <a:endParaRPr lang="pt-BR" sz="2400" dirty="0">
              <a:ea typeface="Calibri"/>
              <a:cs typeface="Times New Roman"/>
            </a:endParaRPr>
          </a:p>
          <a:p>
            <a:endParaRPr lang="pt-B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956144"/>
              </p:ext>
            </p:extLst>
          </p:nvPr>
        </p:nvGraphicFramePr>
        <p:xfrm>
          <a:off x="3082365" y="2363789"/>
          <a:ext cx="1792963" cy="459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749300" imgH="190500" progId="Equation.3">
                  <p:embed/>
                </p:oleObj>
              </mc:Choice>
              <mc:Fallback>
                <p:oleObj name="Equação" r:id="rId2" imgW="749300" imgH="190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2365" y="2363789"/>
                        <a:ext cx="1792963" cy="4597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94537" y="3198167"/>
            <a:ext cx="8457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ea typeface="Calibri"/>
                <a:cs typeface="Times New Roman"/>
              </a:rPr>
              <a:t>A potência instantânea dissipada por um amortecimento linear é</a:t>
            </a:r>
            <a:endParaRPr lang="pt-BR" sz="2400" b="1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809911"/>
              </p:ext>
            </p:extLst>
          </p:nvPr>
        </p:nvGraphicFramePr>
        <p:xfrm>
          <a:off x="3059832" y="3861048"/>
          <a:ext cx="413746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879600" imgH="228600" progId="Equation.3">
                  <p:embed/>
                </p:oleObj>
              </mc:Choice>
              <mc:Fallback>
                <p:oleObj name="Equação" r:id="rId4" imgW="18796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861048"/>
                        <a:ext cx="4137460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tângulo 9"/>
          <p:cNvSpPr/>
          <p:nvPr/>
        </p:nvSpPr>
        <p:spPr>
          <a:xfrm>
            <a:off x="395536" y="4509120"/>
            <a:ext cx="8208912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b="1" dirty="0">
                <a:ea typeface="Calibri"/>
                <a:cs typeface="Times New Roman"/>
              </a:rPr>
              <a:t>A energia dissipada no intervalo de tempo igual a 1 período de oscilação é: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166788"/>
              </p:ext>
            </p:extLst>
          </p:nvPr>
        </p:nvGraphicFramePr>
        <p:xfrm>
          <a:off x="947533" y="5516563"/>
          <a:ext cx="7656915" cy="792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4698720" imgH="482400" progId="Equation.3">
                  <p:embed/>
                </p:oleObj>
              </mc:Choice>
              <mc:Fallback>
                <p:oleObj name="Equação" r:id="rId6" imgW="469872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533" y="5516563"/>
                        <a:ext cx="7656915" cy="7927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3032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624" y="476672"/>
            <a:ext cx="7605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ea typeface="Calibri"/>
                <a:cs typeface="Times New Roman"/>
              </a:rPr>
              <a:t>Energias Dissipadas devido a Alguns Esforços Não Lineares</a:t>
            </a:r>
            <a:endParaRPr lang="pt-BR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395536" y="1340768"/>
            <a:ext cx="37292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b="1" dirty="0"/>
              <a:t>1º. Caso: </a:t>
            </a:r>
            <a:r>
              <a:rPr lang="pt-BR" sz="2400" b="1" dirty="0">
                <a:ea typeface="Calibri"/>
                <a:cs typeface="Times New Roman"/>
              </a:rPr>
              <a:t>Atrito de Coulomb</a:t>
            </a:r>
          </a:p>
          <a:p>
            <a:endParaRPr lang="pt-BR" sz="3200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511783"/>
              </p:ext>
            </p:extLst>
          </p:nvPr>
        </p:nvGraphicFramePr>
        <p:xfrm>
          <a:off x="2123728" y="2060848"/>
          <a:ext cx="3600400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904174" imgH="495085" progId="Equation.3">
                  <p:embed/>
                </p:oleObj>
              </mc:Choice>
              <mc:Fallback>
                <p:oleObj name="Equação" r:id="rId2" imgW="1904174" imgH="49508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060848"/>
                        <a:ext cx="3600400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749892" y="3068959"/>
            <a:ext cx="421089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b="1" dirty="0">
                <a:ea typeface="Calibri"/>
                <a:cs typeface="Times New Roman"/>
              </a:rPr>
              <a:t>Energia Dissipada num Período </a:t>
            </a:r>
            <a:endParaRPr lang="pt-BR" sz="2400" dirty="0">
              <a:ea typeface="Calibri"/>
              <a:cs typeface="Times New Roman"/>
            </a:endParaRPr>
          </a:p>
          <a:p>
            <a:endParaRPr lang="pt-BR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360490"/>
              </p:ext>
            </p:extLst>
          </p:nvPr>
        </p:nvGraphicFramePr>
        <p:xfrm>
          <a:off x="2256279" y="3559972"/>
          <a:ext cx="3011720" cy="949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574117" imgH="495085" progId="Equation.3">
                  <p:embed/>
                </p:oleObj>
              </mc:Choice>
              <mc:Fallback>
                <p:oleObj name="Equação" r:id="rId4" imgW="1574117" imgH="49508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6279" y="3559972"/>
                        <a:ext cx="3011720" cy="9491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85163" y="4536244"/>
            <a:ext cx="5621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Coeficiente de Amortecimento Equivalente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240425"/>
              </p:ext>
            </p:extLst>
          </p:nvPr>
        </p:nvGraphicFramePr>
        <p:xfrm>
          <a:off x="2333625" y="4997450"/>
          <a:ext cx="3977710" cy="879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981080" imgH="431640" progId="Equation.3">
                  <p:embed/>
                </p:oleObj>
              </mc:Choice>
              <mc:Fallback>
                <p:oleObj name="Equação" r:id="rId6" imgW="198108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25" y="4997450"/>
                        <a:ext cx="3977710" cy="8798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193485"/>
              </p:ext>
            </p:extLst>
          </p:nvPr>
        </p:nvGraphicFramePr>
        <p:xfrm>
          <a:off x="5724128" y="5970606"/>
          <a:ext cx="1440160" cy="807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774364" imgH="431613" progId="Equation.3">
                  <p:embed/>
                </p:oleObj>
              </mc:Choice>
              <mc:Fallback>
                <p:oleObj name="Equação" r:id="rId8" imgW="774364" imgH="4316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5970606"/>
                        <a:ext cx="1440160" cy="8078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ixaDeTexto 13"/>
          <p:cNvSpPr txBox="1"/>
          <p:nvPr/>
        </p:nvSpPr>
        <p:spPr>
          <a:xfrm>
            <a:off x="755576" y="5847655"/>
            <a:ext cx="4981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Para o movimento de rotação, temos:</a:t>
            </a:r>
          </a:p>
        </p:txBody>
      </p:sp>
    </p:spTree>
    <p:extLst>
      <p:ext uri="{BB962C8B-B14F-4D97-AF65-F5344CB8AC3E}">
        <p14:creationId xmlns:p14="http://schemas.microsoft.com/office/powerpoint/2010/main" val="3898255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4409" y="386661"/>
            <a:ext cx="42714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b="1" dirty="0"/>
              <a:t>2º. Caso: </a:t>
            </a:r>
            <a:r>
              <a:rPr lang="pt-BR" sz="2400" b="1" dirty="0">
                <a:ea typeface="Calibri"/>
                <a:cs typeface="Times New Roman"/>
              </a:rPr>
              <a:t>Arrasto Hidrodinâmico</a:t>
            </a:r>
          </a:p>
          <a:p>
            <a:endParaRPr lang="pt-BR" sz="32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66860"/>
              </p:ext>
            </p:extLst>
          </p:nvPr>
        </p:nvGraphicFramePr>
        <p:xfrm>
          <a:off x="1259632" y="1052736"/>
          <a:ext cx="3331821" cy="545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574800" imgH="254000" progId="Equation.3">
                  <p:embed/>
                </p:oleObj>
              </mc:Choice>
              <mc:Fallback>
                <p:oleObj name="Equação" r:id="rId2" imgW="1574800" imgH="254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052736"/>
                        <a:ext cx="3331821" cy="5452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716050"/>
              </p:ext>
            </p:extLst>
          </p:nvPr>
        </p:nvGraphicFramePr>
        <p:xfrm>
          <a:off x="1331639" y="1556792"/>
          <a:ext cx="4644516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184120" imgH="507960" progId="Equation.3">
                  <p:embed/>
                </p:oleObj>
              </mc:Choice>
              <mc:Fallback>
                <p:oleObj name="Equação" r:id="rId4" imgW="218412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1639" y="1556792"/>
                        <a:ext cx="4644516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55522"/>
              </p:ext>
            </p:extLst>
          </p:nvPr>
        </p:nvGraphicFramePr>
        <p:xfrm>
          <a:off x="615950" y="2667000"/>
          <a:ext cx="7561263" cy="388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3555720" imgH="1828800" progId="Equation.3">
                  <p:embed/>
                </p:oleObj>
              </mc:Choice>
              <mc:Fallback>
                <p:oleObj name="Equação" r:id="rId6" imgW="3555720" imgH="182880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2667000"/>
                        <a:ext cx="7561263" cy="388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8035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048520"/>
              </p:ext>
            </p:extLst>
          </p:nvPr>
        </p:nvGraphicFramePr>
        <p:xfrm>
          <a:off x="1654174" y="549274"/>
          <a:ext cx="2629794" cy="867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193760" imgH="393480" progId="Equation.3">
                  <p:embed/>
                </p:oleObj>
              </mc:Choice>
              <mc:Fallback>
                <p:oleObj name="Equação" r:id="rId2" imgW="11937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54174" y="549274"/>
                        <a:ext cx="2629794" cy="867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885162" y="1844824"/>
            <a:ext cx="5621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Coeficiente de Amortecimento Equivalente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259562"/>
              </p:ext>
            </p:extLst>
          </p:nvPr>
        </p:nvGraphicFramePr>
        <p:xfrm>
          <a:off x="1279524" y="2887662"/>
          <a:ext cx="6178163" cy="1045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361960" imgH="393480" progId="Equation.3">
                  <p:embed/>
                </p:oleObj>
              </mc:Choice>
              <mc:Fallback>
                <p:oleObj name="Equação" r:id="rId4" imgW="2361960" imgH="393480" progId="Equation.3">
                  <p:embed/>
                  <p:pic>
                    <p:nvPicPr>
                      <p:cNvPr id="0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4" y="2887662"/>
                        <a:ext cx="6178163" cy="10453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5269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472779"/>
              </p:ext>
            </p:extLst>
          </p:nvPr>
        </p:nvGraphicFramePr>
        <p:xfrm>
          <a:off x="268288" y="981075"/>
          <a:ext cx="46101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143000" imgH="393480" progId="Equation.3">
                  <p:embed/>
                </p:oleObj>
              </mc:Choice>
              <mc:Fallback>
                <p:oleObj name="Equação" r:id="rId2" imgW="1143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8288" y="981075"/>
                        <a:ext cx="4610100" cy="151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5292080" y="953196"/>
            <a:ext cx="3545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Função Representativa da </a:t>
            </a:r>
          </a:p>
          <a:p>
            <a:r>
              <a:rPr lang="pt-BR" sz="2400" b="1" dirty="0"/>
              <a:t>Dinâmica de Estados (nx1)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344354" y="1988840"/>
            <a:ext cx="30068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Função de Geração do</a:t>
            </a:r>
          </a:p>
          <a:p>
            <a:r>
              <a:rPr lang="pt-BR" sz="2400" b="1" dirty="0"/>
              <a:t>Vetor de Saídas (mx1)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39552" y="3501008"/>
            <a:ext cx="537230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X(t): VETOR DE ESTADOS (Dimensão nx1)</a:t>
            </a:r>
          </a:p>
          <a:p>
            <a:endParaRPr lang="pt-BR" sz="2400" b="1" dirty="0"/>
          </a:p>
          <a:p>
            <a:r>
              <a:rPr lang="pt-BR" sz="2400" b="1" dirty="0"/>
              <a:t>U(t): VETOR DE SAÍDAS (Dimensão mx1)</a:t>
            </a:r>
          </a:p>
          <a:p>
            <a:r>
              <a:rPr lang="pt-BR" sz="2400" b="1" dirty="0"/>
              <a:t> </a:t>
            </a:r>
          </a:p>
          <a:p>
            <a:r>
              <a:rPr lang="pt-BR" sz="2400" b="1" dirty="0"/>
              <a:t>Y(t): VETOR DE SAÍDAS (Dimensão px1)</a:t>
            </a:r>
          </a:p>
          <a:p>
            <a:endParaRPr lang="pt-BR" sz="2400" b="1" dirty="0"/>
          </a:p>
          <a:p>
            <a:endParaRPr lang="pt-BR" sz="24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7504" y="271604"/>
            <a:ext cx="2617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1- INTRODUÇÃO</a:t>
            </a:r>
          </a:p>
        </p:txBody>
      </p:sp>
    </p:spTree>
    <p:extLst>
      <p:ext uri="{BB962C8B-B14F-4D97-AF65-F5344CB8AC3E}">
        <p14:creationId xmlns:p14="http://schemas.microsoft.com/office/powerpoint/2010/main" val="1393664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92696"/>
            <a:ext cx="4158492" cy="3073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740" y="3779847"/>
            <a:ext cx="4176464" cy="282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39552" y="476672"/>
            <a:ext cx="7678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PARA A DERIVADA DE CADA VARIÁVEL DE ESTADO, TEMOS: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95536" y="3429000"/>
            <a:ext cx="6123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PARA CADA COMPONENTE DA SAÍDA , TEMOS:</a:t>
            </a:r>
          </a:p>
        </p:txBody>
      </p:sp>
    </p:spTree>
    <p:extLst>
      <p:ext uri="{BB962C8B-B14F-4D97-AF65-F5344CB8AC3E}">
        <p14:creationId xmlns:p14="http://schemas.microsoft.com/office/powerpoint/2010/main" val="295389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234977"/>
              </p:ext>
            </p:extLst>
          </p:nvPr>
        </p:nvGraphicFramePr>
        <p:xfrm>
          <a:off x="484188" y="844550"/>
          <a:ext cx="7710487" cy="469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4406760" imgH="1854000" progId="Equation.3">
                  <p:embed/>
                </p:oleObj>
              </mc:Choice>
              <mc:Fallback>
                <p:oleObj name="Equação" r:id="rId2" imgW="4406760" imgH="18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84188" y="844550"/>
                        <a:ext cx="7710487" cy="4699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827584" y="5733256"/>
            <a:ext cx="3837974" cy="46166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pt-BR" sz="2400" b="1" dirty="0"/>
              <a:t>+ Termos de Ordem Superior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39552" y="332656"/>
            <a:ext cx="7183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2- EXPANSÃO DE CADA FUNÇÃO EM SÉRIES DE TAYLOR:</a:t>
            </a:r>
          </a:p>
        </p:txBody>
      </p:sp>
    </p:spTree>
    <p:extLst>
      <p:ext uri="{BB962C8B-B14F-4D97-AF65-F5344CB8AC3E}">
        <p14:creationId xmlns:p14="http://schemas.microsoft.com/office/powerpoint/2010/main" val="1103416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80" y="4005064"/>
            <a:ext cx="4079355" cy="1829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20468" y="836712"/>
            <a:ext cx="81375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/>
              <a:t>CONDIÇÃO DE LINEARIZAÇÃO:</a:t>
            </a:r>
          </a:p>
          <a:p>
            <a:endParaRPr lang="pt-BR" sz="2800" b="1" u="sng" dirty="0"/>
          </a:p>
          <a:p>
            <a:r>
              <a:rPr lang="pt-BR" sz="2800" b="1" dirty="0"/>
              <a:t>Avaliação da função não-linear e suas derivadas</a:t>
            </a:r>
          </a:p>
          <a:p>
            <a:r>
              <a:rPr lang="pt-BR" sz="2800" b="1" dirty="0"/>
              <a:t>em um vetor de estado específico,       , e num vetor</a:t>
            </a:r>
          </a:p>
          <a:p>
            <a:r>
              <a:rPr lang="pt-BR" sz="2800" b="1" dirty="0"/>
              <a:t>de entradas específico       .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097565"/>
              </p:ext>
            </p:extLst>
          </p:nvPr>
        </p:nvGraphicFramePr>
        <p:xfrm>
          <a:off x="6988359" y="6149622"/>
          <a:ext cx="477579" cy="447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203040" imgH="190440" progId="Equation.3">
                  <p:embed/>
                </p:oleObj>
              </mc:Choice>
              <mc:Fallback>
                <p:oleObj name="Equação" r:id="rId3" imgW="20304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88359" y="6149622"/>
                        <a:ext cx="477579" cy="4477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3084407"/>
              </p:ext>
            </p:extLst>
          </p:nvPr>
        </p:nvGraphicFramePr>
        <p:xfrm>
          <a:off x="3707904" y="2426058"/>
          <a:ext cx="539174" cy="623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5" imgW="164880" imgH="190440" progId="Equation.3">
                  <p:embed/>
                </p:oleObj>
              </mc:Choice>
              <mc:Fallback>
                <p:oleObj name="Equação" r:id="rId5" imgW="164880" imgH="19044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426058"/>
                        <a:ext cx="539174" cy="6231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20467" y="3083481"/>
            <a:ext cx="892353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Um exemplo para a escolha destes vetores seriam aqueles </a:t>
            </a:r>
          </a:p>
          <a:p>
            <a:r>
              <a:rPr lang="pt-BR" sz="2800" b="1" dirty="0"/>
              <a:t>que correspondem ao equilíbrio do sistema dinâmico: </a:t>
            </a:r>
          </a:p>
          <a:p>
            <a:endParaRPr lang="pt-BR" sz="28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323528" y="6093296"/>
            <a:ext cx="7657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, mas, podemos escolher outros valores para       e 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468829"/>
              </p:ext>
            </p:extLst>
          </p:nvPr>
        </p:nvGraphicFramePr>
        <p:xfrm>
          <a:off x="5403577" y="2160588"/>
          <a:ext cx="5365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7" imgW="228600" imgH="228600" progId="Equation.3">
                  <p:embed/>
                </p:oleObj>
              </mc:Choice>
              <mc:Fallback>
                <p:oleObj name="Equação" r:id="rId7" imgW="228600" imgH="22860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3577" y="2160588"/>
                        <a:ext cx="53657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156720"/>
              </p:ext>
            </p:extLst>
          </p:nvPr>
        </p:nvGraphicFramePr>
        <p:xfrm>
          <a:off x="7898052" y="6131068"/>
          <a:ext cx="3873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9" imgW="164880" imgH="190440" progId="Equation.3">
                  <p:embed/>
                </p:oleObj>
              </mc:Choice>
              <mc:Fallback>
                <p:oleObj name="Equação" r:id="rId9" imgW="164880" imgH="19044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8052" y="6131068"/>
                        <a:ext cx="38735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653861"/>
              </p:ext>
            </p:extLst>
          </p:nvPr>
        </p:nvGraphicFramePr>
        <p:xfrm>
          <a:off x="4260986" y="4293096"/>
          <a:ext cx="3335350" cy="13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1" imgW="1193760" imgH="469800" progId="Equation.3">
                  <p:embed/>
                </p:oleObj>
              </mc:Choice>
              <mc:Fallback>
                <p:oleObj name="Equação" r:id="rId11" imgW="119376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260986" y="4293096"/>
                        <a:ext cx="3335350" cy="1312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8645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988840"/>
            <a:ext cx="3784921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23528" y="273313"/>
            <a:ext cx="87355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EXPRESSÃO DE CADA VARIÁVEL EM TORNO DOS VALORES</a:t>
            </a:r>
          </a:p>
          <a:p>
            <a:r>
              <a:rPr lang="pt-BR" sz="2800" b="1" dirty="0"/>
              <a:t>DE LINEARIZAÇÃO:</a:t>
            </a:r>
          </a:p>
        </p:txBody>
      </p:sp>
    </p:spTree>
    <p:extLst>
      <p:ext uri="{BB962C8B-B14F-4D97-AF65-F5344CB8AC3E}">
        <p14:creationId xmlns:p14="http://schemas.microsoft.com/office/powerpoint/2010/main" val="600718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6408" y="260648"/>
            <a:ext cx="890808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SUBSTITUI-SE X(t) e Sua Derivada, U(t) e Y(t)</a:t>
            </a:r>
          </a:p>
          <a:p>
            <a:endParaRPr lang="pt-BR" sz="2800" b="1" dirty="0"/>
          </a:p>
          <a:p>
            <a:r>
              <a:rPr lang="pt-BR" sz="2800" b="1" dirty="0"/>
              <a:t>PELAS EXPRESSÕES ANTERIORES, UTILIZANDO-AS</a:t>
            </a:r>
          </a:p>
          <a:p>
            <a:endParaRPr lang="pt-BR" sz="2800" b="1" dirty="0"/>
          </a:p>
          <a:p>
            <a:r>
              <a:rPr lang="pt-BR" sz="2800" b="1" dirty="0"/>
              <a:t>em f(X(t),U(t)) e em g(X(t),U(t)). </a:t>
            </a:r>
          </a:p>
          <a:p>
            <a:endParaRPr lang="pt-BR" sz="2800" b="1" dirty="0"/>
          </a:p>
          <a:p>
            <a:r>
              <a:rPr lang="pt-BR" sz="2800" b="1" dirty="0"/>
              <a:t>A SEGUIR, DESPREZA-SE OS TERMOS DE ORDEM SUPERIOR</a:t>
            </a:r>
          </a:p>
          <a:p>
            <a:endParaRPr lang="pt-BR" sz="2800" b="1" dirty="0"/>
          </a:p>
          <a:p>
            <a:r>
              <a:rPr lang="pt-BR" sz="2800" b="1" dirty="0"/>
              <a:t>QUE SURGEM NAS EXPRESSÕES DESSAS FUNÇÕES.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51520" y="4797152"/>
            <a:ext cx="823379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TERMOS DE ORDEM SUPERIOR SÃO AQUELES QUE</a:t>
            </a:r>
          </a:p>
          <a:p>
            <a:r>
              <a:rPr lang="pt-BR" sz="2800" b="1" u="sng" dirty="0"/>
              <a:t>ENVOLVEM PRODUTOS DAS VARIAÇÕES (</a:t>
            </a:r>
            <a:r>
              <a:rPr lang="el-GR" sz="2800" b="1" u="sng" dirty="0">
                <a:latin typeface="Calibri"/>
                <a:cs typeface="Calibri"/>
              </a:rPr>
              <a:t>δ</a:t>
            </a:r>
            <a:r>
              <a:rPr lang="pt-BR" sz="2800" b="1" u="sng" dirty="0">
                <a:latin typeface="Calibri"/>
                <a:cs typeface="Calibri"/>
              </a:rPr>
              <a:t>) ENTRE SÍ E</a:t>
            </a:r>
          </a:p>
          <a:p>
            <a:r>
              <a:rPr lang="pt-BR" sz="2800" b="1" u="sng" dirty="0">
                <a:latin typeface="Calibri"/>
                <a:cs typeface="Calibri"/>
              </a:rPr>
              <a:t>SUAS POTÊNCIAS MAIORES DO QUE 1.</a:t>
            </a:r>
            <a:endParaRPr lang="pt-BR" sz="2800" b="1" u="sng" dirty="0"/>
          </a:p>
          <a:p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993525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92696"/>
            <a:ext cx="4158492" cy="3073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740" y="3779847"/>
            <a:ext cx="4176464" cy="282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39552" y="476672"/>
            <a:ext cx="7992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APLICAMOS A EXPANSÃO PARA CADA COMPONENTE DE X(t) 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95536" y="3429000"/>
            <a:ext cx="6672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E, TAMBÉM, PARA CADA COMPONENTE DA SAÍDA :</a:t>
            </a:r>
          </a:p>
        </p:txBody>
      </p:sp>
    </p:spTree>
    <p:extLst>
      <p:ext uri="{BB962C8B-B14F-4D97-AF65-F5344CB8AC3E}">
        <p14:creationId xmlns:p14="http://schemas.microsoft.com/office/powerpoint/2010/main" val="3672160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6"/>
            <a:ext cx="8952035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635025"/>
            <a:ext cx="499919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39" y="260648"/>
            <a:ext cx="7995355" cy="1769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3794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3986</TotalTime>
  <Words>448</Words>
  <Application>Microsoft Office PowerPoint</Application>
  <PresentationFormat>Apresentação na tela (4:3)</PresentationFormat>
  <Paragraphs>65</Paragraphs>
  <Slides>19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Tema do Office</vt:lpstr>
      <vt:lpstr>Equação</vt:lpstr>
      <vt:lpstr>Linearização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Linearização</dc:title>
  <dc:creator>DELL</dc:creator>
  <cp:lastModifiedBy>eabarrosmac@gmail.com</cp:lastModifiedBy>
  <cp:revision>52</cp:revision>
  <dcterms:created xsi:type="dcterms:W3CDTF">2020-08-20T00:54:26Z</dcterms:created>
  <dcterms:modified xsi:type="dcterms:W3CDTF">2023-02-28T23:17:20Z</dcterms:modified>
</cp:coreProperties>
</file>