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68" r:id="rId2"/>
    <p:sldId id="272" r:id="rId3"/>
    <p:sldId id="284" r:id="rId4"/>
    <p:sldId id="277" r:id="rId5"/>
    <p:sldId id="278" r:id="rId6"/>
    <p:sldId id="286" r:id="rId7"/>
    <p:sldId id="287" r:id="rId8"/>
    <p:sldId id="274" r:id="rId9"/>
    <p:sldId id="288" r:id="rId10"/>
    <p:sldId id="289" r:id="rId11"/>
    <p:sldId id="290" r:id="rId12"/>
    <p:sldId id="291" r:id="rId13"/>
    <p:sldId id="295" r:id="rId14"/>
    <p:sldId id="292" r:id="rId15"/>
    <p:sldId id="293" r:id="rId16"/>
    <p:sldId id="294" r:id="rId17"/>
    <p:sldId id="296" r:id="rId18"/>
    <p:sldId id="300" r:id="rId19"/>
    <p:sldId id="297" r:id="rId20"/>
    <p:sldId id="299" r:id="rId21"/>
    <p:sldId id="301" r:id="rId22"/>
    <p:sldId id="302" r:id="rId23"/>
    <p:sldId id="298" r:id="rId24"/>
    <p:sldId id="285" r:id="rId25"/>
    <p:sldId id="304" r:id="rId26"/>
    <p:sldId id="279" r:id="rId27"/>
    <p:sldId id="275" r:id="rId28"/>
    <p:sldId id="303" r:id="rId29"/>
    <p:sldId id="281" r:id="rId30"/>
    <p:sldId id="280" r:id="rId31"/>
    <p:sldId id="282" r:id="rId32"/>
    <p:sldId id="283" r:id="rId33"/>
    <p:sldId id="276" r:id="rId3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69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4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B639A-08DD-4A49-A1E5-1E0E846CCA30}" type="datetimeFigureOut">
              <a:rPr lang="pt-BR" smtClean="0"/>
              <a:t>31/08/2022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59D56-8EC6-1A4F-A565-04E6049AD2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9770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59D56-8EC6-1A4F-A565-04E6049AD29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6521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39DF2-2AA5-E140-B8B6-6F2A1122C763}" type="datetimeFigureOut">
              <a:rPr lang="pt-BR" smtClean="0"/>
              <a:t>31/08/2022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98188-DAB3-D74B-86AE-6D45FDF328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8939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39DF2-2AA5-E140-B8B6-6F2A1122C763}" type="datetimeFigureOut">
              <a:rPr lang="pt-BR" smtClean="0"/>
              <a:t>31/08/2022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98188-DAB3-D74B-86AE-6D45FDF328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0711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39DF2-2AA5-E140-B8B6-6F2A1122C763}" type="datetimeFigureOut">
              <a:rPr lang="pt-BR" smtClean="0"/>
              <a:t>31/08/2022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98188-DAB3-D74B-86AE-6D45FDF328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3524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39DF2-2AA5-E140-B8B6-6F2A1122C763}" type="datetimeFigureOut">
              <a:rPr lang="pt-BR" smtClean="0"/>
              <a:t>31/08/2022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98188-DAB3-D74B-86AE-6D45FDF328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9060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39DF2-2AA5-E140-B8B6-6F2A1122C763}" type="datetimeFigureOut">
              <a:rPr lang="pt-BR" smtClean="0"/>
              <a:t>31/08/2022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98188-DAB3-D74B-86AE-6D45FDF328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38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39DF2-2AA5-E140-B8B6-6F2A1122C763}" type="datetimeFigureOut">
              <a:rPr lang="pt-BR" smtClean="0"/>
              <a:t>31/08/2022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98188-DAB3-D74B-86AE-6D45FDF328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6039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39DF2-2AA5-E140-B8B6-6F2A1122C763}" type="datetimeFigureOut">
              <a:rPr lang="pt-BR" smtClean="0"/>
              <a:t>31/08/2022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98188-DAB3-D74B-86AE-6D45FDF328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6286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39DF2-2AA5-E140-B8B6-6F2A1122C763}" type="datetimeFigureOut">
              <a:rPr lang="pt-BR" smtClean="0"/>
              <a:t>31/08/2022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98188-DAB3-D74B-86AE-6D45FDF328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8239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39DF2-2AA5-E140-B8B6-6F2A1122C763}" type="datetimeFigureOut">
              <a:rPr lang="pt-BR" smtClean="0"/>
              <a:t>31/08/2022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98188-DAB3-D74B-86AE-6D45FDF328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6278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39DF2-2AA5-E140-B8B6-6F2A1122C763}" type="datetimeFigureOut">
              <a:rPr lang="pt-BR" smtClean="0"/>
              <a:t>31/08/2022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98188-DAB3-D74B-86AE-6D45FDF328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7862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39DF2-2AA5-E140-B8B6-6F2A1122C763}" type="datetimeFigureOut">
              <a:rPr lang="pt-BR" smtClean="0"/>
              <a:t>31/08/2022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98188-DAB3-D74B-86AE-6D45FDF328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8174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39DF2-2AA5-E140-B8B6-6F2A1122C763}" type="datetimeFigureOut">
              <a:rPr lang="pt-BR" smtClean="0"/>
              <a:t>31/08/2022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98188-DAB3-D74B-86AE-6D45FDF328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9683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oto em preto e branco de grupo de pessoas posando para foto&#10;&#10;Descrição gerada automaticamente">
            <a:extLst>
              <a:ext uri="{FF2B5EF4-FFF2-40B4-BE49-F238E27FC236}">
                <a16:creationId xmlns:a16="http://schemas.microsoft.com/office/drawing/2014/main" id="{96A69B51-1868-8B49-A77A-DAD8A00F1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1088"/>
            <a:ext cx="9906000" cy="518826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5BC5398-FFE2-D94D-B5F5-2B6975E7232D}"/>
              </a:ext>
            </a:extLst>
          </p:cNvPr>
          <p:cNvSpPr txBox="1"/>
          <p:nvPr/>
        </p:nvSpPr>
        <p:spPr>
          <a:xfrm>
            <a:off x="378377" y="5780689"/>
            <a:ext cx="40255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Giuseppe </a:t>
            </a:r>
            <a:r>
              <a:rPr lang="pt-BR" sz="1400" dirty="0" err="1"/>
              <a:t>Pellizza</a:t>
            </a:r>
            <a:r>
              <a:rPr lang="pt-BR" sz="1400" dirty="0"/>
              <a:t> da </a:t>
            </a:r>
            <a:r>
              <a:rPr lang="pt-BR" sz="1400" dirty="0" err="1"/>
              <a:t>Volpedo</a:t>
            </a:r>
            <a:endParaRPr lang="pt-BR" sz="1400" dirty="0"/>
          </a:p>
          <a:p>
            <a:r>
              <a:rPr lang="pt-BR" sz="1400" i="1" dirty="0"/>
              <a:t>Il Quarto </a:t>
            </a:r>
            <a:r>
              <a:rPr lang="pt-BR" sz="1400" i="1" dirty="0" err="1"/>
              <a:t>Stato</a:t>
            </a:r>
            <a:r>
              <a:rPr lang="pt-BR" sz="1400" dirty="0"/>
              <a:t>, 1901 | Óleo sobre tela, 293 </a:t>
            </a:r>
            <a:r>
              <a:rPr lang="pt-BR" sz="1400" dirty="0" err="1"/>
              <a:t>x</a:t>
            </a:r>
            <a:r>
              <a:rPr lang="pt-BR" sz="1400" dirty="0"/>
              <a:t> 545 cm</a:t>
            </a:r>
          </a:p>
          <a:p>
            <a:r>
              <a:rPr lang="pt-BR" sz="1400" dirty="0" err="1"/>
              <a:t>Museo</a:t>
            </a:r>
            <a:r>
              <a:rPr lang="pt-BR" sz="1400" dirty="0"/>
              <a:t> </a:t>
            </a:r>
            <a:r>
              <a:rPr lang="pt-BR" sz="1400" dirty="0" err="1"/>
              <a:t>del</a:t>
            </a:r>
            <a:r>
              <a:rPr lang="pt-BR" sz="1400" dirty="0"/>
              <a:t> </a:t>
            </a:r>
            <a:r>
              <a:rPr lang="pt-BR" sz="1400" dirty="0" err="1"/>
              <a:t>Novecento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720897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nossauro com a boca aberta&#10;&#10;Descrição gerada automaticamente">
            <a:extLst>
              <a:ext uri="{FF2B5EF4-FFF2-40B4-BE49-F238E27FC236}">
                <a16:creationId xmlns:a16="http://schemas.microsoft.com/office/drawing/2014/main" id="{AE376AE8-15CE-3A46-AE21-AEC9806D4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1073"/>
            <a:ext cx="9906000" cy="491585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11E3831-EE1B-E941-AA3A-DAF1BE91EAE1}"/>
              </a:ext>
            </a:extLst>
          </p:cNvPr>
          <p:cNvSpPr txBox="1"/>
          <p:nvPr/>
        </p:nvSpPr>
        <p:spPr>
          <a:xfrm>
            <a:off x="157656" y="6201104"/>
            <a:ext cx="3778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/>
              <a:t>Étienne</a:t>
            </a:r>
            <a:r>
              <a:rPr lang="pt-BR" sz="1400" dirty="0"/>
              <a:t>-Jules </a:t>
            </a:r>
            <a:r>
              <a:rPr lang="pt-BR" sz="1400" dirty="0" err="1"/>
              <a:t>Marey</a:t>
            </a:r>
            <a:r>
              <a:rPr lang="pt-BR" sz="1400" dirty="0"/>
              <a:t>. </a:t>
            </a:r>
            <a:r>
              <a:rPr lang="pt-BR" sz="1400" dirty="0" err="1"/>
              <a:t>Flying</a:t>
            </a:r>
            <a:r>
              <a:rPr lang="pt-BR" sz="1400" dirty="0"/>
              <a:t> </a:t>
            </a:r>
            <a:r>
              <a:rPr lang="pt-BR" sz="1400" dirty="0" err="1"/>
              <a:t>pelican</a:t>
            </a:r>
            <a:r>
              <a:rPr lang="pt-BR" sz="1400" dirty="0"/>
              <a:t>, </a:t>
            </a:r>
            <a:r>
              <a:rPr lang="pt-BR" sz="1400" dirty="0" err="1"/>
              <a:t>around</a:t>
            </a:r>
            <a:r>
              <a:rPr lang="pt-BR" sz="1400" dirty="0"/>
              <a:t> 1882</a:t>
            </a:r>
          </a:p>
        </p:txBody>
      </p:sp>
    </p:spTree>
    <p:extLst>
      <p:ext uri="{BB962C8B-B14F-4D97-AF65-F5344CB8AC3E}">
        <p14:creationId xmlns:p14="http://schemas.microsoft.com/office/powerpoint/2010/main" val="327702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preto e branco&#10;&#10;Descrição gerada automaticamente com confiança baixa">
            <a:extLst>
              <a:ext uri="{FF2B5EF4-FFF2-40B4-BE49-F238E27FC236}">
                <a16:creationId xmlns:a16="http://schemas.microsoft.com/office/drawing/2014/main" id="{9AA2EA8B-8EA2-0145-AB3F-4B27A9CDF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773620" y="1791965"/>
            <a:ext cx="6358759" cy="297751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4AA6264-BE90-A44B-A9AB-00D28F0F7933}"/>
              </a:ext>
            </a:extLst>
          </p:cNvPr>
          <p:cNvSpPr txBox="1"/>
          <p:nvPr/>
        </p:nvSpPr>
        <p:spPr>
          <a:xfrm>
            <a:off x="1786757" y="6201104"/>
            <a:ext cx="369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/>
              <a:t>Étienne</a:t>
            </a:r>
            <a:r>
              <a:rPr lang="pt-BR" sz="1400" dirty="0"/>
              <a:t>-Jules </a:t>
            </a:r>
            <a:r>
              <a:rPr lang="pt-BR" sz="1400" dirty="0" err="1"/>
              <a:t>Marey</a:t>
            </a:r>
            <a:r>
              <a:rPr lang="pt-BR" sz="1400" dirty="0"/>
              <a:t>. Homem correndo, c. 1880.</a:t>
            </a:r>
          </a:p>
        </p:txBody>
      </p:sp>
    </p:spTree>
    <p:extLst>
      <p:ext uri="{BB962C8B-B14F-4D97-AF65-F5344CB8AC3E}">
        <p14:creationId xmlns:p14="http://schemas.microsoft.com/office/powerpoint/2010/main" val="2667209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oto preta e branca de homem com arma na mão&#10;&#10;Descrição gerada automaticamente">
            <a:extLst>
              <a:ext uri="{FF2B5EF4-FFF2-40B4-BE49-F238E27FC236}">
                <a16:creationId xmlns:a16="http://schemas.microsoft.com/office/drawing/2014/main" id="{30F389C5-0ABA-0D42-9FA8-924A030AE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9377"/>
            <a:ext cx="9906000" cy="411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72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to em preto e branco&#10;&#10;Descrição gerada automaticamente">
            <a:extLst>
              <a:ext uri="{FF2B5EF4-FFF2-40B4-BE49-F238E27FC236}">
                <a16:creationId xmlns:a16="http://schemas.microsoft.com/office/drawing/2014/main" id="{E9D85F1F-78C1-8049-A0E3-CE1C13FC3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487" y="2235200"/>
            <a:ext cx="3111500" cy="2387600"/>
          </a:xfrm>
          <a:prstGeom prst="rect">
            <a:avLst/>
          </a:prstGeom>
        </p:spPr>
      </p:pic>
      <p:pic>
        <p:nvPicPr>
          <p:cNvPr id="6" name="Imagem 5" descr="Uma imagem contendo olhando, gato, edifício, em pé&#10;&#10;Descrição gerada automaticamente">
            <a:extLst>
              <a:ext uri="{FF2B5EF4-FFF2-40B4-BE49-F238E27FC236}">
                <a16:creationId xmlns:a16="http://schemas.microsoft.com/office/drawing/2014/main" id="{E4D2E5E8-02CE-D44B-B6A8-9214DA89B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532" y="2762250"/>
            <a:ext cx="3111500" cy="13335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A939FF9-2EC3-384D-A34A-DBAED867322E}"/>
              </a:ext>
            </a:extLst>
          </p:cNvPr>
          <p:cNvSpPr txBox="1"/>
          <p:nvPr/>
        </p:nvSpPr>
        <p:spPr>
          <a:xfrm>
            <a:off x="1240221" y="5507421"/>
            <a:ext cx="52390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err="1"/>
              <a:t>Eadweard</a:t>
            </a:r>
            <a:r>
              <a:rPr lang="pt-BR" sz="1400" b="1" dirty="0"/>
              <a:t> </a:t>
            </a:r>
            <a:r>
              <a:rPr lang="pt-BR" sz="1400" b="1" dirty="0" err="1"/>
              <a:t>Muybridge</a:t>
            </a:r>
            <a:endParaRPr lang="pt-BR" sz="1400" b="1" dirty="0"/>
          </a:p>
          <a:p>
            <a:r>
              <a:rPr lang="pt-BR" sz="1400" dirty="0"/>
              <a:t>Time-</a:t>
            </a:r>
            <a:r>
              <a:rPr lang="pt-BR" sz="1400" dirty="0" err="1"/>
              <a:t>lapse</a:t>
            </a:r>
            <a:r>
              <a:rPr lang="pt-BR" sz="1400" dirty="0"/>
              <a:t> </a:t>
            </a:r>
            <a:r>
              <a:rPr lang="pt-BR" sz="1400" dirty="0" err="1"/>
              <a:t>photographs</a:t>
            </a:r>
            <a:r>
              <a:rPr lang="pt-BR" sz="1400" dirty="0"/>
              <a:t> </a:t>
            </a:r>
            <a:r>
              <a:rPr lang="pt-BR" sz="1400" dirty="0" err="1"/>
              <a:t>of</a:t>
            </a:r>
            <a:r>
              <a:rPr lang="pt-BR" sz="1400" dirty="0"/>
              <a:t> a </a:t>
            </a:r>
            <a:r>
              <a:rPr lang="pt-BR" sz="1400" dirty="0" err="1"/>
              <a:t>man</a:t>
            </a:r>
            <a:r>
              <a:rPr lang="pt-BR" sz="1400" dirty="0"/>
              <a:t> </a:t>
            </a:r>
            <a:r>
              <a:rPr lang="pt-BR" sz="1400" dirty="0" err="1"/>
              <a:t>riding</a:t>
            </a:r>
            <a:r>
              <a:rPr lang="pt-BR" sz="1400" dirty="0"/>
              <a:t> a </a:t>
            </a:r>
            <a:r>
              <a:rPr lang="pt-BR" sz="1400" dirty="0" err="1"/>
              <a:t>galloping</a:t>
            </a:r>
            <a:r>
              <a:rPr lang="pt-BR" sz="1400" dirty="0"/>
              <a:t> </a:t>
            </a:r>
            <a:r>
              <a:rPr lang="pt-BR" sz="1400" dirty="0" err="1"/>
              <a:t>horse</a:t>
            </a:r>
            <a:r>
              <a:rPr lang="pt-BR" sz="1400" dirty="0"/>
              <a:t>, 1872-1885</a:t>
            </a:r>
          </a:p>
          <a:p>
            <a:r>
              <a:rPr lang="pt-BR" sz="1400" dirty="0" err="1"/>
              <a:t>Draped</a:t>
            </a:r>
            <a:r>
              <a:rPr lang="pt-BR" sz="1400" dirty="0"/>
              <a:t> </a:t>
            </a:r>
            <a:r>
              <a:rPr lang="pt-BR" sz="1400" dirty="0" err="1"/>
              <a:t>woman</a:t>
            </a:r>
            <a:r>
              <a:rPr lang="pt-BR" sz="1400" dirty="0"/>
              <a:t> dancing, </a:t>
            </a:r>
            <a:r>
              <a:rPr lang="pt-BR" sz="1400" dirty="0" err="1"/>
              <a:t>c</a:t>
            </a:r>
            <a:r>
              <a:rPr lang="pt-BR" sz="1400" dirty="0"/>
              <a:t> 1872-1885</a:t>
            </a:r>
          </a:p>
          <a:p>
            <a:r>
              <a:rPr lang="pt-BR" sz="1400" dirty="0" err="1"/>
              <a:t>Getty</a:t>
            </a:r>
            <a:r>
              <a:rPr lang="pt-BR" sz="1400" dirty="0"/>
              <a:t> </a:t>
            </a:r>
            <a:r>
              <a:rPr lang="pt-BR" sz="1400" dirty="0" err="1"/>
              <a:t>Images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644518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cido com texto na frente&#10;&#10;Descrição gerada automaticamente com confiança média">
            <a:extLst>
              <a:ext uri="{FF2B5EF4-FFF2-40B4-BE49-F238E27FC236}">
                <a16:creationId xmlns:a16="http://schemas.microsoft.com/office/drawing/2014/main" id="{F56515A6-B88D-4241-B8CB-96AF75E04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365" y="886810"/>
            <a:ext cx="6623269" cy="476331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6DE2009-B04D-084E-A533-A521FBB364A1}"/>
              </a:ext>
            </a:extLst>
          </p:cNvPr>
          <p:cNvSpPr txBox="1"/>
          <p:nvPr/>
        </p:nvSpPr>
        <p:spPr>
          <a:xfrm>
            <a:off x="1618594" y="5707119"/>
            <a:ext cx="3150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/>
              <a:t>Giacomo</a:t>
            </a:r>
            <a:r>
              <a:rPr lang="pt-BR" sz="1400" dirty="0"/>
              <a:t> </a:t>
            </a:r>
            <a:r>
              <a:rPr lang="pt-BR" sz="1400" dirty="0" err="1"/>
              <a:t>Balla</a:t>
            </a:r>
            <a:r>
              <a:rPr lang="pt-BR" sz="1400" dirty="0"/>
              <a:t>. A mão do violinista, 1912</a:t>
            </a:r>
          </a:p>
        </p:txBody>
      </p:sp>
    </p:spTree>
    <p:extLst>
      <p:ext uri="{BB962C8B-B14F-4D97-AF65-F5344CB8AC3E}">
        <p14:creationId xmlns:p14="http://schemas.microsoft.com/office/powerpoint/2010/main" val="323040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943E770-F10F-F04D-A52D-C1015B10F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645" y="1265064"/>
            <a:ext cx="5420710" cy="382084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9534DC5-3A81-7943-BED8-91D3DC235D1A}"/>
              </a:ext>
            </a:extLst>
          </p:cNvPr>
          <p:cNvSpPr txBox="1"/>
          <p:nvPr/>
        </p:nvSpPr>
        <p:spPr>
          <a:xfrm>
            <a:off x="2249217" y="5444359"/>
            <a:ext cx="32883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Anton Giulio </a:t>
            </a:r>
            <a:r>
              <a:rPr lang="pt-BR" sz="1400" dirty="0" err="1"/>
              <a:t>Bragaglia</a:t>
            </a:r>
            <a:r>
              <a:rPr lang="pt-BR" sz="1400" dirty="0"/>
              <a:t>. O datilógrafo, 1911</a:t>
            </a:r>
          </a:p>
        </p:txBody>
      </p:sp>
    </p:spTree>
    <p:extLst>
      <p:ext uri="{BB962C8B-B14F-4D97-AF65-F5344CB8AC3E}">
        <p14:creationId xmlns:p14="http://schemas.microsoft.com/office/powerpoint/2010/main" val="4211800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oto em preto e branco de pessoa deitada&#10;&#10;Descrição gerada automaticamente com confiança média">
            <a:extLst>
              <a:ext uri="{FF2B5EF4-FFF2-40B4-BE49-F238E27FC236}">
                <a16:creationId xmlns:a16="http://schemas.microsoft.com/office/drawing/2014/main" id="{810B57AE-D5B3-8648-A692-22ADED40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08242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DDEDFEF-7E7F-594B-A66A-8E7EBEDC9D8D}"/>
              </a:ext>
            </a:extLst>
          </p:cNvPr>
          <p:cNvSpPr txBox="1"/>
          <p:nvPr/>
        </p:nvSpPr>
        <p:spPr>
          <a:xfrm>
            <a:off x="6516408" y="5686096"/>
            <a:ext cx="31572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Anton Giulio </a:t>
            </a:r>
            <a:r>
              <a:rPr lang="pt-BR" sz="1400" dirty="0" err="1"/>
              <a:t>Bragaglia</a:t>
            </a:r>
            <a:r>
              <a:rPr lang="pt-BR" sz="1400" dirty="0"/>
              <a:t> e Arturo </a:t>
            </a:r>
            <a:r>
              <a:rPr lang="pt-BR" sz="1400" dirty="0" err="1"/>
              <a:t>Bragaglia</a:t>
            </a:r>
            <a:endParaRPr lang="pt-BR" sz="1400" dirty="0"/>
          </a:p>
          <a:p>
            <a:r>
              <a:rPr lang="pt-BR" sz="1400" dirty="0"/>
              <a:t>O fumante – O fósforo – O cigarro, 1911</a:t>
            </a:r>
          </a:p>
          <a:p>
            <a:r>
              <a:rPr lang="pt-BR" sz="1400" dirty="0"/>
              <a:t>MoMA, NY</a:t>
            </a:r>
          </a:p>
        </p:txBody>
      </p:sp>
    </p:spTree>
    <p:extLst>
      <p:ext uri="{BB962C8B-B14F-4D97-AF65-F5344CB8AC3E}">
        <p14:creationId xmlns:p14="http://schemas.microsoft.com/office/powerpoint/2010/main" val="1399460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agem em preto e branco&#10;&#10;Descrição gerada automaticamente">
            <a:extLst>
              <a:ext uri="{FF2B5EF4-FFF2-40B4-BE49-F238E27FC236}">
                <a16:creationId xmlns:a16="http://schemas.microsoft.com/office/drawing/2014/main" id="{48549636-852F-1A4D-95DE-9AC6D5E9B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67863"/>
            <a:ext cx="7620000" cy="56388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5B4592E-8A9D-4143-B4EB-8A8CD396AA9D}"/>
              </a:ext>
            </a:extLst>
          </p:cNvPr>
          <p:cNvSpPr txBox="1"/>
          <p:nvPr/>
        </p:nvSpPr>
        <p:spPr>
          <a:xfrm>
            <a:off x="1135121" y="6032936"/>
            <a:ext cx="3070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Anton Giulio </a:t>
            </a:r>
            <a:r>
              <a:rPr lang="pt-BR" sz="1400" dirty="0" err="1"/>
              <a:t>Bragaglia</a:t>
            </a:r>
            <a:r>
              <a:rPr lang="pt-BR" sz="1400" dirty="0"/>
              <a:t>. Acenando, 1911</a:t>
            </a:r>
          </a:p>
        </p:txBody>
      </p:sp>
    </p:spTree>
    <p:extLst>
      <p:ext uri="{BB962C8B-B14F-4D97-AF65-F5344CB8AC3E}">
        <p14:creationId xmlns:p14="http://schemas.microsoft.com/office/powerpoint/2010/main" val="2162759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to em tons de azul&#10;&#10;Descrição gerada automaticamente com confiança baixa">
            <a:extLst>
              <a:ext uri="{FF2B5EF4-FFF2-40B4-BE49-F238E27FC236}">
                <a16:creationId xmlns:a16="http://schemas.microsoft.com/office/drawing/2014/main" id="{0DF88AA4-8EA4-0949-BBC3-0F66EC8AC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250" y="382314"/>
            <a:ext cx="5651500" cy="5715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5E7E2C8-231F-4B4C-AD97-F5FC1E7C909B}"/>
              </a:ext>
            </a:extLst>
          </p:cNvPr>
          <p:cNvSpPr txBox="1"/>
          <p:nvPr/>
        </p:nvSpPr>
        <p:spPr>
          <a:xfrm>
            <a:off x="2144111" y="6096001"/>
            <a:ext cx="4113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/>
              <a:t>Giacomo</a:t>
            </a:r>
            <a:r>
              <a:rPr lang="pt-BR" sz="1400" dirty="0"/>
              <a:t> </a:t>
            </a:r>
            <a:r>
              <a:rPr lang="pt-BR" sz="1400" dirty="0" err="1"/>
              <a:t>Balla</a:t>
            </a:r>
            <a:r>
              <a:rPr lang="pt-BR" sz="1400" dirty="0"/>
              <a:t>. Menina correndo numa varanda, 1912</a:t>
            </a:r>
          </a:p>
        </p:txBody>
      </p:sp>
    </p:spTree>
    <p:extLst>
      <p:ext uri="{BB962C8B-B14F-4D97-AF65-F5344CB8AC3E}">
        <p14:creationId xmlns:p14="http://schemas.microsoft.com/office/powerpoint/2010/main" val="2408441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neve, azul, coberto, fogo&#10;&#10;Descrição gerada automaticamente">
            <a:extLst>
              <a:ext uri="{FF2B5EF4-FFF2-40B4-BE49-F238E27FC236}">
                <a16:creationId xmlns:a16="http://schemas.microsoft.com/office/drawing/2014/main" id="{1A3F9BCD-48B7-5241-BC32-799927D17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589" y="0"/>
            <a:ext cx="44186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EB6ED02-AA0C-814C-A2DE-F41130A2CEE5}"/>
              </a:ext>
            </a:extLst>
          </p:cNvPr>
          <p:cNvSpPr txBox="1"/>
          <p:nvPr/>
        </p:nvSpPr>
        <p:spPr>
          <a:xfrm>
            <a:off x="5612527" y="5948853"/>
            <a:ext cx="1952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Luigi </a:t>
            </a:r>
            <a:r>
              <a:rPr lang="pt-BR" sz="1400" dirty="0" err="1"/>
              <a:t>Russolo</a:t>
            </a:r>
            <a:endParaRPr lang="pt-BR" sz="1400" dirty="0"/>
          </a:p>
          <a:p>
            <a:r>
              <a:rPr lang="pt-BR" sz="1400" dirty="0"/>
              <a:t>Solidez da neblina, 1912</a:t>
            </a:r>
          </a:p>
        </p:txBody>
      </p:sp>
    </p:spTree>
    <p:extLst>
      <p:ext uri="{BB962C8B-B14F-4D97-AF65-F5344CB8AC3E}">
        <p14:creationId xmlns:p14="http://schemas.microsoft.com/office/powerpoint/2010/main" val="2178225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0" y="1535870"/>
            <a:ext cx="5080000" cy="32639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5BC5398-FFE2-D94D-B5F5-2B6975E7232D}"/>
              </a:ext>
            </a:extLst>
          </p:cNvPr>
          <p:cNvSpPr txBox="1"/>
          <p:nvPr/>
        </p:nvSpPr>
        <p:spPr>
          <a:xfrm>
            <a:off x="2447013" y="5525859"/>
            <a:ext cx="18036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/>
              <a:t>Giacomo</a:t>
            </a:r>
            <a:r>
              <a:rPr lang="pt-BR" sz="1400" dirty="0"/>
              <a:t> </a:t>
            </a:r>
            <a:r>
              <a:rPr lang="pt-BR" sz="1400" dirty="0" err="1"/>
              <a:t>Balla</a:t>
            </a:r>
            <a:endParaRPr lang="pt-BR" sz="1400" dirty="0"/>
          </a:p>
          <a:p>
            <a:r>
              <a:rPr lang="pt-BR" sz="1400" i="1" dirty="0"/>
              <a:t>Paisagem</a:t>
            </a:r>
            <a:r>
              <a:rPr lang="pt-BR" sz="1400" dirty="0"/>
              <a:t>,  1906-1907</a:t>
            </a:r>
          </a:p>
          <a:p>
            <a:r>
              <a:rPr lang="pt-BR" sz="1400" dirty="0"/>
              <a:t>Acervo MAC USP</a:t>
            </a:r>
          </a:p>
        </p:txBody>
      </p:sp>
    </p:spTree>
    <p:extLst>
      <p:ext uri="{BB962C8B-B14F-4D97-AF65-F5344CB8AC3E}">
        <p14:creationId xmlns:p14="http://schemas.microsoft.com/office/powerpoint/2010/main" val="3517921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gato, cachorro, deitado, jogando&#10;&#10;Descrição gerada automaticamente">
            <a:extLst>
              <a:ext uri="{FF2B5EF4-FFF2-40B4-BE49-F238E27FC236}">
                <a16:creationId xmlns:a16="http://schemas.microsoft.com/office/drawing/2014/main" id="{CB1FC127-7D4D-2343-9A08-C622BBA6F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6858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529496-FC0A-9943-A67B-87EA6198B594}"/>
              </a:ext>
            </a:extLst>
          </p:cNvPr>
          <p:cNvSpPr txBox="1"/>
          <p:nvPr/>
        </p:nvSpPr>
        <p:spPr>
          <a:xfrm>
            <a:off x="412336" y="5938343"/>
            <a:ext cx="26001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dirty="0" err="1"/>
              <a:t>Giacomo</a:t>
            </a:r>
            <a:r>
              <a:rPr lang="pt-BR" sz="1400" dirty="0"/>
              <a:t> </a:t>
            </a:r>
            <a:r>
              <a:rPr lang="pt-BR" sz="1400" dirty="0" err="1"/>
              <a:t>Balla</a:t>
            </a:r>
            <a:endParaRPr lang="pt-BR" sz="1400" dirty="0"/>
          </a:p>
          <a:p>
            <a:pPr algn="r"/>
            <a:r>
              <a:rPr lang="pt-BR" sz="1400" dirty="0"/>
              <a:t>Dinamismo de um cão na coleira,</a:t>
            </a:r>
          </a:p>
          <a:p>
            <a:pPr algn="r"/>
            <a:r>
              <a:rPr lang="pt-BR" sz="1400" dirty="0"/>
              <a:t>1912</a:t>
            </a:r>
          </a:p>
        </p:txBody>
      </p:sp>
    </p:spTree>
    <p:extLst>
      <p:ext uri="{BB962C8B-B14F-4D97-AF65-F5344CB8AC3E}">
        <p14:creationId xmlns:p14="http://schemas.microsoft.com/office/powerpoint/2010/main" val="1191213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omendo, coberto, cachorro, pássaro&#10;&#10;Descrição gerada automaticamente">
            <a:extLst>
              <a:ext uri="{FF2B5EF4-FFF2-40B4-BE49-F238E27FC236}">
                <a16:creationId xmlns:a16="http://schemas.microsoft.com/office/drawing/2014/main" id="{64FE6F39-3D6D-454B-931D-EF7C1619F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0" y="402022"/>
            <a:ext cx="8089900" cy="54864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6BAD59A-6A3B-7042-9F2B-A75EF917C7B4}"/>
              </a:ext>
            </a:extLst>
          </p:cNvPr>
          <p:cNvSpPr txBox="1"/>
          <p:nvPr/>
        </p:nvSpPr>
        <p:spPr>
          <a:xfrm>
            <a:off x="903891" y="5938347"/>
            <a:ext cx="5342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/>
              <a:t>Giacomo</a:t>
            </a:r>
            <a:r>
              <a:rPr lang="pt-BR" sz="1400" dirty="0"/>
              <a:t> </a:t>
            </a:r>
            <a:r>
              <a:rPr lang="pt-BR" sz="1400" dirty="0" err="1"/>
              <a:t>Balla</a:t>
            </a:r>
            <a:r>
              <a:rPr lang="pt-BR" sz="1400" dirty="0"/>
              <a:t>. Caminhos do movimento + sequências dinâmicas, 1913</a:t>
            </a:r>
          </a:p>
        </p:txBody>
      </p:sp>
    </p:spTree>
    <p:extLst>
      <p:ext uri="{BB962C8B-B14F-4D97-AF65-F5344CB8AC3E}">
        <p14:creationId xmlns:p14="http://schemas.microsoft.com/office/powerpoint/2010/main" val="3848694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B19B06F-E717-0C47-A9B8-A4A03A780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6858000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9139815-02E3-3D47-ACD7-F111FCD8BEFB}"/>
              </a:ext>
            </a:extLst>
          </p:cNvPr>
          <p:cNvSpPr txBox="1"/>
          <p:nvPr/>
        </p:nvSpPr>
        <p:spPr>
          <a:xfrm>
            <a:off x="2123091" y="5938347"/>
            <a:ext cx="4099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/>
              <a:t>Giacomo</a:t>
            </a:r>
            <a:r>
              <a:rPr lang="pt-BR" sz="1400" dirty="0"/>
              <a:t> </a:t>
            </a:r>
            <a:r>
              <a:rPr lang="pt-BR" sz="1400" dirty="0" err="1"/>
              <a:t>Balla</a:t>
            </a:r>
            <a:r>
              <a:rPr lang="pt-BR" sz="1400" dirty="0"/>
              <a:t>. Velocidade abstrata + som, 1913-1914</a:t>
            </a:r>
          </a:p>
        </p:txBody>
      </p:sp>
    </p:spTree>
    <p:extLst>
      <p:ext uri="{BB962C8B-B14F-4D97-AF65-F5344CB8AC3E}">
        <p14:creationId xmlns:p14="http://schemas.microsoft.com/office/powerpoint/2010/main" val="291956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esenho de um cobertor&#10;&#10;Descrição gerada automaticamente com confiança média">
            <a:extLst>
              <a:ext uri="{FF2B5EF4-FFF2-40B4-BE49-F238E27FC236}">
                <a16:creationId xmlns:a16="http://schemas.microsoft.com/office/drawing/2014/main" id="{5D48A6CB-1C35-B045-B6E2-C95397833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319253"/>
            <a:ext cx="5689600" cy="5715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F06728F-F55C-1A42-9294-0C9C2A3CA9E0}"/>
              </a:ext>
            </a:extLst>
          </p:cNvPr>
          <p:cNvSpPr txBox="1"/>
          <p:nvPr/>
        </p:nvSpPr>
        <p:spPr>
          <a:xfrm>
            <a:off x="2154621" y="6096001"/>
            <a:ext cx="2904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Umberto </a:t>
            </a:r>
            <a:r>
              <a:rPr lang="pt-BR" sz="1400" dirty="0" err="1"/>
              <a:t>Boccioni</a:t>
            </a:r>
            <a:r>
              <a:rPr lang="pt-BR" sz="1400" dirty="0"/>
              <a:t>. Elasticidade, 1912</a:t>
            </a:r>
          </a:p>
        </p:txBody>
      </p:sp>
    </p:spTree>
    <p:extLst>
      <p:ext uri="{BB962C8B-B14F-4D97-AF65-F5344CB8AC3E}">
        <p14:creationId xmlns:p14="http://schemas.microsoft.com/office/powerpoint/2010/main" val="1034693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FD08393-9CFE-0F47-8523-DD7ECF08C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149" y="0"/>
            <a:ext cx="5415577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DF9EBA6-CC7E-D748-8F9A-6369F231DA2E}"/>
              </a:ext>
            </a:extLst>
          </p:cNvPr>
          <p:cNvSpPr txBox="1"/>
          <p:nvPr/>
        </p:nvSpPr>
        <p:spPr>
          <a:xfrm>
            <a:off x="462454" y="5707115"/>
            <a:ext cx="32476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dirty="0"/>
              <a:t>Umberto </a:t>
            </a:r>
            <a:r>
              <a:rPr lang="pt-BR" sz="1400" b="1" dirty="0" err="1"/>
              <a:t>Boccioni</a:t>
            </a:r>
            <a:endParaRPr lang="pt-BR" sz="1400" b="1" dirty="0"/>
          </a:p>
          <a:p>
            <a:pPr algn="r"/>
            <a:r>
              <a:rPr lang="pt-BR" sz="1400" i="1" dirty="0"/>
              <a:t>Manifesto técnico da escultura Futurista</a:t>
            </a:r>
            <a:r>
              <a:rPr lang="pt-BR" sz="1400" dirty="0"/>
              <a:t>, 1912</a:t>
            </a:r>
          </a:p>
        </p:txBody>
      </p:sp>
    </p:spTree>
    <p:extLst>
      <p:ext uri="{BB962C8B-B14F-4D97-AF65-F5344CB8AC3E}">
        <p14:creationId xmlns:p14="http://schemas.microsoft.com/office/powerpoint/2010/main" val="3229226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deira de madeira em cima de mesa&#10;&#10;Descrição gerada automaticamente com confiança baixa">
            <a:extLst>
              <a:ext uri="{FF2B5EF4-FFF2-40B4-BE49-F238E27FC236}">
                <a16:creationId xmlns:a16="http://schemas.microsoft.com/office/drawing/2014/main" id="{888C962F-FDC8-8C41-9D58-9FF7AB964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809" y="547038"/>
            <a:ext cx="5054381" cy="474032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D80A8BD-0D30-1C40-9211-EE71A669EBF2}"/>
              </a:ext>
            </a:extLst>
          </p:cNvPr>
          <p:cNvSpPr txBox="1"/>
          <p:nvPr/>
        </p:nvSpPr>
        <p:spPr>
          <a:xfrm>
            <a:off x="2413001" y="5321166"/>
            <a:ext cx="508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Umberto </a:t>
            </a:r>
            <a:r>
              <a:rPr lang="pt-BR" sz="1400" b="1" dirty="0" err="1"/>
              <a:t>Boccioni</a:t>
            </a:r>
            <a:endParaRPr lang="pt-BR" sz="1400" i="1" dirty="0"/>
          </a:p>
          <a:p>
            <a:r>
              <a:rPr lang="pt-BR" sz="1400" i="1" dirty="0"/>
              <a:t>Dinamismo de um cavalo + casas em alta velocidade</a:t>
            </a:r>
            <a:r>
              <a:rPr lang="pt-BR" sz="1400" dirty="0"/>
              <a:t>, </a:t>
            </a:r>
            <a:endParaRPr lang="pt-BR" sz="1400" i="1" dirty="0"/>
          </a:p>
          <a:p>
            <a:r>
              <a:rPr lang="pt-BR" sz="1400" dirty="0" err="1"/>
              <a:t>Gouache</a:t>
            </a:r>
            <a:r>
              <a:rPr lang="pt-BR" sz="1400" dirty="0"/>
              <a:t>, </a:t>
            </a:r>
            <a:r>
              <a:rPr lang="pt-BR" sz="1400" dirty="0" err="1"/>
              <a:t>oil</a:t>
            </a:r>
            <a:r>
              <a:rPr lang="pt-BR" sz="1400" dirty="0"/>
              <a:t>, </a:t>
            </a:r>
            <a:r>
              <a:rPr lang="pt-BR" sz="1400" dirty="0" err="1"/>
              <a:t>wood</a:t>
            </a:r>
            <a:r>
              <a:rPr lang="pt-BR" sz="1400" dirty="0"/>
              <a:t>, </a:t>
            </a:r>
            <a:r>
              <a:rPr lang="pt-BR" sz="1400" dirty="0" err="1"/>
              <a:t>cardboard</a:t>
            </a:r>
            <a:r>
              <a:rPr lang="pt-BR" sz="1400" dirty="0"/>
              <a:t>, </a:t>
            </a:r>
            <a:r>
              <a:rPr lang="pt-BR" sz="1400" dirty="0" err="1"/>
              <a:t>copper</a:t>
            </a:r>
            <a:r>
              <a:rPr lang="pt-BR" sz="1400" dirty="0"/>
              <a:t>, </a:t>
            </a:r>
            <a:r>
              <a:rPr lang="pt-BR" sz="1400" dirty="0" err="1"/>
              <a:t>and</a:t>
            </a:r>
            <a:r>
              <a:rPr lang="pt-BR" sz="1400" dirty="0"/>
              <a:t> </a:t>
            </a:r>
            <a:r>
              <a:rPr lang="pt-BR" sz="1400" dirty="0" err="1"/>
              <a:t>coated</a:t>
            </a:r>
            <a:r>
              <a:rPr lang="pt-BR" sz="1400" dirty="0"/>
              <a:t> </a:t>
            </a:r>
            <a:r>
              <a:rPr lang="pt-BR" sz="1400" dirty="0" err="1"/>
              <a:t>iron</a:t>
            </a:r>
            <a:r>
              <a:rPr lang="pt-BR" sz="1400" dirty="0"/>
              <a:t>, 112.9 </a:t>
            </a:r>
            <a:r>
              <a:rPr lang="pt-BR" sz="1400" dirty="0" err="1"/>
              <a:t>x</a:t>
            </a:r>
            <a:r>
              <a:rPr lang="pt-BR" sz="1400" dirty="0"/>
              <a:t> 115 cm</a:t>
            </a:r>
          </a:p>
          <a:p>
            <a:r>
              <a:rPr lang="pt-BR" sz="1400" dirty="0"/>
              <a:t>Peggy Guggenheim </a:t>
            </a:r>
            <a:r>
              <a:rPr lang="pt-BR" sz="1400" dirty="0" err="1"/>
              <a:t>Collection</a:t>
            </a:r>
            <a:r>
              <a:rPr lang="pt-BR" sz="1400" dirty="0"/>
              <a:t>, </a:t>
            </a:r>
            <a:r>
              <a:rPr lang="pt-BR" sz="1400" dirty="0" err="1"/>
              <a:t>Venice</a:t>
            </a:r>
            <a:r>
              <a:rPr lang="pt-BR" sz="1400" dirty="0"/>
              <a:t> (</a:t>
            </a:r>
            <a:r>
              <a:rPr lang="pt-BR" sz="1400" dirty="0" err="1"/>
              <a:t>Solomon</a:t>
            </a:r>
            <a:r>
              <a:rPr lang="pt-BR" sz="1400" dirty="0"/>
              <a:t> R. Guggenheim Foundation, New York)</a:t>
            </a:r>
          </a:p>
        </p:txBody>
      </p:sp>
    </p:spTree>
    <p:extLst>
      <p:ext uri="{BB962C8B-B14F-4D97-AF65-F5344CB8AC3E}">
        <p14:creationId xmlns:p14="http://schemas.microsoft.com/office/powerpoint/2010/main" val="1374025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0" y="1230236"/>
            <a:ext cx="5080000" cy="33782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413001" y="4616975"/>
            <a:ext cx="5080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Umberto </a:t>
            </a:r>
            <a:r>
              <a:rPr lang="pt-BR" sz="1400" b="1" dirty="0" err="1"/>
              <a:t>Boccioni</a:t>
            </a:r>
            <a:endParaRPr lang="pt-BR" sz="1400" i="1" dirty="0"/>
          </a:p>
          <a:p>
            <a:r>
              <a:rPr lang="pt-BR" sz="1400" i="1" dirty="0" err="1"/>
              <a:t>Sviluppo</a:t>
            </a:r>
            <a:r>
              <a:rPr lang="pt-BR" sz="1400" i="1" dirty="0"/>
              <a:t> </a:t>
            </a:r>
            <a:r>
              <a:rPr lang="pt-BR" sz="1400" i="1" dirty="0" err="1"/>
              <a:t>di</a:t>
            </a:r>
            <a:r>
              <a:rPr lang="pt-BR" sz="1400" i="1" dirty="0"/>
              <a:t> una </a:t>
            </a:r>
            <a:r>
              <a:rPr lang="pt-BR" sz="1400" i="1" dirty="0" err="1"/>
              <a:t>Bottiglia</a:t>
            </a:r>
            <a:r>
              <a:rPr lang="pt-BR" sz="1400" i="1" dirty="0"/>
              <a:t> </a:t>
            </a:r>
            <a:r>
              <a:rPr lang="pt-BR" sz="1400" i="1" dirty="0" err="1"/>
              <a:t>nello</a:t>
            </a:r>
            <a:r>
              <a:rPr lang="pt-BR" sz="1400" i="1" dirty="0"/>
              <a:t> </a:t>
            </a:r>
            <a:r>
              <a:rPr lang="pt-BR" sz="1400" i="1" dirty="0" err="1"/>
              <a:t>Spazio</a:t>
            </a:r>
            <a:r>
              <a:rPr lang="pt-BR" sz="1400" i="1" dirty="0"/>
              <a:t> </a:t>
            </a:r>
            <a:r>
              <a:rPr lang="pt-BR" sz="1400" dirty="0"/>
              <a:t>[Desenvolvimento de uma Garrafa no Espaço] , 1912</a:t>
            </a:r>
          </a:p>
          <a:p>
            <a:r>
              <a:rPr lang="pt-BR" sz="1400" dirty="0"/>
              <a:t>Gesso patinado, 39,7 cm </a:t>
            </a:r>
            <a:r>
              <a:rPr lang="pt-BR" sz="1400" dirty="0" err="1"/>
              <a:t>x</a:t>
            </a:r>
            <a:r>
              <a:rPr lang="pt-BR" sz="1400" dirty="0"/>
              <a:t> 60,1 cm </a:t>
            </a:r>
            <a:r>
              <a:rPr lang="pt-BR" sz="1400" dirty="0" err="1"/>
              <a:t>x</a:t>
            </a:r>
            <a:r>
              <a:rPr lang="pt-BR" sz="1400" dirty="0"/>
              <a:t> 32,7 cm</a:t>
            </a:r>
          </a:p>
          <a:p>
            <a:r>
              <a:rPr lang="pt-BR" sz="1400" dirty="0"/>
              <a:t>Doação Museu de Arte Moderna de São Paulo</a:t>
            </a:r>
          </a:p>
        </p:txBody>
      </p:sp>
    </p:spTree>
    <p:extLst>
      <p:ext uri="{BB962C8B-B14F-4D97-AF65-F5344CB8AC3E}">
        <p14:creationId xmlns:p14="http://schemas.microsoft.com/office/powerpoint/2010/main" val="1462820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95" y="829045"/>
            <a:ext cx="4635500" cy="5080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432064" y="4631968"/>
            <a:ext cx="38318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Umberto </a:t>
            </a:r>
            <a:r>
              <a:rPr lang="pt-BR" sz="1400" b="1" dirty="0" err="1"/>
              <a:t>Boccioni</a:t>
            </a:r>
            <a:endParaRPr lang="pt-BR" sz="1400" b="1" dirty="0"/>
          </a:p>
          <a:p>
            <a:r>
              <a:rPr lang="pt-BR" sz="1400" i="1" dirty="0"/>
              <a:t>Forme </a:t>
            </a:r>
            <a:r>
              <a:rPr lang="pt-BR" sz="1400" i="1" dirty="0" err="1"/>
              <a:t>Uniche</a:t>
            </a:r>
            <a:r>
              <a:rPr lang="pt-BR" sz="1400" i="1" dirty="0"/>
              <a:t> </a:t>
            </a:r>
            <a:r>
              <a:rPr lang="pt-BR" sz="1400" i="1" dirty="0" err="1"/>
              <a:t>della</a:t>
            </a:r>
            <a:r>
              <a:rPr lang="pt-BR" sz="1400" i="1" dirty="0"/>
              <a:t> </a:t>
            </a:r>
            <a:r>
              <a:rPr lang="pt-BR" sz="1400" i="1" dirty="0" err="1"/>
              <a:t>Continuità</a:t>
            </a:r>
            <a:r>
              <a:rPr lang="pt-BR" sz="1400" i="1" dirty="0"/>
              <a:t> </a:t>
            </a:r>
            <a:r>
              <a:rPr lang="pt-BR" sz="1400" i="1" dirty="0" err="1"/>
              <a:t>nello</a:t>
            </a:r>
            <a:r>
              <a:rPr lang="pt-BR" sz="1400" i="1" dirty="0"/>
              <a:t> </a:t>
            </a:r>
            <a:r>
              <a:rPr lang="pt-BR" sz="1400" i="1" dirty="0" err="1"/>
              <a:t>Spazio</a:t>
            </a:r>
            <a:r>
              <a:rPr lang="pt-BR" sz="1400" i="1" dirty="0"/>
              <a:t> </a:t>
            </a:r>
            <a:r>
              <a:rPr lang="pt-BR" sz="1400" dirty="0"/>
              <a:t>[Formas Únicas da Continuidade no Espaço] , 1913</a:t>
            </a:r>
          </a:p>
          <a:p>
            <a:r>
              <a:rPr lang="pt-BR" sz="1400" dirty="0"/>
              <a:t>Gesso, 119,7 cm </a:t>
            </a:r>
            <a:r>
              <a:rPr lang="pt-BR" sz="1400" dirty="0" err="1"/>
              <a:t>x</a:t>
            </a:r>
            <a:r>
              <a:rPr lang="pt-BR" sz="1400" dirty="0"/>
              <a:t> 89,9 cm </a:t>
            </a:r>
            <a:r>
              <a:rPr lang="pt-BR" sz="1400" dirty="0" err="1"/>
              <a:t>x</a:t>
            </a:r>
            <a:r>
              <a:rPr lang="pt-BR" sz="1400" dirty="0"/>
              <a:t> 39,9 cm</a:t>
            </a:r>
          </a:p>
          <a:p>
            <a:r>
              <a:rPr lang="pt-BR" sz="1400" dirty="0"/>
              <a:t>Doação Museu de Arte Moderna de São Paulo</a:t>
            </a:r>
          </a:p>
        </p:txBody>
      </p:sp>
    </p:spTree>
    <p:extLst>
      <p:ext uri="{BB962C8B-B14F-4D97-AF65-F5344CB8AC3E}">
        <p14:creationId xmlns:p14="http://schemas.microsoft.com/office/powerpoint/2010/main" val="391932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apatos em cima de uma superfície de madeira&#10;&#10;Descrição gerada automaticamente com confiança média">
            <a:extLst>
              <a:ext uri="{FF2B5EF4-FFF2-40B4-BE49-F238E27FC236}">
                <a16:creationId xmlns:a16="http://schemas.microsoft.com/office/drawing/2014/main" id="{538C477B-EAEE-9B4F-B719-35816A614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42" y="0"/>
            <a:ext cx="5204831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91BDEEE-1552-8E4E-9EC4-7EEDCB742D9D}"/>
              </a:ext>
            </a:extLst>
          </p:cNvPr>
          <p:cNvSpPr txBox="1"/>
          <p:nvPr/>
        </p:nvSpPr>
        <p:spPr>
          <a:xfrm>
            <a:off x="5885794" y="6043448"/>
            <a:ext cx="1538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Umberto </a:t>
            </a:r>
            <a:r>
              <a:rPr lang="pt-BR" sz="1400" dirty="0" err="1"/>
              <a:t>Boccioni</a:t>
            </a:r>
            <a:endParaRPr lang="pt-BR" sz="1400" dirty="0"/>
          </a:p>
          <a:p>
            <a:r>
              <a:rPr lang="pt-BR" sz="1400" dirty="0" err="1"/>
              <a:t>Antigracioso</a:t>
            </a:r>
            <a:r>
              <a:rPr lang="pt-BR" sz="1400" dirty="0"/>
              <a:t>, 1913</a:t>
            </a:r>
          </a:p>
        </p:txBody>
      </p:sp>
    </p:spTree>
    <p:extLst>
      <p:ext uri="{BB962C8B-B14F-4D97-AF65-F5344CB8AC3E}">
        <p14:creationId xmlns:p14="http://schemas.microsoft.com/office/powerpoint/2010/main" val="9531108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521" y="575039"/>
            <a:ext cx="3949700" cy="558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229193" y="5531369"/>
            <a:ext cx="3492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/>
              <a:t>Gesso de </a:t>
            </a:r>
            <a:r>
              <a:rPr lang="pt-BR" sz="1400" i="1" dirty="0"/>
              <a:t>Formas </a:t>
            </a:r>
            <a:r>
              <a:rPr lang="pt-BR" sz="1400" i="1" dirty="0" err="1"/>
              <a:t>Únicas</a:t>
            </a:r>
            <a:r>
              <a:rPr lang="pt-BR" sz="1400" i="1" dirty="0"/>
              <a:t> da Continuidade no </a:t>
            </a:r>
            <a:r>
              <a:rPr lang="pt-BR" sz="1400" i="1" dirty="0" err="1"/>
              <a:t>Espaço</a:t>
            </a:r>
            <a:r>
              <a:rPr lang="pt-BR" sz="1400" i="1" dirty="0"/>
              <a:t> </a:t>
            </a:r>
            <a:r>
              <a:rPr lang="pt-BR" sz="1400" dirty="0"/>
              <a:t>na </a:t>
            </a:r>
            <a:r>
              <a:rPr lang="pt-BR" sz="1400" dirty="0" err="1"/>
              <a:t>Galérie</a:t>
            </a:r>
            <a:r>
              <a:rPr lang="pt-BR" sz="1400" dirty="0"/>
              <a:t> La </a:t>
            </a:r>
            <a:r>
              <a:rPr lang="pt-BR" sz="1400" dirty="0" err="1"/>
              <a:t>Boëtie</a:t>
            </a:r>
            <a:r>
              <a:rPr lang="pt-BR" sz="1400" dirty="0"/>
              <a:t>, em Paris, 1913 </a:t>
            </a:r>
          </a:p>
        </p:txBody>
      </p:sp>
    </p:spTree>
    <p:extLst>
      <p:ext uri="{BB962C8B-B14F-4D97-AF65-F5344CB8AC3E}">
        <p14:creationId xmlns:p14="http://schemas.microsoft.com/office/powerpoint/2010/main" val="452949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Jornal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B1B36661-7CCC-3745-8F32-68382EFE8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132" y="0"/>
            <a:ext cx="4833651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8CD45A7-E2FB-8446-BA39-481350FD5401}"/>
              </a:ext>
            </a:extLst>
          </p:cNvPr>
          <p:cNvSpPr txBox="1"/>
          <p:nvPr/>
        </p:nvSpPr>
        <p:spPr>
          <a:xfrm>
            <a:off x="714707" y="4908331"/>
            <a:ext cx="32576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b="1" dirty="0"/>
              <a:t>F. T. Marinetti </a:t>
            </a:r>
          </a:p>
          <a:p>
            <a:pPr algn="r"/>
            <a:r>
              <a:rPr lang="pt-BR" sz="1400" i="1" dirty="0"/>
              <a:t>Fundação e Manifesto do Futurismo</a:t>
            </a:r>
            <a:r>
              <a:rPr lang="pt-BR" sz="1400" dirty="0"/>
              <a:t>, 1908</a:t>
            </a:r>
          </a:p>
          <a:p>
            <a:pPr algn="r"/>
            <a:r>
              <a:rPr lang="pt-BR" sz="1400" dirty="0"/>
              <a:t>Publicado em 9 de fevereiro de 1909,</a:t>
            </a:r>
          </a:p>
          <a:p>
            <a:pPr algn="r"/>
            <a:r>
              <a:rPr lang="pt-BR" sz="1400" dirty="0"/>
              <a:t>no jornal parisiense </a:t>
            </a:r>
            <a:r>
              <a:rPr lang="pt-BR" sz="1400" i="1" dirty="0"/>
              <a:t>Le </a:t>
            </a:r>
            <a:r>
              <a:rPr lang="pt-BR" sz="1400" i="1" dirty="0" err="1"/>
              <a:t>Figaro</a:t>
            </a:r>
            <a:endParaRPr lang="pt-BR" sz="1400" i="1" dirty="0"/>
          </a:p>
        </p:txBody>
      </p:sp>
    </p:spTree>
    <p:extLst>
      <p:ext uri="{BB962C8B-B14F-4D97-AF65-F5344CB8AC3E}">
        <p14:creationId xmlns:p14="http://schemas.microsoft.com/office/powerpoint/2010/main" val="12998717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0"/>
            <a:ext cx="6832600" cy="60833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536701" y="6115990"/>
            <a:ext cx="683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Gessos de </a:t>
            </a:r>
            <a:r>
              <a:rPr lang="pt-BR" sz="1400" i="1" dirty="0" err="1"/>
              <a:t>Expansão</a:t>
            </a:r>
            <a:r>
              <a:rPr lang="pt-BR" sz="1400" i="1" dirty="0"/>
              <a:t> </a:t>
            </a:r>
            <a:r>
              <a:rPr lang="pt-BR" sz="1400" i="1" dirty="0" err="1"/>
              <a:t>Espirálica</a:t>
            </a:r>
            <a:r>
              <a:rPr lang="pt-BR" sz="1400" i="1" dirty="0"/>
              <a:t> de </a:t>
            </a:r>
            <a:r>
              <a:rPr lang="pt-BR" sz="1400" i="1" dirty="0" err="1"/>
              <a:t>Músculos</a:t>
            </a:r>
            <a:r>
              <a:rPr lang="pt-BR" sz="1400" i="1" dirty="0"/>
              <a:t> em Movimento </a:t>
            </a:r>
            <a:r>
              <a:rPr lang="pt-BR" sz="1400" dirty="0"/>
              <a:t>e </a:t>
            </a:r>
            <a:r>
              <a:rPr lang="pt-BR" sz="1400" i="1" dirty="0" err="1"/>
              <a:t>Músculos</a:t>
            </a:r>
            <a:r>
              <a:rPr lang="pt-BR" sz="1400" i="1" dirty="0"/>
              <a:t> em Velocidade </a:t>
            </a:r>
            <a:r>
              <a:rPr lang="pt-BR" sz="1400" dirty="0"/>
              <a:t>(1913, ambos </a:t>
            </a:r>
            <a:r>
              <a:rPr lang="pt-BR" sz="1400" dirty="0" err="1"/>
              <a:t>destruídos</a:t>
            </a:r>
            <a:r>
              <a:rPr lang="pt-BR" sz="1400" dirty="0"/>
              <a:t>), no </a:t>
            </a:r>
            <a:r>
              <a:rPr lang="pt-BR" sz="1400" dirty="0" err="1"/>
              <a:t>atelie</a:t>
            </a:r>
            <a:r>
              <a:rPr lang="pt-BR" sz="1400" dirty="0"/>
              <a:t>̂ de Umberto </a:t>
            </a:r>
            <a:r>
              <a:rPr lang="pt-BR" sz="1400" dirty="0" err="1"/>
              <a:t>Boccioni</a:t>
            </a:r>
            <a:r>
              <a:rPr lang="pt-BR" sz="1400" dirty="0"/>
              <a:t>, em </a:t>
            </a:r>
            <a:r>
              <a:rPr lang="pt-BR" sz="1400" dirty="0" err="1"/>
              <a:t>Milão</a:t>
            </a:r>
            <a:r>
              <a:rPr lang="pt-BR" sz="1400" dirty="0"/>
              <a:t>, 1914 </a:t>
            </a:r>
          </a:p>
        </p:txBody>
      </p:sp>
    </p:spTree>
    <p:extLst>
      <p:ext uri="{BB962C8B-B14F-4D97-AF65-F5344CB8AC3E}">
        <p14:creationId xmlns:p14="http://schemas.microsoft.com/office/powerpoint/2010/main" val="12395544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1F298E3B-C0F4-094B-B94B-8AEAB4F4B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122" y="0"/>
            <a:ext cx="4682735" cy="6858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E8415F1-A94C-C042-B7E0-E659B4295EFD}"/>
              </a:ext>
            </a:extLst>
          </p:cNvPr>
          <p:cNvSpPr txBox="1"/>
          <p:nvPr/>
        </p:nvSpPr>
        <p:spPr>
          <a:xfrm>
            <a:off x="5885794" y="6043448"/>
            <a:ext cx="2153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Umberto </a:t>
            </a:r>
            <a:r>
              <a:rPr lang="pt-BR" sz="1400" dirty="0" err="1"/>
              <a:t>Boccioni</a:t>
            </a:r>
            <a:endParaRPr lang="pt-BR" sz="1400" dirty="0"/>
          </a:p>
          <a:p>
            <a:r>
              <a:rPr lang="pt-BR" sz="1400" dirty="0"/>
              <a:t>Dinamismo muscular, 1913</a:t>
            </a:r>
          </a:p>
        </p:txBody>
      </p:sp>
    </p:spTree>
    <p:extLst>
      <p:ext uri="{BB962C8B-B14F-4D97-AF65-F5344CB8AC3E}">
        <p14:creationId xmlns:p14="http://schemas.microsoft.com/office/powerpoint/2010/main" val="20431091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5301B5A4-4921-744A-869F-4007FAA74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522" y="0"/>
            <a:ext cx="5563825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237D6C9-C183-9D47-BB40-7E2B386B969B}"/>
              </a:ext>
            </a:extLst>
          </p:cNvPr>
          <p:cNvSpPr txBox="1"/>
          <p:nvPr/>
        </p:nvSpPr>
        <p:spPr>
          <a:xfrm>
            <a:off x="846173" y="5843752"/>
            <a:ext cx="31357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dirty="0"/>
              <a:t>Umberto </a:t>
            </a:r>
            <a:r>
              <a:rPr lang="pt-BR" sz="1400" dirty="0" err="1"/>
              <a:t>Boccioni</a:t>
            </a:r>
            <a:endParaRPr lang="pt-BR" sz="1400" dirty="0"/>
          </a:p>
          <a:p>
            <a:pPr algn="r"/>
            <a:r>
              <a:rPr lang="pt-BR" sz="1400" dirty="0"/>
              <a:t>Eu quero fixar as formas em movimento,</a:t>
            </a:r>
          </a:p>
          <a:p>
            <a:pPr algn="r"/>
            <a:r>
              <a:rPr lang="pt-BR" sz="1400" dirty="0"/>
              <a:t>Composição dinâmica, 1913</a:t>
            </a:r>
          </a:p>
        </p:txBody>
      </p:sp>
    </p:spTree>
    <p:extLst>
      <p:ext uri="{BB962C8B-B14F-4D97-AF65-F5344CB8AC3E}">
        <p14:creationId xmlns:p14="http://schemas.microsoft.com/office/powerpoint/2010/main" val="2718508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59764" y="374760"/>
            <a:ext cx="906904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BIBLIOGRAFIA</a:t>
            </a:r>
          </a:p>
          <a:p>
            <a:endParaRPr lang="pt-BR" sz="1400" dirty="0"/>
          </a:p>
          <a:p>
            <a:r>
              <a:rPr lang="pt-BR" sz="1400" dirty="0"/>
              <a:t>BOCCIONI, Humberto </a:t>
            </a:r>
            <a:r>
              <a:rPr lang="pt-BR" sz="1400" i="1" dirty="0"/>
              <a:t>et </a:t>
            </a:r>
            <a:r>
              <a:rPr lang="pt-BR" sz="1400" i="1" dirty="0" err="1"/>
              <a:t>alli</a:t>
            </a:r>
            <a:r>
              <a:rPr lang="pt-BR" sz="1400" dirty="0"/>
              <a:t>. ”Pintura futurista: manifesto técnico, 11 de abril de 1910”. In: CHIPP, </a:t>
            </a:r>
            <a:r>
              <a:rPr lang="pt-BR" sz="1400" dirty="0" err="1"/>
              <a:t>Herschel</a:t>
            </a:r>
            <a:r>
              <a:rPr lang="pt-BR" sz="1400" dirty="0"/>
              <a:t> </a:t>
            </a:r>
            <a:r>
              <a:rPr lang="pt-BR" sz="1400" dirty="0" err="1"/>
              <a:t>Browning</a:t>
            </a:r>
            <a:r>
              <a:rPr lang="pt-BR" sz="1400" dirty="0"/>
              <a:t>. </a:t>
            </a:r>
            <a:r>
              <a:rPr lang="pt-BR" sz="1400" i="1" dirty="0"/>
              <a:t>Teorias da Arte Moderna</a:t>
            </a:r>
            <a:r>
              <a:rPr lang="pt-BR" sz="1400" dirty="0"/>
              <a:t>. São Paulo: Martins Fontes, 1988, pp. 293-297.</a:t>
            </a:r>
          </a:p>
          <a:p>
            <a:endParaRPr lang="pt-BR" sz="1400" dirty="0"/>
          </a:p>
          <a:p>
            <a:r>
              <a:rPr lang="pt-BR" sz="1400" dirty="0"/>
              <a:t>BOCCIONI, Humberto. ”Manifesto técnico da escultura futurista, 1912”. In: CHIPP, </a:t>
            </a:r>
            <a:r>
              <a:rPr lang="pt-BR" sz="1400" dirty="0" err="1"/>
              <a:t>Herschel</a:t>
            </a:r>
            <a:r>
              <a:rPr lang="pt-BR" sz="1400" dirty="0"/>
              <a:t> </a:t>
            </a:r>
            <a:r>
              <a:rPr lang="pt-BR" sz="1400" dirty="0" err="1"/>
              <a:t>Browning</a:t>
            </a:r>
            <a:r>
              <a:rPr lang="pt-BR" sz="1400" dirty="0"/>
              <a:t>. </a:t>
            </a:r>
            <a:r>
              <a:rPr lang="pt-BR" sz="1400" i="1" dirty="0"/>
              <a:t>Teorias da Arte Moderna</a:t>
            </a:r>
            <a:r>
              <a:rPr lang="pt-BR" sz="1400" dirty="0"/>
              <a:t>. São Paulo: Martins Fontes, 1988, pp. 302-308.</a:t>
            </a:r>
          </a:p>
          <a:p>
            <a:endParaRPr lang="pt-BR" sz="1400" dirty="0"/>
          </a:p>
          <a:p>
            <a:r>
              <a:rPr lang="pt-BR" sz="1400" dirty="0"/>
              <a:t>BRAUN, Martha. “</a:t>
            </a:r>
            <a:r>
              <a:rPr lang="pt-BR" sz="1400" dirty="0" err="1"/>
              <a:t>Giacomo</a:t>
            </a:r>
            <a:r>
              <a:rPr lang="pt-BR" sz="1400" dirty="0"/>
              <a:t> </a:t>
            </a:r>
            <a:r>
              <a:rPr lang="pt-BR" sz="1400" dirty="0" err="1"/>
              <a:t>Balla</a:t>
            </a:r>
            <a:r>
              <a:rPr lang="pt-BR" sz="1400" dirty="0"/>
              <a:t>, Anton Giulio </a:t>
            </a:r>
            <a:r>
              <a:rPr lang="pt-BR" sz="1400" dirty="0" err="1"/>
              <a:t>Bragaglia</a:t>
            </a:r>
            <a:r>
              <a:rPr lang="pt-BR" sz="1400" dirty="0"/>
              <a:t>, </a:t>
            </a:r>
            <a:r>
              <a:rPr lang="pt-BR" sz="1400" dirty="0" err="1"/>
              <a:t>and</a:t>
            </a:r>
            <a:r>
              <a:rPr lang="pt-BR" sz="1400" dirty="0"/>
              <a:t> </a:t>
            </a:r>
            <a:r>
              <a:rPr lang="pt-BR" sz="1400" dirty="0" err="1"/>
              <a:t>Etienne</a:t>
            </a:r>
            <a:r>
              <a:rPr lang="pt-BR" sz="1400" dirty="0"/>
              <a:t>-Jules </a:t>
            </a:r>
            <a:r>
              <a:rPr lang="pt-BR" sz="1400" dirty="0" err="1"/>
              <a:t>Marey</a:t>
            </a:r>
            <a:r>
              <a:rPr lang="pt-BR" sz="1400" dirty="0"/>
              <a:t>”. In: GREENE, Vivian. </a:t>
            </a:r>
            <a:r>
              <a:rPr lang="pt-BR" sz="1400" i="1" dirty="0" err="1"/>
              <a:t>Italian</a:t>
            </a:r>
            <a:r>
              <a:rPr lang="pt-BR" sz="1400" i="1" dirty="0"/>
              <a:t> </a:t>
            </a:r>
            <a:r>
              <a:rPr lang="pt-BR" sz="1400" i="1" dirty="0" err="1"/>
              <a:t>Futurism</a:t>
            </a:r>
            <a:r>
              <a:rPr lang="pt-BR" sz="1400" i="1" dirty="0"/>
              <a:t>, 1909-1944. </a:t>
            </a:r>
            <a:r>
              <a:rPr lang="pt-BR" sz="1400" i="1" dirty="0" err="1"/>
              <a:t>Reconstructing</a:t>
            </a:r>
            <a:r>
              <a:rPr lang="pt-BR" sz="1400" i="1" dirty="0"/>
              <a:t> </a:t>
            </a:r>
            <a:r>
              <a:rPr lang="pt-BR" sz="1400" i="1" dirty="0" err="1"/>
              <a:t>the</a:t>
            </a:r>
            <a:r>
              <a:rPr lang="pt-BR" sz="1400" i="1" dirty="0"/>
              <a:t> </a:t>
            </a:r>
            <a:r>
              <a:rPr lang="pt-BR" sz="1400" i="1" dirty="0" err="1"/>
              <a:t>Universe</a:t>
            </a:r>
            <a:r>
              <a:rPr lang="pt-BR" sz="1400" i="1" dirty="0"/>
              <a:t>.</a:t>
            </a:r>
            <a:r>
              <a:rPr lang="pt-BR" sz="1400" dirty="0"/>
              <a:t> New York: Guggenheim </a:t>
            </a:r>
            <a:r>
              <a:rPr lang="pt-BR" sz="1400" dirty="0" err="1"/>
              <a:t>Museum</a:t>
            </a:r>
            <a:r>
              <a:rPr lang="pt-BR" sz="1400" dirty="0"/>
              <a:t>, 2014.</a:t>
            </a:r>
          </a:p>
          <a:p>
            <a:endParaRPr lang="pt-BR" sz="1400" dirty="0"/>
          </a:p>
          <a:p>
            <a:r>
              <a:rPr lang="pt-BR" sz="1400" dirty="0" err="1"/>
              <a:t>Fergonzi</a:t>
            </a:r>
            <a:r>
              <a:rPr lang="pt-BR" sz="1400" dirty="0"/>
              <a:t>, Flavio. “The </a:t>
            </a:r>
            <a:r>
              <a:rPr lang="pt-BR" sz="1400" dirty="0" err="1"/>
              <a:t>question</a:t>
            </a:r>
            <a:r>
              <a:rPr lang="pt-BR" sz="1400" dirty="0"/>
              <a:t> </a:t>
            </a:r>
            <a:r>
              <a:rPr lang="pt-BR" sz="1400" dirty="0" err="1"/>
              <a:t>of</a:t>
            </a:r>
            <a:r>
              <a:rPr lang="pt-BR" sz="1400" dirty="0"/>
              <a:t> ‘</a:t>
            </a:r>
            <a:r>
              <a:rPr lang="pt-BR" sz="1400" dirty="0" err="1"/>
              <a:t>Unique</a:t>
            </a:r>
            <a:r>
              <a:rPr lang="pt-BR" sz="1400" dirty="0"/>
              <a:t> </a:t>
            </a:r>
            <a:r>
              <a:rPr lang="pt-BR" sz="1400" dirty="0" err="1"/>
              <a:t>forms</a:t>
            </a:r>
            <a:r>
              <a:rPr lang="pt-BR" sz="1400" dirty="0"/>
              <a:t>’: </a:t>
            </a:r>
            <a:r>
              <a:rPr lang="pt-BR" sz="1400" dirty="0" err="1"/>
              <a:t>Theory</a:t>
            </a:r>
            <a:r>
              <a:rPr lang="pt-BR" sz="1400" dirty="0"/>
              <a:t> </a:t>
            </a:r>
            <a:r>
              <a:rPr lang="pt-BR" sz="1400" dirty="0" err="1"/>
              <a:t>and</a:t>
            </a:r>
            <a:r>
              <a:rPr lang="pt-BR" sz="1400" dirty="0"/>
              <a:t> Works”. In: GREENE, Vivian. </a:t>
            </a:r>
            <a:r>
              <a:rPr lang="pt-BR" sz="1400" i="1" dirty="0" err="1"/>
              <a:t>Italian</a:t>
            </a:r>
            <a:r>
              <a:rPr lang="pt-BR" sz="1400" i="1" dirty="0"/>
              <a:t> </a:t>
            </a:r>
            <a:r>
              <a:rPr lang="pt-BR" sz="1400" i="1" dirty="0" err="1"/>
              <a:t>Futurism</a:t>
            </a:r>
            <a:r>
              <a:rPr lang="pt-BR" sz="1400" i="1" dirty="0"/>
              <a:t>, 1909-1944. </a:t>
            </a:r>
            <a:r>
              <a:rPr lang="pt-BR" sz="1400" i="1" dirty="0" err="1"/>
              <a:t>Reconstructing</a:t>
            </a:r>
            <a:r>
              <a:rPr lang="pt-BR" sz="1400" i="1" dirty="0"/>
              <a:t> </a:t>
            </a:r>
            <a:r>
              <a:rPr lang="pt-BR" sz="1400" i="1" dirty="0" err="1"/>
              <a:t>the</a:t>
            </a:r>
            <a:r>
              <a:rPr lang="pt-BR" sz="1400" i="1" dirty="0"/>
              <a:t> </a:t>
            </a:r>
            <a:r>
              <a:rPr lang="pt-BR" sz="1400" i="1" dirty="0" err="1"/>
              <a:t>Universe</a:t>
            </a:r>
            <a:r>
              <a:rPr lang="pt-BR" sz="1400" i="1" dirty="0"/>
              <a:t>.</a:t>
            </a:r>
            <a:r>
              <a:rPr lang="pt-BR" sz="1400" dirty="0"/>
              <a:t> New York: Guggenheim </a:t>
            </a:r>
            <a:r>
              <a:rPr lang="pt-BR" sz="1400" dirty="0" err="1"/>
              <a:t>Museum</a:t>
            </a:r>
            <a:r>
              <a:rPr lang="pt-BR" sz="1400" dirty="0"/>
              <a:t>, 2014.</a:t>
            </a:r>
          </a:p>
          <a:p>
            <a:endParaRPr lang="pt-BR" sz="1400" dirty="0"/>
          </a:p>
          <a:p>
            <a:r>
              <a:rPr lang="pt-BR" sz="1400" dirty="0"/>
              <a:t>KRAUSS, </a:t>
            </a:r>
            <a:r>
              <a:rPr lang="pt-BR" sz="1400" dirty="0" err="1"/>
              <a:t>Rosalind</a:t>
            </a:r>
            <a:r>
              <a:rPr lang="pt-BR" sz="1400" dirty="0"/>
              <a:t>. “Espaço analítico: futurismo e construtivismo”. In: KRAUSS, </a:t>
            </a:r>
            <a:r>
              <a:rPr lang="pt-BR" sz="1400" dirty="0" err="1"/>
              <a:t>Rosalind</a:t>
            </a:r>
            <a:r>
              <a:rPr lang="pt-BR" sz="1400" dirty="0"/>
              <a:t>. </a:t>
            </a:r>
            <a:r>
              <a:rPr lang="pt-BR" sz="1400" i="1" dirty="0"/>
              <a:t>Caminhos da Escultura Moderna</a:t>
            </a:r>
            <a:r>
              <a:rPr lang="pt-BR" sz="1400" dirty="0"/>
              <a:t>. São Paulo: Martins Fontes, 2007, pp. 49-83.</a:t>
            </a:r>
          </a:p>
          <a:p>
            <a:endParaRPr lang="pt-BR" sz="1400" dirty="0"/>
          </a:p>
          <a:p>
            <a:r>
              <a:rPr lang="pt-BR" sz="1400" dirty="0"/>
              <a:t>MAGALHÃES, Ana Gonçalves; ZUFFO, Marcelo </a:t>
            </a:r>
            <a:r>
              <a:rPr lang="pt-BR" sz="1400" dirty="0" err="1"/>
              <a:t>Knörich</a:t>
            </a:r>
            <a:r>
              <a:rPr lang="pt-BR" sz="1400" dirty="0"/>
              <a:t>. “Aquisição e avaliação 3D da escultura Formas Únicas da Continuidade no Espaço, de Umberto </a:t>
            </a:r>
            <a:r>
              <a:rPr lang="pt-BR" sz="1400" dirty="0" err="1"/>
              <a:t>Boccioni</a:t>
            </a:r>
            <a:r>
              <a:rPr lang="pt-BR" sz="1400" dirty="0"/>
              <a:t>”. </a:t>
            </a:r>
            <a:r>
              <a:rPr lang="pt-BR" sz="1400" i="1" dirty="0"/>
              <a:t>Revista USP</a:t>
            </a:r>
            <a:r>
              <a:rPr lang="pt-BR" sz="1400" dirty="0"/>
              <a:t>, </a:t>
            </a:r>
            <a:r>
              <a:rPr lang="pt-BR" sz="1400" dirty="0" err="1"/>
              <a:t>n</a:t>
            </a:r>
            <a:r>
              <a:rPr lang="pt-BR" sz="1400" dirty="0"/>
              <a:t>. 110, 2016, pp. 86-103.</a:t>
            </a:r>
          </a:p>
          <a:p>
            <a:endParaRPr lang="pt-BR" sz="1400" dirty="0"/>
          </a:p>
          <a:p>
            <a:r>
              <a:rPr lang="pt-BR" sz="1400" dirty="0"/>
              <a:t>MARINETTI, F. T.. ”Fundação e Manifesto do Futurismo, 1908”. In: CHIPP, </a:t>
            </a:r>
            <a:r>
              <a:rPr lang="pt-BR" sz="1400" dirty="0" err="1"/>
              <a:t>Herschel</a:t>
            </a:r>
            <a:r>
              <a:rPr lang="pt-BR" sz="1400" dirty="0"/>
              <a:t> </a:t>
            </a:r>
            <a:r>
              <a:rPr lang="pt-BR" sz="1400" dirty="0" err="1"/>
              <a:t>Browning</a:t>
            </a:r>
            <a:r>
              <a:rPr lang="pt-BR" sz="1400" dirty="0"/>
              <a:t>. </a:t>
            </a:r>
            <a:r>
              <a:rPr lang="pt-BR" sz="1400" i="1" dirty="0"/>
              <a:t>Teorias da Arte Moderna</a:t>
            </a:r>
            <a:r>
              <a:rPr lang="pt-BR" sz="1400" dirty="0"/>
              <a:t>. São Paulo: Martins Fontes, 1988, pp. 288-293.</a:t>
            </a:r>
          </a:p>
          <a:p>
            <a:endParaRPr lang="pt-BR" sz="1400" dirty="0"/>
          </a:p>
          <a:p>
            <a:r>
              <a:rPr lang="pt-BR" sz="1400" dirty="0"/>
              <a:t>TAYLOR, Joshua C.. ”Introdução”. In: CHIPP, </a:t>
            </a:r>
            <a:r>
              <a:rPr lang="pt-BR" sz="1400" dirty="0" err="1"/>
              <a:t>Herschel</a:t>
            </a:r>
            <a:r>
              <a:rPr lang="pt-BR" sz="1400" dirty="0"/>
              <a:t> </a:t>
            </a:r>
            <a:r>
              <a:rPr lang="pt-BR" sz="1400" dirty="0" err="1"/>
              <a:t>Browning</a:t>
            </a:r>
            <a:r>
              <a:rPr lang="pt-BR" sz="1400" dirty="0"/>
              <a:t>. </a:t>
            </a:r>
            <a:r>
              <a:rPr lang="pt-BR" sz="1400" i="1" dirty="0"/>
              <a:t>Teorias da Arte Moderna</a:t>
            </a:r>
            <a:r>
              <a:rPr lang="pt-BR" sz="1400" dirty="0"/>
              <a:t>. São Paulo: Martins Fontes, 1988, pp. 285-287. </a:t>
            </a:r>
          </a:p>
          <a:p>
            <a:endParaRPr lang="pt-BR" sz="1400" dirty="0"/>
          </a:p>
          <a:p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872190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oberto, decorado, mesa, mulher&#10;&#10;Descrição gerada automaticamente">
            <a:extLst>
              <a:ext uri="{FF2B5EF4-FFF2-40B4-BE49-F238E27FC236}">
                <a16:creationId xmlns:a16="http://schemas.microsoft.com/office/drawing/2014/main" id="{06F00930-3E72-5F41-B82C-E1E18E6EB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93" y="0"/>
            <a:ext cx="5680287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BC81EF4-7B18-404E-8C45-CD64F237A7E2}"/>
              </a:ext>
            </a:extLst>
          </p:cNvPr>
          <p:cNvSpPr txBox="1"/>
          <p:nvPr/>
        </p:nvSpPr>
        <p:spPr>
          <a:xfrm>
            <a:off x="6400802" y="5948854"/>
            <a:ext cx="18805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Umberto </a:t>
            </a:r>
            <a:r>
              <a:rPr lang="pt-BR" sz="1400" dirty="0" err="1"/>
              <a:t>Boccioni</a:t>
            </a:r>
            <a:endParaRPr lang="pt-BR" sz="1400" dirty="0"/>
          </a:p>
          <a:p>
            <a:r>
              <a:rPr lang="pt-BR" sz="1400" dirty="0"/>
              <a:t>Motim na galeria, 1910</a:t>
            </a:r>
          </a:p>
          <a:p>
            <a:r>
              <a:rPr lang="pt-BR" sz="1400" dirty="0"/>
              <a:t>Pinacoteca de </a:t>
            </a:r>
            <a:r>
              <a:rPr lang="pt-BR" sz="1400" dirty="0" err="1"/>
              <a:t>Brera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82094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olhando, ouriço-do-mar, elefante, verde&#10;&#10;Descrição gerada automaticamente">
            <a:extLst>
              <a:ext uri="{FF2B5EF4-FFF2-40B4-BE49-F238E27FC236}">
                <a16:creationId xmlns:a16="http://schemas.microsoft.com/office/drawing/2014/main" id="{F1488A9F-A551-0B48-9176-FF18430C0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803" y="0"/>
            <a:ext cx="4505706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89C5876-03D3-8640-AE46-6EB6EFA127EC}"/>
              </a:ext>
            </a:extLst>
          </p:cNvPr>
          <p:cNvSpPr txBox="1"/>
          <p:nvPr/>
        </p:nvSpPr>
        <p:spPr>
          <a:xfrm>
            <a:off x="5959368" y="5749157"/>
            <a:ext cx="17331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/>
              <a:t>Giacomo</a:t>
            </a:r>
            <a:r>
              <a:rPr lang="pt-BR" sz="1400" dirty="0"/>
              <a:t> </a:t>
            </a:r>
            <a:r>
              <a:rPr lang="pt-BR" sz="1400" dirty="0" err="1"/>
              <a:t>Balla</a:t>
            </a:r>
            <a:endParaRPr lang="pt-BR" sz="1400" dirty="0"/>
          </a:p>
          <a:p>
            <a:r>
              <a:rPr lang="pt-BR" sz="1400" i="1" dirty="0" err="1"/>
              <a:t>Lampione</a:t>
            </a:r>
            <a:r>
              <a:rPr lang="pt-BR" sz="1400" dirty="0"/>
              <a:t>, c. 1910-11</a:t>
            </a:r>
          </a:p>
          <a:p>
            <a:r>
              <a:rPr lang="pt-BR" sz="1400" dirty="0"/>
              <a:t>MoMA, NY</a:t>
            </a:r>
          </a:p>
        </p:txBody>
      </p:sp>
    </p:spTree>
    <p:extLst>
      <p:ext uri="{BB962C8B-B14F-4D97-AF65-F5344CB8AC3E}">
        <p14:creationId xmlns:p14="http://schemas.microsoft.com/office/powerpoint/2010/main" val="1071037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esenho de um gato&#10;&#10;Descrição gerada automaticamente com confiança baixa">
            <a:extLst>
              <a:ext uri="{FF2B5EF4-FFF2-40B4-BE49-F238E27FC236}">
                <a16:creationId xmlns:a16="http://schemas.microsoft.com/office/drawing/2014/main" id="{A6EA4F86-A706-D94F-8DD4-F4BD305ED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644981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01B1302-A9B6-4B43-AD79-7CF401C9284B}"/>
              </a:ext>
            </a:extLst>
          </p:cNvPr>
          <p:cNvSpPr txBox="1"/>
          <p:nvPr/>
        </p:nvSpPr>
        <p:spPr>
          <a:xfrm>
            <a:off x="178676" y="6495392"/>
            <a:ext cx="3398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Umberto </a:t>
            </a:r>
            <a:r>
              <a:rPr lang="pt-BR" sz="1400" dirty="0" err="1"/>
              <a:t>Boccioni</a:t>
            </a:r>
            <a:r>
              <a:rPr lang="pt-BR" sz="1400" dirty="0"/>
              <a:t>. A cidade cresce, 1910-11</a:t>
            </a:r>
          </a:p>
        </p:txBody>
      </p:sp>
    </p:spTree>
    <p:extLst>
      <p:ext uri="{BB962C8B-B14F-4D97-AF65-F5344CB8AC3E}">
        <p14:creationId xmlns:p14="http://schemas.microsoft.com/office/powerpoint/2010/main" val="1919508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texto, livro, colorido, cachorro&#10;&#10;Descrição gerada automaticamente">
            <a:extLst>
              <a:ext uri="{FF2B5EF4-FFF2-40B4-BE49-F238E27FC236}">
                <a16:creationId xmlns:a16="http://schemas.microsoft.com/office/drawing/2014/main" id="{429F7496-3CBF-7849-AB0C-0DD475E44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988" y="839816"/>
            <a:ext cx="6184024" cy="475694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0626CDF-F54B-CD46-9AB4-9BB04359C90F}"/>
              </a:ext>
            </a:extLst>
          </p:cNvPr>
          <p:cNvSpPr txBox="1"/>
          <p:nvPr/>
        </p:nvSpPr>
        <p:spPr>
          <a:xfrm>
            <a:off x="1870842" y="5675588"/>
            <a:ext cx="3857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Carlo </a:t>
            </a:r>
            <a:r>
              <a:rPr lang="pt-BR" sz="1400" dirty="0" err="1"/>
              <a:t>Carrà</a:t>
            </a:r>
            <a:r>
              <a:rPr lang="pt-BR" sz="1400" dirty="0"/>
              <a:t>. O funeral do anarquista </a:t>
            </a:r>
            <a:r>
              <a:rPr lang="pt-BR" sz="1400" dirty="0" err="1"/>
              <a:t>Galli</a:t>
            </a:r>
            <a:r>
              <a:rPr lang="pt-BR" sz="1400" dirty="0"/>
              <a:t>, 1910-11</a:t>
            </a:r>
          </a:p>
        </p:txBody>
      </p:sp>
    </p:spTree>
    <p:extLst>
      <p:ext uri="{BB962C8B-B14F-4D97-AF65-F5344CB8AC3E}">
        <p14:creationId xmlns:p14="http://schemas.microsoft.com/office/powerpoint/2010/main" val="358335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Jornal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B1A1762E-538F-2D48-9CE6-A28BEF557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282" y="0"/>
            <a:ext cx="428625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AFD1D6-7202-104C-A0A1-E2381280E3C7}"/>
              </a:ext>
            </a:extLst>
          </p:cNvPr>
          <p:cNvSpPr txBox="1"/>
          <p:nvPr/>
        </p:nvSpPr>
        <p:spPr>
          <a:xfrm>
            <a:off x="5559988" y="5055476"/>
            <a:ext cx="31547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Umberto </a:t>
            </a:r>
            <a:r>
              <a:rPr lang="pt-BR" sz="1400" b="1" dirty="0" err="1"/>
              <a:t>Boccioni</a:t>
            </a:r>
            <a:r>
              <a:rPr lang="pt-BR" sz="1400" b="1" dirty="0"/>
              <a:t>, Carlo </a:t>
            </a:r>
            <a:r>
              <a:rPr lang="pt-BR" sz="1400" b="1" dirty="0" err="1"/>
              <a:t>Carrà</a:t>
            </a:r>
            <a:r>
              <a:rPr lang="pt-BR" sz="1400" b="1" dirty="0"/>
              <a:t>, Luigi </a:t>
            </a:r>
            <a:r>
              <a:rPr lang="pt-BR" sz="1400" b="1" dirty="0" err="1"/>
              <a:t>Russolo</a:t>
            </a:r>
            <a:r>
              <a:rPr lang="pt-BR" sz="1400" b="1" dirty="0"/>
              <a:t>, </a:t>
            </a:r>
            <a:r>
              <a:rPr lang="pt-BR" sz="1400" b="1" dirty="0" err="1"/>
              <a:t>Giacomo</a:t>
            </a:r>
            <a:r>
              <a:rPr lang="pt-BR" sz="1400" b="1" dirty="0"/>
              <a:t> </a:t>
            </a:r>
            <a:r>
              <a:rPr lang="pt-BR" sz="1400" b="1" dirty="0" err="1"/>
              <a:t>Balla</a:t>
            </a:r>
            <a:r>
              <a:rPr lang="pt-BR" sz="1400" b="1" dirty="0"/>
              <a:t>, Gino </a:t>
            </a:r>
            <a:r>
              <a:rPr lang="pt-BR" sz="1400" b="1" dirty="0" err="1"/>
              <a:t>Severini</a:t>
            </a:r>
            <a:endParaRPr lang="pt-BR" sz="1400" b="1" dirty="0"/>
          </a:p>
          <a:p>
            <a:r>
              <a:rPr lang="pt-BR" sz="1400" i="1" dirty="0"/>
              <a:t>Pintura futurista: manifesto técnico</a:t>
            </a:r>
            <a:r>
              <a:rPr lang="pt-BR" sz="1400" dirty="0"/>
              <a:t>, 11 de abril de 1910</a:t>
            </a:r>
          </a:p>
        </p:txBody>
      </p:sp>
    </p:spTree>
    <p:extLst>
      <p:ext uri="{BB962C8B-B14F-4D97-AF65-F5344CB8AC3E}">
        <p14:creationId xmlns:p14="http://schemas.microsoft.com/office/powerpoint/2010/main" val="931382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oto preta e branca de vaca&#10;&#10;Descrição gerada automaticamente com confiança média">
            <a:extLst>
              <a:ext uri="{FF2B5EF4-FFF2-40B4-BE49-F238E27FC236}">
                <a16:creationId xmlns:a16="http://schemas.microsoft.com/office/drawing/2014/main" id="{D64D2BDD-C38E-5E4E-8CBB-8AE1E60C36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94"/>
          <a:stretch/>
        </p:blipFill>
        <p:spPr>
          <a:xfrm>
            <a:off x="0" y="952500"/>
            <a:ext cx="9906000" cy="473537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4493F1B-A0D9-7E48-B7B9-D574976DDC66}"/>
              </a:ext>
            </a:extLst>
          </p:cNvPr>
          <p:cNvSpPr txBox="1"/>
          <p:nvPr/>
        </p:nvSpPr>
        <p:spPr>
          <a:xfrm>
            <a:off x="157656" y="6201104"/>
            <a:ext cx="9014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/>
              <a:t>Étienne</a:t>
            </a:r>
            <a:r>
              <a:rPr lang="pt-BR" sz="1400" dirty="0"/>
              <a:t>-Jules </a:t>
            </a:r>
            <a:r>
              <a:rPr lang="pt-BR" sz="1400" dirty="0" err="1"/>
              <a:t>Marey</a:t>
            </a:r>
            <a:r>
              <a:rPr lang="pt-BR" sz="1400" dirty="0"/>
              <a:t>, </a:t>
            </a:r>
            <a:r>
              <a:rPr lang="pt-BR" sz="1400" dirty="0" err="1"/>
              <a:t>Cheval</a:t>
            </a:r>
            <a:r>
              <a:rPr lang="pt-BR" sz="1400" dirty="0"/>
              <a:t> </a:t>
            </a:r>
            <a:r>
              <a:rPr lang="pt-BR" sz="1400" dirty="0" err="1"/>
              <a:t>blanc</a:t>
            </a:r>
            <a:r>
              <a:rPr lang="pt-BR" sz="1400" dirty="0"/>
              <a:t> </a:t>
            </a:r>
            <a:r>
              <a:rPr lang="pt-BR" sz="1400" dirty="0" err="1"/>
              <a:t>monté</a:t>
            </a:r>
            <a:r>
              <a:rPr lang="pt-BR" sz="1400" dirty="0"/>
              <a:t>, 1886, </a:t>
            </a:r>
            <a:r>
              <a:rPr lang="pt-BR" sz="1400" dirty="0" err="1"/>
              <a:t>locomotion</a:t>
            </a:r>
            <a:r>
              <a:rPr lang="pt-BR" sz="1400" dirty="0"/>
              <a:t> </a:t>
            </a:r>
            <a:r>
              <a:rPr lang="pt-BR" sz="1400" dirty="0" err="1"/>
              <a:t>du</a:t>
            </a:r>
            <a:r>
              <a:rPr lang="pt-BR" sz="1400" dirty="0"/>
              <a:t> </a:t>
            </a:r>
            <a:r>
              <a:rPr lang="pt-BR" sz="1400" dirty="0" err="1"/>
              <a:t>cheval</a:t>
            </a:r>
            <a:r>
              <a:rPr lang="pt-BR" sz="1400" dirty="0"/>
              <a:t>, </a:t>
            </a:r>
            <a:r>
              <a:rPr lang="pt-BR" sz="1400" dirty="0" err="1"/>
              <a:t>expérience</a:t>
            </a:r>
            <a:r>
              <a:rPr lang="pt-BR" sz="1400" dirty="0"/>
              <a:t> 4, </a:t>
            </a:r>
            <a:r>
              <a:rPr lang="pt-BR" sz="1400" dirty="0" err="1"/>
              <a:t>Chronophotographie</a:t>
            </a:r>
            <a:r>
              <a:rPr lang="pt-BR" sz="1400" dirty="0"/>
              <a:t> </a:t>
            </a:r>
            <a:r>
              <a:rPr lang="pt-BR" sz="1400" dirty="0" err="1"/>
              <a:t>sur</a:t>
            </a:r>
            <a:r>
              <a:rPr lang="pt-BR" sz="1400" dirty="0"/>
              <a:t> plaque fixe</a:t>
            </a:r>
          </a:p>
        </p:txBody>
      </p:sp>
    </p:spTree>
    <p:extLst>
      <p:ext uri="{BB962C8B-B14F-4D97-AF65-F5344CB8AC3E}">
        <p14:creationId xmlns:p14="http://schemas.microsoft.com/office/powerpoint/2010/main" val="26985614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662</TotalTime>
  <Words>780</Words>
  <Application>Microsoft Macintosh PowerPoint</Application>
  <PresentationFormat>Papel A4 (210 x 297 mm)</PresentationFormat>
  <Paragraphs>83</Paragraphs>
  <Slides>33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Heloísa Espada Rodrigues de Lima</dc:creator>
  <cp:lastModifiedBy>Heloísa Espada Rodrigues de Lima</cp:lastModifiedBy>
  <cp:revision>54</cp:revision>
  <dcterms:created xsi:type="dcterms:W3CDTF">2022-08-24T02:08:26Z</dcterms:created>
  <dcterms:modified xsi:type="dcterms:W3CDTF">2022-08-31T15:37:47Z</dcterms:modified>
</cp:coreProperties>
</file>