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8" r:id="rId5"/>
    <p:sldId id="270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7C5"/>
    <a:srgbClr val="64EF1F"/>
    <a:srgbClr val="F99D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618" autoAdjust="0"/>
    <p:restoredTop sz="94660"/>
  </p:normalViewPr>
  <p:slideViewPr>
    <p:cSldViewPr>
      <p:cViewPr varScale="1">
        <p:scale>
          <a:sx n="110" d="100"/>
          <a:sy n="110" d="100"/>
        </p:scale>
        <p:origin x="-19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CC3E63B-191A-4CA6-8E2F-9C6D54770C68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B498048-9145-4CCD-BECE-48470A4FC8F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468642-D742-418B-8AC2-B31D7291C78D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8DA38C-E3B7-4C0E-9974-054C4D69EC1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fld id="{58611515-6DAD-4AFC-85DB-875CD4564909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fld id="{A076D60D-6860-4E5B-B7FE-706781B0A2F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9BE8B2-5A17-4F09-8AD2-240DC4A98F97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6204D-110E-443B-AB33-D5B0D4F3CB4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F68D7-46F6-4E97-98E6-0C98236DA15E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FE2E2-1392-491B-8F58-2FA99FC6FDA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E07BD-A0FD-4767-95F7-6FA601F19520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CBCC6-3ECD-4639-8636-85504A217B4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fld id="{831C5CC1-91A6-4746-BED2-E4D1815BF24C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fld id="{97A901A7-A0AA-412F-B3A3-7C581619B43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0B54B-AB23-4B53-8358-CE926653B4A2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8780A-0D58-4A54-B3D5-31288446127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857365"/>
            <a:ext cx="4038600" cy="41434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57365"/>
            <a:ext cx="4038600" cy="41434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AF7C9A-EA5E-4CCB-BBFB-CF11CD98EABB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28045-8008-43F0-B8EC-9DE57F72C41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0034" y="1714488"/>
            <a:ext cx="4040188" cy="6032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28868"/>
            <a:ext cx="4040188" cy="3500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7144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28867"/>
            <a:ext cx="4041775" cy="35004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8FB959-9AD4-47DA-A40A-BD9393A4EF72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F3500-E06B-42B5-ADE6-369A53F3C87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5F525-1005-486D-A646-D734DE5A29E1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3F674-7D2B-406F-90DE-EA2305DF632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2DD147-E54F-4DCD-93A7-19F5EDF2A9B4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74717-EDBB-4AAE-B0F7-8B4432AED2F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9D417-EBCF-4BDE-95FF-13F5997B048E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0CA6D-905E-4582-8607-135EC22B735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EEEC32-6879-4A48-BA79-E572E682C092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16F41-6F6E-4326-AEF4-E0E99376A25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70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785813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63550" y="1857375"/>
            <a:ext cx="821690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7AE06E75-EF89-4898-8C10-47455215B44E}" type="datetime1">
              <a:rPr lang="en-US"/>
              <a:pPr/>
              <a:t>1/10/2020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4F99215-0AD1-4D28-9328-551A746FB39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8"/>
          <p:cNvSpPr>
            <a:spLocks noChangeArrowheads="1"/>
          </p:cNvSpPr>
          <p:nvPr/>
        </p:nvSpPr>
        <p:spPr bwMode="auto">
          <a:xfrm>
            <a:off x="1252538" y="609600"/>
            <a:ext cx="6638925" cy="109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PT" sz="1800" b="1" dirty="0"/>
              <a:t>UNIVERSIDADE DE SÃO PAULO</a:t>
            </a:r>
            <a:br>
              <a:rPr lang="pt-PT" sz="1800" b="1" dirty="0"/>
            </a:br>
            <a:r>
              <a:rPr lang="pt-PT" sz="700" b="1" dirty="0"/>
              <a:t/>
            </a:r>
            <a:br>
              <a:rPr lang="pt-PT" sz="700" b="1" dirty="0"/>
            </a:br>
            <a:r>
              <a:rPr lang="pt-PT" sz="1600" b="1" dirty="0"/>
              <a:t>Faculdade de Medicina de Ribeirão </a:t>
            </a:r>
            <a:r>
              <a:rPr lang="pt-PT" sz="1600" b="1" dirty="0" smtClean="0"/>
              <a:t>Preto</a:t>
            </a:r>
            <a:endParaRPr lang="pt-BR" sz="1400" dirty="0"/>
          </a:p>
        </p:txBody>
      </p:sp>
      <p:pic>
        <p:nvPicPr>
          <p:cNvPr id="4101" name="Picture 4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244" r="75240" b="8624"/>
          <a:stretch>
            <a:fillRect/>
          </a:stretch>
        </p:blipFill>
        <p:spPr bwMode="auto">
          <a:xfrm>
            <a:off x="304800" y="1095387"/>
            <a:ext cx="1000155" cy="5048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127000" dist="38100" dir="8100000" sx="102000" sy="102000" algn="tr" rotWithShape="0">
              <a:prstClr val="black">
                <a:alpha val="43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2" name="Picture 2" descr="http://www.fmrp.usp.br/novo_portal/images/stories/fmrp/brasao.jpg"/>
          <p:cNvPicPr>
            <a:picLocks noChangeAspect="1" noChangeArrowheads="1"/>
          </p:cNvPicPr>
          <p:nvPr/>
        </p:nvPicPr>
        <p:blipFill>
          <a:blip r:embed="rId3" cstate="print"/>
          <a:srcRect l="5556" t="10274" b="10957"/>
          <a:stretch>
            <a:fillRect/>
          </a:stretch>
        </p:blipFill>
        <p:spPr bwMode="auto">
          <a:xfrm>
            <a:off x="7966869" y="838201"/>
            <a:ext cx="637579" cy="86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8" name="CaixaDeTexto 7"/>
          <p:cNvSpPr txBox="1"/>
          <p:nvPr/>
        </p:nvSpPr>
        <p:spPr>
          <a:xfrm>
            <a:off x="683568" y="2204864"/>
            <a:ext cx="74669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Departamento de Biomecânica, Medicina e Reabilitação do Aparelho Locomotor</a:t>
            </a:r>
            <a:endParaRPr lang="pt-BR" sz="1600" dirty="0"/>
          </a:p>
        </p:txBody>
      </p:sp>
      <p:sp>
        <p:nvSpPr>
          <p:cNvPr id="9" name="Retângulo 8"/>
          <p:cNvSpPr/>
          <p:nvPr/>
        </p:nvSpPr>
        <p:spPr>
          <a:xfrm>
            <a:off x="755576" y="2132856"/>
            <a:ext cx="734481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8" name="Grupo 17"/>
          <p:cNvGrpSpPr/>
          <p:nvPr/>
        </p:nvGrpSpPr>
        <p:grpSpPr>
          <a:xfrm>
            <a:off x="1844080" y="3068960"/>
            <a:ext cx="2007840" cy="360040"/>
            <a:chOff x="251520" y="3068960"/>
            <a:chExt cx="2007840" cy="360040"/>
          </a:xfrm>
        </p:grpSpPr>
        <p:sp>
          <p:nvSpPr>
            <p:cNvPr id="10" name="CaixaDeTexto 9"/>
            <p:cNvSpPr txBox="1"/>
            <p:nvPr/>
          </p:nvSpPr>
          <p:spPr>
            <a:xfrm>
              <a:off x="464554" y="3077752"/>
              <a:ext cx="15151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err="1" smtClean="0"/>
                <a:t>Anestesiologia</a:t>
              </a:r>
              <a:endParaRPr lang="pt-BR" sz="1600" dirty="0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251520" y="3068960"/>
              <a:ext cx="2007840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4378076" y="3068960"/>
            <a:ext cx="2786212" cy="366602"/>
            <a:chOff x="2803624" y="3068960"/>
            <a:chExt cx="2786212" cy="366602"/>
          </a:xfrm>
        </p:grpSpPr>
        <p:sp>
          <p:nvSpPr>
            <p:cNvPr id="11" name="CaixaDeTexto 10"/>
            <p:cNvSpPr txBox="1"/>
            <p:nvPr/>
          </p:nvSpPr>
          <p:spPr>
            <a:xfrm>
              <a:off x="2803624" y="3097008"/>
              <a:ext cx="27862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b="1" dirty="0" smtClean="0"/>
                <a:t>Ortopedia e Traumatologia</a:t>
              </a:r>
              <a:endParaRPr lang="pt-BR" sz="1600" b="1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2843808" y="3068960"/>
              <a:ext cx="2664296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3" name="Retângulo 3"/>
          <p:cNvSpPr>
            <a:spLocks noChangeArrowheads="1"/>
          </p:cNvSpPr>
          <p:nvPr/>
        </p:nvSpPr>
        <p:spPr bwMode="auto">
          <a:xfrm>
            <a:off x="1691680" y="3933056"/>
            <a:ext cx="324008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 dirty="0">
                <a:latin typeface="Arial" charset="0"/>
                <a:cs typeface="Arial" charset="0"/>
              </a:rPr>
              <a:t>Livro Básico:</a:t>
            </a:r>
          </a:p>
          <a:p>
            <a:pPr algn="ctr"/>
            <a:endParaRPr lang="pt-BR" sz="1800" dirty="0">
              <a:latin typeface="Arial" charset="0"/>
              <a:cs typeface="Arial" charset="0"/>
            </a:endParaRPr>
          </a:p>
          <a:p>
            <a:pPr algn="ctr"/>
            <a:r>
              <a:rPr lang="pt-BR" sz="1800" dirty="0">
                <a:latin typeface="Arial" charset="0"/>
                <a:cs typeface="Arial" charset="0"/>
              </a:rPr>
              <a:t>“Fundamentos de Ortopedia e Traumatologia”</a:t>
            </a:r>
          </a:p>
          <a:p>
            <a:pPr algn="ctr"/>
            <a:r>
              <a:rPr lang="pt-BR" sz="1800" dirty="0">
                <a:latin typeface="Arial" charset="0"/>
                <a:cs typeface="Arial" charset="0"/>
              </a:rPr>
              <a:t>(Biblioteca Central)</a:t>
            </a:r>
          </a:p>
          <a:p>
            <a:pPr algn="ctr"/>
            <a:endParaRPr lang="pt-BR" dirty="0">
              <a:latin typeface="Arial" charset="0"/>
              <a:cs typeface="Arial" charset="0"/>
            </a:endParaRPr>
          </a:p>
        </p:txBody>
      </p:sp>
      <p:pic>
        <p:nvPicPr>
          <p:cNvPr id="14" name="Picture 2" descr="C:\Users\Volpon\Desktop\ScreenHunter_948 Mar. 18 17.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645024"/>
            <a:ext cx="149066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987824" y="863088"/>
            <a:ext cx="3108608" cy="371004"/>
            <a:chOff x="2803624" y="3095336"/>
            <a:chExt cx="3108608" cy="371004"/>
          </a:xfrm>
        </p:grpSpPr>
        <p:sp>
          <p:nvSpPr>
            <p:cNvPr id="5" name="CaixaDeTexto 4"/>
            <p:cNvSpPr txBox="1"/>
            <p:nvPr/>
          </p:nvSpPr>
          <p:spPr>
            <a:xfrm>
              <a:off x="2803624" y="3097008"/>
              <a:ext cx="31086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800" b="1" dirty="0" smtClean="0"/>
                <a:t>Ortopedia e Traumatologia</a:t>
              </a:r>
              <a:endParaRPr lang="pt-BR" sz="1800" b="1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2843808" y="3095336"/>
              <a:ext cx="2984152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3311415" y="1484784"/>
            <a:ext cx="234070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000" dirty="0" smtClean="0"/>
              <a:t>Subespecialidades</a:t>
            </a: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519042" y="2132856"/>
            <a:ext cx="256512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pt-BR" dirty="0" smtClean="0"/>
              <a:t>Fisiatria</a:t>
            </a:r>
          </a:p>
          <a:p>
            <a:pPr>
              <a:lnSpc>
                <a:spcPts val="3000"/>
              </a:lnSpc>
            </a:pPr>
            <a:r>
              <a:rPr lang="pt-BR" dirty="0" smtClean="0"/>
              <a:t>Oncologia</a:t>
            </a:r>
          </a:p>
          <a:p>
            <a:pPr>
              <a:lnSpc>
                <a:spcPts val="3000"/>
              </a:lnSpc>
            </a:pPr>
            <a:r>
              <a:rPr lang="pt-BR" dirty="0" smtClean="0"/>
              <a:t>Coluna</a:t>
            </a:r>
            <a:endParaRPr lang="pt-BR" dirty="0"/>
          </a:p>
          <a:p>
            <a:pPr>
              <a:lnSpc>
                <a:spcPts val="3000"/>
              </a:lnSpc>
            </a:pPr>
            <a:r>
              <a:rPr lang="pt-BR" dirty="0" smtClean="0"/>
              <a:t>Pediátrica</a:t>
            </a:r>
          </a:p>
          <a:p>
            <a:pPr>
              <a:lnSpc>
                <a:spcPts val="3100"/>
              </a:lnSpc>
            </a:pPr>
            <a:r>
              <a:rPr lang="pt-BR" dirty="0" smtClean="0"/>
              <a:t>Membro Superior</a:t>
            </a:r>
          </a:p>
          <a:p>
            <a:pPr>
              <a:lnSpc>
                <a:spcPts val="3000"/>
              </a:lnSpc>
            </a:pPr>
            <a:r>
              <a:rPr lang="pt-BR" dirty="0" smtClean="0"/>
              <a:t>Quadril</a:t>
            </a:r>
          </a:p>
          <a:p>
            <a:pPr>
              <a:lnSpc>
                <a:spcPts val="3000"/>
              </a:lnSpc>
            </a:pPr>
            <a:r>
              <a:rPr lang="pt-BR" dirty="0" smtClean="0"/>
              <a:t>Membro Inferior</a:t>
            </a:r>
          </a:p>
          <a:p>
            <a:pPr>
              <a:lnSpc>
                <a:spcPts val="3000"/>
              </a:lnSpc>
            </a:pPr>
            <a:r>
              <a:rPr lang="pt-BR" dirty="0" smtClean="0"/>
              <a:t>Pé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/>
          <p:nvPr/>
        </p:nvGrpSpPr>
        <p:grpSpPr>
          <a:xfrm>
            <a:off x="2987824" y="863088"/>
            <a:ext cx="3108608" cy="371004"/>
            <a:chOff x="2803624" y="3095336"/>
            <a:chExt cx="3108608" cy="371004"/>
          </a:xfrm>
        </p:grpSpPr>
        <p:sp>
          <p:nvSpPr>
            <p:cNvPr id="5" name="CaixaDeTexto 4"/>
            <p:cNvSpPr txBox="1"/>
            <p:nvPr/>
          </p:nvSpPr>
          <p:spPr>
            <a:xfrm>
              <a:off x="2803624" y="3097008"/>
              <a:ext cx="31086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800" b="1" dirty="0" smtClean="0"/>
                <a:t>Ortopedia e Traumatologia</a:t>
              </a:r>
              <a:endParaRPr lang="pt-BR" sz="1800" b="1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2843808" y="3095336"/>
              <a:ext cx="2984152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3203848" y="1484784"/>
            <a:ext cx="2651688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Atuação: graduação</a:t>
            </a:r>
            <a:endParaRPr lang="pt-BR" sz="20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55776" y="2132856"/>
            <a:ext cx="4424609" cy="24776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100"/>
              </a:lnSpc>
            </a:pPr>
            <a:r>
              <a:rPr lang="pt-BR" dirty="0" smtClean="0"/>
              <a:t>HC- Campus </a:t>
            </a:r>
            <a:r>
              <a:rPr lang="pt-BR" sz="1800" dirty="0" smtClean="0">
                <a:solidFill>
                  <a:srgbClr val="FF0000"/>
                </a:solidFill>
              </a:rPr>
              <a:t>(4º ano)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lnSpc>
                <a:spcPts val="3100"/>
              </a:lnSpc>
            </a:pPr>
            <a:r>
              <a:rPr lang="pt-BR" dirty="0" smtClean="0"/>
              <a:t>Centro Reabilitação </a:t>
            </a:r>
            <a:r>
              <a:rPr lang="pt-BR" sz="1800" dirty="0" smtClean="0">
                <a:solidFill>
                  <a:srgbClr val="FF0000"/>
                </a:solidFill>
              </a:rPr>
              <a:t>(4º ano</a:t>
            </a:r>
            <a:r>
              <a:rPr lang="pt-BR" sz="1800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ts val="3100"/>
              </a:lnSpc>
            </a:pPr>
            <a:r>
              <a:rPr lang="pt-BR" smtClean="0"/>
              <a:t>Centro de Saúde Escola </a:t>
            </a:r>
            <a:r>
              <a:rPr lang="pt-BR" sz="1800" smtClean="0">
                <a:solidFill>
                  <a:srgbClr val="FF0000"/>
                </a:solidFill>
              </a:rPr>
              <a:t>(5º ano)</a:t>
            </a:r>
            <a:endParaRPr lang="pt-BR" smtClean="0">
              <a:solidFill>
                <a:srgbClr val="FF0000"/>
              </a:solidFill>
            </a:endParaRPr>
          </a:p>
          <a:p>
            <a:pPr>
              <a:lnSpc>
                <a:spcPts val="3100"/>
              </a:lnSpc>
            </a:pPr>
            <a:r>
              <a:rPr lang="pt-BR" smtClean="0"/>
              <a:t>Unidade </a:t>
            </a:r>
            <a:r>
              <a:rPr lang="pt-BR" dirty="0" smtClean="0"/>
              <a:t>de Emergência </a:t>
            </a:r>
            <a:r>
              <a:rPr lang="pt-BR" sz="1800" dirty="0" smtClean="0">
                <a:solidFill>
                  <a:srgbClr val="FF0000"/>
                </a:solidFill>
              </a:rPr>
              <a:t>(6º ano)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lnSpc>
                <a:spcPts val="3100"/>
              </a:lnSpc>
            </a:pPr>
            <a:endParaRPr lang="pt-BR" dirty="0" smtClean="0"/>
          </a:p>
          <a:p>
            <a:pPr>
              <a:lnSpc>
                <a:spcPts val="3100"/>
              </a:lnSpc>
            </a:pPr>
            <a:endParaRPr lang="pt-BR" dirty="0" smtClean="0"/>
          </a:p>
        </p:txBody>
      </p:sp>
      <p:sp>
        <p:nvSpPr>
          <p:cNvPr id="9" name="Retângulo 8"/>
          <p:cNvSpPr/>
          <p:nvPr/>
        </p:nvSpPr>
        <p:spPr>
          <a:xfrm>
            <a:off x="2555776" y="2132856"/>
            <a:ext cx="4392488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059832" y="4221088"/>
            <a:ext cx="3563796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000" dirty="0" smtClean="0"/>
              <a:t>Laboratório de Bioengenharia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/>
          <p:nvPr/>
        </p:nvGrpSpPr>
        <p:grpSpPr>
          <a:xfrm>
            <a:off x="2987824" y="863088"/>
            <a:ext cx="3108608" cy="371004"/>
            <a:chOff x="2803624" y="3095336"/>
            <a:chExt cx="3108608" cy="371004"/>
          </a:xfrm>
        </p:grpSpPr>
        <p:sp>
          <p:nvSpPr>
            <p:cNvPr id="5" name="CaixaDeTexto 4"/>
            <p:cNvSpPr txBox="1"/>
            <p:nvPr/>
          </p:nvSpPr>
          <p:spPr>
            <a:xfrm>
              <a:off x="2803624" y="3097008"/>
              <a:ext cx="31086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800" b="1" dirty="0" smtClean="0"/>
                <a:t>Ortopedia e Traumatologia</a:t>
              </a:r>
              <a:endParaRPr lang="pt-BR" sz="1800" b="1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2843808" y="3095336"/>
              <a:ext cx="2984152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3707904" y="1484784"/>
            <a:ext cx="1524776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Graduação</a:t>
            </a:r>
            <a:endParaRPr lang="pt-BR" sz="20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83568" y="2204864"/>
            <a:ext cx="7233070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u="sng" dirty="0" smtClean="0"/>
              <a:t>Objetivos</a:t>
            </a:r>
            <a:r>
              <a:rPr lang="pt-BR" dirty="0" smtClean="0"/>
              <a:t>: </a:t>
            </a:r>
            <a:r>
              <a:rPr lang="pt-BR" sz="2300" dirty="0" smtClean="0"/>
              <a:t>ensinar os fundamentos da especialidade</a:t>
            </a:r>
          </a:p>
          <a:p>
            <a:r>
              <a:rPr lang="pt-BR" sz="2300" dirty="0" smtClean="0"/>
              <a:t>                  e capacitar para atuação em nível primário</a:t>
            </a:r>
            <a:endParaRPr lang="pt-BR" sz="23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55576" y="3501008"/>
            <a:ext cx="1084592" cy="46166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4º Ano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123728" y="3501008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Fundamentos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139952" y="3068960"/>
            <a:ext cx="2351926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1800" dirty="0" smtClean="0"/>
              <a:t>Conteúdo teórico</a:t>
            </a:r>
          </a:p>
          <a:p>
            <a:r>
              <a:rPr lang="pt-BR" sz="1800" dirty="0" smtClean="0"/>
              <a:t>Semiologia</a:t>
            </a:r>
          </a:p>
          <a:p>
            <a:r>
              <a:rPr lang="pt-BR" sz="1800" dirty="0" smtClean="0"/>
              <a:t>Leitura de imagens</a:t>
            </a:r>
          </a:p>
          <a:p>
            <a:r>
              <a:rPr lang="pt-BR" sz="1800" dirty="0" smtClean="0"/>
              <a:t>Prática imobilizações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55576" y="4509120"/>
            <a:ext cx="1084592" cy="46166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/>
              <a:t>5</a:t>
            </a:r>
            <a:r>
              <a:rPr lang="pt-BR" dirty="0" smtClean="0"/>
              <a:t>º Ano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195736" y="4581128"/>
            <a:ext cx="2948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Atuação nível </a:t>
            </a:r>
            <a:r>
              <a:rPr lang="pt-BR" sz="2000" dirty="0"/>
              <a:t>1</a:t>
            </a:r>
            <a:r>
              <a:rPr lang="pt-BR" sz="2000" baseline="30000" dirty="0"/>
              <a:t>ário</a:t>
            </a:r>
            <a:r>
              <a:rPr lang="pt-BR" sz="2000" dirty="0"/>
              <a:t> e 2</a:t>
            </a:r>
            <a:r>
              <a:rPr lang="pt-BR" sz="2000" baseline="30000" dirty="0"/>
              <a:t>ário</a:t>
            </a:r>
            <a:endParaRPr lang="pt-BR" sz="2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436096" y="4456368"/>
            <a:ext cx="1620957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1800" dirty="0" smtClean="0"/>
              <a:t>Prática clínica</a:t>
            </a:r>
          </a:p>
          <a:p>
            <a:r>
              <a:rPr lang="pt-BR" sz="1800" dirty="0" smtClean="0"/>
              <a:t>Discussões</a:t>
            </a:r>
            <a:endParaRPr lang="pt-BR" sz="18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55576" y="5343599"/>
            <a:ext cx="1084592" cy="46166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6º Ano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267744" y="5445224"/>
            <a:ext cx="297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Atuação nível 2</a:t>
            </a:r>
            <a:r>
              <a:rPr lang="pt-BR" sz="2000" baseline="30000" dirty="0" smtClean="0"/>
              <a:t>ário</a:t>
            </a:r>
            <a:r>
              <a:rPr lang="pt-BR" sz="2000" dirty="0" smtClean="0"/>
              <a:t> (3</a:t>
            </a:r>
            <a:r>
              <a:rPr lang="pt-BR" sz="2000" baseline="30000" dirty="0" smtClean="0"/>
              <a:t>ário</a:t>
            </a:r>
            <a:r>
              <a:rPr lang="pt-BR" sz="2000" dirty="0" smtClean="0"/>
              <a:t>)</a:t>
            </a:r>
            <a:endParaRPr lang="pt-BR" sz="20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436096" y="5301208"/>
            <a:ext cx="1620957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1800" dirty="0" smtClean="0"/>
              <a:t>Prática clínica</a:t>
            </a:r>
          </a:p>
          <a:p>
            <a:r>
              <a:rPr lang="pt-BR" sz="1800" dirty="0" smtClean="0"/>
              <a:t>Discussões</a:t>
            </a:r>
            <a:endParaRPr lang="pt-BR" sz="18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7308304" y="5445224"/>
            <a:ext cx="583814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/>
              <a:t>U.E.</a:t>
            </a:r>
            <a:endParaRPr lang="pt-BR" sz="16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308304" y="4653136"/>
            <a:ext cx="604653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/>
              <a:t>CSE</a:t>
            </a:r>
            <a:endParaRPr lang="pt-BR" sz="16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6876256" y="3501008"/>
            <a:ext cx="1255472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/>
              <a:t>HC campus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/>
          <p:nvPr/>
        </p:nvGrpSpPr>
        <p:grpSpPr>
          <a:xfrm>
            <a:off x="2987824" y="863088"/>
            <a:ext cx="3108608" cy="371004"/>
            <a:chOff x="2803624" y="3095336"/>
            <a:chExt cx="3108608" cy="371004"/>
          </a:xfrm>
        </p:grpSpPr>
        <p:sp>
          <p:nvSpPr>
            <p:cNvPr id="5" name="CaixaDeTexto 4"/>
            <p:cNvSpPr txBox="1"/>
            <p:nvPr/>
          </p:nvSpPr>
          <p:spPr>
            <a:xfrm>
              <a:off x="2803624" y="3097008"/>
              <a:ext cx="31086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800" b="1" dirty="0" smtClean="0"/>
                <a:t>Ortopedia e Traumatologia</a:t>
              </a:r>
              <a:endParaRPr lang="pt-BR" sz="1800" b="1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2843808" y="3095336"/>
              <a:ext cx="2984152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3707904" y="1484784"/>
            <a:ext cx="1524776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Graduação</a:t>
            </a:r>
            <a:endParaRPr lang="pt-BR" sz="20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043608" y="2276872"/>
            <a:ext cx="55002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Monitoria: inscrições dezembro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Iniciação científica: inscrições pela FMRP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Plantões voluntários na UE (dezembro/janeiro)</a:t>
            </a:r>
            <a:endParaRPr lang="pt-BR" sz="20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267744" y="4653136"/>
            <a:ext cx="5003293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000" dirty="0" smtClean="0"/>
              <a:t>Divulgação: pelo e-mail da </a:t>
            </a:r>
            <a:r>
              <a:rPr lang="pt-BR" sz="2000" dirty="0" err="1" smtClean="0"/>
              <a:t>usp</a:t>
            </a:r>
            <a:r>
              <a:rPr lang="pt-BR" sz="2000" dirty="0" smtClean="0"/>
              <a:t> dos alunos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/>
          <p:nvPr/>
        </p:nvGrpSpPr>
        <p:grpSpPr>
          <a:xfrm>
            <a:off x="2987824" y="863088"/>
            <a:ext cx="3108608" cy="371004"/>
            <a:chOff x="2803624" y="3095336"/>
            <a:chExt cx="3108608" cy="371004"/>
          </a:xfrm>
        </p:grpSpPr>
        <p:sp>
          <p:nvSpPr>
            <p:cNvPr id="5" name="CaixaDeTexto 4"/>
            <p:cNvSpPr txBox="1"/>
            <p:nvPr/>
          </p:nvSpPr>
          <p:spPr>
            <a:xfrm>
              <a:off x="2803624" y="3097008"/>
              <a:ext cx="31086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800" b="1" dirty="0" smtClean="0"/>
                <a:t>Ortopedia e Traumatologia</a:t>
              </a:r>
              <a:endParaRPr lang="pt-BR" sz="1800" b="1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2843808" y="3095336"/>
              <a:ext cx="2984152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3707904" y="1484784"/>
            <a:ext cx="1052019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4º ANO</a:t>
            </a:r>
            <a:endParaRPr lang="pt-BR" sz="20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419872" y="2132856"/>
            <a:ext cx="2255746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INDISPENSÁVEL</a:t>
            </a:r>
            <a:endParaRPr lang="pt-BR" sz="2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195736" y="2708920"/>
            <a:ext cx="4799712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/>
              <a:t>PONTUALIDADE: tolerância máxima de atraso 10’</a:t>
            </a:r>
            <a:endParaRPr lang="pt-BR" sz="16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691680" y="3284984"/>
            <a:ext cx="5966698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/>
              <a:t>O docente pode aplicar lista de presença no início e fim da aula</a:t>
            </a:r>
            <a:endParaRPr lang="pt-BR" sz="16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27584" y="3933056"/>
            <a:ext cx="7656263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 smtClean="0"/>
              <a:t>Alunos que cheguem muito tarde, ou saiam mais cedo*, terão a presença anulada</a:t>
            </a:r>
            <a:endParaRPr lang="pt-BR" sz="16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547664" y="4509120"/>
            <a:ext cx="601466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/>
              <a:t>Docente que se atrasar e não avisar: comunicar-se Prof. Volpon</a:t>
            </a:r>
          </a:p>
          <a:p>
            <a:pPr algn="ctr"/>
            <a:r>
              <a:rPr lang="pt-BR" sz="1600" dirty="0" smtClean="0"/>
              <a:t>hc.ortopedia@gmail.com</a:t>
            </a:r>
            <a:endParaRPr lang="pt-BR" sz="16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376217" y="5373216"/>
            <a:ext cx="470834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1600" smtClean="0"/>
              <a:t>Será </a:t>
            </a:r>
            <a:r>
              <a:rPr lang="pt-BR" sz="1600" dirty="0" smtClean="0"/>
              <a:t>aplicada a avaliação do curso  pelos alunos</a:t>
            </a:r>
            <a:endParaRPr lang="pt-BR" sz="16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71600" y="6021288"/>
            <a:ext cx="1678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* Sem motivo justo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234</Words>
  <Application>Microsoft Office PowerPoint</Application>
  <PresentationFormat>Apresentação na tela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Maranho</dc:creator>
  <cp:lastModifiedBy>Jose B Volpon</cp:lastModifiedBy>
  <cp:revision>419</cp:revision>
  <dcterms:created xsi:type="dcterms:W3CDTF">2012-10-30T14:14:37Z</dcterms:created>
  <dcterms:modified xsi:type="dcterms:W3CDTF">2020-01-10T13:47:27Z</dcterms:modified>
</cp:coreProperties>
</file>