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70" r:id="rId11"/>
    <p:sldId id="271" r:id="rId12"/>
    <p:sldId id="274" r:id="rId13"/>
    <p:sldId id="278" r:id="rId14"/>
    <p:sldId id="279" r:id="rId15"/>
    <p:sldId id="280" r:id="rId16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585"/>
    <a:srgbClr val="CC95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629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2C2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C2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096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6096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8288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8288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0480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0480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2672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2672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864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4864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7056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9248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1440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103632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1582400" y="0"/>
            <a:ext cx="0" cy="576580"/>
          </a:xfrm>
          <a:custGeom>
            <a:avLst/>
            <a:gdLst/>
            <a:ahLst/>
            <a:cxnLst/>
            <a:rect l="l" t="t" r="r" b="b"/>
            <a:pathLst>
              <a:path h="576580">
                <a:moveTo>
                  <a:pt x="0" y="0"/>
                </a:moveTo>
                <a:lnTo>
                  <a:pt x="0" y="576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5534025" y="1611375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4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534025" y="2835275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4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534025" y="4060825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4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534025" y="5284851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4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534025" y="6510337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4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5534025" y="6172200"/>
            <a:ext cx="787400" cy="0"/>
          </a:xfrm>
          <a:custGeom>
            <a:avLst/>
            <a:gdLst/>
            <a:ahLst/>
            <a:cxnLst/>
            <a:rect l="l" t="t" r="r" b="b"/>
            <a:pathLst>
              <a:path w="787400">
                <a:moveTo>
                  <a:pt x="0" y="0"/>
                </a:moveTo>
                <a:lnTo>
                  <a:pt x="7874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2C2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2C2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1457" y="1911604"/>
            <a:ext cx="1652905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2C2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" y="3087623"/>
            <a:ext cx="10758805" cy="2465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2C2D2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2/25/2018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bibliotecadigital.fgv.br/ojs/index.php/rda/article/view/43882/42779" TargetMode="External"/><Relationship Id="rId3" Type="http://schemas.openxmlformats.org/officeDocument/2006/relationships/hyperlink" Target="https://jus.com.br/artigos/19060/a-aplicacao-do-principio-da-duracao-razoavel-do-processo-penal-pelo-superior-tribunal-de-justica" TargetMode="External"/><Relationship Id="rId7" Type="http://schemas.openxmlformats.org/officeDocument/2006/relationships/hyperlink" Target="http://www.ambito-juridico.com.br/site/index.php?n_link=revista_artigos_leitura&amp;amp;artigo_id=2350" TargetMode="External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us.com.br/revista/edicoes/2011/5" TargetMode="External"/><Relationship Id="rId5" Type="http://schemas.openxmlformats.org/officeDocument/2006/relationships/hyperlink" Target="https://jus.com.br/revista/edicoes/2011/5/9" TargetMode="External"/><Relationship Id="rId4" Type="http://schemas.openxmlformats.org/officeDocument/2006/relationships/hyperlink" Target="https://jus.com.br/revista/edicoes/2011" TargetMode="External"/><Relationship Id="rId9" Type="http://schemas.openxmlformats.org/officeDocument/2006/relationships/hyperlink" Target="http://dx.doi.org/10.12660/rda.v153.1983.4388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0"/>
            <a:ext cx="0" cy="3526154"/>
          </a:xfrm>
          <a:custGeom>
            <a:avLst/>
            <a:gdLst/>
            <a:ahLst/>
            <a:cxnLst/>
            <a:rect l="l" t="t" r="r" b="b"/>
            <a:pathLst>
              <a:path h="3526154">
                <a:moveTo>
                  <a:pt x="0" y="0"/>
                </a:moveTo>
                <a:lnTo>
                  <a:pt x="0" y="35259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0" y="551815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0"/>
            <a:ext cx="0" cy="3526154"/>
          </a:xfrm>
          <a:custGeom>
            <a:avLst/>
            <a:gdLst/>
            <a:ahLst/>
            <a:cxnLst/>
            <a:rect l="l" t="t" r="r" b="b"/>
            <a:pathLst>
              <a:path h="3526154">
                <a:moveTo>
                  <a:pt x="0" y="0"/>
                </a:moveTo>
                <a:lnTo>
                  <a:pt x="0" y="352590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5518150"/>
            <a:ext cx="0" cy="1339850"/>
          </a:xfrm>
          <a:custGeom>
            <a:avLst/>
            <a:gdLst/>
            <a:ahLst/>
            <a:cxnLst/>
            <a:rect l="l" t="t" r="r" b="b"/>
            <a:pathLst>
              <a:path h="1339850">
                <a:moveTo>
                  <a:pt x="0" y="0"/>
                </a:moveTo>
                <a:lnTo>
                  <a:pt x="0" y="13398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08136" y="4060825"/>
            <a:ext cx="10084435" cy="0"/>
          </a:xfrm>
          <a:custGeom>
            <a:avLst/>
            <a:gdLst/>
            <a:ahLst/>
            <a:cxnLst/>
            <a:rect l="l" t="t" r="r" b="b"/>
            <a:pathLst>
              <a:path w="10084435">
                <a:moveTo>
                  <a:pt x="0" y="0"/>
                </a:moveTo>
                <a:lnTo>
                  <a:pt x="10083863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5" y="4060825"/>
            <a:ext cx="132080" cy="0"/>
          </a:xfrm>
          <a:custGeom>
            <a:avLst/>
            <a:gdLst/>
            <a:ahLst/>
            <a:cxnLst/>
            <a:rect l="l" t="t" r="r" b="b"/>
            <a:pathLst>
              <a:path w="132080">
                <a:moveTo>
                  <a:pt x="0" y="0"/>
                </a:moveTo>
                <a:lnTo>
                  <a:pt x="13176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08136" y="5284851"/>
            <a:ext cx="10084435" cy="0"/>
          </a:xfrm>
          <a:custGeom>
            <a:avLst/>
            <a:gdLst/>
            <a:ahLst/>
            <a:cxnLst/>
            <a:rect l="l" t="t" r="r" b="b"/>
            <a:pathLst>
              <a:path w="10084435">
                <a:moveTo>
                  <a:pt x="0" y="0"/>
                </a:moveTo>
                <a:lnTo>
                  <a:pt x="10083863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5284851"/>
            <a:ext cx="132080" cy="0"/>
          </a:xfrm>
          <a:custGeom>
            <a:avLst/>
            <a:gdLst/>
            <a:ahLst/>
            <a:cxnLst/>
            <a:rect l="l" t="t" r="r" b="b"/>
            <a:pathLst>
              <a:path w="132080">
                <a:moveTo>
                  <a:pt x="0" y="0"/>
                </a:moveTo>
                <a:lnTo>
                  <a:pt x="13176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542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108136" y="5294376"/>
            <a:ext cx="8789035" cy="0"/>
          </a:xfrm>
          <a:custGeom>
            <a:avLst/>
            <a:gdLst/>
            <a:ahLst/>
            <a:cxnLst/>
            <a:rect l="l" t="t" r="r" b="b"/>
            <a:pathLst>
              <a:path w="8789035">
                <a:moveTo>
                  <a:pt x="0" y="0"/>
                </a:moveTo>
                <a:lnTo>
                  <a:pt x="8788463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2036445" y="875982"/>
            <a:ext cx="87464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spc="-15" dirty="0">
                <a:latin typeface="Verdana"/>
                <a:cs typeface="Verdana"/>
              </a:rPr>
              <a:t>Responsabilidade </a:t>
            </a:r>
            <a:r>
              <a:rPr sz="5400" b="0" spc="-5" dirty="0">
                <a:latin typeface="Verdana"/>
                <a:cs typeface="Verdana"/>
              </a:rPr>
              <a:t>Civil</a:t>
            </a:r>
            <a:r>
              <a:rPr sz="5400" b="0" spc="40" dirty="0">
                <a:latin typeface="Verdana"/>
                <a:cs typeface="Verdana"/>
              </a:rPr>
              <a:t> </a:t>
            </a:r>
            <a:r>
              <a:rPr sz="5400" b="0" spc="-5" dirty="0">
                <a:latin typeface="Verdana"/>
                <a:cs typeface="Verdana"/>
              </a:rPr>
              <a:t>do</a:t>
            </a:r>
            <a:endParaRPr sz="5400">
              <a:latin typeface="Verdana"/>
              <a:cs typeface="Verdan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764664" y="1503362"/>
            <a:ext cx="9288145" cy="240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2C2D2C"/>
                </a:solidFill>
                <a:latin typeface="Verdana"/>
                <a:cs typeface="Verdana"/>
              </a:rPr>
              <a:t>Estado:</a:t>
            </a:r>
            <a:endParaRPr sz="5400" dirty="0">
              <a:latin typeface="Verdana"/>
              <a:cs typeface="Verdana"/>
            </a:endParaRPr>
          </a:p>
          <a:p>
            <a:pPr algn="ctr">
              <a:lnSpc>
                <a:spcPts val="4220"/>
              </a:lnSpc>
              <a:spcBef>
                <a:spcPts val="3779"/>
              </a:spcBef>
            </a:pPr>
            <a:r>
              <a:rPr sz="4000" b="1" dirty="0">
                <a:solidFill>
                  <a:srgbClr val="2C2D2C"/>
                </a:solidFill>
                <a:latin typeface="Verdana"/>
                <a:cs typeface="Verdana"/>
              </a:rPr>
              <a:t>Tema: </a:t>
            </a:r>
            <a:r>
              <a:rPr sz="40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4000" spc="-5" dirty="0">
                <a:solidFill>
                  <a:srgbClr val="2C2D2C"/>
                </a:solidFill>
                <a:latin typeface="Verdana"/>
                <a:cs typeface="Verdana"/>
              </a:rPr>
              <a:t>RCE por </a:t>
            </a:r>
            <a:r>
              <a:rPr sz="4000" dirty="0">
                <a:solidFill>
                  <a:srgbClr val="2C2D2C"/>
                </a:solidFill>
                <a:latin typeface="Verdana"/>
                <a:cs typeface="Verdana"/>
              </a:rPr>
              <a:t>atos </a:t>
            </a:r>
            <a:r>
              <a:rPr sz="4000" spc="-15" dirty="0">
                <a:solidFill>
                  <a:srgbClr val="2C2D2C"/>
                </a:solidFill>
                <a:latin typeface="Verdana"/>
                <a:cs typeface="Verdana"/>
              </a:rPr>
              <a:t>legislativos</a:t>
            </a:r>
            <a:r>
              <a:rPr sz="4000" spc="1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400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endParaRPr sz="4000" dirty="0">
              <a:latin typeface="Verdana"/>
              <a:cs typeface="Verdana"/>
            </a:endParaRPr>
          </a:p>
          <a:p>
            <a:pPr algn="ctr">
              <a:lnSpc>
                <a:spcPts val="4220"/>
              </a:lnSpc>
            </a:pPr>
            <a:r>
              <a:rPr sz="4000" spc="-5" dirty="0">
                <a:solidFill>
                  <a:srgbClr val="2C2D2C"/>
                </a:solidFill>
                <a:latin typeface="Verdana"/>
                <a:cs typeface="Verdana"/>
              </a:rPr>
              <a:t>jurisdicionais</a:t>
            </a:r>
            <a:endParaRPr sz="4000" dirty="0">
              <a:latin typeface="Verdana"/>
              <a:cs typeface="Verdana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897882" y="5635307"/>
            <a:ext cx="6635750" cy="579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00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Faculdade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de Direito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da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Universidade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de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São Paulo</a:t>
            </a:r>
            <a:r>
              <a:rPr sz="20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(USP)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060"/>
              </a:lnSpc>
            </a:pPr>
            <a:r>
              <a:rPr sz="1800" dirty="0">
                <a:solidFill>
                  <a:srgbClr val="FF0000"/>
                </a:solidFill>
                <a:latin typeface="Verdana"/>
                <a:cs typeface="Verdana"/>
              </a:rPr>
              <a:t>São </a:t>
            </a:r>
            <a:r>
              <a:rPr sz="1800" spc="-15" dirty="0">
                <a:solidFill>
                  <a:srgbClr val="FF0000"/>
                </a:solidFill>
                <a:latin typeface="Verdana"/>
                <a:cs typeface="Verdana"/>
              </a:rPr>
              <a:t>Paulo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(SP), </a:t>
            </a:r>
            <a:r>
              <a:rPr sz="1800" spc="-10" dirty="0">
                <a:solidFill>
                  <a:srgbClr val="FF0000"/>
                </a:solidFill>
                <a:latin typeface="Verdana"/>
                <a:cs typeface="Verdana"/>
              </a:rPr>
              <a:t>primeiro </a:t>
            </a:r>
            <a:r>
              <a:rPr sz="1800" spc="-5" dirty="0">
                <a:solidFill>
                  <a:srgbClr val="FF0000"/>
                </a:solidFill>
                <a:latin typeface="Verdana"/>
                <a:cs typeface="Verdana"/>
              </a:rPr>
              <a:t>semestre de</a:t>
            </a:r>
            <a:r>
              <a:rPr sz="1800" spc="5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800" spc="-5" dirty="0" smtClean="0">
                <a:solidFill>
                  <a:srgbClr val="FF0000"/>
                </a:solidFill>
                <a:latin typeface="Verdana"/>
                <a:cs typeface="Verdana"/>
              </a:rPr>
              <a:t>201</a:t>
            </a:r>
            <a:r>
              <a:rPr lang="pt-BR" sz="1800" spc="-5" dirty="0" smtClean="0">
                <a:solidFill>
                  <a:srgbClr val="FF0000"/>
                </a:solidFill>
                <a:latin typeface="Verdana"/>
                <a:cs typeface="Verdana"/>
              </a:rPr>
              <a:t>8.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075684" y="4475416"/>
            <a:ext cx="7461884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10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2200" b="1" spc="10" dirty="0">
                <a:solidFill>
                  <a:srgbClr val="2C2D2C"/>
                </a:solidFill>
                <a:latin typeface="Verdana"/>
                <a:cs typeface="Verdana"/>
              </a:rPr>
              <a:t>ROF</a:t>
            </a:r>
            <a:r>
              <a:rPr sz="2800" b="1" spc="10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2800" b="1" spc="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2200" b="1" spc="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2800" b="1" spc="0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2800" b="1" spc="25" dirty="0">
                <a:solidFill>
                  <a:srgbClr val="2C2D2C"/>
                </a:solidFill>
                <a:latin typeface="Verdana"/>
                <a:cs typeface="Verdana"/>
              </a:rPr>
              <a:t>G</a:t>
            </a:r>
            <a:r>
              <a:rPr sz="2200" b="1" spc="25" dirty="0">
                <a:solidFill>
                  <a:srgbClr val="2C2D2C"/>
                </a:solidFill>
                <a:latin typeface="Verdana"/>
                <a:cs typeface="Verdana"/>
              </a:rPr>
              <a:t>USTAVO </a:t>
            </a:r>
            <a:r>
              <a:rPr sz="2800" b="1" spc="15" dirty="0">
                <a:solidFill>
                  <a:srgbClr val="2C2D2C"/>
                </a:solidFill>
                <a:latin typeface="Verdana"/>
                <a:cs typeface="Verdana"/>
              </a:rPr>
              <a:t>J</a:t>
            </a:r>
            <a:r>
              <a:rPr sz="2200" b="1" spc="15" dirty="0">
                <a:solidFill>
                  <a:srgbClr val="2C2D2C"/>
                </a:solidFill>
                <a:latin typeface="Verdana"/>
                <a:cs typeface="Verdana"/>
              </a:rPr>
              <a:t>USTINO </a:t>
            </a:r>
            <a:r>
              <a:rPr sz="2200" b="1" spc="2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2200" b="1" spc="509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800" b="1" spc="15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2200" b="1" spc="15" dirty="0">
                <a:solidFill>
                  <a:srgbClr val="2C2D2C"/>
                </a:solidFill>
                <a:latin typeface="Verdana"/>
                <a:cs typeface="Verdana"/>
              </a:rPr>
              <a:t>LIVEIRA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64846" y="4329811"/>
            <a:ext cx="1973199" cy="19922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381952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381952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381952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381952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3819525"/>
            <a:ext cx="0" cy="138430"/>
          </a:xfrm>
          <a:custGeom>
            <a:avLst/>
            <a:gdLst/>
            <a:ahLst/>
            <a:cxnLst/>
            <a:rect l="l" t="t" r="r" b="b"/>
            <a:pathLst>
              <a:path h="138429">
                <a:moveTo>
                  <a:pt x="0" y="0"/>
                </a:moveTo>
                <a:lnTo>
                  <a:pt x="0" y="138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2773426"/>
            <a:ext cx="0" cy="1184275"/>
          </a:xfrm>
          <a:custGeom>
            <a:avLst/>
            <a:gdLst/>
            <a:ahLst/>
            <a:cxnLst/>
            <a:rect l="l" t="t" r="r" b="b"/>
            <a:pathLst>
              <a:path h="1184275">
                <a:moveTo>
                  <a:pt x="0" y="0"/>
                </a:moveTo>
                <a:lnTo>
                  <a:pt x="0" y="11842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2773426"/>
            <a:ext cx="0" cy="1184275"/>
          </a:xfrm>
          <a:custGeom>
            <a:avLst/>
            <a:gdLst/>
            <a:ahLst/>
            <a:cxnLst/>
            <a:rect l="l" t="t" r="r" b="b"/>
            <a:pathLst>
              <a:path h="1184275">
                <a:moveTo>
                  <a:pt x="0" y="0"/>
                </a:moveTo>
                <a:lnTo>
                  <a:pt x="0" y="11842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2773426"/>
            <a:ext cx="0" cy="1184275"/>
          </a:xfrm>
          <a:custGeom>
            <a:avLst/>
            <a:gdLst/>
            <a:ahLst/>
            <a:cxnLst/>
            <a:rect l="l" t="t" r="r" b="b"/>
            <a:pathLst>
              <a:path h="1184275">
                <a:moveTo>
                  <a:pt x="0" y="0"/>
                </a:moveTo>
                <a:lnTo>
                  <a:pt x="0" y="11842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363200" y="2773426"/>
            <a:ext cx="0" cy="1184275"/>
          </a:xfrm>
          <a:custGeom>
            <a:avLst/>
            <a:gdLst/>
            <a:ahLst/>
            <a:cxnLst/>
            <a:rect l="l" t="t" r="r" b="b"/>
            <a:pathLst>
              <a:path h="1184275">
                <a:moveTo>
                  <a:pt x="0" y="0"/>
                </a:moveTo>
                <a:lnTo>
                  <a:pt x="0" y="11842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582400" y="454025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0" y="0"/>
                </a:moveTo>
                <a:lnTo>
                  <a:pt x="0" y="111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82400" y="2773426"/>
            <a:ext cx="0" cy="1184275"/>
          </a:xfrm>
          <a:custGeom>
            <a:avLst/>
            <a:gdLst/>
            <a:ahLst/>
            <a:cxnLst/>
            <a:rect l="l" t="t" r="r" b="b"/>
            <a:pathLst>
              <a:path h="1184275">
                <a:moveTo>
                  <a:pt x="0" y="0"/>
                </a:moveTo>
                <a:lnTo>
                  <a:pt x="0" y="11842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111101" y="161137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08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11876" y="2835275"/>
            <a:ext cx="6580505" cy="0"/>
          </a:xfrm>
          <a:custGeom>
            <a:avLst/>
            <a:gdLst/>
            <a:ahLst/>
            <a:cxnLst/>
            <a:rect l="l" t="t" r="r" b="b"/>
            <a:pathLst>
              <a:path w="6580505">
                <a:moveTo>
                  <a:pt x="0" y="0"/>
                </a:moveTo>
                <a:lnTo>
                  <a:pt x="65801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76749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0" y="465201"/>
            <a:ext cx="5612130" cy="3354704"/>
          </a:xfrm>
          <a:custGeom>
            <a:avLst/>
            <a:gdLst/>
            <a:ahLst/>
            <a:cxnLst/>
            <a:rect l="l" t="t" r="r" b="b"/>
            <a:pathLst>
              <a:path w="5612130" h="3354704">
                <a:moveTo>
                  <a:pt x="0" y="3354324"/>
                </a:moveTo>
                <a:lnTo>
                  <a:pt x="5611876" y="3354324"/>
                </a:lnTo>
                <a:lnTo>
                  <a:pt x="5611876" y="0"/>
                </a:lnTo>
                <a:lnTo>
                  <a:pt x="0" y="0"/>
                </a:lnTo>
                <a:lnTo>
                  <a:pt x="0" y="3354324"/>
                </a:lnTo>
                <a:close/>
              </a:path>
            </a:pathLst>
          </a:custGeom>
          <a:solidFill>
            <a:srgbClr val="F6D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465201"/>
            <a:ext cx="5612130" cy="3354704"/>
          </a:xfrm>
          <a:custGeom>
            <a:avLst/>
            <a:gdLst/>
            <a:ahLst/>
            <a:cxnLst/>
            <a:rect l="l" t="t" r="r" b="b"/>
            <a:pathLst>
              <a:path w="5612130" h="3354704">
                <a:moveTo>
                  <a:pt x="0" y="3354324"/>
                </a:moveTo>
                <a:lnTo>
                  <a:pt x="5611876" y="3354324"/>
                </a:lnTo>
                <a:lnTo>
                  <a:pt x="5611876" y="0"/>
                </a:lnTo>
                <a:lnTo>
                  <a:pt x="0" y="0"/>
                </a:lnTo>
                <a:lnTo>
                  <a:pt x="0" y="3354324"/>
                </a:lnTo>
                <a:close/>
              </a:path>
            </a:pathLst>
          </a:custGeom>
          <a:ln w="635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486153" y="495934"/>
            <a:ext cx="26352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Redação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original da</a:t>
            </a:r>
            <a:r>
              <a:rPr sz="1600" b="1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CF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8739" y="981075"/>
            <a:ext cx="543750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Art.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5º </a:t>
            </a:r>
            <a:r>
              <a:rPr sz="1800" spc="-45" dirty="0">
                <a:solidFill>
                  <a:srgbClr val="2C2D2C"/>
                </a:solidFill>
                <a:latin typeface="Arial"/>
                <a:cs typeface="Arial"/>
              </a:rPr>
              <a:t>Todos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são iguais perante a lei,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sem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distinção  de qualquer natureza, garantindo-se aos brasileiros e  aos estrangeiros residentes no País a inviolabilidade  do direito à vida, à liberdade, à igualdade, à  segurança e à propriedade, nos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termos</a:t>
            </a:r>
            <a:r>
              <a:rPr sz="1800" spc="2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seguintes: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611876" y="465201"/>
            <a:ext cx="6499225" cy="3354324"/>
          </a:xfrm>
          <a:custGeom>
            <a:avLst/>
            <a:gdLst/>
            <a:ahLst/>
            <a:cxnLst/>
            <a:rect l="l" t="t" r="r" b="b"/>
            <a:pathLst>
              <a:path w="6499225" h="2308225">
                <a:moveTo>
                  <a:pt x="0" y="2308225"/>
                </a:moveTo>
                <a:lnTo>
                  <a:pt x="6499225" y="2308225"/>
                </a:lnTo>
                <a:lnTo>
                  <a:pt x="6499225" y="0"/>
                </a:lnTo>
                <a:lnTo>
                  <a:pt x="0" y="0"/>
                </a:lnTo>
                <a:lnTo>
                  <a:pt x="0" y="2308225"/>
                </a:lnTo>
                <a:close/>
              </a:path>
            </a:pathLst>
          </a:custGeom>
          <a:solidFill>
            <a:srgbClr val="F6D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611876" y="465201"/>
            <a:ext cx="6499225" cy="2308225"/>
          </a:xfrm>
          <a:custGeom>
            <a:avLst/>
            <a:gdLst/>
            <a:ahLst/>
            <a:cxnLst/>
            <a:rect l="l" t="t" r="r" b="b"/>
            <a:pathLst>
              <a:path w="6499225" h="2308225">
                <a:moveTo>
                  <a:pt x="0" y="2308225"/>
                </a:moveTo>
                <a:lnTo>
                  <a:pt x="6499225" y="2308225"/>
                </a:lnTo>
                <a:lnTo>
                  <a:pt x="6499225" y="0"/>
                </a:lnTo>
                <a:lnTo>
                  <a:pt x="0" y="0"/>
                </a:lnTo>
                <a:lnTo>
                  <a:pt x="0" y="2308225"/>
                </a:lnTo>
                <a:close/>
              </a:path>
            </a:pathLst>
          </a:custGeom>
          <a:ln w="635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029578" y="495934"/>
            <a:ext cx="56597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Inclusão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pela Emenda Constitucional nº</a:t>
            </a:r>
            <a:r>
              <a:rPr sz="1600" b="1" spc="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45/2004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691759" y="1011491"/>
            <a:ext cx="6341110" cy="1197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Art. 5º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....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LXXVIII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-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a todos, no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âmbito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judicial e administrativo,</a:t>
            </a:r>
            <a:r>
              <a:rPr sz="1800" spc="27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são  assegurados</a:t>
            </a:r>
            <a:r>
              <a:rPr sz="1800" spc="6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a</a:t>
            </a:r>
            <a:r>
              <a:rPr sz="1800" spc="6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razoável</a:t>
            </a:r>
            <a:r>
              <a:rPr sz="1800" spc="8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duração</a:t>
            </a:r>
            <a:r>
              <a:rPr sz="1800" spc="6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do</a:t>
            </a:r>
            <a:r>
              <a:rPr sz="1800" spc="6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processo</a:t>
            </a:r>
            <a:r>
              <a:rPr sz="1800" spc="6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e</a:t>
            </a:r>
            <a:r>
              <a:rPr sz="1800" spc="8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os</a:t>
            </a:r>
            <a:r>
              <a:rPr sz="1800" spc="6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meios</a:t>
            </a:r>
            <a:r>
              <a:rPr sz="1800" spc="6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que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garantam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a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celeridade de sua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tramitação.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  <a:lnTo>
                  <a:pt x="0" y="0"/>
                </a:lnTo>
                <a:lnTo>
                  <a:pt x="0" y="45402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0" y="0"/>
            <a:ext cx="0" cy="454025"/>
          </a:xfrm>
          <a:custGeom>
            <a:avLst/>
            <a:gdLst/>
            <a:ahLst/>
            <a:cxnLst/>
            <a:rect l="l" t="t" r="r" b="b"/>
            <a:pathLst>
              <a:path h="454025">
                <a:moveTo>
                  <a:pt x="0" y="0"/>
                </a:moveTo>
                <a:lnTo>
                  <a:pt x="0" y="454025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>
            <a:spLocks noGrp="1"/>
          </p:cNvSpPr>
          <p:nvPr>
            <p:ph type="title"/>
          </p:nvPr>
        </p:nvSpPr>
        <p:spPr>
          <a:xfrm>
            <a:off x="78739" y="22605"/>
            <a:ext cx="1150366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8005" algn="l"/>
              </a:tabLst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1.	</a:t>
            </a:r>
            <a:r>
              <a:rPr lang="pt-BR" sz="2400" dirty="0" smtClean="0">
                <a:solidFill>
                  <a:srgbClr val="FFFFFF"/>
                </a:solidFill>
                <a:latin typeface="Verdana"/>
                <a:cs typeface="Verdana"/>
              </a:rPr>
              <a:t>RCE por atos jurisdicionais - </a:t>
            </a:r>
            <a:r>
              <a:rPr sz="2400" spc="-5" dirty="0" err="1" smtClean="0">
                <a:solidFill>
                  <a:srgbClr val="FFFFFF"/>
                </a:solidFill>
                <a:latin typeface="Verdana"/>
                <a:cs typeface="Verdana"/>
              </a:rPr>
              <a:t>Evolução</a:t>
            </a:r>
            <a:r>
              <a:rPr sz="2400" spc="-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Constitucional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2400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1988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-381" y="3957447"/>
            <a:ext cx="12192000" cy="2900680"/>
          </a:xfrm>
          <a:custGeom>
            <a:avLst/>
            <a:gdLst/>
            <a:ahLst/>
            <a:cxnLst/>
            <a:rect l="l" t="t" r="r" b="b"/>
            <a:pathLst>
              <a:path w="12192000" h="2900679">
                <a:moveTo>
                  <a:pt x="0" y="2900299"/>
                </a:moveTo>
                <a:lnTo>
                  <a:pt x="12192000" y="2900299"/>
                </a:lnTo>
                <a:lnTo>
                  <a:pt x="12192000" y="0"/>
                </a:lnTo>
                <a:lnTo>
                  <a:pt x="0" y="0"/>
                </a:lnTo>
                <a:lnTo>
                  <a:pt x="0" y="2900299"/>
                </a:lnTo>
                <a:close/>
              </a:path>
            </a:pathLst>
          </a:custGeom>
          <a:solidFill>
            <a:srgbClr val="F6D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0" y="3957701"/>
            <a:ext cx="12192000" cy="2900680"/>
          </a:xfrm>
          <a:custGeom>
            <a:avLst/>
            <a:gdLst/>
            <a:ahLst/>
            <a:cxnLst/>
            <a:rect l="l" t="t" r="r" b="b"/>
            <a:pathLst>
              <a:path w="12192000" h="2900679">
                <a:moveTo>
                  <a:pt x="0" y="2900299"/>
                </a:moveTo>
                <a:lnTo>
                  <a:pt x="12192000" y="2900299"/>
                </a:lnTo>
                <a:lnTo>
                  <a:pt x="12192000" y="0"/>
                </a:lnTo>
                <a:lnTo>
                  <a:pt x="0" y="0"/>
                </a:lnTo>
                <a:lnTo>
                  <a:pt x="0" y="2900299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78739" y="2902204"/>
            <a:ext cx="12038965" cy="3674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60540" indent="635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LXXV - o Estado </a:t>
            </a:r>
            <a:r>
              <a:rPr sz="1800" spc="-10" dirty="0">
                <a:solidFill>
                  <a:srgbClr val="2C2D2C"/>
                </a:solidFill>
                <a:latin typeface="Arial"/>
                <a:cs typeface="Arial"/>
              </a:rPr>
              <a:t>indenizará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o condenado por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erro  judiciário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, assim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como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o que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ficar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preso além do 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tempo fixado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na sentença;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(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redação</a:t>
            </a:r>
            <a:r>
              <a:rPr sz="1800" spc="-2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originária)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680"/>
              </a:spcBef>
            </a:pP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O </a:t>
            </a:r>
            <a:r>
              <a:rPr sz="2200" b="1" u="heavy" spc="-5" dirty="0">
                <a:solidFill>
                  <a:srgbClr val="2C2D2C"/>
                </a:solidFill>
                <a:latin typeface="Arial"/>
                <a:cs typeface="Arial"/>
              </a:rPr>
              <a:t>erro judiciário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é aquele oriundo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do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Poder Judiciário e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deve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ser cometido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no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curso de </a:t>
            </a:r>
            <a:r>
              <a:rPr sz="2200" spc="-10" dirty="0">
                <a:solidFill>
                  <a:srgbClr val="2C2D2C"/>
                </a:solidFill>
                <a:latin typeface="Arial"/>
                <a:cs typeface="Arial"/>
              </a:rPr>
              <a:t>um 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processo, visto que na consecução da atividade jurisdicional, ao sentenciarem, </a:t>
            </a:r>
            <a:r>
              <a:rPr sz="2200" spc="-10" dirty="0">
                <a:solidFill>
                  <a:srgbClr val="2C2D2C"/>
                </a:solidFill>
                <a:latin typeface="Arial"/>
                <a:cs typeface="Arial"/>
              </a:rPr>
              <a:t>ao 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despacharem, enfim, ao externarem qualquer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pronunciamento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ou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praticarem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qualquer outro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ato, 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os juízes estão sujeitos a erros de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fato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ou de direito, </a:t>
            </a:r>
            <a:r>
              <a:rPr sz="2200" spc="-10" dirty="0">
                <a:solidFill>
                  <a:srgbClr val="2C2D2C"/>
                </a:solidFill>
                <a:latin typeface="Arial"/>
                <a:cs typeface="Arial"/>
              </a:rPr>
              <a:t>pois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a pessoa humana é falível, sendo  inerente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a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possibilidade de </a:t>
            </a:r>
            <a:r>
              <a:rPr sz="2200" dirty="0">
                <a:solidFill>
                  <a:srgbClr val="2C2D2C"/>
                </a:solidFill>
                <a:latin typeface="Arial"/>
                <a:cs typeface="Arial"/>
              </a:rPr>
              <a:t>cometer</a:t>
            </a:r>
            <a:r>
              <a:rPr sz="2200" spc="8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2C2D2C"/>
                </a:solidFill>
                <a:latin typeface="Arial"/>
                <a:cs typeface="Arial"/>
              </a:rPr>
              <a:t>equívocos.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2C2D2C"/>
                </a:solidFill>
                <a:latin typeface="Arial"/>
                <a:cs typeface="Arial"/>
              </a:rPr>
              <a:t>NANNI, Giovanni </a:t>
            </a:r>
            <a:r>
              <a:rPr sz="2000" dirty="0">
                <a:solidFill>
                  <a:srgbClr val="2C2D2C"/>
                </a:solidFill>
                <a:latin typeface="Arial"/>
                <a:cs typeface="Arial"/>
              </a:rPr>
              <a:t>Ettore. </a:t>
            </a:r>
            <a:r>
              <a:rPr sz="2000" b="1" spc="-5" dirty="0">
                <a:solidFill>
                  <a:srgbClr val="2C2D2C"/>
                </a:solidFill>
                <a:latin typeface="Arial"/>
                <a:cs typeface="Arial"/>
              </a:rPr>
              <a:t>A </a:t>
            </a:r>
            <a:r>
              <a:rPr sz="2000" b="1" dirty="0">
                <a:solidFill>
                  <a:srgbClr val="2C2D2C"/>
                </a:solidFill>
                <a:latin typeface="Arial"/>
                <a:cs typeface="Arial"/>
              </a:rPr>
              <a:t>Responsabilidade </a:t>
            </a:r>
            <a:r>
              <a:rPr sz="2000" b="1" spc="-10" dirty="0">
                <a:solidFill>
                  <a:srgbClr val="2C2D2C"/>
                </a:solidFill>
                <a:latin typeface="Arial"/>
                <a:cs typeface="Arial"/>
              </a:rPr>
              <a:t>civil </a:t>
            </a:r>
            <a:r>
              <a:rPr sz="2000" b="1" spc="-5" dirty="0">
                <a:solidFill>
                  <a:srgbClr val="2C2D2C"/>
                </a:solidFill>
                <a:latin typeface="Arial"/>
                <a:cs typeface="Arial"/>
              </a:rPr>
              <a:t>do juiz</a:t>
            </a:r>
            <a:r>
              <a:rPr sz="2000" spc="-5" dirty="0">
                <a:solidFill>
                  <a:srgbClr val="2C2D2C"/>
                </a:solidFill>
                <a:latin typeface="Arial"/>
                <a:cs typeface="Arial"/>
              </a:rPr>
              <a:t>. </a:t>
            </a:r>
            <a:r>
              <a:rPr sz="2000" dirty="0">
                <a:solidFill>
                  <a:srgbClr val="2C2D2C"/>
                </a:solidFill>
                <a:latin typeface="Arial"/>
                <a:cs typeface="Arial"/>
              </a:rPr>
              <a:t>São Paulo: Max Limonad, 1999. p.</a:t>
            </a:r>
            <a:r>
              <a:rPr sz="2000" spc="-21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C2D2C"/>
                </a:solidFill>
                <a:latin typeface="Arial"/>
                <a:cs typeface="Arial"/>
              </a:rPr>
              <a:t>122.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313426" y="3059176"/>
            <a:ext cx="1733550" cy="0"/>
          </a:xfrm>
          <a:custGeom>
            <a:avLst/>
            <a:gdLst/>
            <a:ahLst/>
            <a:cxnLst/>
            <a:rect l="l" t="t" r="r" b="b"/>
            <a:pathLst>
              <a:path w="1733550">
                <a:moveTo>
                  <a:pt x="0" y="0"/>
                </a:moveTo>
                <a:lnTo>
                  <a:pt x="1733550" y="0"/>
                </a:lnTo>
              </a:path>
            </a:pathLst>
          </a:custGeom>
          <a:ln w="508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932818" y="3059048"/>
            <a:ext cx="228600" cy="760730"/>
          </a:xfrm>
          <a:custGeom>
            <a:avLst/>
            <a:gdLst/>
            <a:ahLst/>
            <a:cxnLst/>
            <a:rect l="l" t="t" r="r" b="b"/>
            <a:pathLst>
              <a:path w="228600" h="760729">
                <a:moveTo>
                  <a:pt x="31670" y="533241"/>
                </a:moveTo>
                <a:lnTo>
                  <a:pt x="20050" y="533241"/>
                </a:lnTo>
                <a:lnTo>
                  <a:pt x="12430" y="535813"/>
                </a:lnTo>
                <a:lnTo>
                  <a:pt x="4857" y="542536"/>
                </a:lnTo>
                <a:lnTo>
                  <a:pt x="619" y="551307"/>
                </a:lnTo>
                <a:lnTo>
                  <a:pt x="0" y="561030"/>
                </a:lnTo>
                <a:lnTo>
                  <a:pt x="3286" y="570611"/>
                </a:lnTo>
                <a:lnTo>
                  <a:pt x="114030" y="760602"/>
                </a:lnTo>
                <a:lnTo>
                  <a:pt x="143452" y="710183"/>
                </a:lnTo>
                <a:lnTo>
                  <a:pt x="88630" y="710183"/>
                </a:lnTo>
                <a:lnTo>
                  <a:pt x="88630" y="616149"/>
                </a:lnTo>
                <a:lnTo>
                  <a:pt x="47101" y="544956"/>
                </a:lnTo>
                <a:lnTo>
                  <a:pt x="40433" y="537456"/>
                </a:lnTo>
                <a:lnTo>
                  <a:pt x="31670" y="533241"/>
                </a:lnTo>
                <a:close/>
              </a:path>
              <a:path w="228600" h="760729">
                <a:moveTo>
                  <a:pt x="88630" y="616149"/>
                </a:moveTo>
                <a:lnTo>
                  <a:pt x="88630" y="710183"/>
                </a:lnTo>
                <a:lnTo>
                  <a:pt x="139430" y="710183"/>
                </a:lnTo>
                <a:lnTo>
                  <a:pt x="139430" y="697357"/>
                </a:lnTo>
                <a:lnTo>
                  <a:pt x="92186" y="697357"/>
                </a:lnTo>
                <a:lnTo>
                  <a:pt x="114093" y="659801"/>
                </a:lnTo>
                <a:lnTo>
                  <a:pt x="88630" y="616149"/>
                </a:lnTo>
                <a:close/>
              </a:path>
              <a:path w="228600" h="760729">
                <a:moveTo>
                  <a:pt x="206232" y="532598"/>
                </a:moveTo>
                <a:lnTo>
                  <a:pt x="139557" y="616149"/>
                </a:lnTo>
                <a:lnTo>
                  <a:pt x="139430" y="710183"/>
                </a:lnTo>
                <a:lnTo>
                  <a:pt x="143452" y="710183"/>
                </a:lnTo>
                <a:lnTo>
                  <a:pt x="224901" y="570611"/>
                </a:lnTo>
                <a:lnTo>
                  <a:pt x="228187" y="561030"/>
                </a:lnTo>
                <a:lnTo>
                  <a:pt x="227568" y="551307"/>
                </a:lnTo>
                <a:lnTo>
                  <a:pt x="223329" y="542536"/>
                </a:lnTo>
                <a:lnTo>
                  <a:pt x="215757" y="535813"/>
                </a:lnTo>
                <a:lnTo>
                  <a:pt x="206232" y="532598"/>
                </a:lnTo>
                <a:close/>
              </a:path>
              <a:path w="228600" h="760729">
                <a:moveTo>
                  <a:pt x="114093" y="659801"/>
                </a:moveTo>
                <a:lnTo>
                  <a:pt x="92186" y="697357"/>
                </a:lnTo>
                <a:lnTo>
                  <a:pt x="136001" y="697357"/>
                </a:lnTo>
                <a:lnTo>
                  <a:pt x="114093" y="659801"/>
                </a:lnTo>
                <a:close/>
              </a:path>
              <a:path w="228600" h="760729">
                <a:moveTo>
                  <a:pt x="139430" y="616367"/>
                </a:moveTo>
                <a:lnTo>
                  <a:pt x="114093" y="659801"/>
                </a:lnTo>
                <a:lnTo>
                  <a:pt x="136001" y="697357"/>
                </a:lnTo>
                <a:lnTo>
                  <a:pt x="139430" y="697357"/>
                </a:lnTo>
                <a:lnTo>
                  <a:pt x="139430" y="616367"/>
                </a:lnTo>
                <a:close/>
              </a:path>
              <a:path w="228600" h="760729">
                <a:moveTo>
                  <a:pt x="139430" y="0"/>
                </a:moveTo>
                <a:lnTo>
                  <a:pt x="88630" y="0"/>
                </a:lnTo>
                <a:lnTo>
                  <a:pt x="88757" y="616367"/>
                </a:lnTo>
                <a:lnTo>
                  <a:pt x="114093" y="659801"/>
                </a:lnTo>
                <a:lnTo>
                  <a:pt x="139430" y="616367"/>
                </a:lnTo>
                <a:lnTo>
                  <a:pt x="139430" y="0"/>
                </a:lnTo>
                <a:close/>
              </a:path>
              <a:path w="228600" h="760729">
                <a:moveTo>
                  <a:pt x="21955" y="532598"/>
                </a:moveTo>
                <a:lnTo>
                  <a:pt x="31670" y="533241"/>
                </a:lnTo>
                <a:lnTo>
                  <a:pt x="20050" y="533241"/>
                </a:lnTo>
                <a:lnTo>
                  <a:pt x="21955" y="532598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454025"/>
            <a:ext cx="0" cy="6403975"/>
          </a:xfrm>
          <a:custGeom>
            <a:avLst/>
            <a:gdLst/>
            <a:ahLst/>
            <a:cxnLst/>
            <a:rect l="l" t="t" r="r" b="b"/>
            <a:pathLst>
              <a:path h="6403975">
                <a:moveTo>
                  <a:pt x="0" y="0"/>
                </a:moveTo>
                <a:lnTo>
                  <a:pt x="0" y="64039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454025"/>
            <a:ext cx="0" cy="1024255"/>
          </a:xfrm>
          <a:custGeom>
            <a:avLst/>
            <a:gdLst/>
            <a:ahLst/>
            <a:cxnLst/>
            <a:rect l="l" t="t" r="r" b="b"/>
            <a:pathLst>
              <a:path h="1024255">
                <a:moveTo>
                  <a:pt x="0" y="0"/>
                </a:moveTo>
                <a:lnTo>
                  <a:pt x="0" y="10240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76749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  <a:lnTo>
                  <a:pt x="0" y="0"/>
                </a:lnTo>
                <a:lnTo>
                  <a:pt x="0" y="45402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0" cy="454025"/>
          </a:xfrm>
          <a:custGeom>
            <a:avLst/>
            <a:gdLst/>
            <a:ahLst/>
            <a:cxnLst/>
            <a:rect l="l" t="t" r="r" b="b"/>
            <a:pathLst>
              <a:path h="454025">
                <a:moveTo>
                  <a:pt x="0" y="0"/>
                </a:moveTo>
                <a:lnTo>
                  <a:pt x="0" y="454025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>
            <a:spLocks noGrp="1"/>
          </p:cNvSpPr>
          <p:nvPr>
            <p:ph type="title"/>
          </p:nvPr>
        </p:nvSpPr>
        <p:spPr>
          <a:xfrm>
            <a:off x="78739" y="22605"/>
            <a:ext cx="78187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2.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Correntes sobre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RCE por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ato</a:t>
            </a:r>
            <a:r>
              <a:rPr sz="2400" spc="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jurisdicional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84" name="object 70"/>
          <p:cNvSpPr/>
          <p:nvPr/>
        </p:nvSpPr>
        <p:spPr>
          <a:xfrm>
            <a:off x="228600" y="533400"/>
            <a:ext cx="11734800" cy="1981200"/>
          </a:xfrm>
          <a:custGeom>
            <a:avLst/>
            <a:gdLst/>
            <a:ahLst/>
            <a:cxnLst/>
            <a:rect l="l" t="t" r="r" b="b"/>
            <a:pathLst>
              <a:path w="9664700" h="2002155">
                <a:moveTo>
                  <a:pt x="0" y="2001774"/>
                </a:moveTo>
                <a:lnTo>
                  <a:pt x="9664700" y="2001774"/>
                </a:lnTo>
                <a:lnTo>
                  <a:pt x="9664700" y="0"/>
                </a:lnTo>
                <a:lnTo>
                  <a:pt x="0" y="0"/>
                </a:lnTo>
                <a:lnTo>
                  <a:pt x="0" y="200177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9" name="object 70"/>
          <p:cNvSpPr/>
          <p:nvPr/>
        </p:nvSpPr>
        <p:spPr>
          <a:xfrm>
            <a:off x="228600" y="2590800"/>
            <a:ext cx="11734800" cy="1981200"/>
          </a:xfrm>
          <a:custGeom>
            <a:avLst/>
            <a:gdLst/>
            <a:ahLst/>
            <a:cxnLst/>
            <a:rect l="l" t="t" r="r" b="b"/>
            <a:pathLst>
              <a:path w="9664700" h="2002155">
                <a:moveTo>
                  <a:pt x="0" y="2001774"/>
                </a:moveTo>
                <a:lnTo>
                  <a:pt x="9664700" y="2001774"/>
                </a:lnTo>
                <a:lnTo>
                  <a:pt x="9664700" y="0"/>
                </a:lnTo>
                <a:lnTo>
                  <a:pt x="0" y="0"/>
                </a:lnTo>
                <a:lnTo>
                  <a:pt x="0" y="200177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70"/>
          <p:cNvSpPr/>
          <p:nvPr/>
        </p:nvSpPr>
        <p:spPr>
          <a:xfrm>
            <a:off x="228600" y="4648200"/>
            <a:ext cx="11734800" cy="2133600"/>
          </a:xfrm>
          <a:custGeom>
            <a:avLst/>
            <a:gdLst/>
            <a:ahLst/>
            <a:cxnLst/>
            <a:rect l="l" t="t" r="r" b="b"/>
            <a:pathLst>
              <a:path w="9664700" h="2002155">
                <a:moveTo>
                  <a:pt x="0" y="2001774"/>
                </a:moveTo>
                <a:lnTo>
                  <a:pt x="9664700" y="2001774"/>
                </a:lnTo>
                <a:lnTo>
                  <a:pt x="9664700" y="0"/>
                </a:lnTo>
                <a:lnTo>
                  <a:pt x="0" y="0"/>
                </a:lnTo>
                <a:lnTo>
                  <a:pt x="0" y="200177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CaixaDeTexto 94"/>
          <p:cNvSpPr txBox="1"/>
          <p:nvPr/>
        </p:nvSpPr>
        <p:spPr>
          <a:xfrm>
            <a:off x="381000" y="533401"/>
            <a:ext cx="1143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1ª Corrente – Irresponsabilidade do Estado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poder judiciário é soberano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Juízes tem de agir com independência no exercício das funções, sem o temor de que suas decisões possam ensejar responsabilidade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magistrado não é funcionário público, mas agente político.</a:t>
            </a:r>
          </a:p>
          <a:p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Jurisprudência: </a:t>
            </a: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STF,  1ª Turma, 11/12/1992, RTJ 145/268;</a:t>
            </a: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STF -  RE nº 219.117-4-PR, Rel. Exmo. Sr. Min. Ilmar Galvão, DJ  de 29.10.1999. 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96" name="CaixaDeTexto 95"/>
          <p:cNvSpPr txBox="1"/>
          <p:nvPr/>
        </p:nvSpPr>
        <p:spPr>
          <a:xfrm>
            <a:off x="381000" y="2590800"/>
            <a:ext cx="1143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2ª Corrente – Responsabilidade Subjetiva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Baseia-se na responsabilidade pessoal do Juiz (subjetiva), contida no art. 143 do NCPC.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Juiz responderá por perdas e danos quando (i) proceder com dolo ou fraude; e (ii) recusar, omitir ou retardar, sem justo motivo, o procedimento.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pt-BR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Consoante entendimento desta Corte, a responsabilidade civil do Estado por atos jurisdicionais é subjetiva, pressupondo, portanto, a existência de dolo, fraude ou culpa grave. (TRF-4, Apelação n. 5002587-87.2013.404.7118. p. 22.06.2016)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97" name="CaixaDeTexto 96"/>
          <p:cNvSpPr txBox="1"/>
          <p:nvPr/>
        </p:nvSpPr>
        <p:spPr>
          <a:xfrm>
            <a:off x="381000" y="4724400"/>
            <a:ext cx="1143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3ª Corrente – Responsabilidade Objetiva</a:t>
            </a:r>
          </a:p>
          <a:p>
            <a:pPr algn="just"/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STF – </a:t>
            </a:r>
            <a:r>
              <a:rPr lang="pt-BR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“Responsabilidade civil objetiva do Estado. Direito à indenização por danos morais decorrentes de condenação desconstituída em revisão criminal e de prisão preventiva” </a:t>
            </a: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pt-BR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RExt</a:t>
            </a: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505393-PE, DJE 04/10/2007, p. 05/10/2007) 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STJ – no mesmo sentido: </a:t>
            </a:r>
            <a:r>
              <a:rPr lang="pt-BR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</a:t>
            </a: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1030890-PR, p. 27/04/2011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TRF-4 – “É objetiva a responsabilidade civil do Estado, independente da atuação do magistrado, que é subjetiva” (Processo 2006.72.12.000660-9. </a:t>
            </a:r>
            <a:r>
              <a:rPr lang="pt-BR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Dje</a:t>
            </a: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13/04/2012)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3632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582400" y="454025"/>
            <a:ext cx="0" cy="47625"/>
          </a:xfrm>
          <a:custGeom>
            <a:avLst/>
            <a:gdLst/>
            <a:ahLst/>
            <a:cxnLst/>
            <a:rect l="l" t="t" r="r" b="b"/>
            <a:pathLst>
              <a:path h="47625">
                <a:moveTo>
                  <a:pt x="0" y="0"/>
                </a:moveTo>
                <a:lnTo>
                  <a:pt x="0" y="476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82400" y="1730375"/>
            <a:ext cx="0" cy="5127625"/>
          </a:xfrm>
          <a:custGeom>
            <a:avLst/>
            <a:gdLst/>
            <a:ahLst/>
            <a:cxnLst/>
            <a:rect l="l" t="t" r="r" b="b"/>
            <a:pathLst>
              <a:path h="5127625">
                <a:moveTo>
                  <a:pt x="0" y="0"/>
                </a:moveTo>
                <a:lnTo>
                  <a:pt x="0" y="5127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976100" y="1611375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  <a:lnTo>
                  <a:pt x="0" y="0"/>
                </a:lnTo>
                <a:lnTo>
                  <a:pt x="0" y="45402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0"/>
            <a:ext cx="0" cy="454025"/>
          </a:xfrm>
          <a:custGeom>
            <a:avLst/>
            <a:gdLst/>
            <a:ahLst/>
            <a:cxnLst/>
            <a:rect l="l" t="t" r="r" b="b"/>
            <a:pathLst>
              <a:path h="454025">
                <a:moveTo>
                  <a:pt x="0" y="0"/>
                </a:moveTo>
                <a:lnTo>
                  <a:pt x="0" y="454025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>
            <a:spLocks noGrp="1"/>
          </p:cNvSpPr>
          <p:nvPr>
            <p:ph type="title"/>
          </p:nvPr>
        </p:nvSpPr>
        <p:spPr>
          <a:xfrm>
            <a:off x="78739" y="22605"/>
            <a:ext cx="1092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8005" algn="l"/>
              </a:tabLst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3.	</a:t>
            </a:r>
            <a:r>
              <a:rPr lang="pt-BR" sz="2400" spc="-5" dirty="0" err="1" smtClean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2400" spc="-5" dirty="0" err="1" smtClean="0">
                <a:solidFill>
                  <a:srgbClr val="FFFFFF"/>
                </a:solidFill>
                <a:latin typeface="Verdana"/>
                <a:cs typeface="Verdana"/>
              </a:rPr>
              <a:t>emora</a:t>
            </a:r>
            <a:r>
              <a:rPr sz="2400" spc="-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na prestação</a:t>
            </a:r>
            <a:r>
              <a:rPr sz="2400" spc="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jurisdicional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89" name="object 48"/>
          <p:cNvSpPr txBox="1"/>
          <p:nvPr/>
        </p:nvSpPr>
        <p:spPr>
          <a:xfrm>
            <a:off x="7674991" y="23017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90" name="object 70"/>
          <p:cNvSpPr/>
          <p:nvPr/>
        </p:nvSpPr>
        <p:spPr>
          <a:xfrm>
            <a:off x="228600" y="533400"/>
            <a:ext cx="11734800" cy="2438400"/>
          </a:xfrm>
          <a:custGeom>
            <a:avLst/>
            <a:gdLst/>
            <a:ahLst/>
            <a:cxnLst/>
            <a:rect l="l" t="t" r="r" b="b"/>
            <a:pathLst>
              <a:path w="9664700" h="2002155">
                <a:moveTo>
                  <a:pt x="0" y="2001774"/>
                </a:moveTo>
                <a:lnTo>
                  <a:pt x="9664700" y="2001774"/>
                </a:lnTo>
                <a:lnTo>
                  <a:pt x="9664700" y="0"/>
                </a:lnTo>
                <a:lnTo>
                  <a:pt x="0" y="0"/>
                </a:lnTo>
                <a:lnTo>
                  <a:pt x="0" y="200177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CaixaDeTexto 90"/>
          <p:cNvSpPr txBox="1"/>
          <p:nvPr/>
        </p:nvSpPr>
        <p:spPr>
          <a:xfrm>
            <a:off x="228600" y="457200"/>
            <a:ext cx="1143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Previsão em Tratados Internacionais, Constituição Federal e NCPC.</a:t>
            </a:r>
          </a:p>
          <a:p>
            <a:pPr marL="800100" lvl="1" indent="-342900" algn="just">
              <a:buAutoNum type="arabicPeriod"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Convenção Americana sobre Direitos Humanos (Pacto de São José da Costa Rica - 1969) e Convenção Europeia para Salvaguarda dos Direitos do Homem e das Liberdades Fundamentais (1950)</a:t>
            </a:r>
          </a:p>
          <a:p>
            <a:pPr marL="800100" lvl="1" indent="-342900" algn="just">
              <a:buAutoNum type="arabicPeriod"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Constituição Federal , art. 5º, LXXVIII (EC 45/04) – </a:t>
            </a:r>
            <a:r>
              <a:rPr lang="pt-BR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“a todos, no âmbito judicial e administrativo, são assegurados a razoável duração do processo e os meios que garantam a celeridade de sua tramitação”.  </a:t>
            </a:r>
          </a:p>
          <a:p>
            <a:pPr marL="800100" lvl="1" indent="-342900" algn="just">
              <a:buAutoNum type="arabicPeriod"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Novo CPC (art. 139) – </a:t>
            </a:r>
            <a:r>
              <a:rPr lang="pt-BR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“O juiz dirigirá o processo conforme as disposições deste Código, incumbindo-lhe: (...) II – velar pela duração razoável do processo”.</a:t>
            </a:r>
            <a:endParaRPr lang="pt-BR" i="1" dirty="0" smtClean="0"/>
          </a:p>
          <a:p>
            <a:endParaRPr lang="pt-BR" dirty="0"/>
          </a:p>
        </p:txBody>
      </p:sp>
      <p:sp>
        <p:nvSpPr>
          <p:cNvPr id="98" name="object 48"/>
          <p:cNvSpPr txBox="1"/>
          <p:nvPr/>
        </p:nvSpPr>
        <p:spPr>
          <a:xfrm>
            <a:off x="76749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 dirty="0">
              <a:latin typeface="Verdana"/>
              <a:cs typeface="Verdana"/>
            </a:endParaRPr>
          </a:p>
        </p:txBody>
      </p:sp>
      <p:sp>
        <p:nvSpPr>
          <p:cNvPr id="101" name="object 48"/>
          <p:cNvSpPr txBox="1"/>
          <p:nvPr/>
        </p:nvSpPr>
        <p:spPr>
          <a:xfrm>
            <a:off x="7674991" y="64165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02" name="object 70"/>
          <p:cNvSpPr/>
          <p:nvPr/>
        </p:nvSpPr>
        <p:spPr>
          <a:xfrm>
            <a:off x="228600" y="3048000"/>
            <a:ext cx="11734800" cy="3581400"/>
          </a:xfrm>
          <a:custGeom>
            <a:avLst/>
            <a:gdLst/>
            <a:ahLst/>
            <a:cxnLst/>
            <a:rect l="l" t="t" r="r" b="b"/>
            <a:pathLst>
              <a:path w="9664700" h="2002155">
                <a:moveTo>
                  <a:pt x="0" y="2001774"/>
                </a:moveTo>
                <a:lnTo>
                  <a:pt x="9664700" y="2001774"/>
                </a:lnTo>
                <a:lnTo>
                  <a:pt x="9664700" y="0"/>
                </a:lnTo>
                <a:lnTo>
                  <a:pt x="0" y="0"/>
                </a:lnTo>
                <a:lnTo>
                  <a:pt x="0" y="200177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CaixaDeTexto 102"/>
          <p:cNvSpPr txBox="1"/>
          <p:nvPr/>
        </p:nvSpPr>
        <p:spPr>
          <a:xfrm>
            <a:off x="381000" y="2971800"/>
            <a:ext cx="11430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Entendimento Jurisprudencial </a:t>
            </a: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“Não há na legislação brasileira determinação expressa indicando qual seria a duração razoável do processo. A doutrina, há tempos, exige que os códigos de processo definam o que vem a ser razoabilidade, para maior clareza, sem prejuízo da aplicação imediata do princípio” (CARVALHO, 2009, pg. 237).</a:t>
            </a:r>
          </a:p>
          <a:p>
            <a:pPr algn="just">
              <a:buFont typeface="Arial" pitchFamily="34" charset="0"/>
              <a:buChar char="•"/>
            </a:pPr>
            <a:r>
              <a:rPr lang="pt-BR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STF – </a:t>
            </a:r>
            <a:r>
              <a:rPr lang="pt-BR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STF – “A jurisprudência do Supremo Tribunal Federal é no sentido de que a demora para conclusão da instrução criminal, como circunstância apta a ensejar constrangimento ilegal, somente se dá em hipóteses excepcionais, nas quais a mora seja decorrência de (a) evidente desídia do órgão judicial; (b) exclusiva atuação da parte acusadora, ou (c) outra situação incompatível com o princípio da razoável duração do processo, previsto no art. 5º. LXXVIII, da CF/88. 3. No caso, transcorridos mais de 3 anos sem que se quer a sentença de pronúncia tenha sido proferida, é de se concluir que a manutenção da segregação cautelar representa situação de constrangimento ilegal. (STF – HC 111801 ES, P. 22.11.2013).</a:t>
            </a:r>
          </a:p>
          <a:p>
            <a:pPr algn="just">
              <a:buFont typeface="Arial" pitchFamily="34" charset="0"/>
              <a:buChar char="•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25475"/>
          </a:xfrm>
          <a:custGeom>
            <a:avLst/>
            <a:gdLst/>
            <a:ahLst/>
            <a:cxnLst/>
            <a:rect l="l" t="t" r="r" b="b"/>
            <a:pathLst>
              <a:path h="625475">
                <a:moveTo>
                  <a:pt x="0" y="0"/>
                </a:moveTo>
                <a:lnTo>
                  <a:pt x="0" y="625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0" y="5888037"/>
            <a:ext cx="0" cy="970280"/>
          </a:xfrm>
          <a:custGeom>
            <a:avLst/>
            <a:gdLst/>
            <a:ahLst/>
            <a:cxnLst/>
            <a:rect l="l" t="t" r="r" b="b"/>
            <a:pathLst>
              <a:path h="970279">
                <a:moveTo>
                  <a:pt x="0" y="0"/>
                </a:moveTo>
                <a:lnTo>
                  <a:pt x="0" y="9699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200" y="0"/>
            <a:ext cx="0" cy="625475"/>
          </a:xfrm>
          <a:custGeom>
            <a:avLst/>
            <a:gdLst/>
            <a:ahLst/>
            <a:cxnLst/>
            <a:rect l="l" t="t" r="r" b="b"/>
            <a:pathLst>
              <a:path h="625475">
                <a:moveTo>
                  <a:pt x="0" y="0"/>
                </a:moveTo>
                <a:lnTo>
                  <a:pt x="0" y="625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67200" y="5888037"/>
            <a:ext cx="0" cy="970280"/>
          </a:xfrm>
          <a:custGeom>
            <a:avLst/>
            <a:gdLst/>
            <a:ahLst/>
            <a:cxnLst/>
            <a:rect l="l" t="t" r="r" b="b"/>
            <a:pathLst>
              <a:path h="970279">
                <a:moveTo>
                  <a:pt x="0" y="0"/>
                </a:moveTo>
                <a:lnTo>
                  <a:pt x="0" y="9699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86400" y="0"/>
            <a:ext cx="0" cy="625475"/>
          </a:xfrm>
          <a:custGeom>
            <a:avLst/>
            <a:gdLst/>
            <a:ahLst/>
            <a:cxnLst/>
            <a:rect l="l" t="t" r="r" b="b"/>
            <a:pathLst>
              <a:path h="625475">
                <a:moveTo>
                  <a:pt x="0" y="0"/>
                </a:moveTo>
                <a:lnTo>
                  <a:pt x="0" y="625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5888037"/>
            <a:ext cx="0" cy="970280"/>
          </a:xfrm>
          <a:custGeom>
            <a:avLst/>
            <a:gdLst/>
            <a:ahLst/>
            <a:cxnLst/>
            <a:rect l="l" t="t" r="r" b="b"/>
            <a:pathLst>
              <a:path h="970279">
                <a:moveTo>
                  <a:pt x="0" y="0"/>
                </a:moveTo>
                <a:lnTo>
                  <a:pt x="0" y="9699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05600" y="0"/>
            <a:ext cx="0" cy="625475"/>
          </a:xfrm>
          <a:custGeom>
            <a:avLst/>
            <a:gdLst/>
            <a:ahLst/>
            <a:cxnLst/>
            <a:rect l="l" t="t" r="r" b="b"/>
            <a:pathLst>
              <a:path h="625475">
                <a:moveTo>
                  <a:pt x="0" y="0"/>
                </a:moveTo>
                <a:lnTo>
                  <a:pt x="0" y="625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5888037"/>
            <a:ext cx="0" cy="970280"/>
          </a:xfrm>
          <a:custGeom>
            <a:avLst/>
            <a:gdLst/>
            <a:ahLst/>
            <a:cxnLst/>
            <a:rect l="l" t="t" r="r" b="b"/>
            <a:pathLst>
              <a:path h="970279">
                <a:moveTo>
                  <a:pt x="0" y="0"/>
                </a:moveTo>
                <a:lnTo>
                  <a:pt x="0" y="9699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4800" y="0"/>
            <a:ext cx="0" cy="625475"/>
          </a:xfrm>
          <a:custGeom>
            <a:avLst/>
            <a:gdLst/>
            <a:ahLst/>
            <a:cxnLst/>
            <a:rect l="l" t="t" r="r" b="b"/>
            <a:pathLst>
              <a:path h="625475">
                <a:moveTo>
                  <a:pt x="0" y="0"/>
                </a:moveTo>
                <a:lnTo>
                  <a:pt x="0" y="625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24800" y="5888037"/>
            <a:ext cx="0" cy="970280"/>
          </a:xfrm>
          <a:custGeom>
            <a:avLst/>
            <a:gdLst/>
            <a:ahLst/>
            <a:cxnLst/>
            <a:rect l="l" t="t" r="r" b="b"/>
            <a:pathLst>
              <a:path h="970279">
                <a:moveTo>
                  <a:pt x="0" y="0"/>
                </a:moveTo>
                <a:lnTo>
                  <a:pt x="0" y="9699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0" y="0"/>
            <a:ext cx="0" cy="625475"/>
          </a:xfrm>
          <a:custGeom>
            <a:avLst/>
            <a:gdLst/>
            <a:ahLst/>
            <a:cxnLst/>
            <a:rect l="l" t="t" r="r" b="b"/>
            <a:pathLst>
              <a:path h="625475">
                <a:moveTo>
                  <a:pt x="0" y="0"/>
                </a:moveTo>
                <a:lnTo>
                  <a:pt x="0" y="625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44000" y="5888037"/>
            <a:ext cx="0" cy="970280"/>
          </a:xfrm>
          <a:custGeom>
            <a:avLst/>
            <a:gdLst/>
            <a:ahLst/>
            <a:cxnLst/>
            <a:rect l="l" t="t" r="r" b="b"/>
            <a:pathLst>
              <a:path h="970279">
                <a:moveTo>
                  <a:pt x="0" y="0"/>
                </a:moveTo>
                <a:lnTo>
                  <a:pt x="0" y="9699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363200" y="0"/>
            <a:ext cx="0" cy="625475"/>
          </a:xfrm>
          <a:custGeom>
            <a:avLst/>
            <a:gdLst/>
            <a:ahLst/>
            <a:cxnLst/>
            <a:rect l="l" t="t" r="r" b="b"/>
            <a:pathLst>
              <a:path h="625475">
                <a:moveTo>
                  <a:pt x="0" y="0"/>
                </a:moveTo>
                <a:lnTo>
                  <a:pt x="0" y="625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63200" y="5888037"/>
            <a:ext cx="0" cy="970280"/>
          </a:xfrm>
          <a:custGeom>
            <a:avLst/>
            <a:gdLst/>
            <a:ahLst/>
            <a:cxnLst/>
            <a:rect l="l" t="t" r="r" b="b"/>
            <a:pathLst>
              <a:path h="970279">
                <a:moveTo>
                  <a:pt x="0" y="0"/>
                </a:moveTo>
                <a:lnTo>
                  <a:pt x="0" y="9699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582400" y="0"/>
            <a:ext cx="0" cy="625475"/>
          </a:xfrm>
          <a:custGeom>
            <a:avLst/>
            <a:gdLst/>
            <a:ahLst/>
            <a:cxnLst/>
            <a:rect l="l" t="t" r="r" b="b"/>
            <a:pathLst>
              <a:path h="625475">
                <a:moveTo>
                  <a:pt x="0" y="0"/>
                </a:moveTo>
                <a:lnTo>
                  <a:pt x="0" y="62541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582400" y="5888037"/>
            <a:ext cx="0" cy="970280"/>
          </a:xfrm>
          <a:custGeom>
            <a:avLst/>
            <a:gdLst/>
            <a:ahLst/>
            <a:cxnLst/>
            <a:rect l="l" t="t" r="r" b="b"/>
            <a:pathLst>
              <a:path h="970279">
                <a:moveTo>
                  <a:pt x="0" y="0"/>
                </a:moveTo>
                <a:lnTo>
                  <a:pt x="0" y="96996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076176" y="1611375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1611375"/>
            <a:ext cx="2945130" cy="0"/>
          </a:xfrm>
          <a:custGeom>
            <a:avLst/>
            <a:gdLst/>
            <a:ahLst/>
            <a:cxnLst/>
            <a:rect l="l" t="t" r="r" b="b"/>
            <a:pathLst>
              <a:path w="2945130">
                <a:moveTo>
                  <a:pt x="0" y="0"/>
                </a:moveTo>
                <a:lnTo>
                  <a:pt x="29448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076176" y="2835275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2835275"/>
            <a:ext cx="2945130" cy="0"/>
          </a:xfrm>
          <a:custGeom>
            <a:avLst/>
            <a:gdLst/>
            <a:ahLst/>
            <a:cxnLst/>
            <a:rect l="l" t="t" r="r" b="b"/>
            <a:pathLst>
              <a:path w="2945130">
                <a:moveTo>
                  <a:pt x="0" y="0"/>
                </a:moveTo>
                <a:lnTo>
                  <a:pt x="29448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076176" y="4060825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4060825"/>
            <a:ext cx="2945130" cy="0"/>
          </a:xfrm>
          <a:custGeom>
            <a:avLst/>
            <a:gdLst/>
            <a:ahLst/>
            <a:cxnLst/>
            <a:rect l="l" t="t" r="r" b="b"/>
            <a:pathLst>
              <a:path w="2945130">
                <a:moveTo>
                  <a:pt x="0" y="0"/>
                </a:moveTo>
                <a:lnTo>
                  <a:pt x="29448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076176" y="5284851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58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75" y="5284851"/>
            <a:ext cx="2945130" cy="0"/>
          </a:xfrm>
          <a:custGeom>
            <a:avLst/>
            <a:gdLst/>
            <a:ahLst/>
            <a:cxnLst/>
            <a:rect l="l" t="t" r="r" b="b"/>
            <a:pathLst>
              <a:path w="2945130">
                <a:moveTo>
                  <a:pt x="0" y="0"/>
                </a:moveTo>
                <a:lnTo>
                  <a:pt x="29448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 flipV="1">
            <a:off x="3175" y="5638800"/>
            <a:ext cx="12188825" cy="871537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7751191" y="44353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49225" y="588963"/>
            <a:ext cx="2822575" cy="50498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304800" y="2057400"/>
            <a:ext cx="1978343" cy="19825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bg1"/>
                </a:solidFill>
              </a:rPr>
              <a:t>Duração</a:t>
            </a:r>
          </a:p>
          <a:p>
            <a:pPr marL="17145" algn="ctr">
              <a:lnSpc>
                <a:spcPct val="100000"/>
              </a:lnSpc>
            </a:pPr>
            <a:r>
              <a:rPr lang="pt-BR" spc="-10" dirty="0" smtClean="0">
                <a:solidFill>
                  <a:schemeClr val="bg1"/>
                </a:solidFill>
              </a:rPr>
              <a:t>R</a:t>
            </a:r>
            <a:r>
              <a:rPr spc="-10" dirty="0" err="1" smtClean="0">
                <a:solidFill>
                  <a:schemeClr val="bg1"/>
                </a:solidFill>
              </a:rPr>
              <a:t>azoável</a:t>
            </a:r>
            <a:r>
              <a:rPr lang="pt-BR" spc="-10" dirty="0" smtClean="0">
                <a:solidFill>
                  <a:schemeClr val="bg1"/>
                </a:solidFill>
              </a:rPr>
              <a:t> do Processo </a:t>
            </a:r>
            <a:endParaRPr spc="-10" dirty="0">
              <a:solidFill>
                <a:schemeClr val="bg1"/>
              </a:solidFill>
            </a:endParaRPr>
          </a:p>
        </p:txBody>
      </p:sp>
      <p:sp>
        <p:nvSpPr>
          <p:cNvPr id="69" name="object 70"/>
          <p:cNvSpPr/>
          <p:nvPr/>
        </p:nvSpPr>
        <p:spPr>
          <a:xfrm>
            <a:off x="2895600" y="914400"/>
            <a:ext cx="9220200" cy="4495800"/>
          </a:xfrm>
          <a:custGeom>
            <a:avLst/>
            <a:gdLst/>
            <a:ahLst/>
            <a:cxnLst/>
            <a:rect l="l" t="t" r="r" b="b"/>
            <a:pathLst>
              <a:path w="9664700" h="2002155">
                <a:moveTo>
                  <a:pt x="0" y="2001774"/>
                </a:moveTo>
                <a:lnTo>
                  <a:pt x="9664700" y="2001774"/>
                </a:lnTo>
                <a:lnTo>
                  <a:pt x="9664700" y="0"/>
                </a:lnTo>
                <a:lnTo>
                  <a:pt x="0" y="0"/>
                </a:lnTo>
                <a:lnTo>
                  <a:pt x="0" y="200177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3103626" y="1541810"/>
            <a:ext cx="8972550" cy="3411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Estado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 responsável </a:t>
            </a:r>
            <a:r>
              <a:rPr sz="2000" i="1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objetivamente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pela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exagerada  duração do processo, </a:t>
            </a:r>
            <a:r>
              <a:rPr sz="2000" spc="-1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seja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ela oriunda de dolo ou culpa 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juiz, ou mesmo da ineficiência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estrutural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Poder 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Judiciário, devendo haver a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indenização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 qualquer 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das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hipóteses. Portanto,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responsabilização </a:t>
            </a:r>
            <a:r>
              <a:rPr sz="2000" spc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Estado  pela duração anormal do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processo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enquadra-se nas 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prescrições do § 6º do artigo 37 da Constituição da 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República, ou seja, a prestação </a:t>
            </a:r>
            <a:r>
              <a:rPr sz="2000" spc="-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jurisdicional </a:t>
            </a:r>
            <a:r>
              <a:rPr sz="20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sz="2000" spc="325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destempo</a:t>
            </a:r>
            <a:r>
              <a:rPr lang="pt-BR" sz="20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caracteriza hipótese </a:t>
            </a:r>
            <a:r>
              <a:rPr lang="pt-BR" sz="2000" spc="-5" dirty="0" smtClean="0">
                <a:solidFill>
                  <a:schemeClr val="bg1"/>
                </a:solidFill>
                <a:latin typeface="Arial"/>
                <a:cs typeface="Arial"/>
              </a:rPr>
              <a:t>de 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responsabilidade </a:t>
            </a:r>
            <a:r>
              <a:rPr lang="pt-BR" sz="2000" spc="-5" dirty="0" smtClean="0">
                <a:solidFill>
                  <a:schemeClr val="bg1"/>
                </a:solidFill>
                <a:latin typeface="Arial"/>
                <a:cs typeface="Arial"/>
              </a:rPr>
              <a:t>objetiva,  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independentemente da aferição de culpa do servidor  </a:t>
            </a:r>
            <a:r>
              <a:rPr lang="pt-BR" sz="2000" spc="-5" dirty="0" smtClean="0">
                <a:solidFill>
                  <a:schemeClr val="bg1"/>
                </a:solidFill>
                <a:latin typeface="Arial"/>
                <a:cs typeface="Arial"/>
              </a:rPr>
              <a:t>causador do 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dano </a:t>
            </a:r>
            <a:r>
              <a:rPr lang="pt-BR" sz="2000" spc="-5" dirty="0" smtClean="0">
                <a:solidFill>
                  <a:schemeClr val="bg1"/>
                </a:solidFill>
                <a:latin typeface="Arial"/>
                <a:cs typeface="Arial"/>
              </a:rPr>
              <a:t>ou do ente público a que 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pertença.  </a:t>
            </a:r>
            <a:r>
              <a:rPr lang="pt-BR" sz="2000" spc="-5" dirty="0" smtClean="0">
                <a:solidFill>
                  <a:schemeClr val="bg1"/>
                </a:solidFill>
                <a:latin typeface="Arial"/>
                <a:cs typeface="Arial"/>
              </a:rPr>
              <a:t>(Hoffman, 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2006, apud </a:t>
            </a:r>
            <a:r>
              <a:rPr lang="pt-BR" sz="2000" spc="-20" dirty="0" err="1" smtClean="0">
                <a:solidFill>
                  <a:schemeClr val="bg1"/>
                </a:solidFill>
                <a:latin typeface="Arial"/>
                <a:cs typeface="Arial"/>
              </a:rPr>
              <a:t>Koehler</a:t>
            </a:r>
            <a:r>
              <a:rPr lang="pt-BR" sz="2000" spc="-20" dirty="0" smtClean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2013, p.</a:t>
            </a:r>
            <a:r>
              <a:rPr lang="pt-BR" sz="2000" spc="5" dirty="0" smtClean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pt-BR" sz="2000" dirty="0" smtClean="0">
                <a:solidFill>
                  <a:schemeClr val="bg1"/>
                </a:solidFill>
                <a:latin typeface="Arial"/>
                <a:cs typeface="Arial"/>
              </a:rPr>
              <a:t>121).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sz="20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object 58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  <a:lnTo>
                  <a:pt x="0" y="0"/>
                </a:lnTo>
                <a:lnTo>
                  <a:pt x="0" y="45402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61"/>
          <p:cNvSpPr txBox="1">
            <a:spLocks/>
          </p:cNvSpPr>
          <p:nvPr/>
        </p:nvSpPr>
        <p:spPr>
          <a:xfrm>
            <a:off x="304800" y="22605"/>
            <a:ext cx="1092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548005" algn="l"/>
              </a:tabLst>
              <a:defRPr/>
            </a:pPr>
            <a:r>
              <a:rPr kumimoji="0" lang="pt-BR" sz="2400" b="1" i="0" u="none" strike="noStrike" kern="0" cap="none" spc="-5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3.	Demora na prestação</a:t>
            </a:r>
            <a:r>
              <a:rPr kumimoji="0" lang="pt-BR" sz="2400" b="1" i="0" u="none" strike="noStrike" kern="0" cap="none" spc="35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 </a:t>
            </a:r>
            <a:r>
              <a:rPr kumimoji="0" lang="pt-BR" sz="2400" b="1" i="0" u="none" strike="noStrike" kern="0" cap="none" spc="-5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j-ea"/>
                <a:cs typeface="Verdana"/>
              </a:rPr>
              <a:t>jurisdicional</a:t>
            </a:r>
            <a:endParaRPr kumimoji="0" lang="pt-BR" sz="2400" b="1" i="0" u="none" strike="noStrike" kern="0" cap="none" spc="0" normalizeH="0" baseline="0" noProof="0" dirty="0">
              <a:ln>
                <a:noFill/>
              </a:ln>
              <a:solidFill>
                <a:srgbClr val="2C2D2C"/>
              </a:solidFill>
              <a:effectLst/>
              <a:uLnTx/>
              <a:uFillTx/>
              <a:latin typeface="Verdana"/>
              <a:ea typeface="+mj-ea"/>
              <a:cs typeface="Verdana"/>
            </a:endParaRPr>
          </a:p>
        </p:txBody>
      </p:sp>
      <p:sp>
        <p:nvSpPr>
          <p:cNvPr id="73" name="object 28"/>
          <p:cNvSpPr/>
          <p:nvPr/>
        </p:nvSpPr>
        <p:spPr>
          <a:xfrm>
            <a:off x="0" y="5867400"/>
            <a:ext cx="12192000" cy="76200"/>
          </a:xfrm>
          <a:custGeom>
            <a:avLst/>
            <a:gdLst/>
            <a:ahLst/>
            <a:cxnLst/>
            <a:rect l="l" t="t" r="r" b="b"/>
            <a:pathLst>
              <a:path w="2945130">
                <a:moveTo>
                  <a:pt x="0" y="0"/>
                </a:moveTo>
                <a:lnTo>
                  <a:pt x="29448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3632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582400" y="454025"/>
            <a:ext cx="0" cy="176530"/>
          </a:xfrm>
          <a:custGeom>
            <a:avLst/>
            <a:gdLst/>
            <a:ahLst/>
            <a:cxnLst/>
            <a:rect l="l" t="t" r="r" b="b"/>
            <a:pathLst>
              <a:path h="176529">
                <a:moveTo>
                  <a:pt x="0" y="0"/>
                </a:moveTo>
                <a:lnTo>
                  <a:pt x="0" y="1762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82400" y="6746873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950700" y="1611375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950700" y="2835275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950700" y="4060825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950700" y="5284851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950700" y="6510337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76749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  <a:lnTo>
                  <a:pt x="0" y="0"/>
                </a:lnTo>
                <a:lnTo>
                  <a:pt x="0" y="454025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0"/>
            <a:ext cx="12192000" cy="454025"/>
          </a:xfrm>
          <a:custGeom>
            <a:avLst/>
            <a:gdLst/>
            <a:ahLst/>
            <a:cxnLst/>
            <a:rect l="l" t="t" r="r" b="b"/>
            <a:pathLst>
              <a:path w="12192000" h="454025">
                <a:moveTo>
                  <a:pt x="0" y="454025"/>
                </a:moveTo>
                <a:lnTo>
                  <a:pt x="12192000" y="454025"/>
                </a:lnTo>
                <a:lnTo>
                  <a:pt x="12192000" y="0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0"/>
            <a:ext cx="0" cy="454025"/>
          </a:xfrm>
          <a:custGeom>
            <a:avLst/>
            <a:gdLst/>
            <a:ahLst/>
            <a:cxnLst/>
            <a:rect l="l" t="t" r="r" b="b"/>
            <a:pathLst>
              <a:path h="454025">
                <a:moveTo>
                  <a:pt x="0" y="0"/>
                </a:moveTo>
                <a:lnTo>
                  <a:pt x="0" y="454025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78739" y="22605"/>
            <a:ext cx="108718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400" b="1" spc="-5" dirty="0" smtClean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2400" b="1" spc="-5" dirty="0" smtClean="0">
                <a:solidFill>
                  <a:srgbClr val="FFFFFF"/>
                </a:solidFill>
                <a:latin typeface="Verdana"/>
                <a:cs typeface="Verdana"/>
              </a:rPr>
              <a:t>. R</a:t>
            </a:r>
            <a:r>
              <a:rPr lang="pt-BR" sz="2400" b="1" spc="-5" dirty="0" smtClean="0">
                <a:solidFill>
                  <a:srgbClr val="FFFFFF"/>
                </a:solidFill>
                <a:latin typeface="Verdana"/>
                <a:cs typeface="Verdana"/>
              </a:rPr>
              <a:t>CE</a:t>
            </a:r>
            <a:r>
              <a:rPr sz="2400" b="1" spc="-5" dirty="0" smtClean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Verdana"/>
                <a:cs typeface="Verdana"/>
              </a:rPr>
              <a:t>por </a:t>
            </a:r>
            <a:r>
              <a:rPr sz="2400" b="1" dirty="0">
                <a:solidFill>
                  <a:srgbClr val="FFFFFF"/>
                </a:solidFill>
                <a:latin typeface="Verdana"/>
                <a:cs typeface="Verdana"/>
              </a:rPr>
              <a:t>ato </a:t>
            </a:r>
            <a:r>
              <a:rPr sz="2400" b="1" spc="-5" dirty="0">
                <a:solidFill>
                  <a:srgbClr val="FFFFFF"/>
                </a:solidFill>
                <a:latin typeface="Verdana"/>
                <a:cs typeface="Verdana"/>
              </a:rPr>
              <a:t>judicial </a:t>
            </a:r>
            <a:r>
              <a:rPr sz="2400" b="1" dirty="0">
                <a:solidFill>
                  <a:srgbClr val="FFFFFF"/>
                </a:solidFill>
                <a:latin typeface="Verdana"/>
                <a:cs typeface="Verdana"/>
              </a:rPr>
              <a:t>– PL </a:t>
            </a:r>
            <a:r>
              <a:rPr sz="2400" b="1" spc="-10" dirty="0">
                <a:solidFill>
                  <a:srgbClr val="FFFFFF"/>
                </a:solidFill>
                <a:latin typeface="Verdana"/>
                <a:cs typeface="Verdana"/>
              </a:rPr>
              <a:t>412/2011 </a:t>
            </a:r>
            <a:r>
              <a:rPr sz="2400" b="1" dirty="0">
                <a:solidFill>
                  <a:srgbClr val="FFFFFF"/>
                </a:solidFill>
                <a:latin typeface="Verdana"/>
                <a:cs typeface="Verdana"/>
              </a:rPr>
              <a:t>– Câmara </a:t>
            </a:r>
            <a:r>
              <a:rPr sz="2400" b="1" spc="-5" dirty="0">
                <a:solidFill>
                  <a:srgbClr val="FFFFFF"/>
                </a:solidFill>
                <a:latin typeface="Verdana"/>
                <a:cs typeface="Verdana"/>
              </a:rPr>
              <a:t>dos</a:t>
            </a:r>
            <a:r>
              <a:rPr sz="2400" b="1" spc="1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Verdana"/>
                <a:cs typeface="Verdana"/>
              </a:rPr>
              <a:t>Deputados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66" name="object 70"/>
          <p:cNvSpPr/>
          <p:nvPr/>
        </p:nvSpPr>
        <p:spPr>
          <a:xfrm>
            <a:off x="152400" y="533400"/>
            <a:ext cx="11963400" cy="6019800"/>
          </a:xfrm>
          <a:custGeom>
            <a:avLst/>
            <a:gdLst/>
            <a:ahLst/>
            <a:cxnLst/>
            <a:rect l="l" t="t" r="r" b="b"/>
            <a:pathLst>
              <a:path w="9664700" h="2002155">
                <a:moveTo>
                  <a:pt x="0" y="2001774"/>
                </a:moveTo>
                <a:lnTo>
                  <a:pt x="9664700" y="2001774"/>
                </a:lnTo>
                <a:lnTo>
                  <a:pt x="9664700" y="0"/>
                </a:lnTo>
                <a:lnTo>
                  <a:pt x="0" y="0"/>
                </a:lnTo>
                <a:lnTo>
                  <a:pt x="0" y="200177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404495" y="1676400"/>
            <a:ext cx="11558905" cy="4013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Art.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18. O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Estado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indenizará o condenado por erro judiciário e aquele que </a:t>
            </a:r>
            <a:r>
              <a:rPr sz="2000" spc="-5" dirty="0" err="1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ficar</a:t>
            </a:r>
            <a:r>
              <a:rPr sz="2000" spc="-8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preso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além</a:t>
            </a:r>
            <a:r>
              <a:rPr sz="2000" spc="-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tempo </a:t>
            </a:r>
            <a:r>
              <a:rPr sz="2000" spc="-1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fixado </a:t>
            </a:r>
            <a:r>
              <a:rPr sz="2000" spc="-5" dirty="0" err="1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</a:t>
            </a:r>
            <a:r>
              <a:rPr sz="2000" spc="3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sentença</a:t>
            </a:r>
            <a:r>
              <a:rPr sz="2000" spc="-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2700" algn="just">
              <a:lnSpc>
                <a:spcPct val="100000"/>
              </a:lnSpc>
            </a:pPr>
            <a:endParaRPr lang="pt-BR" sz="2000" spc="-5" dirty="0" smtClean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2700" algn="just">
              <a:lnSpc>
                <a:spcPct val="100000"/>
              </a:lnSpc>
            </a:pPr>
            <a:r>
              <a:rPr sz="2000" spc="-5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Parágrafo</a:t>
            </a:r>
            <a:r>
              <a:rPr sz="2000" spc="-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único.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indenização não será devida, se o erro ou a injustiça da  condenação decorrer de ato ou falta imputável ao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próprio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interessado, como a  confissão ou a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ocultação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prova em </a:t>
            </a:r>
            <a:r>
              <a:rPr sz="2000" spc="-5" dirty="0" err="1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seu</a:t>
            </a:r>
            <a:r>
              <a:rPr sz="2000" spc="5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25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poder</a:t>
            </a:r>
            <a:r>
              <a:rPr sz="2000" spc="-2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2700" marR="1189990" algn="just">
              <a:lnSpc>
                <a:spcPct val="100000"/>
              </a:lnSpc>
              <a:spcBef>
                <a:spcPts val="5"/>
              </a:spcBef>
            </a:pPr>
            <a:endParaRPr lang="pt-BR" sz="2000" spc="-5" dirty="0" smtClean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2700" marR="1189990" algn="just">
              <a:lnSpc>
                <a:spcPct val="100000"/>
              </a:lnSpc>
              <a:spcBef>
                <a:spcPts val="5"/>
              </a:spcBef>
            </a:pPr>
            <a:r>
              <a:rPr sz="2000" spc="-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Art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19. O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Estado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 pelos danos causados por dolo ou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fraude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</a:t>
            </a:r>
            <a:r>
              <a:rPr sz="2000" spc="-1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julgador,</a:t>
            </a:r>
            <a:r>
              <a:rPr sz="2000" spc="-8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sem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prejuízo</a:t>
            </a:r>
            <a:r>
              <a:rPr sz="2000" spc="-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 direito de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5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regresso</a:t>
            </a:r>
            <a:r>
              <a:rPr sz="2000" spc="-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2700" algn="just">
              <a:lnSpc>
                <a:spcPct val="100000"/>
              </a:lnSpc>
            </a:pPr>
            <a:endParaRPr lang="pt-BR" sz="2000" spc="-5" dirty="0" smtClean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2700" algn="just">
              <a:lnSpc>
                <a:spcPct val="100000"/>
              </a:lnSpc>
            </a:pPr>
            <a:r>
              <a:rPr sz="2000" spc="-5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Parágrafo</a:t>
            </a:r>
            <a:r>
              <a:rPr sz="2000" spc="-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único. Enquanto não se esgotarem previamente os recursos previstos no 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ordenamento processual, descabe a caracterização de dano oriundo da </a:t>
            </a:r>
            <a:r>
              <a:rPr sz="2000" spc="-5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função  </a:t>
            </a:r>
            <a:r>
              <a:rPr sz="2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jurisdicional.</a:t>
            </a:r>
            <a:endParaRPr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548640" y="644525"/>
            <a:ext cx="1126236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pt-BR" sz="2400" b="0" spc="-5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Capítulo X – Da Responsabilidade Civil do Estado quanto ao exercício da Função Jurisdicional </a:t>
            </a:r>
            <a:endParaRPr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4612" y="19050"/>
            <a:ext cx="12117387" cy="4032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4612" y="422275"/>
            <a:ext cx="12117705" cy="0"/>
          </a:xfrm>
          <a:custGeom>
            <a:avLst/>
            <a:gdLst/>
            <a:ahLst/>
            <a:cxnLst/>
            <a:rect l="l" t="t" r="r" b="b"/>
            <a:pathLst>
              <a:path w="12117705">
                <a:moveTo>
                  <a:pt x="0" y="0"/>
                </a:moveTo>
                <a:lnTo>
                  <a:pt x="12117387" y="0"/>
                </a:lnTo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4612" y="19050"/>
            <a:ext cx="12117705" cy="403225"/>
          </a:xfrm>
          <a:custGeom>
            <a:avLst/>
            <a:gdLst/>
            <a:ahLst/>
            <a:cxnLst/>
            <a:rect l="l" t="t" r="r" b="b"/>
            <a:pathLst>
              <a:path w="12117705" h="403225">
                <a:moveTo>
                  <a:pt x="12117387" y="0"/>
                </a:moveTo>
                <a:lnTo>
                  <a:pt x="0" y="0"/>
                </a:lnTo>
                <a:lnTo>
                  <a:pt x="0" y="403225"/>
                </a:lnTo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153352" y="49530"/>
            <a:ext cx="16967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solidFill>
                  <a:srgbClr val="FFFFFF"/>
                </a:solidFill>
                <a:latin typeface="Verdana"/>
                <a:cs typeface="Verdana"/>
              </a:rPr>
              <a:t>Referências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66052" y="347979"/>
            <a:ext cx="1671320" cy="0"/>
          </a:xfrm>
          <a:custGeom>
            <a:avLst/>
            <a:gdLst/>
            <a:ahLst/>
            <a:cxnLst/>
            <a:rect l="l" t="t" r="r" b="b"/>
            <a:pathLst>
              <a:path w="1671320">
                <a:moveTo>
                  <a:pt x="0" y="0"/>
                </a:moveTo>
                <a:lnTo>
                  <a:pt x="167132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725415" y="707008"/>
            <a:ext cx="3977640" cy="0"/>
          </a:xfrm>
          <a:custGeom>
            <a:avLst/>
            <a:gdLst/>
            <a:ahLst/>
            <a:cxnLst/>
            <a:rect l="l" t="t" r="r" b="b"/>
            <a:pathLst>
              <a:path w="3977640">
                <a:moveTo>
                  <a:pt x="0" y="0"/>
                </a:moveTo>
                <a:lnTo>
                  <a:pt x="3977640" y="0"/>
                </a:lnTo>
              </a:path>
            </a:pathLst>
          </a:custGeom>
          <a:ln w="762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446275" y="856869"/>
            <a:ext cx="543560" cy="0"/>
          </a:xfrm>
          <a:custGeom>
            <a:avLst/>
            <a:gdLst/>
            <a:ahLst/>
            <a:cxnLst/>
            <a:rect l="l" t="t" r="r" b="b"/>
            <a:pathLst>
              <a:path w="543560">
                <a:moveTo>
                  <a:pt x="0" y="0"/>
                </a:moveTo>
                <a:lnTo>
                  <a:pt x="543560" y="0"/>
                </a:lnTo>
              </a:path>
            </a:pathLst>
          </a:custGeom>
          <a:ln w="762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382775" y="2906648"/>
            <a:ext cx="6939280" cy="0"/>
          </a:xfrm>
          <a:custGeom>
            <a:avLst/>
            <a:gdLst/>
            <a:ahLst/>
            <a:cxnLst/>
            <a:rect l="l" t="t" r="r" b="b"/>
            <a:pathLst>
              <a:path w="6939280">
                <a:moveTo>
                  <a:pt x="0" y="0"/>
                </a:moveTo>
                <a:lnTo>
                  <a:pt x="6939280" y="0"/>
                </a:lnTo>
              </a:path>
            </a:pathLst>
          </a:custGeom>
          <a:ln w="762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212725" y="457200"/>
            <a:ext cx="11826875" cy="608115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3500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BOZOLA, Túlio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Arantes;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GAUDINO,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Kaue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Eduardo Figueiredo. </a:t>
            </a:r>
            <a:r>
              <a:rPr sz="1100" spc="-5" dirty="0">
                <a:solidFill>
                  <a:srgbClr val="4F91A0"/>
                </a:solidFill>
                <a:latin typeface="Verdana"/>
                <a:cs typeface="Verdana"/>
                <a:hlinkClick r:id="rId3"/>
              </a:rPr>
              <a:t>STJ </a:t>
            </a:r>
            <a:r>
              <a:rPr sz="1100" dirty="0">
                <a:solidFill>
                  <a:srgbClr val="4F91A0"/>
                </a:solidFill>
                <a:latin typeface="Verdana"/>
                <a:cs typeface="Verdana"/>
                <a:hlinkClick r:id="rId3"/>
              </a:rPr>
              <a:t>e </a:t>
            </a:r>
            <a:r>
              <a:rPr sz="1100" spc="-5" dirty="0">
                <a:solidFill>
                  <a:srgbClr val="4F91A0"/>
                </a:solidFill>
                <a:latin typeface="Verdana"/>
                <a:cs typeface="Verdana"/>
                <a:hlinkClick r:id="rId3"/>
              </a:rPr>
              <a:t>princípio da </a:t>
            </a:r>
            <a:r>
              <a:rPr sz="1100" dirty="0">
                <a:solidFill>
                  <a:srgbClr val="4F91A0"/>
                </a:solidFill>
                <a:latin typeface="Verdana"/>
                <a:cs typeface="Verdana"/>
                <a:hlinkClick r:id="rId3"/>
              </a:rPr>
              <a:t>duração </a:t>
            </a:r>
            <a:r>
              <a:rPr sz="1100" spc="-5" dirty="0">
                <a:solidFill>
                  <a:srgbClr val="4F91A0"/>
                </a:solidFill>
                <a:latin typeface="Verdana"/>
                <a:cs typeface="Verdana"/>
                <a:hlinkClick r:id="rId3"/>
              </a:rPr>
              <a:t>razoável do processo penal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Revista Jus</a:t>
            </a:r>
            <a:r>
              <a:rPr sz="1100" b="1" spc="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Navigandi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ISSN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1518-4862,</a:t>
            </a:r>
            <a:endParaRPr sz="1100" dirty="0">
              <a:latin typeface="Verdana"/>
              <a:cs typeface="Verdana"/>
            </a:endParaRPr>
          </a:p>
          <a:p>
            <a:pPr marL="12700" algn="just">
              <a:lnSpc>
                <a:spcPts val="2000"/>
              </a:lnSpc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Teresina, </a:t>
            </a:r>
            <a:r>
              <a:rPr sz="1100" u="sng" dirty="0">
                <a:solidFill>
                  <a:srgbClr val="4F91A0"/>
                </a:solidFill>
                <a:latin typeface="Verdana"/>
                <a:cs typeface="Verdana"/>
                <a:hlinkClick r:id="rId4"/>
              </a:rPr>
              <a:t>ano 16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100" dirty="0">
                <a:solidFill>
                  <a:srgbClr val="4F91A0"/>
                </a:solidFill>
                <a:latin typeface="Verdana"/>
                <a:cs typeface="Verdana"/>
                <a:hlinkClick r:id="rId5"/>
              </a:rPr>
              <a:t>n. 2868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100" u="sng" dirty="0">
                <a:solidFill>
                  <a:srgbClr val="4F91A0"/>
                </a:solidFill>
                <a:latin typeface="Verdana"/>
                <a:cs typeface="Verdana"/>
                <a:hlinkClick r:id="rId5"/>
              </a:rPr>
              <a:t>9</a:t>
            </a:r>
            <a:r>
              <a:rPr sz="1100" dirty="0">
                <a:solidFill>
                  <a:srgbClr val="4F91A0"/>
                </a:solidFill>
                <a:latin typeface="Verdana"/>
                <a:cs typeface="Verdana"/>
                <a:hlinkClick r:id="rId5"/>
              </a:rPr>
              <a:t> </a:t>
            </a:r>
            <a:r>
              <a:rPr sz="1100" u="sng" dirty="0">
                <a:solidFill>
                  <a:srgbClr val="4F91A0"/>
                </a:solidFill>
                <a:latin typeface="Verdana"/>
                <a:cs typeface="Verdana"/>
                <a:hlinkClick r:id="rId6"/>
              </a:rPr>
              <a:t>maio</a:t>
            </a:r>
            <a:r>
              <a:rPr sz="1100" dirty="0">
                <a:solidFill>
                  <a:srgbClr val="4F91A0"/>
                </a:solidFill>
                <a:latin typeface="Verdana"/>
                <a:cs typeface="Verdana"/>
                <a:hlinkClick r:id="rId6"/>
              </a:rPr>
              <a:t> </a:t>
            </a:r>
            <a:r>
              <a:rPr sz="1100" u="sng" dirty="0">
                <a:solidFill>
                  <a:srgbClr val="4F91A0"/>
                </a:solidFill>
                <a:latin typeface="Verdana"/>
                <a:cs typeface="Verdana"/>
                <a:hlinkClick r:id="rId4"/>
              </a:rPr>
              <a:t>2011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Disponível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em: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&lt;https://jus.com.br/artigos/19060&gt;.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Acesso em: 9 maio</a:t>
            </a:r>
            <a:r>
              <a:rPr sz="1100" spc="-5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2017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450" dirty="0">
              <a:latin typeface="Times New Roman"/>
              <a:cs typeface="Times New Roman"/>
            </a:endParaRPr>
          </a:p>
          <a:p>
            <a:pPr marL="62230" indent="-4953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CAHALI,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Yussef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Said.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Responsabilidade </a:t>
            </a:r>
            <a:r>
              <a:rPr sz="1100" b="1" dirty="0">
                <a:solidFill>
                  <a:srgbClr val="2C2D2C"/>
                </a:solidFill>
                <a:latin typeface="Verdana"/>
                <a:cs typeface="Verdana"/>
              </a:rPr>
              <a:t>Civil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do Estado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. 5ed.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Paulo: Revista 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Tribunais,</a:t>
            </a:r>
            <a:r>
              <a:rPr sz="1100" spc="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2014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400" dirty="0">
              <a:latin typeface="Times New Roman"/>
              <a:cs typeface="Times New Roman"/>
            </a:endParaRPr>
          </a:p>
          <a:p>
            <a:pPr marL="62230" indent="-4953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CARVALHO FILHO, José 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Santos.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Manual de Direito administrativo.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14.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ed. Rio de Janeiro: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Lumen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Juris,</a:t>
            </a:r>
            <a:r>
              <a:rPr sz="1100" spc="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2009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450" dirty="0">
              <a:latin typeface="Times New Roman"/>
              <a:cs typeface="Times New Roman"/>
            </a:endParaRPr>
          </a:p>
          <a:p>
            <a:pPr marL="62230" indent="-4953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CRUZ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TUCCI,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José 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Rogério. </a:t>
            </a:r>
            <a:r>
              <a:rPr sz="1100" i="1" spc="-5" dirty="0">
                <a:solidFill>
                  <a:srgbClr val="2C2D2C"/>
                </a:solidFill>
                <a:latin typeface="Verdana"/>
                <a:cs typeface="Verdana"/>
              </a:rPr>
              <a:t>Tempo </a:t>
            </a:r>
            <a:r>
              <a:rPr sz="1100" i="1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100" i="1" spc="-5" dirty="0">
                <a:solidFill>
                  <a:srgbClr val="2C2D2C"/>
                </a:solidFill>
                <a:latin typeface="Verdana"/>
                <a:cs typeface="Verdana"/>
              </a:rPr>
              <a:t>processo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Paulo: RT,</a:t>
            </a:r>
            <a:r>
              <a:rPr sz="1100" spc="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1998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400" dirty="0">
              <a:latin typeface="Times New Roman"/>
              <a:cs typeface="Times New Roman"/>
            </a:endParaRPr>
          </a:p>
          <a:p>
            <a:pPr marL="62230" indent="-4953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DI PIETRO, 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Maria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Sylvia Zanella.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Direito Administrativo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26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ed.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Paulo: Editora Atlas,</a:t>
            </a:r>
            <a:r>
              <a:rPr sz="1100" spc="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2013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550" dirty="0">
              <a:latin typeface="Times New Roman"/>
              <a:cs typeface="Times New Roman"/>
            </a:endParaRPr>
          </a:p>
          <a:p>
            <a:pPr marL="12700" marR="7620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FREDERICO, Alencar. Responsabilidade do Estado pela demora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na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prestação jurisdicional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direito brasileiro. In: </a:t>
            </a:r>
            <a:r>
              <a:rPr sz="1100" b="1" dirty="0">
                <a:solidFill>
                  <a:srgbClr val="2C2D2C"/>
                </a:solidFill>
                <a:latin typeface="Verdana"/>
                <a:cs typeface="Verdana"/>
              </a:rPr>
              <a:t>Âmbito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Jurídico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, Rio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Grande, X, n. 47,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nov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2007. 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Disponível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em: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&lt;</a:t>
            </a:r>
            <a:r>
              <a:rPr sz="1100" spc="-5" dirty="0">
                <a:solidFill>
                  <a:srgbClr val="4F91A0"/>
                </a:solidFill>
                <a:latin typeface="Verdana"/>
                <a:cs typeface="Verdana"/>
                <a:hlinkClick r:id="rId7"/>
              </a:rPr>
              <a:t>http://www.ambito-juridico.com.br/site/index.php?n_link=revista_artigos_leitura&amp;artigo_id=2350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&gt;.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Acesso em maio</a:t>
            </a:r>
            <a:r>
              <a:rPr sz="1100" spc="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2017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550" dirty="0">
              <a:latin typeface="Times New Roman"/>
              <a:cs typeface="Times New Roman"/>
            </a:endParaRPr>
          </a:p>
          <a:p>
            <a:pPr marL="12700" marR="5715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GREGÓRIO, Rita de Cássia Zuffo. </a:t>
            </a:r>
            <a:r>
              <a:rPr sz="1100" b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responsabilidade civil do Estado-Juiz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. Dissertação (mestrado)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Universidade de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Paulo, Programa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Pós-Graduação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em 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Direito do Estado,</a:t>
            </a:r>
            <a:r>
              <a:rPr sz="1100" spc="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2009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5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HAMILTON, Sergio Demoro. </a:t>
            </a:r>
            <a:r>
              <a:rPr sz="1100" b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razoável </a:t>
            </a:r>
            <a:r>
              <a:rPr sz="1100" b="1" spc="-10" dirty="0">
                <a:solidFill>
                  <a:srgbClr val="2C2D2C"/>
                </a:solidFill>
                <a:latin typeface="Verdana"/>
                <a:cs typeface="Verdana"/>
              </a:rPr>
              <a:t>duração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100" b="1" spc="-10" dirty="0">
                <a:solidFill>
                  <a:srgbClr val="2C2D2C"/>
                </a:solidFill>
                <a:latin typeface="Verdana"/>
                <a:cs typeface="Verdana"/>
              </a:rPr>
              <a:t>processo </a:t>
            </a:r>
            <a:r>
              <a:rPr sz="1100" b="1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100" b="1" spc="-10" dirty="0">
                <a:solidFill>
                  <a:srgbClr val="2C2D2C"/>
                </a:solidFill>
                <a:latin typeface="Verdana"/>
                <a:cs typeface="Verdana"/>
              </a:rPr>
              <a:t>seus reflexos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100" b="1" spc="-10" dirty="0">
                <a:solidFill>
                  <a:srgbClr val="2C2D2C"/>
                </a:solidFill>
                <a:latin typeface="Verdana"/>
                <a:cs typeface="Verdana"/>
              </a:rPr>
              <a:t>processo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penal. 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In: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LIMA, Marcellus Polastri; SANTIAGO, Nestor Eduardo  Araruna Santiago (coord.). </a:t>
            </a:r>
            <a:r>
              <a:rPr sz="1100" i="1" spc="-5" dirty="0">
                <a:solidFill>
                  <a:srgbClr val="2C2D2C"/>
                </a:solidFill>
                <a:latin typeface="Verdana"/>
                <a:cs typeface="Verdana"/>
              </a:rPr>
              <a:t>Renovação processual penal após </a:t>
            </a:r>
            <a:r>
              <a:rPr sz="1100" i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100" i="1" spc="-5" dirty="0">
                <a:solidFill>
                  <a:srgbClr val="2C2D2C"/>
                </a:solidFill>
                <a:latin typeface="Verdana"/>
                <a:cs typeface="Verdana"/>
              </a:rPr>
              <a:t>Constituição de 1988: estudos </a:t>
            </a:r>
            <a:r>
              <a:rPr sz="1100" i="1" dirty="0">
                <a:solidFill>
                  <a:srgbClr val="2C2D2C"/>
                </a:solidFill>
                <a:latin typeface="Verdana"/>
                <a:cs typeface="Verdana"/>
              </a:rPr>
              <a:t>em homenagem </a:t>
            </a:r>
            <a:r>
              <a:rPr sz="1100" i="1" spc="-5" dirty="0">
                <a:solidFill>
                  <a:srgbClr val="2C2D2C"/>
                </a:solidFill>
                <a:latin typeface="Verdana"/>
                <a:cs typeface="Verdana"/>
              </a:rPr>
              <a:t>ao Professor José Barcelos de </a:t>
            </a:r>
            <a:r>
              <a:rPr sz="1100" i="1" dirty="0">
                <a:solidFill>
                  <a:srgbClr val="2C2D2C"/>
                </a:solidFill>
                <a:latin typeface="Verdana"/>
                <a:cs typeface="Verdana"/>
              </a:rPr>
              <a:t>Souza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Rio de janeiro: 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Lumen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Juris,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2009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55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JUNIOR,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Cretella.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Responsabilidade do Estado por </a:t>
            </a:r>
            <a:r>
              <a:rPr sz="1100" b="1" dirty="0">
                <a:solidFill>
                  <a:srgbClr val="2C2D2C"/>
                </a:solidFill>
                <a:latin typeface="Verdana"/>
                <a:cs typeface="Verdana"/>
              </a:rPr>
              <a:t>Ato </a:t>
            </a:r>
            <a:r>
              <a:rPr sz="1100" b="1" spc="-10" dirty="0">
                <a:solidFill>
                  <a:srgbClr val="2C2D2C"/>
                </a:solidFill>
                <a:latin typeface="Verdana"/>
                <a:cs typeface="Verdana"/>
              </a:rPr>
              <a:t>Legislativo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Revista de Direito Administrativo, Rio de Janeiro,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v. 153,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15-34, jan. 2015. ISSN 2238-  5177.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Disponível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em: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  <a:hlinkClick r:id="rId8"/>
              </a:rPr>
              <a:t>&lt;h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  <a:hlinkClick r:id="rId8"/>
              </a:rPr>
              <a:t>tp://bibliotecadigital.fgv.br/ojs/index.php/rda/article/view/43882/42779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&gt;. Acesso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em: 10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Mai.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2017. 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doi: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  <a:hlinkClick r:id="rId9"/>
              </a:rPr>
              <a:t>http://dx.doi.org/10.12660/rda.v153.1983.43882</a:t>
            </a:r>
            <a:r>
              <a:rPr sz="1100" spc="-5" dirty="0" smtClean="0">
                <a:solidFill>
                  <a:srgbClr val="2C2D2C"/>
                </a:solidFill>
                <a:latin typeface="Verdana"/>
                <a:cs typeface="Verdana"/>
                <a:hlinkClick r:id="rId9"/>
              </a:rPr>
              <a:t>.</a:t>
            </a:r>
            <a:endParaRPr sz="1400" dirty="0">
              <a:latin typeface="Times New Roman"/>
              <a:cs typeface="Times New Roman"/>
            </a:endParaRPr>
          </a:p>
          <a:p>
            <a:pPr marL="62230" indent="-49530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KOEHLER, Frederico Augusto Leopoldino. </a:t>
            </a:r>
            <a:r>
              <a:rPr sz="1100" b="1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razoável </a:t>
            </a:r>
            <a:r>
              <a:rPr sz="1100" b="1" spc="-10" dirty="0">
                <a:solidFill>
                  <a:srgbClr val="2C2D2C"/>
                </a:solidFill>
                <a:latin typeface="Verdana"/>
                <a:cs typeface="Verdana"/>
              </a:rPr>
              <a:t>duração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do processo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. Salvador: JusPodivm,</a:t>
            </a:r>
            <a:r>
              <a:rPr sz="1100" spc="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2013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450" dirty="0">
              <a:latin typeface="Times New Roman"/>
              <a:cs typeface="Times New Roman"/>
            </a:endParaRPr>
          </a:p>
          <a:p>
            <a:pPr marL="62230" indent="-49530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LENZ,</a:t>
            </a:r>
            <a:r>
              <a:rPr sz="1100" spc="1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10" dirty="0">
                <a:solidFill>
                  <a:srgbClr val="2C2D2C"/>
                </a:solidFill>
                <a:latin typeface="Verdana"/>
                <a:cs typeface="Verdana"/>
              </a:rPr>
              <a:t>Carlos</a:t>
            </a:r>
            <a:r>
              <a:rPr sz="1100" spc="2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Eduardo</a:t>
            </a:r>
            <a:r>
              <a:rPr sz="1100" spc="1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Thompson</a:t>
            </a:r>
            <a:r>
              <a:rPr sz="1100" spc="1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Flores.</a:t>
            </a:r>
            <a:r>
              <a:rPr sz="1100" spc="1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Responsabilidade</a:t>
            </a:r>
            <a:r>
              <a:rPr sz="1100" spc="1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100" spc="1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Estado</a:t>
            </a:r>
            <a:r>
              <a:rPr sz="1100" spc="1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por</a:t>
            </a:r>
            <a:r>
              <a:rPr sz="1100" spc="1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atos</a:t>
            </a:r>
            <a:r>
              <a:rPr sz="1100" spc="1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judiciais.</a:t>
            </a:r>
            <a:r>
              <a:rPr sz="1100" spc="1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Revista</a:t>
            </a:r>
            <a:r>
              <a:rPr sz="1100" b="1" spc="1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100" b="1" spc="2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b="1" spc="-10" dirty="0">
                <a:solidFill>
                  <a:srgbClr val="2C2D2C"/>
                </a:solidFill>
                <a:latin typeface="Verdana"/>
                <a:cs typeface="Verdana"/>
              </a:rPr>
              <a:t>Informação</a:t>
            </a:r>
            <a:r>
              <a:rPr sz="1100" b="1" spc="2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Legislativa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,</a:t>
            </a:r>
            <a:r>
              <a:rPr sz="1100" spc="1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Brasília,</a:t>
            </a:r>
            <a:r>
              <a:rPr sz="1100" spc="1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ano</a:t>
            </a:r>
            <a:r>
              <a:rPr sz="11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spc="0" dirty="0">
                <a:solidFill>
                  <a:srgbClr val="2C2D2C"/>
                </a:solidFill>
                <a:latin typeface="Verdana"/>
                <a:cs typeface="Verdana"/>
              </a:rPr>
              <a:t>35,</a:t>
            </a:r>
            <a:r>
              <a:rPr sz="1100" spc="1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n.</a:t>
            </a:r>
            <a:r>
              <a:rPr sz="1100" spc="1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138,</a:t>
            </a:r>
            <a:r>
              <a:rPr sz="1100" spc="18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abr./jun.</a:t>
            </a:r>
            <a:endParaRPr sz="1100" dirty="0">
              <a:latin typeface="Verdana"/>
              <a:cs typeface="Verdana"/>
            </a:endParaRPr>
          </a:p>
          <a:p>
            <a:pPr marL="12700">
              <a:lnSpc>
                <a:spcPts val="2000"/>
              </a:lnSpc>
            </a:pPr>
            <a:r>
              <a:rPr sz="1100" spc="-5" dirty="0" smtClean="0">
                <a:solidFill>
                  <a:srgbClr val="2C2D2C"/>
                </a:solidFill>
                <a:latin typeface="Verdana"/>
                <a:cs typeface="Verdana"/>
              </a:rPr>
              <a:t>1998</a:t>
            </a:r>
            <a:endParaRPr sz="1550" dirty="0">
              <a:latin typeface="Times New Roman"/>
              <a:cs typeface="Times New Roman"/>
            </a:endParaRPr>
          </a:p>
          <a:p>
            <a:pPr marL="12700" marR="6985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MACERA, Paulo Henrique.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Responsabilidade do Estado por </a:t>
            </a:r>
            <a:r>
              <a:rPr sz="1100" b="1" spc="-10" dirty="0">
                <a:solidFill>
                  <a:srgbClr val="2C2D2C"/>
                </a:solidFill>
                <a:latin typeface="Verdana"/>
                <a:cs typeface="Verdana"/>
              </a:rPr>
              <a:t>omissão </a:t>
            </a:r>
            <a:r>
              <a:rPr sz="1100" b="1" spc="-5" dirty="0">
                <a:solidFill>
                  <a:srgbClr val="2C2D2C"/>
                </a:solidFill>
                <a:latin typeface="Verdana"/>
                <a:cs typeface="Verdana"/>
              </a:rPr>
              <a:t>judicial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. Dissertação (mestrado)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–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Universidade de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São Paulo, Programa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de Pós-Graduação 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Direito do Estado,</a:t>
            </a:r>
            <a:r>
              <a:rPr sz="1100" spc="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2015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400" dirty="0">
              <a:latin typeface="Times New Roman"/>
              <a:cs typeface="Times New Roman"/>
            </a:endParaRPr>
          </a:p>
          <a:p>
            <a:pPr marL="62230" indent="-4953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NANNI, Giovanni Ettore.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Responsabilidade civil do juiz.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100" spc="-5" dirty="0">
                <a:solidFill>
                  <a:srgbClr val="2C2D2C"/>
                </a:solidFill>
                <a:latin typeface="Verdana"/>
                <a:cs typeface="Verdana"/>
              </a:rPr>
              <a:t>Paulo: Max Limonad,</a:t>
            </a:r>
            <a:r>
              <a:rPr sz="1100" spc="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100" dirty="0">
                <a:solidFill>
                  <a:srgbClr val="2C2D2C"/>
                </a:solidFill>
                <a:latin typeface="Verdana"/>
                <a:cs typeface="Verdana"/>
              </a:rPr>
              <a:t>1999</a:t>
            </a:r>
            <a:r>
              <a:rPr sz="1100" dirty="0" smtClean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lang="pt-BR" sz="1100" dirty="0" smtClean="0">
              <a:solidFill>
                <a:srgbClr val="2C2D2C"/>
              </a:solidFill>
              <a:latin typeface="Verdana"/>
              <a:cs typeface="Verdana"/>
            </a:endParaRPr>
          </a:p>
          <a:p>
            <a:pPr marL="62230" indent="-49530" algn="just">
              <a:lnSpc>
                <a:spcPts val="2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r>
              <a:rPr lang="pt-BR" sz="1100" dirty="0" smtClean="0">
                <a:solidFill>
                  <a:srgbClr val="2C2D2C"/>
                </a:solidFill>
                <a:latin typeface="Verdana"/>
                <a:cs typeface="Verdana"/>
              </a:rPr>
              <a:t>OLIVEIRA,  Rafael Carvalho Rezende. Curso de Direito Administrativo. 5 ed. Rio de Janeiro: Método, 2017.</a:t>
            </a:r>
          </a:p>
          <a:p>
            <a:pPr marL="62230" indent="-49530" algn="just">
              <a:lnSpc>
                <a:spcPct val="100000"/>
              </a:lnSpc>
              <a:buClr>
                <a:srgbClr val="D15A3D"/>
              </a:buClr>
              <a:buSzPct val="90909"/>
              <a:buFont typeface="Arial"/>
              <a:buChar char="▪"/>
              <a:tabLst>
                <a:tab pos="62865" algn="l"/>
              </a:tabLst>
            </a:pPr>
            <a:endParaRPr sz="11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705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24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144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363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582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5" y="5284851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4084701" y="704850"/>
            <a:ext cx="37299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D15A3D"/>
                </a:solidFill>
                <a:latin typeface="Verdana"/>
                <a:cs typeface="Verdana"/>
              </a:rPr>
              <a:t>Sumário de</a:t>
            </a:r>
            <a:r>
              <a:rPr spc="-80" dirty="0">
                <a:solidFill>
                  <a:srgbClr val="D15A3D"/>
                </a:solidFill>
                <a:latin typeface="Verdana"/>
                <a:cs typeface="Verdana"/>
              </a:rPr>
              <a:t> </a:t>
            </a:r>
            <a:r>
              <a:rPr dirty="0">
                <a:solidFill>
                  <a:srgbClr val="D15A3D"/>
                </a:solidFill>
                <a:latin typeface="Verdana"/>
                <a:cs typeface="Verdana"/>
              </a:rPr>
              <a:t>aula</a:t>
            </a:r>
          </a:p>
        </p:txBody>
      </p:sp>
      <p:sp>
        <p:nvSpPr>
          <p:cNvPr id="50" name="object 50"/>
          <p:cNvSpPr txBox="1"/>
          <p:nvPr/>
        </p:nvSpPr>
        <p:spPr>
          <a:xfrm>
            <a:off x="1301369" y="1295400"/>
            <a:ext cx="9293860" cy="393120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33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2000" b="1" spc="-10" dirty="0">
                <a:solidFill>
                  <a:srgbClr val="FF0000"/>
                </a:solidFill>
                <a:latin typeface="Verdana"/>
                <a:cs typeface="Verdana"/>
              </a:rPr>
              <a:t>RCE </a:t>
            </a:r>
            <a:r>
              <a:rPr sz="2000" b="1" spc="-5" dirty="0">
                <a:solidFill>
                  <a:srgbClr val="FF0000"/>
                </a:solidFill>
                <a:latin typeface="Verdana"/>
                <a:cs typeface="Verdana"/>
              </a:rPr>
              <a:t>por </a:t>
            </a:r>
            <a:r>
              <a:rPr sz="2000" b="1" dirty="0">
                <a:solidFill>
                  <a:srgbClr val="FF0000"/>
                </a:solidFill>
                <a:latin typeface="Verdana"/>
                <a:cs typeface="Verdana"/>
              </a:rPr>
              <a:t>atos</a:t>
            </a:r>
            <a:r>
              <a:rPr sz="2000" b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Verdana"/>
                <a:cs typeface="Verdana"/>
              </a:rPr>
              <a:t>legislativos:</a:t>
            </a:r>
            <a:endParaRPr sz="2000" dirty="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955"/>
              </a:spcBef>
              <a:buClr>
                <a:srgbClr val="D15A3D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lang="pt-BR" sz="2000" b="1" spc="-5" dirty="0" smtClean="0">
                <a:solidFill>
                  <a:srgbClr val="2C2D2C"/>
                </a:solidFill>
                <a:latin typeface="Verdana"/>
                <a:cs typeface="Verdana"/>
              </a:rPr>
              <a:t>RCE por atos legislativos - </a:t>
            </a:r>
            <a:r>
              <a:rPr sz="2000" b="1" spc="-5" dirty="0" err="1" smtClean="0">
                <a:solidFill>
                  <a:srgbClr val="2C2D2C"/>
                </a:solidFill>
                <a:latin typeface="Verdana"/>
                <a:cs typeface="Verdana"/>
              </a:rPr>
              <a:t>Algumas</a:t>
            </a:r>
            <a:r>
              <a:rPr sz="2000" b="1" spc="-5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2C2D2C"/>
                </a:solidFill>
                <a:latin typeface="Verdana"/>
                <a:cs typeface="Verdana"/>
              </a:rPr>
              <a:t>premissas</a:t>
            </a:r>
            <a:r>
              <a:rPr sz="2000" b="1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2C2D2C"/>
                </a:solidFill>
                <a:latin typeface="Verdana"/>
                <a:cs typeface="Verdana"/>
              </a:rPr>
              <a:t>necessárias;</a:t>
            </a:r>
            <a:endParaRPr sz="2000" dirty="0">
              <a:latin typeface="Verdana"/>
              <a:cs typeface="Verdana"/>
            </a:endParaRPr>
          </a:p>
          <a:p>
            <a:pPr marL="469900" indent="-457200">
              <a:lnSpc>
                <a:spcPct val="100000"/>
              </a:lnSpc>
              <a:spcBef>
                <a:spcPts val="955"/>
              </a:spcBef>
              <a:buClr>
                <a:srgbClr val="D15A3D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lang="pt-BR" sz="2000" b="1" spc="-10" dirty="0" smtClean="0">
                <a:solidFill>
                  <a:srgbClr val="2C2D2C"/>
                </a:solidFill>
                <a:latin typeface="Verdana"/>
                <a:cs typeface="Verdana"/>
              </a:rPr>
              <a:t>Argumentos Favoráveis e Contrários</a:t>
            </a:r>
          </a:p>
          <a:p>
            <a:pPr marL="469900" indent="-457200">
              <a:spcBef>
                <a:spcPts val="955"/>
              </a:spcBef>
              <a:buClr>
                <a:srgbClr val="D15A3D"/>
              </a:buClr>
              <a:buFontTx/>
              <a:buAutoNum type="arabicPeriod"/>
              <a:tabLst>
                <a:tab pos="469900" algn="l"/>
                <a:tab pos="470534" algn="l"/>
              </a:tabLst>
            </a:pPr>
            <a:r>
              <a:rPr lang="pt-BR" sz="2000" b="1" spc="-10" dirty="0" smtClean="0">
                <a:solidFill>
                  <a:srgbClr val="2C2D2C"/>
                </a:solidFill>
                <a:latin typeface="Verdana"/>
                <a:cs typeface="Verdana"/>
              </a:rPr>
              <a:t>Requisitos </a:t>
            </a:r>
            <a:r>
              <a:rPr lang="pt-BR" sz="2000" b="1" dirty="0" smtClean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lang="pt-BR" sz="2000" b="1" spc="-10" dirty="0" smtClean="0">
                <a:solidFill>
                  <a:srgbClr val="2C2D2C"/>
                </a:solidFill>
                <a:latin typeface="Verdana"/>
                <a:cs typeface="Verdana"/>
              </a:rPr>
              <a:t>hipóteses </a:t>
            </a:r>
            <a:r>
              <a:rPr lang="pt-BR" sz="2000" b="1" spc="-5" dirty="0" smtClean="0">
                <a:solidFill>
                  <a:srgbClr val="2C2D2C"/>
                </a:solidFill>
                <a:latin typeface="Verdana"/>
                <a:cs typeface="Verdana"/>
              </a:rPr>
              <a:t>admissíveis </a:t>
            </a:r>
            <a:r>
              <a:rPr lang="pt-BR" sz="2000" b="1" dirty="0" smtClean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lang="pt-BR" sz="2000" b="1" spc="-10" dirty="0" smtClean="0">
                <a:solidFill>
                  <a:srgbClr val="2C2D2C"/>
                </a:solidFill>
                <a:latin typeface="Verdana"/>
                <a:cs typeface="Verdana"/>
              </a:rPr>
              <a:t>RCE </a:t>
            </a:r>
            <a:r>
              <a:rPr lang="pt-BR" sz="2000" b="1" spc="-5" dirty="0" smtClean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lang="pt-BR" sz="2000" b="1" dirty="0" smtClean="0">
                <a:solidFill>
                  <a:srgbClr val="2C2D2C"/>
                </a:solidFill>
                <a:latin typeface="Verdana"/>
                <a:cs typeface="Verdana"/>
              </a:rPr>
              <a:t>ato</a:t>
            </a:r>
            <a:r>
              <a:rPr lang="pt-BR" sz="2000" b="1" spc="215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lang="pt-BR" sz="2000" b="1" spc="-5" dirty="0" smtClean="0">
                <a:solidFill>
                  <a:srgbClr val="2C2D2C"/>
                </a:solidFill>
                <a:latin typeface="Verdana"/>
                <a:cs typeface="Verdana"/>
              </a:rPr>
              <a:t>legislativo;</a:t>
            </a:r>
            <a:endParaRPr lang="pt-BR" sz="2000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2000" b="1" spc="-10" dirty="0" smtClean="0">
                <a:solidFill>
                  <a:srgbClr val="FF0000"/>
                </a:solidFill>
                <a:latin typeface="Verdana"/>
                <a:cs typeface="Verdana"/>
              </a:rPr>
              <a:t>RCE </a:t>
            </a:r>
            <a:r>
              <a:rPr sz="2000" b="1" spc="-5" dirty="0">
                <a:solidFill>
                  <a:srgbClr val="FF0000"/>
                </a:solidFill>
                <a:latin typeface="Verdana"/>
                <a:cs typeface="Verdana"/>
              </a:rPr>
              <a:t>por </a:t>
            </a:r>
            <a:r>
              <a:rPr sz="2000" b="1" dirty="0">
                <a:solidFill>
                  <a:srgbClr val="FF0000"/>
                </a:solidFill>
                <a:latin typeface="Verdana"/>
                <a:cs typeface="Verdana"/>
              </a:rPr>
              <a:t>atos</a:t>
            </a:r>
            <a:r>
              <a:rPr sz="2000" b="1" spc="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Verdana"/>
                <a:cs typeface="Verdana"/>
              </a:rPr>
              <a:t>jurisdicionais:</a:t>
            </a:r>
            <a:endParaRPr sz="2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  <a:buClr>
                <a:srgbClr val="D15A3D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lang="pt-BR" sz="2000" b="1" spc="-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lang="pt-BR" sz="2000" b="1" spc="-5" dirty="0" smtClean="0">
                <a:solidFill>
                  <a:srgbClr val="2C2D2C"/>
                </a:solidFill>
                <a:latin typeface="Verdana"/>
                <a:cs typeface="Verdana"/>
              </a:rPr>
              <a:t>RCE por atos jurisdicionais - </a:t>
            </a:r>
            <a:r>
              <a:rPr sz="2000" b="1" spc="-5" dirty="0" err="1" smtClean="0">
                <a:solidFill>
                  <a:srgbClr val="2C2D2C"/>
                </a:solidFill>
                <a:latin typeface="Verdana"/>
                <a:cs typeface="Verdana"/>
              </a:rPr>
              <a:t>Evolução</a:t>
            </a:r>
            <a:r>
              <a:rPr sz="2000" b="1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2000" b="1" spc="-5" dirty="0">
                <a:solidFill>
                  <a:srgbClr val="2C2D2C"/>
                </a:solidFill>
                <a:latin typeface="Verdana"/>
                <a:cs typeface="Verdana"/>
              </a:rPr>
              <a:t>constitucional;</a:t>
            </a:r>
            <a:endParaRPr sz="2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  <a:buClr>
                <a:srgbClr val="D15A3D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lang="pt-BR" sz="2000" b="1" dirty="0" smtClean="0">
                <a:solidFill>
                  <a:srgbClr val="2C2D2C"/>
                </a:solidFill>
                <a:latin typeface="Verdana"/>
                <a:cs typeface="Verdana"/>
              </a:rPr>
              <a:t>Correntes sobre a RCE por ato jurisdicional</a:t>
            </a:r>
            <a:r>
              <a:rPr sz="2000" b="1" spc="-5" dirty="0" smtClean="0">
                <a:solidFill>
                  <a:srgbClr val="2C2D2C"/>
                </a:solidFill>
                <a:latin typeface="Verdana"/>
                <a:cs typeface="Verdana"/>
              </a:rPr>
              <a:t>;</a:t>
            </a:r>
            <a:endParaRPr sz="2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  <a:buClr>
                <a:srgbClr val="D15A3D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lang="pt-BR" sz="2000" b="1" dirty="0" smtClean="0">
                <a:solidFill>
                  <a:srgbClr val="2C2D2C"/>
                </a:solidFill>
                <a:latin typeface="Verdana"/>
                <a:cs typeface="Verdana"/>
              </a:rPr>
              <a:t>Demora na Prestação Jurisdicional</a:t>
            </a:r>
          </a:p>
          <a:p>
            <a:pPr marL="12700">
              <a:lnSpc>
                <a:spcPct val="100000"/>
              </a:lnSpc>
              <a:spcBef>
                <a:spcPts val="960"/>
              </a:spcBef>
              <a:buClr>
                <a:srgbClr val="D15A3D"/>
              </a:buClr>
              <a:tabLst>
                <a:tab pos="469900" algn="l"/>
                <a:tab pos="470534" algn="l"/>
              </a:tabLst>
            </a:pPr>
            <a:r>
              <a:rPr lang="pt-BR" sz="2000" b="1" spc="-5" dirty="0" smtClean="0">
                <a:solidFill>
                  <a:srgbClr val="D15A3D"/>
                </a:solidFill>
                <a:latin typeface="Verdana"/>
                <a:cs typeface="Verdana"/>
              </a:rPr>
              <a:t>4. </a:t>
            </a:r>
            <a:r>
              <a:rPr lang="pt-BR" sz="2000" b="1" spc="-5" dirty="0" smtClean="0">
                <a:latin typeface="Verdana"/>
                <a:cs typeface="Verdana"/>
              </a:rPr>
              <a:t>RCE por ato judicial PL 412/2011</a:t>
            </a: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6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200" y="5364226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6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67200" y="6546850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11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86400" y="0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6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5364226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6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6546850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11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0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6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5364226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6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6546850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11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0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6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5364226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6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24800" y="6546850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11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0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6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44000" y="5364226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6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44000" y="6546850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11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363200" y="0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6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363200" y="5364226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6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363200" y="6546850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11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582400" y="0"/>
            <a:ext cx="0" cy="2641600"/>
          </a:xfrm>
          <a:custGeom>
            <a:avLst/>
            <a:gdLst/>
            <a:ahLst/>
            <a:cxnLst/>
            <a:rect l="l" t="t" r="r" b="b"/>
            <a:pathLst>
              <a:path h="2641600">
                <a:moveTo>
                  <a:pt x="0" y="0"/>
                </a:moveTo>
                <a:lnTo>
                  <a:pt x="0" y="26416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582400" y="5364226"/>
            <a:ext cx="0" cy="212725"/>
          </a:xfrm>
          <a:custGeom>
            <a:avLst/>
            <a:gdLst/>
            <a:ahLst/>
            <a:cxnLst/>
            <a:rect l="l" t="t" r="r" b="b"/>
            <a:pathLst>
              <a:path h="212725">
                <a:moveTo>
                  <a:pt x="0" y="0"/>
                </a:moveTo>
                <a:lnTo>
                  <a:pt x="0" y="21266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582400" y="6546850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11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936476" y="2835275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5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75" y="2835275"/>
            <a:ext cx="3300729" cy="0"/>
          </a:xfrm>
          <a:custGeom>
            <a:avLst/>
            <a:gdLst/>
            <a:ahLst/>
            <a:cxnLst/>
            <a:rect l="l" t="t" r="r" b="b"/>
            <a:pathLst>
              <a:path w="3300729">
                <a:moveTo>
                  <a:pt x="0" y="0"/>
                </a:moveTo>
                <a:lnTo>
                  <a:pt x="33004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936476" y="4060825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5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75" y="4060825"/>
            <a:ext cx="3300729" cy="0"/>
          </a:xfrm>
          <a:custGeom>
            <a:avLst/>
            <a:gdLst/>
            <a:ahLst/>
            <a:cxnLst/>
            <a:rect l="l" t="t" r="r" b="b"/>
            <a:pathLst>
              <a:path w="3300729">
                <a:moveTo>
                  <a:pt x="0" y="0"/>
                </a:moveTo>
                <a:lnTo>
                  <a:pt x="33004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936476" y="5284851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5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175" y="5284851"/>
            <a:ext cx="3300729" cy="0"/>
          </a:xfrm>
          <a:custGeom>
            <a:avLst/>
            <a:gdLst/>
            <a:ahLst/>
            <a:cxnLst/>
            <a:rect l="l" t="t" r="r" b="b"/>
            <a:pathLst>
              <a:path w="3300729">
                <a:moveTo>
                  <a:pt x="0" y="0"/>
                </a:moveTo>
                <a:lnTo>
                  <a:pt x="33004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936476" y="6510337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5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75" y="6510337"/>
            <a:ext cx="3300729" cy="0"/>
          </a:xfrm>
          <a:custGeom>
            <a:avLst/>
            <a:gdLst/>
            <a:ahLst/>
            <a:cxnLst/>
            <a:rect l="l" t="t" r="r" b="b"/>
            <a:pathLst>
              <a:path w="3300729">
                <a:moveTo>
                  <a:pt x="0" y="0"/>
                </a:moveTo>
                <a:lnTo>
                  <a:pt x="33004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09600" y="6172200"/>
            <a:ext cx="2694305" cy="0"/>
          </a:xfrm>
          <a:custGeom>
            <a:avLst/>
            <a:gdLst/>
            <a:ahLst/>
            <a:cxnLst/>
            <a:rect l="l" t="t" r="r" b="b"/>
            <a:pathLst>
              <a:path w="2694304">
                <a:moveTo>
                  <a:pt x="0" y="0"/>
                </a:moveTo>
                <a:lnTo>
                  <a:pt x="2694051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76749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0" y="93662"/>
            <a:ext cx="12192000" cy="46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0" y="93662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0" y="461962"/>
                </a:moveTo>
                <a:lnTo>
                  <a:pt x="12192000" y="461962"/>
                </a:lnTo>
                <a:lnTo>
                  <a:pt x="12192000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>
            <a:spLocks noGrp="1"/>
          </p:cNvSpPr>
          <p:nvPr>
            <p:ph type="title"/>
          </p:nvPr>
        </p:nvSpPr>
        <p:spPr>
          <a:xfrm>
            <a:off x="78738" y="124142"/>
            <a:ext cx="1157986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1. </a:t>
            </a:r>
            <a:r>
              <a:rPr lang="pt-BR" sz="2400" spc="-5" dirty="0" smtClean="0">
                <a:solidFill>
                  <a:srgbClr val="FFFFFF"/>
                </a:solidFill>
                <a:latin typeface="Verdana"/>
                <a:cs typeface="Verdana"/>
              </a:rPr>
              <a:t>RCE por atos legislativos - Algumas premissas necessárias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96850" y="669925"/>
            <a:ext cx="11812524" cy="1754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96850" y="669925"/>
            <a:ext cx="11812905" cy="1754505"/>
          </a:xfrm>
          <a:custGeom>
            <a:avLst/>
            <a:gdLst/>
            <a:ahLst/>
            <a:cxnLst/>
            <a:rect l="l" t="t" r="r" b="b"/>
            <a:pathLst>
              <a:path w="11812905" h="1754505">
                <a:moveTo>
                  <a:pt x="0" y="1754251"/>
                </a:moveTo>
                <a:lnTo>
                  <a:pt x="11812524" y="1754251"/>
                </a:lnTo>
                <a:lnTo>
                  <a:pt x="11812524" y="0"/>
                </a:lnTo>
                <a:lnTo>
                  <a:pt x="0" y="0"/>
                </a:lnTo>
                <a:lnTo>
                  <a:pt x="0" y="1754251"/>
                </a:lnTo>
                <a:close/>
              </a:path>
            </a:pathLst>
          </a:custGeom>
          <a:ln w="6350">
            <a:solidFill>
              <a:srgbClr val="ADB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347970" y="970914"/>
            <a:ext cx="1506220" cy="0"/>
          </a:xfrm>
          <a:custGeom>
            <a:avLst/>
            <a:gdLst/>
            <a:ahLst/>
            <a:cxnLst/>
            <a:rect l="l" t="t" r="r" b="b"/>
            <a:pathLst>
              <a:path w="1506220">
                <a:moveTo>
                  <a:pt x="0" y="0"/>
                </a:moveTo>
                <a:lnTo>
                  <a:pt x="1506220" y="0"/>
                </a:lnTo>
              </a:path>
            </a:pathLst>
          </a:custGeom>
          <a:ln w="12700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46075" y="3125851"/>
            <a:ext cx="2449576" cy="17541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46075" y="3125851"/>
            <a:ext cx="2449830" cy="1754505"/>
          </a:xfrm>
          <a:custGeom>
            <a:avLst/>
            <a:gdLst/>
            <a:ahLst/>
            <a:cxnLst/>
            <a:rect l="l" t="t" r="r" b="b"/>
            <a:pathLst>
              <a:path w="2449830" h="1754504">
                <a:moveTo>
                  <a:pt x="0" y="1754124"/>
                </a:moveTo>
                <a:lnTo>
                  <a:pt x="2449576" y="1754124"/>
                </a:lnTo>
                <a:lnTo>
                  <a:pt x="2449576" y="0"/>
                </a:lnTo>
                <a:lnTo>
                  <a:pt x="0" y="0"/>
                </a:lnTo>
                <a:lnTo>
                  <a:pt x="0" y="1754124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684530" y="3157473"/>
            <a:ext cx="17703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Todavia,</a:t>
            </a:r>
            <a:r>
              <a:rPr sz="1800" b="1" spc="-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caso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96290" y="3431921"/>
            <a:ext cx="1545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aprovado,</a:t>
            </a:r>
            <a:r>
              <a:rPr sz="1800" b="1" spc="-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88950" y="3706495"/>
            <a:ext cx="21609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PL412-2011</a:t>
            </a:r>
            <a:r>
              <a:rPr sz="1800" b="1" spc="-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(Lei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50289" y="3980815"/>
            <a:ext cx="10388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800" b="1" spc="-6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10" dirty="0">
                <a:solidFill>
                  <a:srgbClr val="2C2D2C"/>
                </a:solidFill>
                <a:latin typeface="Verdana"/>
                <a:cs typeface="Verdana"/>
              </a:rPr>
              <a:t>RCE)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59130" y="4255134"/>
            <a:ext cx="18230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normatizará</a:t>
            </a:r>
            <a:r>
              <a:rPr sz="1800" b="1" spc="-5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endParaRPr sz="18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questão: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303651" y="2641600"/>
            <a:ext cx="8632825" cy="2722880"/>
          </a:xfrm>
          <a:custGeom>
            <a:avLst/>
            <a:gdLst/>
            <a:ahLst/>
            <a:cxnLst/>
            <a:rect l="l" t="t" r="r" b="b"/>
            <a:pathLst>
              <a:path w="8632825" h="2722879">
                <a:moveTo>
                  <a:pt x="0" y="2722626"/>
                </a:moveTo>
                <a:lnTo>
                  <a:pt x="8632825" y="2722626"/>
                </a:lnTo>
                <a:lnTo>
                  <a:pt x="8632825" y="0"/>
                </a:lnTo>
                <a:lnTo>
                  <a:pt x="0" y="0"/>
                </a:lnTo>
                <a:lnTo>
                  <a:pt x="0" y="2722626"/>
                </a:lnTo>
                <a:close/>
              </a:path>
            </a:pathLst>
          </a:custGeom>
          <a:solidFill>
            <a:srgbClr val="9262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303651" y="2641600"/>
            <a:ext cx="8632825" cy="2722880"/>
          </a:xfrm>
          <a:custGeom>
            <a:avLst/>
            <a:gdLst/>
            <a:ahLst/>
            <a:cxnLst/>
            <a:rect l="l" t="t" r="r" b="b"/>
            <a:pathLst>
              <a:path w="8632825" h="2722879">
                <a:moveTo>
                  <a:pt x="0" y="2722626"/>
                </a:moveTo>
                <a:lnTo>
                  <a:pt x="8632825" y="2722626"/>
                </a:lnTo>
                <a:lnTo>
                  <a:pt x="8632825" y="0"/>
                </a:lnTo>
                <a:lnTo>
                  <a:pt x="0" y="0"/>
                </a:lnTo>
                <a:lnTo>
                  <a:pt x="0" y="2722626"/>
                </a:lnTo>
                <a:close/>
              </a:path>
            </a:pathLst>
          </a:custGeom>
          <a:ln w="12699">
            <a:solidFill>
              <a:srgbClr val="6A46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275590" y="700658"/>
            <a:ext cx="11654790" cy="2287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7301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PREMISSAS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>
              <a:latin typeface="Times New Roman"/>
              <a:cs typeface="Times New Roman"/>
            </a:endParaRPr>
          </a:p>
          <a:p>
            <a:pPr marL="299720" indent="-287020">
              <a:lnSpc>
                <a:spcPct val="100000"/>
              </a:lnSpc>
              <a:buFont typeface="Wingdings"/>
              <a:buChar char=""/>
              <a:tabLst>
                <a:tab pos="299720" algn="l"/>
              </a:tabLst>
            </a:pP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Modalidade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(ou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tipo)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 RCE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não expressa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ou implicitamente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contida no</a:t>
            </a:r>
            <a:r>
              <a:rPr sz="1800" spc="-5" dirty="0">
                <a:solidFill>
                  <a:srgbClr val="2C2D2C"/>
                </a:solidFill>
                <a:latin typeface="MS PGothic"/>
                <a:cs typeface="MS PGothic"/>
              </a:rPr>
              <a:t>§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6º do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37 da</a:t>
            </a:r>
            <a:r>
              <a:rPr sz="1800" spc="2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CF;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C2D2C"/>
              </a:buClr>
              <a:buFont typeface="Wingdings"/>
              <a:buChar char=""/>
            </a:pPr>
            <a:endParaRPr sz="1850">
              <a:latin typeface="Times New Roman"/>
              <a:cs typeface="Times New Roman"/>
            </a:endParaRPr>
          </a:p>
          <a:p>
            <a:pPr marL="299720" marR="5080" indent="-287020">
              <a:lnSpc>
                <a:spcPct val="100000"/>
              </a:lnSpc>
              <a:buFont typeface="Wingdings"/>
              <a:buChar char=""/>
              <a:tabLst>
                <a:tab pos="299720" algn="l"/>
                <a:tab pos="2014220" algn="l"/>
                <a:tab pos="3724275" algn="l"/>
                <a:tab pos="5746115" algn="l"/>
                <a:tab pos="7298690" algn="l"/>
                <a:tab pos="8045450" algn="l"/>
                <a:tab pos="9943465" algn="l"/>
                <a:tab pos="10614025" algn="l"/>
              </a:tabLst>
            </a:pP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Con</a:t>
            </a:r>
            <a:r>
              <a:rPr sz="1800" b="1" spc="-10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trução	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800" b="1" spc="15" dirty="0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tr</a:t>
            </a:r>
            <a:r>
              <a:rPr sz="1800" b="1" spc="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nár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ia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os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me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	c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f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ada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ju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sp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spc="10" dirty="0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ênc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os	</a:t>
            </a:r>
            <a:r>
              <a:rPr sz="1800" spc="-190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bun</a:t>
            </a:r>
            <a:r>
              <a:rPr sz="1800" spc="1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Superiores.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>
              <a:latin typeface="Times New Roman"/>
              <a:cs typeface="Times New Roman"/>
            </a:endParaRPr>
          </a:p>
          <a:p>
            <a:pPr marL="3119755">
              <a:lnSpc>
                <a:spcPct val="100000"/>
              </a:lnSpc>
            </a:pP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Art. 1º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(...).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383026" y="2965450"/>
            <a:ext cx="847471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8945" algn="l"/>
                <a:tab pos="1018540" algn="l"/>
                <a:tab pos="1559560" algn="l"/>
                <a:tab pos="3002280" algn="l"/>
                <a:tab pos="3940175" algn="l"/>
                <a:tab pos="4534535" algn="l"/>
                <a:tab pos="6200775" algn="l"/>
                <a:tab pos="6864350" algn="l"/>
                <a:tab pos="7984490" algn="l"/>
              </a:tabLst>
            </a:pPr>
            <a:r>
              <a:rPr sz="1900" dirty="0">
                <a:solidFill>
                  <a:srgbClr val="FFFFFF"/>
                </a:solidFill>
                <a:latin typeface="MS PGothic"/>
                <a:cs typeface="MS PGothic"/>
              </a:rPr>
              <a:t>§	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4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º.	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Os	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ce</a:t>
            </a:r>
            <a:r>
              <a:rPr sz="1900" b="1" spc="-1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00" b="1" spc="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os	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900" b="1" spc="1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a	</a:t>
            </a: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i	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900" b="1" spc="10" dirty="0">
                <a:solidFill>
                  <a:srgbClr val="FFFFFF"/>
                </a:solidFill>
                <a:latin typeface="Verdana"/>
                <a:cs typeface="Verdana"/>
              </a:rPr>
              <a:t>m</a:t>
            </a: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e	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900" b="1" spc="5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s	</a:t>
            </a:r>
            <a:r>
              <a:rPr sz="1900" b="1" spc="5" dirty="0">
                <a:solidFill>
                  <a:srgbClr val="FFFFFF"/>
                </a:solidFill>
                <a:latin typeface="Verdana"/>
                <a:cs typeface="Verdana"/>
              </a:rPr>
              <a:t>ó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gã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os	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os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383026" y="3252470"/>
            <a:ext cx="847534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70000" algn="l"/>
                <a:tab pos="2903220" algn="l"/>
                <a:tab pos="3213100" algn="l"/>
                <a:tab pos="4514215" algn="l"/>
                <a:tab pos="4973955" algn="l"/>
                <a:tab pos="5827395" algn="l"/>
                <a:tab pos="6137275" algn="l"/>
                <a:tab pos="6724650" algn="l"/>
                <a:tab pos="7829550" algn="l"/>
                <a:tab pos="8154670" algn="l"/>
              </a:tabLst>
            </a:pP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P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900" b="1" spc="-1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s	</a:t>
            </a: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g</a:t>
            </a: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900" b="1" spc="0" dirty="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1900" b="1" spc="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vo	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e	J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900" spc="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00" spc="0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1900" spc="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00" spc="-25" dirty="0">
                <a:solidFill>
                  <a:srgbClr val="FFFFFF"/>
                </a:solidFill>
                <a:latin typeface="Verdana"/>
                <a:cs typeface="Verdana"/>
              </a:rPr>
              <a:t>á</a:t>
            </a:r>
            <a:r>
              <a:rPr sz="1900" spc="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o	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a	</a:t>
            </a:r>
            <a:r>
              <a:rPr sz="1900" spc="-1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1900" spc="1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ão	e	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d</a:t>
            </a:r>
            <a:r>
              <a:rPr sz="1900" spc="-2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s	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spc="0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ados	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e	</a:t>
            </a:r>
            <a:r>
              <a:rPr sz="1900" b="1" spc="5" dirty="0">
                <a:solidFill>
                  <a:srgbClr val="FFFFFF"/>
                </a:solidFill>
                <a:latin typeface="Verdana"/>
                <a:cs typeface="Verdana"/>
              </a:rPr>
              <a:t>às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383026" y="3541966"/>
            <a:ext cx="8478520" cy="1764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Câmaras Municipais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, quando no desempenho de 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função  administrativa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observados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os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capítulos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VIII e X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desta </a:t>
            </a:r>
            <a:r>
              <a:rPr sz="1900" spc="0" dirty="0">
                <a:solidFill>
                  <a:srgbClr val="FFFFFF"/>
                </a:solidFill>
                <a:latin typeface="Verdana"/>
                <a:cs typeface="Verdana"/>
              </a:rPr>
              <a:t>Lei,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bem  como aos </a:t>
            </a:r>
            <a:r>
              <a:rPr sz="1900" spc="-30" dirty="0">
                <a:solidFill>
                  <a:srgbClr val="FFFFFF"/>
                </a:solidFill>
                <a:latin typeface="Verdana"/>
                <a:cs typeface="Verdana"/>
              </a:rPr>
              <a:t>Tribunais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Conselhos de Contas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ao Ministério 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Público, 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como previsto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nos capítulos </a:t>
            </a:r>
            <a:r>
              <a:rPr sz="1900" spc="-15" dirty="0">
                <a:solidFill>
                  <a:srgbClr val="FFFFFF"/>
                </a:solidFill>
                <a:latin typeface="Verdana"/>
                <a:cs typeface="Verdana"/>
              </a:rPr>
              <a:t>IX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spc="-7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XI.</a:t>
            </a:r>
            <a:endParaRPr sz="1900">
              <a:latin typeface="Verdana"/>
              <a:cs typeface="Verdana"/>
            </a:endParaRPr>
          </a:p>
          <a:p>
            <a:pPr marL="12700" marR="6350" algn="just">
              <a:lnSpc>
                <a:spcPts val="2260"/>
              </a:lnSpc>
              <a:spcBef>
                <a:spcPts val="110"/>
              </a:spcBef>
            </a:pPr>
            <a:r>
              <a:rPr sz="1900" dirty="0">
                <a:solidFill>
                  <a:srgbClr val="FFFFFF"/>
                </a:solidFill>
                <a:latin typeface="MS PGothic"/>
                <a:cs typeface="MS PGothic"/>
              </a:rPr>
              <a:t>§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r>
              <a:rPr sz="1900" spc="-5" dirty="0">
                <a:solidFill>
                  <a:srgbClr val="FFFFFF"/>
                </a:solidFill>
                <a:latin typeface="MS PGothic"/>
                <a:cs typeface="MS PGothic"/>
              </a:rPr>
              <a:t>°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As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normas desta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Lei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estendem-se 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aos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atos 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praticados pelas 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Comissões 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Parlamentares </a:t>
            </a: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de Inquérito, no que</a:t>
            </a:r>
            <a:r>
              <a:rPr sz="1900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40" dirty="0">
                <a:solidFill>
                  <a:srgbClr val="FFFFFF"/>
                </a:solidFill>
                <a:latin typeface="Verdana"/>
                <a:cs typeface="Verdana"/>
              </a:rPr>
              <a:t>couber.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1868297" y="5706871"/>
            <a:ext cx="1153795" cy="539115"/>
          </a:xfrm>
          <a:custGeom>
            <a:avLst/>
            <a:gdLst/>
            <a:ahLst/>
            <a:cxnLst/>
            <a:rect l="l" t="t" r="r" b="b"/>
            <a:pathLst>
              <a:path w="1153795" h="539114">
                <a:moveTo>
                  <a:pt x="0" y="340398"/>
                </a:moveTo>
                <a:lnTo>
                  <a:pt x="186435" y="463473"/>
                </a:lnTo>
                <a:lnTo>
                  <a:pt x="221205" y="484189"/>
                </a:lnTo>
                <a:lnTo>
                  <a:pt x="257497" y="501537"/>
                </a:lnTo>
                <a:lnTo>
                  <a:pt x="295179" y="515553"/>
                </a:lnTo>
                <a:lnTo>
                  <a:pt x="334120" y="526271"/>
                </a:lnTo>
                <a:lnTo>
                  <a:pt x="374188" y="533726"/>
                </a:lnTo>
                <a:lnTo>
                  <a:pt x="415249" y="537950"/>
                </a:lnTo>
                <a:lnTo>
                  <a:pt x="457171" y="538980"/>
                </a:lnTo>
                <a:lnTo>
                  <a:pt x="499823" y="536849"/>
                </a:lnTo>
                <a:lnTo>
                  <a:pt x="543071" y="531591"/>
                </a:lnTo>
                <a:lnTo>
                  <a:pt x="586785" y="523241"/>
                </a:lnTo>
                <a:lnTo>
                  <a:pt x="630830" y="511832"/>
                </a:lnTo>
                <a:lnTo>
                  <a:pt x="675075" y="497401"/>
                </a:lnTo>
                <a:lnTo>
                  <a:pt x="719388" y="479979"/>
                </a:lnTo>
                <a:lnTo>
                  <a:pt x="763636" y="459603"/>
                </a:lnTo>
                <a:lnTo>
                  <a:pt x="807688" y="436306"/>
                </a:lnTo>
                <a:lnTo>
                  <a:pt x="841755" y="415904"/>
                </a:lnTo>
                <a:lnTo>
                  <a:pt x="270674" y="415904"/>
                </a:lnTo>
                <a:lnTo>
                  <a:pt x="228754" y="414875"/>
                </a:lnTo>
                <a:lnTo>
                  <a:pt x="187697" y="410650"/>
                </a:lnTo>
                <a:lnTo>
                  <a:pt x="147636" y="403196"/>
                </a:lnTo>
                <a:lnTo>
                  <a:pt x="108703" y="392478"/>
                </a:lnTo>
                <a:lnTo>
                  <a:pt x="71031" y="378461"/>
                </a:lnTo>
                <a:lnTo>
                  <a:pt x="34752" y="361113"/>
                </a:lnTo>
                <a:lnTo>
                  <a:pt x="0" y="340398"/>
                </a:lnTo>
                <a:close/>
              </a:path>
              <a:path w="1153795" h="539114">
                <a:moveTo>
                  <a:pt x="1106804" y="0"/>
                </a:moveTo>
                <a:lnTo>
                  <a:pt x="780669" y="52489"/>
                </a:lnTo>
                <a:lnTo>
                  <a:pt x="873886" y="114033"/>
                </a:lnTo>
                <a:lnTo>
                  <a:pt x="833812" y="154134"/>
                </a:lnTo>
                <a:lnTo>
                  <a:pt x="792744" y="191520"/>
                </a:lnTo>
                <a:lnTo>
                  <a:pt x="750814" y="226158"/>
                </a:lnTo>
                <a:lnTo>
                  <a:pt x="708155" y="258011"/>
                </a:lnTo>
                <a:lnTo>
                  <a:pt x="664901" y="287047"/>
                </a:lnTo>
                <a:lnTo>
                  <a:pt x="621183" y="313230"/>
                </a:lnTo>
                <a:lnTo>
                  <a:pt x="577135" y="336527"/>
                </a:lnTo>
                <a:lnTo>
                  <a:pt x="532888" y="356904"/>
                </a:lnTo>
                <a:lnTo>
                  <a:pt x="488576" y="374325"/>
                </a:lnTo>
                <a:lnTo>
                  <a:pt x="444330" y="388757"/>
                </a:lnTo>
                <a:lnTo>
                  <a:pt x="400285" y="400165"/>
                </a:lnTo>
                <a:lnTo>
                  <a:pt x="356572" y="408515"/>
                </a:lnTo>
                <a:lnTo>
                  <a:pt x="313324" y="413773"/>
                </a:lnTo>
                <a:lnTo>
                  <a:pt x="270674" y="415904"/>
                </a:lnTo>
                <a:lnTo>
                  <a:pt x="841755" y="415904"/>
                </a:lnTo>
                <a:lnTo>
                  <a:pt x="894670" y="381087"/>
                </a:lnTo>
                <a:lnTo>
                  <a:pt x="937337" y="349233"/>
                </a:lnTo>
                <a:lnTo>
                  <a:pt x="979277" y="314596"/>
                </a:lnTo>
                <a:lnTo>
                  <a:pt x="1020359" y="277210"/>
                </a:lnTo>
                <a:lnTo>
                  <a:pt x="1060450" y="237108"/>
                </a:lnTo>
                <a:lnTo>
                  <a:pt x="1144012" y="237108"/>
                </a:lnTo>
                <a:lnTo>
                  <a:pt x="1106804" y="0"/>
                </a:lnTo>
                <a:close/>
              </a:path>
              <a:path w="1153795" h="539114">
                <a:moveTo>
                  <a:pt x="1144012" y="237108"/>
                </a:moveTo>
                <a:lnTo>
                  <a:pt x="1060450" y="237108"/>
                </a:lnTo>
                <a:lnTo>
                  <a:pt x="1153667" y="298640"/>
                </a:lnTo>
                <a:lnTo>
                  <a:pt x="1144012" y="237108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643694" y="4957317"/>
            <a:ext cx="382270" cy="1139825"/>
          </a:xfrm>
          <a:custGeom>
            <a:avLst/>
            <a:gdLst/>
            <a:ahLst/>
            <a:cxnLst/>
            <a:rect l="l" t="t" r="r" b="b"/>
            <a:pathLst>
              <a:path w="382269" h="1139825">
                <a:moveTo>
                  <a:pt x="195519" y="0"/>
                </a:moveTo>
                <a:lnTo>
                  <a:pt x="173951" y="33853"/>
                </a:lnTo>
                <a:lnTo>
                  <a:pt x="153466" y="68325"/>
                </a:lnTo>
                <a:lnTo>
                  <a:pt x="134100" y="103370"/>
                </a:lnTo>
                <a:lnTo>
                  <a:pt x="115890" y="138937"/>
                </a:lnTo>
                <a:lnTo>
                  <a:pt x="92335" y="189644"/>
                </a:lnTo>
                <a:lnTo>
                  <a:pt x="71508" y="240311"/>
                </a:lnTo>
                <a:lnTo>
                  <a:pt x="53382" y="290820"/>
                </a:lnTo>
                <a:lnTo>
                  <a:pt x="37935" y="341054"/>
                </a:lnTo>
                <a:lnTo>
                  <a:pt x="25140" y="390897"/>
                </a:lnTo>
                <a:lnTo>
                  <a:pt x="14974" y="440231"/>
                </a:lnTo>
                <a:lnTo>
                  <a:pt x="7411" y="488938"/>
                </a:lnTo>
                <a:lnTo>
                  <a:pt x="2428" y="536902"/>
                </a:lnTo>
                <a:lnTo>
                  <a:pt x="0" y="584005"/>
                </a:lnTo>
                <a:lnTo>
                  <a:pt x="101" y="630130"/>
                </a:lnTo>
                <a:lnTo>
                  <a:pt x="2707" y="675160"/>
                </a:lnTo>
                <a:lnTo>
                  <a:pt x="7794" y="718977"/>
                </a:lnTo>
                <a:lnTo>
                  <a:pt x="15338" y="761465"/>
                </a:lnTo>
                <a:lnTo>
                  <a:pt x="25312" y="802505"/>
                </a:lnTo>
                <a:lnTo>
                  <a:pt x="37694" y="841982"/>
                </a:lnTo>
                <a:lnTo>
                  <a:pt x="52457" y="879776"/>
                </a:lnTo>
                <a:lnTo>
                  <a:pt x="69578" y="915773"/>
                </a:lnTo>
                <a:lnTo>
                  <a:pt x="89032" y="949853"/>
                </a:lnTo>
                <a:lnTo>
                  <a:pt x="110794" y="981901"/>
                </a:lnTo>
                <a:lnTo>
                  <a:pt x="134840" y="1011797"/>
                </a:lnTo>
                <a:lnTo>
                  <a:pt x="161145" y="1039427"/>
                </a:lnTo>
                <a:lnTo>
                  <a:pt x="189685" y="1064671"/>
                </a:lnTo>
                <a:lnTo>
                  <a:pt x="220434" y="1087414"/>
                </a:lnTo>
                <a:lnTo>
                  <a:pt x="253368" y="1107537"/>
                </a:lnTo>
                <a:lnTo>
                  <a:pt x="288463" y="1124923"/>
                </a:lnTo>
                <a:lnTo>
                  <a:pt x="325694" y="1139456"/>
                </a:lnTo>
                <a:lnTo>
                  <a:pt x="300221" y="1108598"/>
                </a:lnTo>
                <a:lnTo>
                  <a:pt x="277337" y="1075606"/>
                </a:lnTo>
                <a:lnTo>
                  <a:pt x="257034" y="1040612"/>
                </a:lnTo>
                <a:lnTo>
                  <a:pt x="239306" y="1003748"/>
                </a:lnTo>
                <a:lnTo>
                  <a:pt x="224144" y="965146"/>
                </a:lnTo>
                <a:lnTo>
                  <a:pt x="211543" y="924936"/>
                </a:lnTo>
                <a:lnTo>
                  <a:pt x="201494" y="883251"/>
                </a:lnTo>
                <a:lnTo>
                  <a:pt x="193992" y="840223"/>
                </a:lnTo>
                <a:lnTo>
                  <a:pt x="189028" y="795982"/>
                </a:lnTo>
                <a:lnTo>
                  <a:pt x="186595" y="750661"/>
                </a:lnTo>
                <a:lnTo>
                  <a:pt x="186686" y="704391"/>
                </a:lnTo>
                <a:lnTo>
                  <a:pt x="189295" y="657304"/>
                </a:lnTo>
                <a:lnTo>
                  <a:pt x="194414" y="609532"/>
                </a:lnTo>
                <a:lnTo>
                  <a:pt x="202035" y="561206"/>
                </a:lnTo>
                <a:lnTo>
                  <a:pt x="212153" y="512457"/>
                </a:lnTo>
                <a:lnTo>
                  <a:pt x="224759" y="463418"/>
                </a:lnTo>
                <a:lnTo>
                  <a:pt x="239846" y="414219"/>
                </a:lnTo>
                <a:lnTo>
                  <a:pt x="257408" y="364994"/>
                </a:lnTo>
                <a:lnTo>
                  <a:pt x="277437" y="315872"/>
                </a:lnTo>
                <a:lnTo>
                  <a:pt x="299926" y="266987"/>
                </a:lnTo>
                <a:lnTo>
                  <a:pt x="324868" y="218469"/>
                </a:lnTo>
                <a:lnTo>
                  <a:pt x="352256" y="170450"/>
                </a:lnTo>
                <a:lnTo>
                  <a:pt x="382082" y="123062"/>
                </a:lnTo>
                <a:lnTo>
                  <a:pt x="195519" y="0"/>
                </a:lnTo>
                <a:close/>
              </a:path>
            </a:pathLst>
          </a:custGeom>
          <a:solidFill>
            <a:srgbClr val="A847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643824" y="4957317"/>
            <a:ext cx="1378585" cy="1289050"/>
          </a:xfrm>
          <a:custGeom>
            <a:avLst/>
            <a:gdLst/>
            <a:ahLst/>
            <a:cxnLst/>
            <a:rect l="l" t="t" r="r" b="b"/>
            <a:pathLst>
              <a:path w="1378585" h="1289050">
                <a:moveTo>
                  <a:pt x="224472" y="1089952"/>
                </a:moveTo>
                <a:lnTo>
                  <a:pt x="259225" y="1110667"/>
                </a:lnTo>
                <a:lnTo>
                  <a:pt x="295503" y="1128015"/>
                </a:lnTo>
                <a:lnTo>
                  <a:pt x="333175" y="1142032"/>
                </a:lnTo>
                <a:lnTo>
                  <a:pt x="372109" y="1152750"/>
                </a:lnTo>
                <a:lnTo>
                  <a:pt x="412170" y="1160204"/>
                </a:lnTo>
                <a:lnTo>
                  <a:pt x="453227" y="1164429"/>
                </a:lnTo>
                <a:lnTo>
                  <a:pt x="495147" y="1165458"/>
                </a:lnTo>
                <a:lnTo>
                  <a:pt x="537797" y="1163327"/>
                </a:lnTo>
                <a:lnTo>
                  <a:pt x="581045" y="1158069"/>
                </a:lnTo>
                <a:lnTo>
                  <a:pt x="624758" y="1149719"/>
                </a:lnTo>
                <a:lnTo>
                  <a:pt x="668803" y="1138311"/>
                </a:lnTo>
                <a:lnTo>
                  <a:pt x="713048" y="1123879"/>
                </a:lnTo>
                <a:lnTo>
                  <a:pt x="757360" y="1106458"/>
                </a:lnTo>
                <a:lnTo>
                  <a:pt x="801607" y="1086081"/>
                </a:lnTo>
                <a:lnTo>
                  <a:pt x="845656" y="1062784"/>
                </a:lnTo>
                <a:lnTo>
                  <a:pt x="889374" y="1036601"/>
                </a:lnTo>
                <a:lnTo>
                  <a:pt x="932628" y="1007565"/>
                </a:lnTo>
                <a:lnTo>
                  <a:pt x="975286" y="975712"/>
                </a:lnTo>
                <a:lnTo>
                  <a:pt x="1017216" y="941074"/>
                </a:lnTo>
                <a:lnTo>
                  <a:pt x="1058285" y="903688"/>
                </a:lnTo>
                <a:lnTo>
                  <a:pt x="1098359" y="863587"/>
                </a:lnTo>
                <a:lnTo>
                  <a:pt x="1005141" y="802043"/>
                </a:lnTo>
                <a:lnTo>
                  <a:pt x="1331277" y="749553"/>
                </a:lnTo>
                <a:lnTo>
                  <a:pt x="1378140" y="1048194"/>
                </a:lnTo>
                <a:lnTo>
                  <a:pt x="1284922" y="986662"/>
                </a:lnTo>
                <a:lnTo>
                  <a:pt x="1244831" y="1026764"/>
                </a:lnTo>
                <a:lnTo>
                  <a:pt x="1203749" y="1064150"/>
                </a:lnTo>
                <a:lnTo>
                  <a:pt x="1161809" y="1098787"/>
                </a:lnTo>
                <a:lnTo>
                  <a:pt x="1119143" y="1130641"/>
                </a:lnTo>
                <a:lnTo>
                  <a:pt x="1075882" y="1159677"/>
                </a:lnTo>
                <a:lnTo>
                  <a:pt x="1032160" y="1185860"/>
                </a:lnTo>
                <a:lnTo>
                  <a:pt x="988109" y="1209157"/>
                </a:lnTo>
                <a:lnTo>
                  <a:pt x="943861" y="1229533"/>
                </a:lnTo>
                <a:lnTo>
                  <a:pt x="899548" y="1246955"/>
                </a:lnTo>
                <a:lnTo>
                  <a:pt x="855302" y="1261386"/>
                </a:lnTo>
                <a:lnTo>
                  <a:pt x="811257" y="1272795"/>
                </a:lnTo>
                <a:lnTo>
                  <a:pt x="767544" y="1281145"/>
                </a:lnTo>
                <a:lnTo>
                  <a:pt x="724295" y="1286403"/>
                </a:lnTo>
                <a:lnTo>
                  <a:pt x="681644" y="1288534"/>
                </a:lnTo>
                <a:lnTo>
                  <a:pt x="639721" y="1287504"/>
                </a:lnTo>
                <a:lnTo>
                  <a:pt x="598660" y="1283280"/>
                </a:lnTo>
                <a:lnTo>
                  <a:pt x="558593" y="1275825"/>
                </a:lnTo>
                <a:lnTo>
                  <a:pt x="519652" y="1265107"/>
                </a:lnTo>
                <a:lnTo>
                  <a:pt x="481969" y="1251091"/>
                </a:lnTo>
                <a:lnTo>
                  <a:pt x="445677" y="1233743"/>
                </a:lnTo>
                <a:lnTo>
                  <a:pt x="410908" y="1213027"/>
                </a:lnTo>
                <a:lnTo>
                  <a:pt x="224472" y="1089952"/>
                </a:lnTo>
                <a:lnTo>
                  <a:pt x="192472" y="1066727"/>
                </a:lnTo>
                <a:lnTo>
                  <a:pt x="162915" y="1040985"/>
                </a:lnTo>
                <a:lnTo>
                  <a:pt x="135804" y="1012855"/>
                </a:lnTo>
                <a:lnTo>
                  <a:pt x="111142" y="982462"/>
                </a:lnTo>
                <a:lnTo>
                  <a:pt x="88934" y="949936"/>
                </a:lnTo>
                <a:lnTo>
                  <a:pt x="69183" y="915403"/>
                </a:lnTo>
                <a:lnTo>
                  <a:pt x="51891" y="878992"/>
                </a:lnTo>
                <a:lnTo>
                  <a:pt x="37063" y="840829"/>
                </a:lnTo>
                <a:lnTo>
                  <a:pt x="24703" y="801043"/>
                </a:lnTo>
                <a:lnTo>
                  <a:pt x="14812" y="759762"/>
                </a:lnTo>
                <a:lnTo>
                  <a:pt x="7396" y="717112"/>
                </a:lnTo>
                <a:lnTo>
                  <a:pt x="2457" y="673222"/>
                </a:lnTo>
                <a:lnTo>
                  <a:pt x="0" y="628219"/>
                </a:lnTo>
                <a:lnTo>
                  <a:pt x="26" y="582231"/>
                </a:lnTo>
                <a:lnTo>
                  <a:pt x="2540" y="535386"/>
                </a:lnTo>
                <a:lnTo>
                  <a:pt x="7546" y="487811"/>
                </a:lnTo>
                <a:lnTo>
                  <a:pt x="15047" y="439633"/>
                </a:lnTo>
                <a:lnTo>
                  <a:pt x="25045" y="390981"/>
                </a:lnTo>
                <a:lnTo>
                  <a:pt x="37546" y="341982"/>
                </a:lnTo>
                <a:lnTo>
                  <a:pt x="52551" y="292764"/>
                </a:lnTo>
                <a:lnTo>
                  <a:pt x="70066" y="243454"/>
                </a:lnTo>
                <a:lnTo>
                  <a:pt x="90092" y="194181"/>
                </a:lnTo>
                <a:lnTo>
                  <a:pt x="112634" y="145071"/>
                </a:lnTo>
                <a:lnTo>
                  <a:pt x="137696" y="96252"/>
                </a:lnTo>
                <a:lnTo>
                  <a:pt x="165279" y="47852"/>
                </a:lnTo>
                <a:lnTo>
                  <a:pt x="195389" y="0"/>
                </a:lnTo>
                <a:lnTo>
                  <a:pt x="381952" y="123062"/>
                </a:lnTo>
                <a:lnTo>
                  <a:pt x="352126" y="170450"/>
                </a:lnTo>
                <a:lnTo>
                  <a:pt x="324738" y="218469"/>
                </a:lnTo>
                <a:lnTo>
                  <a:pt x="299796" y="266987"/>
                </a:lnTo>
                <a:lnTo>
                  <a:pt x="277307" y="315872"/>
                </a:lnTo>
                <a:lnTo>
                  <a:pt x="257278" y="364994"/>
                </a:lnTo>
                <a:lnTo>
                  <a:pt x="239716" y="414219"/>
                </a:lnTo>
                <a:lnTo>
                  <a:pt x="224629" y="463418"/>
                </a:lnTo>
                <a:lnTo>
                  <a:pt x="212023" y="512457"/>
                </a:lnTo>
                <a:lnTo>
                  <a:pt x="201906" y="561206"/>
                </a:lnTo>
                <a:lnTo>
                  <a:pt x="194284" y="609532"/>
                </a:lnTo>
                <a:lnTo>
                  <a:pt x="189165" y="657304"/>
                </a:lnTo>
                <a:lnTo>
                  <a:pt x="186557" y="704391"/>
                </a:lnTo>
                <a:lnTo>
                  <a:pt x="186465" y="750661"/>
                </a:lnTo>
                <a:lnTo>
                  <a:pt x="188898" y="795982"/>
                </a:lnTo>
                <a:lnTo>
                  <a:pt x="193862" y="840223"/>
                </a:lnTo>
                <a:lnTo>
                  <a:pt x="201365" y="883251"/>
                </a:lnTo>
                <a:lnTo>
                  <a:pt x="211413" y="924936"/>
                </a:lnTo>
                <a:lnTo>
                  <a:pt x="224015" y="965146"/>
                </a:lnTo>
                <a:lnTo>
                  <a:pt x="239176" y="1003748"/>
                </a:lnTo>
                <a:lnTo>
                  <a:pt x="256904" y="1040612"/>
                </a:lnTo>
                <a:lnTo>
                  <a:pt x="277207" y="1075606"/>
                </a:lnTo>
                <a:lnTo>
                  <a:pt x="300091" y="1108598"/>
                </a:lnTo>
                <a:lnTo>
                  <a:pt x="325564" y="1139456"/>
                </a:lnTo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3303651" y="5576887"/>
            <a:ext cx="8632825" cy="970280"/>
          </a:xfrm>
          <a:custGeom>
            <a:avLst/>
            <a:gdLst/>
            <a:ahLst/>
            <a:cxnLst/>
            <a:rect l="l" t="t" r="r" b="b"/>
            <a:pathLst>
              <a:path w="8632825" h="970279">
                <a:moveTo>
                  <a:pt x="0" y="969962"/>
                </a:moveTo>
                <a:lnTo>
                  <a:pt x="8632825" y="969962"/>
                </a:lnTo>
                <a:lnTo>
                  <a:pt x="8632825" y="0"/>
                </a:lnTo>
                <a:lnTo>
                  <a:pt x="0" y="0"/>
                </a:lnTo>
                <a:lnTo>
                  <a:pt x="0" y="969962"/>
                </a:lnTo>
                <a:close/>
              </a:path>
            </a:pathLst>
          </a:custGeom>
          <a:solidFill>
            <a:srgbClr val="4F91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303651" y="5576887"/>
            <a:ext cx="8632825" cy="970280"/>
          </a:xfrm>
          <a:custGeom>
            <a:avLst/>
            <a:gdLst/>
            <a:ahLst/>
            <a:cxnLst/>
            <a:rect l="l" t="t" r="r" b="b"/>
            <a:pathLst>
              <a:path w="8632825" h="970279">
                <a:moveTo>
                  <a:pt x="0" y="969962"/>
                </a:moveTo>
                <a:lnTo>
                  <a:pt x="8632825" y="969962"/>
                </a:lnTo>
                <a:lnTo>
                  <a:pt x="8632825" y="0"/>
                </a:lnTo>
                <a:lnTo>
                  <a:pt x="0" y="0"/>
                </a:lnTo>
                <a:lnTo>
                  <a:pt x="0" y="969962"/>
                </a:lnTo>
                <a:close/>
              </a:path>
            </a:pathLst>
          </a:custGeom>
          <a:ln w="12700">
            <a:solidFill>
              <a:srgbClr val="3869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3383026" y="5609590"/>
            <a:ext cx="8476615" cy="894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FFFFFF"/>
                </a:solidFill>
                <a:latin typeface="Verdana"/>
                <a:cs typeface="Verdana"/>
              </a:rPr>
              <a:t>Art. 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16. 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O 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Estado responderá por danos causados pela  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incidência 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ou aplicação de dispositivo </a:t>
            </a:r>
            <a:r>
              <a:rPr sz="1900" b="1" u="sng" spc="-5" dirty="0">
                <a:solidFill>
                  <a:srgbClr val="FFFFFF"/>
                </a:solidFill>
                <a:latin typeface="Verdana"/>
                <a:cs typeface="Verdana"/>
              </a:rPr>
              <a:t>cuja 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b="1" u="sng" spc="-10" dirty="0">
                <a:solidFill>
                  <a:srgbClr val="FFFFFF"/>
                </a:solidFill>
                <a:latin typeface="Verdana"/>
                <a:cs typeface="Verdana"/>
              </a:rPr>
              <a:t>inconstitucionalidade for declarada pelo </a:t>
            </a:r>
            <a:r>
              <a:rPr sz="1900" b="1" u="sng" spc="-5" dirty="0">
                <a:solidFill>
                  <a:srgbClr val="FFFFFF"/>
                </a:solidFill>
                <a:latin typeface="Verdana"/>
                <a:cs typeface="Verdana"/>
              </a:rPr>
              <a:t>Poder</a:t>
            </a:r>
            <a:r>
              <a:rPr sz="1900" b="1" u="sng" spc="18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b="1" u="sng" spc="-10" dirty="0">
                <a:solidFill>
                  <a:srgbClr val="FFFFFF"/>
                </a:solidFill>
                <a:latin typeface="Verdana"/>
                <a:cs typeface="Verdana"/>
              </a:rPr>
              <a:t>Judiciário</a:t>
            </a:r>
            <a:r>
              <a:rPr sz="1900" spc="-10" dirty="0">
                <a:solidFill>
                  <a:srgbClr val="FFFFFF"/>
                </a:solidFill>
                <a:latin typeface="Verdana"/>
                <a:cs typeface="Verdana"/>
              </a:rPr>
              <a:t>.</a:t>
            </a:r>
            <a:endParaRPr sz="19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2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86400" y="0"/>
            <a:ext cx="0" cy="1009650"/>
          </a:xfrm>
          <a:custGeom>
            <a:avLst/>
            <a:gdLst/>
            <a:ahLst/>
            <a:cxnLst/>
            <a:rect l="l" t="t" r="r" b="b"/>
            <a:pathLst>
              <a:path h="1009650">
                <a:moveTo>
                  <a:pt x="0" y="0"/>
                </a:moveTo>
                <a:lnTo>
                  <a:pt x="0" y="10096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48200" y="3041650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0"/>
                </a:moveTo>
                <a:lnTo>
                  <a:pt x="0" y="47618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86400" y="6380162"/>
            <a:ext cx="0" cy="478155"/>
          </a:xfrm>
          <a:custGeom>
            <a:avLst/>
            <a:gdLst/>
            <a:ahLst/>
            <a:cxnLst/>
            <a:rect l="l" t="t" r="r" b="b"/>
            <a:pathLst>
              <a:path h="478154">
                <a:moveTo>
                  <a:pt x="0" y="0"/>
                </a:moveTo>
                <a:lnTo>
                  <a:pt x="0" y="4778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05600" y="0"/>
            <a:ext cx="0" cy="1009650"/>
          </a:xfrm>
          <a:custGeom>
            <a:avLst/>
            <a:gdLst/>
            <a:ahLst/>
            <a:cxnLst/>
            <a:rect l="l" t="t" r="r" b="b"/>
            <a:pathLst>
              <a:path h="1009650">
                <a:moveTo>
                  <a:pt x="0" y="0"/>
                </a:moveTo>
                <a:lnTo>
                  <a:pt x="0" y="10096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67400" y="3041650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0"/>
                </a:moveTo>
                <a:lnTo>
                  <a:pt x="0" y="47618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6380162"/>
            <a:ext cx="0" cy="478155"/>
          </a:xfrm>
          <a:custGeom>
            <a:avLst/>
            <a:gdLst/>
            <a:ahLst/>
            <a:cxnLst/>
            <a:rect l="l" t="t" r="r" b="b"/>
            <a:pathLst>
              <a:path h="478154">
                <a:moveTo>
                  <a:pt x="0" y="0"/>
                </a:moveTo>
                <a:lnTo>
                  <a:pt x="0" y="4778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4800" y="0"/>
            <a:ext cx="0" cy="1009650"/>
          </a:xfrm>
          <a:custGeom>
            <a:avLst/>
            <a:gdLst/>
            <a:ahLst/>
            <a:cxnLst/>
            <a:rect l="l" t="t" r="r" b="b"/>
            <a:pathLst>
              <a:path h="1009650">
                <a:moveTo>
                  <a:pt x="0" y="0"/>
                </a:moveTo>
                <a:lnTo>
                  <a:pt x="0" y="10096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086600" y="3041650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0"/>
                </a:moveTo>
                <a:lnTo>
                  <a:pt x="0" y="47618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6380162"/>
            <a:ext cx="0" cy="478155"/>
          </a:xfrm>
          <a:custGeom>
            <a:avLst/>
            <a:gdLst/>
            <a:ahLst/>
            <a:cxnLst/>
            <a:rect l="l" t="t" r="r" b="b"/>
            <a:pathLst>
              <a:path h="478154">
                <a:moveTo>
                  <a:pt x="0" y="0"/>
                </a:moveTo>
                <a:lnTo>
                  <a:pt x="0" y="4778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44000" y="0"/>
            <a:ext cx="0" cy="1009650"/>
          </a:xfrm>
          <a:custGeom>
            <a:avLst/>
            <a:gdLst/>
            <a:ahLst/>
            <a:cxnLst/>
            <a:rect l="l" t="t" r="r" b="b"/>
            <a:pathLst>
              <a:path h="1009650">
                <a:moveTo>
                  <a:pt x="0" y="0"/>
                </a:moveTo>
                <a:lnTo>
                  <a:pt x="0" y="10096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305800" y="3041650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0"/>
                </a:moveTo>
                <a:lnTo>
                  <a:pt x="0" y="47618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6380162"/>
            <a:ext cx="0" cy="478155"/>
          </a:xfrm>
          <a:custGeom>
            <a:avLst/>
            <a:gdLst/>
            <a:ahLst/>
            <a:cxnLst/>
            <a:rect l="l" t="t" r="r" b="b"/>
            <a:pathLst>
              <a:path h="478154">
                <a:moveTo>
                  <a:pt x="0" y="0"/>
                </a:moveTo>
                <a:lnTo>
                  <a:pt x="0" y="4778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0"/>
            <a:ext cx="0" cy="1009650"/>
          </a:xfrm>
          <a:custGeom>
            <a:avLst/>
            <a:gdLst/>
            <a:ahLst/>
            <a:cxnLst/>
            <a:rect l="l" t="t" r="r" b="b"/>
            <a:pathLst>
              <a:path h="1009650">
                <a:moveTo>
                  <a:pt x="0" y="0"/>
                </a:moveTo>
                <a:lnTo>
                  <a:pt x="0" y="10096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525000" y="3041650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0"/>
                </a:moveTo>
                <a:lnTo>
                  <a:pt x="0" y="47618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363200" y="6380162"/>
            <a:ext cx="0" cy="478155"/>
          </a:xfrm>
          <a:custGeom>
            <a:avLst/>
            <a:gdLst/>
            <a:ahLst/>
            <a:cxnLst/>
            <a:rect l="l" t="t" r="r" b="b"/>
            <a:pathLst>
              <a:path h="478154">
                <a:moveTo>
                  <a:pt x="0" y="0"/>
                </a:moveTo>
                <a:lnTo>
                  <a:pt x="0" y="4778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82400" y="0"/>
            <a:ext cx="0" cy="1009650"/>
          </a:xfrm>
          <a:custGeom>
            <a:avLst/>
            <a:gdLst/>
            <a:ahLst/>
            <a:cxnLst/>
            <a:rect l="l" t="t" r="r" b="b"/>
            <a:pathLst>
              <a:path h="1009650">
                <a:moveTo>
                  <a:pt x="0" y="0"/>
                </a:moveTo>
                <a:lnTo>
                  <a:pt x="0" y="10096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744200" y="3041650"/>
            <a:ext cx="0" cy="476250"/>
          </a:xfrm>
          <a:custGeom>
            <a:avLst/>
            <a:gdLst/>
            <a:ahLst/>
            <a:cxnLst/>
            <a:rect l="l" t="t" r="r" b="b"/>
            <a:pathLst>
              <a:path h="476250">
                <a:moveTo>
                  <a:pt x="0" y="0"/>
                </a:moveTo>
                <a:lnTo>
                  <a:pt x="0" y="47618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582400" y="6380162"/>
            <a:ext cx="0" cy="478155"/>
          </a:xfrm>
          <a:custGeom>
            <a:avLst/>
            <a:gdLst/>
            <a:ahLst/>
            <a:cxnLst/>
            <a:rect l="l" t="t" r="r" b="b"/>
            <a:pathLst>
              <a:path h="478154">
                <a:moveTo>
                  <a:pt x="0" y="0"/>
                </a:moveTo>
                <a:lnTo>
                  <a:pt x="0" y="4778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918950" y="1611375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30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75" y="1611375"/>
            <a:ext cx="4441825" cy="0"/>
          </a:xfrm>
          <a:custGeom>
            <a:avLst/>
            <a:gdLst/>
            <a:ahLst/>
            <a:cxnLst/>
            <a:rect l="l" t="t" r="r" b="b"/>
            <a:pathLst>
              <a:path w="4441825">
                <a:moveTo>
                  <a:pt x="0" y="0"/>
                </a:moveTo>
                <a:lnTo>
                  <a:pt x="4441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1918950" y="2835275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30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75" y="2835275"/>
            <a:ext cx="4441825" cy="0"/>
          </a:xfrm>
          <a:custGeom>
            <a:avLst/>
            <a:gdLst/>
            <a:ahLst/>
            <a:cxnLst/>
            <a:rect l="l" t="t" r="r" b="b"/>
            <a:pathLst>
              <a:path w="4441825">
                <a:moveTo>
                  <a:pt x="0" y="0"/>
                </a:moveTo>
                <a:lnTo>
                  <a:pt x="4441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112625" y="4060825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3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75" y="4060825"/>
            <a:ext cx="4441825" cy="0"/>
          </a:xfrm>
          <a:custGeom>
            <a:avLst/>
            <a:gdLst/>
            <a:ahLst/>
            <a:cxnLst/>
            <a:rect l="l" t="t" r="r" b="b"/>
            <a:pathLst>
              <a:path w="4441825">
                <a:moveTo>
                  <a:pt x="0" y="0"/>
                </a:moveTo>
                <a:lnTo>
                  <a:pt x="4441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112625" y="5284851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3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75" y="5284851"/>
            <a:ext cx="4441825" cy="0"/>
          </a:xfrm>
          <a:custGeom>
            <a:avLst/>
            <a:gdLst/>
            <a:ahLst/>
            <a:cxnLst/>
            <a:rect l="l" t="t" r="r" b="b"/>
            <a:pathLst>
              <a:path w="4441825">
                <a:moveTo>
                  <a:pt x="0" y="0"/>
                </a:moveTo>
                <a:lnTo>
                  <a:pt x="4441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09600" y="6172200"/>
            <a:ext cx="3835400" cy="0"/>
          </a:xfrm>
          <a:custGeom>
            <a:avLst/>
            <a:gdLst/>
            <a:ahLst/>
            <a:cxnLst/>
            <a:rect l="l" t="t" r="r" b="b"/>
            <a:pathLst>
              <a:path w="3835400">
                <a:moveTo>
                  <a:pt x="0" y="0"/>
                </a:moveTo>
                <a:lnTo>
                  <a:pt x="38354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8367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0" y="93662"/>
            <a:ext cx="12192000" cy="46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0" y="93662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0" y="461962"/>
                </a:moveTo>
                <a:lnTo>
                  <a:pt x="12192000" y="461962"/>
                </a:lnTo>
                <a:lnTo>
                  <a:pt x="12192000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>
            <a:spLocks noGrp="1"/>
          </p:cNvSpPr>
          <p:nvPr>
            <p:ph type="title"/>
          </p:nvPr>
        </p:nvSpPr>
        <p:spPr>
          <a:xfrm>
            <a:off x="231139" y="124142"/>
            <a:ext cx="1150366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400" spc="-5" dirty="0" smtClean="0">
                <a:solidFill>
                  <a:srgbClr val="FFFFFF"/>
                </a:solidFill>
                <a:latin typeface="Verdana"/>
                <a:cs typeface="Verdana"/>
              </a:rPr>
              <a:t>2. Argumentos Favoráveis e Contrários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28600" y="1416050"/>
            <a:ext cx="2451100" cy="1200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28600" y="1416050"/>
            <a:ext cx="2451100" cy="1200150"/>
          </a:xfrm>
          <a:custGeom>
            <a:avLst/>
            <a:gdLst/>
            <a:ahLst/>
            <a:cxnLst/>
            <a:rect l="l" t="t" r="r" b="b"/>
            <a:pathLst>
              <a:path w="2451100" h="1200150">
                <a:moveTo>
                  <a:pt x="0" y="1200150"/>
                </a:moveTo>
                <a:lnTo>
                  <a:pt x="2451100" y="1200150"/>
                </a:lnTo>
                <a:lnTo>
                  <a:pt x="24511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ln w="6350">
            <a:solidFill>
              <a:srgbClr val="ADB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658812" y="1447164"/>
            <a:ext cx="1593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Argumentos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81952" y="1721485"/>
            <a:ext cx="21443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contrários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à</a:t>
            </a:r>
            <a:r>
              <a:rPr sz="1800" b="1" spc="-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RCE  por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ato 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legislativo: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52400" y="4330700"/>
            <a:ext cx="2451100" cy="1200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52400" y="4330700"/>
            <a:ext cx="2451100" cy="1200150"/>
          </a:xfrm>
          <a:custGeom>
            <a:avLst/>
            <a:gdLst/>
            <a:ahLst/>
            <a:cxnLst/>
            <a:rect l="l" t="t" r="r" b="b"/>
            <a:pathLst>
              <a:path w="2451100" h="1200150">
                <a:moveTo>
                  <a:pt x="0" y="1200150"/>
                </a:moveTo>
                <a:lnTo>
                  <a:pt x="2451100" y="1200150"/>
                </a:lnTo>
                <a:lnTo>
                  <a:pt x="2451100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ln w="6350">
            <a:solidFill>
              <a:srgbClr val="EFB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293052" y="4362767"/>
            <a:ext cx="2170430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190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Argumentos  favoráveis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à</a:t>
            </a:r>
            <a:r>
              <a:rPr sz="1800" b="1" spc="-6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RCE  por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ato 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legislativo: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2743200" y="871600"/>
            <a:ext cx="1637030" cy="2289175"/>
          </a:xfrm>
          <a:custGeom>
            <a:avLst/>
            <a:gdLst/>
            <a:ahLst/>
            <a:cxnLst/>
            <a:rect l="l" t="t" r="r" b="b"/>
            <a:pathLst>
              <a:path w="1637029" h="2289175">
                <a:moveTo>
                  <a:pt x="1636776" y="2289048"/>
                </a:moveTo>
                <a:lnTo>
                  <a:pt x="1562284" y="2288491"/>
                </a:lnTo>
                <a:lnTo>
                  <a:pt x="1489667" y="2286854"/>
                </a:lnTo>
                <a:lnTo>
                  <a:pt x="1419212" y="2284183"/>
                </a:lnTo>
                <a:lnTo>
                  <a:pt x="1351209" y="2280528"/>
                </a:lnTo>
                <a:lnTo>
                  <a:pt x="1285947" y="2275935"/>
                </a:lnTo>
                <a:lnTo>
                  <a:pt x="1223715" y="2270454"/>
                </a:lnTo>
                <a:lnTo>
                  <a:pt x="1164801" y="2264131"/>
                </a:lnTo>
                <a:lnTo>
                  <a:pt x="1109494" y="2257015"/>
                </a:lnTo>
                <a:lnTo>
                  <a:pt x="1058084" y="2249154"/>
                </a:lnTo>
                <a:lnTo>
                  <a:pt x="1010859" y="2240595"/>
                </a:lnTo>
                <a:lnTo>
                  <a:pt x="968108" y="2231387"/>
                </a:lnTo>
                <a:lnTo>
                  <a:pt x="930119" y="2221578"/>
                </a:lnTo>
                <a:lnTo>
                  <a:pt x="869587" y="2200346"/>
                </a:lnTo>
                <a:lnTo>
                  <a:pt x="831573" y="2177285"/>
                </a:lnTo>
                <a:lnTo>
                  <a:pt x="818388" y="2152777"/>
                </a:lnTo>
                <a:lnTo>
                  <a:pt x="818388" y="1280922"/>
                </a:lnTo>
                <a:lnTo>
                  <a:pt x="815043" y="1268509"/>
                </a:lnTo>
                <a:lnTo>
                  <a:pt x="767188" y="1233336"/>
                </a:lnTo>
                <a:lnTo>
                  <a:pt x="706656" y="1212088"/>
                </a:lnTo>
                <a:lnTo>
                  <a:pt x="668667" y="1202268"/>
                </a:lnTo>
                <a:lnTo>
                  <a:pt x="625916" y="1193050"/>
                </a:lnTo>
                <a:lnTo>
                  <a:pt x="578691" y="1184481"/>
                </a:lnTo>
                <a:lnTo>
                  <a:pt x="527281" y="1176609"/>
                </a:lnTo>
                <a:lnTo>
                  <a:pt x="471974" y="1169483"/>
                </a:lnTo>
                <a:lnTo>
                  <a:pt x="413060" y="1163150"/>
                </a:lnTo>
                <a:lnTo>
                  <a:pt x="350828" y="1157660"/>
                </a:lnTo>
                <a:lnTo>
                  <a:pt x="285566" y="1153059"/>
                </a:lnTo>
                <a:lnTo>
                  <a:pt x="217563" y="1149397"/>
                </a:lnTo>
                <a:lnTo>
                  <a:pt x="147108" y="1146722"/>
                </a:lnTo>
                <a:lnTo>
                  <a:pt x="74491" y="1145081"/>
                </a:lnTo>
                <a:lnTo>
                  <a:pt x="0" y="1144524"/>
                </a:lnTo>
                <a:lnTo>
                  <a:pt x="74491" y="1143966"/>
                </a:lnTo>
                <a:lnTo>
                  <a:pt x="147108" y="1142325"/>
                </a:lnTo>
                <a:lnTo>
                  <a:pt x="217563" y="1139650"/>
                </a:lnTo>
                <a:lnTo>
                  <a:pt x="285566" y="1135988"/>
                </a:lnTo>
                <a:lnTo>
                  <a:pt x="350828" y="1131387"/>
                </a:lnTo>
                <a:lnTo>
                  <a:pt x="413060" y="1125897"/>
                </a:lnTo>
                <a:lnTo>
                  <a:pt x="471974" y="1119564"/>
                </a:lnTo>
                <a:lnTo>
                  <a:pt x="527281" y="1112438"/>
                </a:lnTo>
                <a:lnTo>
                  <a:pt x="578691" y="1104566"/>
                </a:lnTo>
                <a:lnTo>
                  <a:pt x="625916" y="1095997"/>
                </a:lnTo>
                <a:lnTo>
                  <a:pt x="668667" y="1086779"/>
                </a:lnTo>
                <a:lnTo>
                  <a:pt x="706656" y="1076960"/>
                </a:lnTo>
                <a:lnTo>
                  <a:pt x="767188" y="1055711"/>
                </a:lnTo>
                <a:lnTo>
                  <a:pt x="805202" y="1032638"/>
                </a:lnTo>
                <a:lnTo>
                  <a:pt x="818388" y="1008126"/>
                </a:lnTo>
                <a:lnTo>
                  <a:pt x="818388" y="136271"/>
                </a:lnTo>
                <a:lnTo>
                  <a:pt x="821732" y="123860"/>
                </a:lnTo>
                <a:lnTo>
                  <a:pt x="869587" y="88701"/>
                </a:lnTo>
                <a:lnTo>
                  <a:pt x="930119" y="67469"/>
                </a:lnTo>
                <a:lnTo>
                  <a:pt x="968108" y="57660"/>
                </a:lnTo>
                <a:lnTo>
                  <a:pt x="1010859" y="48452"/>
                </a:lnTo>
                <a:lnTo>
                  <a:pt x="1058084" y="39893"/>
                </a:lnTo>
                <a:lnTo>
                  <a:pt x="1109494" y="32032"/>
                </a:lnTo>
                <a:lnTo>
                  <a:pt x="1164801" y="24916"/>
                </a:lnTo>
                <a:lnTo>
                  <a:pt x="1223715" y="18593"/>
                </a:lnTo>
                <a:lnTo>
                  <a:pt x="1285947" y="13112"/>
                </a:lnTo>
                <a:lnTo>
                  <a:pt x="1351209" y="8519"/>
                </a:lnTo>
                <a:lnTo>
                  <a:pt x="1419212" y="4864"/>
                </a:lnTo>
                <a:lnTo>
                  <a:pt x="1489667" y="2193"/>
                </a:lnTo>
                <a:lnTo>
                  <a:pt x="1562284" y="556"/>
                </a:lnTo>
                <a:lnTo>
                  <a:pt x="1636776" y="0"/>
                </a:lnTo>
              </a:path>
            </a:pathLst>
          </a:custGeom>
          <a:ln w="38099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743200" y="3424300"/>
            <a:ext cx="1637030" cy="3281299"/>
          </a:xfrm>
          <a:custGeom>
            <a:avLst/>
            <a:gdLst/>
            <a:ahLst/>
            <a:cxnLst/>
            <a:rect l="l" t="t" r="r" b="b"/>
            <a:pathLst>
              <a:path w="1637029" h="3040379">
                <a:moveTo>
                  <a:pt x="1636776" y="3039999"/>
                </a:moveTo>
                <a:lnTo>
                  <a:pt x="1562284" y="3039441"/>
                </a:lnTo>
                <a:lnTo>
                  <a:pt x="1489667" y="3037801"/>
                </a:lnTo>
                <a:lnTo>
                  <a:pt x="1419212" y="3035127"/>
                </a:lnTo>
                <a:lnTo>
                  <a:pt x="1351209" y="3031466"/>
                </a:lnTo>
                <a:lnTo>
                  <a:pt x="1285947" y="3026867"/>
                </a:lnTo>
                <a:lnTo>
                  <a:pt x="1223715" y="3021378"/>
                </a:lnTo>
                <a:lnTo>
                  <a:pt x="1164801" y="3015047"/>
                </a:lnTo>
                <a:lnTo>
                  <a:pt x="1109494" y="3007922"/>
                </a:lnTo>
                <a:lnTo>
                  <a:pt x="1058084" y="3000052"/>
                </a:lnTo>
                <a:lnTo>
                  <a:pt x="1010859" y="2991485"/>
                </a:lnTo>
                <a:lnTo>
                  <a:pt x="968108" y="2982268"/>
                </a:lnTo>
                <a:lnTo>
                  <a:pt x="930119" y="2972450"/>
                </a:lnTo>
                <a:lnTo>
                  <a:pt x="869587" y="2951203"/>
                </a:lnTo>
                <a:lnTo>
                  <a:pt x="831573" y="2928129"/>
                </a:lnTo>
                <a:lnTo>
                  <a:pt x="818388" y="2903613"/>
                </a:lnTo>
                <a:lnTo>
                  <a:pt x="818388" y="1656334"/>
                </a:lnTo>
                <a:lnTo>
                  <a:pt x="815043" y="1643921"/>
                </a:lnTo>
                <a:lnTo>
                  <a:pt x="767188" y="1608748"/>
                </a:lnTo>
                <a:lnTo>
                  <a:pt x="706656" y="1587500"/>
                </a:lnTo>
                <a:lnTo>
                  <a:pt x="668667" y="1577680"/>
                </a:lnTo>
                <a:lnTo>
                  <a:pt x="625916" y="1568462"/>
                </a:lnTo>
                <a:lnTo>
                  <a:pt x="578691" y="1559893"/>
                </a:lnTo>
                <a:lnTo>
                  <a:pt x="527281" y="1552021"/>
                </a:lnTo>
                <a:lnTo>
                  <a:pt x="471974" y="1544895"/>
                </a:lnTo>
                <a:lnTo>
                  <a:pt x="413060" y="1538562"/>
                </a:lnTo>
                <a:lnTo>
                  <a:pt x="350828" y="1533072"/>
                </a:lnTo>
                <a:lnTo>
                  <a:pt x="285566" y="1528471"/>
                </a:lnTo>
                <a:lnTo>
                  <a:pt x="217563" y="1524809"/>
                </a:lnTo>
                <a:lnTo>
                  <a:pt x="147108" y="1522134"/>
                </a:lnTo>
                <a:lnTo>
                  <a:pt x="74491" y="1520493"/>
                </a:lnTo>
                <a:lnTo>
                  <a:pt x="0" y="1519936"/>
                </a:lnTo>
                <a:lnTo>
                  <a:pt x="74491" y="1519378"/>
                </a:lnTo>
                <a:lnTo>
                  <a:pt x="147108" y="1517737"/>
                </a:lnTo>
                <a:lnTo>
                  <a:pt x="217563" y="1515062"/>
                </a:lnTo>
                <a:lnTo>
                  <a:pt x="285566" y="1511400"/>
                </a:lnTo>
                <a:lnTo>
                  <a:pt x="350828" y="1506799"/>
                </a:lnTo>
                <a:lnTo>
                  <a:pt x="413060" y="1501309"/>
                </a:lnTo>
                <a:lnTo>
                  <a:pt x="471974" y="1494976"/>
                </a:lnTo>
                <a:lnTo>
                  <a:pt x="527281" y="1487850"/>
                </a:lnTo>
                <a:lnTo>
                  <a:pt x="578691" y="1479978"/>
                </a:lnTo>
                <a:lnTo>
                  <a:pt x="625916" y="1471409"/>
                </a:lnTo>
                <a:lnTo>
                  <a:pt x="668667" y="1462191"/>
                </a:lnTo>
                <a:lnTo>
                  <a:pt x="706656" y="1452372"/>
                </a:lnTo>
                <a:lnTo>
                  <a:pt x="767188" y="1431123"/>
                </a:lnTo>
                <a:lnTo>
                  <a:pt x="805202" y="1408050"/>
                </a:lnTo>
                <a:lnTo>
                  <a:pt x="818388" y="1383538"/>
                </a:lnTo>
                <a:lnTo>
                  <a:pt x="818388" y="136271"/>
                </a:lnTo>
                <a:lnTo>
                  <a:pt x="821732" y="123860"/>
                </a:lnTo>
                <a:lnTo>
                  <a:pt x="869587" y="88701"/>
                </a:lnTo>
                <a:lnTo>
                  <a:pt x="930119" y="67469"/>
                </a:lnTo>
                <a:lnTo>
                  <a:pt x="968108" y="57660"/>
                </a:lnTo>
                <a:lnTo>
                  <a:pt x="1010859" y="48452"/>
                </a:lnTo>
                <a:lnTo>
                  <a:pt x="1058084" y="39893"/>
                </a:lnTo>
                <a:lnTo>
                  <a:pt x="1109494" y="32032"/>
                </a:lnTo>
                <a:lnTo>
                  <a:pt x="1164801" y="24916"/>
                </a:lnTo>
                <a:lnTo>
                  <a:pt x="1223715" y="18593"/>
                </a:lnTo>
                <a:lnTo>
                  <a:pt x="1285947" y="13112"/>
                </a:lnTo>
                <a:lnTo>
                  <a:pt x="1351209" y="8519"/>
                </a:lnTo>
                <a:lnTo>
                  <a:pt x="1419212" y="4864"/>
                </a:lnTo>
                <a:lnTo>
                  <a:pt x="1489667" y="2193"/>
                </a:lnTo>
                <a:lnTo>
                  <a:pt x="1562284" y="556"/>
                </a:lnTo>
                <a:lnTo>
                  <a:pt x="1636776" y="0"/>
                </a:lnTo>
              </a:path>
            </a:pathLst>
          </a:custGeom>
          <a:ln w="38099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445000" y="1009650"/>
            <a:ext cx="7473950" cy="2032000"/>
          </a:xfrm>
          <a:custGeom>
            <a:avLst/>
            <a:gdLst/>
            <a:ahLst/>
            <a:cxnLst/>
            <a:rect l="l" t="t" r="r" b="b"/>
            <a:pathLst>
              <a:path w="7473950" h="2032000">
                <a:moveTo>
                  <a:pt x="0" y="2032000"/>
                </a:moveTo>
                <a:lnTo>
                  <a:pt x="7473950" y="2032000"/>
                </a:lnTo>
                <a:lnTo>
                  <a:pt x="7473950" y="0"/>
                </a:lnTo>
                <a:lnTo>
                  <a:pt x="0" y="0"/>
                </a:lnTo>
                <a:lnTo>
                  <a:pt x="0" y="2032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445000" y="1009650"/>
            <a:ext cx="7473950" cy="2032000"/>
          </a:xfrm>
          <a:custGeom>
            <a:avLst/>
            <a:gdLst/>
            <a:ahLst/>
            <a:cxnLst/>
            <a:rect l="l" t="t" r="r" b="b"/>
            <a:pathLst>
              <a:path w="7473950" h="2032000">
                <a:moveTo>
                  <a:pt x="0" y="2032000"/>
                </a:moveTo>
                <a:lnTo>
                  <a:pt x="7473950" y="2032000"/>
                </a:lnTo>
                <a:lnTo>
                  <a:pt x="7473950" y="0"/>
                </a:lnTo>
                <a:lnTo>
                  <a:pt x="0" y="0"/>
                </a:lnTo>
                <a:lnTo>
                  <a:pt x="0" y="2032000"/>
                </a:lnTo>
                <a:close/>
              </a:path>
            </a:pathLst>
          </a:custGeom>
          <a:ln w="12700">
            <a:solidFill>
              <a:srgbClr val="ADB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4524628" y="1040447"/>
            <a:ext cx="7319009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00355" algn="l"/>
              </a:tabLst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Soberania</a:t>
            </a:r>
            <a:r>
              <a:rPr sz="1800" b="1" spc="254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800" b="1" spc="2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Poder</a:t>
            </a:r>
            <a:r>
              <a:rPr sz="1800" b="1" spc="2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Legislativo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,</a:t>
            </a:r>
            <a:r>
              <a:rPr sz="1800" spc="2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sem</a:t>
            </a:r>
            <a:r>
              <a:rPr sz="1800" spc="2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qualquer</a:t>
            </a:r>
            <a:r>
              <a:rPr sz="1800" spc="2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limitação</a:t>
            </a:r>
            <a:endParaRPr sz="1800">
              <a:latin typeface="Verdana"/>
              <a:cs typeface="Verdana"/>
            </a:endParaRPr>
          </a:p>
          <a:p>
            <a:pPr marL="299720">
              <a:lnSpc>
                <a:spcPct val="100000"/>
              </a:lnSpc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senão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advinda da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própria</a:t>
            </a:r>
            <a:r>
              <a:rPr sz="1800" spc="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CF;</a:t>
            </a:r>
            <a:endParaRPr sz="1800">
              <a:latin typeface="Verdana"/>
              <a:cs typeface="Verdana"/>
            </a:endParaRPr>
          </a:p>
          <a:p>
            <a:pPr marL="299720" marR="5080" indent="-287020" algn="just">
              <a:lnSpc>
                <a:spcPct val="100000"/>
              </a:lnSpc>
              <a:buFont typeface="Wingdings"/>
              <a:buChar char=""/>
              <a:tabLst>
                <a:tab pos="300355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normas editadas pelo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Poder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Legislativo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são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gerais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abstratas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, possuindo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mesma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eficácia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contra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todos,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não 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ofendendo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isto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princípio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800" spc="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igualdade;</a:t>
            </a:r>
            <a:endParaRPr sz="1800">
              <a:latin typeface="Verdana"/>
              <a:cs typeface="Verdana"/>
            </a:endParaRPr>
          </a:p>
          <a:p>
            <a:pPr marL="299720" indent="-287020">
              <a:lnSpc>
                <a:spcPct val="100000"/>
              </a:lnSpc>
              <a:buFont typeface="Wingdings"/>
              <a:buChar char=""/>
              <a:tabLst>
                <a:tab pos="300355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cidadãos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podem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responsabilizar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Estado por atos</a:t>
            </a:r>
            <a:r>
              <a:rPr sz="1800" spc="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endParaRPr sz="1800">
              <a:latin typeface="Verdana"/>
              <a:cs typeface="Verdana"/>
            </a:endParaRPr>
          </a:p>
          <a:p>
            <a:pPr marL="299720">
              <a:lnSpc>
                <a:spcPct val="100000"/>
              </a:lnSpc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parlamentares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eles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mesmos eleitos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3606800" y="3517835"/>
            <a:ext cx="8505444" cy="3044889"/>
          </a:xfrm>
          <a:custGeom>
            <a:avLst/>
            <a:gdLst/>
            <a:ahLst/>
            <a:cxnLst/>
            <a:rect l="l" t="t" r="r" b="b"/>
            <a:pathLst>
              <a:path w="7667625" h="2862579">
                <a:moveTo>
                  <a:pt x="0" y="2862326"/>
                </a:moveTo>
                <a:lnTo>
                  <a:pt x="7667625" y="2862326"/>
                </a:lnTo>
                <a:lnTo>
                  <a:pt x="7667625" y="0"/>
                </a:lnTo>
                <a:lnTo>
                  <a:pt x="0" y="0"/>
                </a:lnTo>
                <a:lnTo>
                  <a:pt x="0" y="28623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581400" y="3517836"/>
            <a:ext cx="8530844" cy="3088070"/>
          </a:xfrm>
          <a:custGeom>
            <a:avLst/>
            <a:gdLst/>
            <a:ahLst/>
            <a:cxnLst/>
            <a:rect l="l" t="t" r="r" b="b"/>
            <a:pathLst>
              <a:path w="7667625" h="2862579">
                <a:moveTo>
                  <a:pt x="0" y="2862326"/>
                </a:moveTo>
                <a:lnTo>
                  <a:pt x="7667625" y="2862326"/>
                </a:lnTo>
                <a:lnTo>
                  <a:pt x="7667625" y="0"/>
                </a:lnTo>
                <a:lnTo>
                  <a:pt x="0" y="0"/>
                </a:lnTo>
                <a:lnTo>
                  <a:pt x="0" y="2862326"/>
                </a:lnTo>
                <a:close/>
              </a:path>
            </a:pathLst>
          </a:custGeom>
          <a:ln w="12700">
            <a:solidFill>
              <a:srgbClr val="EFB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3686427" y="3549586"/>
            <a:ext cx="8381109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00355" algn="l"/>
              </a:tabLst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Ainda que responsável por realizar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parte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Poder Soberano, </a:t>
            </a:r>
            <a:r>
              <a:rPr sz="1800" spc="6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Poder Legislativo está submetido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800" b="1" spc="-15" dirty="0" smtClean="0">
                <a:solidFill>
                  <a:srgbClr val="2C2D2C"/>
                </a:solidFill>
                <a:latin typeface="Verdana"/>
                <a:cs typeface="Verdana"/>
              </a:rPr>
              <a:t>CF</a:t>
            </a:r>
            <a:r>
              <a:rPr lang="pt-BR" sz="1800" b="1" spc="-15" dirty="0" smtClean="0">
                <a:solidFill>
                  <a:srgbClr val="2C2D2C"/>
                </a:solidFill>
                <a:latin typeface="Verdana"/>
                <a:cs typeface="Verdana"/>
              </a:rPr>
              <a:t>. </a:t>
            </a:r>
            <a:r>
              <a:rPr lang="pt-BR" spc="-15" dirty="0" smtClean="0">
                <a:solidFill>
                  <a:srgbClr val="2C2D2C"/>
                </a:solidFill>
                <a:latin typeface="Verdana"/>
                <a:cs typeface="Verdana"/>
              </a:rPr>
              <a:t>O argumento da soberania para afastar a responsabilização do Estado não é sustentável, uma vez que se considerarmos esse argumento, deveríamos aplicá-lo a todos os demais poderes constituídos, pois todos são representações do mesmo Estado (OLIVEIRA, 2017, p.  772-773);</a:t>
            </a:r>
            <a:endParaRPr sz="1800" dirty="0">
              <a:latin typeface="Verdana"/>
              <a:cs typeface="Verdana"/>
            </a:endParaRPr>
          </a:p>
          <a:p>
            <a:pPr marL="299720" marR="5080" indent="-287020" algn="just">
              <a:lnSpc>
                <a:spcPct val="100000"/>
              </a:lnSpc>
              <a:buFont typeface="Wingdings"/>
              <a:buChar char=""/>
              <a:tabLst>
                <a:tab pos="300355" algn="l"/>
              </a:tabLst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regra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efeitos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gerais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abstratos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lei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é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certa para 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todas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as normas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havendo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possibilidade de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se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atingir  pessoas</a:t>
            </a:r>
            <a:r>
              <a:rPr sz="1800" spc="-2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determinadas;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686428" y="5986378"/>
            <a:ext cx="838110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00355" algn="l"/>
              </a:tabLst>
            </a:pP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Embora escolhido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pelo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povo,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Parlamentar torna-se 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agente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delegado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, devendo por isso criar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editar leis  constitucionais.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4862830"/>
          </a:xfrm>
          <a:custGeom>
            <a:avLst/>
            <a:gdLst/>
            <a:ahLst/>
            <a:cxnLst/>
            <a:rect l="l" t="t" r="r" b="b"/>
            <a:pathLst>
              <a:path h="4862830">
                <a:moveTo>
                  <a:pt x="0" y="0"/>
                </a:moveTo>
                <a:lnTo>
                  <a:pt x="0" y="48625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5508625"/>
            <a:ext cx="0" cy="1349375"/>
          </a:xfrm>
          <a:custGeom>
            <a:avLst/>
            <a:gdLst/>
            <a:ahLst/>
            <a:cxnLst/>
            <a:rect l="l" t="t" r="r" b="b"/>
            <a:pathLst>
              <a:path h="1349375">
                <a:moveTo>
                  <a:pt x="0" y="0"/>
                </a:moveTo>
                <a:lnTo>
                  <a:pt x="0" y="1349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4862830"/>
          </a:xfrm>
          <a:custGeom>
            <a:avLst/>
            <a:gdLst/>
            <a:ahLst/>
            <a:cxnLst/>
            <a:rect l="l" t="t" r="r" b="b"/>
            <a:pathLst>
              <a:path h="4862830">
                <a:moveTo>
                  <a:pt x="0" y="0"/>
                </a:moveTo>
                <a:lnTo>
                  <a:pt x="0" y="48625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5508625"/>
            <a:ext cx="0" cy="1349375"/>
          </a:xfrm>
          <a:custGeom>
            <a:avLst/>
            <a:gdLst/>
            <a:ahLst/>
            <a:cxnLst/>
            <a:rect l="l" t="t" r="r" b="b"/>
            <a:pathLst>
              <a:path h="1349375">
                <a:moveTo>
                  <a:pt x="0" y="0"/>
                </a:moveTo>
                <a:lnTo>
                  <a:pt x="0" y="1349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4029075"/>
          </a:xfrm>
          <a:custGeom>
            <a:avLst/>
            <a:gdLst/>
            <a:ahLst/>
            <a:cxnLst/>
            <a:rect l="l" t="t" r="r" b="b"/>
            <a:pathLst>
              <a:path h="4029075">
                <a:moveTo>
                  <a:pt x="0" y="0"/>
                </a:moveTo>
                <a:lnTo>
                  <a:pt x="0" y="40290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4397375"/>
            <a:ext cx="0" cy="939800"/>
          </a:xfrm>
          <a:custGeom>
            <a:avLst/>
            <a:gdLst/>
            <a:ahLst/>
            <a:cxnLst/>
            <a:rect l="l" t="t" r="r" b="b"/>
            <a:pathLst>
              <a:path h="939800">
                <a:moveTo>
                  <a:pt x="0" y="0"/>
                </a:moveTo>
                <a:lnTo>
                  <a:pt x="0" y="9398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0" y="6537325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0"/>
                </a:moveTo>
                <a:lnTo>
                  <a:pt x="0" y="3206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0"/>
            <a:ext cx="0" cy="4029075"/>
          </a:xfrm>
          <a:custGeom>
            <a:avLst/>
            <a:gdLst/>
            <a:ahLst/>
            <a:cxnLst/>
            <a:rect l="l" t="t" r="r" b="b"/>
            <a:pathLst>
              <a:path h="4029075">
                <a:moveTo>
                  <a:pt x="0" y="0"/>
                </a:moveTo>
                <a:lnTo>
                  <a:pt x="0" y="40290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7200" y="4397375"/>
            <a:ext cx="0" cy="939800"/>
          </a:xfrm>
          <a:custGeom>
            <a:avLst/>
            <a:gdLst/>
            <a:ahLst/>
            <a:cxnLst/>
            <a:rect l="l" t="t" r="r" b="b"/>
            <a:pathLst>
              <a:path h="939800">
                <a:moveTo>
                  <a:pt x="0" y="0"/>
                </a:moveTo>
                <a:lnTo>
                  <a:pt x="0" y="9398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6537325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0"/>
                </a:moveTo>
                <a:lnTo>
                  <a:pt x="0" y="3206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86400" y="0"/>
            <a:ext cx="0" cy="4029075"/>
          </a:xfrm>
          <a:custGeom>
            <a:avLst/>
            <a:gdLst/>
            <a:ahLst/>
            <a:cxnLst/>
            <a:rect l="l" t="t" r="r" b="b"/>
            <a:pathLst>
              <a:path h="4029075">
                <a:moveTo>
                  <a:pt x="0" y="0"/>
                </a:moveTo>
                <a:lnTo>
                  <a:pt x="0" y="40290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86400" y="4397375"/>
            <a:ext cx="0" cy="2460625"/>
          </a:xfrm>
          <a:custGeom>
            <a:avLst/>
            <a:gdLst/>
            <a:ahLst/>
            <a:cxnLst/>
            <a:rect l="l" t="t" r="r" b="b"/>
            <a:pathLst>
              <a:path h="2460625">
                <a:moveTo>
                  <a:pt x="0" y="0"/>
                </a:moveTo>
                <a:lnTo>
                  <a:pt x="0" y="246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05600" y="0"/>
            <a:ext cx="0" cy="4029075"/>
          </a:xfrm>
          <a:custGeom>
            <a:avLst/>
            <a:gdLst/>
            <a:ahLst/>
            <a:cxnLst/>
            <a:rect l="l" t="t" r="r" b="b"/>
            <a:pathLst>
              <a:path h="4029075">
                <a:moveTo>
                  <a:pt x="0" y="0"/>
                </a:moveTo>
                <a:lnTo>
                  <a:pt x="0" y="40290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05600" y="4397375"/>
            <a:ext cx="0" cy="2460625"/>
          </a:xfrm>
          <a:custGeom>
            <a:avLst/>
            <a:gdLst/>
            <a:ahLst/>
            <a:cxnLst/>
            <a:rect l="l" t="t" r="r" b="b"/>
            <a:pathLst>
              <a:path h="2460625">
                <a:moveTo>
                  <a:pt x="0" y="0"/>
                </a:moveTo>
                <a:lnTo>
                  <a:pt x="0" y="24606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24800" y="0"/>
            <a:ext cx="0" cy="4029075"/>
          </a:xfrm>
          <a:custGeom>
            <a:avLst/>
            <a:gdLst/>
            <a:ahLst/>
            <a:cxnLst/>
            <a:rect l="l" t="t" r="r" b="b"/>
            <a:pathLst>
              <a:path h="4029075">
                <a:moveTo>
                  <a:pt x="0" y="0"/>
                </a:moveTo>
                <a:lnTo>
                  <a:pt x="0" y="40290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24800" y="4397375"/>
            <a:ext cx="0" cy="939800"/>
          </a:xfrm>
          <a:custGeom>
            <a:avLst/>
            <a:gdLst/>
            <a:ahLst/>
            <a:cxnLst/>
            <a:rect l="l" t="t" r="r" b="b"/>
            <a:pathLst>
              <a:path h="939800">
                <a:moveTo>
                  <a:pt x="0" y="0"/>
                </a:moveTo>
                <a:lnTo>
                  <a:pt x="0" y="9398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924800" y="6537325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0"/>
                </a:moveTo>
                <a:lnTo>
                  <a:pt x="0" y="3206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44000" y="0"/>
            <a:ext cx="0" cy="4029075"/>
          </a:xfrm>
          <a:custGeom>
            <a:avLst/>
            <a:gdLst/>
            <a:ahLst/>
            <a:cxnLst/>
            <a:rect l="l" t="t" r="r" b="b"/>
            <a:pathLst>
              <a:path h="4029075">
                <a:moveTo>
                  <a:pt x="0" y="0"/>
                </a:moveTo>
                <a:lnTo>
                  <a:pt x="0" y="40290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144000" y="4397375"/>
            <a:ext cx="0" cy="939800"/>
          </a:xfrm>
          <a:custGeom>
            <a:avLst/>
            <a:gdLst/>
            <a:ahLst/>
            <a:cxnLst/>
            <a:rect l="l" t="t" r="r" b="b"/>
            <a:pathLst>
              <a:path h="939800">
                <a:moveTo>
                  <a:pt x="0" y="0"/>
                </a:moveTo>
                <a:lnTo>
                  <a:pt x="0" y="9398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144000" y="6537325"/>
            <a:ext cx="0" cy="320675"/>
          </a:xfrm>
          <a:custGeom>
            <a:avLst/>
            <a:gdLst/>
            <a:ahLst/>
            <a:cxnLst/>
            <a:rect l="l" t="t" r="r" b="b"/>
            <a:pathLst>
              <a:path h="320675">
                <a:moveTo>
                  <a:pt x="0" y="0"/>
                </a:moveTo>
                <a:lnTo>
                  <a:pt x="0" y="3206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363200" y="0"/>
            <a:ext cx="0" cy="4029075"/>
          </a:xfrm>
          <a:custGeom>
            <a:avLst/>
            <a:gdLst/>
            <a:ahLst/>
            <a:cxnLst/>
            <a:rect l="l" t="t" r="r" b="b"/>
            <a:pathLst>
              <a:path h="4029075">
                <a:moveTo>
                  <a:pt x="0" y="0"/>
                </a:moveTo>
                <a:lnTo>
                  <a:pt x="0" y="40290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363200" y="4397375"/>
            <a:ext cx="0" cy="201930"/>
          </a:xfrm>
          <a:custGeom>
            <a:avLst/>
            <a:gdLst/>
            <a:ahLst/>
            <a:cxnLst/>
            <a:rect l="l" t="t" r="r" b="b"/>
            <a:pathLst>
              <a:path h="201929">
                <a:moveTo>
                  <a:pt x="0" y="0"/>
                </a:moveTo>
                <a:lnTo>
                  <a:pt x="0" y="201612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363200" y="6075362"/>
            <a:ext cx="0" cy="782955"/>
          </a:xfrm>
          <a:custGeom>
            <a:avLst/>
            <a:gdLst/>
            <a:ahLst/>
            <a:cxnLst/>
            <a:rect l="l" t="t" r="r" b="b"/>
            <a:pathLst>
              <a:path h="782954">
                <a:moveTo>
                  <a:pt x="0" y="0"/>
                </a:moveTo>
                <a:lnTo>
                  <a:pt x="0" y="7826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582400" y="0"/>
            <a:ext cx="0" cy="4599305"/>
          </a:xfrm>
          <a:custGeom>
            <a:avLst/>
            <a:gdLst/>
            <a:ahLst/>
            <a:cxnLst/>
            <a:rect l="l" t="t" r="r" b="b"/>
            <a:pathLst>
              <a:path h="4599305">
                <a:moveTo>
                  <a:pt x="0" y="0"/>
                </a:moveTo>
                <a:lnTo>
                  <a:pt x="0" y="459898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1582400" y="6075362"/>
            <a:ext cx="0" cy="782955"/>
          </a:xfrm>
          <a:custGeom>
            <a:avLst/>
            <a:gdLst/>
            <a:ahLst/>
            <a:cxnLst/>
            <a:rect l="l" t="t" r="r" b="b"/>
            <a:pathLst>
              <a:path h="782954">
                <a:moveTo>
                  <a:pt x="0" y="0"/>
                </a:moveTo>
                <a:lnTo>
                  <a:pt x="0" y="782637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75" y="28352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393426" y="4060825"/>
            <a:ext cx="1798955" cy="0"/>
          </a:xfrm>
          <a:custGeom>
            <a:avLst/>
            <a:gdLst/>
            <a:ahLst/>
            <a:cxnLst/>
            <a:rect l="l" t="t" r="r" b="b"/>
            <a:pathLst>
              <a:path w="1798954">
                <a:moveTo>
                  <a:pt x="0" y="0"/>
                </a:moveTo>
                <a:lnTo>
                  <a:pt x="17985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75" y="4060825"/>
            <a:ext cx="2479675" cy="0"/>
          </a:xfrm>
          <a:custGeom>
            <a:avLst/>
            <a:gdLst/>
            <a:ahLst/>
            <a:cxnLst/>
            <a:rect l="l" t="t" r="r" b="b"/>
            <a:pathLst>
              <a:path w="2479675">
                <a:moveTo>
                  <a:pt x="0" y="0"/>
                </a:moveTo>
                <a:lnTo>
                  <a:pt x="24796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972925" y="5284851"/>
            <a:ext cx="219075" cy="0"/>
          </a:xfrm>
          <a:custGeom>
            <a:avLst/>
            <a:gdLst/>
            <a:ahLst/>
            <a:cxnLst/>
            <a:rect l="l" t="t" r="r" b="b"/>
            <a:pathLst>
              <a:path w="219075">
                <a:moveTo>
                  <a:pt x="0" y="0"/>
                </a:moveTo>
                <a:lnTo>
                  <a:pt x="2190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482850" y="5284851"/>
            <a:ext cx="7451725" cy="0"/>
          </a:xfrm>
          <a:custGeom>
            <a:avLst/>
            <a:gdLst/>
            <a:ahLst/>
            <a:cxnLst/>
            <a:rect l="l" t="t" r="r" b="b"/>
            <a:pathLst>
              <a:path w="7451725">
                <a:moveTo>
                  <a:pt x="0" y="0"/>
                </a:moveTo>
                <a:lnTo>
                  <a:pt x="74517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75" y="5284851"/>
            <a:ext cx="555625" cy="0"/>
          </a:xfrm>
          <a:custGeom>
            <a:avLst/>
            <a:gdLst/>
            <a:ahLst/>
            <a:cxnLst/>
            <a:rect l="l" t="t" r="r" b="b"/>
            <a:pathLst>
              <a:path w="555625">
                <a:moveTo>
                  <a:pt x="0" y="0"/>
                </a:moveTo>
                <a:lnTo>
                  <a:pt x="5556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574276" y="6510337"/>
            <a:ext cx="2618105" cy="0"/>
          </a:xfrm>
          <a:custGeom>
            <a:avLst/>
            <a:gdLst/>
            <a:ahLst/>
            <a:cxnLst/>
            <a:rect l="l" t="t" r="r" b="b"/>
            <a:pathLst>
              <a:path w="2618104">
                <a:moveTo>
                  <a:pt x="0" y="0"/>
                </a:moveTo>
                <a:lnTo>
                  <a:pt x="261772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02301" y="6510337"/>
            <a:ext cx="2051050" cy="0"/>
          </a:xfrm>
          <a:custGeom>
            <a:avLst/>
            <a:gdLst/>
            <a:ahLst/>
            <a:cxnLst/>
            <a:rect l="l" t="t" r="r" b="b"/>
            <a:pathLst>
              <a:path w="2051050">
                <a:moveTo>
                  <a:pt x="0" y="0"/>
                </a:moveTo>
                <a:lnTo>
                  <a:pt x="205105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175" y="6510337"/>
            <a:ext cx="2878455" cy="0"/>
          </a:xfrm>
          <a:custGeom>
            <a:avLst/>
            <a:gdLst/>
            <a:ahLst/>
            <a:cxnLst/>
            <a:rect l="l" t="t" r="r" b="b"/>
            <a:pathLst>
              <a:path w="2878455">
                <a:moveTo>
                  <a:pt x="0" y="0"/>
                </a:moveTo>
                <a:lnTo>
                  <a:pt x="2878201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9574276" y="6172200"/>
            <a:ext cx="2008505" cy="0"/>
          </a:xfrm>
          <a:custGeom>
            <a:avLst/>
            <a:gdLst/>
            <a:ahLst/>
            <a:cxnLst/>
            <a:rect l="l" t="t" r="r" b="b"/>
            <a:pathLst>
              <a:path w="2008504">
                <a:moveTo>
                  <a:pt x="0" y="0"/>
                </a:moveTo>
                <a:lnTo>
                  <a:pt x="2008124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202301" y="6172200"/>
            <a:ext cx="2051050" cy="0"/>
          </a:xfrm>
          <a:custGeom>
            <a:avLst/>
            <a:gdLst/>
            <a:ahLst/>
            <a:cxnLst/>
            <a:rect l="l" t="t" r="r" b="b"/>
            <a:pathLst>
              <a:path w="2051050">
                <a:moveTo>
                  <a:pt x="0" y="0"/>
                </a:moveTo>
                <a:lnTo>
                  <a:pt x="205105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09600" y="6172200"/>
            <a:ext cx="2272030" cy="0"/>
          </a:xfrm>
          <a:custGeom>
            <a:avLst/>
            <a:gdLst/>
            <a:ahLst/>
            <a:cxnLst/>
            <a:rect l="l" t="t" r="r" b="b"/>
            <a:pathLst>
              <a:path w="2272030">
                <a:moveTo>
                  <a:pt x="0" y="0"/>
                </a:moveTo>
                <a:lnTo>
                  <a:pt x="2271776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0" y="263588"/>
            <a:ext cx="12192000" cy="46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0" y="263588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0" y="461962"/>
                </a:moveTo>
                <a:lnTo>
                  <a:pt x="12192000" y="461962"/>
                </a:lnTo>
                <a:lnTo>
                  <a:pt x="12192000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>
            <a:spLocks noGrp="1"/>
          </p:cNvSpPr>
          <p:nvPr>
            <p:ph type="title"/>
          </p:nvPr>
        </p:nvSpPr>
        <p:spPr>
          <a:xfrm>
            <a:off x="78739" y="293941"/>
            <a:ext cx="109105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400" spc="-5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400" spc="-5" dirty="0" smtClean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Requisitos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hipóteses admissíveis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de RCE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por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ato</a:t>
            </a:r>
            <a:r>
              <a:rPr sz="2400" spc="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legislativo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74612" y="2308225"/>
            <a:ext cx="2254250" cy="923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4612" y="2308225"/>
            <a:ext cx="2254250" cy="923925"/>
          </a:xfrm>
          <a:custGeom>
            <a:avLst/>
            <a:gdLst/>
            <a:ahLst/>
            <a:cxnLst/>
            <a:rect l="l" t="t" r="r" b="b"/>
            <a:pathLst>
              <a:path w="2254250" h="923925">
                <a:moveTo>
                  <a:pt x="0" y="923925"/>
                </a:moveTo>
                <a:lnTo>
                  <a:pt x="2254250" y="923925"/>
                </a:lnTo>
                <a:lnTo>
                  <a:pt x="2254250" y="0"/>
                </a:lnTo>
                <a:lnTo>
                  <a:pt x="0" y="0"/>
                </a:lnTo>
                <a:lnTo>
                  <a:pt x="0" y="923925"/>
                </a:lnTo>
                <a:close/>
              </a:path>
            </a:pathLst>
          </a:custGeom>
          <a:ln w="6350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369887" y="2339720"/>
            <a:ext cx="1663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080" indent="-254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Verdana"/>
                <a:cs typeface="Verdana"/>
              </a:rPr>
              <a:t>RE</a:t>
            </a:r>
            <a:r>
              <a:rPr sz="1800" b="1" spc="0" dirty="0">
                <a:solidFill>
                  <a:srgbClr val="FFFFFF"/>
                </a:solidFill>
                <a:latin typeface="Verdana"/>
                <a:cs typeface="Verdana"/>
              </a:rPr>
              <a:t>Q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UISI</a:t>
            </a:r>
            <a:r>
              <a:rPr sz="1800" b="1" spc="-15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1800" b="1" spc="0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S  </a:t>
            </a:r>
            <a:r>
              <a:rPr sz="1800" b="1" spc="-10" dirty="0">
                <a:solidFill>
                  <a:srgbClr val="FFFFFF"/>
                </a:solidFill>
                <a:latin typeface="Verdana"/>
                <a:cs typeface="Verdana"/>
              </a:rPr>
              <a:t>GERAIS</a:t>
            </a:r>
            <a:r>
              <a:rPr sz="1800" b="1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NÃO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99707" y="2888614"/>
            <a:ext cx="2004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CUMULATIVOS: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2482850" y="2582926"/>
            <a:ext cx="1052830" cy="466725"/>
          </a:xfrm>
          <a:custGeom>
            <a:avLst/>
            <a:gdLst/>
            <a:ahLst/>
            <a:cxnLst/>
            <a:rect l="l" t="t" r="r" b="b"/>
            <a:pathLst>
              <a:path w="1052829" h="466725">
                <a:moveTo>
                  <a:pt x="819150" y="0"/>
                </a:moveTo>
                <a:lnTo>
                  <a:pt x="819150" y="116586"/>
                </a:lnTo>
                <a:lnTo>
                  <a:pt x="0" y="116586"/>
                </a:lnTo>
                <a:lnTo>
                  <a:pt x="0" y="350012"/>
                </a:lnTo>
                <a:lnTo>
                  <a:pt x="819150" y="350012"/>
                </a:lnTo>
                <a:lnTo>
                  <a:pt x="819150" y="466725"/>
                </a:lnTo>
                <a:lnTo>
                  <a:pt x="1052576" y="233299"/>
                </a:lnTo>
                <a:lnTo>
                  <a:pt x="819150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482850" y="2582926"/>
            <a:ext cx="1052830" cy="466725"/>
          </a:xfrm>
          <a:custGeom>
            <a:avLst/>
            <a:gdLst/>
            <a:ahLst/>
            <a:cxnLst/>
            <a:rect l="l" t="t" r="r" b="b"/>
            <a:pathLst>
              <a:path w="1052829" h="466725">
                <a:moveTo>
                  <a:pt x="0" y="116586"/>
                </a:moveTo>
                <a:lnTo>
                  <a:pt x="819150" y="116586"/>
                </a:lnTo>
                <a:lnTo>
                  <a:pt x="819150" y="0"/>
                </a:lnTo>
                <a:lnTo>
                  <a:pt x="1052576" y="233299"/>
                </a:lnTo>
                <a:lnTo>
                  <a:pt x="819150" y="466725"/>
                </a:lnTo>
                <a:lnTo>
                  <a:pt x="819150" y="350012"/>
                </a:lnTo>
                <a:lnTo>
                  <a:pt x="0" y="350012"/>
                </a:lnTo>
                <a:lnTo>
                  <a:pt x="0" y="116586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756025" y="1938401"/>
            <a:ext cx="8216900" cy="17557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756025" y="1938401"/>
            <a:ext cx="8216900" cy="1755775"/>
          </a:xfrm>
          <a:custGeom>
            <a:avLst/>
            <a:gdLst/>
            <a:ahLst/>
            <a:cxnLst/>
            <a:rect l="l" t="t" r="r" b="b"/>
            <a:pathLst>
              <a:path w="8216900" h="1755775">
                <a:moveTo>
                  <a:pt x="0" y="1755775"/>
                </a:moveTo>
                <a:lnTo>
                  <a:pt x="8216900" y="1755775"/>
                </a:lnTo>
                <a:lnTo>
                  <a:pt x="8216900" y="0"/>
                </a:lnTo>
                <a:lnTo>
                  <a:pt x="0" y="0"/>
                </a:lnTo>
                <a:lnTo>
                  <a:pt x="0" y="1755775"/>
                </a:lnTo>
                <a:close/>
              </a:path>
            </a:pathLst>
          </a:custGeom>
          <a:ln w="635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3835653" y="1969452"/>
            <a:ext cx="40620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720" algn="l"/>
                <a:tab pos="300355" algn="l"/>
                <a:tab pos="2672080" algn="l"/>
              </a:tabLst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x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essam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	</a:t>
            </a:r>
            <a:r>
              <a:rPr sz="1800" spc="-3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ec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nh</a:t>
            </a:r>
            <a:r>
              <a:rPr sz="1800" spc="-2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482076" y="1969452"/>
            <a:ext cx="50545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pe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9571990" y="1969452"/>
            <a:ext cx="10953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Jud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á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800" spc="-2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1251183" y="1969452"/>
            <a:ext cx="6464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800" spc="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mo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122801" y="2244089"/>
            <a:ext cx="21628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inconstitucional;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835653" y="2518410"/>
            <a:ext cx="5787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720" algn="l"/>
                <a:tab pos="300355" algn="l"/>
              </a:tabLst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Reconhecido pelo 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Poder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Judiciário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como</a:t>
            </a:r>
            <a:r>
              <a:rPr sz="1800" spc="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ilícito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;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835653" y="2792666"/>
            <a:ext cx="805815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720" algn="l"/>
                <a:tab pos="300355" algn="l"/>
                <a:tab pos="1561465" algn="l"/>
                <a:tab pos="2024380" algn="l"/>
                <a:tab pos="2578100" algn="l"/>
                <a:tab pos="3394075" algn="l"/>
                <a:tab pos="4638675" algn="l"/>
                <a:tab pos="4976495" algn="l"/>
                <a:tab pos="6440170" algn="l"/>
                <a:tab pos="6770370" algn="l"/>
                <a:tab pos="7793990" algn="l"/>
              </a:tabLst>
            </a:pP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Causa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or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	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m	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800" b="1" spc="-2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	a</a:t>
            </a:r>
            <a:r>
              <a:rPr sz="1800" b="1" spc="-10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or</a:t>
            </a:r>
            <a:r>
              <a:rPr sz="1800" b="1" spc="-10" dirty="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al	e	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800" b="1" spc="-10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800" b="1" spc="-25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ec</a:t>
            </a:r>
            <a:r>
              <a:rPr sz="1800" b="1" spc="0" dirty="0">
                <a:solidFill>
                  <a:srgbClr val="2C2D2C"/>
                </a:solidFill>
                <a:latin typeface="Verdana"/>
                <a:cs typeface="Verdana"/>
              </a:rPr>
              <a:t>í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fic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–	me</a:t>
            </a:r>
            <a:r>
              <a:rPr sz="1800" spc="-20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800" spc="-15" dirty="0">
                <a:solidFill>
                  <a:srgbClr val="2C2D2C"/>
                </a:solidFill>
                <a:latin typeface="Verdana"/>
                <a:cs typeface="Verdana"/>
              </a:rPr>
              <a:t>m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800" spc="-20" dirty="0">
                <a:solidFill>
                  <a:srgbClr val="2C2D2C"/>
                </a:solidFill>
                <a:latin typeface="Verdana"/>
                <a:cs typeface="Verdana"/>
              </a:rPr>
              <a:t>se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0603865" y="3059810"/>
            <a:ext cx="1277620" cy="0"/>
          </a:xfrm>
          <a:custGeom>
            <a:avLst/>
            <a:gdLst/>
            <a:ahLst/>
            <a:cxnLst/>
            <a:rect l="l" t="t" r="r" b="b"/>
            <a:pathLst>
              <a:path w="1277620">
                <a:moveTo>
                  <a:pt x="0" y="0"/>
                </a:moveTo>
                <a:lnTo>
                  <a:pt x="1277620" y="0"/>
                </a:lnTo>
              </a:path>
            </a:pathLst>
          </a:custGeom>
          <a:ln w="12700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4122801" y="3067304"/>
            <a:ext cx="6716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proveniente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 lei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ato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normativo lícito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800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constitucional.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134484" y="3334130"/>
            <a:ext cx="6606540" cy="0"/>
          </a:xfrm>
          <a:custGeom>
            <a:avLst/>
            <a:gdLst/>
            <a:ahLst/>
            <a:cxnLst/>
            <a:rect l="l" t="t" r="r" b="b"/>
            <a:pathLst>
              <a:path w="6606540">
                <a:moveTo>
                  <a:pt x="0" y="0"/>
                </a:moveTo>
                <a:lnTo>
                  <a:pt x="6606540" y="0"/>
                </a:lnTo>
              </a:path>
            </a:pathLst>
          </a:custGeom>
          <a:ln w="12700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 txBox="1"/>
          <p:nvPr/>
        </p:nvSpPr>
        <p:spPr>
          <a:xfrm>
            <a:off x="3835653" y="3341623"/>
            <a:ext cx="7186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720" algn="l"/>
                <a:tab pos="300355" algn="l"/>
              </a:tabLst>
            </a:pP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Nexo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causal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entre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lei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ou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ato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normativo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e o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dano</a:t>
            </a:r>
            <a:r>
              <a:rPr sz="1800" spc="10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sofrido.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046601" y="866838"/>
            <a:ext cx="7146925" cy="3698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046601" y="866838"/>
            <a:ext cx="7146925" cy="370205"/>
          </a:xfrm>
          <a:custGeom>
            <a:avLst/>
            <a:gdLst/>
            <a:ahLst/>
            <a:cxnLst/>
            <a:rect l="l" t="t" r="r" b="b"/>
            <a:pathLst>
              <a:path w="7146925" h="370205">
                <a:moveTo>
                  <a:pt x="0" y="369887"/>
                </a:moveTo>
                <a:lnTo>
                  <a:pt x="7146925" y="369887"/>
                </a:lnTo>
                <a:lnTo>
                  <a:pt x="7146925" y="0"/>
                </a:lnTo>
                <a:lnTo>
                  <a:pt x="0" y="0"/>
                </a:lnTo>
                <a:lnTo>
                  <a:pt x="0" y="369887"/>
                </a:lnTo>
                <a:close/>
              </a:path>
            </a:pathLst>
          </a:custGeom>
          <a:ln w="635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4167504" y="897508"/>
            <a:ext cx="6904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Produto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legislativo (leis </a:t>
            </a:r>
            <a:r>
              <a:rPr sz="1800" b="1" dirty="0">
                <a:solidFill>
                  <a:srgbClr val="2C2D2C"/>
                </a:solidFill>
                <a:latin typeface="Verdana"/>
                <a:cs typeface="Verdana"/>
              </a:rPr>
              <a:t>e atos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normativos em</a:t>
            </a:r>
            <a:r>
              <a:rPr sz="1800" b="1" spc="-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2C2D2C"/>
                </a:solidFill>
                <a:latin typeface="Verdana"/>
                <a:cs typeface="Verdana"/>
              </a:rPr>
              <a:t>geral):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6923151" y="1351025"/>
            <a:ext cx="1393825" cy="530225"/>
          </a:xfrm>
          <a:custGeom>
            <a:avLst/>
            <a:gdLst/>
            <a:ahLst/>
            <a:cxnLst/>
            <a:rect l="l" t="t" r="r" b="b"/>
            <a:pathLst>
              <a:path w="1393825" h="530225">
                <a:moveTo>
                  <a:pt x="1393825" y="265049"/>
                </a:moveTo>
                <a:lnTo>
                  <a:pt x="0" y="265049"/>
                </a:lnTo>
                <a:lnTo>
                  <a:pt x="696849" y="530225"/>
                </a:lnTo>
                <a:lnTo>
                  <a:pt x="1393825" y="265049"/>
                </a:lnTo>
                <a:close/>
              </a:path>
              <a:path w="1393825" h="530225">
                <a:moveTo>
                  <a:pt x="1045337" y="0"/>
                </a:moveTo>
                <a:lnTo>
                  <a:pt x="348360" y="0"/>
                </a:lnTo>
                <a:lnTo>
                  <a:pt x="348360" y="265049"/>
                </a:lnTo>
                <a:lnTo>
                  <a:pt x="1045337" y="265049"/>
                </a:lnTo>
                <a:lnTo>
                  <a:pt x="1045337" y="0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923151" y="1351025"/>
            <a:ext cx="1393825" cy="530225"/>
          </a:xfrm>
          <a:custGeom>
            <a:avLst/>
            <a:gdLst/>
            <a:ahLst/>
            <a:cxnLst/>
            <a:rect l="l" t="t" r="r" b="b"/>
            <a:pathLst>
              <a:path w="1393825" h="530225">
                <a:moveTo>
                  <a:pt x="0" y="265049"/>
                </a:moveTo>
                <a:lnTo>
                  <a:pt x="348360" y="265049"/>
                </a:lnTo>
                <a:lnTo>
                  <a:pt x="348360" y="0"/>
                </a:lnTo>
                <a:lnTo>
                  <a:pt x="1045337" y="0"/>
                </a:lnTo>
                <a:lnTo>
                  <a:pt x="1045337" y="265049"/>
                </a:lnTo>
                <a:lnTo>
                  <a:pt x="1393825" y="265049"/>
                </a:lnTo>
                <a:lnTo>
                  <a:pt x="696849" y="530225"/>
                </a:lnTo>
                <a:lnTo>
                  <a:pt x="0" y="265049"/>
                </a:lnTo>
                <a:close/>
              </a:path>
            </a:pathLst>
          </a:custGeom>
          <a:ln w="12700">
            <a:solidFill>
              <a:srgbClr val="9940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482850" y="4029075"/>
            <a:ext cx="7910830" cy="368300"/>
          </a:xfrm>
          <a:custGeom>
            <a:avLst/>
            <a:gdLst/>
            <a:ahLst/>
            <a:cxnLst/>
            <a:rect l="l" t="t" r="r" b="b"/>
            <a:pathLst>
              <a:path w="7910830" h="368300">
                <a:moveTo>
                  <a:pt x="0" y="368300"/>
                </a:moveTo>
                <a:lnTo>
                  <a:pt x="7910576" y="368300"/>
                </a:lnTo>
                <a:lnTo>
                  <a:pt x="7910576" y="0"/>
                </a:lnTo>
                <a:lnTo>
                  <a:pt x="0" y="0"/>
                </a:lnTo>
                <a:lnTo>
                  <a:pt x="0" y="368300"/>
                </a:lnTo>
                <a:close/>
              </a:path>
            </a:pathLst>
          </a:custGeom>
          <a:solidFill>
            <a:srgbClr val="EFB9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482850" y="4029075"/>
            <a:ext cx="7910830" cy="368300"/>
          </a:xfrm>
          <a:custGeom>
            <a:avLst/>
            <a:gdLst/>
            <a:ahLst/>
            <a:cxnLst/>
            <a:rect l="l" t="t" r="r" b="b"/>
            <a:pathLst>
              <a:path w="7910830" h="368300">
                <a:moveTo>
                  <a:pt x="0" y="368300"/>
                </a:moveTo>
                <a:lnTo>
                  <a:pt x="7910576" y="368300"/>
                </a:lnTo>
                <a:lnTo>
                  <a:pt x="7910576" y="0"/>
                </a:lnTo>
                <a:lnTo>
                  <a:pt x="0" y="0"/>
                </a:lnTo>
                <a:lnTo>
                  <a:pt x="0" y="368300"/>
                </a:lnTo>
                <a:close/>
              </a:path>
            </a:pathLst>
          </a:custGeom>
          <a:ln w="12700">
            <a:solidFill>
              <a:srgbClr val="AF87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3319779" y="4061078"/>
            <a:ext cx="6233160" cy="57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Hipóteses admissíveis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RCE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por ato</a:t>
            </a:r>
            <a:r>
              <a:rPr sz="1800" b="1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legislativo</a:t>
            </a:r>
            <a:endParaRPr sz="1800">
              <a:latin typeface="Verdana"/>
              <a:cs typeface="Verdana"/>
            </a:endParaRPr>
          </a:p>
          <a:p>
            <a:pPr marR="758825" algn="r">
              <a:lnSpc>
                <a:spcPct val="100000"/>
              </a:lnSpc>
              <a:spcBef>
                <a:spcPts val="95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2636773" y="4494403"/>
            <a:ext cx="3345179" cy="549910"/>
          </a:xfrm>
          <a:custGeom>
            <a:avLst/>
            <a:gdLst/>
            <a:ahLst/>
            <a:cxnLst/>
            <a:rect l="l" t="t" r="r" b="b"/>
            <a:pathLst>
              <a:path w="3345179" h="549910">
                <a:moveTo>
                  <a:pt x="91312" y="433197"/>
                </a:moveTo>
                <a:lnTo>
                  <a:pt x="0" y="506222"/>
                </a:lnTo>
                <a:lnTo>
                  <a:pt x="102107" y="547116"/>
                </a:lnTo>
                <a:lnTo>
                  <a:pt x="108584" y="549783"/>
                </a:lnTo>
                <a:lnTo>
                  <a:pt x="115950" y="546608"/>
                </a:lnTo>
                <a:lnTo>
                  <a:pt x="118618" y="540131"/>
                </a:lnTo>
                <a:lnTo>
                  <a:pt x="121157" y="533654"/>
                </a:lnTo>
                <a:lnTo>
                  <a:pt x="118109" y="526161"/>
                </a:lnTo>
                <a:lnTo>
                  <a:pt x="111506" y="523621"/>
                </a:lnTo>
                <a:lnTo>
                  <a:pt x="90348" y="515112"/>
                </a:lnTo>
                <a:lnTo>
                  <a:pt x="26796" y="515112"/>
                </a:lnTo>
                <a:lnTo>
                  <a:pt x="23113" y="489966"/>
                </a:lnTo>
                <a:lnTo>
                  <a:pt x="69523" y="483113"/>
                </a:lnTo>
                <a:lnTo>
                  <a:pt x="101726" y="457327"/>
                </a:lnTo>
                <a:lnTo>
                  <a:pt x="107187" y="453009"/>
                </a:lnTo>
                <a:lnTo>
                  <a:pt x="108076" y="445008"/>
                </a:lnTo>
                <a:lnTo>
                  <a:pt x="103758" y="439547"/>
                </a:lnTo>
                <a:lnTo>
                  <a:pt x="99313" y="434086"/>
                </a:lnTo>
                <a:lnTo>
                  <a:pt x="91312" y="433197"/>
                </a:lnTo>
                <a:close/>
              </a:path>
              <a:path w="3345179" h="549910">
                <a:moveTo>
                  <a:pt x="69523" y="483113"/>
                </a:moveTo>
                <a:lnTo>
                  <a:pt x="23113" y="489966"/>
                </a:lnTo>
                <a:lnTo>
                  <a:pt x="26796" y="515112"/>
                </a:lnTo>
                <a:lnTo>
                  <a:pt x="44855" y="512445"/>
                </a:lnTo>
                <a:lnTo>
                  <a:pt x="32893" y="512445"/>
                </a:lnTo>
                <a:lnTo>
                  <a:pt x="29718" y="490728"/>
                </a:lnTo>
                <a:lnTo>
                  <a:pt x="60014" y="490728"/>
                </a:lnTo>
                <a:lnTo>
                  <a:pt x="69523" y="483113"/>
                </a:lnTo>
                <a:close/>
              </a:path>
              <a:path w="3345179" h="549910">
                <a:moveTo>
                  <a:pt x="73278" y="508247"/>
                </a:moveTo>
                <a:lnTo>
                  <a:pt x="26796" y="515112"/>
                </a:lnTo>
                <a:lnTo>
                  <a:pt x="90348" y="515112"/>
                </a:lnTo>
                <a:lnTo>
                  <a:pt x="73278" y="508247"/>
                </a:lnTo>
                <a:close/>
              </a:path>
              <a:path w="3345179" h="549910">
                <a:moveTo>
                  <a:pt x="29718" y="490728"/>
                </a:moveTo>
                <a:lnTo>
                  <a:pt x="32893" y="512445"/>
                </a:lnTo>
                <a:lnTo>
                  <a:pt x="49885" y="498838"/>
                </a:lnTo>
                <a:lnTo>
                  <a:pt x="29718" y="490728"/>
                </a:lnTo>
                <a:close/>
              </a:path>
              <a:path w="3345179" h="549910">
                <a:moveTo>
                  <a:pt x="49885" y="498838"/>
                </a:moveTo>
                <a:lnTo>
                  <a:pt x="32893" y="512445"/>
                </a:lnTo>
                <a:lnTo>
                  <a:pt x="44855" y="512445"/>
                </a:lnTo>
                <a:lnTo>
                  <a:pt x="73278" y="508247"/>
                </a:lnTo>
                <a:lnTo>
                  <a:pt x="49885" y="498838"/>
                </a:lnTo>
                <a:close/>
              </a:path>
              <a:path w="3345179" h="549910">
                <a:moveTo>
                  <a:pt x="3341497" y="0"/>
                </a:moveTo>
                <a:lnTo>
                  <a:pt x="69523" y="483113"/>
                </a:lnTo>
                <a:lnTo>
                  <a:pt x="49885" y="498838"/>
                </a:lnTo>
                <a:lnTo>
                  <a:pt x="73278" y="508247"/>
                </a:lnTo>
                <a:lnTo>
                  <a:pt x="3345179" y="25019"/>
                </a:lnTo>
                <a:lnTo>
                  <a:pt x="3341497" y="0"/>
                </a:lnTo>
                <a:close/>
              </a:path>
              <a:path w="3345179" h="549910">
                <a:moveTo>
                  <a:pt x="60014" y="490728"/>
                </a:moveTo>
                <a:lnTo>
                  <a:pt x="29718" y="490728"/>
                </a:lnTo>
                <a:lnTo>
                  <a:pt x="49885" y="498838"/>
                </a:lnTo>
                <a:lnTo>
                  <a:pt x="60014" y="490728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635500" y="4492497"/>
            <a:ext cx="1350645" cy="733425"/>
          </a:xfrm>
          <a:custGeom>
            <a:avLst/>
            <a:gdLst/>
            <a:ahLst/>
            <a:cxnLst/>
            <a:rect l="l" t="t" r="r" b="b"/>
            <a:pathLst>
              <a:path w="1350645" h="733425">
                <a:moveTo>
                  <a:pt x="69214" y="627379"/>
                </a:moveTo>
                <a:lnTo>
                  <a:pt x="61340" y="629284"/>
                </a:lnTo>
                <a:lnTo>
                  <a:pt x="0" y="728852"/>
                </a:lnTo>
                <a:lnTo>
                  <a:pt x="116839" y="733297"/>
                </a:lnTo>
                <a:lnTo>
                  <a:pt x="122392" y="728218"/>
                </a:lnTo>
                <a:lnTo>
                  <a:pt x="28194" y="728218"/>
                </a:lnTo>
                <a:lnTo>
                  <a:pt x="16255" y="705738"/>
                </a:lnTo>
                <a:lnTo>
                  <a:pt x="57606" y="683669"/>
                </a:lnTo>
                <a:lnTo>
                  <a:pt x="82930" y="642493"/>
                </a:lnTo>
                <a:lnTo>
                  <a:pt x="81152" y="634745"/>
                </a:lnTo>
                <a:lnTo>
                  <a:pt x="69214" y="627379"/>
                </a:lnTo>
                <a:close/>
              </a:path>
              <a:path w="1350645" h="733425">
                <a:moveTo>
                  <a:pt x="57606" y="683669"/>
                </a:moveTo>
                <a:lnTo>
                  <a:pt x="16255" y="705738"/>
                </a:lnTo>
                <a:lnTo>
                  <a:pt x="28194" y="728218"/>
                </a:lnTo>
                <a:lnTo>
                  <a:pt x="36761" y="723645"/>
                </a:lnTo>
                <a:lnTo>
                  <a:pt x="33020" y="723645"/>
                </a:lnTo>
                <a:lnTo>
                  <a:pt x="22605" y="704214"/>
                </a:lnTo>
                <a:lnTo>
                  <a:pt x="44970" y="704214"/>
                </a:lnTo>
                <a:lnTo>
                  <a:pt x="57606" y="683669"/>
                </a:lnTo>
                <a:close/>
              </a:path>
              <a:path w="1350645" h="733425">
                <a:moveTo>
                  <a:pt x="69740" y="706046"/>
                </a:moveTo>
                <a:lnTo>
                  <a:pt x="28194" y="728218"/>
                </a:lnTo>
                <a:lnTo>
                  <a:pt x="122392" y="728218"/>
                </a:lnTo>
                <a:lnTo>
                  <a:pt x="122809" y="727837"/>
                </a:lnTo>
                <a:lnTo>
                  <a:pt x="123316" y="713739"/>
                </a:lnTo>
                <a:lnTo>
                  <a:pt x="117855" y="707897"/>
                </a:lnTo>
                <a:lnTo>
                  <a:pt x="69740" y="706046"/>
                </a:lnTo>
                <a:close/>
              </a:path>
              <a:path w="1350645" h="733425">
                <a:moveTo>
                  <a:pt x="22605" y="704214"/>
                </a:moveTo>
                <a:lnTo>
                  <a:pt x="33020" y="723645"/>
                </a:lnTo>
                <a:lnTo>
                  <a:pt x="44448" y="705063"/>
                </a:lnTo>
                <a:lnTo>
                  <a:pt x="22605" y="704214"/>
                </a:lnTo>
                <a:close/>
              </a:path>
              <a:path w="1350645" h="733425">
                <a:moveTo>
                  <a:pt x="44448" y="705063"/>
                </a:moveTo>
                <a:lnTo>
                  <a:pt x="33020" y="723645"/>
                </a:lnTo>
                <a:lnTo>
                  <a:pt x="36761" y="723645"/>
                </a:lnTo>
                <a:lnTo>
                  <a:pt x="69740" y="706046"/>
                </a:lnTo>
                <a:lnTo>
                  <a:pt x="44448" y="705063"/>
                </a:lnTo>
                <a:close/>
              </a:path>
              <a:path w="1350645" h="733425">
                <a:moveTo>
                  <a:pt x="1338579" y="0"/>
                </a:moveTo>
                <a:lnTo>
                  <a:pt x="57606" y="683669"/>
                </a:lnTo>
                <a:lnTo>
                  <a:pt x="44448" y="705063"/>
                </a:lnTo>
                <a:lnTo>
                  <a:pt x="69740" y="706046"/>
                </a:lnTo>
                <a:lnTo>
                  <a:pt x="1350645" y="22478"/>
                </a:lnTo>
                <a:lnTo>
                  <a:pt x="1338579" y="0"/>
                </a:lnTo>
                <a:close/>
              </a:path>
              <a:path w="1350645" h="733425">
                <a:moveTo>
                  <a:pt x="44970" y="704214"/>
                </a:moveTo>
                <a:lnTo>
                  <a:pt x="22605" y="704214"/>
                </a:lnTo>
                <a:lnTo>
                  <a:pt x="44448" y="705063"/>
                </a:lnTo>
                <a:lnTo>
                  <a:pt x="44970" y="704214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977001" y="4495800"/>
            <a:ext cx="1276350" cy="730250"/>
          </a:xfrm>
          <a:custGeom>
            <a:avLst/>
            <a:gdLst/>
            <a:ahLst/>
            <a:cxnLst/>
            <a:rect l="l" t="t" r="r" b="b"/>
            <a:pathLst>
              <a:path w="1276350" h="730250">
                <a:moveTo>
                  <a:pt x="1207311" y="704255"/>
                </a:moveTo>
                <a:lnTo>
                  <a:pt x="1165987" y="704850"/>
                </a:lnTo>
                <a:lnTo>
                  <a:pt x="1159002" y="704850"/>
                </a:lnTo>
                <a:lnTo>
                  <a:pt x="1153414" y="710692"/>
                </a:lnTo>
                <a:lnTo>
                  <a:pt x="1153541" y="724662"/>
                </a:lnTo>
                <a:lnTo>
                  <a:pt x="1159382" y="730250"/>
                </a:lnTo>
                <a:lnTo>
                  <a:pt x="1166368" y="730250"/>
                </a:lnTo>
                <a:lnTo>
                  <a:pt x="1276350" y="728726"/>
                </a:lnTo>
                <a:lnTo>
                  <a:pt x="1275533" y="727329"/>
                </a:lnTo>
                <a:lnTo>
                  <a:pt x="1248155" y="727329"/>
                </a:lnTo>
                <a:lnTo>
                  <a:pt x="1207311" y="704255"/>
                </a:lnTo>
                <a:close/>
              </a:path>
              <a:path w="1276350" h="730250">
                <a:moveTo>
                  <a:pt x="1232453" y="703893"/>
                </a:moveTo>
                <a:lnTo>
                  <a:pt x="1207311" y="704255"/>
                </a:lnTo>
                <a:lnTo>
                  <a:pt x="1248155" y="727329"/>
                </a:lnTo>
                <a:lnTo>
                  <a:pt x="1250731" y="722757"/>
                </a:lnTo>
                <a:lnTo>
                  <a:pt x="1243456" y="722757"/>
                </a:lnTo>
                <a:lnTo>
                  <a:pt x="1232453" y="703893"/>
                </a:lnTo>
                <a:close/>
              </a:path>
              <a:path w="1276350" h="730250">
                <a:moveTo>
                  <a:pt x="1209548" y="625601"/>
                </a:moveTo>
                <a:lnTo>
                  <a:pt x="1203452" y="629157"/>
                </a:lnTo>
                <a:lnTo>
                  <a:pt x="1197482" y="632713"/>
                </a:lnTo>
                <a:lnTo>
                  <a:pt x="1195451" y="640461"/>
                </a:lnTo>
                <a:lnTo>
                  <a:pt x="1219776" y="682161"/>
                </a:lnTo>
                <a:lnTo>
                  <a:pt x="1260602" y="705231"/>
                </a:lnTo>
                <a:lnTo>
                  <a:pt x="1248155" y="727329"/>
                </a:lnTo>
                <a:lnTo>
                  <a:pt x="1275533" y="727329"/>
                </a:lnTo>
                <a:lnTo>
                  <a:pt x="1217295" y="627633"/>
                </a:lnTo>
                <a:lnTo>
                  <a:pt x="1209548" y="625601"/>
                </a:lnTo>
                <a:close/>
              </a:path>
              <a:path w="1276350" h="730250">
                <a:moveTo>
                  <a:pt x="1254252" y="703580"/>
                </a:moveTo>
                <a:lnTo>
                  <a:pt x="1232453" y="703893"/>
                </a:lnTo>
                <a:lnTo>
                  <a:pt x="1243456" y="722757"/>
                </a:lnTo>
                <a:lnTo>
                  <a:pt x="1254252" y="703580"/>
                </a:lnTo>
                <a:close/>
              </a:path>
              <a:path w="1276350" h="730250">
                <a:moveTo>
                  <a:pt x="1257680" y="703580"/>
                </a:moveTo>
                <a:lnTo>
                  <a:pt x="1254252" y="703580"/>
                </a:lnTo>
                <a:lnTo>
                  <a:pt x="1243456" y="722757"/>
                </a:lnTo>
                <a:lnTo>
                  <a:pt x="1250731" y="722757"/>
                </a:lnTo>
                <a:lnTo>
                  <a:pt x="1260602" y="705231"/>
                </a:lnTo>
                <a:lnTo>
                  <a:pt x="1257680" y="703580"/>
                </a:lnTo>
                <a:close/>
              </a:path>
              <a:path w="1276350" h="730250">
                <a:moveTo>
                  <a:pt x="12573" y="0"/>
                </a:moveTo>
                <a:lnTo>
                  <a:pt x="0" y="22225"/>
                </a:lnTo>
                <a:lnTo>
                  <a:pt x="1207311" y="704255"/>
                </a:lnTo>
                <a:lnTo>
                  <a:pt x="1232453" y="703893"/>
                </a:lnTo>
                <a:lnTo>
                  <a:pt x="1219776" y="682161"/>
                </a:lnTo>
                <a:lnTo>
                  <a:pt x="12573" y="0"/>
                </a:lnTo>
                <a:close/>
              </a:path>
              <a:path w="1276350" h="730250">
                <a:moveTo>
                  <a:pt x="1219776" y="682161"/>
                </a:moveTo>
                <a:lnTo>
                  <a:pt x="1232453" y="703893"/>
                </a:lnTo>
                <a:lnTo>
                  <a:pt x="1254252" y="703580"/>
                </a:lnTo>
                <a:lnTo>
                  <a:pt x="1257680" y="703580"/>
                </a:lnTo>
                <a:lnTo>
                  <a:pt x="1219776" y="682161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58800" y="4862512"/>
            <a:ext cx="1924050" cy="646430"/>
          </a:xfrm>
          <a:custGeom>
            <a:avLst/>
            <a:gdLst/>
            <a:ahLst/>
            <a:cxnLst/>
            <a:rect l="l" t="t" r="r" b="b"/>
            <a:pathLst>
              <a:path w="1924050" h="646429">
                <a:moveTo>
                  <a:pt x="0" y="646112"/>
                </a:moveTo>
                <a:lnTo>
                  <a:pt x="1924050" y="646112"/>
                </a:lnTo>
                <a:lnTo>
                  <a:pt x="1924050" y="0"/>
                </a:lnTo>
                <a:lnTo>
                  <a:pt x="0" y="0"/>
                </a:lnTo>
                <a:lnTo>
                  <a:pt x="0" y="646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58800" y="4862512"/>
            <a:ext cx="1924050" cy="646430"/>
          </a:xfrm>
          <a:custGeom>
            <a:avLst/>
            <a:gdLst/>
            <a:ahLst/>
            <a:cxnLst/>
            <a:rect l="l" t="t" r="r" b="b"/>
            <a:pathLst>
              <a:path w="1924050" h="646429">
                <a:moveTo>
                  <a:pt x="0" y="646112"/>
                </a:moveTo>
                <a:lnTo>
                  <a:pt x="1924050" y="646112"/>
                </a:lnTo>
                <a:lnTo>
                  <a:pt x="1924050" y="0"/>
                </a:lnTo>
                <a:lnTo>
                  <a:pt x="0" y="0"/>
                </a:lnTo>
                <a:lnTo>
                  <a:pt x="0" y="646112"/>
                </a:lnTo>
                <a:close/>
              </a:path>
            </a:pathLst>
          </a:custGeom>
          <a:ln w="12700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668655" y="4892421"/>
            <a:ext cx="17049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Leis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inconstitucionais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2881376" y="5337175"/>
            <a:ext cx="2320925" cy="1200150"/>
          </a:xfrm>
          <a:custGeom>
            <a:avLst/>
            <a:gdLst/>
            <a:ahLst/>
            <a:cxnLst/>
            <a:rect l="l" t="t" r="r" b="b"/>
            <a:pathLst>
              <a:path w="2320925" h="1200150">
                <a:moveTo>
                  <a:pt x="0" y="1200150"/>
                </a:moveTo>
                <a:lnTo>
                  <a:pt x="2320925" y="1200150"/>
                </a:lnTo>
                <a:lnTo>
                  <a:pt x="2320925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881376" y="5337175"/>
            <a:ext cx="2320925" cy="1200150"/>
          </a:xfrm>
          <a:custGeom>
            <a:avLst/>
            <a:gdLst/>
            <a:ahLst/>
            <a:cxnLst/>
            <a:rect l="l" t="t" r="r" b="b"/>
            <a:pathLst>
              <a:path w="2320925" h="1200150">
                <a:moveTo>
                  <a:pt x="0" y="1200150"/>
                </a:moveTo>
                <a:lnTo>
                  <a:pt x="2320925" y="1200150"/>
                </a:lnTo>
                <a:lnTo>
                  <a:pt x="2320925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ln w="12700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 txBox="1"/>
          <p:nvPr/>
        </p:nvSpPr>
        <p:spPr>
          <a:xfrm>
            <a:off x="2961385" y="5367337"/>
            <a:ext cx="21590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Atos normativos</a:t>
            </a:r>
            <a:r>
              <a:rPr sz="1800" spc="-8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com 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vício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de  inconstitucionalidade 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ou</a:t>
            </a:r>
            <a:r>
              <a:rPr sz="1800" spc="-1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ilegalidade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7253351" y="5337175"/>
            <a:ext cx="2320925" cy="1200150"/>
          </a:xfrm>
          <a:custGeom>
            <a:avLst/>
            <a:gdLst/>
            <a:ahLst/>
            <a:cxnLst/>
            <a:rect l="l" t="t" r="r" b="b"/>
            <a:pathLst>
              <a:path w="2320925" h="1200150">
                <a:moveTo>
                  <a:pt x="0" y="1200150"/>
                </a:moveTo>
                <a:lnTo>
                  <a:pt x="2320925" y="1200150"/>
                </a:lnTo>
                <a:lnTo>
                  <a:pt x="2320925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253351" y="5337175"/>
            <a:ext cx="2320925" cy="1200150"/>
          </a:xfrm>
          <a:custGeom>
            <a:avLst/>
            <a:gdLst/>
            <a:ahLst/>
            <a:cxnLst/>
            <a:rect l="l" t="t" r="r" b="b"/>
            <a:pathLst>
              <a:path w="2320925" h="1200150">
                <a:moveTo>
                  <a:pt x="0" y="1200150"/>
                </a:moveTo>
                <a:lnTo>
                  <a:pt x="2320925" y="1200150"/>
                </a:lnTo>
                <a:lnTo>
                  <a:pt x="2320925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7456169" y="5367337"/>
            <a:ext cx="191897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Leis de </a:t>
            </a:r>
            <a:r>
              <a:rPr sz="1800" dirty="0">
                <a:solidFill>
                  <a:srgbClr val="2C2D2C"/>
                </a:solidFill>
                <a:latin typeface="Arial"/>
                <a:cs typeface="Arial"/>
              </a:rPr>
              <a:t>efeitos 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concretos  (constitucionais</a:t>
            </a:r>
            <a:r>
              <a:rPr sz="1800" spc="-1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Arial"/>
                <a:cs typeface="Arial"/>
              </a:rPr>
              <a:t>ou  inconstitucionais)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4" name="object 111"/>
          <p:cNvSpPr/>
          <p:nvPr/>
        </p:nvSpPr>
        <p:spPr>
          <a:xfrm>
            <a:off x="9636506" y="4612767"/>
            <a:ext cx="2320925" cy="1200150"/>
          </a:xfrm>
          <a:custGeom>
            <a:avLst/>
            <a:gdLst/>
            <a:ahLst/>
            <a:cxnLst/>
            <a:rect l="l" t="t" r="r" b="b"/>
            <a:pathLst>
              <a:path w="2320925" h="1200150">
                <a:moveTo>
                  <a:pt x="0" y="1200150"/>
                </a:moveTo>
                <a:lnTo>
                  <a:pt x="2320925" y="1200150"/>
                </a:lnTo>
                <a:lnTo>
                  <a:pt x="2320925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04"/>
          <p:cNvSpPr/>
          <p:nvPr/>
        </p:nvSpPr>
        <p:spPr>
          <a:xfrm>
            <a:off x="6019800" y="4495800"/>
            <a:ext cx="3395726" cy="689039"/>
          </a:xfrm>
          <a:custGeom>
            <a:avLst/>
            <a:gdLst/>
            <a:ahLst/>
            <a:cxnLst/>
            <a:rect l="l" t="t" r="r" b="b"/>
            <a:pathLst>
              <a:path w="1276350" h="730250">
                <a:moveTo>
                  <a:pt x="1207311" y="704255"/>
                </a:moveTo>
                <a:lnTo>
                  <a:pt x="1165987" y="704850"/>
                </a:lnTo>
                <a:lnTo>
                  <a:pt x="1159002" y="704850"/>
                </a:lnTo>
                <a:lnTo>
                  <a:pt x="1153414" y="710692"/>
                </a:lnTo>
                <a:lnTo>
                  <a:pt x="1153541" y="724662"/>
                </a:lnTo>
                <a:lnTo>
                  <a:pt x="1159382" y="730250"/>
                </a:lnTo>
                <a:lnTo>
                  <a:pt x="1166368" y="730250"/>
                </a:lnTo>
                <a:lnTo>
                  <a:pt x="1276350" y="728726"/>
                </a:lnTo>
                <a:lnTo>
                  <a:pt x="1275533" y="727329"/>
                </a:lnTo>
                <a:lnTo>
                  <a:pt x="1248155" y="727329"/>
                </a:lnTo>
                <a:lnTo>
                  <a:pt x="1207311" y="704255"/>
                </a:lnTo>
                <a:close/>
              </a:path>
              <a:path w="1276350" h="730250">
                <a:moveTo>
                  <a:pt x="1232453" y="703893"/>
                </a:moveTo>
                <a:lnTo>
                  <a:pt x="1207311" y="704255"/>
                </a:lnTo>
                <a:lnTo>
                  <a:pt x="1248155" y="727329"/>
                </a:lnTo>
                <a:lnTo>
                  <a:pt x="1250731" y="722757"/>
                </a:lnTo>
                <a:lnTo>
                  <a:pt x="1243456" y="722757"/>
                </a:lnTo>
                <a:lnTo>
                  <a:pt x="1232453" y="703893"/>
                </a:lnTo>
                <a:close/>
              </a:path>
              <a:path w="1276350" h="730250">
                <a:moveTo>
                  <a:pt x="1209548" y="625601"/>
                </a:moveTo>
                <a:lnTo>
                  <a:pt x="1203452" y="629157"/>
                </a:lnTo>
                <a:lnTo>
                  <a:pt x="1197482" y="632713"/>
                </a:lnTo>
                <a:lnTo>
                  <a:pt x="1195451" y="640461"/>
                </a:lnTo>
                <a:lnTo>
                  <a:pt x="1219776" y="682161"/>
                </a:lnTo>
                <a:lnTo>
                  <a:pt x="1260602" y="705231"/>
                </a:lnTo>
                <a:lnTo>
                  <a:pt x="1248155" y="727329"/>
                </a:lnTo>
                <a:lnTo>
                  <a:pt x="1275533" y="727329"/>
                </a:lnTo>
                <a:lnTo>
                  <a:pt x="1217295" y="627633"/>
                </a:lnTo>
                <a:lnTo>
                  <a:pt x="1209548" y="625601"/>
                </a:lnTo>
                <a:close/>
              </a:path>
              <a:path w="1276350" h="730250">
                <a:moveTo>
                  <a:pt x="1254252" y="703580"/>
                </a:moveTo>
                <a:lnTo>
                  <a:pt x="1232453" y="703893"/>
                </a:lnTo>
                <a:lnTo>
                  <a:pt x="1243456" y="722757"/>
                </a:lnTo>
                <a:lnTo>
                  <a:pt x="1254252" y="703580"/>
                </a:lnTo>
                <a:close/>
              </a:path>
              <a:path w="1276350" h="730250">
                <a:moveTo>
                  <a:pt x="1257680" y="703580"/>
                </a:moveTo>
                <a:lnTo>
                  <a:pt x="1254252" y="703580"/>
                </a:lnTo>
                <a:lnTo>
                  <a:pt x="1243456" y="722757"/>
                </a:lnTo>
                <a:lnTo>
                  <a:pt x="1250731" y="722757"/>
                </a:lnTo>
                <a:lnTo>
                  <a:pt x="1260602" y="705231"/>
                </a:lnTo>
                <a:lnTo>
                  <a:pt x="1257680" y="703580"/>
                </a:lnTo>
                <a:close/>
              </a:path>
              <a:path w="1276350" h="730250">
                <a:moveTo>
                  <a:pt x="12573" y="0"/>
                </a:moveTo>
                <a:lnTo>
                  <a:pt x="0" y="22225"/>
                </a:lnTo>
                <a:lnTo>
                  <a:pt x="1207311" y="704255"/>
                </a:lnTo>
                <a:lnTo>
                  <a:pt x="1232453" y="703893"/>
                </a:lnTo>
                <a:lnTo>
                  <a:pt x="1219776" y="682161"/>
                </a:lnTo>
                <a:lnTo>
                  <a:pt x="12573" y="0"/>
                </a:lnTo>
                <a:close/>
              </a:path>
              <a:path w="1276350" h="730250">
                <a:moveTo>
                  <a:pt x="1219776" y="682161"/>
                </a:moveTo>
                <a:lnTo>
                  <a:pt x="1232453" y="703893"/>
                </a:lnTo>
                <a:lnTo>
                  <a:pt x="1254252" y="703580"/>
                </a:lnTo>
                <a:lnTo>
                  <a:pt x="1257680" y="703580"/>
                </a:lnTo>
                <a:lnTo>
                  <a:pt x="1219776" y="682161"/>
                </a:lnTo>
                <a:close/>
              </a:path>
            </a:pathLst>
          </a:custGeom>
          <a:solidFill>
            <a:srgbClr val="D15A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2"/>
          <p:cNvSpPr/>
          <p:nvPr/>
        </p:nvSpPr>
        <p:spPr>
          <a:xfrm>
            <a:off x="9642475" y="4648200"/>
            <a:ext cx="2320925" cy="1200150"/>
          </a:xfrm>
          <a:custGeom>
            <a:avLst/>
            <a:gdLst/>
            <a:ahLst/>
            <a:cxnLst/>
            <a:rect l="l" t="t" r="r" b="b"/>
            <a:pathLst>
              <a:path w="2320925" h="1200150">
                <a:moveTo>
                  <a:pt x="0" y="1200150"/>
                </a:moveTo>
                <a:lnTo>
                  <a:pt x="2320925" y="1200150"/>
                </a:lnTo>
                <a:lnTo>
                  <a:pt x="2320925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3"/>
          <p:cNvSpPr txBox="1"/>
          <p:nvPr/>
        </p:nvSpPr>
        <p:spPr>
          <a:xfrm>
            <a:off x="9829800" y="4919578"/>
            <a:ext cx="191897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lang="pt-BR" sz="1800" spc="-5" dirty="0" smtClean="0">
                <a:solidFill>
                  <a:srgbClr val="2C2D2C"/>
                </a:solidFill>
                <a:latin typeface="Arial"/>
                <a:cs typeface="Arial"/>
              </a:rPr>
              <a:t>Omissões Legislativas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3946525"/>
          </a:xfrm>
          <a:custGeom>
            <a:avLst/>
            <a:gdLst/>
            <a:ahLst/>
            <a:cxnLst/>
            <a:rect l="l" t="t" r="r" b="b"/>
            <a:pathLst>
              <a:path h="3946525">
                <a:moveTo>
                  <a:pt x="0" y="0"/>
                </a:moveTo>
                <a:lnTo>
                  <a:pt x="0" y="39465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72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672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864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4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056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056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056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248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9248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9248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40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440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440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03632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3632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3632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582400" y="0"/>
            <a:ext cx="0" cy="1935480"/>
          </a:xfrm>
          <a:custGeom>
            <a:avLst/>
            <a:gdLst/>
            <a:ahLst/>
            <a:cxnLst/>
            <a:rect l="l" t="t" r="r" b="b"/>
            <a:pathLst>
              <a:path h="1935480">
                <a:moveTo>
                  <a:pt x="0" y="0"/>
                </a:moveTo>
                <a:lnTo>
                  <a:pt x="0" y="19352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582400" y="3751326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582400" y="6746875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12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004675" y="2835275"/>
            <a:ext cx="187325" cy="0"/>
          </a:xfrm>
          <a:custGeom>
            <a:avLst/>
            <a:gdLst/>
            <a:ahLst/>
            <a:cxnLst/>
            <a:rect l="l" t="t" r="r" b="b"/>
            <a:pathLst>
              <a:path w="187325">
                <a:moveTo>
                  <a:pt x="0" y="0"/>
                </a:moveTo>
                <a:lnTo>
                  <a:pt x="1873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75" y="2835275"/>
            <a:ext cx="974725" cy="0"/>
          </a:xfrm>
          <a:custGeom>
            <a:avLst/>
            <a:gdLst/>
            <a:ahLst/>
            <a:cxnLst/>
            <a:rect l="l" t="t" r="r" b="b"/>
            <a:pathLst>
              <a:path w="974725">
                <a:moveTo>
                  <a:pt x="0" y="0"/>
                </a:moveTo>
                <a:lnTo>
                  <a:pt x="9747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099925" y="4060825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>
                <a:moveTo>
                  <a:pt x="0" y="0"/>
                </a:moveTo>
                <a:lnTo>
                  <a:pt x="920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75" y="4060825"/>
            <a:ext cx="581025" cy="0"/>
          </a:xfrm>
          <a:custGeom>
            <a:avLst/>
            <a:gdLst/>
            <a:ahLst/>
            <a:cxnLst/>
            <a:rect l="l" t="t" r="r" b="b"/>
            <a:pathLst>
              <a:path w="581025">
                <a:moveTo>
                  <a:pt x="0" y="0"/>
                </a:moveTo>
                <a:lnTo>
                  <a:pt x="5810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099925" y="5284851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>
                <a:moveTo>
                  <a:pt x="0" y="0"/>
                </a:moveTo>
                <a:lnTo>
                  <a:pt x="920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175" y="5284851"/>
            <a:ext cx="581025" cy="0"/>
          </a:xfrm>
          <a:custGeom>
            <a:avLst/>
            <a:gdLst/>
            <a:ahLst/>
            <a:cxnLst/>
            <a:rect l="l" t="t" r="r" b="b"/>
            <a:pathLst>
              <a:path w="581025">
                <a:moveTo>
                  <a:pt x="0" y="0"/>
                </a:moveTo>
                <a:lnTo>
                  <a:pt x="5810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099925" y="6510337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>
                <a:moveTo>
                  <a:pt x="0" y="0"/>
                </a:moveTo>
                <a:lnTo>
                  <a:pt x="920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175" y="6510337"/>
            <a:ext cx="581025" cy="0"/>
          </a:xfrm>
          <a:custGeom>
            <a:avLst/>
            <a:gdLst/>
            <a:ahLst/>
            <a:cxnLst/>
            <a:rect l="l" t="t" r="r" b="b"/>
            <a:pathLst>
              <a:path w="581025">
                <a:moveTo>
                  <a:pt x="0" y="0"/>
                </a:moveTo>
                <a:lnTo>
                  <a:pt x="5810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76749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0" y="263588"/>
            <a:ext cx="12192000" cy="46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0" y="263588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0" y="461962"/>
                </a:moveTo>
                <a:lnTo>
                  <a:pt x="12192000" y="461962"/>
                </a:lnTo>
                <a:lnTo>
                  <a:pt x="12192000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>
            <a:spLocks noGrp="1"/>
          </p:cNvSpPr>
          <p:nvPr>
            <p:ph type="title"/>
          </p:nvPr>
        </p:nvSpPr>
        <p:spPr>
          <a:xfrm>
            <a:off x="78739" y="293941"/>
            <a:ext cx="109105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400" spc="-5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400" spc="-5" dirty="0" smtClean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Requisitos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hipóteses admissíveis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de RCE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por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ato</a:t>
            </a:r>
            <a:r>
              <a:rPr sz="2400" spc="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legislativo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8259" y="825500"/>
            <a:ext cx="12095480" cy="10439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07340" y="802640"/>
            <a:ext cx="11650980" cy="11506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09537" y="866838"/>
            <a:ext cx="11972925" cy="9223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77900" y="1935226"/>
            <a:ext cx="11026775" cy="1816100"/>
          </a:xfrm>
          <a:custGeom>
            <a:avLst/>
            <a:gdLst/>
            <a:ahLst/>
            <a:cxnLst/>
            <a:rect l="l" t="t" r="r" b="b"/>
            <a:pathLst>
              <a:path w="11026775" h="1816100">
                <a:moveTo>
                  <a:pt x="0" y="1816100"/>
                </a:moveTo>
                <a:lnTo>
                  <a:pt x="11026775" y="1816100"/>
                </a:lnTo>
                <a:lnTo>
                  <a:pt x="11026775" y="0"/>
                </a:lnTo>
                <a:lnTo>
                  <a:pt x="0" y="0"/>
                </a:lnTo>
                <a:lnTo>
                  <a:pt x="0" y="1816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77900" y="1935226"/>
            <a:ext cx="11026775" cy="1816100"/>
          </a:xfrm>
          <a:custGeom>
            <a:avLst/>
            <a:gdLst/>
            <a:ahLst/>
            <a:cxnLst/>
            <a:rect l="l" t="t" r="r" b="b"/>
            <a:pathLst>
              <a:path w="11026775" h="1816100">
                <a:moveTo>
                  <a:pt x="0" y="1816100"/>
                </a:moveTo>
                <a:lnTo>
                  <a:pt x="11026775" y="1816100"/>
                </a:lnTo>
                <a:lnTo>
                  <a:pt x="11026775" y="0"/>
                </a:lnTo>
                <a:lnTo>
                  <a:pt x="0" y="0"/>
                </a:lnTo>
                <a:lnTo>
                  <a:pt x="0" y="1816100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323840" y="2693416"/>
            <a:ext cx="6588759" cy="0"/>
          </a:xfrm>
          <a:custGeom>
            <a:avLst/>
            <a:gdLst/>
            <a:ahLst/>
            <a:cxnLst/>
            <a:rect l="l" t="t" r="r" b="b"/>
            <a:pathLst>
              <a:path w="6588759">
                <a:moveTo>
                  <a:pt x="0" y="0"/>
                </a:moveTo>
                <a:lnTo>
                  <a:pt x="6588759" y="0"/>
                </a:lnTo>
              </a:path>
            </a:pathLst>
          </a:custGeom>
          <a:ln w="12700">
            <a:solidFill>
              <a:srgbClr val="2C2D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0" y="2522601"/>
            <a:ext cx="903287" cy="6889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84200" y="3946525"/>
            <a:ext cx="11515725" cy="2800350"/>
          </a:xfrm>
          <a:custGeom>
            <a:avLst/>
            <a:gdLst/>
            <a:ahLst/>
            <a:cxnLst/>
            <a:rect l="l" t="t" r="r" b="b"/>
            <a:pathLst>
              <a:path w="11515725" h="2800350">
                <a:moveTo>
                  <a:pt x="0" y="2800350"/>
                </a:moveTo>
                <a:lnTo>
                  <a:pt x="11515725" y="2800350"/>
                </a:lnTo>
                <a:lnTo>
                  <a:pt x="11515725" y="0"/>
                </a:lnTo>
                <a:lnTo>
                  <a:pt x="0" y="0"/>
                </a:lnTo>
                <a:lnTo>
                  <a:pt x="0" y="28003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584200" y="3946525"/>
            <a:ext cx="11515725" cy="2800350"/>
          </a:xfrm>
          <a:custGeom>
            <a:avLst/>
            <a:gdLst/>
            <a:ahLst/>
            <a:cxnLst/>
            <a:rect l="l" t="t" r="r" b="b"/>
            <a:pathLst>
              <a:path w="11515725" h="2800350">
                <a:moveTo>
                  <a:pt x="0" y="2800350"/>
                </a:moveTo>
                <a:lnTo>
                  <a:pt x="11515725" y="2800350"/>
                </a:lnTo>
                <a:lnTo>
                  <a:pt x="11515725" y="0"/>
                </a:lnTo>
                <a:lnTo>
                  <a:pt x="0" y="0"/>
                </a:lnTo>
                <a:lnTo>
                  <a:pt x="0" y="2800350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493712" y="897508"/>
            <a:ext cx="11529695" cy="3594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1686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Leis</a:t>
            </a:r>
            <a:r>
              <a:rPr sz="1800" b="1" spc="-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inconstitucionais</a:t>
            </a:r>
            <a:endParaRPr sz="1800">
              <a:latin typeface="Verdana"/>
              <a:cs typeface="Verdana"/>
            </a:endParaRPr>
          </a:p>
          <a:p>
            <a:pPr marR="316865" algn="ctr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+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Atos normativos do Poder Executivo com vícios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inconstitucionalidade </a:t>
            </a:r>
            <a:r>
              <a:rPr sz="1800" b="1" dirty="0">
                <a:solidFill>
                  <a:srgbClr val="FFFFFF"/>
                </a:solidFill>
                <a:latin typeface="Verdana"/>
                <a:cs typeface="Verdana"/>
              </a:rPr>
              <a:t>ou</a:t>
            </a:r>
            <a:r>
              <a:rPr sz="1800" b="1" spc="11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Verdana"/>
                <a:cs typeface="Verdana"/>
              </a:rPr>
              <a:t>ilegalidade</a:t>
            </a:r>
            <a:endParaRPr sz="1800">
              <a:latin typeface="Verdana"/>
              <a:cs typeface="Verdana"/>
            </a:endParaRPr>
          </a:p>
          <a:p>
            <a:pPr marL="575310" marR="99695" algn="just">
              <a:lnSpc>
                <a:spcPct val="100000"/>
              </a:lnSpc>
              <a:spcBef>
                <a:spcPts val="1935"/>
              </a:spcBef>
            </a:pP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Se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da lei inconstitucional resulta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algum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dano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aos particulares,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caberá a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responsabilidade do  Estado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desde que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inconstitucionalidade tenha </a:t>
            </a:r>
            <a:r>
              <a:rPr sz="1600" u="sng" spc="-10" dirty="0">
                <a:solidFill>
                  <a:srgbClr val="2C2D2C"/>
                </a:solidFill>
                <a:latin typeface="Verdana"/>
                <a:cs typeface="Verdana"/>
              </a:rPr>
              <a:t>sido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declarada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pelo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Poder Judiciário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. Sendo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lei,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em 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regra, comando genérico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abstrato,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dano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particulares emergirá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de atos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praticados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em 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decorrência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lei inconstitucional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exceto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caso excepcional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leis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determinam situações  jurídicas individuais,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sorte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que 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dano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será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diretamente imputável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à lei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inconstitucional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.  Isso,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entretanto,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altera,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absoluto,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termos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questão.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é </a:t>
            </a:r>
            <a:r>
              <a:rPr sz="1600" u="sng" spc="-10" dirty="0">
                <a:solidFill>
                  <a:srgbClr val="2C2D2C"/>
                </a:solidFill>
                <a:latin typeface="Verdana"/>
                <a:cs typeface="Verdana"/>
              </a:rPr>
              <a:t>imprescindível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é </a:t>
            </a:r>
            <a:r>
              <a:rPr sz="1600" u="sng" spc="0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u="sng" spc="-15" dirty="0">
                <a:solidFill>
                  <a:srgbClr val="2C2D2C"/>
                </a:solidFill>
                <a:latin typeface="Verdana"/>
                <a:cs typeface="Verdana"/>
              </a:rPr>
              <a:t>se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u="sng" spc="-10" dirty="0">
                <a:solidFill>
                  <a:srgbClr val="2C2D2C"/>
                </a:solidFill>
                <a:latin typeface="Verdana"/>
                <a:cs typeface="Verdana"/>
              </a:rPr>
              <a:t>verifique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600" u="sng" spc="-10" dirty="0">
                <a:solidFill>
                  <a:srgbClr val="2C2D2C"/>
                </a:solidFill>
                <a:latin typeface="Verdana"/>
                <a:cs typeface="Verdana"/>
              </a:rPr>
              <a:t>nexo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causal entre a </a:t>
            </a:r>
            <a:r>
              <a:rPr sz="1600" u="sng" spc="-10" dirty="0">
                <a:solidFill>
                  <a:srgbClr val="2C2D2C"/>
                </a:solidFill>
                <a:latin typeface="Verdana"/>
                <a:cs typeface="Verdana"/>
              </a:rPr>
              <a:t>lei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inconstitucional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e o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dano ocorrido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." (JUNIOR,</a:t>
            </a:r>
            <a:r>
              <a:rPr sz="1600" spc="1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Cretella).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/>
              <a:cs typeface="Times New Roman"/>
            </a:endParaRPr>
          </a:p>
          <a:p>
            <a:pPr marL="181610" marR="5080">
              <a:lnSpc>
                <a:spcPct val="100000"/>
              </a:lnSpc>
              <a:tabLst>
                <a:tab pos="560070" algn="l"/>
                <a:tab pos="1975485" algn="l"/>
                <a:tab pos="2927985" algn="l"/>
                <a:tab pos="3406140" algn="l"/>
                <a:tab pos="4091940" algn="l"/>
                <a:tab pos="4498340" algn="l"/>
                <a:tab pos="6367780" algn="l"/>
                <a:tab pos="6918959" algn="l"/>
                <a:tab pos="7327900" algn="l"/>
                <a:tab pos="8176895" algn="l"/>
                <a:tab pos="8672195" algn="l"/>
                <a:tab pos="9264015" algn="l"/>
                <a:tab pos="11113135" algn="l"/>
              </a:tabLst>
            </a:pP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	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b="1" u="heavy" spc="5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600" b="1" u="heavy" spc="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b="1" u="heavy" spc="25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çã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eó</a:t>
            </a:r>
            <a:r>
              <a:rPr sz="1600" b="1" u="heavy" spc="25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	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m	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tom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	r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es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p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on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b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	</a:t>
            </a:r>
            <a:r>
              <a:rPr sz="1600" spc="25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v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l	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Est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	p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r	a</a:t>
            </a:r>
            <a:r>
              <a:rPr sz="1600" spc="5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s	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nconst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tuc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on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s	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tem 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reconhecido</a:t>
            </a:r>
            <a:r>
              <a:rPr sz="16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15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direito</a:t>
            </a:r>
            <a:r>
              <a:rPr sz="1600" spc="15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6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600" spc="15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indivíduo,</a:t>
            </a:r>
            <a:r>
              <a:rPr sz="1600" spc="1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prejudicado</a:t>
            </a:r>
            <a:r>
              <a:rPr sz="16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pela</a:t>
            </a:r>
            <a:r>
              <a:rPr sz="1600" spc="1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ação</a:t>
            </a:r>
            <a:r>
              <a:rPr sz="16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normativa</a:t>
            </a:r>
            <a:r>
              <a:rPr sz="16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danosa</a:t>
            </a:r>
            <a:r>
              <a:rPr sz="1600" spc="1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6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poder</a:t>
            </a:r>
            <a:r>
              <a:rPr sz="1600" spc="1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público,</a:t>
            </a:r>
            <a:r>
              <a:rPr sz="1600" spc="1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spc="-30" dirty="0">
                <a:solidFill>
                  <a:srgbClr val="2C2D2C"/>
                </a:solidFill>
                <a:latin typeface="Verdana"/>
                <a:cs typeface="Verdana"/>
              </a:rPr>
              <a:t>pleitear,</a:t>
            </a:r>
            <a:r>
              <a:rPr sz="16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em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62940" y="4466272"/>
            <a:ext cx="1136205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processo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próprio,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devida indenização patrimonial. </a:t>
            </a:r>
            <a:r>
              <a:rPr sz="1400" spc="-10" dirty="0">
                <a:solidFill>
                  <a:srgbClr val="2C2D2C"/>
                </a:solidFill>
                <a:latin typeface="Verdana"/>
                <a:cs typeface="Verdana"/>
              </a:rPr>
              <a:t>(...)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jurisprudência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tribunais 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(...)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se tem 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revelado insensível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orientação fixada pela doutrina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notadamente porque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responsabilidade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civil do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Estado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por ato do poder </a:t>
            </a:r>
            <a:r>
              <a:rPr sz="1600" u="sng" spc="-10" dirty="0">
                <a:solidFill>
                  <a:srgbClr val="2C2D2C"/>
                </a:solidFill>
                <a:latin typeface="Verdana"/>
                <a:cs typeface="Verdana"/>
              </a:rPr>
              <a:t>público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declarado incompatível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com a Carta </a:t>
            </a:r>
            <a:r>
              <a:rPr sz="1600" u="sng" spc="-15" dirty="0">
                <a:solidFill>
                  <a:srgbClr val="2C2D2C"/>
                </a:solidFill>
                <a:latin typeface="Verdana"/>
                <a:cs typeface="Verdana"/>
              </a:rPr>
              <a:t>Política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traduz,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em nosso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sistema jurídico, </a:t>
            </a:r>
            <a:r>
              <a:rPr sz="1600" u="sng" spc="0" dirty="0">
                <a:solidFill>
                  <a:srgbClr val="2C2D2C"/>
                </a:solidFill>
                <a:latin typeface="Verdana"/>
                <a:cs typeface="Verdana"/>
              </a:rPr>
              <a:t>um </a:t>
            </a:r>
            <a:r>
              <a:rPr sz="1600" spc="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princípio </a:t>
            </a:r>
            <a:r>
              <a:rPr sz="1600" u="sng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u="sng" spc="-5" dirty="0">
                <a:solidFill>
                  <a:srgbClr val="2C2D2C"/>
                </a:solidFill>
                <a:latin typeface="Verdana"/>
                <a:cs typeface="Verdana"/>
              </a:rPr>
              <a:t>extração </a:t>
            </a:r>
            <a:r>
              <a:rPr sz="1600" u="sng" spc="-10" dirty="0">
                <a:solidFill>
                  <a:srgbClr val="2C2D2C"/>
                </a:solidFill>
                <a:latin typeface="Verdana"/>
                <a:cs typeface="Verdana"/>
              </a:rPr>
              <a:t>constitucional.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 Supremo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Tribunal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Federal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consagrou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esse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entendimento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 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prestigiou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essa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orientação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pronunciamentos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nos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quais deixou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consignado que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"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Estado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responde  civilmente pelo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dano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causado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em virtude de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ato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praticado com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fundamento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em lei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declarada </a:t>
            </a:r>
            <a:r>
              <a:rPr sz="1600" b="1" spc="5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inconstitucional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" (RDA 20/42, </a:t>
            </a:r>
            <a:r>
              <a:rPr sz="1600" spc="-15" dirty="0">
                <a:solidFill>
                  <a:srgbClr val="2C2D2C"/>
                </a:solidFill>
                <a:latin typeface="Verdana"/>
                <a:cs typeface="Verdana"/>
              </a:rPr>
              <a:t>ReI.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Min.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Castro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Nunes).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"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Uma vez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praticado pelo poder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público um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ato 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prejudicial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baseou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em lei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que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é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lei,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responde ele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suas consequências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"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(RTJ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2/121, 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ReI. Min.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Cândido Mota </a:t>
            </a:r>
            <a:r>
              <a:rPr sz="1600" spc="-30" dirty="0">
                <a:solidFill>
                  <a:srgbClr val="2C2D2C"/>
                </a:solidFill>
                <a:latin typeface="Verdana"/>
                <a:cs typeface="Verdana"/>
              </a:rPr>
              <a:t>Filho).” </a:t>
            </a:r>
            <a:r>
              <a:rPr sz="1300" spc="-50" dirty="0">
                <a:solidFill>
                  <a:srgbClr val="2C2D2C"/>
                </a:solidFill>
                <a:latin typeface="Verdana"/>
                <a:cs typeface="Verdana"/>
              </a:rPr>
              <a:t>(STF.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RE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153.464. </a:t>
            </a:r>
            <a:r>
              <a:rPr sz="1300" spc="-15" dirty="0">
                <a:solidFill>
                  <a:srgbClr val="2C2D2C"/>
                </a:solidFill>
                <a:latin typeface="Verdana"/>
                <a:cs typeface="Verdana"/>
              </a:rPr>
              <a:t>Rel.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Min. Celso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Mello.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Julg. em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02.09.1992.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DJE</a:t>
            </a:r>
            <a:r>
              <a:rPr sz="1300" spc="2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08.12.1992).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09537" y="4675187"/>
            <a:ext cx="339725" cy="9223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09537" y="4675187"/>
            <a:ext cx="339725" cy="922655"/>
          </a:xfrm>
          <a:custGeom>
            <a:avLst/>
            <a:gdLst/>
            <a:ahLst/>
            <a:cxnLst/>
            <a:rect l="l" t="t" r="r" b="b"/>
            <a:pathLst>
              <a:path w="339725" h="922654">
                <a:moveTo>
                  <a:pt x="0" y="922337"/>
                </a:moveTo>
                <a:lnTo>
                  <a:pt x="339725" y="922337"/>
                </a:lnTo>
                <a:lnTo>
                  <a:pt x="339725" y="0"/>
                </a:lnTo>
                <a:lnTo>
                  <a:pt x="0" y="0"/>
                </a:lnTo>
                <a:lnTo>
                  <a:pt x="0" y="922337"/>
                </a:lnTo>
                <a:close/>
              </a:path>
            </a:pathLst>
          </a:custGeom>
          <a:ln w="635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188277" y="4705096"/>
            <a:ext cx="178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S  T</a:t>
            </a:r>
            <a:endParaRPr sz="18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88277" y="5253672"/>
            <a:ext cx="1657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288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672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672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672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64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64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864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864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7056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7056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056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056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9248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9248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9248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9248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1440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1440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1440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1440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3632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3632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3632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3632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582400" y="0"/>
            <a:ext cx="0" cy="927735"/>
          </a:xfrm>
          <a:custGeom>
            <a:avLst/>
            <a:gdLst/>
            <a:ahLst/>
            <a:cxnLst/>
            <a:rect l="l" t="t" r="r" b="b"/>
            <a:pathLst>
              <a:path h="927735">
                <a:moveTo>
                  <a:pt x="0" y="0"/>
                </a:moveTo>
                <a:lnTo>
                  <a:pt x="0" y="927163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582400" y="1757426"/>
            <a:ext cx="0" cy="379730"/>
          </a:xfrm>
          <a:custGeom>
            <a:avLst/>
            <a:gdLst/>
            <a:ahLst/>
            <a:cxnLst/>
            <a:rect l="l" t="t" r="r" b="b"/>
            <a:pathLst>
              <a:path h="379730">
                <a:moveTo>
                  <a:pt x="0" y="0"/>
                </a:moveTo>
                <a:lnTo>
                  <a:pt x="0" y="3793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582400" y="3705225"/>
            <a:ext cx="0" cy="1160780"/>
          </a:xfrm>
          <a:custGeom>
            <a:avLst/>
            <a:gdLst/>
            <a:ahLst/>
            <a:cxnLst/>
            <a:rect l="l" t="t" r="r" b="b"/>
            <a:pathLst>
              <a:path h="1160779">
                <a:moveTo>
                  <a:pt x="0" y="0"/>
                </a:moveTo>
                <a:lnTo>
                  <a:pt x="0" y="1160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582400" y="6527800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301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920537" y="1611375"/>
            <a:ext cx="271780" cy="0"/>
          </a:xfrm>
          <a:custGeom>
            <a:avLst/>
            <a:gdLst/>
            <a:ahLst/>
            <a:cxnLst/>
            <a:rect l="l" t="t" r="r" b="b"/>
            <a:pathLst>
              <a:path w="271779">
                <a:moveTo>
                  <a:pt x="0" y="0"/>
                </a:moveTo>
                <a:lnTo>
                  <a:pt x="27146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175" y="1611375"/>
            <a:ext cx="1049655" cy="0"/>
          </a:xfrm>
          <a:custGeom>
            <a:avLst/>
            <a:gdLst/>
            <a:ahLst/>
            <a:cxnLst/>
            <a:rect l="l" t="t" r="r" b="b"/>
            <a:pathLst>
              <a:path w="1049655">
                <a:moveTo>
                  <a:pt x="0" y="0"/>
                </a:moveTo>
                <a:lnTo>
                  <a:pt x="1049337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920537" y="2835275"/>
            <a:ext cx="271780" cy="0"/>
          </a:xfrm>
          <a:custGeom>
            <a:avLst/>
            <a:gdLst/>
            <a:ahLst/>
            <a:cxnLst/>
            <a:rect l="l" t="t" r="r" b="b"/>
            <a:pathLst>
              <a:path w="271779">
                <a:moveTo>
                  <a:pt x="0" y="0"/>
                </a:moveTo>
                <a:lnTo>
                  <a:pt x="271462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175" y="2835275"/>
            <a:ext cx="1049655" cy="0"/>
          </a:xfrm>
          <a:custGeom>
            <a:avLst/>
            <a:gdLst/>
            <a:ahLst/>
            <a:cxnLst/>
            <a:rect l="l" t="t" r="r" b="b"/>
            <a:pathLst>
              <a:path w="1049655">
                <a:moveTo>
                  <a:pt x="0" y="0"/>
                </a:moveTo>
                <a:lnTo>
                  <a:pt x="1049337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175" y="4060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1920601" y="5284851"/>
            <a:ext cx="271780" cy="0"/>
          </a:xfrm>
          <a:custGeom>
            <a:avLst/>
            <a:gdLst/>
            <a:ahLst/>
            <a:cxnLst/>
            <a:rect l="l" t="t" r="r" b="b"/>
            <a:pathLst>
              <a:path w="271779">
                <a:moveTo>
                  <a:pt x="0" y="0"/>
                </a:moveTo>
                <a:lnTo>
                  <a:pt x="2713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175" y="5284851"/>
            <a:ext cx="1624330" cy="0"/>
          </a:xfrm>
          <a:custGeom>
            <a:avLst/>
            <a:gdLst/>
            <a:ahLst/>
            <a:cxnLst/>
            <a:rect l="l" t="t" r="r" b="b"/>
            <a:pathLst>
              <a:path w="1624330">
                <a:moveTo>
                  <a:pt x="0" y="0"/>
                </a:moveTo>
                <a:lnTo>
                  <a:pt x="16240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920601" y="6510337"/>
            <a:ext cx="271780" cy="0"/>
          </a:xfrm>
          <a:custGeom>
            <a:avLst/>
            <a:gdLst/>
            <a:ahLst/>
            <a:cxnLst/>
            <a:rect l="l" t="t" r="r" b="b"/>
            <a:pathLst>
              <a:path w="271779">
                <a:moveTo>
                  <a:pt x="0" y="0"/>
                </a:moveTo>
                <a:lnTo>
                  <a:pt x="2713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175" y="6510337"/>
            <a:ext cx="1624330" cy="0"/>
          </a:xfrm>
          <a:custGeom>
            <a:avLst/>
            <a:gdLst/>
            <a:ahLst/>
            <a:cxnLst/>
            <a:rect l="l" t="t" r="r" b="b"/>
            <a:pathLst>
              <a:path w="1624330">
                <a:moveTo>
                  <a:pt x="0" y="0"/>
                </a:moveTo>
                <a:lnTo>
                  <a:pt x="1624076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09600" y="6172200"/>
            <a:ext cx="1017905" cy="0"/>
          </a:xfrm>
          <a:custGeom>
            <a:avLst/>
            <a:gdLst/>
            <a:ahLst/>
            <a:cxnLst/>
            <a:rect l="l" t="t" r="r" b="b"/>
            <a:pathLst>
              <a:path w="1017905">
                <a:moveTo>
                  <a:pt x="0" y="0"/>
                </a:moveTo>
                <a:lnTo>
                  <a:pt x="1017651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0" y="263588"/>
            <a:ext cx="12192000" cy="46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0" y="263588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0" y="461962"/>
                </a:moveTo>
                <a:lnTo>
                  <a:pt x="12192000" y="461962"/>
                </a:lnTo>
                <a:lnTo>
                  <a:pt x="12192000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>
            <a:spLocks noGrp="1"/>
          </p:cNvSpPr>
          <p:nvPr>
            <p:ph type="title"/>
          </p:nvPr>
        </p:nvSpPr>
        <p:spPr>
          <a:xfrm>
            <a:off x="78739" y="293941"/>
            <a:ext cx="109105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400" spc="-5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400" spc="-5" dirty="0" smtClean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Requisitos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hipóteses admissíveis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de RCE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por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ato</a:t>
            </a:r>
            <a:r>
              <a:rPr sz="2400" spc="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legislativo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052512" y="927163"/>
            <a:ext cx="10868025" cy="830580"/>
          </a:xfrm>
          <a:custGeom>
            <a:avLst/>
            <a:gdLst/>
            <a:ahLst/>
            <a:cxnLst/>
            <a:rect l="l" t="t" r="r" b="b"/>
            <a:pathLst>
              <a:path w="10868025" h="830580">
                <a:moveTo>
                  <a:pt x="0" y="830262"/>
                </a:moveTo>
                <a:lnTo>
                  <a:pt x="10868025" y="830262"/>
                </a:lnTo>
                <a:lnTo>
                  <a:pt x="10868025" y="0"/>
                </a:lnTo>
                <a:lnTo>
                  <a:pt x="0" y="0"/>
                </a:lnTo>
                <a:lnTo>
                  <a:pt x="0" y="830262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 txBox="1"/>
          <p:nvPr/>
        </p:nvSpPr>
        <p:spPr>
          <a:xfrm>
            <a:off x="1131569" y="914400"/>
            <a:ext cx="10708005" cy="9669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Apenas se 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admite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responsabilidade civil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ato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legislativo </a:t>
            </a:r>
            <a:r>
              <a:rPr sz="1600" b="1" u="heavy" spc="0" dirty="0">
                <a:solidFill>
                  <a:srgbClr val="2C2D2C"/>
                </a:solidFill>
                <a:latin typeface="Verdana"/>
                <a:cs typeface="Verdana"/>
              </a:rPr>
              <a:t>na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hipótese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de haver 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sido </a:t>
            </a:r>
            <a:r>
              <a:rPr sz="1600" b="1" spc="-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declarada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inconstitucionalidade de lei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pelo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Supremo Tribunal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Federal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em sede de controle </a:t>
            </a:r>
            <a:r>
              <a:rPr sz="1600" b="1" spc="-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u="heavy" spc="-20" dirty="0">
                <a:solidFill>
                  <a:srgbClr val="2C2D2C"/>
                </a:solidFill>
                <a:latin typeface="Verdana"/>
                <a:cs typeface="Verdana"/>
              </a:rPr>
              <a:t>concentrado</a:t>
            </a:r>
            <a:r>
              <a:rPr sz="1600" spc="-20" dirty="0">
                <a:solidFill>
                  <a:srgbClr val="2C2D2C"/>
                </a:solidFill>
                <a:latin typeface="Verdana"/>
                <a:cs typeface="Verdana"/>
              </a:rPr>
              <a:t>.” 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(STJ. REsp n. 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571645. 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Julg. 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21.09.2006. 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DJE em</a:t>
            </a:r>
            <a:r>
              <a:rPr sz="1400" spc="-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30.10.2006</a:t>
            </a:r>
            <a:r>
              <a:rPr sz="1400" spc="-5" dirty="0" smtClean="0">
                <a:solidFill>
                  <a:srgbClr val="2C2D2C"/>
                </a:solidFill>
                <a:latin typeface="Verdana"/>
                <a:cs typeface="Verdana"/>
              </a:rPr>
              <a:t>)</a:t>
            </a:r>
            <a:r>
              <a:rPr lang="pt-BR" sz="1400" spc="-5" dirty="0" smtClean="0">
                <a:solidFill>
                  <a:srgbClr val="2C2D2C"/>
                </a:solidFill>
                <a:latin typeface="Verdana"/>
                <a:cs typeface="Verdana"/>
              </a:rPr>
              <a:t> – PRINCÍPIO DA PRESUNÇÃO DE CONSTITUCIONALIDADE DAS LEIS</a:t>
            </a:r>
            <a:endParaRPr sz="1400" dirty="0">
              <a:latin typeface="Verdana"/>
              <a:cs typeface="Verdana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49262" y="927163"/>
            <a:ext cx="341312" cy="9223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49262" y="927163"/>
            <a:ext cx="341630" cy="922655"/>
          </a:xfrm>
          <a:custGeom>
            <a:avLst/>
            <a:gdLst/>
            <a:ahLst/>
            <a:cxnLst/>
            <a:rect l="l" t="t" r="r" b="b"/>
            <a:pathLst>
              <a:path w="341630" h="922655">
                <a:moveTo>
                  <a:pt x="0" y="922337"/>
                </a:moveTo>
                <a:lnTo>
                  <a:pt x="341312" y="922337"/>
                </a:lnTo>
                <a:lnTo>
                  <a:pt x="341312" y="0"/>
                </a:lnTo>
                <a:lnTo>
                  <a:pt x="0" y="0"/>
                </a:lnTo>
                <a:lnTo>
                  <a:pt x="0" y="922337"/>
                </a:lnTo>
                <a:close/>
              </a:path>
            </a:pathLst>
          </a:custGeom>
          <a:ln w="6350">
            <a:solidFill>
              <a:srgbClr val="ADB7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528002" y="955421"/>
            <a:ext cx="17843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S  T 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J</a:t>
            </a:r>
            <a:endParaRPr sz="1800">
              <a:latin typeface="Arial"/>
              <a:cs typeface="Aria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052512" y="2136775"/>
            <a:ext cx="10868025" cy="1568450"/>
          </a:xfrm>
          <a:custGeom>
            <a:avLst/>
            <a:gdLst/>
            <a:ahLst/>
            <a:cxnLst/>
            <a:rect l="l" t="t" r="r" b="b"/>
            <a:pathLst>
              <a:path w="10868025" h="1568450">
                <a:moveTo>
                  <a:pt x="0" y="1568450"/>
                </a:moveTo>
                <a:lnTo>
                  <a:pt x="10868025" y="1568450"/>
                </a:lnTo>
                <a:lnTo>
                  <a:pt x="10868025" y="0"/>
                </a:lnTo>
                <a:lnTo>
                  <a:pt x="0" y="0"/>
                </a:lnTo>
                <a:lnTo>
                  <a:pt x="0" y="1568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52512" y="2136775"/>
            <a:ext cx="10868025" cy="1568450"/>
          </a:xfrm>
          <a:custGeom>
            <a:avLst/>
            <a:gdLst/>
            <a:ahLst/>
            <a:cxnLst/>
            <a:rect l="l" t="t" r="r" b="b"/>
            <a:pathLst>
              <a:path w="10868025" h="1568450">
                <a:moveTo>
                  <a:pt x="0" y="1568450"/>
                </a:moveTo>
                <a:lnTo>
                  <a:pt x="10868025" y="1568450"/>
                </a:lnTo>
                <a:lnTo>
                  <a:pt x="10868025" y="0"/>
                </a:lnTo>
                <a:lnTo>
                  <a:pt x="0" y="0"/>
                </a:lnTo>
                <a:lnTo>
                  <a:pt x="0" y="1568450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1131569" y="2168270"/>
            <a:ext cx="10711815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600" spc="-40" dirty="0">
                <a:solidFill>
                  <a:srgbClr val="2C2D2C"/>
                </a:solidFill>
                <a:latin typeface="Verdana"/>
                <a:cs typeface="Verdana"/>
              </a:rPr>
              <a:t>“A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responsabilidade civil 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Estado, por </a:t>
            </a:r>
            <a:r>
              <a:rPr sz="1600" spc="-10" dirty="0">
                <a:solidFill>
                  <a:srgbClr val="2C2D2C"/>
                </a:solidFill>
                <a:latin typeface="Verdana"/>
                <a:cs typeface="Verdana"/>
              </a:rPr>
              <a:t>ato legislativo,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só se consuma </a:t>
            </a:r>
            <a:r>
              <a:rPr sz="1600" b="1" u="heavy" spc="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situações excepcionais</a:t>
            </a:r>
            <a:r>
              <a:rPr sz="1600" spc="-5" dirty="0">
                <a:solidFill>
                  <a:srgbClr val="2C2D2C"/>
                </a:solidFill>
                <a:latin typeface="Verdana"/>
                <a:cs typeface="Verdana"/>
              </a:rPr>
              <a:t>,  particularmente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quando viciado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ato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desvio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finalidade, maculado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por não observar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quaisquer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postulados constitucionais dirigidos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preservação </a:t>
            </a:r>
            <a:r>
              <a:rPr sz="1600" b="1" u="heavy" spc="0" dirty="0">
                <a:solidFill>
                  <a:srgbClr val="2C2D2C"/>
                </a:solidFill>
                <a:latin typeface="Verdana"/>
                <a:cs typeface="Verdana"/>
              </a:rPr>
              <a:t>do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sistema democrático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600" b="1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direito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ou,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ainda, quando diretamente violem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texto constitucional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sobretudo</a:t>
            </a:r>
            <a:r>
              <a:rPr sz="1600" b="1" u="heavy" spc="3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nas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1212194" y="3169285"/>
            <a:ext cx="63436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500" algn="l"/>
              </a:tabLst>
            </a:pP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AP	</a:t>
            </a:r>
            <a:r>
              <a:rPr sz="1400" spc="-10" dirty="0">
                <a:solidFill>
                  <a:srgbClr val="2C2D2C"/>
                </a:solidFill>
                <a:latin typeface="Verdana"/>
                <a:cs typeface="Verdana"/>
              </a:rPr>
              <a:t>n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131569" y="3143885"/>
            <a:ext cx="99040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10640" algn="l"/>
                <a:tab pos="1808480" algn="l"/>
                <a:tab pos="2773680" algn="l"/>
                <a:tab pos="4150360" algn="l"/>
                <a:tab pos="4732655" algn="l"/>
                <a:tab pos="5814695" algn="l"/>
                <a:tab pos="6929755" algn="l"/>
                <a:tab pos="7277734" algn="l"/>
                <a:tab pos="8078470" algn="l"/>
                <a:tab pos="9295130" algn="l"/>
              </a:tabLst>
            </a:pP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ver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en</a:t>
            </a:r>
            <a:r>
              <a:rPr sz="1600" b="1" u="heavy" spc="-15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s	do	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600" b="1" u="heavy" spc="1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it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dq</a:t>
            </a:r>
            <a:r>
              <a:rPr sz="1600" b="1" u="heavy" spc="15" dirty="0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rido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,	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at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	jur</a:t>
            </a:r>
            <a:r>
              <a:rPr sz="1600" b="1" u="heavy" spc="5" dirty="0">
                <a:solidFill>
                  <a:srgbClr val="2C2D2C"/>
                </a:solidFill>
                <a:latin typeface="Verdana"/>
                <a:cs typeface="Verdana"/>
              </a:rPr>
              <a:t>í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c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	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per</a:t>
            </a:r>
            <a:r>
              <a:rPr sz="1600" b="1" u="heavy" spc="0" dirty="0">
                <a:solidFill>
                  <a:srgbClr val="2C2D2C"/>
                </a:solidFill>
                <a:latin typeface="Verdana"/>
                <a:cs typeface="Verdana"/>
              </a:rPr>
              <a:t>f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e</a:t>
            </a:r>
            <a:r>
              <a:rPr sz="1600" b="1" u="heavy" spc="0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o	e	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co</a:t>
            </a:r>
            <a:r>
              <a:rPr sz="1600" b="1" u="heavy" spc="5" dirty="0">
                <a:solidFill>
                  <a:srgbClr val="2C2D2C"/>
                </a:solidFill>
                <a:latin typeface="Verdana"/>
                <a:cs typeface="Verdana"/>
              </a:rPr>
              <a:t>i</a:t>
            </a:r>
            <a:r>
              <a:rPr sz="1600" b="1" u="heavy" spc="0" dirty="0">
                <a:solidFill>
                  <a:srgbClr val="2C2D2C"/>
                </a:solidFill>
                <a:latin typeface="Verdana"/>
                <a:cs typeface="Verdana"/>
              </a:rPr>
              <a:t>s</a:t>
            </a:r>
            <a:r>
              <a:rPr sz="1600" b="1" u="heavy" dirty="0">
                <a:solidFill>
                  <a:srgbClr val="2C2D2C"/>
                </a:solidFill>
                <a:latin typeface="Verdana"/>
                <a:cs typeface="Verdana"/>
              </a:rPr>
              <a:t>a	j</a:t>
            </a:r>
            <a:r>
              <a:rPr sz="1600" b="1" u="heavy" spc="5" dirty="0">
                <a:solidFill>
                  <a:srgbClr val="2C2D2C"/>
                </a:solidFill>
                <a:latin typeface="Verdana"/>
                <a:cs typeface="Verdana"/>
              </a:rPr>
              <a:t>u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l</a:t>
            </a:r>
            <a:r>
              <a:rPr sz="1600" b="1" u="heavy" spc="10" dirty="0">
                <a:solidFill>
                  <a:srgbClr val="2C2D2C"/>
                </a:solidFill>
                <a:latin typeface="Verdana"/>
                <a:cs typeface="Verdana"/>
              </a:rPr>
              <a:t>g</a:t>
            </a:r>
            <a:r>
              <a:rPr sz="1600" b="1" u="heavy" spc="-10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b="1" u="heavy" spc="10" dirty="0">
                <a:solidFill>
                  <a:srgbClr val="2C2D2C"/>
                </a:solidFill>
                <a:latin typeface="Verdana"/>
                <a:cs typeface="Verdana"/>
              </a:rPr>
              <a:t>d</a:t>
            </a:r>
            <a:r>
              <a:rPr sz="1600" b="1" u="heavy" spc="-5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600" spc="-165" dirty="0">
                <a:solidFill>
                  <a:srgbClr val="2C2D2C"/>
                </a:solidFill>
                <a:latin typeface="Verdana"/>
                <a:cs typeface="Verdana"/>
              </a:rPr>
              <a:t>.</a:t>
            </a:r>
            <a:r>
              <a:rPr sz="1600" dirty="0">
                <a:solidFill>
                  <a:srgbClr val="2C2D2C"/>
                </a:solidFill>
                <a:latin typeface="Verdana"/>
                <a:cs typeface="Verdana"/>
              </a:rPr>
              <a:t>”	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(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T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R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F</a:t>
            </a:r>
            <a:r>
              <a:rPr sz="1400" spc="0" dirty="0">
                <a:solidFill>
                  <a:srgbClr val="2C2D2C"/>
                </a:solidFill>
                <a:latin typeface="Verdana"/>
                <a:cs typeface="Verdana"/>
              </a:rPr>
              <a:t>3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.  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2001.03.99.003957-4. Julg. 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em 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25.05.11. </a:t>
            </a:r>
            <a:r>
              <a:rPr sz="1400" dirty="0">
                <a:solidFill>
                  <a:srgbClr val="2C2D2C"/>
                </a:solidFill>
                <a:latin typeface="Verdana"/>
                <a:cs typeface="Verdana"/>
              </a:rPr>
              <a:t>DJE em</a:t>
            </a:r>
            <a:r>
              <a:rPr sz="1400" spc="-12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2C2D2C"/>
                </a:solidFill>
                <a:latin typeface="Verdana"/>
                <a:cs typeface="Verdana"/>
              </a:rPr>
              <a:t>12.06.11).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49262" y="2320925"/>
            <a:ext cx="341312" cy="1200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49262" y="2320925"/>
            <a:ext cx="341630" cy="1200150"/>
          </a:xfrm>
          <a:custGeom>
            <a:avLst/>
            <a:gdLst/>
            <a:ahLst/>
            <a:cxnLst/>
            <a:rect l="l" t="t" r="r" b="b"/>
            <a:pathLst>
              <a:path w="341630" h="1200150">
                <a:moveTo>
                  <a:pt x="0" y="1200150"/>
                </a:moveTo>
                <a:lnTo>
                  <a:pt x="341312" y="1200150"/>
                </a:lnTo>
                <a:lnTo>
                  <a:pt x="341312" y="0"/>
                </a:lnTo>
                <a:lnTo>
                  <a:pt x="0" y="0"/>
                </a:lnTo>
                <a:lnTo>
                  <a:pt x="0" y="1200150"/>
                </a:lnTo>
                <a:close/>
              </a:path>
            </a:pathLst>
          </a:custGeom>
          <a:ln w="6350">
            <a:solidFill>
              <a:srgbClr val="926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528002" y="2349754"/>
            <a:ext cx="1905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T 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28002" y="2898775"/>
            <a:ext cx="1651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2C2D2C"/>
                </a:solidFill>
                <a:latin typeface="Arial"/>
                <a:cs typeface="Arial"/>
              </a:rPr>
              <a:t>F  </a:t>
            </a:r>
            <a:r>
              <a:rPr sz="1800" b="1" spc="-5" dirty="0">
                <a:solidFill>
                  <a:srgbClr val="2C2D2C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1627251" y="4865751"/>
            <a:ext cx="10293350" cy="1662430"/>
          </a:xfrm>
          <a:custGeom>
            <a:avLst/>
            <a:gdLst/>
            <a:ahLst/>
            <a:cxnLst/>
            <a:rect l="l" t="t" r="r" b="b"/>
            <a:pathLst>
              <a:path w="10293350" h="1662429">
                <a:moveTo>
                  <a:pt x="0" y="1662049"/>
                </a:moveTo>
                <a:lnTo>
                  <a:pt x="10293350" y="1662049"/>
                </a:lnTo>
                <a:lnTo>
                  <a:pt x="10293350" y="0"/>
                </a:lnTo>
                <a:lnTo>
                  <a:pt x="0" y="0"/>
                </a:lnTo>
                <a:lnTo>
                  <a:pt x="0" y="16620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627251" y="4865751"/>
            <a:ext cx="10293350" cy="1662430"/>
          </a:xfrm>
          <a:custGeom>
            <a:avLst/>
            <a:gdLst/>
            <a:ahLst/>
            <a:cxnLst/>
            <a:rect l="l" t="t" r="r" b="b"/>
            <a:pathLst>
              <a:path w="10293350" h="1662429">
                <a:moveTo>
                  <a:pt x="0" y="1662049"/>
                </a:moveTo>
                <a:lnTo>
                  <a:pt x="10293350" y="1662049"/>
                </a:lnTo>
                <a:lnTo>
                  <a:pt x="10293350" y="0"/>
                </a:lnTo>
                <a:lnTo>
                  <a:pt x="0" y="0"/>
                </a:lnTo>
                <a:lnTo>
                  <a:pt x="0" y="1662049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27025" y="5594350"/>
            <a:ext cx="1171575" cy="8921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66700" y="3947159"/>
            <a:ext cx="10203180" cy="4749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28600" y="3926840"/>
            <a:ext cx="10332720" cy="5740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27025" y="3987863"/>
            <a:ext cx="10082276" cy="3540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/>
          <p:nvPr/>
        </p:nvSpPr>
        <p:spPr>
          <a:xfrm>
            <a:off x="405765" y="3951097"/>
            <a:ext cx="11439525" cy="252793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Mesmo entendimento das leis inconstitucionais para os atos normativos</a:t>
            </a:r>
            <a:r>
              <a:rPr sz="1700" b="1" spc="1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viciados:</a:t>
            </a:r>
            <a:endParaRPr sz="1700">
              <a:latin typeface="Verdana"/>
              <a:cs typeface="Verdana"/>
            </a:endParaRPr>
          </a:p>
          <a:p>
            <a:pPr marL="7268845">
              <a:lnSpc>
                <a:spcPct val="100000"/>
              </a:lnSpc>
              <a:spcBef>
                <a:spcPts val="540"/>
              </a:spcBef>
            </a:pP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Regresso</a:t>
            </a:r>
            <a:endParaRPr sz="17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1312545" marR="5080" algn="just">
              <a:lnSpc>
                <a:spcPct val="100000"/>
              </a:lnSpc>
            </a:pP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“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O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mesmo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entendimento adotado em relação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às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leis inconstitucionais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pode ser 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adotado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700" dirty="0">
                <a:solidFill>
                  <a:srgbClr val="2C2D2C"/>
                </a:solidFill>
                <a:latin typeface="Verdana"/>
                <a:cs typeface="Verdana"/>
              </a:rPr>
              <a:t>pelos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menos fundamentos,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para os regulamentos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do Poder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Executivo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e para 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os atos normativos das agências reguladoras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de outros entes que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exerçam 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competência </a:t>
            </a:r>
            <a:r>
              <a:rPr sz="1700" b="1" spc="-10" dirty="0">
                <a:solidFill>
                  <a:srgbClr val="2C2D2C"/>
                </a:solidFill>
                <a:latin typeface="Verdana"/>
                <a:cs typeface="Verdana"/>
              </a:rPr>
              <a:t>normativa </a:t>
            </a:r>
            <a:r>
              <a:rPr sz="1700" b="1" dirty="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700" b="1" spc="-5" dirty="0">
                <a:solidFill>
                  <a:srgbClr val="2C2D2C"/>
                </a:solidFill>
                <a:latin typeface="Verdana"/>
                <a:cs typeface="Verdana"/>
              </a:rPr>
              <a:t>âmbito da Administração Pública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, </a:t>
            </a:r>
            <a:r>
              <a:rPr sz="1700" u="sng" dirty="0">
                <a:solidFill>
                  <a:srgbClr val="2C2D2C"/>
                </a:solidFill>
                <a:latin typeface="Verdana"/>
                <a:cs typeface="Verdana"/>
              </a:rPr>
              <a:t>não </a:t>
            </a:r>
            <a:r>
              <a:rPr sz="1700" u="sng" spc="-5" dirty="0">
                <a:solidFill>
                  <a:srgbClr val="2C2D2C"/>
                </a:solidFill>
                <a:latin typeface="Verdana"/>
                <a:cs typeface="Verdana"/>
              </a:rPr>
              <a:t>só quando sejam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700" u="sng" spc="-5" dirty="0">
                <a:solidFill>
                  <a:srgbClr val="2C2D2C"/>
                </a:solidFill>
                <a:latin typeface="Verdana"/>
                <a:cs typeface="Verdana"/>
              </a:rPr>
              <a:t>inconstitucionais, </a:t>
            </a:r>
            <a:r>
              <a:rPr sz="1700" u="sng" dirty="0">
                <a:solidFill>
                  <a:srgbClr val="2C2D2C"/>
                </a:solidFill>
                <a:latin typeface="Verdana"/>
                <a:cs typeface="Verdana"/>
              </a:rPr>
              <a:t>mas também </a:t>
            </a:r>
            <a:r>
              <a:rPr sz="1700" u="sng" spc="-5" dirty="0">
                <a:solidFill>
                  <a:srgbClr val="2C2D2C"/>
                </a:solidFill>
                <a:latin typeface="Verdana"/>
                <a:cs typeface="Verdana"/>
              </a:rPr>
              <a:t>sejam ilegais, por exorbitarem dos limites </a:t>
            </a:r>
            <a:r>
              <a:rPr sz="1700" u="sng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700" u="sng" spc="-5" dirty="0">
                <a:solidFill>
                  <a:srgbClr val="2C2D2C"/>
                </a:solidFill>
                <a:latin typeface="Verdana"/>
                <a:cs typeface="Verdana"/>
              </a:rPr>
              <a:t>sua </a:t>
            </a:r>
            <a:r>
              <a:rPr sz="1700" spc="-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700" u="sng" spc="-5" dirty="0">
                <a:solidFill>
                  <a:srgbClr val="2C2D2C"/>
                </a:solidFill>
                <a:latin typeface="Verdana"/>
                <a:cs typeface="Verdana"/>
              </a:rPr>
              <a:t>competência </a:t>
            </a:r>
            <a:r>
              <a:rPr sz="1700" u="sng" spc="-20" dirty="0">
                <a:solidFill>
                  <a:srgbClr val="2C2D2C"/>
                </a:solidFill>
                <a:latin typeface="Verdana"/>
                <a:cs typeface="Verdana"/>
              </a:rPr>
              <a:t>regulamentar, </a:t>
            </a:r>
            <a:r>
              <a:rPr sz="1700" u="sng" spc="-5" dirty="0">
                <a:solidFill>
                  <a:srgbClr val="2C2D2C"/>
                </a:solidFill>
                <a:latin typeface="Verdana"/>
                <a:cs typeface="Verdana"/>
              </a:rPr>
              <a:t>contrariando </a:t>
            </a:r>
            <a:r>
              <a:rPr sz="1700" u="sng" dirty="0">
                <a:solidFill>
                  <a:srgbClr val="2C2D2C"/>
                </a:solidFill>
                <a:latin typeface="Verdana"/>
                <a:cs typeface="Verdana"/>
              </a:rPr>
              <a:t>normas de </a:t>
            </a:r>
            <a:r>
              <a:rPr sz="1700" u="sng" spc="-5" dirty="0">
                <a:solidFill>
                  <a:srgbClr val="2C2D2C"/>
                </a:solidFill>
                <a:latin typeface="Verdana"/>
                <a:cs typeface="Verdana"/>
              </a:rPr>
              <a:t>hierarquia </a:t>
            </a:r>
            <a:r>
              <a:rPr sz="1700" u="sng" spc="-20" dirty="0">
                <a:solidFill>
                  <a:srgbClr val="2C2D2C"/>
                </a:solidFill>
                <a:latin typeface="Verdana"/>
                <a:cs typeface="Verdana"/>
              </a:rPr>
              <a:t>superior</a:t>
            </a:r>
            <a:r>
              <a:rPr sz="1700" spc="-20" dirty="0">
                <a:solidFill>
                  <a:srgbClr val="2C2D2C"/>
                </a:solidFill>
                <a:latin typeface="Verdana"/>
                <a:cs typeface="Verdana"/>
              </a:rPr>
              <a:t>”.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(DI </a:t>
            </a:r>
            <a:r>
              <a:rPr sz="1500" spc="-15" dirty="0">
                <a:solidFill>
                  <a:srgbClr val="2C2D2C"/>
                </a:solidFill>
                <a:latin typeface="Verdana"/>
                <a:cs typeface="Verdana"/>
              </a:rPr>
              <a:t>PIETRO, </a:t>
            </a:r>
            <a:r>
              <a:rPr sz="1500" spc="-10" dirty="0">
                <a:solidFill>
                  <a:srgbClr val="2C2D2C"/>
                </a:solidFill>
                <a:latin typeface="Verdana"/>
                <a:cs typeface="Verdana"/>
              </a:rPr>
              <a:t>p.</a:t>
            </a:r>
            <a:r>
              <a:rPr sz="1500" spc="13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dirty="0">
                <a:solidFill>
                  <a:srgbClr val="2C2D2C"/>
                </a:solidFill>
                <a:latin typeface="Verdana"/>
                <a:cs typeface="Verdana"/>
              </a:rPr>
              <a:t>720).</a:t>
            </a:r>
            <a:endParaRPr sz="1500">
              <a:latin typeface="Verdana"/>
              <a:cs typeface="Verdana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596988" y="4840223"/>
            <a:ext cx="815975" cy="364490"/>
          </a:xfrm>
          <a:custGeom>
            <a:avLst/>
            <a:gdLst/>
            <a:ahLst/>
            <a:cxnLst/>
            <a:rect l="l" t="t" r="r" b="b"/>
            <a:pathLst>
              <a:path w="815975" h="364489">
                <a:moveTo>
                  <a:pt x="735517" y="273176"/>
                </a:moveTo>
                <a:lnTo>
                  <a:pt x="655929" y="273176"/>
                </a:lnTo>
                <a:lnTo>
                  <a:pt x="680250" y="364236"/>
                </a:lnTo>
                <a:lnTo>
                  <a:pt x="735517" y="273176"/>
                </a:lnTo>
                <a:close/>
              </a:path>
              <a:path w="815975" h="364489">
                <a:moveTo>
                  <a:pt x="0" y="9270"/>
                </a:moveTo>
                <a:lnTo>
                  <a:pt x="48666" y="191388"/>
                </a:lnTo>
                <a:lnTo>
                  <a:pt x="74078" y="232815"/>
                </a:lnTo>
                <a:lnTo>
                  <a:pt x="124078" y="264886"/>
                </a:lnTo>
                <a:lnTo>
                  <a:pt x="196182" y="287267"/>
                </a:lnTo>
                <a:lnTo>
                  <a:pt x="239745" y="294719"/>
                </a:lnTo>
                <a:lnTo>
                  <a:pt x="287903" y="299622"/>
                </a:lnTo>
                <a:lnTo>
                  <a:pt x="340344" y="301935"/>
                </a:lnTo>
                <a:lnTo>
                  <a:pt x="396758" y="301616"/>
                </a:lnTo>
                <a:lnTo>
                  <a:pt x="456834" y="298622"/>
                </a:lnTo>
                <a:lnTo>
                  <a:pt x="520262" y="292912"/>
                </a:lnTo>
                <a:lnTo>
                  <a:pt x="586730" y="284444"/>
                </a:lnTo>
                <a:lnTo>
                  <a:pt x="655929" y="273176"/>
                </a:lnTo>
                <a:lnTo>
                  <a:pt x="735517" y="273176"/>
                </a:lnTo>
                <a:lnTo>
                  <a:pt x="815759" y="140969"/>
                </a:lnTo>
                <a:lnTo>
                  <a:pt x="780823" y="119817"/>
                </a:lnTo>
                <a:lnTo>
                  <a:pt x="291678" y="119817"/>
                </a:lnTo>
                <a:lnTo>
                  <a:pt x="239237" y="117504"/>
                </a:lnTo>
                <a:lnTo>
                  <a:pt x="191079" y="112601"/>
                </a:lnTo>
                <a:lnTo>
                  <a:pt x="147515" y="105149"/>
                </a:lnTo>
                <a:lnTo>
                  <a:pt x="108856" y="95191"/>
                </a:lnTo>
                <a:lnTo>
                  <a:pt x="47494" y="67923"/>
                </a:lnTo>
                <a:lnTo>
                  <a:pt x="9477" y="31132"/>
                </a:lnTo>
                <a:lnTo>
                  <a:pt x="0" y="9270"/>
                </a:lnTo>
                <a:close/>
              </a:path>
              <a:path w="815975" h="364489">
                <a:moveTo>
                  <a:pt x="582930" y="0"/>
                </a:moveTo>
                <a:lnTo>
                  <a:pt x="607263" y="91058"/>
                </a:lnTo>
                <a:lnTo>
                  <a:pt x="538064" y="102326"/>
                </a:lnTo>
                <a:lnTo>
                  <a:pt x="471595" y="110794"/>
                </a:lnTo>
                <a:lnTo>
                  <a:pt x="408168" y="116504"/>
                </a:lnTo>
                <a:lnTo>
                  <a:pt x="348092" y="119498"/>
                </a:lnTo>
                <a:lnTo>
                  <a:pt x="291678" y="119817"/>
                </a:lnTo>
                <a:lnTo>
                  <a:pt x="780823" y="119817"/>
                </a:lnTo>
                <a:lnTo>
                  <a:pt x="582930" y="0"/>
                </a:lnTo>
                <a:close/>
              </a:path>
            </a:pathLst>
          </a:custGeom>
          <a:solidFill>
            <a:srgbClr val="EFB9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94212" y="4419472"/>
            <a:ext cx="717550" cy="506095"/>
          </a:xfrm>
          <a:custGeom>
            <a:avLst/>
            <a:gdLst/>
            <a:ahLst/>
            <a:cxnLst/>
            <a:rect l="l" t="t" r="r" b="b"/>
            <a:pathLst>
              <a:path w="717550" h="506095">
                <a:moveTo>
                  <a:pt x="668409" y="0"/>
                </a:moveTo>
                <a:lnTo>
                  <a:pt x="620248" y="13433"/>
                </a:lnTo>
                <a:lnTo>
                  <a:pt x="572681" y="27794"/>
                </a:lnTo>
                <a:lnTo>
                  <a:pt x="525859" y="43037"/>
                </a:lnTo>
                <a:lnTo>
                  <a:pt x="479936" y="59116"/>
                </a:lnTo>
                <a:lnTo>
                  <a:pt x="435064" y="75985"/>
                </a:lnTo>
                <a:lnTo>
                  <a:pt x="391396" y="93599"/>
                </a:lnTo>
                <a:lnTo>
                  <a:pt x="326957" y="122002"/>
                </a:lnTo>
                <a:lnTo>
                  <a:pt x="267825" y="151020"/>
                </a:lnTo>
                <a:lnTo>
                  <a:pt x="214157" y="180446"/>
                </a:lnTo>
                <a:lnTo>
                  <a:pt x="166105" y="210071"/>
                </a:lnTo>
                <a:lnTo>
                  <a:pt x="123824" y="239691"/>
                </a:lnTo>
                <a:lnTo>
                  <a:pt x="87470" y="269096"/>
                </a:lnTo>
                <a:lnTo>
                  <a:pt x="57196" y="298080"/>
                </a:lnTo>
                <a:lnTo>
                  <a:pt x="15509" y="353959"/>
                </a:lnTo>
                <a:lnTo>
                  <a:pt x="0" y="405669"/>
                </a:lnTo>
                <a:lnTo>
                  <a:pt x="2448" y="429444"/>
                </a:lnTo>
                <a:lnTo>
                  <a:pt x="11904" y="451556"/>
                </a:lnTo>
                <a:lnTo>
                  <a:pt x="28522" y="471797"/>
                </a:lnTo>
                <a:lnTo>
                  <a:pt x="52458" y="489961"/>
                </a:lnTo>
                <a:lnTo>
                  <a:pt x="83866" y="505840"/>
                </a:lnTo>
                <a:lnTo>
                  <a:pt x="105591" y="480483"/>
                </a:lnTo>
                <a:lnTo>
                  <a:pt x="131942" y="454951"/>
                </a:lnTo>
                <a:lnTo>
                  <a:pt x="162668" y="429375"/>
                </a:lnTo>
                <a:lnTo>
                  <a:pt x="197514" y="403884"/>
                </a:lnTo>
                <a:lnTo>
                  <a:pt x="236229" y="378608"/>
                </a:lnTo>
                <a:lnTo>
                  <a:pt x="278560" y="353675"/>
                </a:lnTo>
                <a:lnTo>
                  <a:pt x="324254" y="329215"/>
                </a:lnTo>
                <a:lnTo>
                  <a:pt x="373059" y="305358"/>
                </a:lnTo>
                <a:lnTo>
                  <a:pt x="424722" y="282233"/>
                </a:lnTo>
                <a:lnTo>
                  <a:pt x="478990" y="259970"/>
                </a:lnTo>
                <a:lnTo>
                  <a:pt x="535611" y="238697"/>
                </a:lnTo>
                <a:lnTo>
                  <a:pt x="594331" y="218544"/>
                </a:lnTo>
                <a:lnTo>
                  <a:pt x="654900" y="199641"/>
                </a:lnTo>
                <a:lnTo>
                  <a:pt x="717062" y="182118"/>
                </a:lnTo>
                <a:lnTo>
                  <a:pt x="668409" y="0"/>
                </a:lnTo>
                <a:close/>
              </a:path>
            </a:pathLst>
          </a:custGeom>
          <a:solidFill>
            <a:srgbClr val="C195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94243" y="4419472"/>
            <a:ext cx="818515" cy="785495"/>
          </a:xfrm>
          <a:custGeom>
            <a:avLst/>
            <a:gdLst/>
            <a:ahLst/>
            <a:cxnLst/>
            <a:rect l="l" t="t" r="r" b="b"/>
            <a:pathLst>
              <a:path w="818515" h="785495">
                <a:moveTo>
                  <a:pt x="2745" y="430021"/>
                </a:moveTo>
                <a:lnTo>
                  <a:pt x="28157" y="471448"/>
                </a:lnTo>
                <a:lnTo>
                  <a:pt x="78157" y="503519"/>
                </a:lnTo>
                <a:lnTo>
                  <a:pt x="150260" y="525900"/>
                </a:lnTo>
                <a:lnTo>
                  <a:pt x="193824" y="533352"/>
                </a:lnTo>
                <a:lnTo>
                  <a:pt x="241982" y="538255"/>
                </a:lnTo>
                <a:lnTo>
                  <a:pt x="294423" y="540568"/>
                </a:lnTo>
                <a:lnTo>
                  <a:pt x="350837" y="540249"/>
                </a:lnTo>
                <a:lnTo>
                  <a:pt x="410913" y="537255"/>
                </a:lnTo>
                <a:lnTo>
                  <a:pt x="474341" y="531545"/>
                </a:lnTo>
                <a:lnTo>
                  <a:pt x="540809" y="523077"/>
                </a:lnTo>
                <a:lnTo>
                  <a:pt x="610008" y="511809"/>
                </a:lnTo>
                <a:lnTo>
                  <a:pt x="585675" y="420750"/>
                </a:lnTo>
                <a:lnTo>
                  <a:pt x="818504" y="561720"/>
                </a:lnTo>
                <a:lnTo>
                  <a:pt x="682995" y="784987"/>
                </a:lnTo>
                <a:lnTo>
                  <a:pt x="658674" y="693927"/>
                </a:lnTo>
                <a:lnTo>
                  <a:pt x="589476" y="705195"/>
                </a:lnTo>
                <a:lnTo>
                  <a:pt x="523007" y="713663"/>
                </a:lnTo>
                <a:lnTo>
                  <a:pt x="459579" y="719373"/>
                </a:lnTo>
                <a:lnTo>
                  <a:pt x="399503" y="722367"/>
                </a:lnTo>
                <a:lnTo>
                  <a:pt x="343090" y="722686"/>
                </a:lnTo>
                <a:lnTo>
                  <a:pt x="290648" y="720373"/>
                </a:lnTo>
                <a:lnTo>
                  <a:pt x="242491" y="715470"/>
                </a:lnTo>
                <a:lnTo>
                  <a:pt x="198927" y="708018"/>
                </a:lnTo>
                <a:lnTo>
                  <a:pt x="160268" y="698060"/>
                </a:lnTo>
                <a:lnTo>
                  <a:pt x="98905" y="670792"/>
                </a:lnTo>
                <a:lnTo>
                  <a:pt x="60889" y="634001"/>
                </a:lnTo>
                <a:lnTo>
                  <a:pt x="2745" y="430021"/>
                </a:lnTo>
                <a:lnTo>
                  <a:pt x="0" y="407794"/>
                </a:lnTo>
                <a:lnTo>
                  <a:pt x="3181" y="384560"/>
                </a:lnTo>
                <a:lnTo>
                  <a:pt x="26384" y="335685"/>
                </a:lnTo>
                <a:lnTo>
                  <a:pt x="70473" y="284611"/>
                </a:lnTo>
                <a:lnTo>
                  <a:pt x="99764" y="258629"/>
                </a:lnTo>
                <a:lnTo>
                  <a:pt x="133571" y="232552"/>
                </a:lnTo>
                <a:lnTo>
                  <a:pt x="171660" y="206533"/>
                </a:lnTo>
                <a:lnTo>
                  <a:pt x="213795" y="180723"/>
                </a:lnTo>
                <a:lnTo>
                  <a:pt x="259743" y="155275"/>
                </a:lnTo>
                <a:lnTo>
                  <a:pt x="309268" y="130339"/>
                </a:lnTo>
                <a:lnTo>
                  <a:pt x="362135" y="106068"/>
                </a:lnTo>
                <a:lnTo>
                  <a:pt x="418109" y="82614"/>
                </a:lnTo>
                <a:lnTo>
                  <a:pt x="476955" y="60128"/>
                </a:lnTo>
                <a:lnTo>
                  <a:pt x="538439" y="38763"/>
                </a:lnTo>
                <a:lnTo>
                  <a:pt x="602324" y="18669"/>
                </a:lnTo>
                <a:lnTo>
                  <a:pt x="668377" y="0"/>
                </a:lnTo>
                <a:lnTo>
                  <a:pt x="717031" y="182118"/>
                </a:lnTo>
                <a:lnTo>
                  <a:pt x="654868" y="199641"/>
                </a:lnTo>
                <a:lnTo>
                  <a:pt x="594300" y="218544"/>
                </a:lnTo>
                <a:lnTo>
                  <a:pt x="535579" y="238697"/>
                </a:lnTo>
                <a:lnTo>
                  <a:pt x="478959" y="259970"/>
                </a:lnTo>
                <a:lnTo>
                  <a:pt x="424691" y="282233"/>
                </a:lnTo>
                <a:lnTo>
                  <a:pt x="373028" y="305358"/>
                </a:lnTo>
                <a:lnTo>
                  <a:pt x="324223" y="329215"/>
                </a:lnTo>
                <a:lnTo>
                  <a:pt x="278529" y="353675"/>
                </a:lnTo>
                <a:lnTo>
                  <a:pt x="236198" y="378608"/>
                </a:lnTo>
                <a:lnTo>
                  <a:pt x="197483" y="403884"/>
                </a:lnTo>
                <a:lnTo>
                  <a:pt x="162636" y="429375"/>
                </a:lnTo>
                <a:lnTo>
                  <a:pt x="131911" y="454951"/>
                </a:lnTo>
                <a:lnTo>
                  <a:pt x="105559" y="480483"/>
                </a:lnTo>
                <a:lnTo>
                  <a:pt x="83834" y="505840"/>
                </a:lnTo>
              </a:path>
            </a:pathLst>
          </a:custGeom>
          <a:ln w="12700">
            <a:solidFill>
              <a:srgbClr val="AF87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0957686" y="4086478"/>
            <a:ext cx="599440" cy="696595"/>
          </a:xfrm>
          <a:custGeom>
            <a:avLst/>
            <a:gdLst/>
            <a:ahLst/>
            <a:cxnLst/>
            <a:rect l="l" t="t" r="r" b="b"/>
            <a:pathLst>
              <a:path w="599440" h="696595">
                <a:moveTo>
                  <a:pt x="68834" y="354457"/>
                </a:moveTo>
                <a:lnTo>
                  <a:pt x="0" y="631317"/>
                </a:lnTo>
                <a:lnTo>
                  <a:pt x="263779" y="696595"/>
                </a:lnTo>
                <a:lnTo>
                  <a:pt x="215011" y="611124"/>
                </a:lnTo>
                <a:lnTo>
                  <a:pt x="227248" y="602337"/>
                </a:lnTo>
                <a:lnTo>
                  <a:pt x="263271" y="575691"/>
                </a:lnTo>
                <a:lnTo>
                  <a:pt x="316223" y="533857"/>
                </a:lnTo>
                <a:lnTo>
                  <a:pt x="364915" y="492099"/>
                </a:lnTo>
                <a:lnTo>
                  <a:pt x="409266" y="450620"/>
                </a:lnTo>
                <a:lnTo>
                  <a:pt x="419555" y="440055"/>
                </a:lnTo>
                <a:lnTo>
                  <a:pt x="117602" y="440055"/>
                </a:lnTo>
                <a:lnTo>
                  <a:pt x="68834" y="354457"/>
                </a:lnTo>
                <a:close/>
              </a:path>
              <a:path w="599440" h="696595">
                <a:moveTo>
                  <a:pt x="497205" y="0"/>
                </a:moveTo>
                <a:lnTo>
                  <a:pt x="474175" y="66004"/>
                </a:lnTo>
                <a:lnTo>
                  <a:pt x="455876" y="100976"/>
                </a:lnTo>
                <a:lnTo>
                  <a:pt x="433276" y="137004"/>
                </a:lnTo>
                <a:lnTo>
                  <a:pt x="406542" y="173895"/>
                </a:lnTo>
                <a:lnTo>
                  <a:pt x="375840" y="211455"/>
                </a:lnTo>
                <a:lnTo>
                  <a:pt x="341336" y="249491"/>
                </a:lnTo>
                <a:lnTo>
                  <a:pt x="303196" y="287810"/>
                </a:lnTo>
                <a:lnTo>
                  <a:pt x="261586" y="326219"/>
                </a:lnTo>
                <a:lnTo>
                  <a:pt x="216673" y="364525"/>
                </a:lnTo>
                <a:lnTo>
                  <a:pt x="168623" y="402534"/>
                </a:lnTo>
                <a:lnTo>
                  <a:pt x="117602" y="440055"/>
                </a:lnTo>
                <a:lnTo>
                  <a:pt x="419555" y="440055"/>
                </a:lnTo>
                <a:lnTo>
                  <a:pt x="449191" y="409624"/>
                </a:lnTo>
                <a:lnTo>
                  <a:pt x="484609" y="369312"/>
                </a:lnTo>
                <a:lnTo>
                  <a:pt x="515436" y="329889"/>
                </a:lnTo>
                <a:lnTo>
                  <a:pt x="541590" y="291557"/>
                </a:lnTo>
                <a:lnTo>
                  <a:pt x="562988" y="254520"/>
                </a:lnTo>
                <a:lnTo>
                  <a:pt x="579548" y="218979"/>
                </a:lnTo>
                <a:lnTo>
                  <a:pt x="597821" y="153203"/>
                </a:lnTo>
                <a:lnTo>
                  <a:pt x="599369" y="123373"/>
                </a:lnTo>
                <a:lnTo>
                  <a:pt x="595747" y="95852"/>
                </a:lnTo>
                <a:lnTo>
                  <a:pt x="586874" y="70845"/>
                </a:lnTo>
                <a:lnTo>
                  <a:pt x="572665" y="48552"/>
                </a:lnTo>
                <a:lnTo>
                  <a:pt x="553040" y="29179"/>
                </a:lnTo>
                <a:lnTo>
                  <a:pt x="527913" y="12927"/>
                </a:lnTo>
                <a:lnTo>
                  <a:pt x="497205" y="0"/>
                </a:lnTo>
                <a:close/>
              </a:path>
            </a:pathLst>
          </a:custGeom>
          <a:solidFill>
            <a:srgbClr val="EFB9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609580" y="3899419"/>
            <a:ext cx="931544" cy="378460"/>
          </a:xfrm>
          <a:custGeom>
            <a:avLst/>
            <a:gdLst/>
            <a:ahLst/>
            <a:cxnLst/>
            <a:rect l="l" t="t" r="r" b="b"/>
            <a:pathLst>
              <a:path w="931545" h="378460">
                <a:moveTo>
                  <a:pt x="638354" y="0"/>
                </a:moveTo>
                <a:lnTo>
                  <a:pt x="596125" y="1197"/>
                </a:lnTo>
                <a:lnTo>
                  <a:pt x="551068" y="5447"/>
                </a:lnTo>
                <a:lnTo>
                  <a:pt x="503434" y="12709"/>
                </a:lnTo>
                <a:lnTo>
                  <a:pt x="453471" y="22947"/>
                </a:lnTo>
                <a:lnTo>
                  <a:pt x="401432" y="36121"/>
                </a:lnTo>
                <a:lnTo>
                  <a:pt x="347564" y="52195"/>
                </a:lnTo>
                <a:lnTo>
                  <a:pt x="292120" y="71129"/>
                </a:lnTo>
                <a:lnTo>
                  <a:pt x="235349" y="92886"/>
                </a:lnTo>
                <a:lnTo>
                  <a:pt x="177501" y="117428"/>
                </a:lnTo>
                <a:lnTo>
                  <a:pt x="118827" y="144716"/>
                </a:lnTo>
                <a:lnTo>
                  <a:pt x="59576" y="174712"/>
                </a:lnTo>
                <a:lnTo>
                  <a:pt x="0" y="207379"/>
                </a:lnTo>
                <a:lnTo>
                  <a:pt x="97409" y="378448"/>
                </a:lnTo>
                <a:lnTo>
                  <a:pt x="156986" y="345763"/>
                </a:lnTo>
                <a:lnTo>
                  <a:pt x="216240" y="315753"/>
                </a:lnTo>
                <a:lnTo>
                  <a:pt x="274919" y="288454"/>
                </a:lnTo>
                <a:lnTo>
                  <a:pt x="332773" y="263905"/>
                </a:lnTo>
                <a:lnTo>
                  <a:pt x="389551" y="242144"/>
                </a:lnTo>
                <a:lnTo>
                  <a:pt x="445003" y="223208"/>
                </a:lnTo>
                <a:lnTo>
                  <a:pt x="498880" y="207134"/>
                </a:lnTo>
                <a:lnTo>
                  <a:pt x="550929" y="193962"/>
                </a:lnTo>
                <a:lnTo>
                  <a:pt x="600901" y="183728"/>
                </a:lnTo>
                <a:lnTo>
                  <a:pt x="648546" y="176471"/>
                </a:lnTo>
                <a:lnTo>
                  <a:pt x="693612" y="172227"/>
                </a:lnTo>
                <a:lnTo>
                  <a:pt x="735851" y="171036"/>
                </a:lnTo>
                <a:lnTo>
                  <a:pt x="885515" y="171036"/>
                </a:lnTo>
                <a:lnTo>
                  <a:pt x="833754" y="80252"/>
                </a:lnTo>
                <a:lnTo>
                  <a:pt x="798321" y="41114"/>
                </a:lnTo>
                <a:lnTo>
                  <a:pt x="745570" y="15095"/>
                </a:lnTo>
                <a:lnTo>
                  <a:pt x="677504" y="1891"/>
                </a:lnTo>
                <a:lnTo>
                  <a:pt x="638354" y="0"/>
                </a:lnTo>
                <a:close/>
              </a:path>
              <a:path w="931545" h="378460">
                <a:moveTo>
                  <a:pt x="885515" y="171036"/>
                </a:moveTo>
                <a:lnTo>
                  <a:pt x="735851" y="171036"/>
                </a:lnTo>
                <a:lnTo>
                  <a:pt x="775010" y="172934"/>
                </a:lnTo>
                <a:lnTo>
                  <a:pt x="810841" y="177960"/>
                </a:lnTo>
                <a:lnTo>
                  <a:pt x="871512" y="197544"/>
                </a:lnTo>
                <a:lnTo>
                  <a:pt x="915862" y="230092"/>
                </a:lnTo>
                <a:lnTo>
                  <a:pt x="931291" y="251321"/>
                </a:lnTo>
                <a:lnTo>
                  <a:pt x="885515" y="171036"/>
                </a:lnTo>
                <a:close/>
              </a:path>
            </a:pathLst>
          </a:custGeom>
          <a:solidFill>
            <a:srgbClr val="C195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609580" y="3899419"/>
            <a:ext cx="947419" cy="883919"/>
          </a:xfrm>
          <a:custGeom>
            <a:avLst/>
            <a:gdLst/>
            <a:ahLst/>
            <a:cxnLst/>
            <a:rect l="l" t="t" r="r" b="b"/>
            <a:pathLst>
              <a:path w="947420" h="883920">
                <a:moveTo>
                  <a:pt x="931291" y="251321"/>
                </a:moveTo>
                <a:lnTo>
                  <a:pt x="895853" y="212179"/>
                </a:lnTo>
                <a:lnTo>
                  <a:pt x="843091" y="186150"/>
                </a:lnTo>
                <a:lnTo>
                  <a:pt x="775010" y="172934"/>
                </a:lnTo>
                <a:lnTo>
                  <a:pt x="735851" y="171036"/>
                </a:lnTo>
                <a:lnTo>
                  <a:pt x="693612" y="172227"/>
                </a:lnTo>
                <a:lnTo>
                  <a:pt x="648546" y="176471"/>
                </a:lnTo>
                <a:lnTo>
                  <a:pt x="600901" y="183728"/>
                </a:lnTo>
                <a:lnTo>
                  <a:pt x="550929" y="193962"/>
                </a:lnTo>
                <a:lnTo>
                  <a:pt x="498880" y="207134"/>
                </a:lnTo>
                <a:lnTo>
                  <a:pt x="445003" y="223208"/>
                </a:lnTo>
                <a:lnTo>
                  <a:pt x="389551" y="242144"/>
                </a:lnTo>
                <a:lnTo>
                  <a:pt x="332773" y="263905"/>
                </a:lnTo>
                <a:lnTo>
                  <a:pt x="274919" y="288454"/>
                </a:lnTo>
                <a:lnTo>
                  <a:pt x="216240" y="315753"/>
                </a:lnTo>
                <a:lnTo>
                  <a:pt x="156986" y="345763"/>
                </a:lnTo>
                <a:lnTo>
                  <a:pt x="97409" y="378448"/>
                </a:lnTo>
                <a:lnTo>
                  <a:pt x="0" y="207379"/>
                </a:lnTo>
                <a:lnTo>
                  <a:pt x="59576" y="174712"/>
                </a:lnTo>
                <a:lnTo>
                  <a:pt x="118827" y="144716"/>
                </a:lnTo>
                <a:lnTo>
                  <a:pt x="177501" y="117428"/>
                </a:lnTo>
                <a:lnTo>
                  <a:pt x="235349" y="92886"/>
                </a:lnTo>
                <a:lnTo>
                  <a:pt x="292120" y="71129"/>
                </a:lnTo>
                <a:lnTo>
                  <a:pt x="347564" y="52195"/>
                </a:lnTo>
                <a:lnTo>
                  <a:pt x="401432" y="36121"/>
                </a:lnTo>
                <a:lnTo>
                  <a:pt x="453471" y="22947"/>
                </a:lnTo>
                <a:lnTo>
                  <a:pt x="503434" y="12709"/>
                </a:lnTo>
                <a:lnTo>
                  <a:pt x="551068" y="5447"/>
                </a:lnTo>
                <a:lnTo>
                  <a:pt x="596125" y="1197"/>
                </a:lnTo>
                <a:lnTo>
                  <a:pt x="638354" y="0"/>
                </a:lnTo>
                <a:lnTo>
                  <a:pt x="677504" y="1891"/>
                </a:lnTo>
                <a:lnTo>
                  <a:pt x="745570" y="15095"/>
                </a:lnTo>
                <a:lnTo>
                  <a:pt x="798321" y="41114"/>
                </a:lnTo>
                <a:lnTo>
                  <a:pt x="833754" y="80252"/>
                </a:lnTo>
                <a:lnTo>
                  <a:pt x="931291" y="251321"/>
                </a:lnTo>
                <a:lnTo>
                  <a:pt x="947063" y="304569"/>
                </a:lnTo>
                <a:lnTo>
                  <a:pt x="946548" y="334822"/>
                </a:lnTo>
                <a:lnTo>
                  <a:pt x="929480" y="401454"/>
                </a:lnTo>
                <a:lnTo>
                  <a:pt x="913232" y="437379"/>
                </a:lnTo>
                <a:lnTo>
                  <a:pt x="892046" y="474742"/>
                </a:lnTo>
                <a:lnTo>
                  <a:pt x="866075" y="513315"/>
                </a:lnTo>
                <a:lnTo>
                  <a:pt x="835471" y="552872"/>
                </a:lnTo>
                <a:lnTo>
                  <a:pt x="800386" y="593186"/>
                </a:lnTo>
                <a:lnTo>
                  <a:pt x="760975" y="634031"/>
                </a:lnTo>
                <a:lnTo>
                  <a:pt x="717390" y="675180"/>
                </a:lnTo>
                <a:lnTo>
                  <a:pt x="669783" y="716406"/>
                </a:lnTo>
                <a:lnTo>
                  <a:pt x="618308" y="757483"/>
                </a:lnTo>
                <a:lnTo>
                  <a:pt x="563118" y="798183"/>
                </a:lnTo>
                <a:lnTo>
                  <a:pt x="611886" y="883654"/>
                </a:lnTo>
                <a:lnTo>
                  <a:pt x="348106" y="818376"/>
                </a:lnTo>
                <a:lnTo>
                  <a:pt x="416941" y="541516"/>
                </a:lnTo>
                <a:lnTo>
                  <a:pt x="465709" y="627114"/>
                </a:lnTo>
                <a:lnTo>
                  <a:pt x="516730" y="589594"/>
                </a:lnTo>
                <a:lnTo>
                  <a:pt x="564780" y="551585"/>
                </a:lnTo>
                <a:lnTo>
                  <a:pt x="609693" y="513279"/>
                </a:lnTo>
                <a:lnTo>
                  <a:pt x="651303" y="474869"/>
                </a:lnTo>
                <a:lnTo>
                  <a:pt x="689443" y="436550"/>
                </a:lnTo>
                <a:lnTo>
                  <a:pt x="723947" y="398514"/>
                </a:lnTo>
                <a:lnTo>
                  <a:pt x="754649" y="360954"/>
                </a:lnTo>
                <a:lnTo>
                  <a:pt x="781383" y="324064"/>
                </a:lnTo>
                <a:lnTo>
                  <a:pt x="803983" y="288036"/>
                </a:lnTo>
                <a:lnTo>
                  <a:pt x="822282" y="253064"/>
                </a:lnTo>
                <a:lnTo>
                  <a:pt x="836113" y="219341"/>
                </a:lnTo>
                <a:lnTo>
                  <a:pt x="845312" y="187059"/>
                </a:lnTo>
              </a:path>
            </a:pathLst>
          </a:custGeom>
          <a:ln w="12700">
            <a:solidFill>
              <a:srgbClr val="AF87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3292475"/>
          </a:xfrm>
          <a:custGeom>
            <a:avLst/>
            <a:gdLst/>
            <a:ahLst/>
            <a:cxnLst/>
            <a:rect l="l" t="t" r="r" b="b"/>
            <a:pathLst>
              <a:path h="3292475">
                <a:moveTo>
                  <a:pt x="0" y="0"/>
                </a:moveTo>
                <a:lnTo>
                  <a:pt x="0" y="32924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4770501"/>
            <a:ext cx="0" cy="2087880"/>
          </a:xfrm>
          <a:custGeom>
            <a:avLst/>
            <a:gdLst/>
            <a:ahLst/>
            <a:cxnLst/>
            <a:rect l="l" t="t" r="r" b="b"/>
            <a:pathLst>
              <a:path h="2087879">
                <a:moveTo>
                  <a:pt x="0" y="0"/>
                </a:moveTo>
                <a:lnTo>
                  <a:pt x="0" y="208749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3292475"/>
          </a:xfrm>
          <a:custGeom>
            <a:avLst/>
            <a:gdLst/>
            <a:ahLst/>
            <a:cxnLst/>
            <a:rect l="l" t="t" r="r" b="b"/>
            <a:pathLst>
              <a:path h="3292475">
                <a:moveTo>
                  <a:pt x="0" y="0"/>
                </a:moveTo>
                <a:lnTo>
                  <a:pt x="0" y="32924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4770501"/>
            <a:ext cx="0" cy="2087880"/>
          </a:xfrm>
          <a:custGeom>
            <a:avLst/>
            <a:gdLst/>
            <a:ahLst/>
            <a:cxnLst/>
            <a:rect l="l" t="t" r="r" b="b"/>
            <a:pathLst>
              <a:path h="2087879">
                <a:moveTo>
                  <a:pt x="0" y="0"/>
                </a:moveTo>
                <a:lnTo>
                  <a:pt x="0" y="2087498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67200" y="0"/>
            <a:ext cx="0" cy="2046605"/>
          </a:xfrm>
          <a:custGeom>
            <a:avLst/>
            <a:gdLst/>
            <a:ahLst/>
            <a:cxnLst/>
            <a:rect l="l" t="t" r="r" b="b"/>
            <a:pathLst>
              <a:path h="2046605">
                <a:moveTo>
                  <a:pt x="0" y="0"/>
                </a:moveTo>
                <a:lnTo>
                  <a:pt x="0" y="204635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6016625"/>
            <a:ext cx="0" cy="841375"/>
          </a:xfrm>
          <a:custGeom>
            <a:avLst/>
            <a:gdLst/>
            <a:ahLst/>
            <a:cxnLst/>
            <a:rect l="l" t="t" r="r" b="b"/>
            <a:pathLst>
              <a:path h="841375">
                <a:moveTo>
                  <a:pt x="0" y="0"/>
                </a:moveTo>
                <a:lnTo>
                  <a:pt x="0" y="841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0"/>
            <a:ext cx="0" cy="2046605"/>
          </a:xfrm>
          <a:custGeom>
            <a:avLst/>
            <a:gdLst/>
            <a:ahLst/>
            <a:cxnLst/>
            <a:rect l="l" t="t" r="r" b="b"/>
            <a:pathLst>
              <a:path h="2046605">
                <a:moveTo>
                  <a:pt x="0" y="0"/>
                </a:moveTo>
                <a:lnTo>
                  <a:pt x="0" y="204635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6016625"/>
            <a:ext cx="0" cy="841375"/>
          </a:xfrm>
          <a:custGeom>
            <a:avLst/>
            <a:gdLst/>
            <a:ahLst/>
            <a:cxnLst/>
            <a:rect l="l" t="t" r="r" b="b"/>
            <a:pathLst>
              <a:path h="841375">
                <a:moveTo>
                  <a:pt x="0" y="0"/>
                </a:moveTo>
                <a:lnTo>
                  <a:pt x="0" y="841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05600" y="0"/>
            <a:ext cx="0" cy="2046605"/>
          </a:xfrm>
          <a:custGeom>
            <a:avLst/>
            <a:gdLst/>
            <a:ahLst/>
            <a:cxnLst/>
            <a:rect l="l" t="t" r="r" b="b"/>
            <a:pathLst>
              <a:path h="2046605">
                <a:moveTo>
                  <a:pt x="0" y="0"/>
                </a:moveTo>
                <a:lnTo>
                  <a:pt x="0" y="204635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6016625"/>
            <a:ext cx="0" cy="841375"/>
          </a:xfrm>
          <a:custGeom>
            <a:avLst/>
            <a:gdLst/>
            <a:ahLst/>
            <a:cxnLst/>
            <a:rect l="l" t="t" r="r" b="b"/>
            <a:pathLst>
              <a:path h="841375">
                <a:moveTo>
                  <a:pt x="0" y="0"/>
                </a:moveTo>
                <a:lnTo>
                  <a:pt x="0" y="841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24800" y="0"/>
            <a:ext cx="0" cy="2046605"/>
          </a:xfrm>
          <a:custGeom>
            <a:avLst/>
            <a:gdLst/>
            <a:ahLst/>
            <a:cxnLst/>
            <a:rect l="l" t="t" r="r" b="b"/>
            <a:pathLst>
              <a:path h="2046605">
                <a:moveTo>
                  <a:pt x="0" y="0"/>
                </a:moveTo>
                <a:lnTo>
                  <a:pt x="0" y="204635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6016625"/>
            <a:ext cx="0" cy="841375"/>
          </a:xfrm>
          <a:custGeom>
            <a:avLst/>
            <a:gdLst/>
            <a:ahLst/>
            <a:cxnLst/>
            <a:rect l="l" t="t" r="r" b="b"/>
            <a:pathLst>
              <a:path h="841375">
                <a:moveTo>
                  <a:pt x="0" y="0"/>
                </a:moveTo>
                <a:lnTo>
                  <a:pt x="0" y="841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144000" y="0"/>
            <a:ext cx="0" cy="2046605"/>
          </a:xfrm>
          <a:custGeom>
            <a:avLst/>
            <a:gdLst/>
            <a:ahLst/>
            <a:cxnLst/>
            <a:rect l="l" t="t" r="r" b="b"/>
            <a:pathLst>
              <a:path h="2046605">
                <a:moveTo>
                  <a:pt x="0" y="0"/>
                </a:moveTo>
                <a:lnTo>
                  <a:pt x="0" y="204635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6016625"/>
            <a:ext cx="0" cy="841375"/>
          </a:xfrm>
          <a:custGeom>
            <a:avLst/>
            <a:gdLst/>
            <a:ahLst/>
            <a:cxnLst/>
            <a:rect l="l" t="t" r="r" b="b"/>
            <a:pathLst>
              <a:path h="841375">
                <a:moveTo>
                  <a:pt x="0" y="0"/>
                </a:moveTo>
                <a:lnTo>
                  <a:pt x="0" y="841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363200" y="0"/>
            <a:ext cx="0" cy="2046605"/>
          </a:xfrm>
          <a:custGeom>
            <a:avLst/>
            <a:gdLst/>
            <a:ahLst/>
            <a:cxnLst/>
            <a:rect l="l" t="t" r="r" b="b"/>
            <a:pathLst>
              <a:path h="2046605">
                <a:moveTo>
                  <a:pt x="0" y="0"/>
                </a:moveTo>
                <a:lnTo>
                  <a:pt x="0" y="204635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6016625"/>
            <a:ext cx="0" cy="841375"/>
          </a:xfrm>
          <a:custGeom>
            <a:avLst/>
            <a:gdLst/>
            <a:ahLst/>
            <a:cxnLst/>
            <a:rect l="l" t="t" r="r" b="b"/>
            <a:pathLst>
              <a:path h="841375">
                <a:moveTo>
                  <a:pt x="0" y="0"/>
                </a:moveTo>
                <a:lnTo>
                  <a:pt x="0" y="841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582400" y="0"/>
            <a:ext cx="0" cy="2046605"/>
          </a:xfrm>
          <a:custGeom>
            <a:avLst/>
            <a:gdLst/>
            <a:ahLst/>
            <a:cxnLst/>
            <a:rect l="l" t="t" r="r" b="b"/>
            <a:pathLst>
              <a:path h="2046605">
                <a:moveTo>
                  <a:pt x="0" y="0"/>
                </a:moveTo>
                <a:lnTo>
                  <a:pt x="0" y="2046351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582400" y="6016625"/>
            <a:ext cx="0" cy="841375"/>
          </a:xfrm>
          <a:custGeom>
            <a:avLst/>
            <a:gdLst/>
            <a:ahLst/>
            <a:cxnLst/>
            <a:rect l="l" t="t" r="r" b="b"/>
            <a:pathLst>
              <a:path h="841375">
                <a:moveTo>
                  <a:pt x="0" y="0"/>
                </a:moveTo>
                <a:lnTo>
                  <a:pt x="0" y="841374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161137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685651" y="2835275"/>
            <a:ext cx="506730" cy="0"/>
          </a:xfrm>
          <a:custGeom>
            <a:avLst/>
            <a:gdLst/>
            <a:ahLst/>
            <a:cxnLst/>
            <a:rect l="l" t="t" r="r" b="b"/>
            <a:pathLst>
              <a:path w="506729">
                <a:moveTo>
                  <a:pt x="0" y="0"/>
                </a:moveTo>
                <a:lnTo>
                  <a:pt x="50634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175" y="2835275"/>
            <a:ext cx="3303904" cy="0"/>
          </a:xfrm>
          <a:custGeom>
            <a:avLst/>
            <a:gdLst/>
            <a:ahLst/>
            <a:cxnLst/>
            <a:rect l="l" t="t" r="r" b="b"/>
            <a:pathLst>
              <a:path w="3303904">
                <a:moveTo>
                  <a:pt x="0" y="0"/>
                </a:moveTo>
                <a:lnTo>
                  <a:pt x="3303651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685651" y="4060825"/>
            <a:ext cx="506730" cy="0"/>
          </a:xfrm>
          <a:custGeom>
            <a:avLst/>
            <a:gdLst/>
            <a:ahLst/>
            <a:cxnLst/>
            <a:rect l="l" t="t" r="r" b="b"/>
            <a:pathLst>
              <a:path w="506729">
                <a:moveTo>
                  <a:pt x="0" y="0"/>
                </a:moveTo>
                <a:lnTo>
                  <a:pt x="50634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984500" y="4060825"/>
            <a:ext cx="322580" cy="0"/>
          </a:xfrm>
          <a:custGeom>
            <a:avLst/>
            <a:gdLst/>
            <a:ahLst/>
            <a:cxnLst/>
            <a:rect l="l" t="t" r="r" b="b"/>
            <a:pathLst>
              <a:path w="322579">
                <a:moveTo>
                  <a:pt x="0" y="0"/>
                </a:moveTo>
                <a:lnTo>
                  <a:pt x="3223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75" y="4060825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81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685651" y="5284851"/>
            <a:ext cx="506730" cy="0"/>
          </a:xfrm>
          <a:custGeom>
            <a:avLst/>
            <a:gdLst/>
            <a:ahLst/>
            <a:cxnLst/>
            <a:rect l="l" t="t" r="r" b="b"/>
            <a:pathLst>
              <a:path w="506729">
                <a:moveTo>
                  <a:pt x="0" y="0"/>
                </a:moveTo>
                <a:lnTo>
                  <a:pt x="50634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75" y="5284851"/>
            <a:ext cx="3303904" cy="0"/>
          </a:xfrm>
          <a:custGeom>
            <a:avLst/>
            <a:gdLst/>
            <a:ahLst/>
            <a:cxnLst/>
            <a:rect l="l" t="t" r="r" b="b"/>
            <a:pathLst>
              <a:path w="3303904">
                <a:moveTo>
                  <a:pt x="0" y="0"/>
                </a:moveTo>
                <a:lnTo>
                  <a:pt x="3303651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75" y="6510337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9600" y="6172200"/>
            <a:ext cx="10972800" cy="0"/>
          </a:xfrm>
          <a:custGeom>
            <a:avLst/>
            <a:gdLst/>
            <a:ahLst/>
            <a:cxnLst/>
            <a:rect l="l" t="t" r="r" b="b"/>
            <a:pathLst>
              <a:path w="10972800">
                <a:moveTo>
                  <a:pt x="0" y="0"/>
                </a:moveTo>
                <a:lnTo>
                  <a:pt x="10972800" y="0"/>
                </a:lnTo>
              </a:path>
            </a:pathLst>
          </a:custGeom>
          <a:ln w="1270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76749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0" y="263588"/>
            <a:ext cx="12192000" cy="4619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0" y="263588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0" y="461962"/>
                </a:moveTo>
                <a:lnTo>
                  <a:pt x="12192000" y="461962"/>
                </a:lnTo>
                <a:lnTo>
                  <a:pt x="12192000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>
            <a:spLocks noGrp="1"/>
          </p:cNvSpPr>
          <p:nvPr>
            <p:ph type="title"/>
          </p:nvPr>
        </p:nvSpPr>
        <p:spPr>
          <a:xfrm>
            <a:off x="78739" y="293941"/>
            <a:ext cx="109105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400" spc="-5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400" spc="-5" dirty="0" smtClean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Requisitos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2400" spc="-5" dirty="0">
                <a:solidFill>
                  <a:srgbClr val="FFFFFF"/>
                </a:solidFill>
                <a:latin typeface="Verdana"/>
                <a:cs typeface="Verdana"/>
              </a:rPr>
              <a:t>hipóteses admissíveis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de RCE </a:t>
            </a: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</a:rPr>
              <a:t>por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ato</a:t>
            </a:r>
            <a:r>
              <a:rPr sz="2400" spc="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FFFFFF"/>
                </a:solidFill>
                <a:latin typeface="Verdana"/>
                <a:cs typeface="Verdana"/>
              </a:rPr>
              <a:t>legislativo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93981" y="924560"/>
            <a:ext cx="12004040" cy="800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1920" y="899160"/>
            <a:ext cx="12034520" cy="9169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53987" y="966787"/>
            <a:ext cx="11884025" cy="6778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14642" y="997648"/>
            <a:ext cx="1155636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Leis de 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efeitos concretos, constitucionais 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ou 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inconstitucionais 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(ou 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leis</a:t>
            </a:r>
            <a:r>
              <a:rPr sz="1900" b="1" spc="2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materialmente</a:t>
            </a:r>
            <a:endParaRPr sz="1900">
              <a:latin typeface="Verdana"/>
              <a:cs typeface="Verdana"/>
            </a:endParaRPr>
          </a:p>
          <a:p>
            <a:pPr marL="3810" algn="ctr">
              <a:lnSpc>
                <a:spcPct val="100000"/>
              </a:lnSpc>
            </a:pP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administrativas)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241300" y="3292475"/>
            <a:ext cx="2743200" cy="1478280"/>
          </a:xfrm>
          <a:custGeom>
            <a:avLst/>
            <a:gdLst/>
            <a:ahLst/>
            <a:cxnLst/>
            <a:rect l="l" t="t" r="r" b="b"/>
            <a:pathLst>
              <a:path w="2743200" h="1478279">
                <a:moveTo>
                  <a:pt x="0" y="1478026"/>
                </a:moveTo>
                <a:lnTo>
                  <a:pt x="2743200" y="1478026"/>
                </a:lnTo>
                <a:lnTo>
                  <a:pt x="2743200" y="0"/>
                </a:lnTo>
                <a:lnTo>
                  <a:pt x="0" y="0"/>
                </a:lnTo>
                <a:lnTo>
                  <a:pt x="0" y="147802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41300" y="3292475"/>
            <a:ext cx="2743200" cy="1478280"/>
          </a:xfrm>
          <a:custGeom>
            <a:avLst/>
            <a:gdLst/>
            <a:ahLst/>
            <a:cxnLst/>
            <a:rect l="l" t="t" r="r" b="b"/>
            <a:pathLst>
              <a:path w="2743200" h="1478279">
                <a:moveTo>
                  <a:pt x="0" y="1478026"/>
                </a:moveTo>
                <a:lnTo>
                  <a:pt x="2743200" y="1478026"/>
                </a:lnTo>
                <a:lnTo>
                  <a:pt x="2743200" y="0"/>
                </a:lnTo>
                <a:lnTo>
                  <a:pt x="0" y="0"/>
                </a:lnTo>
                <a:lnTo>
                  <a:pt x="0" y="1478026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503555" y="3324225"/>
            <a:ext cx="2216150" cy="139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BREVE 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COMPREENSÃO  SOBRE </a:t>
            </a:r>
            <a:r>
              <a:rPr sz="1800" dirty="0">
                <a:solidFill>
                  <a:srgbClr val="2C2D2C"/>
                </a:solidFill>
                <a:latin typeface="Verdana"/>
                <a:cs typeface="Verdana"/>
              </a:rPr>
              <a:t>AS LEIS</a:t>
            </a:r>
            <a:r>
              <a:rPr sz="1800" spc="-1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2C2D2C"/>
                </a:solidFill>
                <a:latin typeface="Verdana"/>
                <a:cs typeface="Verdana"/>
              </a:rPr>
              <a:t>DE  </a:t>
            </a:r>
            <a:r>
              <a:rPr sz="1800" spc="-10" dirty="0">
                <a:solidFill>
                  <a:srgbClr val="2C2D2C"/>
                </a:solidFill>
                <a:latin typeface="Verdana"/>
                <a:cs typeface="Verdana"/>
              </a:rPr>
              <a:t>EFEITOS  CONCRETOS: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06826" y="2046351"/>
            <a:ext cx="8378825" cy="3970654"/>
          </a:xfrm>
          <a:custGeom>
            <a:avLst/>
            <a:gdLst/>
            <a:ahLst/>
            <a:cxnLst/>
            <a:rect l="l" t="t" r="r" b="b"/>
            <a:pathLst>
              <a:path w="8378825" h="3970654">
                <a:moveTo>
                  <a:pt x="0" y="3970274"/>
                </a:moveTo>
                <a:lnTo>
                  <a:pt x="8378825" y="3970274"/>
                </a:lnTo>
                <a:lnTo>
                  <a:pt x="8378825" y="0"/>
                </a:lnTo>
                <a:lnTo>
                  <a:pt x="0" y="0"/>
                </a:lnTo>
                <a:lnTo>
                  <a:pt x="0" y="39702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306826" y="2046351"/>
            <a:ext cx="8378825" cy="3970654"/>
          </a:xfrm>
          <a:custGeom>
            <a:avLst/>
            <a:gdLst/>
            <a:ahLst/>
            <a:cxnLst/>
            <a:rect l="l" t="t" r="r" b="b"/>
            <a:pathLst>
              <a:path w="8378825" h="3970654">
                <a:moveTo>
                  <a:pt x="0" y="3970274"/>
                </a:moveTo>
                <a:lnTo>
                  <a:pt x="8378825" y="3970274"/>
                </a:lnTo>
                <a:lnTo>
                  <a:pt x="8378825" y="0"/>
                </a:lnTo>
                <a:lnTo>
                  <a:pt x="0" y="0"/>
                </a:lnTo>
                <a:lnTo>
                  <a:pt x="0" y="3970274"/>
                </a:lnTo>
                <a:close/>
              </a:path>
            </a:pathLst>
          </a:custGeom>
          <a:ln w="12700">
            <a:solidFill>
              <a:srgbClr val="4F9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3386201" y="2072639"/>
            <a:ext cx="8223884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indent="-28702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</a:tabLst>
            </a:pP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Um </a:t>
            </a:r>
            <a:r>
              <a:rPr sz="2100" b="1" spc="-5" dirty="0">
                <a:solidFill>
                  <a:srgbClr val="2C2D2C"/>
                </a:solidFill>
                <a:latin typeface="Arial"/>
                <a:cs typeface="Arial"/>
              </a:rPr>
              <a:t>ato </a:t>
            </a:r>
            <a:r>
              <a:rPr sz="2100" b="1" spc="-10" dirty="0">
                <a:solidFill>
                  <a:srgbClr val="2C2D2C"/>
                </a:solidFill>
                <a:latin typeface="Arial"/>
                <a:cs typeface="Arial"/>
              </a:rPr>
              <a:t>administrativo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por</a:t>
            </a:r>
            <a:r>
              <a:rPr sz="2100" spc="9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analogia;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C2D2C"/>
              </a:buClr>
              <a:buFont typeface="Wingdings"/>
              <a:buChar char=""/>
            </a:pPr>
            <a:endParaRPr sz="2150">
              <a:latin typeface="Times New Roman"/>
              <a:cs typeface="Times New Roman"/>
            </a:endParaRPr>
          </a:p>
          <a:p>
            <a:pPr marL="299720" indent="-287020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299720" algn="l"/>
              </a:tabLst>
            </a:pP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Atingem</a:t>
            </a:r>
            <a:r>
              <a:rPr sz="2100" spc="10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b="1" spc="-5" dirty="0">
                <a:solidFill>
                  <a:srgbClr val="2C2D2C"/>
                </a:solidFill>
                <a:latin typeface="Arial"/>
                <a:cs typeface="Arial"/>
              </a:rPr>
              <a:t>pessoas</a:t>
            </a:r>
            <a:r>
              <a:rPr sz="2100" b="1" spc="9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b="1" spc="-5" dirty="0">
                <a:solidFill>
                  <a:srgbClr val="2C2D2C"/>
                </a:solidFill>
                <a:latin typeface="Arial"/>
                <a:cs typeface="Arial"/>
              </a:rPr>
              <a:t>determinadas</a:t>
            </a:r>
            <a:r>
              <a:rPr sz="2100" b="1" spc="11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2C2D2C"/>
                </a:solidFill>
                <a:latin typeface="Arial"/>
                <a:cs typeface="Arial"/>
              </a:rPr>
              <a:t>–</a:t>
            </a:r>
            <a:r>
              <a:rPr sz="2100" spc="8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destoam</a:t>
            </a:r>
            <a:r>
              <a:rPr sz="2100" spc="90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da</a:t>
            </a:r>
            <a:r>
              <a:rPr sz="2100" spc="8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generalidade</a:t>
            </a:r>
            <a:r>
              <a:rPr sz="2100" spc="10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2C2D2C"/>
                </a:solidFill>
                <a:latin typeface="Arial"/>
                <a:cs typeface="Arial"/>
              </a:rPr>
              <a:t>e</a:t>
            </a:r>
            <a:r>
              <a:rPr sz="2100" spc="10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da</a:t>
            </a:r>
            <a:endParaRPr sz="210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</a:pP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abstração;</a:t>
            </a:r>
            <a:endParaRPr sz="21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386201" y="3673157"/>
            <a:ext cx="8223884" cy="98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</a:tabLst>
            </a:pP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Materializam </a:t>
            </a:r>
            <a:r>
              <a:rPr sz="2100" dirty="0">
                <a:solidFill>
                  <a:srgbClr val="2C2D2C"/>
                </a:solidFill>
                <a:latin typeface="Arial"/>
                <a:cs typeface="Arial"/>
              </a:rPr>
              <a:t>o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princípio da </a:t>
            </a:r>
            <a:r>
              <a:rPr sz="2100" b="1" spc="-5" dirty="0">
                <a:solidFill>
                  <a:srgbClr val="2C2D2C"/>
                </a:solidFill>
                <a:latin typeface="Arial"/>
                <a:cs typeface="Arial"/>
              </a:rPr>
              <a:t>repartição dos encargos sociais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: 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ônus suportado por um cidadão ou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grupo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de pessoas específico 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em relação </a:t>
            </a:r>
            <a:r>
              <a:rPr sz="2100" dirty="0">
                <a:solidFill>
                  <a:srgbClr val="2C2D2C"/>
                </a:solidFill>
                <a:latin typeface="Arial"/>
                <a:cs typeface="Arial"/>
              </a:rPr>
              <a:t>à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sociedade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como um</a:t>
            </a:r>
            <a:r>
              <a:rPr sz="2100" spc="1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todo;</a:t>
            </a:r>
            <a:endParaRPr sz="21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386201" y="4954015"/>
            <a:ext cx="8221345" cy="986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marR="5080" indent="-28702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299720" algn="l"/>
              </a:tabLst>
            </a:pP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Por isso, </a:t>
            </a:r>
            <a:r>
              <a:rPr sz="2100" b="1" spc="-5" dirty="0">
                <a:solidFill>
                  <a:srgbClr val="2C2D2C"/>
                </a:solidFill>
                <a:latin typeface="Arial"/>
                <a:cs typeface="Arial"/>
              </a:rPr>
              <a:t>independe </a:t>
            </a:r>
            <a:r>
              <a:rPr sz="2100" b="1" dirty="0">
                <a:solidFill>
                  <a:srgbClr val="2C2D2C"/>
                </a:solidFill>
                <a:latin typeface="Arial"/>
                <a:cs typeface="Arial"/>
              </a:rPr>
              <a:t>o </a:t>
            </a:r>
            <a:r>
              <a:rPr sz="2100" b="1" spc="-5" dirty="0">
                <a:solidFill>
                  <a:srgbClr val="2C2D2C"/>
                </a:solidFill>
                <a:latin typeface="Arial"/>
                <a:cs typeface="Arial"/>
              </a:rPr>
              <a:t>fato da </a:t>
            </a:r>
            <a:r>
              <a:rPr sz="2100" b="1" spc="-10" dirty="0">
                <a:solidFill>
                  <a:srgbClr val="2C2D2C"/>
                </a:solidFill>
                <a:latin typeface="Arial"/>
                <a:cs typeface="Arial"/>
              </a:rPr>
              <a:t>lei </a:t>
            </a:r>
            <a:r>
              <a:rPr sz="2100" b="1" spc="-5" dirty="0">
                <a:solidFill>
                  <a:srgbClr val="2C2D2C"/>
                </a:solidFill>
                <a:latin typeface="Arial"/>
                <a:cs typeface="Arial"/>
              </a:rPr>
              <a:t>ser constitucional </a:t>
            </a:r>
            <a:r>
              <a:rPr sz="2100" b="1" spc="-10" dirty="0">
                <a:solidFill>
                  <a:srgbClr val="2C2D2C"/>
                </a:solidFill>
                <a:latin typeface="Arial"/>
                <a:cs typeface="Arial"/>
              </a:rPr>
              <a:t>ou  </a:t>
            </a:r>
            <a:r>
              <a:rPr sz="2100" b="1" spc="-5" dirty="0">
                <a:solidFill>
                  <a:srgbClr val="2C2D2C"/>
                </a:solidFill>
                <a:latin typeface="Arial"/>
                <a:cs typeface="Arial"/>
              </a:rPr>
              <a:t>inconstitucional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, </a:t>
            </a:r>
            <a:r>
              <a:rPr sz="2100" dirty="0">
                <a:solidFill>
                  <a:srgbClr val="2C2D2C"/>
                </a:solidFill>
                <a:latin typeface="Arial"/>
                <a:cs typeface="Arial"/>
              </a:rPr>
              <a:t>o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Estado responderá civilmente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pelos danos por 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ela </a:t>
            </a:r>
            <a:r>
              <a:rPr sz="2100" spc="-10" dirty="0">
                <a:solidFill>
                  <a:srgbClr val="2C2D2C"/>
                </a:solidFill>
                <a:latin typeface="Arial"/>
                <a:cs typeface="Arial"/>
              </a:rPr>
              <a:t>causados (analogia dos atos lícitos ou</a:t>
            </a:r>
            <a:r>
              <a:rPr sz="2100" spc="105" dirty="0">
                <a:solidFill>
                  <a:srgbClr val="2C2D2C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2C2D2C"/>
                </a:solidFill>
                <a:latin typeface="Arial"/>
                <a:cs typeface="Arial"/>
              </a:rPr>
              <a:t>ilícitos).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096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88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672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672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864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864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056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056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9248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9248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1440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3632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3632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582400" y="0"/>
            <a:ext cx="0" cy="1033780"/>
          </a:xfrm>
          <a:custGeom>
            <a:avLst/>
            <a:gdLst/>
            <a:ahLst/>
            <a:cxnLst/>
            <a:rect l="l" t="t" r="r" b="b"/>
            <a:pathLst>
              <a:path h="1033780">
                <a:moveTo>
                  <a:pt x="0" y="0"/>
                </a:moveTo>
                <a:lnTo>
                  <a:pt x="0" y="10335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582400" y="2571750"/>
            <a:ext cx="0" cy="60325"/>
          </a:xfrm>
          <a:custGeom>
            <a:avLst/>
            <a:gdLst/>
            <a:ahLst/>
            <a:cxnLst/>
            <a:rect l="l" t="t" r="r" b="b"/>
            <a:pathLst>
              <a:path h="60325">
                <a:moveTo>
                  <a:pt x="0" y="0"/>
                </a:moveTo>
                <a:lnTo>
                  <a:pt x="0" y="6032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175" y="385825"/>
            <a:ext cx="12188825" cy="0"/>
          </a:xfrm>
          <a:custGeom>
            <a:avLst/>
            <a:gdLst/>
            <a:ahLst/>
            <a:cxnLst/>
            <a:rect l="l" t="t" r="r" b="b"/>
            <a:pathLst>
              <a:path w="12188825">
                <a:moveTo>
                  <a:pt x="0" y="0"/>
                </a:moveTo>
                <a:lnTo>
                  <a:pt x="121888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098338" y="1611375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>
                <a:moveTo>
                  <a:pt x="0" y="0"/>
                </a:moveTo>
                <a:lnTo>
                  <a:pt x="93661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150725" y="283527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2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150725" y="406082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2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150725" y="52848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2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150725" y="651033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>
                <a:moveTo>
                  <a:pt x="0" y="0"/>
                </a:moveTo>
                <a:lnTo>
                  <a:pt x="4127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5425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449450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6654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8467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0" y="0"/>
                </a:moveTo>
                <a:lnTo>
                  <a:pt x="6816725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107051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0" y="0"/>
                </a:moveTo>
                <a:lnTo>
                  <a:pt x="6815074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27775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0" y="0"/>
                </a:moveTo>
                <a:lnTo>
                  <a:pt x="5864225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48626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0" y="0"/>
                </a:moveTo>
                <a:lnTo>
                  <a:pt x="4643374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8772525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0" y="0"/>
                </a:moveTo>
                <a:lnTo>
                  <a:pt x="3419475" y="3457575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98220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0" y="0"/>
                </a:moveTo>
                <a:lnTo>
                  <a:pt x="220980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198225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0" y="0"/>
                </a:moveTo>
                <a:lnTo>
                  <a:pt x="993775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5829300" y="58451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4614926" y="4630674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3398901" y="34258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2197100" y="220662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0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987425" y="993775"/>
                </a:moveTo>
                <a:lnTo>
                  <a:pt x="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149850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274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709926" y="0"/>
            <a:ext cx="6816725" cy="6858000"/>
          </a:xfrm>
          <a:custGeom>
            <a:avLst/>
            <a:gdLst/>
            <a:ahLst/>
            <a:cxnLst/>
            <a:rect l="l" t="t" r="r" b="b"/>
            <a:pathLst>
              <a:path w="6816725" h="6858000">
                <a:moveTo>
                  <a:pt x="6816725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90599" y="0"/>
            <a:ext cx="6817359" cy="6858000"/>
          </a:xfrm>
          <a:custGeom>
            <a:avLst/>
            <a:gdLst/>
            <a:ahLst/>
            <a:cxnLst/>
            <a:rect l="l" t="t" r="r" b="b"/>
            <a:pathLst>
              <a:path w="6817359" h="6858000">
                <a:moveTo>
                  <a:pt x="6816852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69875" y="0"/>
            <a:ext cx="6815455" cy="6858000"/>
          </a:xfrm>
          <a:custGeom>
            <a:avLst/>
            <a:gdLst/>
            <a:ahLst/>
            <a:cxnLst/>
            <a:rect l="l" t="t" r="r" b="b"/>
            <a:pathLst>
              <a:path w="6815455" h="6858000">
                <a:moveTo>
                  <a:pt x="6815201" y="0"/>
                </a:moveTo>
                <a:lnTo>
                  <a:pt x="0" y="685799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0"/>
            <a:ext cx="5864225" cy="5899150"/>
          </a:xfrm>
          <a:custGeom>
            <a:avLst/>
            <a:gdLst/>
            <a:ahLst/>
            <a:cxnLst/>
            <a:rect l="l" t="t" r="r" b="b"/>
            <a:pathLst>
              <a:path w="5864225" h="5899150">
                <a:moveTo>
                  <a:pt x="5864225" y="0"/>
                </a:moveTo>
                <a:lnTo>
                  <a:pt x="0" y="589915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0"/>
            <a:ext cx="4643755" cy="4672330"/>
          </a:xfrm>
          <a:custGeom>
            <a:avLst/>
            <a:gdLst/>
            <a:ahLst/>
            <a:cxnLst/>
            <a:rect l="l" t="t" r="r" b="b"/>
            <a:pathLst>
              <a:path w="4643755" h="4672330">
                <a:moveTo>
                  <a:pt x="4643501" y="0"/>
                </a:moveTo>
                <a:lnTo>
                  <a:pt x="0" y="4671949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0" y="0"/>
            <a:ext cx="3419475" cy="3457575"/>
          </a:xfrm>
          <a:custGeom>
            <a:avLst/>
            <a:gdLst/>
            <a:ahLst/>
            <a:cxnLst/>
            <a:rect l="l" t="t" r="r" b="b"/>
            <a:pathLst>
              <a:path w="3419475" h="3457575">
                <a:moveTo>
                  <a:pt x="3419475" y="0"/>
                </a:moveTo>
                <a:lnTo>
                  <a:pt x="0" y="3457575"/>
                </a:lnTo>
              </a:path>
            </a:pathLst>
          </a:custGeom>
          <a:ln w="6349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0" y="0"/>
            <a:ext cx="2209800" cy="2227580"/>
          </a:xfrm>
          <a:custGeom>
            <a:avLst/>
            <a:gdLst/>
            <a:ahLst/>
            <a:cxnLst/>
            <a:rect l="l" t="t" r="r" b="b"/>
            <a:pathLst>
              <a:path w="2209800" h="2227580">
                <a:moveTo>
                  <a:pt x="2209800" y="0"/>
                </a:moveTo>
                <a:lnTo>
                  <a:pt x="0" y="2227326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0" y="0"/>
            <a:ext cx="993775" cy="1003300"/>
          </a:xfrm>
          <a:custGeom>
            <a:avLst/>
            <a:gdLst/>
            <a:ahLst/>
            <a:cxnLst/>
            <a:rect l="l" t="t" r="r" b="b"/>
            <a:pathLst>
              <a:path w="993775" h="1003300">
                <a:moveTo>
                  <a:pt x="993775" y="0"/>
                </a:moveTo>
                <a:lnTo>
                  <a:pt x="0" y="100330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362700" y="1012825"/>
            <a:ext cx="5829300" cy="5845175"/>
          </a:xfrm>
          <a:custGeom>
            <a:avLst/>
            <a:gdLst/>
            <a:ahLst/>
            <a:cxnLst/>
            <a:rect l="l" t="t" r="r" b="b"/>
            <a:pathLst>
              <a:path w="5829300" h="5845175">
                <a:moveTo>
                  <a:pt x="0" y="5845175"/>
                </a:moveTo>
                <a:lnTo>
                  <a:pt x="58293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577201" y="2227326"/>
            <a:ext cx="4615180" cy="4631055"/>
          </a:xfrm>
          <a:custGeom>
            <a:avLst/>
            <a:gdLst/>
            <a:ahLst/>
            <a:cxnLst/>
            <a:rect l="l" t="t" r="r" b="b"/>
            <a:pathLst>
              <a:path w="4615180" h="4631055">
                <a:moveTo>
                  <a:pt x="0" y="4630674"/>
                </a:moveTo>
                <a:lnTo>
                  <a:pt x="4614799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793226" y="3432175"/>
            <a:ext cx="3399154" cy="3425825"/>
          </a:xfrm>
          <a:custGeom>
            <a:avLst/>
            <a:gdLst/>
            <a:ahLst/>
            <a:cxnLst/>
            <a:rect l="l" t="t" r="r" b="b"/>
            <a:pathLst>
              <a:path w="3399154" h="3425825">
                <a:moveTo>
                  <a:pt x="0" y="3425825"/>
                </a:moveTo>
                <a:lnTo>
                  <a:pt x="3398774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994900" y="4651375"/>
            <a:ext cx="2197100" cy="2206625"/>
          </a:xfrm>
          <a:custGeom>
            <a:avLst/>
            <a:gdLst/>
            <a:ahLst/>
            <a:cxnLst/>
            <a:rect l="l" t="t" r="r" b="b"/>
            <a:pathLst>
              <a:path w="2197100" h="2206625">
                <a:moveTo>
                  <a:pt x="0" y="2206625"/>
                </a:moveTo>
                <a:lnTo>
                  <a:pt x="2197100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1204575" y="5864225"/>
            <a:ext cx="987425" cy="993775"/>
          </a:xfrm>
          <a:custGeom>
            <a:avLst/>
            <a:gdLst/>
            <a:ahLst/>
            <a:cxnLst/>
            <a:rect l="l" t="t" r="r" b="b"/>
            <a:pathLst>
              <a:path w="987425" h="993775">
                <a:moveTo>
                  <a:pt x="0" y="993775"/>
                </a:moveTo>
                <a:lnTo>
                  <a:pt x="987425" y="0"/>
                </a:lnTo>
              </a:path>
            </a:pathLst>
          </a:custGeom>
          <a:ln w="635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7674991" y="4359131"/>
            <a:ext cx="1111250" cy="26289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eg</a:t>
            </a:r>
            <a:r>
              <a:rPr sz="1700" b="1" spc="-5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1700" b="1" spc="-1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700" b="1" spc="-10" dirty="0">
                <a:solidFill>
                  <a:srgbClr val="FFFFFF"/>
                </a:solidFill>
                <a:latin typeface="Verdana"/>
                <a:cs typeface="Verdana"/>
              </a:rPr>
              <a:t>ss</a:t>
            </a:r>
            <a:r>
              <a:rPr sz="1700" b="1" dirty="0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1113" y="63500"/>
            <a:ext cx="12180886" cy="415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113" y="479425"/>
            <a:ext cx="12181205" cy="0"/>
          </a:xfrm>
          <a:custGeom>
            <a:avLst/>
            <a:gdLst/>
            <a:ahLst/>
            <a:cxnLst/>
            <a:rect l="l" t="t" r="r" b="b"/>
            <a:pathLst>
              <a:path w="12181205">
                <a:moveTo>
                  <a:pt x="0" y="0"/>
                </a:moveTo>
                <a:lnTo>
                  <a:pt x="12180886" y="0"/>
                </a:lnTo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1113" y="63500"/>
            <a:ext cx="12181205" cy="415925"/>
          </a:xfrm>
          <a:custGeom>
            <a:avLst/>
            <a:gdLst/>
            <a:ahLst/>
            <a:cxnLst/>
            <a:rect l="l" t="t" r="r" b="b"/>
            <a:pathLst>
              <a:path w="12181205" h="415925">
                <a:moveTo>
                  <a:pt x="12180886" y="0"/>
                </a:moveTo>
                <a:lnTo>
                  <a:pt x="0" y="0"/>
                </a:lnTo>
                <a:lnTo>
                  <a:pt x="0" y="415925"/>
                </a:lnTo>
              </a:path>
            </a:pathLst>
          </a:custGeom>
          <a:ln w="6350">
            <a:solidFill>
              <a:srgbClr val="D15A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>
            <a:spLocks noGrp="1"/>
          </p:cNvSpPr>
          <p:nvPr>
            <p:ph type="title"/>
          </p:nvPr>
        </p:nvSpPr>
        <p:spPr>
          <a:xfrm>
            <a:off x="89852" y="93980"/>
            <a:ext cx="953516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2100" dirty="0">
                <a:solidFill>
                  <a:srgbClr val="FFFFFF"/>
                </a:solidFill>
                <a:latin typeface="Verdana"/>
                <a:cs typeface="Verdana"/>
              </a:rPr>
              <a:t>3</a:t>
            </a:r>
            <a:r>
              <a:rPr sz="2100" dirty="0" smtClean="0">
                <a:solidFill>
                  <a:srgbClr val="FFFFFF"/>
                </a:solidFill>
                <a:latin typeface="Verdana"/>
                <a:cs typeface="Verdana"/>
              </a:rPr>
              <a:t>. 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Requisitos </a:t>
            </a:r>
            <a:r>
              <a:rPr sz="2100" dirty="0">
                <a:solidFill>
                  <a:srgbClr val="FFFFFF"/>
                </a:solidFill>
                <a:latin typeface="Verdana"/>
                <a:cs typeface="Verdana"/>
              </a:rPr>
              <a:t>e 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hipóteses admissíveis de RCE por </a:t>
            </a:r>
            <a:r>
              <a:rPr sz="2100" dirty="0">
                <a:solidFill>
                  <a:srgbClr val="FFFFFF"/>
                </a:solidFill>
                <a:latin typeface="Verdana"/>
                <a:cs typeface="Verdana"/>
              </a:rPr>
              <a:t>ato</a:t>
            </a:r>
            <a:r>
              <a:rPr sz="2100" spc="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Verdana"/>
                <a:cs typeface="Verdana"/>
              </a:rPr>
              <a:t>legislativo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79780" y="523240"/>
            <a:ext cx="10327640" cy="50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687320" y="497840"/>
            <a:ext cx="6682740" cy="6273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39787" y="565213"/>
            <a:ext cx="10207625" cy="3857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1113" y="1033525"/>
            <a:ext cx="12087225" cy="1538605"/>
          </a:xfrm>
          <a:custGeom>
            <a:avLst/>
            <a:gdLst/>
            <a:ahLst/>
            <a:cxnLst/>
            <a:rect l="l" t="t" r="r" b="b"/>
            <a:pathLst>
              <a:path w="12087225" h="1538605">
                <a:moveTo>
                  <a:pt x="0" y="1538224"/>
                </a:moveTo>
                <a:lnTo>
                  <a:pt x="12087225" y="1538224"/>
                </a:lnTo>
                <a:lnTo>
                  <a:pt x="12087225" y="0"/>
                </a:lnTo>
                <a:lnTo>
                  <a:pt x="0" y="0"/>
                </a:lnTo>
                <a:lnTo>
                  <a:pt x="0" y="15382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1113" y="1033525"/>
            <a:ext cx="12087225" cy="1538605"/>
          </a:xfrm>
          <a:custGeom>
            <a:avLst/>
            <a:gdLst/>
            <a:ahLst/>
            <a:cxnLst/>
            <a:rect l="l" t="t" r="r" b="b"/>
            <a:pathLst>
              <a:path w="12087225" h="1538605">
                <a:moveTo>
                  <a:pt x="0" y="1538224"/>
                </a:moveTo>
                <a:lnTo>
                  <a:pt x="12087225" y="1538224"/>
                </a:lnTo>
                <a:lnTo>
                  <a:pt x="12087225" y="0"/>
                </a:lnTo>
                <a:lnTo>
                  <a:pt x="0" y="0"/>
                </a:lnTo>
                <a:lnTo>
                  <a:pt x="0" y="1538224"/>
                </a:lnTo>
                <a:close/>
              </a:path>
            </a:pathLst>
          </a:custGeom>
          <a:ln w="12700">
            <a:solidFill>
              <a:srgbClr val="EFB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0" y="2082925"/>
            <a:ext cx="12150725" cy="4775076"/>
          </a:xfrm>
          <a:custGeom>
            <a:avLst/>
            <a:gdLst/>
            <a:ahLst/>
            <a:cxnLst/>
            <a:rect l="l" t="t" r="r" b="b"/>
            <a:pathLst>
              <a:path w="12150725" h="4225925">
                <a:moveTo>
                  <a:pt x="12150725" y="4225922"/>
                </a:moveTo>
                <a:lnTo>
                  <a:pt x="12150725" y="0"/>
                </a:lnTo>
                <a:lnTo>
                  <a:pt x="0" y="0"/>
                </a:lnTo>
                <a:lnTo>
                  <a:pt x="0" y="4225922"/>
                </a:lnTo>
                <a:lnTo>
                  <a:pt x="12150725" y="42259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0" y="2632075"/>
            <a:ext cx="12150725" cy="4225925"/>
          </a:xfrm>
          <a:custGeom>
            <a:avLst/>
            <a:gdLst/>
            <a:ahLst/>
            <a:cxnLst/>
            <a:rect l="l" t="t" r="r" b="b"/>
            <a:pathLst>
              <a:path w="12150725" h="4225925">
                <a:moveTo>
                  <a:pt x="12150725" y="4225922"/>
                </a:moveTo>
                <a:lnTo>
                  <a:pt x="12150725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EFB9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37465" y="595883"/>
            <a:ext cx="12039600" cy="5875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5595">
              <a:lnSpc>
                <a:spcPct val="100000"/>
              </a:lnSpc>
              <a:spcBef>
                <a:spcPts val="100"/>
              </a:spcBef>
            </a:pP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Omissão 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no 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poder </a:t>
            </a:r>
            <a:r>
              <a:rPr sz="1900" b="1" spc="-5" dirty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sz="1900" b="1" spc="-10" dirty="0">
                <a:solidFill>
                  <a:srgbClr val="FFFFFF"/>
                </a:solidFill>
                <a:latin typeface="Verdana"/>
                <a:cs typeface="Verdana"/>
              </a:rPr>
              <a:t>legislar </a:t>
            </a:r>
            <a:r>
              <a:rPr sz="1900" b="1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900" b="1" spc="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b="1" spc="-10" dirty="0" err="1" smtClean="0">
                <a:solidFill>
                  <a:srgbClr val="FFFFFF"/>
                </a:solidFill>
                <a:latin typeface="Verdana"/>
                <a:cs typeface="Verdana"/>
              </a:rPr>
              <a:t>regulamentar</a:t>
            </a:r>
            <a:endParaRPr lang="pt-BR" sz="1900" dirty="0">
              <a:latin typeface="Verdana"/>
              <a:cs typeface="Verdana"/>
            </a:endParaRPr>
          </a:p>
          <a:p>
            <a:pPr marL="2855595">
              <a:lnSpc>
                <a:spcPct val="100000"/>
              </a:lnSpc>
              <a:spcBef>
                <a:spcPts val="100"/>
              </a:spcBef>
            </a:pPr>
            <a:endParaRPr lang="pt-BR" sz="185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r>
              <a:rPr lang="pt-BR" sz="1850" dirty="0" smtClean="0">
                <a:latin typeface="Times New Roman"/>
                <a:cs typeface="Times New Roman"/>
              </a:rPr>
              <a:t>Comportamento omisso em termos legislativos (mora legislativa) também é possível de gerar responsabilização em razão da potencialidade danosa dele advindo.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pt-BR" sz="18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r>
              <a:rPr lang="pt-BR" sz="1850" b="1" dirty="0" smtClean="0">
                <a:latin typeface="Times New Roman"/>
                <a:cs typeface="Times New Roman"/>
              </a:rPr>
              <a:t>Hipóteses de Mora Legislativa</a:t>
            </a:r>
          </a:p>
          <a:p>
            <a:pPr marL="457200" indent="-457200">
              <a:lnSpc>
                <a:spcPct val="100000"/>
              </a:lnSpc>
              <a:spcBef>
                <a:spcPts val="50"/>
              </a:spcBef>
              <a:buAutoNum type="arabicParenR"/>
            </a:pPr>
            <a:r>
              <a:rPr lang="pt-BR" sz="1850" dirty="0" smtClean="0">
                <a:latin typeface="Times New Roman"/>
                <a:cs typeface="Times New Roman"/>
              </a:rPr>
              <a:t>Em situações que a própria Constituição Federal estabelece prazo para o exercício do dever de legislar, o descumprimento desse prazo, independentemente de decisão judicial prévia, é suficiente para a caracterização da mora inconstitucional, gerando a responsabilidade estatal (OLIVEIRA, 2017, p. 775).</a:t>
            </a:r>
          </a:p>
          <a:p>
            <a:pPr marL="457200" indent="-457200">
              <a:lnSpc>
                <a:spcPct val="100000"/>
              </a:lnSpc>
              <a:spcBef>
                <a:spcPts val="50"/>
              </a:spcBef>
              <a:buAutoNum type="arabicParenR"/>
            </a:pPr>
            <a:r>
              <a:rPr lang="pt-BR" sz="1850" dirty="0" smtClean="0">
                <a:latin typeface="Times New Roman"/>
                <a:cs typeface="Times New Roman"/>
              </a:rPr>
              <a:t>Em casos em que não há previamente a fixação de prazo para o dever de legislar, a configuração da mora legislativa se dá por reconhecimento judicial, em sede de Mandado de Injunção ou ADI por omissão. Após esse reconhecimento em sede judicial que se passa a poder falar em responsabilidade estatal (OLIVEIRA, 2017, p. 775).</a:t>
            </a:r>
            <a:endParaRPr sz="1850" dirty="0" smtClean="0">
              <a:latin typeface="Times New Roman"/>
              <a:cs typeface="Times New Roman"/>
            </a:endParaRPr>
          </a:p>
          <a:p>
            <a:pPr marL="808990" lvl="1" indent="-287020" algn="just">
              <a:lnSpc>
                <a:spcPts val="1789"/>
              </a:lnSpc>
              <a:buFont typeface="Wingdings"/>
              <a:buChar char=""/>
              <a:tabLst>
                <a:tab pos="352425" algn="l"/>
              </a:tabLst>
            </a:pPr>
            <a:r>
              <a:rPr sz="1500" b="1" spc="-5" dirty="0">
                <a:solidFill>
                  <a:srgbClr val="2C2D2C"/>
                </a:solidFill>
                <a:latin typeface="Verdana"/>
                <a:cs typeface="Verdana"/>
              </a:rPr>
              <a:t>Ação direta de inconstitucionalidade </a:t>
            </a:r>
            <a:r>
              <a:rPr sz="1500" b="1" spc="-10" dirty="0">
                <a:solidFill>
                  <a:srgbClr val="2C2D2C"/>
                </a:solidFill>
                <a:latin typeface="Verdana"/>
                <a:cs typeface="Verdana"/>
              </a:rPr>
              <a:t>por </a:t>
            </a:r>
            <a:r>
              <a:rPr sz="1500" b="1" spc="-5" dirty="0">
                <a:solidFill>
                  <a:srgbClr val="2C2D2C"/>
                </a:solidFill>
                <a:latin typeface="Verdana"/>
                <a:cs typeface="Verdana"/>
              </a:rPr>
              <a:t>omissão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(art. </a:t>
            </a:r>
            <a:r>
              <a:rPr sz="1500" dirty="0">
                <a:solidFill>
                  <a:srgbClr val="2C2D2C"/>
                </a:solidFill>
                <a:latin typeface="Verdana"/>
                <a:cs typeface="Verdana"/>
              </a:rPr>
              <a:t>103, </a:t>
            </a:r>
            <a:r>
              <a:rPr sz="1500" dirty="0">
                <a:solidFill>
                  <a:srgbClr val="2C2D2C"/>
                </a:solidFill>
                <a:latin typeface="MS PGothic"/>
                <a:cs typeface="MS PGothic"/>
              </a:rPr>
              <a:t>§</a:t>
            </a:r>
            <a:r>
              <a:rPr sz="1500" dirty="0">
                <a:solidFill>
                  <a:srgbClr val="2C2D2C"/>
                </a:solidFill>
                <a:latin typeface="Verdana"/>
                <a:cs typeface="Verdana"/>
              </a:rPr>
              <a:t>2 da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CF </a:t>
            </a:r>
            <a:r>
              <a:rPr sz="1500" dirty="0">
                <a:solidFill>
                  <a:srgbClr val="2C2D2C"/>
                </a:solidFill>
                <a:latin typeface="Verdana"/>
                <a:cs typeface="Verdana"/>
              </a:rPr>
              <a:t>+ Lei</a:t>
            </a:r>
            <a:r>
              <a:rPr sz="1500" spc="4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12.063/09);</a:t>
            </a:r>
            <a:endParaRPr sz="1500" dirty="0">
              <a:latin typeface="Verdana"/>
              <a:cs typeface="Verdana"/>
            </a:endParaRPr>
          </a:p>
          <a:p>
            <a:pPr marL="808990" lvl="1" indent="-287020">
              <a:lnSpc>
                <a:spcPts val="1789"/>
              </a:lnSpc>
              <a:buFont typeface="Wingdings"/>
              <a:buChar char=""/>
              <a:tabLst>
                <a:tab pos="351790" algn="l"/>
                <a:tab pos="352425" algn="l"/>
              </a:tabLst>
            </a:pPr>
            <a:r>
              <a:rPr sz="1500" b="1" spc="-5" dirty="0" err="1" smtClean="0">
                <a:solidFill>
                  <a:srgbClr val="2C2D2C"/>
                </a:solidFill>
                <a:latin typeface="Verdana"/>
                <a:cs typeface="Verdana"/>
              </a:rPr>
              <a:t>Mandado</a:t>
            </a:r>
            <a:r>
              <a:rPr sz="1500" b="1" spc="125" dirty="0" smtClean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b="1" spc="-5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500" b="1" spc="1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b="1" spc="-10" dirty="0">
                <a:solidFill>
                  <a:srgbClr val="2C2D2C"/>
                </a:solidFill>
                <a:latin typeface="Verdana"/>
                <a:cs typeface="Verdana"/>
              </a:rPr>
              <a:t>Injunção</a:t>
            </a:r>
            <a:r>
              <a:rPr sz="1500" spc="-10" dirty="0">
                <a:solidFill>
                  <a:srgbClr val="2C2D2C"/>
                </a:solidFill>
                <a:latin typeface="Verdana"/>
                <a:cs typeface="Verdana"/>
              </a:rPr>
              <a:t>:</a:t>
            </a:r>
            <a:r>
              <a:rPr sz="1500" spc="13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dirty="0">
                <a:solidFill>
                  <a:srgbClr val="2C2D2C"/>
                </a:solidFill>
                <a:latin typeface="Verdana"/>
                <a:cs typeface="Verdana"/>
              </a:rPr>
              <a:t>sempre</a:t>
            </a:r>
            <a:r>
              <a:rPr sz="1500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que</a:t>
            </a:r>
            <a:r>
              <a:rPr sz="1500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r>
              <a:rPr sz="1500" u="sng" spc="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falta</a:t>
            </a:r>
            <a:r>
              <a:rPr sz="1500" u="sng" spc="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total</a:t>
            </a:r>
            <a:r>
              <a:rPr sz="1500" u="sng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spc="-10" dirty="0">
                <a:solidFill>
                  <a:srgbClr val="2C2D2C"/>
                </a:solidFill>
                <a:latin typeface="Verdana"/>
                <a:cs typeface="Verdana"/>
              </a:rPr>
              <a:t>ou</a:t>
            </a:r>
            <a:r>
              <a:rPr sz="1500" u="sng" spc="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parcial</a:t>
            </a:r>
            <a:r>
              <a:rPr sz="1500" u="sng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500" u="sng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norma</a:t>
            </a:r>
            <a:r>
              <a:rPr sz="1500" u="sng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regulamentadora</a:t>
            </a:r>
            <a:r>
              <a:rPr sz="1500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tornar</a:t>
            </a:r>
            <a:r>
              <a:rPr sz="1500" spc="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spc="-10" dirty="0">
                <a:solidFill>
                  <a:srgbClr val="2C2D2C"/>
                </a:solidFill>
                <a:latin typeface="Verdana"/>
                <a:cs typeface="Verdana"/>
              </a:rPr>
              <a:t>inviável</a:t>
            </a:r>
            <a:r>
              <a:rPr sz="1500" u="sng" spc="10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500" u="sng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exercício</a:t>
            </a:r>
            <a:r>
              <a:rPr sz="1500" u="sng" spc="1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dos</a:t>
            </a:r>
            <a:endParaRPr sz="1500" dirty="0">
              <a:latin typeface="Verdana"/>
              <a:cs typeface="Verdana"/>
            </a:endParaRPr>
          </a:p>
          <a:p>
            <a:pPr marL="808990" marR="59690" lvl="1">
              <a:spcBef>
                <a:spcPts val="5"/>
              </a:spcBef>
            </a:pP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direitos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500" u="sng" spc="-10" dirty="0">
                <a:solidFill>
                  <a:srgbClr val="2C2D2C"/>
                </a:solidFill>
                <a:latin typeface="Verdana"/>
                <a:cs typeface="Verdana"/>
              </a:rPr>
              <a:t>liberdades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constitucionais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e das </a:t>
            </a:r>
            <a:r>
              <a:rPr sz="1500" u="sng" spc="-10" dirty="0">
                <a:solidFill>
                  <a:srgbClr val="2C2D2C"/>
                </a:solidFill>
                <a:latin typeface="Verdana"/>
                <a:cs typeface="Verdana"/>
              </a:rPr>
              <a:t>prerrogativas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inerentes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nacionalidade,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à </a:t>
            </a:r>
            <a:r>
              <a:rPr sz="1500" u="sng" spc="-10" dirty="0">
                <a:solidFill>
                  <a:srgbClr val="2C2D2C"/>
                </a:solidFill>
                <a:latin typeface="Verdana"/>
                <a:cs typeface="Verdana"/>
              </a:rPr>
              <a:t>soberania </a:t>
            </a:r>
            <a:r>
              <a:rPr sz="1500" u="sng" dirty="0">
                <a:solidFill>
                  <a:srgbClr val="2C2D2C"/>
                </a:solidFill>
                <a:latin typeface="Verdana"/>
                <a:cs typeface="Verdana"/>
              </a:rPr>
              <a:t>e à </a:t>
            </a:r>
            <a:r>
              <a:rPr sz="1500" u="sng" spc="-5" dirty="0">
                <a:solidFill>
                  <a:srgbClr val="2C2D2C"/>
                </a:solidFill>
                <a:latin typeface="Verdana"/>
                <a:cs typeface="Verdana"/>
              </a:rPr>
              <a:t>cidadania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 (art. </a:t>
            </a:r>
            <a:r>
              <a:rPr sz="1500" dirty="0">
                <a:solidFill>
                  <a:srgbClr val="2C2D2C"/>
                </a:solidFill>
                <a:latin typeface="Verdana"/>
                <a:cs typeface="Verdana"/>
              </a:rPr>
              <a:t>2º </a:t>
            </a:r>
            <a:r>
              <a:rPr sz="1500" spc="-10" dirty="0">
                <a:solidFill>
                  <a:srgbClr val="2C2D2C"/>
                </a:solidFill>
                <a:latin typeface="Verdana"/>
                <a:cs typeface="Verdana"/>
              </a:rPr>
              <a:t>Lei 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13.300/16 </a:t>
            </a:r>
            <a:r>
              <a:rPr sz="1500" dirty="0">
                <a:solidFill>
                  <a:srgbClr val="2C2D2C"/>
                </a:solidFill>
                <a:latin typeface="Verdana"/>
                <a:cs typeface="Verdana"/>
              </a:rPr>
              <a:t>+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Art. </a:t>
            </a:r>
            <a:r>
              <a:rPr sz="1500" dirty="0">
                <a:solidFill>
                  <a:srgbClr val="2C2D2C"/>
                </a:solidFill>
                <a:latin typeface="Verdana"/>
                <a:cs typeface="Verdana"/>
              </a:rPr>
              <a:t>5º, </a:t>
            </a:r>
            <a:r>
              <a:rPr sz="1500" spc="-10" dirty="0">
                <a:solidFill>
                  <a:srgbClr val="2C2D2C"/>
                </a:solidFill>
                <a:latin typeface="Verdana"/>
                <a:cs typeface="Verdana"/>
              </a:rPr>
              <a:t>LXXI,</a:t>
            </a:r>
            <a:r>
              <a:rPr sz="1500" spc="-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500" spc="-5" dirty="0">
                <a:solidFill>
                  <a:srgbClr val="2C2D2C"/>
                </a:solidFill>
                <a:latin typeface="Verdana"/>
                <a:cs typeface="Verdana"/>
              </a:rPr>
              <a:t>CF</a:t>
            </a:r>
            <a:r>
              <a:rPr sz="1500" spc="-5" dirty="0" smtClean="0">
                <a:solidFill>
                  <a:srgbClr val="2C2D2C"/>
                </a:solidFill>
                <a:latin typeface="Verdana"/>
                <a:cs typeface="Verdana"/>
              </a:rPr>
              <a:t>).</a:t>
            </a:r>
            <a:endParaRPr lang="pt-BR" sz="1500" spc="-5" dirty="0" smtClean="0">
              <a:solidFill>
                <a:srgbClr val="2C2D2C"/>
              </a:solidFill>
              <a:latin typeface="Verdana"/>
              <a:cs typeface="Verdana"/>
            </a:endParaRPr>
          </a:p>
          <a:p>
            <a:pPr marL="808990" marR="59690" lvl="1">
              <a:spcBef>
                <a:spcPts val="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MANDADO DE INJUÇÃO. GARANTIA </a:t>
            </a:r>
            <a:r>
              <a:rPr sz="1300" spc="-15" dirty="0">
                <a:solidFill>
                  <a:srgbClr val="2C2D2C"/>
                </a:solidFill>
                <a:latin typeface="Verdana"/>
                <a:cs typeface="Verdana"/>
              </a:rPr>
              <a:t>FUNDAMENTAL.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DIREITO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GREVE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DOS SERVIDORES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PÚBLICOS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CIVIS.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EVOLUÇÃO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DO TEMA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NA 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JURISPRUDÊNCIA DO SUPREMO TRIBUNAL FEDERAL (STF).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DEFINIÇÃO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DOS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PARÂMETROS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DE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COMPETÊNCIA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CONSTITUCIONAL </a:t>
            </a:r>
            <a:r>
              <a:rPr sz="1300" spc="-20" dirty="0">
                <a:solidFill>
                  <a:srgbClr val="2C2D2C"/>
                </a:solidFill>
                <a:latin typeface="Verdana"/>
                <a:cs typeface="Verdana"/>
              </a:rPr>
              <a:t>PARA 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APRECIAÇÃO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NO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ÂMBITO DA JUSTIÇA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FEDERAL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E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DA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JUSTIÇA </a:t>
            </a:r>
            <a:r>
              <a:rPr sz="1300" spc="-20" dirty="0">
                <a:solidFill>
                  <a:srgbClr val="2C2D2C"/>
                </a:solidFill>
                <a:latin typeface="Verdana"/>
                <a:cs typeface="Verdana"/>
              </a:rPr>
              <a:t>ESTADUAL </a:t>
            </a:r>
            <a:r>
              <a:rPr sz="1300" spc="-35" dirty="0">
                <a:solidFill>
                  <a:srgbClr val="2C2D2C"/>
                </a:solidFill>
                <a:latin typeface="Verdana"/>
                <a:cs typeface="Verdana"/>
              </a:rPr>
              <a:t>ATÉ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A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EDIÇÃO DA LEGISLAÇÃO ESPECÍFICA PERTINENTE, NOS  TERMOS</a:t>
            </a:r>
            <a:r>
              <a:rPr sz="1300" spc="1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spc="0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300" spc="2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spc="-60" dirty="0">
                <a:solidFill>
                  <a:srgbClr val="2C2D2C"/>
                </a:solidFill>
                <a:latin typeface="Verdana"/>
                <a:cs typeface="Verdana"/>
              </a:rPr>
              <a:t>ART.</a:t>
            </a:r>
            <a:r>
              <a:rPr sz="1300" spc="1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37,</a:t>
            </a:r>
            <a:r>
              <a:rPr sz="1300" spc="2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spc="0" dirty="0">
                <a:solidFill>
                  <a:srgbClr val="2C2D2C"/>
                </a:solidFill>
                <a:latin typeface="Verdana"/>
                <a:cs typeface="Verdana"/>
              </a:rPr>
              <a:t>VII,</a:t>
            </a:r>
            <a:r>
              <a:rPr sz="1300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DA</a:t>
            </a:r>
            <a:r>
              <a:rPr sz="1300" spc="15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spc="-70" dirty="0">
                <a:solidFill>
                  <a:srgbClr val="2C2D2C"/>
                </a:solidFill>
                <a:latin typeface="Verdana"/>
                <a:cs typeface="Verdana"/>
              </a:rPr>
              <a:t>CF.</a:t>
            </a:r>
            <a:r>
              <a:rPr sz="1300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(...)</a:t>
            </a:r>
            <a:r>
              <a:rPr sz="1300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10" dirty="0">
                <a:solidFill>
                  <a:srgbClr val="2C2D2C"/>
                </a:solidFill>
                <a:latin typeface="Verdana"/>
                <a:cs typeface="Verdana"/>
              </a:rPr>
              <a:t>FIXAÇÃO</a:t>
            </a:r>
            <a:r>
              <a:rPr sz="1300" b="1" u="sng" spc="2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dirty="0">
                <a:solidFill>
                  <a:srgbClr val="2C2D2C"/>
                </a:solidFill>
                <a:latin typeface="Verdana"/>
                <a:cs typeface="Verdana"/>
              </a:rPr>
              <a:t>DO</a:t>
            </a:r>
            <a:r>
              <a:rPr sz="1300" b="1" u="sng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5" dirty="0">
                <a:solidFill>
                  <a:srgbClr val="2C2D2C"/>
                </a:solidFill>
                <a:latin typeface="Verdana"/>
                <a:cs typeface="Verdana"/>
              </a:rPr>
              <a:t>PRAZO</a:t>
            </a:r>
            <a:r>
              <a:rPr sz="1300" b="1" u="sng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dirty="0">
                <a:solidFill>
                  <a:srgbClr val="2C2D2C"/>
                </a:solidFill>
                <a:latin typeface="Verdana"/>
                <a:cs typeface="Verdana"/>
              </a:rPr>
              <a:t>DE</a:t>
            </a:r>
            <a:r>
              <a:rPr sz="1300" b="1" u="sng" spc="18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0" dirty="0">
                <a:solidFill>
                  <a:srgbClr val="2C2D2C"/>
                </a:solidFill>
                <a:latin typeface="Verdana"/>
                <a:cs typeface="Verdana"/>
              </a:rPr>
              <a:t>60</a:t>
            </a:r>
            <a:r>
              <a:rPr sz="1300" b="1" u="sng" spc="2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5" dirty="0">
                <a:solidFill>
                  <a:srgbClr val="2C2D2C"/>
                </a:solidFill>
                <a:latin typeface="Verdana"/>
                <a:cs typeface="Verdana"/>
              </a:rPr>
              <a:t>(SESSENTA)</a:t>
            </a:r>
            <a:r>
              <a:rPr sz="1300" b="1" u="sng" spc="20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5" dirty="0">
                <a:solidFill>
                  <a:srgbClr val="2C2D2C"/>
                </a:solidFill>
                <a:latin typeface="Verdana"/>
                <a:cs typeface="Verdana"/>
              </a:rPr>
              <a:t>DIAS</a:t>
            </a:r>
            <a:r>
              <a:rPr sz="1300" b="1" u="sng" spc="2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5" dirty="0">
                <a:solidFill>
                  <a:srgbClr val="2C2D2C"/>
                </a:solidFill>
                <a:latin typeface="Verdana"/>
                <a:cs typeface="Verdana"/>
              </a:rPr>
              <a:t>PARA</a:t>
            </a:r>
            <a:r>
              <a:rPr sz="1300" b="1" u="sng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5" dirty="0">
                <a:solidFill>
                  <a:srgbClr val="2C2D2C"/>
                </a:solidFill>
                <a:latin typeface="Verdana"/>
                <a:cs typeface="Verdana"/>
              </a:rPr>
              <a:t>QUE</a:t>
            </a:r>
            <a:r>
              <a:rPr sz="1300" b="1" u="sng" spc="2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dirty="0">
                <a:solidFill>
                  <a:srgbClr val="2C2D2C"/>
                </a:solidFill>
                <a:latin typeface="Verdana"/>
                <a:cs typeface="Verdana"/>
              </a:rPr>
              <a:t>O</a:t>
            </a:r>
            <a:r>
              <a:rPr sz="1300" b="1" u="sng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5" dirty="0">
                <a:solidFill>
                  <a:srgbClr val="2C2D2C"/>
                </a:solidFill>
                <a:latin typeface="Verdana"/>
                <a:cs typeface="Verdana"/>
              </a:rPr>
              <a:t>CONGRESSO</a:t>
            </a:r>
            <a:r>
              <a:rPr sz="1300" b="1" u="sng" spc="229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10" dirty="0">
                <a:solidFill>
                  <a:srgbClr val="2C2D2C"/>
                </a:solidFill>
                <a:latin typeface="Verdana"/>
                <a:cs typeface="Verdana"/>
              </a:rPr>
              <a:t>LEGISLE</a:t>
            </a:r>
            <a:r>
              <a:rPr sz="1300" b="1" u="sng" spc="19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spc="-5" dirty="0">
                <a:solidFill>
                  <a:srgbClr val="2C2D2C"/>
                </a:solidFill>
                <a:latin typeface="Verdana"/>
                <a:cs typeface="Verdana"/>
              </a:rPr>
              <a:t>SOBRE</a:t>
            </a:r>
            <a:r>
              <a:rPr sz="1300" b="1" u="sng" spc="21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b="1" u="sng" dirty="0">
                <a:solidFill>
                  <a:srgbClr val="2C2D2C"/>
                </a:solidFill>
                <a:latin typeface="Verdana"/>
                <a:cs typeface="Verdana"/>
              </a:rPr>
              <a:t>A</a:t>
            </a:r>
            <a:endParaRPr sz="1300" dirty="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</a:pPr>
            <a:r>
              <a:rPr sz="1300" b="1" u="sng" spc="-10" dirty="0">
                <a:solidFill>
                  <a:srgbClr val="2C2D2C"/>
                </a:solidFill>
                <a:latin typeface="Verdana"/>
                <a:cs typeface="Verdana"/>
              </a:rPr>
              <a:t>MATÉRIA.</a:t>
            </a:r>
            <a:r>
              <a:rPr sz="1300" b="1" spc="-10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spc="-45" dirty="0">
                <a:solidFill>
                  <a:srgbClr val="2C2D2C"/>
                </a:solidFill>
                <a:latin typeface="Verdana"/>
                <a:cs typeface="Verdana"/>
              </a:rPr>
              <a:t>(STF.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MI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n.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708. </a:t>
            </a:r>
            <a:r>
              <a:rPr sz="1300" spc="-15" dirty="0">
                <a:solidFill>
                  <a:srgbClr val="2C2D2C"/>
                </a:solidFill>
                <a:latin typeface="Verdana"/>
                <a:cs typeface="Verdana"/>
              </a:rPr>
              <a:t>Rel.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Min. </a:t>
            </a:r>
            <a:r>
              <a:rPr sz="1300" spc="-5" dirty="0">
                <a:solidFill>
                  <a:srgbClr val="2C2D2C"/>
                </a:solidFill>
                <a:latin typeface="Verdana"/>
                <a:cs typeface="Verdana"/>
              </a:rPr>
              <a:t>Gilmar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Mendes. Julg. em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25.10.07. </a:t>
            </a:r>
            <a:r>
              <a:rPr sz="1300" dirty="0">
                <a:solidFill>
                  <a:srgbClr val="2C2D2C"/>
                </a:solidFill>
                <a:latin typeface="Verdana"/>
                <a:cs typeface="Verdana"/>
              </a:rPr>
              <a:t>DJU em</a:t>
            </a:r>
            <a:r>
              <a:rPr sz="1300" spc="275" dirty="0">
                <a:solidFill>
                  <a:srgbClr val="2C2D2C"/>
                </a:solidFill>
                <a:latin typeface="Verdana"/>
                <a:cs typeface="Verdana"/>
              </a:rPr>
              <a:t> </a:t>
            </a:r>
            <a:r>
              <a:rPr sz="1300" spc="-10" dirty="0">
                <a:solidFill>
                  <a:srgbClr val="2C2D2C"/>
                </a:solidFill>
                <a:latin typeface="Verdana"/>
                <a:cs typeface="Verdana"/>
              </a:rPr>
              <a:t>02.11.07</a:t>
            </a:r>
            <a:r>
              <a:rPr sz="1300" spc="-10" dirty="0" smtClean="0">
                <a:solidFill>
                  <a:srgbClr val="2C2D2C"/>
                </a:solidFill>
                <a:latin typeface="Verdana"/>
                <a:cs typeface="Verdana"/>
              </a:rPr>
              <a:t>).</a:t>
            </a:r>
            <a:endParaRPr sz="1300" dirty="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3040</Words>
  <Application>Microsoft Office PowerPoint</Application>
  <PresentationFormat>Widescreen</PresentationFormat>
  <Paragraphs>190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2" baseType="lpstr">
      <vt:lpstr>MS PGothic</vt:lpstr>
      <vt:lpstr>Arial</vt:lpstr>
      <vt:lpstr>Calibri</vt:lpstr>
      <vt:lpstr>Times New Roman</vt:lpstr>
      <vt:lpstr>Verdana</vt:lpstr>
      <vt:lpstr>Wingdings</vt:lpstr>
      <vt:lpstr>Office Theme</vt:lpstr>
      <vt:lpstr>Responsabilidade Civil do</vt:lpstr>
      <vt:lpstr>Sumário de aula</vt:lpstr>
      <vt:lpstr>1. RCE por atos legislativos - Algumas premissas necessárias</vt:lpstr>
      <vt:lpstr>2. Argumentos Favoráveis e Contrários</vt:lpstr>
      <vt:lpstr>3. Requisitos e hipóteses admissíveis de RCE por ato legislativo</vt:lpstr>
      <vt:lpstr>3. Requisitos e hipóteses admissíveis de RCE por ato legislativo</vt:lpstr>
      <vt:lpstr>3. Requisitos e hipóteses admissíveis de RCE por ato legislativo</vt:lpstr>
      <vt:lpstr>3. Requisitos e hipóteses admissíveis de RCE por ato legislativo</vt:lpstr>
      <vt:lpstr>3. Requisitos e hipóteses admissíveis de RCE por ato legislativo</vt:lpstr>
      <vt:lpstr>1. RCE por atos jurisdicionais - Evolução Constitucional - 1988</vt:lpstr>
      <vt:lpstr>2. Correntes sobre a RCE por ato jurisdicional</vt:lpstr>
      <vt:lpstr>3. Demora na prestação jurisdicional</vt:lpstr>
      <vt:lpstr>Duração Razoável do Processo </vt:lpstr>
      <vt:lpstr>Capítulo X – Da Responsabilidade Civil do Estado quanto ao exercício da Função Jurisdicional 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 Administrativo II:    Ponto: Responsabilidade do Estado</dc:title>
  <dc:creator>Wilson Accioli Filho</dc:creator>
  <cp:lastModifiedBy>Fabio Libonati</cp:lastModifiedBy>
  <cp:revision>33</cp:revision>
  <dcterms:created xsi:type="dcterms:W3CDTF">2018-02-07T16:50:43Z</dcterms:created>
  <dcterms:modified xsi:type="dcterms:W3CDTF">2018-02-25T18:59:26Z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2017-05-22T00:00:00Z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2018-02-07T00:00:00Z</vt:filetime>
  </property>
</Properties>
</file>