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Default Extension="svg" ContentType="image/sv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7"/>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3"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5B7C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716"/>
    <p:restoredTop sz="94750"/>
  </p:normalViewPr>
  <p:slideViewPr>
    <p:cSldViewPr snapToGrid="0" snapToObjects="1" showGuides="1">
      <p:cViewPr varScale="1">
        <p:scale>
          <a:sx n="110" d="100"/>
          <a:sy n="110" d="100"/>
        </p:scale>
        <p:origin x="-612" y="-9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_rels/drawing1.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image" Target="../media/image4.svg"/><Relationship Id="rId1" Type="http://schemas.openxmlformats.org/officeDocument/2006/relationships/image" Target="../media/image31.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18/5/colors/Iconchunking_neutralbg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a:alpha val="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9DCB37F-E725-43E9-850B-47BDCA585C50}" type="doc">
      <dgm:prSet loTypeId="urn:microsoft.com/office/officeart/2018/2/layout/IconVerticalSolidList" loCatId="icon" qsTypeId="urn:microsoft.com/office/officeart/2005/8/quickstyle/simple1" qsCatId="simple" csTypeId="urn:microsoft.com/office/officeart/2018/5/colors/Iconchunking_neutralbg_accent1_2" csCatId="accent1" phldr="1"/>
      <dgm:spPr/>
      <dgm:t>
        <a:bodyPr/>
        <a:lstStyle/>
        <a:p>
          <a:endParaRPr lang="en-US"/>
        </a:p>
      </dgm:t>
    </dgm:pt>
    <dgm:pt modelId="{B88C06E2-3EC4-4262-A365-FB9A31E6F1EA}">
      <dgm:prSet/>
      <dgm:spPr/>
      <dgm:t>
        <a:bodyPr/>
        <a:lstStyle/>
        <a:p>
          <a:r>
            <a:rPr lang="pt-BR" dirty="0">
              <a:solidFill>
                <a:schemeClr val="bg1"/>
              </a:solidFill>
            </a:rPr>
            <a:t>Art. 432. A duração do trabalho do aprendiz não excederá de seis horas diárias, sendo vedadas a prorrogação e a compensação de jornada.     </a:t>
          </a:r>
          <a:r>
            <a:rPr lang="pt-BR" dirty="0"/>
            <a:t>             </a:t>
          </a:r>
          <a:endParaRPr lang="en-US" dirty="0"/>
        </a:p>
      </dgm:t>
    </dgm:pt>
    <dgm:pt modelId="{92CB7342-8A90-483E-B22D-760ED57D4918}" type="parTrans" cxnId="{899A7B25-29F7-46F4-B8F0-70E3095403E2}">
      <dgm:prSet/>
      <dgm:spPr/>
      <dgm:t>
        <a:bodyPr/>
        <a:lstStyle/>
        <a:p>
          <a:endParaRPr lang="en-US"/>
        </a:p>
      </dgm:t>
    </dgm:pt>
    <dgm:pt modelId="{4F246B00-E033-434B-B11E-144141BB78E2}" type="sibTrans" cxnId="{899A7B25-29F7-46F4-B8F0-70E3095403E2}">
      <dgm:prSet/>
      <dgm:spPr/>
      <dgm:t>
        <a:bodyPr/>
        <a:lstStyle/>
        <a:p>
          <a:endParaRPr lang="en-US"/>
        </a:p>
      </dgm:t>
    </dgm:pt>
    <dgm:pt modelId="{D2421797-C788-40DB-9694-4C80E2DC3065}">
      <dgm:prSet/>
      <dgm:spPr/>
      <dgm:t>
        <a:bodyPr/>
        <a:lstStyle/>
        <a:p>
          <a:r>
            <a:rPr lang="pt-BR" dirty="0">
              <a:solidFill>
                <a:schemeClr val="bg1"/>
              </a:solidFill>
            </a:rPr>
            <a:t>§ 1o O limite previsto neste artigo poderá ser de até oito horas diárias para os aprendizes que já tiverem completado o ensino fundamental, se nelas forem computadas as horas destinadas à aprendizagem teórica. </a:t>
          </a:r>
          <a:r>
            <a:rPr lang="pt-BR" dirty="0"/>
            <a:t>       </a:t>
          </a:r>
          <a:endParaRPr lang="en-US" dirty="0"/>
        </a:p>
      </dgm:t>
    </dgm:pt>
    <dgm:pt modelId="{1086D538-2D69-4DAF-9EDF-D729031400FD}" type="parTrans" cxnId="{46378521-41CB-4E7E-B742-FB898DACE0F7}">
      <dgm:prSet/>
      <dgm:spPr/>
      <dgm:t>
        <a:bodyPr/>
        <a:lstStyle/>
        <a:p>
          <a:endParaRPr lang="en-US"/>
        </a:p>
      </dgm:t>
    </dgm:pt>
    <dgm:pt modelId="{6D2742D2-A8EB-457B-B7FA-C74CE4608631}" type="sibTrans" cxnId="{46378521-41CB-4E7E-B742-FB898DACE0F7}">
      <dgm:prSet/>
      <dgm:spPr/>
      <dgm:t>
        <a:bodyPr/>
        <a:lstStyle/>
        <a:p>
          <a:endParaRPr lang="en-US"/>
        </a:p>
      </dgm:t>
    </dgm:pt>
    <dgm:pt modelId="{B71F7527-4FCB-479E-9838-49AF5EEB024F}" type="pres">
      <dgm:prSet presAssocID="{49DCB37F-E725-43E9-850B-47BDCA585C50}" presName="root" presStyleCnt="0">
        <dgm:presLayoutVars>
          <dgm:dir/>
          <dgm:resizeHandles val="exact"/>
        </dgm:presLayoutVars>
      </dgm:prSet>
      <dgm:spPr/>
      <dgm:t>
        <a:bodyPr/>
        <a:lstStyle/>
        <a:p>
          <a:endParaRPr lang="pt-BR"/>
        </a:p>
      </dgm:t>
    </dgm:pt>
    <dgm:pt modelId="{A5680C36-71D0-480E-AB46-713A0251F91C}" type="pres">
      <dgm:prSet presAssocID="{B88C06E2-3EC4-4262-A365-FB9A31E6F1EA}" presName="compNode" presStyleCnt="0"/>
      <dgm:spPr/>
    </dgm:pt>
    <dgm:pt modelId="{EA836E59-9724-48D5-9A7D-4C13CECD41CD}" type="pres">
      <dgm:prSet presAssocID="{B88C06E2-3EC4-4262-A365-FB9A31E6F1EA}" presName="bgRect" presStyleLbl="bgShp" presStyleIdx="0" presStyleCnt="2"/>
      <dgm:spPr>
        <a:solidFill>
          <a:srgbClr val="85B7C4"/>
        </a:solidFill>
      </dgm:spPr>
    </dgm:pt>
    <dgm:pt modelId="{C3C66DA7-37E2-49AA-AEB1-CA27FAF227C9}" type="pres">
      <dgm:prSet presAssocID="{B88C06E2-3EC4-4262-A365-FB9A31E6F1EA}"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xmlns="" val="0"/>
              </a:ext>
              <a:ext uri="{96DAC541-7B7A-43D3-8B79-37D633B846F1}">
                <asvg:svgBlip xmlns:asvg="http://schemas.microsoft.com/office/drawing/2016/SVG/main" xmlns="" r:embed="rId2"/>
              </a:ext>
            </a:extLst>
          </a:blip>
          <a:stretch>
            <a:fillRect/>
          </a:stretch>
        </a:blipFill>
        <a:ln>
          <a:noFill/>
        </a:ln>
      </dgm:spPr>
      <dgm:extLst>
        <a:ext uri="{E40237B7-FDA0-4F09-8148-C483321AD2D9}">
          <dgm14:cNvPr xmlns:dgm14="http://schemas.microsoft.com/office/drawing/2010/diagram" xmlns="" id="0" name="" descr="Soldador"/>
        </a:ext>
      </dgm:extLst>
    </dgm:pt>
    <dgm:pt modelId="{16657F31-CFC7-4CEA-B71D-8CB158D2E414}" type="pres">
      <dgm:prSet presAssocID="{B88C06E2-3EC4-4262-A365-FB9A31E6F1EA}" presName="spaceRect" presStyleCnt="0"/>
      <dgm:spPr/>
    </dgm:pt>
    <dgm:pt modelId="{E383F4E3-A369-45E6-BA53-B1CF0E71A6EE}" type="pres">
      <dgm:prSet presAssocID="{B88C06E2-3EC4-4262-A365-FB9A31E6F1EA}" presName="parTx" presStyleLbl="revTx" presStyleIdx="0" presStyleCnt="2">
        <dgm:presLayoutVars>
          <dgm:chMax val="0"/>
          <dgm:chPref val="0"/>
        </dgm:presLayoutVars>
      </dgm:prSet>
      <dgm:spPr/>
      <dgm:t>
        <a:bodyPr/>
        <a:lstStyle/>
        <a:p>
          <a:endParaRPr lang="pt-BR"/>
        </a:p>
      </dgm:t>
    </dgm:pt>
    <dgm:pt modelId="{BCCB2D42-2619-4101-9B97-56CFF7620DF2}" type="pres">
      <dgm:prSet presAssocID="{4F246B00-E033-434B-B11E-144141BB78E2}" presName="sibTrans" presStyleCnt="0"/>
      <dgm:spPr/>
    </dgm:pt>
    <dgm:pt modelId="{5F00DECB-D299-445E-A8D5-07C17B7EC295}" type="pres">
      <dgm:prSet presAssocID="{D2421797-C788-40DB-9694-4C80E2DC3065}" presName="compNode" presStyleCnt="0"/>
      <dgm:spPr/>
    </dgm:pt>
    <dgm:pt modelId="{CD1F64B8-7A6A-4BFF-B60C-AA8BF9428FAA}" type="pres">
      <dgm:prSet presAssocID="{D2421797-C788-40DB-9694-4C80E2DC3065}" presName="bgRect" presStyleLbl="bgShp" presStyleIdx="1" presStyleCnt="2"/>
      <dgm:spPr>
        <a:solidFill>
          <a:schemeClr val="accent6">
            <a:lumMod val="75000"/>
          </a:schemeClr>
        </a:solidFill>
      </dgm:spPr>
    </dgm:pt>
    <dgm:pt modelId="{F6ACEF4B-7BC0-4518-892C-F7453615ABB2}" type="pres">
      <dgm:prSet presAssocID="{D2421797-C788-40DB-9694-4C80E2DC3065}"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xmlns="" val="0"/>
              </a:ext>
              <a:ext uri="{96DAC541-7B7A-43D3-8B79-37D633B846F1}">
                <asvg:svgBlip xmlns:asvg="http://schemas.microsoft.com/office/drawing/2016/SVG/main" xmlns="" r:embed="rId4"/>
              </a:ext>
            </a:extLst>
          </a:blip>
          <a:stretch>
            <a:fillRect/>
          </a:stretch>
        </a:blipFill>
        <a:ln>
          <a:noFill/>
        </a:ln>
      </dgm:spPr>
      <dgm:extLst>
        <a:ext uri="{E40237B7-FDA0-4F09-8148-C483321AD2D9}">
          <dgm14:cNvPr xmlns:dgm14="http://schemas.microsoft.com/office/drawing/2010/diagram" xmlns="" id="0" name="" descr="Cronômetro"/>
        </a:ext>
      </dgm:extLst>
    </dgm:pt>
    <dgm:pt modelId="{B172A2F6-27E6-4587-8776-CC1DBD0031A4}" type="pres">
      <dgm:prSet presAssocID="{D2421797-C788-40DB-9694-4C80E2DC3065}" presName="spaceRect" presStyleCnt="0"/>
      <dgm:spPr/>
    </dgm:pt>
    <dgm:pt modelId="{D5AA2B06-4B02-4E16-89C1-062E3345633A}" type="pres">
      <dgm:prSet presAssocID="{D2421797-C788-40DB-9694-4C80E2DC3065}" presName="parTx" presStyleLbl="revTx" presStyleIdx="1" presStyleCnt="2">
        <dgm:presLayoutVars>
          <dgm:chMax val="0"/>
          <dgm:chPref val="0"/>
        </dgm:presLayoutVars>
      </dgm:prSet>
      <dgm:spPr/>
      <dgm:t>
        <a:bodyPr/>
        <a:lstStyle/>
        <a:p>
          <a:endParaRPr lang="pt-BR"/>
        </a:p>
      </dgm:t>
    </dgm:pt>
  </dgm:ptLst>
  <dgm:cxnLst>
    <dgm:cxn modelId="{C156A000-114D-4118-8D25-DE1988FAB2C6}" type="presOf" srcId="{D2421797-C788-40DB-9694-4C80E2DC3065}" destId="{D5AA2B06-4B02-4E16-89C1-062E3345633A}" srcOrd="0" destOrd="0" presId="urn:microsoft.com/office/officeart/2018/2/layout/IconVerticalSolidList"/>
    <dgm:cxn modelId="{46378521-41CB-4E7E-B742-FB898DACE0F7}" srcId="{49DCB37F-E725-43E9-850B-47BDCA585C50}" destId="{D2421797-C788-40DB-9694-4C80E2DC3065}" srcOrd="1" destOrd="0" parTransId="{1086D538-2D69-4DAF-9EDF-D729031400FD}" sibTransId="{6D2742D2-A8EB-457B-B7FA-C74CE4608631}"/>
    <dgm:cxn modelId="{899A7B25-29F7-46F4-B8F0-70E3095403E2}" srcId="{49DCB37F-E725-43E9-850B-47BDCA585C50}" destId="{B88C06E2-3EC4-4262-A365-FB9A31E6F1EA}" srcOrd="0" destOrd="0" parTransId="{92CB7342-8A90-483E-B22D-760ED57D4918}" sibTransId="{4F246B00-E033-434B-B11E-144141BB78E2}"/>
    <dgm:cxn modelId="{A5813C9B-AA6C-4EFD-97E8-9D38AFFEB42C}" type="presOf" srcId="{49DCB37F-E725-43E9-850B-47BDCA585C50}" destId="{B71F7527-4FCB-479E-9838-49AF5EEB024F}" srcOrd="0" destOrd="0" presId="urn:microsoft.com/office/officeart/2018/2/layout/IconVerticalSolidList"/>
    <dgm:cxn modelId="{FD7C713E-DDC3-48F2-94A3-DEBC0A19A1E3}" type="presOf" srcId="{B88C06E2-3EC4-4262-A365-FB9A31E6F1EA}" destId="{E383F4E3-A369-45E6-BA53-B1CF0E71A6EE}" srcOrd="0" destOrd="0" presId="urn:microsoft.com/office/officeart/2018/2/layout/IconVerticalSolidList"/>
    <dgm:cxn modelId="{BD3251D5-B37B-4D93-A499-3158E495F102}" type="presParOf" srcId="{B71F7527-4FCB-479E-9838-49AF5EEB024F}" destId="{A5680C36-71D0-480E-AB46-713A0251F91C}" srcOrd="0" destOrd="0" presId="urn:microsoft.com/office/officeart/2018/2/layout/IconVerticalSolidList"/>
    <dgm:cxn modelId="{EB097370-C0CA-489E-9DA9-4C1876915245}" type="presParOf" srcId="{A5680C36-71D0-480E-AB46-713A0251F91C}" destId="{EA836E59-9724-48D5-9A7D-4C13CECD41CD}" srcOrd="0" destOrd="0" presId="urn:microsoft.com/office/officeart/2018/2/layout/IconVerticalSolidList"/>
    <dgm:cxn modelId="{CC0A8EBE-91C0-40AB-AC84-61BFC829C00E}" type="presParOf" srcId="{A5680C36-71D0-480E-AB46-713A0251F91C}" destId="{C3C66DA7-37E2-49AA-AEB1-CA27FAF227C9}" srcOrd="1" destOrd="0" presId="urn:microsoft.com/office/officeart/2018/2/layout/IconVerticalSolidList"/>
    <dgm:cxn modelId="{25C3790A-5212-4FDF-9B4D-F4A60A2496C8}" type="presParOf" srcId="{A5680C36-71D0-480E-AB46-713A0251F91C}" destId="{16657F31-CFC7-4CEA-B71D-8CB158D2E414}" srcOrd="2" destOrd="0" presId="urn:microsoft.com/office/officeart/2018/2/layout/IconVerticalSolidList"/>
    <dgm:cxn modelId="{E75DCDCE-0FD2-451F-8B4D-DCA4787C35C0}" type="presParOf" srcId="{A5680C36-71D0-480E-AB46-713A0251F91C}" destId="{E383F4E3-A369-45E6-BA53-B1CF0E71A6EE}" srcOrd="3" destOrd="0" presId="urn:microsoft.com/office/officeart/2018/2/layout/IconVerticalSolidList"/>
    <dgm:cxn modelId="{EEBA23B0-3F4B-4917-9D23-3C93444ACFE6}" type="presParOf" srcId="{B71F7527-4FCB-479E-9838-49AF5EEB024F}" destId="{BCCB2D42-2619-4101-9B97-56CFF7620DF2}" srcOrd="1" destOrd="0" presId="urn:microsoft.com/office/officeart/2018/2/layout/IconVerticalSolidList"/>
    <dgm:cxn modelId="{0C7272AC-519A-4797-94BC-1296F417DF62}" type="presParOf" srcId="{B71F7527-4FCB-479E-9838-49AF5EEB024F}" destId="{5F00DECB-D299-445E-A8D5-07C17B7EC295}" srcOrd="2" destOrd="0" presId="urn:microsoft.com/office/officeart/2018/2/layout/IconVerticalSolidList"/>
    <dgm:cxn modelId="{32ACBA52-235A-4DC8-B162-308C0A2B457E}" type="presParOf" srcId="{5F00DECB-D299-445E-A8D5-07C17B7EC295}" destId="{CD1F64B8-7A6A-4BFF-B60C-AA8BF9428FAA}" srcOrd="0" destOrd="0" presId="urn:microsoft.com/office/officeart/2018/2/layout/IconVerticalSolidList"/>
    <dgm:cxn modelId="{7666C21A-3E96-406A-8249-194F1B272403}" type="presParOf" srcId="{5F00DECB-D299-445E-A8D5-07C17B7EC295}" destId="{F6ACEF4B-7BC0-4518-892C-F7453615ABB2}" srcOrd="1" destOrd="0" presId="urn:microsoft.com/office/officeart/2018/2/layout/IconVerticalSolidList"/>
    <dgm:cxn modelId="{722E436A-6F65-4EF1-8A76-A7028803C0C1}" type="presParOf" srcId="{5F00DECB-D299-445E-A8D5-07C17B7EC295}" destId="{B172A2F6-27E6-4587-8776-CC1DBD0031A4}" srcOrd="2" destOrd="0" presId="urn:microsoft.com/office/officeart/2018/2/layout/IconVerticalSolidList"/>
    <dgm:cxn modelId="{10104C83-9B0A-43A3-86DE-8D89B0D8D04E}" type="presParOf" srcId="{5F00DECB-D299-445E-A8D5-07C17B7EC295}" destId="{D5AA2B06-4B02-4E16-89C1-062E3345633A}" srcOrd="3" destOrd="0" presId="urn:microsoft.com/office/officeart/2018/2/layout/IconVerticalSolidLis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836E59-9724-48D5-9A7D-4C13CECD41CD}">
      <dsp:nvSpPr>
        <dsp:cNvPr id="0" name=""/>
        <dsp:cNvSpPr/>
      </dsp:nvSpPr>
      <dsp:spPr>
        <a:xfrm>
          <a:off x="0" y="849991"/>
          <a:ext cx="5906181" cy="1569215"/>
        </a:xfrm>
        <a:prstGeom prst="roundRect">
          <a:avLst>
            <a:gd name="adj" fmla="val 10000"/>
          </a:avLst>
        </a:prstGeom>
        <a:solidFill>
          <a:srgbClr val="85B7C4"/>
        </a:solidFill>
        <a:ln>
          <a:noFill/>
        </a:ln>
        <a:effectLst/>
      </dsp:spPr>
      <dsp:style>
        <a:lnRef idx="0">
          <a:scrgbClr r="0" g="0" b="0"/>
        </a:lnRef>
        <a:fillRef idx="1">
          <a:scrgbClr r="0" g="0" b="0"/>
        </a:fillRef>
        <a:effectRef idx="0">
          <a:scrgbClr r="0" g="0" b="0"/>
        </a:effectRef>
        <a:fontRef idx="minor"/>
      </dsp:style>
    </dsp:sp>
    <dsp:sp modelId="{C3C66DA7-37E2-49AA-AEB1-CA27FAF227C9}">
      <dsp:nvSpPr>
        <dsp:cNvPr id="0" name=""/>
        <dsp:cNvSpPr/>
      </dsp:nvSpPr>
      <dsp:spPr>
        <a:xfrm>
          <a:off x="474687" y="1203065"/>
          <a:ext cx="863068" cy="86306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383F4E3-A369-45E6-BA53-B1CF0E71A6EE}">
      <dsp:nvSpPr>
        <dsp:cNvPr id="0" name=""/>
        <dsp:cNvSpPr/>
      </dsp:nvSpPr>
      <dsp:spPr>
        <a:xfrm>
          <a:off x="1812443" y="849991"/>
          <a:ext cx="4093737" cy="15692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6075" tIns="166075" rIns="166075" bIns="166075" numCol="1" spcCol="1270" anchor="ctr" anchorCtr="0">
          <a:noAutofit/>
        </a:bodyPr>
        <a:lstStyle/>
        <a:p>
          <a:pPr marL="0" lvl="0" indent="0" algn="l" defTabSz="622300">
            <a:lnSpc>
              <a:spcPct val="90000"/>
            </a:lnSpc>
            <a:spcBef>
              <a:spcPct val="0"/>
            </a:spcBef>
            <a:spcAft>
              <a:spcPct val="35000"/>
            </a:spcAft>
            <a:buNone/>
          </a:pPr>
          <a:r>
            <a:rPr lang="pt-BR" sz="1400" kern="1200" dirty="0">
              <a:solidFill>
                <a:schemeClr val="bg1"/>
              </a:solidFill>
            </a:rPr>
            <a:t>Art. 432. A duração do trabalho do aprendiz não excederá de seis horas diárias, sendo vedadas a prorrogação e a compensação de jornada.     </a:t>
          </a:r>
          <a:r>
            <a:rPr lang="pt-BR" sz="1400" kern="1200" dirty="0"/>
            <a:t>             </a:t>
          </a:r>
          <a:endParaRPr lang="en-US" sz="1400" kern="1200" dirty="0"/>
        </a:p>
      </dsp:txBody>
      <dsp:txXfrm>
        <a:off x="1812443" y="849991"/>
        <a:ext cx="4093737" cy="1569215"/>
      </dsp:txXfrm>
    </dsp:sp>
    <dsp:sp modelId="{CD1F64B8-7A6A-4BFF-B60C-AA8BF9428FAA}">
      <dsp:nvSpPr>
        <dsp:cNvPr id="0" name=""/>
        <dsp:cNvSpPr/>
      </dsp:nvSpPr>
      <dsp:spPr>
        <a:xfrm>
          <a:off x="0" y="2811510"/>
          <a:ext cx="5906181" cy="1569215"/>
        </a:xfrm>
        <a:prstGeom prst="roundRect">
          <a:avLst>
            <a:gd name="adj" fmla="val 10000"/>
          </a:avLst>
        </a:prstGeom>
        <a:solidFill>
          <a:schemeClr val="accent6">
            <a:lumMod val="75000"/>
          </a:schemeClr>
        </a:solidFill>
        <a:ln>
          <a:noFill/>
        </a:ln>
        <a:effectLst/>
      </dsp:spPr>
      <dsp:style>
        <a:lnRef idx="0">
          <a:scrgbClr r="0" g="0" b="0"/>
        </a:lnRef>
        <a:fillRef idx="1">
          <a:scrgbClr r="0" g="0" b="0"/>
        </a:fillRef>
        <a:effectRef idx="0">
          <a:scrgbClr r="0" g="0" b="0"/>
        </a:effectRef>
        <a:fontRef idx="minor"/>
      </dsp:style>
    </dsp:sp>
    <dsp:sp modelId="{F6ACEF4B-7BC0-4518-892C-F7453615ABB2}">
      <dsp:nvSpPr>
        <dsp:cNvPr id="0" name=""/>
        <dsp:cNvSpPr/>
      </dsp:nvSpPr>
      <dsp:spPr>
        <a:xfrm>
          <a:off x="474687" y="3164584"/>
          <a:ext cx="863068" cy="86306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5AA2B06-4B02-4E16-89C1-062E3345633A}">
      <dsp:nvSpPr>
        <dsp:cNvPr id="0" name=""/>
        <dsp:cNvSpPr/>
      </dsp:nvSpPr>
      <dsp:spPr>
        <a:xfrm>
          <a:off x="1812443" y="2811510"/>
          <a:ext cx="4093737" cy="15692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6075" tIns="166075" rIns="166075" bIns="166075" numCol="1" spcCol="1270" anchor="ctr" anchorCtr="0">
          <a:noAutofit/>
        </a:bodyPr>
        <a:lstStyle/>
        <a:p>
          <a:pPr marL="0" lvl="0" indent="0" algn="l" defTabSz="622300">
            <a:lnSpc>
              <a:spcPct val="90000"/>
            </a:lnSpc>
            <a:spcBef>
              <a:spcPct val="0"/>
            </a:spcBef>
            <a:spcAft>
              <a:spcPct val="35000"/>
            </a:spcAft>
            <a:buNone/>
          </a:pPr>
          <a:r>
            <a:rPr lang="pt-BR" sz="1400" kern="1200" dirty="0">
              <a:solidFill>
                <a:schemeClr val="bg1"/>
              </a:solidFill>
            </a:rPr>
            <a:t>§ 1o O limite previsto neste artigo poderá ser de até oito horas diárias para os aprendizes que já tiverem completado o ensino fundamental, se nelas forem computadas as horas destinadas à aprendizagem teórica. </a:t>
          </a:r>
          <a:r>
            <a:rPr lang="pt-BR" sz="1400" kern="1200" dirty="0"/>
            <a:t>       </a:t>
          </a:r>
          <a:endParaRPr lang="en-US" sz="1400" kern="1200" dirty="0"/>
        </a:p>
      </dsp:txBody>
      <dsp:txXfrm>
        <a:off x="1812443" y="2811510"/>
        <a:ext cx="4093737" cy="1569215"/>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409F3D-FE0D-734F-AAAE-C7CFEC7482D6}" type="datetimeFigureOut">
              <a:rPr lang="pt-BR" smtClean="0"/>
              <a:pPr/>
              <a:t>21/01/2021</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D7F6ED-2CC5-A148-8016-D879B77437F9}" type="slidenum">
              <a:rPr lang="pt-BR" smtClean="0"/>
              <a:pPr/>
              <a:t>‹nº›</a:t>
            </a:fld>
            <a:endParaRPr lang="pt-BR"/>
          </a:p>
        </p:txBody>
      </p:sp>
    </p:spTree>
    <p:extLst>
      <p:ext uri="{BB962C8B-B14F-4D97-AF65-F5344CB8AC3E}">
        <p14:creationId xmlns:p14="http://schemas.microsoft.com/office/powerpoint/2010/main" xmlns="" val="34407581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7D04A40A-9279-7648-B840-292CB19F0027}" type="slidenum">
              <a:rPr lang="pt-BR" smtClean="0"/>
              <a:pPr/>
              <a:t>2</a:t>
            </a:fld>
            <a:endParaRPr lang="pt-BR"/>
          </a:p>
        </p:txBody>
      </p:sp>
    </p:spTree>
    <p:extLst>
      <p:ext uri="{BB962C8B-B14F-4D97-AF65-F5344CB8AC3E}">
        <p14:creationId xmlns:p14="http://schemas.microsoft.com/office/powerpoint/2010/main" xmlns="" val="30007224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7D04A40A-9279-7648-B840-292CB19F0027}" type="slidenum">
              <a:rPr lang="pt-BR" smtClean="0"/>
              <a:pPr/>
              <a:t>11</a:t>
            </a:fld>
            <a:endParaRPr lang="pt-BR"/>
          </a:p>
        </p:txBody>
      </p:sp>
    </p:spTree>
    <p:extLst>
      <p:ext uri="{BB962C8B-B14F-4D97-AF65-F5344CB8AC3E}">
        <p14:creationId xmlns:p14="http://schemas.microsoft.com/office/powerpoint/2010/main" xmlns="" val="19314293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7D04A40A-9279-7648-B840-292CB19F0027}" type="slidenum">
              <a:rPr lang="pt-BR" smtClean="0"/>
              <a:pPr/>
              <a:t>12</a:t>
            </a:fld>
            <a:endParaRPr lang="pt-BR"/>
          </a:p>
        </p:txBody>
      </p:sp>
    </p:spTree>
    <p:extLst>
      <p:ext uri="{BB962C8B-B14F-4D97-AF65-F5344CB8AC3E}">
        <p14:creationId xmlns:p14="http://schemas.microsoft.com/office/powerpoint/2010/main" xmlns="" val="14569436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7D04A40A-9279-7648-B840-292CB19F0027}" type="slidenum">
              <a:rPr lang="pt-BR" smtClean="0"/>
              <a:pPr/>
              <a:t>13</a:t>
            </a:fld>
            <a:endParaRPr lang="pt-BR"/>
          </a:p>
        </p:txBody>
      </p:sp>
    </p:spTree>
    <p:extLst>
      <p:ext uri="{BB962C8B-B14F-4D97-AF65-F5344CB8AC3E}">
        <p14:creationId xmlns:p14="http://schemas.microsoft.com/office/powerpoint/2010/main" xmlns="" val="8748456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7D04A40A-9279-7648-B840-292CB19F0027}" type="slidenum">
              <a:rPr lang="pt-BR" smtClean="0"/>
              <a:pPr/>
              <a:t>14</a:t>
            </a:fld>
            <a:endParaRPr lang="pt-BR"/>
          </a:p>
        </p:txBody>
      </p:sp>
    </p:spTree>
    <p:extLst>
      <p:ext uri="{BB962C8B-B14F-4D97-AF65-F5344CB8AC3E}">
        <p14:creationId xmlns:p14="http://schemas.microsoft.com/office/powerpoint/2010/main" xmlns="" val="5655625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7D04A40A-9279-7648-B840-292CB19F0027}" type="slidenum">
              <a:rPr lang="pt-BR" smtClean="0"/>
              <a:pPr/>
              <a:t>3</a:t>
            </a:fld>
            <a:endParaRPr lang="pt-BR"/>
          </a:p>
        </p:txBody>
      </p:sp>
    </p:spTree>
    <p:extLst>
      <p:ext uri="{BB962C8B-B14F-4D97-AF65-F5344CB8AC3E}">
        <p14:creationId xmlns:p14="http://schemas.microsoft.com/office/powerpoint/2010/main" xmlns="" val="6153122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7D04A40A-9279-7648-B840-292CB19F0027}" type="slidenum">
              <a:rPr lang="pt-BR" smtClean="0"/>
              <a:pPr/>
              <a:t>4</a:t>
            </a:fld>
            <a:endParaRPr lang="pt-BR"/>
          </a:p>
        </p:txBody>
      </p:sp>
    </p:spTree>
    <p:extLst>
      <p:ext uri="{BB962C8B-B14F-4D97-AF65-F5344CB8AC3E}">
        <p14:creationId xmlns:p14="http://schemas.microsoft.com/office/powerpoint/2010/main" xmlns="" val="34816540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7D04A40A-9279-7648-B840-292CB19F0027}" type="slidenum">
              <a:rPr lang="pt-BR" smtClean="0"/>
              <a:pPr/>
              <a:t>5</a:t>
            </a:fld>
            <a:endParaRPr lang="pt-BR"/>
          </a:p>
        </p:txBody>
      </p:sp>
    </p:spTree>
    <p:extLst>
      <p:ext uri="{BB962C8B-B14F-4D97-AF65-F5344CB8AC3E}">
        <p14:creationId xmlns:p14="http://schemas.microsoft.com/office/powerpoint/2010/main" xmlns="" val="16329419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7D04A40A-9279-7648-B840-292CB19F0027}" type="slidenum">
              <a:rPr lang="pt-BR" smtClean="0"/>
              <a:pPr/>
              <a:t>6</a:t>
            </a:fld>
            <a:endParaRPr lang="pt-BR"/>
          </a:p>
        </p:txBody>
      </p:sp>
    </p:spTree>
    <p:extLst>
      <p:ext uri="{BB962C8B-B14F-4D97-AF65-F5344CB8AC3E}">
        <p14:creationId xmlns:p14="http://schemas.microsoft.com/office/powerpoint/2010/main" xmlns="" val="25415307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7D04A40A-9279-7648-B840-292CB19F0027}" type="slidenum">
              <a:rPr lang="pt-BR" smtClean="0"/>
              <a:pPr/>
              <a:t>7</a:t>
            </a:fld>
            <a:endParaRPr lang="pt-BR"/>
          </a:p>
        </p:txBody>
      </p:sp>
    </p:spTree>
    <p:extLst>
      <p:ext uri="{BB962C8B-B14F-4D97-AF65-F5344CB8AC3E}">
        <p14:creationId xmlns:p14="http://schemas.microsoft.com/office/powerpoint/2010/main" xmlns="" val="27629727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7D04A40A-9279-7648-B840-292CB19F0027}" type="slidenum">
              <a:rPr lang="pt-BR" smtClean="0"/>
              <a:pPr/>
              <a:t>8</a:t>
            </a:fld>
            <a:endParaRPr lang="pt-BR"/>
          </a:p>
        </p:txBody>
      </p:sp>
    </p:spTree>
    <p:extLst>
      <p:ext uri="{BB962C8B-B14F-4D97-AF65-F5344CB8AC3E}">
        <p14:creationId xmlns:p14="http://schemas.microsoft.com/office/powerpoint/2010/main" xmlns="" val="42538466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7D04A40A-9279-7648-B840-292CB19F0027}" type="slidenum">
              <a:rPr lang="pt-BR" smtClean="0"/>
              <a:pPr/>
              <a:t>9</a:t>
            </a:fld>
            <a:endParaRPr lang="pt-BR"/>
          </a:p>
        </p:txBody>
      </p:sp>
    </p:spTree>
    <p:extLst>
      <p:ext uri="{BB962C8B-B14F-4D97-AF65-F5344CB8AC3E}">
        <p14:creationId xmlns:p14="http://schemas.microsoft.com/office/powerpoint/2010/main" xmlns="" val="17797318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7D04A40A-9279-7648-B840-292CB19F0027}" type="slidenum">
              <a:rPr lang="pt-BR" smtClean="0"/>
              <a:pPr/>
              <a:t>10</a:t>
            </a:fld>
            <a:endParaRPr lang="pt-BR"/>
          </a:p>
        </p:txBody>
      </p:sp>
    </p:spTree>
    <p:extLst>
      <p:ext uri="{BB962C8B-B14F-4D97-AF65-F5344CB8AC3E}">
        <p14:creationId xmlns:p14="http://schemas.microsoft.com/office/powerpoint/2010/main" xmlns="" val="5483827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pt-BR"/>
              <a:t>Clique para editar o título Mestre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CBA5B2B8-73CF-A34B-8C74-FD2BCB9321CC}" type="datetimeFigureOut">
              <a:rPr lang="pt-BR" smtClean="0"/>
              <a:pPr/>
              <a:t>21/01/2021</a:t>
            </a:fld>
            <a:endParaRPr lang="pt-BR"/>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pt-BR"/>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5F2F41E6-2C75-474C-8796-4BC8EEBEE449}" type="slidenum">
              <a:rPr lang="pt-BR" smtClean="0"/>
              <a:pPr/>
              <a:t>‹nº›</a:t>
            </a:fld>
            <a:endParaRPr lang="pt-BR"/>
          </a:p>
        </p:txBody>
      </p:sp>
    </p:spTree>
    <p:extLst>
      <p:ext uri="{BB962C8B-B14F-4D97-AF65-F5344CB8AC3E}">
        <p14:creationId xmlns:p14="http://schemas.microsoft.com/office/powerpoint/2010/main" xmlns="" val="944359709"/>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CBA5B2B8-73CF-A34B-8C74-FD2BCB9321CC}" type="datetimeFigureOut">
              <a:rPr lang="pt-BR" smtClean="0"/>
              <a:pPr/>
              <a:t>21/01/2021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5F2F41E6-2C75-474C-8796-4BC8EEBEE449}" type="slidenum">
              <a:rPr lang="pt-BR" smtClean="0"/>
              <a:pPr/>
              <a:t>‹nº›</a:t>
            </a:fld>
            <a:endParaRPr lang="pt-BR"/>
          </a:p>
        </p:txBody>
      </p:sp>
    </p:spTree>
    <p:extLst>
      <p:ext uri="{BB962C8B-B14F-4D97-AF65-F5344CB8AC3E}">
        <p14:creationId xmlns:p14="http://schemas.microsoft.com/office/powerpoint/2010/main" xmlns="" val="3288327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CBA5B2B8-73CF-A34B-8C74-FD2BCB9321CC}" type="datetimeFigureOut">
              <a:rPr lang="pt-BR" smtClean="0"/>
              <a:pPr/>
              <a:t>21/01/2021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5F2F41E6-2C75-474C-8796-4BC8EEBEE449}" type="slidenum">
              <a:rPr lang="pt-BR" smtClean="0"/>
              <a:pPr/>
              <a:t>‹nº›</a:t>
            </a:fld>
            <a:endParaRPr lang="pt-BR"/>
          </a:p>
        </p:txBody>
      </p:sp>
    </p:spTree>
    <p:extLst>
      <p:ext uri="{BB962C8B-B14F-4D97-AF65-F5344CB8AC3E}">
        <p14:creationId xmlns:p14="http://schemas.microsoft.com/office/powerpoint/2010/main" xmlns="" val="20307443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CBA5B2B8-73CF-A34B-8C74-FD2BCB9321CC}" type="datetimeFigureOut">
              <a:rPr lang="pt-BR" smtClean="0"/>
              <a:pPr/>
              <a:t>21/01/2021</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5F2F41E6-2C75-474C-8796-4BC8EEBEE449}" type="slidenum">
              <a:rPr lang="pt-BR" smtClean="0"/>
              <a:pPr/>
              <a:t>‹nº›</a:t>
            </a:fld>
            <a:endParaRPr lang="pt-BR"/>
          </a:p>
        </p:txBody>
      </p:sp>
    </p:spTree>
    <p:extLst>
      <p:ext uri="{BB962C8B-B14F-4D97-AF65-F5344CB8AC3E}">
        <p14:creationId xmlns:p14="http://schemas.microsoft.com/office/powerpoint/2010/main" xmlns="" val="3004018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pt-BR"/>
              <a:t>Clique para editar o título Mestre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BA5B2B8-73CF-A34B-8C74-FD2BCB9321CC}" type="datetimeFigureOut">
              <a:rPr lang="pt-BR" smtClean="0"/>
              <a:pPr/>
              <a:t>21/01/2021</a:t>
            </a:fld>
            <a:endParaRPr lang="pt-BR"/>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pt-BR"/>
          </a:p>
        </p:txBody>
      </p:sp>
      <p:sp>
        <p:nvSpPr>
          <p:cNvPr id="6" name="Slide Number Placeholder 5"/>
          <p:cNvSpPr>
            <a:spLocks noGrp="1"/>
          </p:cNvSpPr>
          <p:nvPr>
            <p:ph type="sldNum" sz="quarter" idx="12"/>
          </p:nvPr>
        </p:nvSpPr>
        <p:spPr>
          <a:xfrm>
            <a:off x="8604504" y="5211060"/>
            <a:ext cx="2112264" cy="228600"/>
          </a:xfrm>
        </p:spPr>
        <p:txBody>
          <a:bodyPr/>
          <a:lstStyle/>
          <a:p>
            <a:fld id="{5F2F41E6-2C75-474C-8796-4BC8EEBEE449}" type="slidenum">
              <a:rPr lang="pt-BR" smtClean="0"/>
              <a:pPr/>
              <a:t>‹nº›</a:t>
            </a:fld>
            <a:endParaRPr lang="pt-BR"/>
          </a:p>
        </p:txBody>
      </p:sp>
    </p:spTree>
    <p:extLst>
      <p:ext uri="{BB962C8B-B14F-4D97-AF65-F5344CB8AC3E}">
        <p14:creationId xmlns:p14="http://schemas.microsoft.com/office/powerpoint/2010/main" xmlns="" val="1993882898"/>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CBA5B2B8-73CF-A34B-8C74-FD2BCB9321CC}" type="datetimeFigureOut">
              <a:rPr lang="pt-BR" smtClean="0"/>
              <a:pPr/>
              <a:t>21/01/2021</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5F2F41E6-2C75-474C-8796-4BC8EEBEE449}" type="slidenum">
              <a:rPr lang="pt-BR" smtClean="0"/>
              <a:pPr/>
              <a:t>‹nº›</a:t>
            </a:fld>
            <a:endParaRPr lang="pt-BR"/>
          </a:p>
        </p:txBody>
      </p:sp>
    </p:spTree>
    <p:extLst>
      <p:ext uri="{BB962C8B-B14F-4D97-AF65-F5344CB8AC3E}">
        <p14:creationId xmlns:p14="http://schemas.microsoft.com/office/powerpoint/2010/main" xmlns="" val="8949833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CBA5B2B8-73CF-A34B-8C74-FD2BCB9321CC}" type="datetimeFigureOut">
              <a:rPr lang="pt-BR" smtClean="0"/>
              <a:pPr/>
              <a:t>21/01/2021</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5F2F41E6-2C75-474C-8796-4BC8EEBEE449}" type="slidenum">
              <a:rPr lang="pt-BR" smtClean="0"/>
              <a:pPr/>
              <a:t>‹nº›</a:t>
            </a:fld>
            <a:endParaRPr lang="pt-BR"/>
          </a:p>
        </p:txBody>
      </p:sp>
    </p:spTree>
    <p:extLst>
      <p:ext uri="{BB962C8B-B14F-4D97-AF65-F5344CB8AC3E}">
        <p14:creationId xmlns:p14="http://schemas.microsoft.com/office/powerpoint/2010/main" xmlns="" val="3629548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CBA5B2B8-73CF-A34B-8C74-FD2BCB9321CC}" type="datetimeFigureOut">
              <a:rPr lang="pt-BR" smtClean="0"/>
              <a:pPr/>
              <a:t>21/01/2021</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5F2F41E6-2C75-474C-8796-4BC8EEBEE449}" type="slidenum">
              <a:rPr lang="pt-BR" smtClean="0"/>
              <a:pPr/>
              <a:t>‹nº›</a:t>
            </a:fld>
            <a:endParaRPr lang="pt-BR"/>
          </a:p>
        </p:txBody>
      </p:sp>
    </p:spTree>
    <p:extLst>
      <p:ext uri="{BB962C8B-B14F-4D97-AF65-F5344CB8AC3E}">
        <p14:creationId xmlns:p14="http://schemas.microsoft.com/office/powerpoint/2010/main" xmlns="" val="1337746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A5B2B8-73CF-A34B-8C74-FD2BCB9321CC}" type="datetimeFigureOut">
              <a:rPr lang="pt-BR" smtClean="0"/>
              <a:pPr/>
              <a:t>21/01/2021</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5F2F41E6-2C75-474C-8796-4BC8EEBEE449}" type="slidenum">
              <a:rPr lang="pt-BR" smtClean="0"/>
              <a:pPr/>
              <a:t>‹nº›</a:t>
            </a:fld>
            <a:endParaRPr lang="pt-BR"/>
          </a:p>
        </p:txBody>
      </p:sp>
    </p:spTree>
    <p:extLst>
      <p:ext uri="{BB962C8B-B14F-4D97-AF65-F5344CB8AC3E}">
        <p14:creationId xmlns:p14="http://schemas.microsoft.com/office/powerpoint/2010/main" xmlns="" val="178783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pt-BR"/>
              <a:t>Clique para editar o título Mestre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8" name="Date Placeholder 7"/>
          <p:cNvSpPr>
            <a:spLocks noGrp="1"/>
          </p:cNvSpPr>
          <p:nvPr>
            <p:ph type="dt" sz="half" idx="10"/>
          </p:nvPr>
        </p:nvSpPr>
        <p:spPr/>
        <p:txBody>
          <a:bodyPr/>
          <a:lstStyle/>
          <a:p>
            <a:fld id="{CBA5B2B8-73CF-A34B-8C74-FD2BCB9321CC}" type="datetimeFigureOut">
              <a:rPr lang="pt-BR" smtClean="0"/>
              <a:pPr/>
              <a:t>21/01/2021</a:t>
            </a:fld>
            <a:endParaRPr lang="pt-BR"/>
          </a:p>
        </p:txBody>
      </p:sp>
      <p:sp>
        <p:nvSpPr>
          <p:cNvPr id="9" name="Footer Placeholder 8"/>
          <p:cNvSpPr>
            <a:spLocks noGrp="1"/>
          </p:cNvSpPr>
          <p:nvPr>
            <p:ph type="ftr" sz="quarter" idx="11"/>
          </p:nvPr>
        </p:nvSpPr>
        <p:spPr/>
        <p:txBody>
          <a:bodyPr/>
          <a:lstStyle>
            <a:lvl1pPr algn="r">
              <a:defRPr/>
            </a:lvl1pPr>
          </a:lstStyle>
          <a:p>
            <a:endParaRPr lang="pt-BR"/>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5F2F41E6-2C75-474C-8796-4BC8EEBEE449}" type="slidenum">
              <a:rPr lang="pt-BR" smtClean="0"/>
              <a:pPr/>
              <a:t>‹nº›</a:t>
            </a:fld>
            <a:endParaRPr lang="pt-BR"/>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3068575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CBA5B2B8-73CF-A34B-8C74-FD2BCB9321CC}" type="datetimeFigureOut">
              <a:rPr lang="pt-BR" smtClean="0"/>
              <a:pPr/>
              <a:t>21/01/2021</a:t>
            </a:fld>
            <a:endParaRPr lang="pt-BR"/>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pt-BR"/>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5F2F41E6-2C75-474C-8796-4BC8EEBEE449}" type="slidenum">
              <a:rPr lang="pt-BR" smtClean="0"/>
              <a:pPr/>
              <a:t>‹nº›</a:t>
            </a:fld>
            <a:endParaRPr lang="pt-BR"/>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85333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A5B2B8-73CF-A34B-8C74-FD2BCB9321CC}" type="datetimeFigureOut">
              <a:rPr lang="pt-BR" smtClean="0"/>
              <a:pPr/>
              <a:t>21/01/2021</a:t>
            </a:fld>
            <a:endParaRPr lang="pt-BR"/>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pt-BR"/>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5F2F41E6-2C75-474C-8796-4BC8EEBEE449}" type="slidenum">
              <a:rPr lang="pt-BR" smtClean="0"/>
              <a:pPr/>
              <a:t>‹nº›</a:t>
            </a:fld>
            <a:endParaRPr lang="pt-BR"/>
          </a:p>
        </p:txBody>
      </p:sp>
    </p:spTree>
    <p:extLst>
      <p:ext uri="{BB962C8B-B14F-4D97-AF65-F5344CB8AC3E}">
        <p14:creationId xmlns:p14="http://schemas.microsoft.com/office/powerpoint/2010/main" xmlns="" val="159954486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541FFC0-5708-F743-8C3E-8591455D7C34}"/>
              </a:ext>
            </a:extLst>
          </p:cNvPr>
          <p:cNvSpPr>
            <a:spLocks noGrp="1"/>
          </p:cNvSpPr>
          <p:nvPr>
            <p:ph type="ctrTitle"/>
          </p:nvPr>
        </p:nvSpPr>
        <p:spPr>
          <a:xfrm>
            <a:off x="1263520" y="1272800"/>
            <a:ext cx="6544620" cy="4312402"/>
          </a:xfrm>
        </p:spPr>
        <p:txBody>
          <a:bodyPr anchor="ctr">
            <a:normAutofit/>
          </a:bodyPr>
          <a:lstStyle/>
          <a:p>
            <a:pPr algn="r"/>
            <a:r>
              <a:rPr lang="pt-BR" sz="6300" dirty="0">
                <a:solidFill>
                  <a:schemeClr val="tx1"/>
                </a:solidFill>
              </a:rPr>
              <a:t>Contrato de aprendizagem</a:t>
            </a:r>
          </a:p>
        </p:txBody>
      </p:sp>
      <p:sp>
        <p:nvSpPr>
          <p:cNvPr id="3" name="Subtítulo 2">
            <a:extLst>
              <a:ext uri="{FF2B5EF4-FFF2-40B4-BE49-F238E27FC236}">
                <a16:creationId xmlns:a16="http://schemas.microsoft.com/office/drawing/2014/main" xmlns="" id="{8028497D-0E4B-2A4A-9B0A-69F0E73A824C}"/>
              </a:ext>
            </a:extLst>
          </p:cNvPr>
          <p:cNvSpPr>
            <a:spLocks noGrp="1"/>
          </p:cNvSpPr>
          <p:nvPr>
            <p:ph type="subTitle" idx="1"/>
          </p:nvPr>
        </p:nvSpPr>
        <p:spPr>
          <a:xfrm>
            <a:off x="8129871" y="1272800"/>
            <a:ext cx="2623010" cy="4312402"/>
          </a:xfrm>
        </p:spPr>
        <p:txBody>
          <a:bodyPr anchor="ctr">
            <a:normAutofit/>
          </a:bodyPr>
          <a:lstStyle/>
          <a:p>
            <a:pPr algn="l">
              <a:spcAft>
                <a:spcPts val="600"/>
              </a:spcAft>
            </a:pPr>
            <a:r>
              <a:rPr lang="pt-BR" sz="2000" dirty="0"/>
              <a:t>DTB0446 – Relações especiais de trabalho</a:t>
            </a:r>
          </a:p>
          <a:p>
            <a:pPr algn="l">
              <a:spcAft>
                <a:spcPts val="600"/>
              </a:spcAft>
            </a:pPr>
            <a:endParaRPr lang="pt-BR" sz="2000" dirty="0"/>
          </a:p>
          <a:p>
            <a:pPr algn="l">
              <a:spcAft>
                <a:spcPts val="600"/>
              </a:spcAft>
            </a:pPr>
            <a:r>
              <a:rPr lang="pt-BR" sz="2000" dirty="0"/>
              <a:t>Sandra Favaretto</a:t>
            </a:r>
          </a:p>
        </p:txBody>
      </p:sp>
    </p:spTree>
    <p:extLst>
      <p:ext uri="{BB962C8B-B14F-4D97-AF65-F5344CB8AC3E}">
        <p14:creationId xmlns:p14="http://schemas.microsoft.com/office/powerpoint/2010/main" xmlns="" val="31507391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ED15573D-0E45-4691-B525-471152EC18C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9E448559-19A4-4252-8C27-54C1DA906F8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34696" y="237744"/>
            <a:ext cx="4419599" cy="6382512"/>
          </a:xfrm>
          <a:prstGeom prst="rect">
            <a:avLst/>
          </a:prstGeom>
          <a:solidFill>
            <a:schemeClr val="bg2"/>
          </a:solidFill>
          <a:ln w="6350" cap="flat" cmpd="sng" algn="ctr">
            <a:noFill/>
            <a:prstDash val="solid"/>
          </a:ln>
          <a:effectLst>
            <a:softEdge rad="0"/>
          </a:effectLst>
        </p:spPr>
      </p:sp>
      <p:sp>
        <p:nvSpPr>
          <p:cNvPr id="2" name="Título 1">
            <a:extLst>
              <a:ext uri="{FF2B5EF4-FFF2-40B4-BE49-F238E27FC236}">
                <a16:creationId xmlns:a16="http://schemas.microsoft.com/office/drawing/2014/main" xmlns="" id="{1BC0BDB9-CC62-054D-B7EC-9743BE23300E}"/>
              </a:ext>
            </a:extLst>
          </p:cNvPr>
          <p:cNvSpPr>
            <a:spLocks noGrp="1"/>
          </p:cNvSpPr>
          <p:nvPr>
            <p:ph type="title"/>
          </p:nvPr>
        </p:nvSpPr>
        <p:spPr>
          <a:xfrm>
            <a:off x="573409" y="559477"/>
            <a:ext cx="3765200" cy="5709931"/>
          </a:xfrm>
        </p:spPr>
        <p:txBody>
          <a:bodyPr>
            <a:normAutofit/>
          </a:bodyPr>
          <a:lstStyle/>
          <a:p>
            <a:pPr algn="ctr"/>
            <a:r>
              <a:rPr lang="pt-BR" sz="4400" dirty="0"/>
              <a:t>Entidades qualificadas em formação técnico-profissional metódica – Art. 430, CLT</a:t>
            </a:r>
          </a:p>
        </p:txBody>
      </p:sp>
      <p:sp>
        <p:nvSpPr>
          <p:cNvPr id="3" name="Espaço Reservado para Conteúdo 2">
            <a:extLst>
              <a:ext uri="{FF2B5EF4-FFF2-40B4-BE49-F238E27FC236}">
                <a16:creationId xmlns:a16="http://schemas.microsoft.com/office/drawing/2014/main" xmlns="" id="{0EC4EA2D-42BC-0449-8C73-07120728636A}"/>
              </a:ext>
            </a:extLst>
          </p:cNvPr>
          <p:cNvSpPr>
            <a:spLocks noGrp="1"/>
          </p:cNvSpPr>
          <p:nvPr>
            <p:ph idx="1"/>
          </p:nvPr>
        </p:nvSpPr>
        <p:spPr>
          <a:xfrm>
            <a:off x="5478124" y="559477"/>
            <a:ext cx="5647076" cy="5475563"/>
          </a:xfrm>
        </p:spPr>
        <p:txBody>
          <a:bodyPr anchor="ctr">
            <a:normAutofit/>
          </a:bodyPr>
          <a:lstStyle/>
          <a:p>
            <a:pPr>
              <a:lnSpc>
                <a:spcPct val="90000"/>
              </a:lnSpc>
            </a:pPr>
            <a:r>
              <a:rPr lang="pt-BR" sz="1500"/>
              <a:t>Art. 430. Na hipótese de os Serviços Nacionais de Aprendizagem não oferecerem cursos ou vagas suficientes para atender à demanda dos estabelecimentos, esta poderá ser suprida por outras entidades qualificadas em formação técnico-profissional metódica, a saber:                </a:t>
            </a:r>
          </a:p>
          <a:p>
            <a:pPr>
              <a:lnSpc>
                <a:spcPct val="90000"/>
              </a:lnSpc>
            </a:pPr>
            <a:r>
              <a:rPr lang="pt-BR" sz="1500" err="1"/>
              <a:t>I</a:t>
            </a:r>
            <a:r>
              <a:rPr lang="pt-BR" sz="1500"/>
              <a:t> – Escolas Técnicas de Educação;                        </a:t>
            </a:r>
          </a:p>
          <a:p>
            <a:pPr>
              <a:lnSpc>
                <a:spcPct val="90000"/>
              </a:lnSpc>
            </a:pPr>
            <a:r>
              <a:rPr lang="pt-BR" sz="1500"/>
              <a:t>II – entidades sem fins lucrativos, que tenham por objetivo a assistência ao adolescente e à educação profissional, registradas no Conselho Municipal dos Direitos da Criança e do Adolescente.                </a:t>
            </a:r>
          </a:p>
          <a:p>
            <a:pPr>
              <a:lnSpc>
                <a:spcPct val="90000"/>
              </a:lnSpc>
            </a:pPr>
            <a:r>
              <a:rPr lang="pt-BR" sz="1500"/>
              <a:t>III - entidades de prática desportiva das diversas modalidades filiadas ao Sistema Nacional do Desporto e aos Sistemas de Desporto dos Estados, do Distrito Federal e dos Municípios.     </a:t>
            </a:r>
          </a:p>
          <a:p>
            <a:pPr>
              <a:lnSpc>
                <a:spcPct val="90000"/>
              </a:lnSpc>
            </a:pPr>
            <a:r>
              <a:rPr lang="pt-BR" sz="1500"/>
              <a:t> Art. 428, §4º. A formação técnico-profissional a que se refere o caput deste artigo caracteriza-se por atividades teóricas e práticas, metodicamente organizadas em tarefas de complexidade progressiva desenvolvidas no ambiente de trabalho.   </a:t>
            </a:r>
          </a:p>
          <a:p>
            <a:pPr>
              <a:lnSpc>
                <a:spcPct val="90000"/>
              </a:lnSpc>
            </a:pPr>
            <a:endParaRPr lang="pt-BR" sz="1500"/>
          </a:p>
        </p:txBody>
      </p:sp>
    </p:spTree>
    <p:extLst>
      <p:ext uri="{BB962C8B-B14F-4D97-AF65-F5344CB8AC3E}">
        <p14:creationId xmlns:p14="http://schemas.microsoft.com/office/powerpoint/2010/main" xmlns="" val="14984674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ED15573D-0E45-4691-B525-471152EC18C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9E448559-19A4-4252-8C27-54C1DA906F8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34696" y="237744"/>
            <a:ext cx="4419599" cy="6382512"/>
          </a:xfrm>
          <a:prstGeom prst="rect">
            <a:avLst/>
          </a:prstGeom>
          <a:solidFill>
            <a:schemeClr val="bg2"/>
          </a:solidFill>
          <a:ln w="6350" cap="flat" cmpd="sng" algn="ctr">
            <a:noFill/>
            <a:prstDash val="solid"/>
          </a:ln>
          <a:effectLst>
            <a:softEdge rad="0"/>
          </a:effectLst>
        </p:spPr>
      </p:sp>
      <p:sp>
        <p:nvSpPr>
          <p:cNvPr id="2" name="Título 1">
            <a:extLst>
              <a:ext uri="{FF2B5EF4-FFF2-40B4-BE49-F238E27FC236}">
                <a16:creationId xmlns:a16="http://schemas.microsoft.com/office/drawing/2014/main" xmlns="" id="{8AB22692-DF9D-4A4E-AFB7-BB9E4A00F84C}"/>
              </a:ext>
            </a:extLst>
          </p:cNvPr>
          <p:cNvSpPr>
            <a:spLocks noGrp="1"/>
          </p:cNvSpPr>
          <p:nvPr>
            <p:ph type="title"/>
          </p:nvPr>
        </p:nvSpPr>
        <p:spPr>
          <a:xfrm>
            <a:off x="573409" y="559477"/>
            <a:ext cx="3765200" cy="5709931"/>
          </a:xfrm>
        </p:spPr>
        <p:txBody>
          <a:bodyPr>
            <a:normAutofit/>
          </a:bodyPr>
          <a:lstStyle/>
          <a:p>
            <a:pPr algn="ctr"/>
            <a:r>
              <a:rPr lang="pt-BR" sz="4400"/>
              <a:t>Vínculo trabalhista</a:t>
            </a:r>
          </a:p>
        </p:txBody>
      </p:sp>
      <p:sp>
        <p:nvSpPr>
          <p:cNvPr id="3" name="Espaço Reservado para Conteúdo 2">
            <a:extLst>
              <a:ext uri="{FF2B5EF4-FFF2-40B4-BE49-F238E27FC236}">
                <a16:creationId xmlns:a16="http://schemas.microsoft.com/office/drawing/2014/main" xmlns="" id="{79C53789-3F5D-464E-B7EE-AF04314079E1}"/>
              </a:ext>
            </a:extLst>
          </p:cNvPr>
          <p:cNvSpPr>
            <a:spLocks noGrp="1"/>
          </p:cNvSpPr>
          <p:nvPr>
            <p:ph idx="1"/>
          </p:nvPr>
        </p:nvSpPr>
        <p:spPr>
          <a:xfrm>
            <a:off x="5478124" y="559477"/>
            <a:ext cx="5647076" cy="5475563"/>
          </a:xfrm>
        </p:spPr>
        <p:txBody>
          <a:bodyPr anchor="ctr">
            <a:normAutofit lnSpcReduction="10000"/>
          </a:bodyPr>
          <a:lstStyle/>
          <a:p>
            <a:r>
              <a:rPr lang="pt-BR" dirty="0"/>
              <a:t>Art. 431.  A contratação do aprendiz poderá ser efetivada pela empresa onde se realizará a aprendizagem ou pelas entidades mencionadas nos incisos II e III do art. 430, caso em que não gera vínculo de emprego com a empresa tomadora dos serviços.   </a:t>
            </a:r>
          </a:p>
          <a:p>
            <a:r>
              <a:rPr lang="pt-BR" dirty="0"/>
              <a:t> Art. 58</a:t>
            </a:r>
            <a:r>
              <a:rPr lang="pt-BR"/>
              <a:t>, Decreto 9579/18. </a:t>
            </a:r>
            <a:r>
              <a:rPr lang="pt-BR" dirty="0"/>
              <a:t>A contratação do aprendiz por empresas públicas e sociedades de economia mista ocorrerá de forma direta, nos termos do disposto no § 1º do art. 57, hipótese em que será realizado processo seletivo por meio de edital, ou nos termos do disposto no § 2º do referido artigo.</a:t>
            </a:r>
          </a:p>
          <a:p>
            <a:r>
              <a:rPr lang="pt-BR" dirty="0"/>
              <a:t>Parágrafo único. A contratação do aprendiz por órgãos e entidades da administração pública direta, autárquica e fundacional observará regulamento específico, hipótese em que não se aplica o disposto neste Capítulo.</a:t>
            </a:r>
          </a:p>
          <a:p>
            <a:pPr marL="0" indent="0">
              <a:buNone/>
            </a:pPr>
            <a:endParaRPr lang="pt-BR" dirty="0"/>
          </a:p>
        </p:txBody>
      </p:sp>
    </p:spTree>
    <p:extLst>
      <p:ext uri="{BB962C8B-B14F-4D97-AF65-F5344CB8AC3E}">
        <p14:creationId xmlns:p14="http://schemas.microsoft.com/office/powerpoint/2010/main" xmlns="" val="12120964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xmlns="" id="{7455F7F3-3A58-4BBB-95C7-CF706F9FFA1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3AE3D314-6F93-4D91-8C0F-E92657F465C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34696" y="237744"/>
            <a:ext cx="4419599" cy="6382512"/>
          </a:xfrm>
          <a:prstGeom prst="rect">
            <a:avLst/>
          </a:prstGeom>
          <a:solidFill>
            <a:schemeClr val="bg2"/>
          </a:solidFill>
          <a:ln w="6350" cap="flat" cmpd="sng" algn="ctr">
            <a:noFill/>
            <a:prstDash val="solid"/>
          </a:ln>
          <a:effectLst>
            <a:softEdge rad="0"/>
          </a:effectLst>
        </p:spPr>
      </p:sp>
      <p:sp>
        <p:nvSpPr>
          <p:cNvPr id="2" name="Título 1">
            <a:extLst>
              <a:ext uri="{FF2B5EF4-FFF2-40B4-BE49-F238E27FC236}">
                <a16:creationId xmlns:a16="http://schemas.microsoft.com/office/drawing/2014/main" xmlns="" id="{7CF22516-A21F-E645-9F96-CDCD90F5D116}"/>
              </a:ext>
            </a:extLst>
          </p:cNvPr>
          <p:cNvSpPr>
            <a:spLocks noGrp="1"/>
          </p:cNvSpPr>
          <p:nvPr>
            <p:ph type="title"/>
          </p:nvPr>
        </p:nvSpPr>
        <p:spPr>
          <a:xfrm>
            <a:off x="573409" y="559477"/>
            <a:ext cx="3765200" cy="5709931"/>
          </a:xfrm>
        </p:spPr>
        <p:txBody>
          <a:bodyPr>
            <a:normAutofit/>
          </a:bodyPr>
          <a:lstStyle/>
          <a:p>
            <a:pPr algn="ctr"/>
            <a:r>
              <a:rPr lang="pt-BR"/>
              <a:t>Jornada do aprendiz</a:t>
            </a:r>
          </a:p>
        </p:txBody>
      </p:sp>
      <p:graphicFrame>
        <p:nvGraphicFramePr>
          <p:cNvPr id="5" name="Espaço Reservado para Conteúdo 2">
            <a:extLst>
              <a:ext uri="{FF2B5EF4-FFF2-40B4-BE49-F238E27FC236}">
                <a16:creationId xmlns:a16="http://schemas.microsoft.com/office/drawing/2014/main" xmlns="" id="{64B41269-DEE1-49A5-8EE1-2DCE49BDD1E5}"/>
              </a:ext>
            </a:extLst>
          </p:cNvPr>
          <p:cNvGraphicFramePr>
            <a:graphicFrameLocks noGrp="1"/>
          </p:cNvGraphicFramePr>
          <p:nvPr>
            <p:ph idx="1"/>
            <p:extLst>
              <p:ext uri="{D42A27DB-BD31-4B8C-83A1-F6EECF244321}">
                <p14:modId xmlns:p14="http://schemas.microsoft.com/office/powerpoint/2010/main" xmlns="" val="2021116771"/>
              </p:ext>
            </p:extLst>
          </p:nvPr>
        </p:nvGraphicFramePr>
        <p:xfrm>
          <a:off x="5478124" y="800947"/>
          <a:ext cx="5906181" cy="52307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2671305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ED15573D-0E45-4691-B525-471152EC18C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9E448559-19A4-4252-8C27-54C1DA906F8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34696" y="237744"/>
            <a:ext cx="4419599" cy="6382512"/>
          </a:xfrm>
          <a:prstGeom prst="rect">
            <a:avLst/>
          </a:prstGeom>
          <a:solidFill>
            <a:schemeClr val="bg2"/>
          </a:solidFill>
          <a:ln w="6350" cap="flat" cmpd="sng" algn="ctr">
            <a:noFill/>
            <a:prstDash val="solid"/>
          </a:ln>
          <a:effectLst>
            <a:softEdge rad="0"/>
          </a:effectLst>
        </p:spPr>
      </p:sp>
      <p:sp>
        <p:nvSpPr>
          <p:cNvPr id="2" name="Título 1">
            <a:extLst>
              <a:ext uri="{FF2B5EF4-FFF2-40B4-BE49-F238E27FC236}">
                <a16:creationId xmlns:a16="http://schemas.microsoft.com/office/drawing/2014/main" xmlns="" id="{2A8D9F8F-7FBC-A541-A0BD-010C824C2DE3}"/>
              </a:ext>
            </a:extLst>
          </p:cNvPr>
          <p:cNvSpPr>
            <a:spLocks noGrp="1"/>
          </p:cNvSpPr>
          <p:nvPr>
            <p:ph type="title"/>
          </p:nvPr>
        </p:nvSpPr>
        <p:spPr>
          <a:xfrm>
            <a:off x="573409" y="559477"/>
            <a:ext cx="3765200" cy="5709931"/>
          </a:xfrm>
        </p:spPr>
        <p:txBody>
          <a:bodyPr>
            <a:normAutofit/>
          </a:bodyPr>
          <a:lstStyle/>
          <a:p>
            <a:pPr algn="ctr"/>
            <a:r>
              <a:rPr lang="pt-BR" sz="4400"/>
              <a:t>Direitos trabalhistas do aprendiz</a:t>
            </a:r>
          </a:p>
        </p:txBody>
      </p:sp>
      <p:sp>
        <p:nvSpPr>
          <p:cNvPr id="3" name="Espaço Reservado para Conteúdo 2">
            <a:extLst>
              <a:ext uri="{FF2B5EF4-FFF2-40B4-BE49-F238E27FC236}">
                <a16:creationId xmlns:a16="http://schemas.microsoft.com/office/drawing/2014/main" xmlns="" id="{AEDE7AF7-A895-2C42-96D5-771FD5C63F31}"/>
              </a:ext>
            </a:extLst>
          </p:cNvPr>
          <p:cNvSpPr>
            <a:spLocks noGrp="1"/>
          </p:cNvSpPr>
          <p:nvPr>
            <p:ph idx="1"/>
          </p:nvPr>
        </p:nvSpPr>
        <p:spPr>
          <a:xfrm>
            <a:off x="5478124" y="559477"/>
            <a:ext cx="5647076" cy="5475563"/>
          </a:xfrm>
        </p:spPr>
        <p:txBody>
          <a:bodyPr anchor="ctr">
            <a:normAutofit/>
          </a:bodyPr>
          <a:lstStyle/>
          <a:p>
            <a:pPr>
              <a:lnSpc>
                <a:spcPct val="90000"/>
              </a:lnSpc>
            </a:pPr>
            <a:r>
              <a:rPr lang="pt-BR" sz="1500" dirty="0"/>
              <a:t>FGTS 2% - Art. 15, §7, Lei 8036/90. Os contratos de aprendizagem terão a alíquota a que se refere o caput deste artigo reduzida para dois por cento;</a:t>
            </a:r>
          </a:p>
          <a:p>
            <a:pPr>
              <a:lnSpc>
                <a:spcPct val="90000"/>
              </a:lnSpc>
            </a:pPr>
            <a:r>
              <a:rPr lang="pt-BR" sz="1500" dirty="0"/>
              <a:t>Salário mínimo hora ou condição mais favorável – Art. 428, §2º, CLT.  Ao aprendiz, salvo condição mais favorável, será garantido o salário mínimo hora.   </a:t>
            </a:r>
          </a:p>
          <a:p>
            <a:pPr>
              <a:lnSpc>
                <a:spcPct val="90000"/>
              </a:lnSpc>
            </a:pPr>
            <a:r>
              <a:rPr lang="pt-BR" sz="1500" dirty="0"/>
              <a:t>Férias - Art. 68, Decreto 9579/18. As férias do aprendiz coincidirão, preferencialmente, com as férias escolares, vedado ao empregador estabelecer período diverso daquele definido no programa de aprendizagem.</a:t>
            </a:r>
          </a:p>
          <a:p>
            <a:pPr>
              <a:lnSpc>
                <a:spcPct val="90000"/>
              </a:lnSpc>
            </a:pPr>
            <a:r>
              <a:rPr lang="pt-BR" sz="1500" dirty="0"/>
              <a:t>Convenções e acordos coletivos - Art. 69, Decreto 9579/18. As convenções e os acordos coletivos apenas estenderão suas cláusulas sociais ao aprendiz quando expressamente previsto e desde que não excluam ou reduzam o alcance dos dispositivos tutelares que lhes são aplicáveis.</a:t>
            </a:r>
          </a:p>
          <a:p>
            <a:pPr>
              <a:lnSpc>
                <a:spcPct val="90000"/>
              </a:lnSpc>
            </a:pPr>
            <a:r>
              <a:rPr lang="pt-BR" sz="1500" dirty="0"/>
              <a:t>Vale-transporte - Art. 70, Decreto 9579/18. É assegurado ao aprendiz o direito ao benefício previsto na Lei nº 7.418, de 16 de dezembro de 1985 , que institui o vale-transporte.</a:t>
            </a:r>
          </a:p>
          <a:p>
            <a:pPr>
              <a:lnSpc>
                <a:spcPct val="90000"/>
              </a:lnSpc>
            </a:pPr>
            <a:endParaRPr lang="pt-BR" sz="1500" dirty="0"/>
          </a:p>
        </p:txBody>
      </p:sp>
    </p:spTree>
    <p:extLst>
      <p:ext uri="{BB962C8B-B14F-4D97-AF65-F5344CB8AC3E}">
        <p14:creationId xmlns:p14="http://schemas.microsoft.com/office/powerpoint/2010/main" xmlns="" val="29513452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ED15573D-0E45-4691-B525-471152EC18C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9E448559-19A4-4252-8C27-54C1DA906F8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34696" y="237744"/>
            <a:ext cx="4419599" cy="6382512"/>
          </a:xfrm>
          <a:prstGeom prst="rect">
            <a:avLst/>
          </a:prstGeom>
          <a:solidFill>
            <a:schemeClr val="bg2"/>
          </a:solidFill>
          <a:ln w="6350" cap="flat" cmpd="sng" algn="ctr">
            <a:noFill/>
            <a:prstDash val="solid"/>
          </a:ln>
          <a:effectLst>
            <a:softEdge rad="0"/>
          </a:effectLst>
        </p:spPr>
      </p:sp>
      <p:sp>
        <p:nvSpPr>
          <p:cNvPr id="2" name="Título 1">
            <a:extLst>
              <a:ext uri="{FF2B5EF4-FFF2-40B4-BE49-F238E27FC236}">
                <a16:creationId xmlns:a16="http://schemas.microsoft.com/office/drawing/2014/main" xmlns="" id="{20AC2F62-99FE-F841-AEC4-96D46626D7BB}"/>
              </a:ext>
            </a:extLst>
          </p:cNvPr>
          <p:cNvSpPr>
            <a:spLocks noGrp="1"/>
          </p:cNvSpPr>
          <p:nvPr>
            <p:ph type="title"/>
          </p:nvPr>
        </p:nvSpPr>
        <p:spPr>
          <a:xfrm>
            <a:off x="573409" y="559477"/>
            <a:ext cx="3765200" cy="5709931"/>
          </a:xfrm>
        </p:spPr>
        <p:txBody>
          <a:bodyPr>
            <a:normAutofit/>
          </a:bodyPr>
          <a:lstStyle/>
          <a:p>
            <a:pPr algn="ctr"/>
            <a:r>
              <a:rPr lang="pt-BR" sz="3700"/>
              <a:t>Extinção do contrato de aprendizagem - Art. 433, CLT</a:t>
            </a:r>
            <a:br>
              <a:rPr lang="pt-BR" sz="3700"/>
            </a:br>
            <a:endParaRPr lang="pt-BR" sz="3700"/>
          </a:p>
        </p:txBody>
      </p:sp>
      <p:sp>
        <p:nvSpPr>
          <p:cNvPr id="3" name="Espaço Reservado para Conteúdo 2">
            <a:extLst>
              <a:ext uri="{FF2B5EF4-FFF2-40B4-BE49-F238E27FC236}">
                <a16:creationId xmlns:a16="http://schemas.microsoft.com/office/drawing/2014/main" xmlns="" id="{3D622C66-03EC-F149-BD89-88A1BACF6DF9}"/>
              </a:ext>
            </a:extLst>
          </p:cNvPr>
          <p:cNvSpPr>
            <a:spLocks noGrp="1"/>
          </p:cNvSpPr>
          <p:nvPr>
            <p:ph idx="1"/>
          </p:nvPr>
        </p:nvSpPr>
        <p:spPr>
          <a:xfrm>
            <a:off x="5478124" y="559477"/>
            <a:ext cx="5647076" cy="5475563"/>
          </a:xfrm>
        </p:spPr>
        <p:txBody>
          <a:bodyPr anchor="ctr">
            <a:normAutofit/>
          </a:bodyPr>
          <a:lstStyle/>
          <a:p>
            <a:r>
              <a:rPr lang="pt-BR" dirty="0"/>
              <a:t>Extinção no termo do contrato;</a:t>
            </a:r>
          </a:p>
          <a:p>
            <a:r>
              <a:rPr lang="pt-BR" dirty="0"/>
              <a:t>Extinção antecipada - Rol exemplificativo</a:t>
            </a:r>
          </a:p>
          <a:p>
            <a:pPr lvl="1"/>
            <a:r>
              <a:rPr lang="pt-BR" dirty="0" err="1"/>
              <a:t>I</a:t>
            </a:r>
            <a:r>
              <a:rPr lang="pt-BR" dirty="0"/>
              <a:t> - desempenho insuficiente ou inadaptação do aprendiz, salvo para o aprendiz com deficiência quando desprovido de recursos de acessibilidade, de tecnologias </a:t>
            </a:r>
            <a:r>
              <a:rPr lang="pt-BR" dirty="0" err="1"/>
              <a:t>assistivas</a:t>
            </a:r>
            <a:r>
              <a:rPr lang="pt-BR" dirty="0"/>
              <a:t> e de apoio necessário ao desempenho de suas atividades;              </a:t>
            </a:r>
          </a:p>
          <a:p>
            <a:pPr lvl="1"/>
            <a:r>
              <a:rPr lang="pt-BR" dirty="0"/>
              <a:t>II – falta disciplinar grave;                  </a:t>
            </a:r>
          </a:p>
          <a:p>
            <a:pPr lvl="1"/>
            <a:r>
              <a:rPr lang="pt-BR" dirty="0"/>
              <a:t>III – ausência injustificada à escola que implique perda do ano letivo; ou                </a:t>
            </a:r>
          </a:p>
          <a:p>
            <a:pPr lvl="1"/>
            <a:r>
              <a:rPr lang="pt-BR" dirty="0"/>
              <a:t>IV – a pedido do aprendiz.               </a:t>
            </a:r>
          </a:p>
          <a:p>
            <a:r>
              <a:rPr lang="pt-BR" dirty="0"/>
              <a:t>Art. 433, §2º. Não se aplica o disposto nos </a:t>
            </a:r>
            <a:r>
              <a:rPr lang="pt-BR" dirty="0" err="1"/>
              <a:t>arts</a:t>
            </a:r>
            <a:r>
              <a:rPr lang="pt-BR" dirty="0"/>
              <a:t>. 479 e 480 desta Consolidação às hipóteses de extinção do contrato mencionadas neste artigo.     </a:t>
            </a:r>
          </a:p>
          <a:p>
            <a:endParaRPr lang="pt-BR" dirty="0"/>
          </a:p>
        </p:txBody>
      </p:sp>
    </p:spTree>
    <p:extLst>
      <p:ext uri="{BB962C8B-B14F-4D97-AF65-F5344CB8AC3E}">
        <p14:creationId xmlns:p14="http://schemas.microsoft.com/office/powerpoint/2010/main" xmlns="" val="4098384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B66F8A2C-B8CF-4B20-9A73-2ADCF630275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xmlns="" id="{180C23B1-7427-4DF4-BFF1-60CD7E93BC5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xmlns="" id="{B5DD78E9-DE0D-47AF-A0DB-F475221E3DC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4" name="Rectangle 13">
            <a:extLst>
              <a:ext uri="{FF2B5EF4-FFF2-40B4-BE49-F238E27FC236}">
                <a16:creationId xmlns:a16="http://schemas.microsoft.com/office/drawing/2014/main" xmlns="" id="{A118D329-2010-4A15-B57C-429FFAE35B1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797052" y="777240"/>
            <a:ext cx="10597896" cy="5303520"/>
          </a:xfrm>
          <a:prstGeom prst="rect">
            <a:avLst/>
          </a:prstGeom>
          <a:solidFill>
            <a:schemeClr val="bg1"/>
          </a:solidFill>
          <a:ln w="6350" cap="sq" cmpd="sng" algn="ctr">
            <a:solidFill>
              <a:schemeClr val="tx1">
                <a:lumMod val="75000"/>
                <a:lumOff val="25000"/>
              </a:schemeClr>
            </a:solidFill>
            <a:prstDash val="solid"/>
            <a:miter lim="800000"/>
          </a:ln>
          <a:effectLst/>
        </p:spPr>
      </p:sp>
      <p:sp>
        <p:nvSpPr>
          <p:cNvPr id="2" name="Título 1">
            <a:extLst>
              <a:ext uri="{FF2B5EF4-FFF2-40B4-BE49-F238E27FC236}">
                <a16:creationId xmlns:a16="http://schemas.microsoft.com/office/drawing/2014/main" xmlns="" id="{B541FFC0-5708-F743-8C3E-8591455D7C34}"/>
              </a:ext>
            </a:extLst>
          </p:cNvPr>
          <p:cNvSpPr>
            <a:spLocks noGrp="1"/>
          </p:cNvSpPr>
          <p:nvPr>
            <p:ph type="ctrTitle"/>
          </p:nvPr>
        </p:nvSpPr>
        <p:spPr>
          <a:xfrm>
            <a:off x="1263520" y="1272800"/>
            <a:ext cx="6544620" cy="4312402"/>
          </a:xfrm>
        </p:spPr>
        <p:txBody>
          <a:bodyPr anchor="ctr">
            <a:normAutofit/>
          </a:bodyPr>
          <a:lstStyle/>
          <a:p>
            <a:pPr algn="r"/>
            <a:endParaRPr lang="pt-BR" sz="6300" dirty="0">
              <a:solidFill>
                <a:schemeClr val="tx1"/>
              </a:solidFill>
            </a:endParaRPr>
          </a:p>
        </p:txBody>
      </p:sp>
      <p:sp>
        <p:nvSpPr>
          <p:cNvPr id="3" name="Subtítulo 2">
            <a:extLst>
              <a:ext uri="{FF2B5EF4-FFF2-40B4-BE49-F238E27FC236}">
                <a16:creationId xmlns:a16="http://schemas.microsoft.com/office/drawing/2014/main" xmlns="" id="{8028497D-0E4B-2A4A-9B0A-69F0E73A824C}"/>
              </a:ext>
            </a:extLst>
          </p:cNvPr>
          <p:cNvSpPr>
            <a:spLocks noGrp="1"/>
          </p:cNvSpPr>
          <p:nvPr>
            <p:ph type="subTitle" idx="1"/>
          </p:nvPr>
        </p:nvSpPr>
        <p:spPr>
          <a:xfrm>
            <a:off x="9251071" y="1272800"/>
            <a:ext cx="1703676" cy="4312402"/>
          </a:xfrm>
        </p:spPr>
        <p:txBody>
          <a:bodyPr anchor="ctr">
            <a:normAutofit fontScale="92500"/>
          </a:bodyPr>
          <a:lstStyle/>
          <a:p>
            <a:pPr algn="l"/>
            <a:r>
              <a:rPr lang="pt-BR" sz="2000" b="1" dirty="0"/>
              <a:t>Verbas rescisórias do contrato de aprendizagem conforme a causa de extinção do contrato - Anexo </a:t>
            </a:r>
            <a:r>
              <a:rPr lang="pt-BR" sz="2000" b="1" dirty="0" err="1"/>
              <a:t>I</a:t>
            </a:r>
            <a:r>
              <a:rPr lang="pt-BR" sz="2000" b="1" dirty="0"/>
              <a:t> da </a:t>
            </a:r>
          </a:p>
          <a:p>
            <a:pPr algn="l"/>
            <a:r>
              <a:rPr lang="pt-BR" sz="2000" b="1" dirty="0"/>
              <a:t>IN MT/SIT </a:t>
            </a:r>
          </a:p>
          <a:p>
            <a:pPr algn="l"/>
            <a:r>
              <a:rPr lang="pt-BR" sz="2000" b="1" dirty="0"/>
              <a:t>nº 146/2018</a:t>
            </a:r>
          </a:p>
          <a:p>
            <a:pPr algn="l">
              <a:spcAft>
                <a:spcPts val="600"/>
              </a:spcAft>
            </a:pPr>
            <a:endParaRPr lang="pt-BR" sz="2000" dirty="0"/>
          </a:p>
        </p:txBody>
      </p:sp>
      <p:cxnSp>
        <p:nvCxnSpPr>
          <p:cNvPr id="16" name="Straight Connector 15">
            <a:extLst>
              <a:ext uri="{FF2B5EF4-FFF2-40B4-BE49-F238E27FC236}">
                <a16:creationId xmlns:a16="http://schemas.microsoft.com/office/drawing/2014/main" xmlns="" id="{994262BC-EE98-4BD6-82DB-4955E8DCC290}"/>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8129872" y="2057401"/>
            <a:ext cx="0" cy="274320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9" name="Espaço Reservado para Conteúdo 24" descr="Calendário&#10;&#10;Descrição gerada automaticamente com confiança média">
            <a:extLst>
              <a:ext uri="{FF2B5EF4-FFF2-40B4-BE49-F238E27FC236}">
                <a16:creationId xmlns:a16="http://schemas.microsoft.com/office/drawing/2014/main" xmlns="" id="{C0F3CEAF-1826-2A41-AB5D-B6FAA7F26903}"/>
              </a:ext>
            </a:extLst>
          </p:cNvPr>
          <p:cNvPicPr>
            <a:picLocks noGrp="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995423" y="972273"/>
            <a:ext cx="8090704" cy="5011838"/>
          </a:xfrm>
          <a:prstGeom prst="rect">
            <a:avLst/>
          </a:prstGeom>
        </p:spPr>
      </p:pic>
    </p:spTree>
    <p:extLst>
      <p:ext uri="{BB962C8B-B14F-4D97-AF65-F5344CB8AC3E}">
        <p14:creationId xmlns:p14="http://schemas.microsoft.com/office/powerpoint/2010/main" xmlns="" val="3389811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ED15573D-0E45-4691-B525-471152EC18C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9E448559-19A4-4252-8C27-54C1DA906F8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34696" y="237744"/>
            <a:ext cx="4419599" cy="6382512"/>
          </a:xfrm>
          <a:prstGeom prst="rect">
            <a:avLst/>
          </a:prstGeom>
          <a:solidFill>
            <a:schemeClr val="bg2"/>
          </a:solidFill>
          <a:ln w="6350" cap="flat" cmpd="sng" algn="ctr">
            <a:noFill/>
            <a:prstDash val="solid"/>
          </a:ln>
          <a:effectLst>
            <a:softEdge rad="0"/>
          </a:effectLst>
        </p:spPr>
      </p:sp>
      <p:sp>
        <p:nvSpPr>
          <p:cNvPr id="2" name="Título 1">
            <a:extLst>
              <a:ext uri="{FF2B5EF4-FFF2-40B4-BE49-F238E27FC236}">
                <a16:creationId xmlns:a16="http://schemas.microsoft.com/office/drawing/2014/main" xmlns="" id="{0D87241C-5178-094C-BB5C-C49B608AF3BA}"/>
              </a:ext>
            </a:extLst>
          </p:cNvPr>
          <p:cNvSpPr>
            <a:spLocks noGrp="1"/>
          </p:cNvSpPr>
          <p:nvPr>
            <p:ph type="title"/>
          </p:nvPr>
        </p:nvSpPr>
        <p:spPr>
          <a:xfrm>
            <a:off x="573409" y="559477"/>
            <a:ext cx="3765200" cy="5709931"/>
          </a:xfrm>
        </p:spPr>
        <p:txBody>
          <a:bodyPr>
            <a:normAutofit/>
          </a:bodyPr>
          <a:lstStyle/>
          <a:p>
            <a:pPr algn="ctr"/>
            <a:r>
              <a:rPr lang="pt-BR" sz="4400" dirty="0"/>
              <a:t>Contrato por prazo determinado – conceitos básicos</a:t>
            </a:r>
            <a:br>
              <a:rPr lang="pt-BR" sz="4400" dirty="0"/>
            </a:br>
            <a:endParaRPr lang="pt-BR" sz="4400" dirty="0"/>
          </a:p>
        </p:txBody>
      </p:sp>
      <p:sp>
        <p:nvSpPr>
          <p:cNvPr id="3" name="Espaço Reservado para Conteúdo 2">
            <a:extLst>
              <a:ext uri="{FF2B5EF4-FFF2-40B4-BE49-F238E27FC236}">
                <a16:creationId xmlns:a16="http://schemas.microsoft.com/office/drawing/2014/main" xmlns="" id="{611F2451-17C1-2B44-A671-B5AAC315B9B3}"/>
              </a:ext>
            </a:extLst>
          </p:cNvPr>
          <p:cNvSpPr>
            <a:spLocks noGrp="1"/>
          </p:cNvSpPr>
          <p:nvPr>
            <p:ph idx="1"/>
          </p:nvPr>
        </p:nvSpPr>
        <p:spPr>
          <a:xfrm>
            <a:off x="5478124" y="559477"/>
            <a:ext cx="5647076" cy="5475563"/>
          </a:xfrm>
        </p:spPr>
        <p:txBody>
          <a:bodyPr anchor="ctr">
            <a:normAutofit/>
          </a:bodyPr>
          <a:lstStyle/>
          <a:p>
            <a:pPr>
              <a:lnSpc>
                <a:spcPct val="90000"/>
              </a:lnSpc>
            </a:pPr>
            <a:r>
              <a:rPr lang="pt-BR" dirty="0"/>
              <a:t>Art. 443.  O contrato individual de trabalho poderá ser acordado tácita ou expressamente, verbalmente ou por escrito, por prazo determinado ou indeterminado, ou para prestação de trabalho intermitente</a:t>
            </a:r>
          </a:p>
          <a:p>
            <a:pPr>
              <a:lnSpc>
                <a:spcPct val="90000"/>
              </a:lnSpc>
            </a:pPr>
            <a:r>
              <a:rPr lang="pt-BR" dirty="0"/>
              <a:t>§ 1º - Considera-se como de prazo determinado o contrato de trabalho cuja vigência dependa de termo prefixado ou da execução de serviços especificados ou ainda da realização de certo acontecimento suscetível de previsão aproximada.</a:t>
            </a:r>
          </a:p>
          <a:p>
            <a:pPr>
              <a:lnSpc>
                <a:spcPct val="90000"/>
              </a:lnSpc>
            </a:pPr>
            <a:r>
              <a:rPr lang="pt-BR" dirty="0"/>
              <a:t>§ 2º - O contrato por prazo determinado só será válido em se tratando:                 </a:t>
            </a:r>
          </a:p>
          <a:p>
            <a:pPr>
              <a:lnSpc>
                <a:spcPct val="90000"/>
              </a:lnSpc>
            </a:pPr>
            <a:r>
              <a:rPr lang="pt-BR" dirty="0"/>
              <a:t>a) de serviço cuja natureza ou transitoriedade justifique a predeterminação do prazo;                    </a:t>
            </a:r>
          </a:p>
          <a:p>
            <a:pPr>
              <a:lnSpc>
                <a:spcPct val="90000"/>
              </a:lnSpc>
            </a:pPr>
            <a:r>
              <a:rPr lang="pt-BR" dirty="0" err="1"/>
              <a:t>b</a:t>
            </a:r>
            <a:r>
              <a:rPr lang="pt-BR" dirty="0"/>
              <a:t>) de atividades empresariais de caráter transitório;                  </a:t>
            </a:r>
          </a:p>
          <a:p>
            <a:pPr>
              <a:lnSpc>
                <a:spcPct val="90000"/>
              </a:lnSpc>
            </a:pPr>
            <a:r>
              <a:rPr lang="pt-BR" dirty="0" err="1"/>
              <a:t>c</a:t>
            </a:r>
            <a:r>
              <a:rPr lang="pt-BR" dirty="0"/>
              <a:t>) de contrato de experiência. </a:t>
            </a:r>
          </a:p>
        </p:txBody>
      </p:sp>
    </p:spTree>
    <p:extLst>
      <p:ext uri="{BB962C8B-B14F-4D97-AF65-F5344CB8AC3E}">
        <p14:creationId xmlns:p14="http://schemas.microsoft.com/office/powerpoint/2010/main" xmlns="" val="32410328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ED15573D-0E45-4691-B525-471152EC18C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9E448559-19A4-4252-8C27-54C1DA906F8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34696" y="237744"/>
            <a:ext cx="4419599" cy="6382512"/>
          </a:xfrm>
          <a:prstGeom prst="rect">
            <a:avLst/>
          </a:prstGeom>
          <a:solidFill>
            <a:schemeClr val="bg2"/>
          </a:solidFill>
          <a:ln w="6350" cap="flat" cmpd="sng" algn="ctr">
            <a:noFill/>
            <a:prstDash val="solid"/>
          </a:ln>
          <a:effectLst>
            <a:softEdge rad="0"/>
          </a:effectLst>
        </p:spPr>
      </p:sp>
      <p:sp>
        <p:nvSpPr>
          <p:cNvPr id="2" name="Título 1">
            <a:extLst>
              <a:ext uri="{FF2B5EF4-FFF2-40B4-BE49-F238E27FC236}">
                <a16:creationId xmlns:a16="http://schemas.microsoft.com/office/drawing/2014/main" xmlns="" id="{5A7748F4-39C9-0B4B-B48B-30388BE139CD}"/>
              </a:ext>
            </a:extLst>
          </p:cNvPr>
          <p:cNvSpPr>
            <a:spLocks noGrp="1"/>
          </p:cNvSpPr>
          <p:nvPr>
            <p:ph type="title"/>
          </p:nvPr>
        </p:nvSpPr>
        <p:spPr>
          <a:xfrm>
            <a:off x="573409" y="559477"/>
            <a:ext cx="3765200" cy="5709931"/>
          </a:xfrm>
        </p:spPr>
        <p:txBody>
          <a:bodyPr>
            <a:normAutofit/>
          </a:bodyPr>
          <a:lstStyle/>
          <a:p>
            <a:pPr algn="ctr"/>
            <a:r>
              <a:rPr lang="pt-BR" sz="4400"/>
              <a:t>Trabalho do adolescente</a:t>
            </a:r>
          </a:p>
        </p:txBody>
      </p:sp>
      <p:sp>
        <p:nvSpPr>
          <p:cNvPr id="3" name="Espaço Reservado para Conteúdo 2">
            <a:extLst>
              <a:ext uri="{FF2B5EF4-FFF2-40B4-BE49-F238E27FC236}">
                <a16:creationId xmlns:a16="http://schemas.microsoft.com/office/drawing/2014/main" xmlns="" id="{520C06D8-922F-CA45-A3E6-52EA1A74ACA9}"/>
              </a:ext>
            </a:extLst>
          </p:cNvPr>
          <p:cNvSpPr>
            <a:spLocks noGrp="1"/>
          </p:cNvSpPr>
          <p:nvPr>
            <p:ph idx="1"/>
          </p:nvPr>
        </p:nvSpPr>
        <p:spPr>
          <a:xfrm>
            <a:off x="5478124" y="559477"/>
            <a:ext cx="5647076" cy="5475563"/>
          </a:xfrm>
        </p:spPr>
        <p:txBody>
          <a:bodyPr anchor="ctr">
            <a:normAutofit/>
          </a:bodyPr>
          <a:lstStyle/>
          <a:p>
            <a:pPr>
              <a:lnSpc>
                <a:spcPct val="90000"/>
              </a:lnSpc>
            </a:pPr>
            <a:r>
              <a:rPr lang="pt-BR" sz="1300"/>
              <a:t>Art. 7º, CF.  São direitos dos trabalhadores urbanos e rurais, além de outros que visem à melhoria de sua condição social: </a:t>
            </a:r>
          </a:p>
          <a:p>
            <a:pPr>
              <a:lnSpc>
                <a:spcPct val="90000"/>
              </a:lnSpc>
            </a:pPr>
            <a:r>
              <a:rPr lang="pt-BR" sz="1300"/>
              <a:t>XXXIII - proibição de trabalho noturno, perigoso ou insalubre a menores de dezoito e de qualquer trabalho a menores de dezesseis anos, salvo na condição de aprendiz, a partir de quatorze anos;</a:t>
            </a:r>
          </a:p>
          <a:p>
            <a:pPr marL="0" indent="0">
              <a:lnSpc>
                <a:spcPct val="90000"/>
              </a:lnSpc>
              <a:buNone/>
            </a:pPr>
            <a:endParaRPr lang="pt-BR" sz="1300"/>
          </a:p>
          <a:p>
            <a:pPr>
              <a:lnSpc>
                <a:spcPct val="90000"/>
              </a:lnSpc>
            </a:pPr>
            <a:r>
              <a:rPr lang="pt-BR" sz="1300"/>
              <a:t>Art. 227, CF. É dever da família, da sociedade e do Estado assegurar à criança, ao adolescente e ao jovem, com absoluta prioridade, o direito à vida, à saúde, à alimentação, à educação, ao lazer, à profissionalização, à cultura, à dignidade, ao respeito, à liberdade e à convivência familiar e comunitária, além de colocá-los a salvo de toda forma de negligência, discriminação, exploração, violência, crueldade e opressão.         </a:t>
            </a:r>
          </a:p>
          <a:p>
            <a:pPr marL="0" indent="0">
              <a:lnSpc>
                <a:spcPct val="90000"/>
              </a:lnSpc>
              <a:buNone/>
            </a:pPr>
            <a:endParaRPr lang="pt-BR" sz="1300"/>
          </a:p>
          <a:p>
            <a:pPr>
              <a:lnSpc>
                <a:spcPct val="90000"/>
              </a:lnSpc>
            </a:pPr>
            <a:r>
              <a:rPr lang="pt-BR" sz="1300"/>
              <a:t>Artigo 6, Convenção 138 da OIT</a:t>
            </a:r>
          </a:p>
          <a:p>
            <a:pPr>
              <a:lnSpc>
                <a:spcPct val="90000"/>
              </a:lnSpc>
            </a:pPr>
            <a:r>
              <a:rPr lang="pt-BR" sz="1300"/>
              <a:t>A presente Convenção não se aplicará ao trabalho efetuado por crianças e adolescentes nas escolas de ensino geral, profissional ou técnico ou em outras instituições de formação profissional, nem ao trabalho efetuado por pessoas de pelo menos quatorze anos de idade, nas empresas, sempre que tal trabalho seja executado segundo as condições prescritas pela autoridade competente, mediante prévia consulta às organizações interessadas de empregadores e trabalhadores, quando tais organizações existirem, e seja integrante de:</a:t>
            </a:r>
          </a:p>
          <a:p>
            <a:pPr>
              <a:lnSpc>
                <a:spcPct val="90000"/>
              </a:lnSpc>
            </a:pPr>
            <a:endParaRPr lang="pt-BR" sz="1300"/>
          </a:p>
        </p:txBody>
      </p:sp>
    </p:spTree>
    <p:extLst>
      <p:ext uri="{BB962C8B-B14F-4D97-AF65-F5344CB8AC3E}">
        <p14:creationId xmlns:p14="http://schemas.microsoft.com/office/powerpoint/2010/main" xmlns="" val="14938030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ED15573D-0E45-4691-B525-471152EC18C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9E448559-19A4-4252-8C27-54C1DA906F8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34696" y="237744"/>
            <a:ext cx="4419599" cy="6382512"/>
          </a:xfrm>
          <a:prstGeom prst="rect">
            <a:avLst/>
          </a:prstGeom>
          <a:solidFill>
            <a:schemeClr val="bg2"/>
          </a:solidFill>
          <a:ln w="6350" cap="flat" cmpd="sng" algn="ctr">
            <a:noFill/>
            <a:prstDash val="solid"/>
          </a:ln>
          <a:effectLst>
            <a:softEdge rad="0"/>
          </a:effectLst>
        </p:spPr>
      </p:sp>
      <p:sp>
        <p:nvSpPr>
          <p:cNvPr id="2" name="Título 1">
            <a:extLst>
              <a:ext uri="{FF2B5EF4-FFF2-40B4-BE49-F238E27FC236}">
                <a16:creationId xmlns:a16="http://schemas.microsoft.com/office/drawing/2014/main" xmlns="" id="{4B27B9C2-F51A-484D-8EA5-4492121FA8C4}"/>
              </a:ext>
            </a:extLst>
          </p:cNvPr>
          <p:cNvSpPr>
            <a:spLocks noGrp="1"/>
          </p:cNvSpPr>
          <p:nvPr>
            <p:ph type="title"/>
          </p:nvPr>
        </p:nvSpPr>
        <p:spPr>
          <a:xfrm>
            <a:off x="573409" y="559477"/>
            <a:ext cx="3765200" cy="5709931"/>
          </a:xfrm>
        </p:spPr>
        <p:txBody>
          <a:bodyPr>
            <a:normAutofit/>
          </a:bodyPr>
          <a:lstStyle/>
          <a:p>
            <a:pPr algn="ctr"/>
            <a:r>
              <a:rPr lang="pt-BR" sz="3700"/>
              <a:t>Contrato de aprendizagem</a:t>
            </a:r>
            <a:br>
              <a:rPr lang="pt-BR" sz="3700"/>
            </a:br>
            <a:r>
              <a:rPr lang="pt-BR" sz="3700"/>
              <a:t/>
            </a:r>
            <a:br>
              <a:rPr lang="pt-BR" sz="3700"/>
            </a:br>
            <a:r>
              <a:rPr lang="pt-BR" sz="3700"/>
              <a:t>Conceito</a:t>
            </a:r>
          </a:p>
        </p:txBody>
      </p:sp>
      <p:sp>
        <p:nvSpPr>
          <p:cNvPr id="3" name="Espaço Reservado para Conteúdo 2">
            <a:extLst>
              <a:ext uri="{FF2B5EF4-FFF2-40B4-BE49-F238E27FC236}">
                <a16:creationId xmlns:a16="http://schemas.microsoft.com/office/drawing/2014/main" xmlns="" id="{B927521F-31A4-6946-A532-B8028C53E401}"/>
              </a:ext>
            </a:extLst>
          </p:cNvPr>
          <p:cNvSpPr>
            <a:spLocks noGrp="1"/>
          </p:cNvSpPr>
          <p:nvPr>
            <p:ph idx="1"/>
          </p:nvPr>
        </p:nvSpPr>
        <p:spPr>
          <a:xfrm>
            <a:off x="5478124" y="559477"/>
            <a:ext cx="5647076" cy="5475563"/>
          </a:xfrm>
        </p:spPr>
        <p:txBody>
          <a:bodyPr anchor="ctr">
            <a:normAutofit/>
          </a:bodyPr>
          <a:lstStyle/>
          <a:p>
            <a:r>
              <a:rPr lang="pt-BR" dirty="0"/>
              <a:t>Art. 428. Contrato de aprendizagem é o contrato de trabalho especial, ajustado por escrito e por prazo determinado, em que o empregador se compromete a assegurar ao maior de 14 (quatorze) e menor de 24 (vinte e quatro) anos inscrito em programa de aprendizagem formação técnico-profissional metódica, compatível com o seu desenvolvimento físico, moral e psicológico, e o aprendiz, a executar com zelo e diligência as tarefas necessárias a essa formação.</a:t>
            </a:r>
          </a:p>
        </p:txBody>
      </p:sp>
    </p:spTree>
    <p:extLst>
      <p:ext uri="{BB962C8B-B14F-4D97-AF65-F5344CB8AC3E}">
        <p14:creationId xmlns:p14="http://schemas.microsoft.com/office/powerpoint/2010/main" xmlns="" val="538292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AD80952C-E508-7A42-8707-ADC08EDCBDCE}"/>
              </a:ext>
            </a:extLst>
          </p:cNvPr>
          <p:cNvSpPr>
            <a:spLocks noGrp="1"/>
          </p:cNvSpPr>
          <p:nvPr>
            <p:ph type="title"/>
          </p:nvPr>
        </p:nvSpPr>
        <p:spPr/>
        <p:txBody>
          <a:bodyPr>
            <a:normAutofit/>
          </a:bodyPr>
          <a:lstStyle/>
          <a:p>
            <a:pPr algn="ctr"/>
            <a:r>
              <a:rPr lang="pt-BR" dirty="0"/>
              <a:t>Comparativo básico</a:t>
            </a:r>
          </a:p>
        </p:txBody>
      </p:sp>
      <p:graphicFrame>
        <p:nvGraphicFramePr>
          <p:cNvPr id="5" name="Espaço Reservado para Conteúdo 4">
            <a:extLst>
              <a:ext uri="{FF2B5EF4-FFF2-40B4-BE49-F238E27FC236}">
                <a16:creationId xmlns:a16="http://schemas.microsoft.com/office/drawing/2014/main" xmlns="" id="{4885E37C-94B2-5543-A0C2-F785D1135D17}"/>
              </a:ext>
            </a:extLst>
          </p:cNvPr>
          <p:cNvGraphicFramePr>
            <a:graphicFrameLocks noGrp="1"/>
          </p:cNvGraphicFramePr>
          <p:nvPr>
            <p:ph idx="1"/>
          </p:nvPr>
        </p:nvGraphicFramePr>
        <p:xfrm>
          <a:off x="1066800" y="1915427"/>
          <a:ext cx="10058402" cy="4109988"/>
        </p:xfrm>
        <a:graphic>
          <a:graphicData uri="http://schemas.openxmlformats.org/drawingml/2006/table">
            <a:tbl>
              <a:tblPr firstRow="1" firstCol="1" bandRow="1">
                <a:tableStyleId>{5C22544A-7EE6-4342-B048-85BDC9FD1C3A}</a:tableStyleId>
              </a:tblPr>
              <a:tblGrid>
                <a:gridCol w="1156636">
                  <a:extLst>
                    <a:ext uri="{9D8B030D-6E8A-4147-A177-3AD203B41FA5}">
                      <a16:colId xmlns:a16="http://schemas.microsoft.com/office/drawing/2014/main" xmlns="" val="2290866459"/>
                    </a:ext>
                  </a:extLst>
                </a:gridCol>
                <a:gridCol w="1316864">
                  <a:extLst>
                    <a:ext uri="{9D8B030D-6E8A-4147-A177-3AD203B41FA5}">
                      <a16:colId xmlns:a16="http://schemas.microsoft.com/office/drawing/2014/main" xmlns="" val="3892369650"/>
                    </a:ext>
                  </a:extLst>
                </a:gridCol>
                <a:gridCol w="1858951">
                  <a:extLst>
                    <a:ext uri="{9D8B030D-6E8A-4147-A177-3AD203B41FA5}">
                      <a16:colId xmlns:a16="http://schemas.microsoft.com/office/drawing/2014/main" xmlns="" val="3941288967"/>
                    </a:ext>
                  </a:extLst>
                </a:gridCol>
                <a:gridCol w="3117665">
                  <a:extLst>
                    <a:ext uri="{9D8B030D-6E8A-4147-A177-3AD203B41FA5}">
                      <a16:colId xmlns:a16="http://schemas.microsoft.com/office/drawing/2014/main" xmlns="" val="443691883"/>
                    </a:ext>
                  </a:extLst>
                </a:gridCol>
                <a:gridCol w="2608286">
                  <a:extLst>
                    <a:ext uri="{9D8B030D-6E8A-4147-A177-3AD203B41FA5}">
                      <a16:colId xmlns:a16="http://schemas.microsoft.com/office/drawing/2014/main" xmlns="" val="3000766929"/>
                    </a:ext>
                  </a:extLst>
                </a:gridCol>
              </a:tblGrid>
              <a:tr h="242982">
                <a:tc>
                  <a:txBody>
                    <a:bodyPr/>
                    <a:lstStyle/>
                    <a:p>
                      <a:pPr marL="268288" indent="0" algn="just">
                        <a:tabLst/>
                      </a:pPr>
                      <a:r>
                        <a:rPr lang="pt-BR" sz="900" dirty="0">
                          <a:effectLst/>
                        </a:rPr>
                        <a:t>MODALIDADE</a:t>
                      </a:r>
                      <a:endParaRPr lang="pt-B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3715" marR="13715" marT="0" marB="0">
                    <a:solidFill>
                      <a:srgbClr val="85B7C4"/>
                    </a:solidFill>
                  </a:tcPr>
                </a:tc>
                <a:tc>
                  <a:txBody>
                    <a:bodyPr/>
                    <a:lstStyle/>
                    <a:p>
                      <a:pPr marL="457200" algn="just"/>
                      <a:r>
                        <a:rPr lang="pt-BR" sz="900">
                          <a:effectLst/>
                        </a:rPr>
                        <a:t>IDADE</a:t>
                      </a:r>
                      <a:endParaRPr lang="pt-BR" sz="900">
                        <a:effectLst/>
                        <a:latin typeface="Calibri" panose="020F0502020204030204" pitchFamily="34" charset="0"/>
                        <a:ea typeface="Calibri" panose="020F0502020204030204" pitchFamily="34" charset="0"/>
                        <a:cs typeface="Times New Roman" panose="02020603050405020304" pitchFamily="18" charset="0"/>
                      </a:endParaRPr>
                    </a:p>
                  </a:txBody>
                  <a:tcPr marL="13715" marR="13715" marT="0" marB="0">
                    <a:solidFill>
                      <a:srgbClr val="85B7C4"/>
                    </a:solidFill>
                  </a:tcPr>
                </a:tc>
                <a:tc>
                  <a:txBody>
                    <a:bodyPr/>
                    <a:lstStyle/>
                    <a:p>
                      <a:pPr marL="457200" algn="just"/>
                      <a:r>
                        <a:rPr lang="pt-BR" sz="900">
                          <a:effectLst/>
                        </a:rPr>
                        <a:t>REGULAMENTAÇÃO</a:t>
                      </a:r>
                      <a:endParaRPr lang="pt-BR" sz="900">
                        <a:effectLst/>
                        <a:latin typeface="Calibri" panose="020F0502020204030204" pitchFamily="34" charset="0"/>
                        <a:ea typeface="Calibri" panose="020F0502020204030204" pitchFamily="34" charset="0"/>
                        <a:cs typeface="Times New Roman" panose="02020603050405020304" pitchFamily="18" charset="0"/>
                      </a:endParaRPr>
                    </a:p>
                  </a:txBody>
                  <a:tcPr marL="13715" marR="13715" marT="0" marB="0">
                    <a:solidFill>
                      <a:srgbClr val="85B7C4"/>
                    </a:solidFill>
                  </a:tcPr>
                </a:tc>
                <a:tc>
                  <a:txBody>
                    <a:bodyPr/>
                    <a:lstStyle/>
                    <a:p>
                      <a:pPr marL="457200" algn="just"/>
                      <a:r>
                        <a:rPr lang="pt-BR" sz="900">
                          <a:effectLst/>
                        </a:rPr>
                        <a:t>OBJETIVO</a:t>
                      </a:r>
                      <a:endParaRPr lang="pt-BR" sz="900">
                        <a:effectLst/>
                        <a:latin typeface="Calibri" panose="020F0502020204030204" pitchFamily="34" charset="0"/>
                        <a:ea typeface="Calibri" panose="020F0502020204030204" pitchFamily="34" charset="0"/>
                        <a:cs typeface="Times New Roman" panose="02020603050405020304" pitchFamily="18" charset="0"/>
                      </a:endParaRPr>
                    </a:p>
                  </a:txBody>
                  <a:tcPr marL="13715" marR="13715" marT="0" marB="0">
                    <a:solidFill>
                      <a:srgbClr val="85B7C4"/>
                    </a:solidFill>
                  </a:tcPr>
                </a:tc>
                <a:tc>
                  <a:txBody>
                    <a:bodyPr/>
                    <a:lstStyle/>
                    <a:p>
                      <a:pPr marL="457200" algn="just"/>
                      <a:r>
                        <a:rPr lang="pt-BR" sz="900">
                          <a:effectLst/>
                        </a:rPr>
                        <a:t>VÍNCULO</a:t>
                      </a:r>
                      <a:endParaRPr lang="pt-BR" sz="900">
                        <a:effectLst/>
                        <a:latin typeface="Calibri" panose="020F0502020204030204" pitchFamily="34" charset="0"/>
                        <a:ea typeface="Calibri" panose="020F0502020204030204" pitchFamily="34" charset="0"/>
                        <a:cs typeface="Times New Roman" panose="02020603050405020304" pitchFamily="18" charset="0"/>
                      </a:endParaRPr>
                    </a:p>
                  </a:txBody>
                  <a:tcPr marL="13715" marR="13715" marT="0" marB="0">
                    <a:solidFill>
                      <a:srgbClr val="85B7C4"/>
                    </a:solidFill>
                  </a:tcPr>
                </a:tc>
                <a:extLst>
                  <a:ext uri="{0D108BD9-81ED-4DB2-BD59-A6C34878D82A}">
                    <a16:rowId xmlns:a16="http://schemas.microsoft.com/office/drawing/2014/main" xmlns="" val="859159518"/>
                  </a:ext>
                </a:extLst>
              </a:tr>
              <a:tr h="634886">
                <a:tc>
                  <a:txBody>
                    <a:bodyPr/>
                    <a:lstStyle/>
                    <a:p>
                      <a:pPr marL="268288" indent="0" algn="just">
                        <a:tabLst/>
                      </a:pPr>
                      <a:r>
                        <a:rPr lang="pt-BR" sz="900" dirty="0">
                          <a:effectLst/>
                        </a:rPr>
                        <a:t>Aprendizagem</a:t>
                      </a:r>
                      <a:endParaRPr lang="pt-B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3715" marR="13715" marT="0" marB="0">
                    <a:solidFill>
                      <a:srgbClr val="85B7C4"/>
                    </a:solidFill>
                  </a:tcPr>
                </a:tc>
                <a:tc>
                  <a:txBody>
                    <a:bodyPr/>
                    <a:lstStyle/>
                    <a:p>
                      <a:pPr marL="47625" indent="0" algn="just">
                        <a:tabLst/>
                      </a:pPr>
                      <a:r>
                        <a:rPr lang="pt-BR" sz="900" dirty="0">
                          <a:effectLst/>
                        </a:rPr>
                        <a:t>Maior de 14 anos e menor de 24 anos</a:t>
                      </a:r>
                      <a:endParaRPr lang="pt-B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3715" marR="13715" marT="0" marB="0">
                    <a:solidFill>
                      <a:srgbClr val="85B7C4"/>
                    </a:solidFill>
                  </a:tcPr>
                </a:tc>
                <a:tc>
                  <a:txBody>
                    <a:bodyPr/>
                    <a:lstStyle/>
                    <a:p>
                      <a:pPr marL="9525" indent="0" algn="just">
                        <a:tabLst/>
                      </a:pPr>
                      <a:r>
                        <a:rPr lang="pt-BR" sz="900" dirty="0" err="1">
                          <a:effectLst/>
                        </a:rPr>
                        <a:t>Arts</a:t>
                      </a:r>
                      <a:r>
                        <a:rPr lang="pt-BR" sz="900" dirty="0">
                          <a:effectLst/>
                        </a:rPr>
                        <a:t>. 428 e </a:t>
                      </a:r>
                      <a:r>
                        <a:rPr lang="pt-BR" sz="900" dirty="0" err="1">
                          <a:effectLst/>
                        </a:rPr>
                        <a:t>ss</a:t>
                      </a:r>
                      <a:r>
                        <a:rPr lang="pt-BR" sz="900" dirty="0">
                          <a:effectLst/>
                        </a:rPr>
                        <a:t>, CLT, Decreto 9579, de 22 de novembro de 2018 e IN 146/2018 do MTE</a:t>
                      </a:r>
                      <a:endParaRPr lang="pt-B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3715" marR="13715" marT="0" marB="0">
                    <a:solidFill>
                      <a:srgbClr val="85B7C4"/>
                    </a:solidFill>
                  </a:tcPr>
                </a:tc>
                <a:tc>
                  <a:txBody>
                    <a:bodyPr/>
                    <a:lstStyle/>
                    <a:p>
                      <a:pPr marL="47625" indent="0" algn="just">
                        <a:tabLst/>
                      </a:pPr>
                      <a:r>
                        <a:rPr lang="pt-BR" sz="900" dirty="0">
                          <a:effectLst/>
                        </a:rPr>
                        <a:t>Conferir formação técnico-profissional metódica ao aprendiz</a:t>
                      </a:r>
                      <a:endParaRPr lang="pt-B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3715" marR="13715" marT="0" marB="0">
                    <a:solidFill>
                      <a:srgbClr val="85B7C4"/>
                    </a:solidFill>
                  </a:tcPr>
                </a:tc>
                <a:tc>
                  <a:txBody>
                    <a:bodyPr/>
                    <a:lstStyle/>
                    <a:p>
                      <a:pPr marL="47625" indent="0" algn="just">
                        <a:tabLst/>
                      </a:pPr>
                      <a:r>
                        <a:rPr lang="pt-BR" sz="900" dirty="0">
                          <a:effectLst/>
                        </a:rPr>
                        <a:t>Vínculo empregatício com empregador ou entidades sem fins lucrativos ou de prática desportiva (art. 431, CLT)</a:t>
                      </a:r>
                      <a:endParaRPr lang="pt-B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3715" marR="13715" marT="0" marB="0">
                    <a:solidFill>
                      <a:srgbClr val="85B7C4"/>
                    </a:solidFill>
                  </a:tcPr>
                </a:tc>
                <a:extLst>
                  <a:ext uri="{0D108BD9-81ED-4DB2-BD59-A6C34878D82A}">
                    <a16:rowId xmlns:a16="http://schemas.microsoft.com/office/drawing/2014/main" xmlns="" val="1721105457"/>
                  </a:ext>
                </a:extLst>
              </a:tr>
              <a:tr h="438934">
                <a:tc>
                  <a:txBody>
                    <a:bodyPr/>
                    <a:lstStyle/>
                    <a:p>
                      <a:pPr marL="268288" indent="0" algn="just">
                        <a:tabLst/>
                      </a:pPr>
                      <a:r>
                        <a:rPr lang="pt-BR" sz="900" dirty="0">
                          <a:effectLst/>
                        </a:rPr>
                        <a:t>Adolescente empregado</a:t>
                      </a:r>
                      <a:endParaRPr lang="pt-B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3715" marR="13715" marT="0" marB="0">
                    <a:solidFill>
                      <a:srgbClr val="85B7C4"/>
                    </a:solidFill>
                  </a:tcPr>
                </a:tc>
                <a:tc>
                  <a:txBody>
                    <a:bodyPr/>
                    <a:lstStyle/>
                    <a:p>
                      <a:pPr marL="9525" indent="0" algn="just">
                        <a:tabLst/>
                      </a:pPr>
                      <a:r>
                        <a:rPr lang="pt-BR" sz="900" dirty="0">
                          <a:effectLst/>
                        </a:rPr>
                        <a:t>Entre 16 e 18 anos</a:t>
                      </a:r>
                      <a:endParaRPr lang="pt-B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3715" marR="13715" marT="0" marB="0">
                    <a:solidFill>
                      <a:srgbClr val="85B7C4"/>
                    </a:solidFill>
                  </a:tcPr>
                </a:tc>
                <a:tc>
                  <a:txBody>
                    <a:bodyPr/>
                    <a:lstStyle/>
                    <a:p>
                      <a:pPr marL="9525" indent="0" algn="just">
                        <a:tabLst/>
                      </a:pPr>
                      <a:r>
                        <a:rPr lang="pt-BR" sz="900" dirty="0" err="1">
                          <a:effectLst/>
                        </a:rPr>
                        <a:t>Arts</a:t>
                      </a:r>
                      <a:r>
                        <a:rPr lang="pt-BR" sz="900" dirty="0">
                          <a:effectLst/>
                        </a:rPr>
                        <a:t>. 402 e </a:t>
                      </a:r>
                      <a:r>
                        <a:rPr lang="pt-BR" sz="900" dirty="0" err="1">
                          <a:effectLst/>
                        </a:rPr>
                        <a:t>ss</a:t>
                      </a:r>
                      <a:r>
                        <a:rPr lang="pt-BR" sz="900" dirty="0">
                          <a:effectLst/>
                        </a:rPr>
                        <a:t>, CLT</a:t>
                      </a:r>
                      <a:endParaRPr lang="pt-B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3715" marR="13715" marT="0" marB="0">
                    <a:solidFill>
                      <a:srgbClr val="85B7C4"/>
                    </a:solidFill>
                  </a:tcPr>
                </a:tc>
                <a:tc>
                  <a:txBody>
                    <a:bodyPr/>
                    <a:lstStyle/>
                    <a:p>
                      <a:pPr marL="9525" indent="0" algn="just">
                        <a:tabLst/>
                      </a:pPr>
                      <a:r>
                        <a:rPr lang="pt-BR" sz="900" dirty="0">
                          <a:effectLst/>
                        </a:rPr>
                        <a:t>Contrato de trabalho regular, sem objetivo específico ao adolescente</a:t>
                      </a:r>
                      <a:endParaRPr lang="pt-B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3715" marR="13715" marT="0" marB="0">
                    <a:solidFill>
                      <a:srgbClr val="85B7C4"/>
                    </a:solidFill>
                  </a:tcPr>
                </a:tc>
                <a:tc>
                  <a:txBody>
                    <a:bodyPr/>
                    <a:lstStyle/>
                    <a:p>
                      <a:pPr marL="9525" indent="0" algn="just">
                        <a:tabLst/>
                      </a:pPr>
                      <a:r>
                        <a:rPr lang="pt-BR" sz="900" dirty="0">
                          <a:effectLst/>
                        </a:rPr>
                        <a:t>Vínculo empregatício com empregador (art. 2, CLT)</a:t>
                      </a:r>
                      <a:endParaRPr lang="pt-B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3715" marR="13715" marT="0" marB="0">
                    <a:solidFill>
                      <a:srgbClr val="85B7C4"/>
                    </a:solidFill>
                  </a:tcPr>
                </a:tc>
                <a:extLst>
                  <a:ext uri="{0D108BD9-81ED-4DB2-BD59-A6C34878D82A}">
                    <a16:rowId xmlns:a16="http://schemas.microsoft.com/office/drawing/2014/main" xmlns="" val="1295040356"/>
                  </a:ext>
                </a:extLst>
              </a:tr>
              <a:tr h="1197079">
                <a:tc>
                  <a:txBody>
                    <a:bodyPr/>
                    <a:lstStyle/>
                    <a:p>
                      <a:pPr marL="268288" indent="0" algn="just">
                        <a:tabLst/>
                      </a:pPr>
                      <a:r>
                        <a:rPr lang="pt-BR" sz="900" dirty="0">
                          <a:effectLst/>
                        </a:rPr>
                        <a:t>Trabalho educativo</a:t>
                      </a:r>
                      <a:endParaRPr lang="pt-B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3715" marR="13715" marT="0" marB="0">
                    <a:solidFill>
                      <a:srgbClr val="85B7C4"/>
                    </a:solidFill>
                  </a:tcPr>
                </a:tc>
                <a:tc>
                  <a:txBody>
                    <a:bodyPr/>
                    <a:lstStyle/>
                    <a:p>
                      <a:pPr marL="9525" indent="0" algn="just">
                        <a:tabLst/>
                      </a:pPr>
                      <a:r>
                        <a:rPr lang="pt-BR" sz="900" dirty="0">
                          <a:effectLst/>
                        </a:rPr>
                        <a:t>Inferior a 18 anos</a:t>
                      </a:r>
                      <a:endParaRPr lang="pt-B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3715" marR="13715" marT="0" marB="0">
                    <a:solidFill>
                      <a:srgbClr val="85B7C4"/>
                    </a:solidFill>
                  </a:tcPr>
                </a:tc>
                <a:tc>
                  <a:txBody>
                    <a:bodyPr/>
                    <a:lstStyle/>
                    <a:p>
                      <a:pPr marL="9525" indent="0" algn="just">
                        <a:tabLst/>
                      </a:pPr>
                      <a:r>
                        <a:rPr lang="pt-BR" sz="900" dirty="0">
                          <a:effectLst/>
                        </a:rPr>
                        <a:t>Art. 68 e </a:t>
                      </a:r>
                      <a:r>
                        <a:rPr lang="pt-BR" sz="900" dirty="0" err="1">
                          <a:effectLst/>
                        </a:rPr>
                        <a:t>ss</a:t>
                      </a:r>
                      <a:r>
                        <a:rPr lang="pt-BR" sz="900" dirty="0">
                          <a:effectLst/>
                        </a:rPr>
                        <a:t>, ECA</a:t>
                      </a:r>
                      <a:endParaRPr lang="pt-B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3715" marR="13715" marT="0" marB="0">
                    <a:solidFill>
                      <a:srgbClr val="85B7C4"/>
                    </a:solidFill>
                  </a:tcPr>
                </a:tc>
                <a:tc>
                  <a:txBody>
                    <a:bodyPr/>
                    <a:lstStyle/>
                    <a:p>
                      <a:pPr marL="16510" indent="-16510" algn="just"/>
                      <a:r>
                        <a:rPr lang="pt-BR" sz="900" dirty="0">
                          <a:effectLst/>
                        </a:rPr>
                        <a:t>Capacitação do adolescente para o exercício de atividade regular remunerada.</a:t>
                      </a:r>
                    </a:p>
                    <a:p>
                      <a:pPr marL="9525" indent="0" algn="just">
                        <a:tabLst/>
                      </a:pPr>
                      <a:r>
                        <a:rPr lang="pt-BR" sz="900" dirty="0">
                          <a:effectLst/>
                        </a:rPr>
                        <a:t>É a atividade laboral em que as exigências pedagógicas relativas ao desenvolvimento pessoal e social do educando prevalecem sobre o aspecto produtivo.</a:t>
                      </a:r>
                      <a:endParaRPr lang="pt-B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3715" marR="13715" marT="0" marB="0">
                    <a:solidFill>
                      <a:srgbClr val="85B7C4"/>
                    </a:solidFill>
                  </a:tcPr>
                </a:tc>
                <a:tc>
                  <a:txBody>
                    <a:bodyPr/>
                    <a:lstStyle/>
                    <a:p>
                      <a:pPr marL="9525" indent="0" algn="just">
                        <a:tabLst/>
                      </a:pPr>
                      <a:r>
                        <a:rPr lang="pt-BR" sz="900" dirty="0">
                          <a:effectLst/>
                        </a:rPr>
                        <a:t>Há controvérsia sobre a existência ou não de vínculo empregatício, pois a lei é vaga, e, caso existente, se se formaria com o empregador ou entidade concedente de bolsa de iniciação</a:t>
                      </a:r>
                      <a:endParaRPr lang="pt-B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3715" marR="13715" marT="0" marB="0">
                    <a:solidFill>
                      <a:srgbClr val="85B7C4"/>
                    </a:solidFill>
                  </a:tcPr>
                </a:tc>
                <a:extLst>
                  <a:ext uri="{0D108BD9-81ED-4DB2-BD59-A6C34878D82A}">
                    <a16:rowId xmlns:a16="http://schemas.microsoft.com/office/drawing/2014/main" xmlns="" val="3112127393"/>
                  </a:ext>
                </a:extLst>
              </a:tr>
              <a:tr h="1596107">
                <a:tc>
                  <a:txBody>
                    <a:bodyPr/>
                    <a:lstStyle/>
                    <a:p>
                      <a:pPr marL="268288" indent="0" algn="just">
                        <a:tabLst/>
                      </a:pPr>
                      <a:r>
                        <a:rPr lang="pt-BR" sz="900" dirty="0">
                          <a:effectLst/>
                        </a:rPr>
                        <a:t>Estágio</a:t>
                      </a:r>
                      <a:endParaRPr lang="pt-B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3715" marR="13715" marT="0" marB="0">
                    <a:solidFill>
                      <a:srgbClr val="85B7C4"/>
                    </a:solidFill>
                  </a:tcPr>
                </a:tc>
                <a:tc>
                  <a:txBody>
                    <a:bodyPr/>
                    <a:lstStyle/>
                    <a:p>
                      <a:pPr marL="9525" indent="0" algn="just">
                        <a:tabLst/>
                      </a:pPr>
                      <a:r>
                        <a:rPr lang="pt-BR" sz="900" dirty="0">
                          <a:effectLst/>
                        </a:rPr>
                        <a:t>Não há restrição de idade</a:t>
                      </a:r>
                      <a:endParaRPr lang="pt-B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3715" marR="13715" marT="0" marB="0">
                    <a:solidFill>
                      <a:srgbClr val="85B7C4"/>
                    </a:solidFill>
                  </a:tcPr>
                </a:tc>
                <a:tc>
                  <a:txBody>
                    <a:bodyPr/>
                    <a:lstStyle/>
                    <a:p>
                      <a:pPr marL="9525" indent="0" algn="just">
                        <a:tabLst/>
                      </a:pPr>
                      <a:r>
                        <a:rPr lang="pt-BR" sz="900" dirty="0">
                          <a:effectLst/>
                        </a:rPr>
                        <a:t>Lei 11.788, de 25/09/2008</a:t>
                      </a:r>
                      <a:endParaRPr lang="pt-B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3715" marR="13715" marT="0" marB="0">
                    <a:solidFill>
                      <a:srgbClr val="85B7C4"/>
                    </a:solidFill>
                  </a:tcPr>
                </a:tc>
                <a:tc>
                  <a:txBody>
                    <a:bodyPr/>
                    <a:lstStyle/>
                    <a:p>
                      <a:pPr marL="47625" indent="0" algn="just">
                        <a:tabLst/>
                      </a:pPr>
                      <a:r>
                        <a:rPr lang="pt-BR" sz="900" dirty="0">
                          <a:effectLst/>
                        </a:rPr>
                        <a:t>Ato educativo escolar supervisionado, desenvolvido no ambiente de trabalho, que visa à preparação para o trabalho produtivo de educandos que estejam frequentando o ensino regular em instituições de educação superior, de educação profissional, de ensino médio, da educação especial e dos anos finais do ensino fundamental, na modalidade profissional da educação de jovens e adultos.</a:t>
                      </a:r>
                      <a:endParaRPr lang="pt-B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3715" marR="13715" marT="0" marB="0">
                    <a:solidFill>
                      <a:srgbClr val="85B7C4"/>
                    </a:solidFill>
                  </a:tcPr>
                </a:tc>
                <a:tc>
                  <a:txBody>
                    <a:bodyPr/>
                    <a:lstStyle/>
                    <a:p>
                      <a:pPr marL="47625" indent="0" algn="just">
                        <a:tabLst/>
                      </a:pPr>
                      <a:r>
                        <a:rPr lang="pt-BR" sz="900" dirty="0">
                          <a:effectLst/>
                        </a:rPr>
                        <a:t>Não há formação de vínculo empregatício</a:t>
                      </a:r>
                      <a:endParaRPr lang="pt-B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3715" marR="13715" marT="0" marB="0">
                    <a:solidFill>
                      <a:srgbClr val="85B7C4"/>
                    </a:solidFill>
                  </a:tcPr>
                </a:tc>
                <a:extLst>
                  <a:ext uri="{0D108BD9-81ED-4DB2-BD59-A6C34878D82A}">
                    <a16:rowId xmlns:a16="http://schemas.microsoft.com/office/drawing/2014/main" xmlns="" val="261515491"/>
                  </a:ext>
                </a:extLst>
              </a:tr>
            </a:tbl>
          </a:graphicData>
        </a:graphic>
      </p:graphicFrame>
    </p:spTree>
    <p:extLst>
      <p:ext uri="{BB962C8B-B14F-4D97-AF65-F5344CB8AC3E}">
        <p14:creationId xmlns:p14="http://schemas.microsoft.com/office/powerpoint/2010/main" xmlns="" val="5896039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ED15573D-0E45-4691-B525-471152EC18C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9E448559-19A4-4252-8C27-54C1DA906F8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34696" y="237744"/>
            <a:ext cx="4419599" cy="6382512"/>
          </a:xfrm>
          <a:prstGeom prst="rect">
            <a:avLst/>
          </a:prstGeom>
          <a:solidFill>
            <a:schemeClr val="bg2"/>
          </a:solidFill>
          <a:ln w="6350" cap="flat" cmpd="sng" algn="ctr">
            <a:noFill/>
            <a:prstDash val="solid"/>
          </a:ln>
          <a:effectLst>
            <a:softEdge rad="0"/>
          </a:effectLst>
        </p:spPr>
      </p:sp>
      <p:sp>
        <p:nvSpPr>
          <p:cNvPr id="2" name="Título 1">
            <a:extLst>
              <a:ext uri="{FF2B5EF4-FFF2-40B4-BE49-F238E27FC236}">
                <a16:creationId xmlns:a16="http://schemas.microsoft.com/office/drawing/2014/main" xmlns="" id="{713C66B4-F5D4-1242-89DB-537279EF5E48}"/>
              </a:ext>
            </a:extLst>
          </p:cNvPr>
          <p:cNvSpPr>
            <a:spLocks noGrp="1"/>
          </p:cNvSpPr>
          <p:nvPr>
            <p:ph type="title"/>
          </p:nvPr>
        </p:nvSpPr>
        <p:spPr>
          <a:xfrm>
            <a:off x="573409" y="559477"/>
            <a:ext cx="3765200" cy="5709931"/>
          </a:xfrm>
        </p:spPr>
        <p:txBody>
          <a:bodyPr>
            <a:normAutofit/>
          </a:bodyPr>
          <a:lstStyle/>
          <a:p>
            <a:pPr algn="ctr"/>
            <a:r>
              <a:rPr lang="pt-BR" sz="4400" dirty="0"/>
              <a:t>Natureza jurídica </a:t>
            </a:r>
            <a:br>
              <a:rPr lang="pt-BR" sz="4400" dirty="0"/>
            </a:br>
            <a:endParaRPr lang="pt-BR" sz="4400" dirty="0"/>
          </a:p>
        </p:txBody>
      </p:sp>
      <p:sp>
        <p:nvSpPr>
          <p:cNvPr id="3" name="Espaço Reservado para Conteúdo 2">
            <a:extLst>
              <a:ext uri="{FF2B5EF4-FFF2-40B4-BE49-F238E27FC236}">
                <a16:creationId xmlns:a16="http://schemas.microsoft.com/office/drawing/2014/main" xmlns="" id="{BCCBB9F5-96D9-AD49-BBFD-60DD89A34AFE}"/>
              </a:ext>
            </a:extLst>
          </p:cNvPr>
          <p:cNvSpPr>
            <a:spLocks noGrp="1"/>
          </p:cNvSpPr>
          <p:nvPr>
            <p:ph idx="1"/>
          </p:nvPr>
        </p:nvSpPr>
        <p:spPr>
          <a:xfrm>
            <a:off x="5478124" y="559477"/>
            <a:ext cx="5647076" cy="5475563"/>
          </a:xfrm>
        </p:spPr>
        <p:txBody>
          <a:bodyPr anchor="ctr">
            <a:normAutofit/>
          </a:bodyPr>
          <a:lstStyle/>
          <a:p>
            <a:r>
              <a:rPr lang="pt-BR" dirty="0"/>
              <a:t>contrato </a:t>
            </a:r>
            <a:r>
              <a:rPr lang="pt-BR" i="1" dirty="0"/>
              <a:t>sui generis;</a:t>
            </a:r>
          </a:p>
          <a:p>
            <a:r>
              <a:rPr lang="pt-BR" dirty="0"/>
              <a:t>contrato preliminar;</a:t>
            </a:r>
          </a:p>
          <a:p>
            <a:r>
              <a:rPr lang="pt-BR" dirty="0"/>
              <a:t> contrato de trabalho por tempo determinado, de natureza especial. </a:t>
            </a:r>
          </a:p>
        </p:txBody>
      </p:sp>
    </p:spTree>
    <p:extLst>
      <p:ext uri="{BB962C8B-B14F-4D97-AF65-F5344CB8AC3E}">
        <p14:creationId xmlns:p14="http://schemas.microsoft.com/office/powerpoint/2010/main" xmlns="" val="8132622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ED15573D-0E45-4691-B525-471152EC18C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9E448559-19A4-4252-8C27-54C1DA906F8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34696" y="237744"/>
            <a:ext cx="4419599" cy="6382512"/>
          </a:xfrm>
          <a:prstGeom prst="rect">
            <a:avLst/>
          </a:prstGeom>
          <a:solidFill>
            <a:schemeClr val="bg2"/>
          </a:solidFill>
          <a:ln w="6350" cap="flat" cmpd="sng" algn="ctr">
            <a:noFill/>
            <a:prstDash val="solid"/>
          </a:ln>
          <a:effectLst>
            <a:softEdge rad="0"/>
          </a:effectLst>
        </p:spPr>
      </p:sp>
      <p:sp>
        <p:nvSpPr>
          <p:cNvPr id="2" name="Título 1">
            <a:extLst>
              <a:ext uri="{FF2B5EF4-FFF2-40B4-BE49-F238E27FC236}">
                <a16:creationId xmlns:a16="http://schemas.microsoft.com/office/drawing/2014/main" xmlns="" id="{929E91A3-428C-144E-9CDB-E1F7E66AB9FE}"/>
              </a:ext>
            </a:extLst>
          </p:cNvPr>
          <p:cNvSpPr>
            <a:spLocks noGrp="1"/>
          </p:cNvSpPr>
          <p:nvPr>
            <p:ph type="title"/>
          </p:nvPr>
        </p:nvSpPr>
        <p:spPr>
          <a:xfrm>
            <a:off x="573409" y="559477"/>
            <a:ext cx="3765200" cy="5709931"/>
          </a:xfrm>
        </p:spPr>
        <p:txBody>
          <a:bodyPr>
            <a:normAutofit/>
          </a:bodyPr>
          <a:lstStyle/>
          <a:p>
            <a:pPr algn="ctr"/>
            <a:r>
              <a:rPr lang="pt-BR" sz="3700"/>
              <a:t>Requisitos do contrato aprendizagem - art. 428, §1º, CLT</a:t>
            </a:r>
            <a:br>
              <a:rPr lang="pt-BR" sz="3700"/>
            </a:br>
            <a:endParaRPr lang="pt-BR" sz="3700"/>
          </a:p>
        </p:txBody>
      </p:sp>
      <p:sp>
        <p:nvSpPr>
          <p:cNvPr id="3" name="Espaço Reservado para Conteúdo 2">
            <a:extLst>
              <a:ext uri="{FF2B5EF4-FFF2-40B4-BE49-F238E27FC236}">
                <a16:creationId xmlns:a16="http://schemas.microsoft.com/office/drawing/2014/main" xmlns="" id="{F3BB0AFE-1EAB-A545-8807-7B401BE0B47F}"/>
              </a:ext>
            </a:extLst>
          </p:cNvPr>
          <p:cNvSpPr>
            <a:spLocks noGrp="1"/>
          </p:cNvSpPr>
          <p:nvPr>
            <p:ph idx="1"/>
          </p:nvPr>
        </p:nvSpPr>
        <p:spPr>
          <a:xfrm>
            <a:off x="5478124" y="559477"/>
            <a:ext cx="5647076" cy="5475563"/>
          </a:xfrm>
        </p:spPr>
        <p:txBody>
          <a:bodyPr anchor="ctr">
            <a:normAutofit/>
          </a:bodyPr>
          <a:lstStyle/>
          <a:p>
            <a:r>
              <a:rPr lang="pt-BR" dirty="0"/>
              <a:t>Contrato formalístico;</a:t>
            </a:r>
          </a:p>
          <a:p>
            <a:r>
              <a:rPr lang="pt-BR" dirty="0"/>
              <a:t>Matrícula e frequência do aprendiz na escola, caso não tenha concluído o ensino médio;</a:t>
            </a:r>
          </a:p>
          <a:p>
            <a:r>
              <a:rPr lang="pt-BR" dirty="0"/>
              <a:t>Inscrição em programa de aprendizagem</a:t>
            </a:r>
          </a:p>
          <a:p>
            <a:endParaRPr lang="pt-BR" dirty="0"/>
          </a:p>
          <a:p>
            <a:r>
              <a:rPr lang="pt-BR" dirty="0"/>
              <a:t>Nulidade – art. 9º, CLT e art. 47, Decreto 9579/18</a:t>
            </a:r>
          </a:p>
          <a:p>
            <a:endParaRPr lang="pt-BR" dirty="0"/>
          </a:p>
          <a:p>
            <a:endParaRPr lang="pt-BR" dirty="0"/>
          </a:p>
          <a:p>
            <a:endParaRPr lang="pt-BR" dirty="0"/>
          </a:p>
          <a:p>
            <a:endParaRPr lang="pt-BR" dirty="0"/>
          </a:p>
        </p:txBody>
      </p:sp>
    </p:spTree>
    <p:extLst>
      <p:ext uri="{BB962C8B-B14F-4D97-AF65-F5344CB8AC3E}">
        <p14:creationId xmlns:p14="http://schemas.microsoft.com/office/powerpoint/2010/main" xmlns="" val="35574859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ED15573D-0E45-4691-B525-471152EC18C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9E448559-19A4-4252-8C27-54C1DA906F8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34696" y="237744"/>
            <a:ext cx="4419599" cy="6382512"/>
          </a:xfrm>
          <a:prstGeom prst="rect">
            <a:avLst/>
          </a:prstGeom>
          <a:solidFill>
            <a:schemeClr val="bg2"/>
          </a:solidFill>
          <a:ln w="6350" cap="flat" cmpd="sng" algn="ctr">
            <a:noFill/>
            <a:prstDash val="solid"/>
          </a:ln>
          <a:effectLst>
            <a:softEdge rad="0"/>
          </a:effectLst>
        </p:spPr>
      </p:sp>
      <p:sp>
        <p:nvSpPr>
          <p:cNvPr id="2" name="Título 1">
            <a:extLst>
              <a:ext uri="{FF2B5EF4-FFF2-40B4-BE49-F238E27FC236}">
                <a16:creationId xmlns:a16="http://schemas.microsoft.com/office/drawing/2014/main" xmlns="" id="{A0A95B7A-35ED-084D-BE40-49BEF592FD92}"/>
              </a:ext>
            </a:extLst>
          </p:cNvPr>
          <p:cNvSpPr>
            <a:spLocks noGrp="1"/>
          </p:cNvSpPr>
          <p:nvPr>
            <p:ph type="title"/>
          </p:nvPr>
        </p:nvSpPr>
        <p:spPr>
          <a:xfrm>
            <a:off x="573409" y="559477"/>
            <a:ext cx="3765200" cy="5709931"/>
          </a:xfrm>
        </p:spPr>
        <p:txBody>
          <a:bodyPr>
            <a:normAutofit/>
          </a:bodyPr>
          <a:lstStyle/>
          <a:p>
            <a:pPr algn="ctr"/>
            <a:r>
              <a:rPr lang="pt-BR" sz="4400" dirty="0"/>
              <a:t>Limitação etária - art. 428, caput</a:t>
            </a:r>
            <a:br>
              <a:rPr lang="pt-BR" sz="4400" dirty="0"/>
            </a:br>
            <a:r>
              <a:rPr lang="pt-BR" sz="4400" dirty="0"/>
              <a:t/>
            </a:r>
            <a:br>
              <a:rPr lang="pt-BR" sz="4400" dirty="0"/>
            </a:br>
            <a:r>
              <a:rPr lang="pt-BR" sz="4400" dirty="0"/>
              <a:t>Prazo do contrato – art. 428, §3º </a:t>
            </a:r>
            <a:br>
              <a:rPr lang="pt-BR" sz="4400" dirty="0"/>
            </a:br>
            <a:r>
              <a:rPr lang="pt-BR" sz="4400" dirty="0"/>
              <a:t/>
            </a:r>
            <a:br>
              <a:rPr lang="pt-BR" sz="4400" dirty="0"/>
            </a:br>
            <a:endParaRPr lang="pt-BR" sz="4400" dirty="0"/>
          </a:p>
        </p:txBody>
      </p:sp>
      <p:sp>
        <p:nvSpPr>
          <p:cNvPr id="3" name="Espaço Reservado para Conteúdo 2">
            <a:extLst>
              <a:ext uri="{FF2B5EF4-FFF2-40B4-BE49-F238E27FC236}">
                <a16:creationId xmlns:a16="http://schemas.microsoft.com/office/drawing/2014/main" xmlns="" id="{E15E37DC-635A-D148-82FB-06E6B1240995}"/>
              </a:ext>
            </a:extLst>
          </p:cNvPr>
          <p:cNvSpPr>
            <a:spLocks noGrp="1"/>
          </p:cNvSpPr>
          <p:nvPr>
            <p:ph idx="1"/>
          </p:nvPr>
        </p:nvSpPr>
        <p:spPr>
          <a:xfrm>
            <a:off x="5478124" y="559477"/>
            <a:ext cx="5647076" cy="5475563"/>
          </a:xfrm>
        </p:spPr>
        <p:txBody>
          <a:bodyPr anchor="ctr">
            <a:normAutofit/>
          </a:bodyPr>
          <a:lstStyle/>
          <a:p>
            <a:r>
              <a:rPr lang="pt-BR" dirty="0"/>
              <a:t>Art. 428. Contrato de aprendizagem é o contrato de trabalho especial, ajustado por escrito e por prazo determinado, em que o empregador se compromete a assegurar </a:t>
            </a:r>
            <a:r>
              <a:rPr lang="pt-BR" b="1" dirty="0"/>
              <a:t>ao maior de 14 (quatorze) e menor de 24 (vinte e quatro) anos (...)</a:t>
            </a:r>
          </a:p>
          <a:p>
            <a:r>
              <a:rPr lang="pt-BR" dirty="0"/>
              <a:t>§ 5º A idade máxima prevista no caput deste artigo não se aplica a aprendizes portadores de deficiência. </a:t>
            </a:r>
          </a:p>
          <a:p>
            <a:r>
              <a:rPr lang="pt-BR" dirty="0"/>
              <a:t>Art. 428, §3º. O contrato de aprendizagem </a:t>
            </a:r>
            <a:r>
              <a:rPr lang="pt-BR" b="1" dirty="0"/>
              <a:t>não poderá ser estipulado por mais de 2 (dois) anos</a:t>
            </a:r>
            <a:r>
              <a:rPr lang="pt-BR" dirty="0"/>
              <a:t>, exceto quando se tratar de aprendiz portador de deficiência. </a:t>
            </a:r>
          </a:p>
        </p:txBody>
      </p:sp>
    </p:spTree>
    <p:extLst>
      <p:ext uri="{BB962C8B-B14F-4D97-AF65-F5344CB8AC3E}">
        <p14:creationId xmlns:p14="http://schemas.microsoft.com/office/powerpoint/2010/main" xmlns="" val="17469145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ED15573D-0E45-4691-B525-471152EC18C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9E448559-19A4-4252-8C27-54C1DA906F8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34696" y="237744"/>
            <a:ext cx="4419599" cy="6382512"/>
          </a:xfrm>
          <a:prstGeom prst="rect">
            <a:avLst/>
          </a:prstGeom>
          <a:solidFill>
            <a:schemeClr val="bg2"/>
          </a:solidFill>
          <a:ln w="6350" cap="flat" cmpd="sng" algn="ctr">
            <a:noFill/>
            <a:prstDash val="solid"/>
          </a:ln>
          <a:effectLst>
            <a:softEdge rad="0"/>
          </a:effectLst>
        </p:spPr>
      </p:sp>
      <p:sp>
        <p:nvSpPr>
          <p:cNvPr id="2" name="Título 1">
            <a:extLst>
              <a:ext uri="{FF2B5EF4-FFF2-40B4-BE49-F238E27FC236}">
                <a16:creationId xmlns:a16="http://schemas.microsoft.com/office/drawing/2014/main" xmlns="" id="{B7086F55-04EF-2F46-AE32-F6B26BBD4BCB}"/>
              </a:ext>
            </a:extLst>
          </p:cNvPr>
          <p:cNvSpPr>
            <a:spLocks noGrp="1"/>
          </p:cNvSpPr>
          <p:nvPr>
            <p:ph type="title"/>
          </p:nvPr>
        </p:nvSpPr>
        <p:spPr>
          <a:xfrm>
            <a:off x="573409" y="559477"/>
            <a:ext cx="3765200" cy="5709931"/>
          </a:xfrm>
        </p:spPr>
        <p:txBody>
          <a:bodyPr>
            <a:normAutofit/>
          </a:bodyPr>
          <a:lstStyle/>
          <a:p>
            <a:pPr algn="ctr"/>
            <a:r>
              <a:rPr lang="pt-BR" sz="3400" dirty="0"/>
              <a:t>Obrigatoriedade de contratação de aprendizes – art. 429, CLT</a:t>
            </a:r>
            <a:br>
              <a:rPr lang="pt-BR" sz="3400" dirty="0"/>
            </a:br>
            <a:endParaRPr lang="pt-BR" sz="3400" dirty="0"/>
          </a:p>
        </p:txBody>
      </p:sp>
      <p:sp>
        <p:nvSpPr>
          <p:cNvPr id="3" name="Espaço Reservado para Conteúdo 2">
            <a:extLst>
              <a:ext uri="{FF2B5EF4-FFF2-40B4-BE49-F238E27FC236}">
                <a16:creationId xmlns:a16="http://schemas.microsoft.com/office/drawing/2014/main" xmlns="" id="{B71DAC8A-6241-384C-9E3F-379030714362}"/>
              </a:ext>
            </a:extLst>
          </p:cNvPr>
          <p:cNvSpPr>
            <a:spLocks noGrp="1"/>
          </p:cNvSpPr>
          <p:nvPr>
            <p:ph idx="1"/>
          </p:nvPr>
        </p:nvSpPr>
        <p:spPr>
          <a:xfrm>
            <a:off x="5478124" y="559477"/>
            <a:ext cx="5647076" cy="5475563"/>
          </a:xfrm>
        </p:spPr>
        <p:txBody>
          <a:bodyPr anchor="ctr">
            <a:normAutofit/>
          </a:bodyPr>
          <a:lstStyle/>
          <a:p>
            <a:r>
              <a:rPr lang="pt-BR" dirty="0"/>
              <a:t>Ação afirmativa;</a:t>
            </a:r>
          </a:p>
          <a:p>
            <a:r>
              <a:rPr lang="pt-BR" dirty="0"/>
              <a:t>Art. 429. </a:t>
            </a:r>
            <a:r>
              <a:rPr lang="pt-BR" b="1" dirty="0"/>
              <a:t>Os estabelecimentos de qualquer natureza </a:t>
            </a:r>
            <a:r>
              <a:rPr lang="pt-BR" dirty="0"/>
              <a:t>são obrigados a empregar e matricular nos cursos dos Serviços Nacionais de Aprendizagem número de aprendizes </a:t>
            </a:r>
            <a:r>
              <a:rPr lang="pt-BR" b="1" dirty="0"/>
              <a:t>equivalente a cinco por cento, no mínimo, e quinze por cento, no máximo</a:t>
            </a:r>
            <a:r>
              <a:rPr lang="pt-BR" dirty="0"/>
              <a:t>, dos trabalhadores existentes em cada estabelecimento, </a:t>
            </a:r>
            <a:r>
              <a:rPr lang="pt-BR" b="1" dirty="0"/>
              <a:t>cujas funções demandem formação profissional</a:t>
            </a:r>
          </a:p>
        </p:txBody>
      </p:sp>
    </p:spTree>
    <p:extLst>
      <p:ext uri="{BB962C8B-B14F-4D97-AF65-F5344CB8AC3E}">
        <p14:creationId xmlns:p14="http://schemas.microsoft.com/office/powerpoint/2010/main" xmlns="" val="34856132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xmlns="" name="Savon" id="{1306E473-ED32-493B-A2D0-240A757EDD34}" vid="{C20BADFE-D095-436F-9677-9264042809F0}"/>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1159</Words>
  <Application>Microsoft Macintosh PowerPoint</Application>
  <PresentationFormat>Personalizar</PresentationFormat>
  <Paragraphs>110</Paragraphs>
  <Slides>15</Slides>
  <Notes>13</Notes>
  <HiddenSlides>0</HiddenSlides>
  <MMClips>0</MMClips>
  <ScaleCrop>false</ScaleCrop>
  <HeadingPairs>
    <vt:vector size="4" baseType="variant">
      <vt:variant>
        <vt:lpstr>Tema</vt:lpstr>
      </vt:variant>
      <vt:variant>
        <vt:i4>1</vt:i4>
      </vt:variant>
      <vt:variant>
        <vt:lpstr>Títulos de slides</vt:lpstr>
      </vt:variant>
      <vt:variant>
        <vt:i4>15</vt:i4>
      </vt:variant>
    </vt:vector>
  </HeadingPairs>
  <TitlesOfParts>
    <vt:vector size="16" baseType="lpstr">
      <vt:lpstr>Savon</vt:lpstr>
      <vt:lpstr>Contrato de aprendizagem</vt:lpstr>
      <vt:lpstr>Contrato por prazo determinado – conceitos básicos </vt:lpstr>
      <vt:lpstr>Trabalho do adolescente</vt:lpstr>
      <vt:lpstr>Contrato de aprendizagem  Conceito</vt:lpstr>
      <vt:lpstr>Comparativo básico</vt:lpstr>
      <vt:lpstr>Natureza jurídica  </vt:lpstr>
      <vt:lpstr>Requisitos do contrato aprendizagem - art. 428, §1º, CLT </vt:lpstr>
      <vt:lpstr>Limitação etária - art. 428, caput  Prazo do contrato – art. 428, §3º   </vt:lpstr>
      <vt:lpstr>Obrigatoriedade de contratação de aprendizes – art. 429, CLT </vt:lpstr>
      <vt:lpstr>Entidades qualificadas em formação técnico-profissional metódica – Art. 430, CLT</vt:lpstr>
      <vt:lpstr>Vínculo trabalhista</vt:lpstr>
      <vt:lpstr>Jornada do aprendiz</vt:lpstr>
      <vt:lpstr>Direitos trabalhistas do aprendiz</vt:lpstr>
      <vt:lpstr>Extinção do contrato de aprendizagem - Art. 433, CLT </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Contrato de aprendizagem</dc:title>
  <dc:creator>Sandra Favaretto</dc:creator>
  <cp:lastModifiedBy>RONALDO SANTOS</cp:lastModifiedBy>
  <cp:revision>3</cp:revision>
  <dcterms:created xsi:type="dcterms:W3CDTF">2021-01-21T19:40:26Z</dcterms:created>
  <dcterms:modified xsi:type="dcterms:W3CDTF">2021-01-22T00:01:36Z</dcterms:modified>
</cp:coreProperties>
</file>