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7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18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9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0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7" r:id="rId2"/>
    <p:sldMasterId id="2147483720" r:id="rId3"/>
    <p:sldMasterId id="2147483732" r:id="rId4"/>
    <p:sldMasterId id="2147483744" r:id="rId5"/>
    <p:sldMasterId id="2147483759" r:id="rId6"/>
    <p:sldMasterId id="2147483774" r:id="rId7"/>
    <p:sldMasterId id="2147483792" r:id="rId8"/>
    <p:sldMasterId id="2147483807" r:id="rId9"/>
    <p:sldMasterId id="2147483819" r:id="rId10"/>
    <p:sldMasterId id="2147483846" r:id="rId11"/>
    <p:sldMasterId id="2147483871" r:id="rId12"/>
    <p:sldMasterId id="2147483883" r:id="rId13"/>
    <p:sldMasterId id="2147483910" r:id="rId14"/>
    <p:sldMasterId id="2147483922" r:id="rId15"/>
    <p:sldMasterId id="2147483935" r:id="rId16"/>
    <p:sldMasterId id="2147483947" r:id="rId17"/>
    <p:sldMasterId id="2147483959" r:id="rId18"/>
    <p:sldMasterId id="2147483977" r:id="rId19"/>
    <p:sldMasterId id="2147483995" r:id="rId20"/>
    <p:sldMasterId id="2147484013" r:id="rId21"/>
  </p:sldMasterIdLst>
  <p:notesMasterIdLst>
    <p:notesMasterId r:id="rId65"/>
  </p:notesMasterIdLst>
  <p:handoutMasterIdLst>
    <p:handoutMasterId r:id="rId66"/>
  </p:handoutMasterIdLst>
  <p:sldIdLst>
    <p:sldId id="266" r:id="rId22"/>
    <p:sldId id="329" r:id="rId23"/>
    <p:sldId id="273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275" r:id="rId32"/>
    <p:sldId id="276" r:id="rId33"/>
    <p:sldId id="337" r:id="rId34"/>
    <p:sldId id="277" r:id="rId35"/>
    <p:sldId id="324" r:id="rId36"/>
    <p:sldId id="325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26" r:id="rId62"/>
    <p:sldId id="327" r:id="rId63"/>
    <p:sldId id="328" r:id="rId64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94660"/>
  </p:normalViewPr>
  <p:slideViewPr>
    <p:cSldViewPr>
      <p:cViewPr varScale="1">
        <p:scale>
          <a:sx n="113" d="100"/>
          <a:sy n="113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2.xml"/><Relationship Id="rId64" Type="http://schemas.openxmlformats.org/officeDocument/2006/relationships/slide" Target="slides/slide4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29.xml"/><Relationship Id="rId51" Type="http://schemas.openxmlformats.org/officeDocument/2006/relationships/slide" Target="slides/slide30.xml"/><Relationship Id="rId52" Type="http://schemas.openxmlformats.org/officeDocument/2006/relationships/slide" Target="slides/slide31.xml"/><Relationship Id="rId53" Type="http://schemas.openxmlformats.org/officeDocument/2006/relationships/slide" Target="slides/slide32.xml"/><Relationship Id="rId54" Type="http://schemas.openxmlformats.org/officeDocument/2006/relationships/slide" Target="slides/slide33.xml"/><Relationship Id="rId55" Type="http://schemas.openxmlformats.org/officeDocument/2006/relationships/slide" Target="slides/slide34.xml"/><Relationship Id="rId56" Type="http://schemas.openxmlformats.org/officeDocument/2006/relationships/slide" Target="slides/slide35.xml"/><Relationship Id="rId57" Type="http://schemas.openxmlformats.org/officeDocument/2006/relationships/slide" Target="slides/slide36.xml"/><Relationship Id="rId58" Type="http://schemas.openxmlformats.org/officeDocument/2006/relationships/slide" Target="slides/slide37.xml"/><Relationship Id="rId59" Type="http://schemas.openxmlformats.org/officeDocument/2006/relationships/slide" Target="slides/slide3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slide" Target="slides/slide26.xml"/><Relationship Id="rId48" Type="http://schemas.openxmlformats.org/officeDocument/2006/relationships/slide" Target="slides/slide27.xml"/><Relationship Id="rId4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70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60" Type="http://schemas.openxmlformats.org/officeDocument/2006/relationships/slide" Target="slides/slide39.xml"/><Relationship Id="rId61" Type="http://schemas.openxmlformats.org/officeDocument/2006/relationships/slide" Target="slides/slide40.xml"/><Relationship Id="rId62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E7D018D-748F-47BF-843A-40349A141CAC}" type="datetimeFigureOut">
              <a:rPr lang="pt-BR" smtClean="0"/>
              <a:pPr/>
              <a:t>26/02/16</a:t>
            </a:fld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04AC5213-BACC-41AB-9B61-B40CF6C5296E}" type="slidenum">
              <a:rPr lang="pt-BR" smtClean="0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160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23E9B8FB-2ABD-42C9-A6DA-A6789EAF441D}" type="datetimeFigureOut">
              <a:rPr lang="pt-BR"/>
              <a:pPr/>
              <a:t>26/02/16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E2A7042-DEED-4AA1-9E89-4A16B2572577}" type="slidenum">
              <a:rPr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9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17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25BE9-5130-4A65-A7C6-D0BD50BB9DE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0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90C1-87A5-4E8E-93F9-A4FC51A93A5A}" type="slidenum">
              <a:rPr lang="pt-BR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9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801B2-3051-492B-ACFC-DDFD5CC95DE8}" type="slidenum">
              <a:rPr lang="pt-BR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4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5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FA232-E56F-4AF9-8B71-4B039E41715D}" type="slidenum">
              <a:rPr lang="pt-BR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4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FA232-E56F-4AF9-8B71-4B039E41715D}" type="slidenum">
              <a:rPr lang="pt-BR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33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FA232-E56F-4AF9-8B71-4B039E41715D}" type="slidenum">
              <a:rPr lang="pt-BR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7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23AF31A-3DAB-428C-9008-189A47F4F282}" type="slidenum">
              <a:rPr lang="pt-BR" altLang="pt-BR" sz="1200" smtClean="0">
                <a:solidFill>
                  <a:prstClr val="black"/>
                </a:solidFill>
              </a:rPr>
              <a:pPr/>
              <a:t>22</a:t>
            </a:fld>
            <a:endParaRPr lang="pt-BR" altLang="pt-BR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20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>
                <a:solidFill>
                  <a:prstClr val="black"/>
                </a:solidFill>
              </a:rPr>
              <a:pPr>
                <a:defRPr/>
              </a:pPr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5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25BE9-5130-4A65-A7C6-D0BD50BB9DE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97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55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2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2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3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3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A86FE-B01D-42E7-9A76-09EDF5F8F14D}" type="slidenum">
              <a:rPr>
                <a:solidFill>
                  <a:prstClr val="black"/>
                </a:solidFill>
              </a:rPr>
              <a:pPr>
                <a:defRPr/>
              </a:pPr>
              <a:t>10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6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25BE9-5130-4A65-A7C6-D0BD50BB9DE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álbum de fotos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365750A1-17B9-4DC3-8CB8-CE5225BAFB0B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t-BR"/>
              <a:t>Clique para adicionar uma data ou outros detalhes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31F86F1A-B934-4E34-99E5-6CC21C8F2656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6B1F-3135-41E0-9F31-0EE94A04879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6C78CB6-464E-40A8-B6F7-C2A87E31D78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C0B9-FA3D-447D-A510-15C7F862599F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2DEB294-2DCF-4C4C-82BD-215F477C9BC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Freeform 3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1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dt" sz="quarter" idx="2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fld id="{28A870F8-50C3-46BC-8862-B36115393D5F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539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smtClean="0">
              <a:solidFill>
                <a:srgbClr val="FFFFFF"/>
              </a:solidFill>
            </a:endParaRPr>
          </a:p>
        </p:txBody>
      </p:sp>
      <p:sp>
        <p:nvSpPr>
          <p:cNvPr id="25396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/>
            </a:lvl2pPr>
          </a:lstStyle>
          <a:p>
            <a:pPr lvl="1"/>
            <a:fld id="{B1B53485-23C8-4CF5-98C8-C0DB1BDB49DC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FBC01-802D-4E9A-BA9F-4D2FC792A781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76476A5-1DD2-4755-8403-29BA35D58B35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F964F-2FAD-44D9-A880-308D37543DC0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50AD1AA-4EE3-414B-B594-3F7FEC5BA15E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A35D7-922A-4628-891B-CD56218C49A3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CB855DD-1699-4C55-819F-F32CF8355302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AC80F-8015-4950-8C74-70CCF7CB624F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C1131F0-7712-4D7D-BD3D-AB6675E16DAF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8DAE0-FCE8-425E-BEBD-6EABCF8DBA1E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3AA0674-46ED-4A06-90C5-A52908377683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6AEF4-5717-44B6-98D6-BC22351ADB7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718B13-4A5D-403B-B384-FCEAB0EBB380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A5ED8-7D74-4ACD-8FFD-3BA94789321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53EFE31-382C-4544-9DC6-F60B859BB27E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46B0965C-D594-477E-AAFB-1892224B75BB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BFC4C-8C7D-4C1A-B61D-56594B605A9C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C193421-49F2-4125-AD2B-2A37E2ABBE79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1FE3A-32F0-4F06-A2EB-F95FC422EE7B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1A83A31-B9B8-427D-A12F-4C7DCD3F6E40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9905E-14D4-4FCC-9F75-6FD5FF94066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4036B39-A99D-43DE-B7B6-411E76B2C338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925" y="6477000"/>
            <a:ext cx="1030288" cy="381000"/>
          </a:xfrm>
        </p:spPr>
        <p:txBody>
          <a:bodyPr/>
          <a:lstStyle>
            <a:lvl1pPr>
              <a:defRPr/>
            </a:lvl1pPr>
          </a:lstStyle>
          <a:p>
            <a:fld id="{E3A3D014-1550-41D4-B519-FAA7B92CDE84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8243888" y="6324600"/>
            <a:ext cx="576262" cy="5334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6A47973F-3B4F-4BFD-BC2D-FAFA75D618C7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925" y="6477000"/>
            <a:ext cx="1030288" cy="381000"/>
          </a:xfrm>
        </p:spPr>
        <p:txBody>
          <a:bodyPr/>
          <a:lstStyle>
            <a:lvl1pPr>
              <a:defRPr/>
            </a:lvl1pPr>
          </a:lstStyle>
          <a:p>
            <a:fld id="{5CE73183-A52A-40CC-9724-205747168F8C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8243888" y="6324600"/>
            <a:ext cx="576262" cy="5334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CCAE26C0-1ECD-4F7F-A1A0-18B4499CEAD5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925" y="6477000"/>
            <a:ext cx="1030288" cy="381000"/>
          </a:xfrm>
        </p:spPr>
        <p:txBody>
          <a:bodyPr/>
          <a:lstStyle>
            <a:lvl1pPr>
              <a:defRPr/>
            </a:lvl1pPr>
          </a:lstStyle>
          <a:p>
            <a:fld id="{F27D25B3-57BA-436C-A69A-B5E29712CBF9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8243888" y="6324600"/>
            <a:ext cx="576262" cy="5334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0F814B90-E490-4C7F-B8C0-83987BFE89D1}" type="slidenum">
              <a:rPr lang="pt-BR">
                <a:solidFill>
                  <a:srgbClr val="FFFFFF"/>
                </a:solidFill>
              </a:rPr>
              <a:pPr lvl="1"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4167-CF74-47C7-B981-553D0BF796C4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2630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0260-C7C9-4957-B63B-C602ACD9DA31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1524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5FD4-85AB-4AE3-A762-C629DBF9964A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1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7FB4-371C-43B6-9980-A2C81A9608D1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9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5CAEF2AF-93B7-4CBD-961B-6A61F5EA569C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AD537-9AFA-4D11-8531-FC68432C4080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0585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B73D-D88B-4BE2-A5FC-C9124CCEF39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257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947F-BA82-4282-849E-58FFB751C661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2507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F91-CBB8-4CCA-A4A3-F1DA56056433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2763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D3BE-0196-4FEF-9928-D4966A27A2F0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2855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86173-C129-45CC-BC48-AA6E62446CCD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8651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AE6D-A556-4C47-9374-1ABE0C70E0C1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959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DE64B8-D84D-4B70-ADD9-B4420575078F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19461C-B146-4F9D-BDB6-7B1180E8D416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35315969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D5D5F6-3B4D-46D6-B802-0C77228BFBC8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94E7F7-2F84-4F0A-9BEC-B91ACEA130A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69118213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BC80F1-2ED3-4A94-989D-FF7092D77408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998DD0-E6F4-42B9-B207-F43FCAA8C169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3474725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40BA36D7-2AFF-4B1A-9EB8-EB4D1F86E008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9A469-6882-46D8-9834-A7A10D24876B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32EC39-85B9-4CEE-8A21-5CE415A2D57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35678892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7E05F9-4745-4AE3-B836-2A0FF3D2A78E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F3153D-6760-4919-8A03-F7B8BBFF7515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11351463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ED9CCC-E48A-4F0C-BBFB-9865C259B6DC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48F0F6-BC87-4329-9C8B-62016A6FD094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17615210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AEA263-C2FE-4FE4-9760-B9D0734E6B70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D0BABF-53AB-416D-B054-5A51A64DAD8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201839174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E3DC1-5A88-4269-87B4-CB792106E911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464009-0989-4BDD-806F-FDAA642CEACB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207753099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815FF-4BFD-478D-87A9-84422DABFEAE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796637-720D-4516-866D-47174125F96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74525777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7F947-C074-4E11-B395-C11E880F4789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E1B3C3-09E8-44CF-8FCB-793065752AA9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591014663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14942C-87F7-4E68-99CC-F0B8D565787C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A6BE02-9F02-45DE-907E-48A996358D5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4251234407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2D015-3CDC-49E7-886C-FB040FA661F9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596FDC-A275-4F14-8B15-0693368CFF48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00939554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17C031-F03D-4751-946D-524BF92AE0A5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3B512E-1C2F-4FDE-B9E0-E693AAC1DFC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3007119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5BB02462-A24D-430B-BFF0-359FF7B92316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7ADC0-1DEB-4A73-9334-5B3F70626207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B850DA-DD07-442B-A9D3-C829AF8084C3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4256778647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403B53-4342-4B6A-B9CE-CEDA57E0D49B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58092B-85FC-4CB6-8FDA-1E3FC313352D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85762253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B05A7F-9362-425E-B34B-8CCBD5EED8F5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0022FA-68B4-44AF-A5EE-9F03A06B11BD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45200297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3C50F-A546-49CF-BAB3-82545D7255D7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1E15FF-8F27-4949-9C36-CCEEBB0E198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61368289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E452C-D663-41E1-B489-D7B00E4DE8BC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427974-0FDF-45C0-B3F8-B1436E530AAA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919576546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41E85D-14C0-407D-86D7-2D1A86B88A17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11CCE2-A238-4203-9B6D-A20E36026FF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5039172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FF0F9-151F-4AD2-A74D-164329C112E3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D1B6AF-8C58-4495-B2AB-39E946FD1FAE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77268212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1009-0C9A-42B4-928B-1583ED31D6DB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80DE-D2D5-4459-8EF2-CFD789207469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874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4A01-CC42-4C93-8857-0A541A710684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EEB4-FE3D-4FB6-93A9-FD37D8C6D1F0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638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ADD5-90F1-4ED8-83E3-EED93AC77F58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B739-DA47-4B99-B700-CFB890D169DF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48C3E93B-D03F-4E9C-9536-9D5B8B7399D0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438400" y="304800"/>
            <a:ext cx="64770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04800" y="6096000"/>
            <a:ext cx="1905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60FA6-6D7F-47D2-A9F1-20D749FB45CA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81400" y="60960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A220-FA2A-437A-B2A9-26A5AD24B2C8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25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10F8-D17B-4432-9800-FDFA3DB58CFB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DC09-3F42-441E-BDB7-C69B2BF9C61B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03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406565"/>
      </p:ext>
    </p:extLst>
  </p:cSld>
  <p:clrMapOvr>
    <a:masterClrMapping/>
  </p:clrMapOvr>
  <p:transition spd="med">
    <p:strips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7E365E-EA8B-4D2B-9AD2-E0A219464C3E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22CE1-8404-4471-99E4-69E0313515A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565560922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FC335-D826-4F3C-B1D4-D4B481D48F7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5DD73E-48AF-496B-8F25-AE19975D8903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782335349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42B84-A74A-464A-8C71-DA701A9F2A1E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B2AF8B-444B-45C8-A98D-25D59007126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034959911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6D7EE6-494A-4F8D-9ECE-721866B54005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929BAB-08E6-4EBA-A653-C3821F1A6D35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067289445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25064C-33CA-4320-BB7D-4166152ED417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494622-1FA5-42A2-B10D-BF2F366F78EB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570212610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F6C38-83B0-457A-93A8-B1AFB65185CF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36204A-20A0-481B-97DD-8428535519C7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68035483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E0113B-1FA0-4F2D-8051-FA77FCFBDC67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FFFAA5-136D-415F-A9BA-A8B260DC553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225780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0AA09CDA-F6E6-498E-B260-C5A04DDA37ED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6BBE01-FB07-43D9-98A7-88E7CFCF6755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DD1449-78AC-4B80-872B-7C66D38FAF0A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4275600397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0D1B-FAA5-489A-8E54-D08D852317B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9E5A18-636D-4A7B-BEDB-3AC0359BB1B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654599069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CF950-BC4C-4629-B6D1-DE8CF8CC9F11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8C1FDF-64C0-45E9-A472-F131830D50A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978434712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44A4A-05B4-405B-9EBD-4D4C9BC5D654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6EE161-F084-402E-92D6-825F47FFB58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42698678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2FE82-D71D-4001-81F1-46712BBB92E2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8DCEF0-1BC2-4257-9020-E362EA0A9BF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660652345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77622-62A0-4A0D-B45E-64B38AADAEA9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ED7B5A-7DFE-4804-8576-E4FB03B89EB5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048478085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D6E820-0A7D-434D-A117-4C6448A190C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CC275B-F69B-483B-9828-2268B556A047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600453644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4F49A-FDD4-460C-A675-C6A8D6EA9C62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5B91EB-75FE-45C8-BF75-1658F6DE17AB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4147340820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0943E9-2F36-47A5-95C7-0CF2D1D80E0A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3EDCC9-7D39-485D-A571-2E29CAACA74D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817577221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D63CF-9AFF-4A56-8E5B-97478111A844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73CDD3-6AD5-4DE9-9B57-B9A6FC7D813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9035868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1044D8A5-1AD1-436A-902A-BA67BE5A55EB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F79A91-2DA8-4A2C-B090-3AF0E822F4E9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34D4D6-548D-45F0-B989-8B39F70D46FD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445235566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8BC1A-3BD4-4C55-A056-061C4AA9679B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C20B4C-C9B7-42A0-ACE6-732EAB0C963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515254076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BA340-98F5-44EB-A5D9-6C39740FF098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6CBCEC-5C85-42C6-AE76-AF72CC8EEAB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648285908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3FE8-2667-42BA-BF0B-A7E561A00A3B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8785-00F5-4018-BAB8-9936FF156CB4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786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D5C8-D9BA-4E6C-B574-F5F15E02895D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34E4-CCE4-4065-947C-10DB80772D7D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3051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001009"/>
      </p:ext>
    </p:extLst>
  </p:cSld>
  <p:clrMapOvr>
    <a:masterClrMapping/>
  </p:clrMapOvr>
  <p:transition spd="med">
    <p:strips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B954-4A29-425B-8BC9-EBC124E3D839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ABC6-3342-40D1-A273-94E17B69CCF9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8307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8" name="Oval 14"/>
          <p:cNvSpPr>
            <a:spLocks noChangeArrowheads="1"/>
          </p:cNvSpPr>
          <p:nvPr userDrawn="1"/>
        </p:nvSpPr>
        <p:spPr bwMode="auto">
          <a:xfrm>
            <a:off x="685800" y="1295400"/>
            <a:ext cx="8001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04DEBE7-550F-40DF-B0E1-60CB582108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72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ADE5-7DD4-462D-9578-59F47C889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607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6DC2-F084-4B22-89A1-EFE7B7E752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7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55AA0967-22C9-4161-9194-6E4AEBD2770A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7D19-51DC-43AD-BF3A-6CB100C340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57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87B9-F6EE-4345-9A02-FDCB71A1C5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8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AB7E-40C3-4539-A9BF-ACF68B5E4D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836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CE05-C4A3-4C9F-BF83-1F828549CE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978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04B8-2787-45A9-8E1F-D1C00318A9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376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228-16C2-4047-B95F-259458EEB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21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908D-11A8-43BE-966A-39D75D5F00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68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C8D8-50C1-4F67-83F1-710D236068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075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4B923F-EA2F-4277-8D9F-7FC5461460CB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6D52FC-A03F-4FE6-B365-F7FDD5E99B7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4030623275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9CEF87-3791-4FDB-AAFD-7AA8A17D31F8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C8BAD28-0BD6-4D70-92DC-D7FD59EC8E74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1161195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1908E36A-8602-42D5-A231-9E2F4D9DC955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DBCFC1-0CB0-4616-A8BE-55186D26D069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93BBD3-177D-4691-9E85-85CA79B9FAC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680469555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DF618-F238-4965-A4C4-90A6409AE7B7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F2407E-DFAC-4158-B827-C09D54E8E91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740981037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40DD8C-A44E-4C39-80FE-E4741B5C50C4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E3097B-A63C-48F5-93CB-B45233B5BB3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548196617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42438-C567-4896-A4C9-3ECDD495D75B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10A4B7-448D-451B-8A81-CC96BB261E03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483230794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A533C-36DF-4010-AF8D-95CCEC20D398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9E31F5-6F85-42F3-B37D-3F4F529B55A4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497791741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901E3C-ECC0-4C5E-BA2F-AAA5F5B15F95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94E210-3513-4659-989D-8F7A009AFC2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072053842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2C6B23-89BB-4619-95D8-AA375ECF8992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CA8DD5-7AC3-4BC6-AA77-025E88AEED28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682284131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AE180-0AE9-424E-9CA5-44D24EB4F653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23A795-5D97-4DA1-BF8D-E7B0B5D4DAFA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493533244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39EF8-9797-4905-8E90-4AE0CF4282C2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438405-5822-4353-83A7-BDE69EAD676A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077159901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5E607-F0A0-4065-99DD-8970F492D35E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60EDC3-EF08-4E2B-8A4C-A2D8DBE65F43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1183260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5E4F8C2-B5EE-423D-A474-46A65D51956D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F46F2435-E085-415F-A31A-DEC60546AAE2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4206E-288B-4D10-B613-D67D2A866801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E4EDB5-BF96-4E2D-8E3E-97314E85887B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108699890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F19B43-A2B9-4ACE-86E8-9352387763CF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FFDF85-2309-42A3-AE28-7755F4364F7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687729309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49641C-F9DF-429E-A1B5-EFD010E766C4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EB25F8-9243-42A1-A0C7-1EC8DD98D39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850500635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86E56-6970-40EE-BC0B-E5685AA65F95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91282C-B531-4C9D-8CC9-1740123B0345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249190548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8961EF-A18B-44B9-BC48-FFBC36039A9B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60B8A4-38E5-4791-9AA8-286AB7BE4337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324483633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4F90D1-C1C7-4900-90DA-37362077BA0E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EFB05A-F4E0-4103-8E6D-092C9CC7938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996607628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6178B0-D5A9-4C9E-9BD0-2A92AA3D1C30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EF0B3F-9FC0-4F76-9631-D69CA035DA0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813398577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29567F-C0FD-43D0-8610-83B9E0C08399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6647F6-7894-4231-92C4-1B61446018A4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258618558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20B7-D38E-4B99-8D99-B18FC532C6FE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219D-4AE0-4E84-94D1-B8CFB3C47B82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78114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5C24-3CEF-468C-9DE8-28B37EE478E6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42B9-F51E-4365-A233-BCB46E667B4A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14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31F7-F4B8-438D-9E02-BC0D348073EA}" type="datetime1">
              <a:rPr kumimoji="0" lang="pt-BR" smtClean="0"/>
              <a:t>26/02/16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‹n.º›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5001-A62C-427C-AD87-82FEA84C9E56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47F43183-E6CD-4033-AB41-9952EE8E9FC4}" type="slidenum">
              <a:rPr/>
              <a:pPr lvl="1">
                <a:defRPr/>
              </a:pPr>
              <a:t>‹n.º›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0871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438400" y="315913"/>
            <a:ext cx="6477000" cy="57038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F3DB-8386-4886-99C1-37A4EC651F1F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9113014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741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3AB8D-F2D3-4FAE-B02E-6E051690941C}" type="datetime1">
              <a:rPr lang="es-BO" smtClean="0"/>
              <a:pPr/>
              <a:t>26/2/16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pjchrist@esalq.usp.br</a:t>
            </a: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86BCA1-A8A8-48B0-9A69-8974A5600E89}" type="slidenum">
              <a:rPr lang="en-GB"/>
              <a:pPr/>
              <a:t>‹n.º›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7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8" name="Oval 14"/>
          <p:cNvSpPr>
            <a:spLocks noChangeArrowheads="1"/>
          </p:cNvSpPr>
          <p:nvPr userDrawn="1"/>
        </p:nvSpPr>
        <p:spPr bwMode="auto">
          <a:xfrm>
            <a:off x="685800" y="1295400"/>
            <a:ext cx="8001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04DEBE7-550F-40DF-B0E1-60CB582108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9738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ADE5-7DD4-462D-9578-59F47C889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955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6DC2-F084-4B22-89A1-EFE7B7E752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43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7D19-51DC-43AD-BF3A-6CB100C340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919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87B9-F6EE-4345-9A02-FDCB71A1C5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914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AB7E-40C3-4539-A9BF-ACF68B5E4D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C1A3-861E-432C-B340-D0540224459A}" type="datetime1">
              <a:rPr kumimoji="0" lang="pt-BR" smtClean="0"/>
              <a:t>26/02/16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‹n.º›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CE05-C4A3-4C9F-BF83-1F828549CE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2685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04B8-2787-45A9-8E1F-D1C00318A9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137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228-16C2-4047-B95F-259458EEB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316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908D-11A8-43BE-966A-39D75D5F00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0081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C8D8-50C1-4F67-83F1-710D236068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106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mtClean="0">
                <a:solidFill>
                  <a:srgbClr val="FFFFFF"/>
                </a:solidFill>
                <a:ea typeface="MS PGothic" panose="020B0600070205080204" pitchFamily="34" charset="-128"/>
              </a:rPr>
              <a:t>pjchrist@usp.br</a:t>
            </a:r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/>
            </a:lvl2pPr>
          </a:lstStyle>
          <a:p>
            <a:pPr lvl="1">
              <a:defRPr/>
            </a:pPr>
            <a:fld id="{BE878D8B-2472-4E3F-8AC6-91786010CEC2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463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426963-63A1-4D2F-8AB6-4A179C09372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1976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C9974E6-5CC6-45CE-ACBF-4C2F4196AF4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6446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F245020-415C-4D22-8EB9-56D250BF853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57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F6AB547-75E3-4590-85F1-2DDBBDE1FDB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25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FFFFFF"/>
              </a:solidFill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0C283B-0A23-4856-85C2-3C86F373A7C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/>
            </a:lvl2pPr>
          </a:lstStyle>
          <a:p>
            <a:pPr lvl="1">
              <a:defRPr/>
            </a:pPr>
            <a:fld id="{EFE4EDB2-AC35-4030-8976-510B3A73C83F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CAAA65E-8C4C-4B59-860D-F8E372642D7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93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B10AE9F-0B6B-48EC-926A-B5D992259CA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48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E115722-D817-4825-B9B1-0F1DA3E94FD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2629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DBF3F9-C62E-4510-9DD1-1DC46EF8551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185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4334CAA-8220-4C61-93F4-7054CFCCA501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18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9CBF9ED-CAFA-46F8-968A-A1A6B6CFC73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4454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8363748-5B7A-498D-848D-49A9B1A60A8F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5124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8" name="Oval 14"/>
          <p:cNvSpPr>
            <a:spLocks noChangeArrowheads="1"/>
          </p:cNvSpPr>
          <p:nvPr userDrawn="1"/>
        </p:nvSpPr>
        <p:spPr bwMode="auto">
          <a:xfrm>
            <a:off x="685800" y="1295400"/>
            <a:ext cx="8001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04DEBE7-550F-40DF-B0E1-60CB582108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635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ADE5-7DD4-462D-9578-59F47C889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925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6DC2-F084-4B22-89A1-EFE7B7E752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12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1DBC-EF77-4427-AB33-5D3B4E84079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38E397-A948-4407-8F78-80DFFD5F557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7D19-51DC-43AD-BF3A-6CB100C340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712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87B9-F6EE-4345-9A02-FDCB71A1C5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15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AB7E-40C3-4539-A9BF-ACF68B5E4D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5785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CE05-C4A3-4C9F-BF83-1F828549CE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6418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04B8-2787-45A9-8E1F-D1C00318A9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26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228-16C2-4047-B95F-259458EEB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731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908D-11A8-43BE-966A-39D75D5F00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185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C8D8-50C1-4F67-83F1-710D236068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643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8" name="Oval 14"/>
          <p:cNvSpPr>
            <a:spLocks noChangeArrowheads="1"/>
          </p:cNvSpPr>
          <p:nvPr userDrawn="1"/>
        </p:nvSpPr>
        <p:spPr bwMode="auto">
          <a:xfrm>
            <a:off x="685800" y="1295400"/>
            <a:ext cx="8001000" cy="1524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smtClean="0">
              <a:solidFill>
                <a:srgbClr val="003366"/>
              </a:solidFill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604DEBE7-550F-40DF-B0E1-60CB582108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36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ADE5-7DD4-462D-9578-59F47C889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B2B6-B805-4949-99C6-99546CA91AE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0FF5920-07BB-44CF-86A3-1100BBB077E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6DC2-F084-4B22-89A1-EFE7B7E752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094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7D19-51DC-43AD-BF3A-6CB100C340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00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87B9-F6EE-4345-9A02-FDCB71A1C5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612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AB7E-40C3-4539-A9BF-ACF68B5E4D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0640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CE05-C4A3-4C9F-BF83-1F828549CE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6561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04B8-2787-45A9-8E1F-D1C00318A9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7180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228-16C2-4047-B95F-259458EEBD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521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908D-11A8-43BE-966A-39D75D5F00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18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C8D8-50C1-4F67-83F1-710D236068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442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D0F61CC-BFF7-4C1F-93B8-DA6CE58EA0C7}" type="datetime1">
              <a:rPr lang="pt-BR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>
                <a:solidFill>
                  <a:srgbClr val="FFFFFF"/>
                </a:solidFill>
                <a:ea typeface="MS PGothic" panose="020B0600070205080204" pitchFamily="34" charset="-128"/>
              </a:rPr>
              <a:t>pjchrist@usp.br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 smtClean="0"/>
            </a:lvl2pPr>
          </a:lstStyle>
          <a:p>
            <a:pPr lvl="1">
              <a:defRPr/>
            </a:pPr>
            <a:fld id="{439A5024-FC29-407E-B09C-D4EB49F4989C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579B-6A99-4FC5-A818-1C129A00293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FE21F68-28D2-46C0-B56E-A14B73A13DE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CA0A-6564-4401-8C31-E96CB3819A1B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3877926-DD96-4152-852C-7FE916B6486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7725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71FD-BFDB-46B2-954A-9E8114C0BA98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DF8D08-B90C-43D8-A8FD-6CE02DB1F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45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0C48-FA81-422F-932B-0C5502D5BC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4FB31C9-F723-45B8-9F01-A17A06077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586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A127-00EC-427A-9C46-B3BBD2C749EB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570D88-8237-4243-B5F3-45E4A26B7DC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9618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0B34-2CA8-4924-A742-015E0F693032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57FDF02-016A-4B0F-A9A7-22EC783D7F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5429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0554-AF0D-4781-B03A-5EB2C54D97C7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364573-117F-40DE-9936-F4AD33901460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39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A91A-7F98-4277-BAC1-15AD2DE8D452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817A7EE-5FA9-4537-BC4B-A13CED011CF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7782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941D1-FEFB-4DFD-95E2-B65B5330D393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F9E85A-E91C-49E5-855D-08AEE33811EE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270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18D3-5C39-4AE4-9439-B7E8D728EE44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5E5E33-B09F-417E-BADE-04C2123419D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4804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745A-FD4E-4E51-9260-726CD96EC46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A1B75-50A5-4130-9F90-6FC830874E9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3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7B2A-7537-4B8A-BCAA-B0179D463681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08D3A24-A099-47CF-A7F4-7D595D044F60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B522-F25A-42B3-ACE5-E4FDDAB0E377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761C79-CD0D-40F4-86DA-AB6587C88306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7957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10B5-A358-4214-925A-B702C03942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DE35743-3E31-4A20-99BA-8EA35C220D0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0013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8C2B-295B-4487-9C4A-652E41CA9A94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90BA1E0-1D9B-4590-A46F-E1D9E48EBC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7396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91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8191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5451-5163-4E99-B047-38B71B5674B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06778E2-6A3E-4688-BE86-3FEA534DA36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2791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4839-B9E0-4893-B921-84AD2BBFE67E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6C78CB6-464E-40A8-B6F7-C2A87E31D78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0399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0CB-7B74-4D23-AE87-E1537E40D021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2DEB294-2DCF-4C4C-82BD-215F477C9BC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934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D0F61CC-BFF7-4C1F-93B8-DA6CE58EA0C7}" type="datetime1">
              <a:rPr lang="pt-BR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>
                <a:solidFill>
                  <a:srgbClr val="FFFFFF"/>
                </a:solidFill>
                <a:ea typeface="MS PGothic" panose="020B0600070205080204" pitchFamily="34" charset="-128"/>
              </a:rPr>
              <a:t>pjchrist@usp.br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 smtClean="0"/>
            </a:lvl2pPr>
          </a:lstStyle>
          <a:p>
            <a:pPr lvl="1">
              <a:defRPr/>
            </a:pPr>
            <a:fld id="{439A5024-FC29-407E-B09C-D4EB49F4989C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22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CA0A-6564-4401-8C31-E96CB3819A1B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3877926-DD96-4152-852C-7FE916B6486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504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71FD-BFDB-46B2-954A-9E8114C0BA98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DF8D08-B90C-43D8-A8FD-6CE02DB1F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8852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0C48-FA81-422F-932B-0C5502D5BC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4FB31C9-F723-45B8-9F01-A17A06077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16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1CC2-CD19-4F49-BD0F-E391FCFC5F11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C49C591-6E2C-4C02-A453-ADAC96B72A5E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A127-00EC-427A-9C46-B3BBD2C749EB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570D88-8237-4243-B5F3-45E4A26B7DC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63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0B34-2CA8-4924-A742-015E0F693032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57FDF02-016A-4B0F-A9A7-22EC783D7F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76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0554-AF0D-4781-B03A-5EB2C54D97C7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364573-117F-40DE-9936-F4AD33901460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137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A91A-7F98-4277-BAC1-15AD2DE8D452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817A7EE-5FA9-4537-BC4B-A13CED011CF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323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941D1-FEFB-4DFD-95E2-B65B5330D393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F9E85A-E91C-49E5-855D-08AEE33811EE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1946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18D3-5C39-4AE4-9439-B7E8D728EE44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5E5E33-B09F-417E-BADE-04C2123419D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950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745A-FD4E-4E51-9260-726CD96EC46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A1B75-50A5-4130-9F90-6FC830874E9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0029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B522-F25A-42B3-ACE5-E4FDDAB0E377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761C79-CD0D-40F4-86DA-AB6587C88306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452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10B5-A358-4214-925A-B702C03942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DE35743-3E31-4A20-99BA-8EA35C220D0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13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8C2B-295B-4487-9C4A-652E41CA9A94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90BA1E0-1D9B-4590-A46F-E1D9E48EBC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F5B29-1E30-4476-A5AD-76F28EC2F92D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78FCCF-4007-4D01-A8C8-6DB133B202F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91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8191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5451-5163-4E99-B047-38B71B5674B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06778E2-6A3E-4688-BE86-3FEA534DA36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3048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4839-B9E0-4893-B921-84AD2BBFE67E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6C78CB6-464E-40A8-B6F7-C2A87E31D78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1741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0CB-7B74-4D23-AE87-E1537E40D021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2DEB294-2DCF-4C4C-82BD-215F477C9BC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30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D0F61CC-BFF7-4C1F-93B8-DA6CE58EA0C7}" type="datetime1">
              <a:rPr lang="pt-BR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>
                <a:solidFill>
                  <a:srgbClr val="FFFFFF"/>
                </a:solidFill>
                <a:ea typeface="MS PGothic" panose="020B0600070205080204" pitchFamily="34" charset="-128"/>
              </a:rPr>
              <a:t>pjchrist@usp.br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 smtClean="0"/>
            </a:lvl2pPr>
          </a:lstStyle>
          <a:p>
            <a:pPr lvl="1">
              <a:defRPr/>
            </a:pPr>
            <a:fld id="{439A5024-FC29-407E-B09C-D4EB49F4989C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9480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CA0A-6564-4401-8C31-E96CB3819A1B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3877926-DD96-4152-852C-7FE916B6486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6196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71FD-BFDB-46B2-954A-9E8114C0BA98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DF8D08-B90C-43D8-A8FD-6CE02DB1F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958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0C48-FA81-422F-932B-0C5502D5BC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4FB31C9-F723-45B8-9F01-A17A06077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79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A127-00EC-427A-9C46-B3BBD2C749EB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570D88-8237-4243-B5F3-45E4A26B7DC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9044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0B34-2CA8-4924-A742-015E0F693032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57FDF02-016A-4B0F-A9A7-22EC783D7F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0961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0554-AF0D-4781-B03A-5EB2C54D97C7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364573-117F-40DE-9936-F4AD33901460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4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C7D85942-CD55-40D5-9BFB-2D9CF127BAB2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6488-D7EA-41C9-B3FC-8217F87819E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3B1A238-7E7B-421C-87F0-DBB4A12422A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A91A-7F98-4277-BAC1-15AD2DE8D452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817A7EE-5FA9-4537-BC4B-A13CED011CF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0377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941D1-FEFB-4DFD-95E2-B65B5330D393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F9E85A-E91C-49E5-855D-08AEE33811EE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4091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18D3-5C39-4AE4-9439-B7E8D728EE44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5E5E33-B09F-417E-BADE-04C2123419D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071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745A-FD4E-4E51-9260-726CD96EC46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A1B75-50A5-4130-9F90-6FC830874E9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461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B522-F25A-42B3-ACE5-E4FDDAB0E377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761C79-CD0D-40F4-86DA-AB6587C88306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784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10B5-A358-4214-925A-B702C03942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DE35743-3E31-4A20-99BA-8EA35C220D0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1314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8C2B-295B-4487-9C4A-652E41CA9A94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90BA1E0-1D9B-4590-A46F-E1D9E48EBC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453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91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8191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5451-5163-4E99-B047-38B71B5674B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06778E2-6A3E-4688-BE86-3FEA534DA36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6309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4839-B9E0-4893-B921-84AD2BBFE67E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6C78CB6-464E-40A8-B6F7-C2A87E31D78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1753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D0CB-7B74-4D23-AE87-E1537E40D021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2DEB294-2DCF-4C4C-82BD-215F477C9BC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0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B742-38CD-4C90-BFC0-58F34A565DF8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F439043-12DA-40A2-AE19-932E763F4E5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7E365E-EA8B-4D2B-9AD2-E0A219464C3E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22CE1-8404-4471-99E4-69E0313515A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740051990"/>
      </p:ext>
    </p:extLst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FC335-D826-4F3C-B1D4-D4B481D48F7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5DD73E-48AF-496B-8F25-AE19975D8903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961727775"/>
      </p:ext>
    </p:extLst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42B84-A74A-464A-8C71-DA701A9F2A1E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B2AF8B-444B-45C8-A98D-25D59007126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198213877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6D7EE6-494A-4F8D-9ECE-721866B54005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929BAB-08E6-4EBA-A653-C3821F1A6D35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334039620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25064C-33CA-4320-BB7D-4166152ED417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494622-1FA5-42A2-B10D-BF2F366F78EB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340703421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F6C38-83B0-457A-93A8-B1AFB65185CF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36204A-20A0-481B-97DD-8428535519C7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296747284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E0113B-1FA0-4F2D-8051-FA77FCFBDC67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FFFAA5-136D-415F-A9BA-A8B260DC553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058403495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6BBE01-FB07-43D9-98A7-88E7CFCF6755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DD1449-78AC-4B80-872B-7C66D38FAF0A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964211488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0D1B-FAA5-489A-8E54-D08D852317B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9E5A18-636D-4A7B-BEDB-3AC0359BB1B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50440727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CF950-BC4C-4629-B6D1-DE8CF8CC9F11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8C1FDF-64C0-45E9-A472-F131830D50A1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9975508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B3BB-62F8-42A5-B9A5-F0A8B1E47917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1C92D5F-62B4-43CE-8C2A-1C43BD7F072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44A4A-05B4-405B-9EBD-4D4C9BC5D654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6EE161-F084-402E-92D6-825F47FFB58C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273910431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2FE82-D71D-4001-81F1-46712BBB92E2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8DCEF0-1BC2-4257-9020-E362EA0A9BF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654193848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77622-62A0-4A0D-B45E-64B38AADAEA9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ED7B5A-7DFE-4804-8576-E4FB03B89EB5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102398920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D6E820-0A7D-434D-A117-4C6448A190C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CC275B-F69B-483B-9828-2268B556A047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580469455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4F49A-FDD4-460C-A675-C6A8D6EA9C62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5B91EB-75FE-45C8-BF75-1658F6DE17AB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816888808"/>
      </p:ext>
    </p:extLst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0943E9-2F36-47A5-95C7-0CF2D1D80E0A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3EDCC9-7D39-485D-A571-2E29CAACA74D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3499702949"/>
      </p:ext>
    </p:extLst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D63CF-9AFF-4A56-8E5B-97478111A844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73CDD3-6AD5-4DE9-9B57-B9A6FC7D813F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274430681"/>
      </p:ext>
    </p:extLst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F79A91-2DA8-4A2C-B090-3AF0E822F4E9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34D4D6-548D-45F0-B989-8B39F70D46FD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2778563932"/>
      </p:ext>
    </p:extLst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8BC1A-3BD4-4C55-A056-061C4AA9679B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C20B4C-C9B7-42A0-ACE6-732EAB0C9632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353438773"/>
      </p:ext>
    </p:extLst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FBA340-98F5-44EB-A5D9-6C39740FF098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6CBCEC-5C85-42C6-AE76-AF72CC8EEAB6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</p:spTree>
    <p:extLst>
      <p:ext uri="{BB962C8B-B14F-4D97-AF65-F5344CB8AC3E}">
        <p14:creationId xmlns:p14="http://schemas.microsoft.com/office/powerpoint/2010/main" val="103453264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D7E4-107B-429A-8BA5-5C832E66C47E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B8933FF-4016-4808-A41D-4743915415A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3FE8-2667-42BA-BF0B-A7E561A00A3B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8785-00F5-4018-BAB8-9936FF156CB4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32064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D5C8-D9BA-4E6C-B574-F5F15E02895D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34E4-CCE4-4065-947C-10DB80772D7D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73198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7080"/>
      </p:ext>
    </p:extLst>
  </p:cSld>
  <p:clrMapOvr>
    <a:masterClrMapping/>
  </p:clrMapOvr>
  <p:transition spd="med">
    <p:strips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B954-4A29-425B-8BC9-EBC124E3D839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ABC6-3342-40D1-A273-94E17B69CCF9}" type="slidenum">
              <a:rPr/>
              <a:pPr>
                <a:defRPr/>
              </a:pPr>
              <a:t>‹n.º›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596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15EB-8042-4233-A7FD-30ACCC270E1E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F4D99D3-ADDE-4300-BA78-40BFEBEAF6ED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4EF49-A6E1-49A9-8A05-2511547C1D2F}" type="datetime1">
              <a:rPr lang="pt-BR" smtClean="0"/>
              <a:t>26/02/16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EAC9-62C0-4E68-9E03-539837C2595D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6790-5E23-4251-B5E4-B9B6EDA6C8F6}" type="datetime1">
              <a:rPr lang="pt-BR" smtClean="0"/>
              <a:t>26/02/16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82EF-121D-4BB4-8145-C9D564A187CA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2D1A4-CBAB-47F4-ACC1-F2A41407535F}" type="datetime1">
              <a:rPr lang="pt-BR" smtClean="0"/>
              <a:t>26/02/16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EF6C-6918-4214-BBBD-6F6B6DFC30FF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0DF7-8572-4577-BFE2-FA60B6C4BEEE}" type="datetime1">
              <a:rPr lang="pt-BR" smtClean="0"/>
              <a:t>26/02/16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C4DF-3E11-43C5-9BD2-25EB43B2CFF2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A3C1-ABDB-4864-831C-C20A58B13FEB}" type="datetime1">
              <a:rPr lang="pt-BR" smtClean="0"/>
              <a:t>26/02/16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A215-8029-46C0-B15C-DEC1BE35396B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pt-BR" i="0"/>
              <a:t>Clique no ícone para adicionar uma imagem de página inteira</a:t>
            </a:r>
            <a:endParaRPr kumimoji="0" lang="pt-B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046E4437-DCD7-4308-B48D-E3394AAE38F9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8174-CD2F-4907-90A4-132675F000F1}" type="datetime1">
              <a:rPr lang="pt-BR" smtClean="0"/>
              <a:t>26/02/16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354C-A9BB-4252-8079-50E90A32C154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B180-8723-4B8A-904D-10376559078B}" type="datetime1">
              <a:rPr lang="pt-BR" smtClean="0"/>
              <a:t>26/02/16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F319-27ED-468E-846F-E0C8421FE1ED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071BF-3586-4A34-80EB-25FCFB809C9B}" type="datetime1">
              <a:rPr lang="pt-BR" smtClean="0"/>
              <a:t>26/02/16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C72D-A443-476C-8027-68D2705856B3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A0E4-A3EA-4C30-AE7A-7B231C6763B4}" type="datetime1">
              <a:rPr lang="pt-BR" smtClean="0"/>
              <a:t>26/02/16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69E9-237A-48C7-81B4-AD72FB46E364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C2FF-4ABA-4DB5-9186-AA14A705B975}" type="datetime1">
              <a:rPr lang="pt-BR" smtClean="0"/>
              <a:t>26/02/16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047E-0969-4121-A88F-5CC0F4ED6D7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948B-DC38-44CE-B2D1-AF46E1532C13}" type="datetime1">
              <a:rPr lang="pt-BR" smtClean="0"/>
              <a:t>26/02/16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9D997-F152-4CE8-BF94-4C2F2C082AC0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7412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3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14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7416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17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7419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0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1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2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3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5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742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2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91A7AA-0DB3-465C-8099-D271D536F3F3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F032B5-6EF3-4E37-A26E-455F2404CE74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5FEABE-A1C6-4B5F-ADE7-F1E2AC7987E0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A5BEA-87E3-4CB4-B0CB-A9F7114C4E9F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39AC8-966F-47C6-BCEC-23C58D865C09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C9255-B8E0-4C10-8576-589D027D7EF1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289E2-F031-4114-854E-C972A2D165E4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77EA-1F10-43F0-91DB-6AAA35C7A5FC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seção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D5124418-F228-491C-8268-637E34321235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58D68-89A1-4411-A1A7-5384BFD8E2D8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E96D-7509-4440-BBDE-968CA2F1762F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B3C36-82D4-4755-B9DB-234B99C40F0A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D20AC-4D1C-4659-AB66-AD7320773E05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F72C6-737C-4FE5-B5C3-7D85ABE9FBBB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A0619-23EC-4F0A-91FA-321FF07DC9D8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6AF7B-F29C-4A1E-B700-7B0C3A601FAA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B9832-8F6B-4697-92E8-87361031EC8F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5816A-E9D2-466F-8B39-4500DC6E3A8A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6D453-FC09-481F-9438-629D07F6C2B0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EB2AA5-F581-47E8-B836-A4237004CA98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F35A-FA07-4548-AC5C-FEE839F00A24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911D6-5338-42B8-9E5A-D67C48931D7B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ABF5-A0DE-4C5C-8AEC-FA06D4DB58D4}" type="slidenum">
              <a:rPr lang="en-US">
                <a:solidFill>
                  <a:srgbClr val="000000"/>
                </a:solidFill>
              </a:rPr>
              <a:pPr/>
              <a:t>‹n.º›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7341186-160E-4E25-BDA9-C3D2D8277B01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/>
            </a:lvl2pPr>
          </a:lstStyle>
          <a:p>
            <a:pPr lvl="1">
              <a:defRPr/>
            </a:pPr>
            <a:fld id="{B61DA59F-834C-4F50-BF6E-D9DA9725F10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474D-F147-43F8-B9A7-B231070496CE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A1E89E0-E3AE-4184-AD44-1E36129B5CF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7B9F-D3B5-42FC-ACB5-66600C2EC5F9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D981A8D-7672-4B71-AC51-98DE2B072FE1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E06B48E4-BE28-4D75-A3C3-40D39AED3525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C83F-4EFD-40CB-B4E9-D0E3D4A1E927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42F156-FEE0-413B-82CF-0042058569D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0549-FE0C-48BF-8584-DCB401B0D4F3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77EF0EF-3AE1-4064-8D75-ED4D2B07D4EE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4604-C7EA-4875-B7F3-1DC73BCEC81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DBAE7FB-2CBD-4E4B-9CAC-ACEFB85D549F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7890-CFC8-459B-96B4-F5B9F5684331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E1FFB32-AC92-4ED6-9B14-5AAEB60103B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1537-5AEE-4B71-B3F3-A5713118B04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EE59FAF-4B33-46CE-8768-73317603B1C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4EFD5-9D5E-4F6B-B646-81E01E729B1A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B54272-59AD-422B-8580-2178AA065E61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5F5E-5F4C-4710-82FE-4C7D8317F1AF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4A5F052-2066-4F81-9522-8D864973801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49FF-1E73-4770-8D82-0437579E501B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0BF3C1A-A497-456F-A0FD-30F4DA7775B5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2393-1BB7-49BF-8549-6744839878BE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0F0D9BA-69B4-4B67-889E-1B3D735B842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B28F-11EE-49CF-807B-C839A0AB0530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3248008-60D3-4531-9E0F-9EAF4B88DBC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B78F4CE3-C9EA-498E-BCE1-F19BFF1E207D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0615-D473-4214-8BEA-A349DDC4A1D8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BF65E66-A874-4987-A1B5-70104DFE378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1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7065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2286000"/>
            <a:ext cx="45720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pt-BR"/>
              <a:t>Clique para editar o estilo do subtítulo mestre</a:t>
            </a:r>
          </a:p>
          <a:p>
            <a:endParaRPr 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82758C6-8FE3-43B4-805F-5BD13A170258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B64C1D-6A55-42CF-9040-C1C62CFF81DE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1D304-792B-4C7D-88D9-3378163C2890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FA30-A311-41FB-BCF1-FBBB23A713A8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3C2C2-CF84-402D-9AC3-CD8F36E819B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1E9F-1C68-433F-B021-0E9F21B4A4F3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4600" y="2057400"/>
            <a:ext cx="3124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91200" y="2057400"/>
            <a:ext cx="3124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F225F-89CB-4793-B26A-87199D60D40B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CB66-1CEF-4894-98C6-8F6E2E83A741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E40737-DD10-42B1-8DD4-57184DAAD44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0D421-AE4D-4359-8615-16A0E727327B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640C0-25F4-4997-B446-A66E12B95E18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2B6D-635A-4A0A-90DE-6239902C76D8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41698-AD59-4053-A6E5-9CF37F4A0E47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8456-FBC6-48C4-9D4D-9D009E0C19D1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DBE5B-9658-4F4F-B0C5-39B451375B4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A233-03F0-4143-BD48-FEAA2D9CE053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4759C-438C-46E9-B89C-DE8B7EBFBA5D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44F41-F8C0-4632-B5C2-9D2CABE57935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06FCE50D-B57A-4566-AA97-DB89B8715459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6C17CE-0F7A-4665-93B7-8094EE7A685D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566D-21BF-49DF-99D9-7BAA836DD57A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6150" y="304800"/>
            <a:ext cx="161925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8400" y="304800"/>
            <a:ext cx="470535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5AB25-1576-45DE-AA09-C9DEF9E9D8D6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557F2-A6C3-4F97-8AA2-B2654E2D6EC3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438400" y="304800"/>
            <a:ext cx="64770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04800" y="6096000"/>
            <a:ext cx="1905000" cy="609600"/>
          </a:xfrm>
        </p:spPr>
        <p:txBody>
          <a:bodyPr/>
          <a:lstStyle>
            <a:lvl1pPr>
              <a:defRPr/>
            </a:lvl1pPr>
          </a:lstStyle>
          <a:p>
            <a:fld id="{1B46722C-58C4-4E27-895B-5A867AF48FD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81400" y="60960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A4939C-C17B-4E18-85D2-D18E36970105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600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14600" y="2057400"/>
            <a:ext cx="6400800" cy="39624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04800" y="6096000"/>
            <a:ext cx="1905000" cy="609600"/>
          </a:xfrm>
        </p:spPr>
        <p:txBody>
          <a:bodyPr/>
          <a:lstStyle>
            <a:lvl1pPr>
              <a:defRPr/>
            </a:lvl1pPr>
          </a:lstStyle>
          <a:p>
            <a:fld id="{D8B4EAE1-7BE8-4A70-B9AB-96479DD3903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81400" y="60960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866AFA-3051-4CC7-8227-CDB91AE26994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600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5146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912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04800" y="6096000"/>
            <a:ext cx="1905000" cy="609600"/>
          </a:xfrm>
        </p:spPr>
        <p:txBody>
          <a:bodyPr/>
          <a:lstStyle>
            <a:lvl1pPr>
              <a:defRPr/>
            </a:lvl1pPr>
          </a:lstStyle>
          <a:p>
            <a:fld id="{AFFD8802-B9D3-4B2E-B3CD-74DB1E6D597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81400" y="60960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B8CE3D-52C8-462B-BA20-0C2DEA6CD41D}" type="slidenum">
              <a:rPr lang="pt-BR">
                <a:solidFill>
                  <a:srgbClr val="FFFFFF"/>
                </a:solidFill>
              </a:rPr>
              <a:pPr/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DB71A3E-7E7C-4023-8A3B-43F85144DFE4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 smtClean="0"/>
            </a:lvl2pPr>
          </a:lstStyle>
          <a:p>
            <a:pPr lvl="1">
              <a:defRPr/>
            </a:pPr>
            <a:fld id="{439A5024-FC29-407E-B09C-D4EB49F4989C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0F02-5DE1-4004-9CD0-A189FFA2E83D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3877926-DD96-4152-852C-7FE916B6486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BEF99-D03F-4DF7-842F-BC94F8DE5D23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DF8D08-B90C-43D8-A8FD-6CE02DB1F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820D-D4BC-469F-92DA-265630667CEE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4FB31C9-F723-45B8-9F01-A17A06077669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70103-DDB3-4D33-BC95-ED34B6629901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570D88-8237-4243-B5F3-45E4A26B7DC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5A895992-F844-480E-9526-958B63372B0B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‹n.º›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74DFE-A90A-44AF-83F9-884A58238BE3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57FDF02-016A-4B0F-A9A7-22EC783D7F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7936-28F6-41C8-B61A-7191633555D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364573-117F-40DE-9936-F4AD33901460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EA92-3E2A-4D29-8AFA-42C9C897C1D9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817A7EE-5FA9-4537-BC4B-A13CED011CFB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8B45-B9CD-45FB-BC9A-261A62A8E39A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F9E85A-E91C-49E5-855D-08AEE33811EE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F443-73EA-4323-AE34-EC5969CC0CF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F5E5E33-B09F-417E-BADE-04C2123419D8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3698-8D29-41E8-A1A6-CCDE6D24C6E7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A1B75-50A5-4130-9F90-6FC830874E9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41E7-1F9F-42BF-9165-2557AEF2E60C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A761C79-CD0D-40F4-86DA-AB6587C88306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D143-8639-44C3-9EA7-94F47D551895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DE35743-3E31-4A20-99BA-8EA35C220D07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F1E2-2755-492A-8EC2-61049C22B732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90BA1E0-1D9B-4590-A46F-E1D9E48EBC5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91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8191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6325-B939-4372-B2D8-9F4003D5146A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06778E2-6A3E-4688-BE86-3FEA534DA36A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‹n.º›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2.xml"/><Relationship Id="rId27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76.xml"/><Relationship Id="rId25" Type="http://schemas.openxmlformats.org/officeDocument/2006/relationships/theme" Target="../theme/theme11.xml"/><Relationship Id="rId10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0.xml"/><Relationship Id="rId24" Type="http://schemas.openxmlformats.org/officeDocument/2006/relationships/slideLayout" Target="../slideLayouts/slideLayout211.xml"/><Relationship Id="rId25" Type="http://schemas.openxmlformats.org/officeDocument/2006/relationships/slideLayout" Target="../slideLayouts/slideLayout212.xml"/><Relationship Id="rId26" Type="http://schemas.openxmlformats.org/officeDocument/2006/relationships/slideLayout" Target="../slideLayouts/slideLayout213.xml"/><Relationship Id="rId27" Type="http://schemas.openxmlformats.org/officeDocument/2006/relationships/theme" Target="../theme/theme13.xml"/><Relationship Id="rId10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36.xml"/><Relationship Id="rId13" Type="http://schemas.openxmlformats.org/officeDocument/2006/relationships/theme" Target="../theme/theme15.xml"/><Relationship Id="rId1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7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3.xml"/><Relationship Id="rId8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8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4.xml"/><Relationship Id="rId8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73.xml"/><Relationship Id="rId16" Type="http://schemas.openxmlformats.org/officeDocument/2006/relationships/slideLayout" Target="../slideLayouts/slideLayout274.xml"/><Relationship Id="rId17" Type="http://schemas.openxmlformats.org/officeDocument/2006/relationships/slideLayout" Target="../slideLayouts/slideLayout275.xml"/><Relationship Id="rId18" Type="http://schemas.openxmlformats.org/officeDocument/2006/relationships/theme" Target="../theme/theme18.xml"/><Relationship Id="rId1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5.xml"/><Relationship Id="rId8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88.xml"/><Relationship Id="rId14" Type="http://schemas.openxmlformats.org/officeDocument/2006/relationships/slideLayout" Target="../slideLayouts/slideLayout289.xml"/><Relationship Id="rId15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291.xml"/><Relationship Id="rId17" Type="http://schemas.openxmlformats.org/officeDocument/2006/relationships/slideLayout" Target="../slideLayouts/slideLayout292.xml"/><Relationship Id="rId18" Type="http://schemas.openxmlformats.org/officeDocument/2006/relationships/theme" Target="../theme/theme19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07.xml"/><Relationship Id="rId16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09.xml"/><Relationship Id="rId18" Type="http://schemas.openxmlformats.org/officeDocument/2006/relationships/theme" Target="../theme/theme20.xml"/><Relationship Id="rId1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2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8.xml"/><Relationship Id="rId20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30.xml"/><Relationship Id="rId22" Type="http://schemas.openxmlformats.org/officeDocument/2006/relationships/slideLayout" Target="../slideLayouts/slideLayout331.xml"/><Relationship Id="rId23" Type="http://schemas.openxmlformats.org/officeDocument/2006/relationships/slideLayout" Target="../slideLayouts/slideLayout332.xml"/><Relationship Id="rId24" Type="http://schemas.openxmlformats.org/officeDocument/2006/relationships/slideLayout" Target="../slideLayouts/slideLayout333.xml"/><Relationship Id="rId25" Type="http://schemas.openxmlformats.org/officeDocument/2006/relationships/theme" Target="../theme/theme21.xml"/><Relationship Id="rId10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2.xml"/><Relationship Id="rId14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24.xml"/><Relationship Id="rId16" Type="http://schemas.openxmlformats.org/officeDocument/2006/relationships/slideLayout" Target="../slideLayouts/slideLayout325.xml"/><Relationship Id="rId17" Type="http://schemas.openxmlformats.org/officeDocument/2006/relationships/slideLayout" Target="../slideLayouts/slideLayout326.xml"/><Relationship Id="rId18" Type="http://schemas.openxmlformats.org/officeDocument/2006/relationships/slideLayout" Target="../slideLayouts/slideLayout327.xml"/><Relationship Id="rId19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1.xml"/><Relationship Id="rId18" Type="http://schemas.openxmlformats.org/officeDocument/2006/relationships/theme" Target="../theme/theme7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estilo do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C7895C35-8D9F-4BAC-9195-8A87195557D4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l"/>
            <a:r>
              <a:rPr kumimoji="0" lang="pt-BR" smtClean="0">
                <a:solidFill>
                  <a:schemeClr val="bg1"/>
                </a:solidFill>
              </a:rPr>
              <a:t>pjchrist@usp.br</a:t>
            </a:r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‹n.º›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560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56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7DB5393-FFBD-4556-AF9A-52E1795C8DF2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077222-FA2D-4468-AAA4-DD8F76E8C750}" type="slidenum">
              <a:rPr>
                <a:solidFill>
                  <a:prstClr val="white"/>
                </a:solidFill>
              </a:rPr>
              <a:pPr>
                <a:defRPr/>
              </a:pPr>
              <a:t>‹n.º›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prstClr val="white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6321A0-39D1-4955-9BA6-814ABD10ECE0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prstClr val="white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prstClr val="white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EE4686-9841-4FB5-9094-D91A20EE1B1A}" type="slidenum">
              <a:rPr/>
              <a:pPr>
                <a:defRPr/>
              </a:pPr>
              <a:t>‹n.º›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kumimoji="0"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30EF7-E821-44DC-95FF-1F45EF87D30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3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4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1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66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66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prstClr val="white"/>
                </a:solidFill>
                <a:latin typeface="Calibri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89C67-13CD-4B42-93F5-2F1B1DD25E10}" type="datetime1">
              <a:rPr lang="es-B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t-BR" sz="1200">
                <a:solidFill>
                  <a:prstClr val="white"/>
                </a:solidFill>
                <a:latin typeface="Calibri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prstClr val="white"/>
                </a:solidFill>
                <a:latin typeface="Calibri"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A9425-AC1E-45C5-B889-C381D7D8F2A9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  <p:sldLayoutId id="2147483909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kumimoji="0"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30EF7-E821-44DC-95FF-1F45EF87D30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3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4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3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Freeform 2"/>
          <p:cNvSpPr>
            <a:spLocks/>
          </p:cNvSpPr>
          <p:nvPr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50C81BD1-8F54-450C-AD50-A0B5E3FFA680}" type="slidenum">
              <a:rPr>
                <a:solidFill>
                  <a:srgbClr val="FFFFFF"/>
                </a:solidFill>
                <a:ea typeface="MS PGothic" panose="020B0600070205080204" pitchFamily="34" charset="-128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396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kumimoji="0"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30EF7-E821-44DC-95FF-1F45EF87D30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3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4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kumimoji="0" sz="14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 eaLnBrk="1" hangingPunct="1">
              <a:defRPr kumimoji="0" sz="2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30EF7-E821-44DC-95FF-1F45EF87D30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3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  <p:sp>
          <p:nvSpPr>
            <p:cNvPr id="1034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smtClean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Freeform 3"/>
          <p:cNvSpPr>
            <a:spLocks/>
          </p:cNvSpPr>
          <p:nvPr userDrawn="1"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D72DC-2759-45D2-AFE0-FC510F578902}" type="datetime1">
              <a:rPr lang="en-US">
                <a:solidFill>
                  <a:srgbClr val="FFFFFF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2/26/16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 smtClean="0"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D75D729-C025-408B-9432-8A9814FCE341}" type="slidenum">
              <a:rPr>
                <a:solidFill>
                  <a:srgbClr val="FFFFFF"/>
                </a:solidFill>
                <a:ea typeface="MS PGothic" panose="020B0600070205080204" pitchFamily="34" charset="-128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010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Freeform 3"/>
          <p:cNvSpPr>
            <a:spLocks/>
          </p:cNvSpPr>
          <p:nvPr userDrawn="1"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D72DC-2759-45D2-AFE0-FC510F578902}" type="datetime1">
              <a:rPr lang="en-US">
                <a:solidFill>
                  <a:srgbClr val="FFFFFF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2/26/16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 smtClean="0"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D75D729-C025-408B-9432-8A9814FCE341}" type="slidenum">
              <a:rPr>
                <a:solidFill>
                  <a:srgbClr val="FFFFFF"/>
                </a:solidFill>
                <a:ea typeface="MS PGothic" panose="020B0600070205080204" pitchFamily="34" charset="-128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5668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Freeform 2"/>
          <p:cNvSpPr>
            <a:spLocks/>
          </p:cNvSpPr>
          <p:nvPr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>
              <a:solidFill>
                <a:srgbClr val="FFFFFF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37B91-EBFC-49D1-867D-7BF664C9DD29}" type="datetime1">
              <a:rPr lang="pt-BR" smtClean="0">
                <a:solidFill>
                  <a:srgbClr val="FFFFFF"/>
                </a:solidFill>
              </a:rPr>
              <a:t>26/02/16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E4B7AA73-4921-4218-B3AF-21EEE7623BB5}" type="slidenum">
              <a:rPr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Freeform 3"/>
          <p:cNvSpPr>
            <a:spLocks/>
          </p:cNvSpPr>
          <p:nvPr userDrawn="1"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D72DC-2759-45D2-AFE0-FC510F578902}" type="datetime1">
              <a:rPr lang="en-US">
                <a:solidFill>
                  <a:srgbClr val="FFFFFF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2/26/16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 smtClean="0"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D75D729-C025-408B-9432-8A9814FCE341}" type="slidenum">
              <a:rPr>
                <a:solidFill>
                  <a:srgbClr val="FFFFFF"/>
                </a:solidFill>
                <a:ea typeface="MS PGothic" panose="020B0600070205080204" pitchFamily="34" charset="-128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557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prstClr val="white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6321A0-39D1-4955-9BA6-814ABD10ECE0}" type="datetime8">
              <a:rPr lang="en-US">
                <a:ea typeface="MS PGothic" panose="020B0600070205080204" pitchFamily="34" charset="-128"/>
              </a:rPr>
              <a:pPr>
                <a:defRPr/>
              </a:pPr>
              <a:t>2/26/16 10:43 PM</a:t>
            </a:fld>
            <a:endParaRPr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prstClr val="white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>
                <a:ea typeface="MS PGothic" panose="020B0600070205080204" pitchFamily="34" charset="-128"/>
              </a:rPr>
              <a:t>pjchrist@esalq.usp.br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t-BR" sz="1200">
                <a:solidFill>
                  <a:prstClr val="white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EE4686-9841-4FB5-9094-D91A20EE1B1A}" type="slidenum">
              <a:rPr>
                <a:ea typeface="MS PGothic" panose="020B0600070205080204" pitchFamily="34" charset="-128"/>
              </a:rPr>
              <a:pPr>
                <a:defRPr/>
              </a:pPr>
              <a:t>‹n.º›</a:t>
            </a:fld>
            <a:endParaRPr>
              <a:ea typeface="MS PGothic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  <p:sldLayoutId id="2147484037" r:id="rId2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62269-5136-444C-843C-0F804BE72F33}" type="datetime1">
              <a:rPr lang="pt-BR" smtClean="0"/>
              <a:t>26/02/16</a:t>
            </a:fld>
            <a:endParaRPr/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pjchrist@usp.br</a:t>
            </a:r>
            <a:endParaRPr/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F5542-93A9-465D-A9DA-6B56DDD5EAD9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/>
          </a:p>
        </p:txBody>
      </p:sp>
      <p:sp>
        <p:nvSpPr>
          <p:cNvPr id="37069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573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CC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16387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88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6390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6393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4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5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6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7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8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99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00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01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6402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B78A27-4B8E-4FDE-B31E-400C5312ED82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pjchrist@usp.br</a:t>
            </a:r>
          </a:p>
        </p:txBody>
      </p:sp>
      <p:sp>
        <p:nvSpPr>
          <p:cNvPr id="16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9DE9E7-7B09-40BB-ADF6-CCD1E924512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‹n.º›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Freeform 3"/>
          <p:cNvSpPr>
            <a:spLocks/>
          </p:cNvSpPr>
          <p:nvPr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592C4-423A-4735-AD0F-3D446DE8935D}" type="datetime1">
              <a:rPr lang="pt-BR" smtClean="0">
                <a:solidFill>
                  <a:srgbClr val="FFFFFF"/>
                </a:solidFill>
              </a:rPr>
              <a:t>26/02/16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>
                <a:latin typeface="+mn-lt"/>
                <a:cs typeface="+mn-cs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D7D8BDD4-CC90-4DB1-844F-1F0C7B596386}" type="slidenum">
              <a:rPr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647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0574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096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51E814-ED49-4FAA-9546-FD72354E211B}" type="datetime1">
              <a:rPr lang="pt-BR" smtClean="0">
                <a:solidFill>
                  <a:srgbClr val="FFFFFF"/>
                </a:solidFill>
              </a:rPr>
              <a:t>26/02/16</a:t>
            </a:fld>
            <a:endParaRPr smtClean="0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096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smtClean="0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81C864-FF4E-40AE-9C47-44086AA908A3}" type="slidenum">
              <a:rPr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‹n.º›</a:t>
            </a:fld>
            <a:endParaRPr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Freeform 3"/>
          <p:cNvSpPr>
            <a:spLocks/>
          </p:cNvSpPr>
          <p:nvPr userDrawn="1"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sz="21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75953-20A9-4E24-B0DA-16BACE70E898}" type="datetime1">
              <a:rPr lang="pt-BR" smtClean="0">
                <a:solidFill>
                  <a:srgbClr val="FFFFFF"/>
                </a:solidFill>
              </a:rPr>
              <a:t>26/02/16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 smtClean="0"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D75D729-C025-408B-9432-8A9814FCE341}" type="slidenum">
              <a:rPr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Freeform 3"/>
          <p:cNvSpPr>
            <a:spLocks/>
          </p:cNvSpPr>
          <p:nvPr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1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C8178C-3132-4605-A4A8-2CE918F17FD0}" type="datetime1">
              <a:rPr lang="pt-BR" smtClean="0">
                <a:solidFill>
                  <a:srgbClr val="FFFFFF"/>
                </a:solidFill>
              </a:rPr>
              <a:t>26/02/16</a:t>
            </a:fld>
            <a:endParaRPr smtClean="0">
              <a:solidFill>
                <a:srgbClr val="FFFFFF"/>
              </a:solidFill>
            </a:endParaRP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>
              <a:defRPr kumimoji="0" sz="1400">
                <a:latin typeface="+mn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CDBAA14A-8976-4F17-8047-0B6ADBBF7185}" type="slidenum">
              <a:rPr smtClean="0"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‹n.º›</a:t>
            </a:fld>
            <a:endParaRPr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cs typeface="Arial" charset="0"/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>
                <a:cs typeface="Arial" charset="0"/>
              </a:rPr>
              <a:t>pjchrist@esalq.usp.br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13C6F-EA70-4A02-A530-2A59A2525015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‹n.º›</a:t>
            </a:fld>
            <a:endParaRPr>
              <a:cs typeface="Arial" charset="0"/>
            </a:endParaRP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0" y="0"/>
            <a:ext cx="9144000" cy="15573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CC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edro%202014a3\3%20-%20Extensao\13%20-%20Curso%20Bayer%20Bioserv%20Antonio\crop%20animations\2%20-%20foliar%20absorption\1%20-%20LeafCellUptake.swf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Relationship Id="rId2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79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5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30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notesSlide" Target="../notesSlides/notesSlide3.xml"/><Relationship Id="rId3" Type="http://schemas.openxmlformats.org/officeDocument/2006/relationships/hyperlink" Target="file:///C:/Users/Pedro/Desktop/Curso%20presencial%20Bayer/terca%20-%208,00%20-%2010,00%20hs%20comportamento%20dos%20herbicidas%20nas%20plantas/Aula%20final/formulacao%20de%20herbicidas.pptx#-1,1,PowerPoint Presentation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hyperlink" Target="file:///C:\Pedro%202014a3\3%20-%20Extensao\13%20-%20Curso%20Bayer%20Bioserv%20Antonio\crop%20animations\2a%20-%20Pka%20Kow%20pH%20teory\IonizationPHPKA.swf" TargetMode="Externa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24.png"/><Relationship Id="rId5" Type="http://schemas.openxmlformats.org/officeDocument/2006/relationships/hyperlink" Target="file:///F:/1%20-%20Ensino/5%20-%20Pos%20graduacao%20fora%20da%20ESALQ/1%20-%20Curso%20Manejo%20de%20Solos/3%20-%20Balsas%20-%20Maranhao/4%20-%20Aula%20curso%20manejo%20de%20solos%20Balsas/1%20-%20Manejo%20de%20plantas%20daninhas%20em%20soja%20e%20milho.pptx#-1,18,Apresenta&#231;&#227;o do PowerPoint" TargetMode="External"/><Relationship Id="rId1" Type="http://schemas.openxmlformats.org/officeDocument/2006/relationships/slideLayout" Target="../slideLayouts/slideLayout173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notesSlide" Target="../notesSlides/notesSlide4.xml"/><Relationship Id="rId3" Type="http://schemas.openxmlformats.org/officeDocument/2006/relationships/hyperlink" Target="file:///C:/Pedro%202011%20atualizado%20em%20outubro%202011/Curso%20Ihara/2%20-%20Aulas%20curso%20Ihara%20-%20modulo%20Plantas%20Daninhas%20-%20NOV2011/9%20-%20Quarta%2023%20NOV2011%20-%208,00-10,00%20comportamento%20na%20planta/4%20-%20Adjuvantes%20para%20herbicidas%20e%20formulacao.pptx#-1,1,Adjuvantes para aplica&#231;&#227;o de herbicida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notesSlide" Target="../notesSlides/notesSlide5.xml"/><Relationship Id="rId3" Type="http://schemas.openxmlformats.org/officeDocument/2006/relationships/hyperlink" Target="file:///C:/Users/Pedro/Desktop/Curso%20presencial%20Bayer/terca%20-%208,00%20-%2010,00%20hs%20comportamento%20dos%20herbicidas%20nas%20plantas/Tecnologia%20de%20aplicacao%202.pptx#-1,1,PowerPoint Present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147526" y="5445224"/>
            <a:ext cx="8672946" cy="12382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Comportamento dos herbicidas nas plantas</a:t>
            </a:r>
            <a:endParaRPr lang="pt-BR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73960" y="2030760"/>
            <a:ext cx="5181600" cy="14248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Pedro Jacob Christoffoleti - ESALQ – USP</a:t>
            </a:r>
          </a:p>
          <a:p>
            <a:pPr algn="ctr"/>
            <a:r>
              <a:rPr lang="pt-BR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Marcelo Nicolai – Agrocon </a:t>
            </a:r>
            <a:endParaRPr lang="pt-BR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Pedro\Documents\Pedro 2008\Cursos extra esalq\Curso BASF Guara 2008\Herbicide Physiology_arquivos\Herb_MofA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0048"/>
            <a:ext cx="6824500" cy="500116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2" name="Retângulo 11"/>
          <p:cNvSpPr/>
          <p:nvPr/>
        </p:nvSpPr>
        <p:spPr>
          <a:xfrm>
            <a:off x="1963452" y="3212976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563852" y="5013176"/>
            <a:ext cx="1440160" cy="2880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78372" y="420227"/>
            <a:ext cx="6624736" cy="461665"/>
          </a:xfrm>
          <a:prstGeom prst="rect">
            <a:avLst/>
          </a:prstGeom>
          <a:ln>
            <a:solidFill>
              <a:srgbClr val="00FF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Etapas do Modo de ação dos herbicidas</a:t>
            </a:r>
            <a:endParaRPr lang="pt-BR" sz="2400" b="1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71364" y="1484784"/>
            <a:ext cx="1584176" cy="3600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203812" y="1340768"/>
            <a:ext cx="1584176" cy="3600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483732" y="4509120"/>
            <a:ext cx="1584176" cy="3600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827548" y="3501008"/>
            <a:ext cx="1584176" cy="7920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35260" y="3356992"/>
            <a:ext cx="1257075" cy="33855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1 - Contato</a:t>
            </a:r>
            <a:endParaRPr lang="pt-B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71364" y="1484784"/>
            <a:ext cx="1584176" cy="33855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2 - Absorção</a:t>
            </a:r>
            <a:endParaRPr lang="pt-B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71764" y="1340768"/>
            <a:ext cx="1944216" cy="33855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– Translocação </a:t>
            </a:r>
            <a:endParaRPr lang="pt-B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83732" y="4530606"/>
            <a:ext cx="2448272" cy="33855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 – Mecanismo de ação</a:t>
            </a:r>
            <a:endParaRPr lang="pt-B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3043572" y="3501008"/>
            <a:ext cx="1368152" cy="720080"/>
          </a:xfrm>
          <a:prstGeom prst="wedgeRoundRectCallout">
            <a:avLst>
              <a:gd name="adj1" fmla="val 31422"/>
              <a:gd name="adj2" fmla="val 72460"/>
              <a:gd name="adj3" fmla="val 16667"/>
            </a:avLst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Sítio de ação</a:t>
            </a:r>
            <a:endPara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3BB1808-B4FE-47AB-89E3-1AC523CCEFC2}" type="datetime1">
              <a:rPr kumimoji="0" lang="pt-BR" smtClean="0">
                <a:solidFill>
                  <a:schemeClr val="bg1"/>
                </a:solidFill>
              </a:rPr>
              <a:t>26/02/16</a:t>
            </a:fld>
            <a:endParaRPr kumimoji="0"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1</a:t>
            </a:fld>
            <a:endParaRPr kumimoji="0"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pt-BR" smtClean="0"/>
              <a:t>pjchrist@usp.br</a:t>
            </a:r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5760" cy="4320"/>
          </a:xfrm>
        </p:grpSpPr>
        <p:pic>
          <p:nvPicPr>
            <p:cNvPr id="157699" name="Picture 3" descr="cuticl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700" name="Text Box 4"/>
            <p:cNvSpPr txBox="1">
              <a:spLocks noChangeArrowheads="1"/>
            </p:cNvSpPr>
            <p:nvPr/>
          </p:nvSpPr>
          <p:spPr bwMode="auto">
            <a:xfrm>
              <a:off x="180" y="297"/>
              <a:ext cx="5465" cy="485"/>
            </a:xfrm>
            <a:prstGeom prst="rect">
              <a:avLst/>
            </a:prstGeom>
            <a:ln>
              <a:headEnd/>
              <a:tailEnd/>
            </a:ln>
            <a:effectLst>
              <a:glow rad="101600">
                <a:schemeClr val="bg2">
                  <a:alpha val="6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000" b="1" dirty="0">
                  <a:solidFill>
                    <a:srgbClr val="FF0000"/>
                  </a:solidFill>
                  <a:latin typeface="Arial" charset="0"/>
                </a:rPr>
                <a:t>Rotas de absorção da superfície da folha até  o citoplasma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000" b="1" dirty="0">
                  <a:solidFill>
                    <a:srgbClr val="000000"/>
                  </a:solidFill>
                  <a:latin typeface="Arial" charset="0"/>
                </a:rPr>
                <a:t>(Ashton &amp; </a:t>
              </a:r>
              <a:r>
                <a:rPr kumimoji="1" sz="2000" b="1" dirty="0" err="1">
                  <a:solidFill>
                    <a:srgbClr val="000000"/>
                  </a:solidFill>
                  <a:latin typeface="Arial" charset="0"/>
                </a:rPr>
                <a:t>Crafts</a:t>
              </a:r>
              <a:r>
                <a:rPr kumimoji="1" sz="2000" b="1" dirty="0">
                  <a:solidFill>
                    <a:srgbClr val="000000"/>
                  </a:solidFill>
                  <a:latin typeface="Arial" charset="0"/>
                </a:rPr>
                <a:t>, 1981)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sz="3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22" y="4026"/>
              <a:ext cx="5733" cy="2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1700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Áreas verdes representam as regiões lipofílicas: cera epicuticular, e membrana celular</a:t>
              </a:r>
            </a:p>
          </p:txBody>
        </p:sp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4014" y="1888"/>
              <a:ext cx="87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400" b="1" dirty="0">
                  <a:solidFill>
                    <a:srgbClr val="0000FF"/>
                  </a:solidFill>
                  <a:latin typeface="Arial" charset="0"/>
                  <a:ea typeface="MS PGothic" panose="020B0600070205080204" pitchFamily="34" charset="-128"/>
                </a:rPr>
                <a:t>Cutícula</a:t>
              </a:r>
            </a:p>
          </p:txBody>
        </p:sp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4003" y="2825"/>
              <a:ext cx="1429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400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Parede celular</a:t>
              </a:r>
            </a:p>
          </p:txBody>
        </p:sp>
        <p:sp>
          <p:nvSpPr>
            <p:cNvPr id="157704" name="Text Box 8"/>
            <p:cNvSpPr txBox="1">
              <a:spLocks noChangeArrowheads="1"/>
            </p:cNvSpPr>
            <p:nvPr/>
          </p:nvSpPr>
          <p:spPr bwMode="auto">
            <a:xfrm>
              <a:off x="3969" y="3414"/>
              <a:ext cx="1227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400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Plasmalema</a:t>
              </a:r>
            </a:p>
          </p:txBody>
        </p:sp>
        <p:sp>
          <p:nvSpPr>
            <p:cNvPr id="157705" name="Text Box 9"/>
            <p:cNvSpPr txBox="1">
              <a:spLocks noChangeArrowheads="1"/>
            </p:cNvSpPr>
            <p:nvPr/>
          </p:nvSpPr>
          <p:spPr bwMode="auto">
            <a:xfrm>
              <a:off x="3005" y="2734"/>
              <a:ext cx="62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Pectina</a:t>
              </a:r>
            </a:p>
          </p:txBody>
        </p:sp>
        <p:sp>
          <p:nvSpPr>
            <p:cNvPr id="157706" name="Text Box 10"/>
            <p:cNvSpPr txBox="1">
              <a:spLocks noChangeArrowheads="1"/>
            </p:cNvSpPr>
            <p:nvPr/>
          </p:nvSpPr>
          <p:spPr bwMode="auto">
            <a:xfrm>
              <a:off x="3016" y="3067"/>
              <a:ext cx="716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Celulose</a:t>
              </a:r>
            </a:p>
          </p:txBody>
        </p:sp>
        <p:sp>
          <p:nvSpPr>
            <p:cNvPr id="157707" name="Text Box 11"/>
            <p:cNvSpPr txBox="1">
              <a:spLocks noChangeArrowheads="1"/>
            </p:cNvSpPr>
            <p:nvPr/>
          </p:nvSpPr>
          <p:spPr bwMode="auto">
            <a:xfrm>
              <a:off x="2925" y="3249"/>
              <a:ext cx="94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ectodesmas</a:t>
              </a:r>
            </a:p>
          </p:txBody>
        </p:sp>
        <p:sp>
          <p:nvSpPr>
            <p:cNvPr id="157708" name="Text Box 12"/>
            <p:cNvSpPr txBox="1">
              <a:spLocks noChangeArrowheads="1"/>
            </p:cNvSpPr>
            <p:nvPr/>
          </p:nvSpPr>
          <p:spPr bwMode="auto">
            <a:xfrm>
              <a:off x="3016" y="3430"/>
              <a:ext cx="876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Membrama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plamática</a:t>
              </a:r>
            </a:p>
          </p:txBody>
        </p:sp>
        <p:sp>
          <p:nvSpPr>
            <p:cNvPr id="157709" name="Text Box 13"/>
            <p:cNvSpPr txBox="1">
              <a:spLocks noChangeArrowheads="1"/>
            </p:cNvSpPr>
            <p:nvPr/>
          </p:nvSpPr>
          <p:spPr bwMode="auto">
            <a:xfrm>
              <a:off x="2980" y="3834"/>
              <a:ext cx="89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>
                  <a:solidFill>
                    <a:srgbClr val="000000"/>
                  </a:solidFill>
                  <a:latin typeface="Arial" charset="0"/>
                  <a:ea typeface="MS PGothic" panose="020B0600070205080204" pitchFamily="34" charset="-128"/>
                </a:rPr>
                <a:t>Citoplasma</a:t>
              </a:r>
            </a:p>
          </p:txBody>
        </p:sp>
        <p:sp>
          <p:nvSpPr>
            <p:cNvPr id="157710" name="Text Box 14"/>
            <p:cNvSpPr txBox="1">
              <a:spLocks noChangeArrowheads="1"/>
            </p:cNvSpPr>
            <p:nvPr/>
          </p:nvSpPr>
          <p:spPr bwMode="auto">
            <a:xfrm>
              <a:off x="1007" y="940"/>
              <a:ext cx="884" cy="404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>
                  <a:solidFill>
                    <a:srgbClr val="FF0000"/>
                  </a:solidFill>
                  <a:latin typeface="Arial" charset="0"/>
                </a:rPr>
                <a:t>Rota polar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>
                  <a:solidFill>
                    <a:srgbClr val="FF0000"/>
                  </a:solidFill>
                  <a:latin typeface="Arial" charset="0"/>
                </a:rPr>
                <a:t>de entrada </a:t>
              </a:r>
            </a:p>
          </p:txBody>
        </p:sp>
        <p:sp>
          <p:nvSpPr>
            <p:cNvPr id="157711" name="Text Box 15"/>
            <p:cNvSpPr txBox="1">
              <a:spLocks noChangeArrowheads="1"/>
            </p:cNvSpPr>
            <p:nvPr/>
          </p:nvSpPr>
          <p:spPr bwMode="auto">
            <a:xfrm>
              <a:off x="1953" y="945"/>
              <a:ext cx="908" cy="404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>
                  <a:solidFill>
                    <a:srgbClr val="0000FF"/>
                  </a:solidFill>
                  <a:latin typeface="Arial" charset="0"/>
                </a:rPr>
                <a:t>Rota apolar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>
                  <a:solidFill>
                    <a:srgbClr val="0000FF"/>
                  </a:solidFill>
                  <a:latin typeface="Arial" charset="0"/>
                </a:rPr>
                <a:t>de entrada </a:t>
              </a:r>
            </a:p>
          </p:txBody>
        </p:sp>
        <p:sp>
          <p:nvSpPr>
            <p:cNvPr id="157712" name="Text Box 16"/>
            <p:cNvSpPr txBox="1">
              <a:spLocks noChangeArrowheads="1"/>
            </p:cNvSpPr>
            <p:nvPr/>
          </p:nvSpPr>
          <p:spPr bwMode="auto">
            <a:xfrm>
              <a:off x="3016" y="1344"/>
              <a:ext cx="924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>
                  <a:solidFill>
                    <a:srgbClr val="0000FF"/>
                  </a:solidFill>
                  <a:latin typeface="Arial" charset="0"/>
                  <a:ea typeface="MS PGothic" panose="020B0600070205080204" pitchFamily="34" charset="-128"/>
                </a:rPr>
                <a:t>Cera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 err="1">
                  <a:solidFill>
                    <a:srgbClr val="0000FF"/>
                  </a:solidFill>
                  <a:latin typeface="Arial" charset="0"/>
                  <a:ea typeface="MS PGothic" panose="020B0600070205080204" pitchFamily="34" charset="-128"/>
                </a:rPr>
                <a:t>epicuticular</a:t>
              </a:r>
              <a:endParaRPr kumimoji="1" b="1" dirty="0">
                <a:solidFill>
                  <a:srgbClr val="0000FF"/>
                </a:solidFill>
                <a:latin typeface="Arial" charset="0"/>
                <a:ea typeface="MS PGothic" panose="020B0600070205080204" pitchFamily="34" charset="-128"/>
              </a:endParaRPr>
            </a:p>
          </p:txBody>
        </p:sp>
        <p:sp>
          <p:nvSpPr>
            <p:cNvPr id="157713" name="Text Box 17"/>
            <p:cNvSpPr txBox="1">
              <a:spLocks noChangeArrowheads="1"/>
            </p:cNvSpPr>
            <p:nvPr/>
          </p:nvSpPr>
          <p:spPr bwMode="auto">
            <a:xfrm>
              <a:off x="3016" y="1929"/>
              <a:ext cx="564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dirty="0">
                  <a:solidFill>
                    <a:srgbClr val="0000FF"/>
                  </a:solidFill>
                  <a:latin typeface="Arial" charset="0"/>
                  <a:ea typeface="MS PGothic" panose="020B0600070205080204" pitchFamily="34" charset="-128"/>
                </a:rPr>
                <a:t>Cutina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1057862534">
            <a:hlinkClick r:id="rId3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019398"/>
            <a:ext cx="8820150" cy="5648102"/>
          </a:xfrm>
          <a:effectLst>
            <a:glow rad="101600">
              <a:schemeClr val="bg2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25760"/>
            <a:ext cx="8749605" cy="63894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t-BR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Absorção e translocação de herbicidas foliares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003874" y="1772816"/>
            <a:ext cx="3384550" cy="85407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bg2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pt-BR" sz="2500" b="1" dirty="0" smtClean="0">
                <a:solidFill>
                  <a:srgbClr val="FFFFFF"/>
                </a:solidFill>
                <a:latin typeface="Arial" charset="0"/>
              </a:rPr>
              <a:t>Fases da absorção e translocação? </a:t>
            </a:r>
            <a:endParaRPr kumimoji="1" lang="pt-BR" sz="25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E43E4-B3B9-42D1-876B-9E1B1ECE9600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AF4D99D3-ADDE-4300-BA78-40BFEBEAF6ED}" type="slidenum">
              <a:rPr lang="pt-BR" smtClean="0">
                <a:solidFill>
                  <a:srgbClr val="FFFFFF"/>
                </a:solidFill>
              </a:rPr>
              <a:pPr lvl="1">
                <a:defRPr/>
              </a:pPr>
              <a:t>11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pjchrist@usp.br</a:t>
            </a:r>
            <a:endParaRPr lang="pt-B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0" y="4005263"/>
            <a:ext cx="8174038" cy="1244600"/>
            <a:chOff x="567" y="1557"/>
            <a:chExt cx="5149" cy="7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7" y="1557"/>
              <a:ext cx="2934" cy="784"/>
              <a:chOff x="714" y="1650"/>
              <a:chExt cx="2934" cy="784"/>
            </a:xfrm>
          </p:grpSpPr>
          <p:sp>
            <p:nvSpPr>
              <p:cNvPr id="159774" name="Rectangle 4"/>
              <p:cNvSpPr>
                <a:spLocks noChangeArrowheads="1"/>
              </p:cNvSpPr>
              <p:nvPr/>
            </p:nvSpPr>
            <p:spPr bwMode="auto">
              <a:xfrm>
                <a:off x="2200" y="2069"/>
                <a:ext cx="8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sz="3200" b="1">
                    <a:solidFill>
                      <a:srgbClr val="000000"/>
                    </a:solidFill>
                  </a:rPr>
                  <a:t>100</a:t>
                </a:r>
                <a:endParaRPr kumimoji="1" 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9775" name="Rectangle 5"/>
              <p:cNvSpPr>
                <a:spLocks noChangeArrowheads="1"/>
              </p:cNvSpPr>
              <p:nvPr/>
            </p:nvSpPr>
            <p:spPr bwMode="auto">
              <a:xfrm>
                <a:off x="3021" y="2085"/>
                <a:ext cx="622" cy="283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76" name="Rectangle 6"/>
              <p:cNvSpPr>
                <a:spLocks noChangeArrowheads="1"/>
              </p:cNvSpPr>
              <p:nvPr/>
            </p:nvSpPr>
            <p:spPr bwMode="auto">
              <a:xfrm>
                <a:off x="3024" y="1893"/>
                <a:ext cx="624" cy="24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77" name="Rectangle 7"/>
              <p:cNvSpPr>
                <a:spLocks noChangeArrowheads="1"/>
              </p:cNvSpPr>
              <p:nvPr/>
            </p:nvSpPr>
            <p:spPr bwMode="auto">
              <a:xfrm>
                <a:off x="714" y="1976"/>
                <a:ext cx="144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sz="2800" b="1">
                    <a:solidFill>
                      <a:srgbClr val="008000"/>
                    </a:solidFill>
                    <a:cs typeface="Times New Roman" pitchFamily="18" charset="0"/>
                  </a:rPr>
                  <a:t>Kow</a:t>
                </a:r>
                <a:r>
                  <a:rPr kumimoji="1" sz="3200" b="1">
                    <a:solidFill>
                      <a:srgbClr val="008000"/>
                    </a:solidFill>
                  </a:rPr>
                  <a:t> = 0,01</a:t>
                </a:r>
                <a:endParaRPr kumimoji="1" lang="en-US" sz="32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159778" name="Line 8"/>
              <p:cNvSpPr>
                <a:spLocks noChangeShapeType="1"/>
              </p:cNvSpPr>
              <p:nvPr/>
            </p:nvSpPr>
            <p:spPr bwMode="auto">
              <a:xfrm>
                <a:off x="3025" y="2369"/>
                <a:ext cx="6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79" name="Line 9"/>
              <p:cNvSpPr>
                <a:spLocks noChangeShapeType="1"/>
              </p:cNvSpPr>
              <p:nvPr/>
            </p:nvSpPr>
            <p:spPr bwMode="auto">
              <a:xfrm flipV="1">
                <a:off x="3020" y="1886"/>
                <a:ext cx="0" cy="4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0" name="Line 10"/>
              <p:cNvSpPr>
                <a:spLocks noChangeShapeType="1"/>
              </p:cNvSpPr>
              <p:nvPr/>
            </p:nvSpPr>
            <p:spPr bwMode="auto">
              <a:xfrm flipV="1">
                <a:off x="3644" y="1886"/>
                <a:ext cx="0" cy="4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1" name="Line 11"/>
              <p:cNvSpPr>
                <a:spLocks noChangeShapeType="1"/>
              </p:cNvSpPr>
              <p:nvPr/>
            </p:nvSpPr>
            <p:spPr bwMode="auto">
              <a:xfrm flipV="1">
                <a:off x="3025" y="1750"/>
                <a:ext cx="173" cy="1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2" name="Line 12"/>
              <p:cNvSpPr>
                <a:spLocks noChangeShapeType="1"/>
              </p:cNvSpPr>
              <p:nvPr/>
            </p:nvSpPr>
            <p:spPr bwMode="auto">
              <a:xfrm flipH="1" flipV="1">
                <a:off x="3470" y="1758"/>
                <a:ext cx="178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3" name="Line 13"/>
              <p:cNvSpPr>
                <a:spLocks noChangeShapeType="1"/>
              </p:cNvSpPr>
              <p:nvPr/>
            </p:nvSpPr>
            <p:spPr bwMode="auto">
              <a:xfrm flipV="1">
                <a:off x="3212" y="1694"/>
                <a:ext cx="0" cy="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4" name="Line 14"/>
              <p:cNvSpPr>
                <a:spLocks noChangeShapeType="1"/>
              </p:cNvSpPr>
              <p:nvPr/>
            </p:nvSpPr>
            <p:spPr bwMode="auto">
              <a:xfrm flipV="1">
                <a:off x="3452" y="1694"/>
                <a:ext cx="0" cy="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5" name="Rectangle 15"/>
              <p:cNvSpPr>
                <a:spLocks noChangeArrowheads="1"/>
              </p:cNvSpPr>
              <p:nvPr/>
            </p:nvSpPr>
            <p:spPr bwMode="auto">
              <a:xfrm>
                <a:off x="3165" y="1650"/>
                <a:ext cx="334" cy="4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86" name="Rectangle 16"/>
              <p:cNvSpPr>
                <a:spLocks noChangeArrowheads="1"/>
              </p:cNvSpPr>
              <p:nvPr/>
            </p:nvSpPr>
            <p:spPr bwMode="auto">
              <a:xfrm>
                <a:off x="3107" y="1875"/>
                <a:ext cx="4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sz="2000" b="1">
                    <a:solidFill>
                      <a:srgbClr val="000000"/>
                    </a:solidFill>
                    <a:cs typeface="Times New Roman" pitchFamily="18" charset="0"/>
                  </a:rPr>
                  <a:t>óleo</a:t>
                </a:r>
                <a:endParaRPr kumimoji="1"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9787" name="Rectangle 17"/>
              <p:cNvSpPr>
                <a:spLocks noChangeArrowheads="1"/>
              </p:cNvSpPr>
              <p:nvPr/>
            </p:nvSpPr>
            <p:spPr bwMode="auto">
              <a:xfrm>
                <a:off x="3086" y="2132"/>
                <a:ext cx="4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b="1">
                    <a:solidFill>
                      <a:srgbClr val="FFFFFF"/>
                    </a:solidFill>
                    <a:cs typeface="Times New Roman" pitchFamily="18" charset="0"/>
                  </a:rPr>
                  <a:t>água</a:t>
                </a:r>
                <a:endParaRPr kumimoji="1"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9788" name="Rectangle 18"/>
              <p:cNvSpPr>
                <a:spLocks noChangeArrowheads="1"/>
              </p:cNvSpPr>
              <p:nvPr/>
            </p:nvSpPr>
            <p:spPr bwMode="auto">
              <a:xfrm>
                <a:off x="2258" y="1797"/>
                <a:ext cx="72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sz="3200" b="1">
                    <a:solidFill>
                      <a:srgbClr val="000000"/>
                    </a:solidFill>
                  </a:rPr>
                  <a:t>1</a:t>
                </a:r>
                <a:endParaRPr kumimoji="1" lang="en-US" sz="3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9789" name="Line 19"/>
              <p:cNvSpPr>
                <a:spLocks noChangeShapeType="1"/>
              </p:cNvSpPr>
              <p:nvPr/>
            </p:nvSpPr>
            <p:spPr bwMode="auto">
              <a:xfrm>
                <a:off x="2354" y="2133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9773" name="Text Box 20"/>
            <p:cNvSpPr txBox="1">
              <a:spLocks noChangeArrowheads="1"/>
            </p:cNvSpPr>
            <p:nvPr/>
          </p:nvSpPr>
          <p:spPr bwMode="auto">
            <a:xfrm>
              <a:off x="3560" y="1797"/>
              <a:ext cx="21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b="1">
                  <a:solidFill>
                    <a:srgbClr val="000000"/>
                  </a:solidFill>
                </a:rPr>
                <a:t>Herbicida aquoso (hidrofílico)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b="1">
                  <a:solidFill>
                    <a:srgbClr val="000000"/>
                  </a:solidFill>
                </a:rPr>
                <a:t>“amigo da água”</a:t>
              </a:r>
            </a:p>
          </p:txBody>
        </p:sp>
      </p:grpSp>
      <p:sp>
        <p:nvSpPr>
          <p:cNvPr id="159748" name="Rectangle 21"/>
          <p:cNvSpPr>
            <a:spLocks noGrp="1" noChangeArrowheads="1"/>
          </p:cNvSpPr>
          <p:nvPr>
            <p:ph type="title"/>
          </p:nvPr>
        </p:nvSpPr>
        <p:spPr>
          <a:xfrm>
            <a:off x="388361" y="179607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BR" sz="3200" b="1" dirty="0" smtClean="0">
                <a:solidFill>
                  <a:schemeClr val="bg1"/>
                </a:solidFill>
              </a:rPr>
              <a:t>Importância do Kow</a:t>
            </a:r>
          </a:p>
        </p:txBody>
      </p:sp>
      <p:sp>
        <p:nvSpPr>
          <p:cNvPr id="159749" name="Rectangle 22"/>
          <p:cNvSpPr>
            <a:spLocks noChangeArrowheads="1"/>
          </p:cNvSpPr>
          <p:nvPr/>
        </p:nvSpPr>
        <p:spPr bwMode="auto">
          <a:xfrm>
            <a:off x="0" y="1619828"/>
            <a:ext cx="9144000" cy="473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sz="2500" b="1" dirty="0">
                <a:solidFill>
                  <a:srgbClr val="008000"/>
                </a:solidFill>
                <a:cs typeface="Times New Roman" pitchFamily="18" charset="0"/>
              </a:rPr>
              <a:t>Coeficiente de distribuição entre octanol e água (Kow)</a:t>
            </a:r>
            <a:endParaRPr kumimoji="1" lang="en-US" sz="2500" b="1" dirty="0">
              <a:solidFill>
                <a:srgbClr val="008000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95288" y="2205038"/>
            <a:ext cx="8135937" cy="1346200"/>
            <a:chOff x="567" y="2500"/>
            <a:chExt cx="5125" cy="84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67" y="2500"/>
              <a:ext cx="2993" cy="848"/>
              <a:chOff x="567" y="2500"/>
              <a:chExt cx="2993" cy="848"/>
            </a:xfrm>
          </p:grpSpPr>
          <p:sp>
            <p:nvSpPr>
              <p:cNvPr id="159755" name="Rectangle 25"/>
              <p:cNvSpPr>
                <a:spLocks noChangeArrowheads="1"/>
              </p:cNvSpPr>
              <p:nvPr/>
            </p:nvSpPr>
            <p:spPr bwMode="auto">
              <a:xfrm>
                <a:off x="3077" y="2500"/>
                <a:ext cx="334" cy="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567" y="2544"/>
                <a:ext cx="2993" cy="804"/>
                <a:chOff x="567" y="2544"/>
                <a:chExt cx="2993" cy="804"/>
              </a:xfrm>
            </p:grpSpPr>
            <p:sp>
              <p:nvSpPr>
                <p:cNvPr id="159757" name="Rectangle 27"/>
                <p:cNvSpPr>
                  <a:spLocks noChangeArrowheads="1"/>
                </p:cNvSpPr>
                <p:nvPr/>
              </p:nvSpPr>
              <p:spPr bwMode="auto">
                <a:xfrm>
                  <a:off x="2933" y="2935"/>
                  <a:ext cx="622" cy="283"/>
                </a:xfrm>
                <a:prstGeom prst="rect">
                  <a:avLst/>
                </a:prstGeom>
                <a:solidFill>
                  <a:srgbClr val="0000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58" name="Rectangle 28"/>
                <p:cNvSpPr>
                  <a:spLocks noChangeArrowheads="1"/>
                </p:cNvSpPr>
                <p:nvPr/>
              </p:nvSpPr>
              <p:spPr bwMode="auto">
                <a:xfrm>
                  <a:off x="2936" y="2743"/>
                  <a:ext cx="624" cy="240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59" name="Line 29"/>
                <p:cNvSpPr>
                  <a:spLocks noChangeShapeType="1"/>
                </p:cNvSpPr>
                <p:nvPr/>
              </p:nvSpPr>
              <p:spPr bwMode="auto">
                <a:xfrm>
                  <a:off x="2937" y="3219"/>
                  <a:ext cx="6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932" y="2736"/>
                  <a:ext cx="0" cy="4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556" y="2736"/>
                  <a:ext cx="0" cy="4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37" y="2592"/>
                  <a:ext cx="183" cy="1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3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361" y="2592"/>
                  <a:ext cx="199" cy="1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124" y="2544"/>
                  <a:ext cx="0" cy="5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364" y="2544"/>
                  <a:ext cx="0" cy="5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6" name="Rectangle 36"/>
                <p:cNvSpPr>
                  <a:spLocks noChangeArrowheads="1"/>
                </p:cNvSpPr>
                <p:nvPr/>
              </p:nvSpPr>
              <p:spPr bwMode="auto">
                <a:xfrm>
                  <a:off x="2210" y="2695"/>
                  <a:ext cx="57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sz="3200" b="1">
                      <a:solidFill>
                        <a:srgbClr val="000000"/>
                      </a:solidFill>
                    </a:rPr>
                    <a:t>100</a:t>
                  </a:r>
                  <a:endParaRPr kumimoji="1" 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767" name="Rectangle 37"/>
                <p:cNvSpPr>
                  <a:spLocks noChangeArrowheads="1"/>
                </p:cNvSpPr>
                <p:nvPr/>
              </p:nvSpPr>
              <p:spPr bwMode="auto">
                <a:xfrm>
                  <a:off x="2354" y="2983"/>
                  <a:ext cx="28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sz="3200" b="1">
                      <a:solidFill>
                        <a:srgbClr val="000000"/>
                      </a:solidFill>
                    </a:rPr>
                    <a:t>1</a:t>
                  </a:r>
                  <a:endParaRPr kumimoji="1" lang="en-US" sz="3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768" name="Line 38"/>
                <p:cNvSpPr>
                  <a:spLocks noChangeShapeType="1"/>
                </p:cNvSpPr>
                <p:nvPr/>
              </p:nvSpPr>
              <p:spPr bwMode="auto">
                <a:xfrm>
                  <a:off x="2210" y="3031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769" name="Rectangle 39"/>
                <p:cNvSpPr>
                  <a:spLocks noChangeArrowheads="1"/>
                </p:cNvSpPr>
                <p:nvPr/>
              </p:nvSpPr>
              <p:spPr bwMode="auto">
                <a:xfrm>
                  <a:off x="567" y="2838"/>
                  <a:ext cx="1440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sz="2800" b="1">
                      <a:solidFill>
                        <a:srgbClr val="008000"/>
                      </a:solidFill>
                      <a:cs typeface="Times New Roman" pitchFamily="18" charset="0"/>
                    </a:rPr>
                    <a:t>Kow</a:t>
                  </a:r>
                  <a:r>
                    <a:rPr kumimoji="1" sz="3200" b="1">
                      <a:solidFill>
                        <a:srgbClr val="008000"/>
                      </a:solidFill>
                    </a:rPr>
                    <a:t> = 100</a:t>
                  </a:r>
                  <a:endParaRPr kumimoji="1" lang="en-US" sz="3200" b="1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59770" name="Rectangle 40"/>
                <p:cNvSpPr>
                  <a:spLocks noChangeArrowheads="1"/>
                </p:cNvSpPr>
                <p:nvPr/>
              </p:nvSpPr>
              <p:spPr bwMode="auto">
                <a:xfrm>
                  <a:off x="3030" y="2731"/>
                  <a:ext cx="48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sz="2000" b="1">
                      <a:solidFill>
                        <a:srgbClr val="000000"/>
                      </a:solidFill>
                      <a:cs typeface="Times New Roman" pitchFamily="18" charset="0"/>
                    </a:rPr>
                    <a:t>óleo</a:t>
                  </a:r>
                  <a:endParaRPr kumimoji="1" 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771" name="Rectangle 41"/>
                <p:cNvSpPr>
                  <a:spLocks noChangeArrowheads="1"/>
                </p:cNvSpPr>
                <p:nvPr/>
              </p:nvSpPr>
              <p:spPr bwMode="auto">
                <a:xfrm>
                  <a:off x="3009" y="2988"/>
                  <a:ext cx="4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b="1">
                      <a:solidFill>
                        <a:srgbClr val="FFFFFF"/>
                      </a:solidFill>
                      <a:cs typeface="Times New Roman" pitchFamily="18" charset="0"/>
                    </a:rPr>
                    <a:t>água</a:t>
                  </a:r>
                  <a:endParaRPr kumimoji="1" lang="en-US" sz="2000" b="1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59754" name="Text Box 42"/>
            <p:cNvSpPr txBox="1">
              <a:spLocks noChangeArrowheads="1"/>
            </p:cNvSpPr>
            <p:nvPr/>
          </p:nvSpPr>
          <p:spPr bwMode="auto">
            <a:xfrm>
              <a:off x="3688" y="2709"/>
              <a:ext cx="200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b="1">
                  <a:solidFill>
                    <a:srgbClr val="000000"/>
                  </a:solidFill>
                </a:rPr>
                <a:t>Herbicida oleoso (lipofílico)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b="1">
                  <a:solidFill>
                    <a:srgbClr val="000000"/>
                  </a:solidFill>
                </a:rPr>
                <a:t>“amigo do óleo”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b="1">
                <a:solidFill>
                  <a:srgbClr val="000000"/>
                </a:solidFill>
              </a:endParaRPr>
            </a:p>
          </p:txBody>
        </p:sp>
      </p:grpSp>
      <p:sp>
        <p:nvSpPr>
          <p:cNvPr id="374827" name="Rectangle 43"/>
          <p:cNvSpPr>
            <a:spLocks noChangeArrowheads="1"/>
          </p:cNvSpPr>
          <p:nvPr/>
        </p:nvSpPr>
        <p:spPr bwMode="auto">
          <a:xfrm>
            <a:off x="2232248" y="3356992"/>
            <a:ext cx="5076056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300" b="1" dirty="0" smtClean="0">
                <a:solidFill>
                  <a:srgbClr val="FF0000"/>
                </a:solidFill>
              </a:rPr>
              <a:t>Alta adsortividade à </a:t>
            </a:r>
            <a:r>
              <a:rPr lang="pt-BR" sz="1300" b="1" dirty="0" err="1" smtClean="0">
                <a:solidFill>
                  <a:srgbClr val="FF0000"/>
                </a:solidFill>
              </a:rPr>
              <a:t>M.O.S.</a:t>
            </a:r>
            <a:r>
              <a:rPr lang="pt-BR" sz="1300" b="1" dirty="0" smtClean="0">
                <a:solidFill>
                  <a:srgbClr val="FF0000"/>
                </a:solidFill>
              </a:rPr>
              <a:t> (interações hidrofóbicas)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300" b="1" dirty="0" smtClean="0">
                <a:solidFill>
                  <a:srgbClr val="FF0000"/>
                </a:solidFill>
              </a:rPr>
              <a:t>Facilidade de penetração na folha pela porção lipofílica</a:t>
            </a:r>
            <a:endParaRPr lang="pt-BR" sz="1300" b="1" dirty="0">
              <a:solidFill>
                <a:srgbClr val="FF0000"/>
              </a:solidFill>
            </a:endParaRPr>
          </a:p>
        </p:txBody>
      </p:sp>
      <p:sp>
        <p:nvSpPr>
          <p:cNvPr id="374828" name="Rectangle 44"/>
          <p:cNvSpPr>
            <a:spLocks noChangeArrowheads="1"/>
          </p:cNvSpPr>
          <p:nvPr/>
        </p:nvSpPr>
        <p:spPr bwMode="auto">
          <a:xfrm>
            <a:off x="2267744" y="5373216"/>
            <a:ext cx="4931158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300" b="1" dirty="0" smtClean="0">
                <a:solidFill>
                  <a:srgbClr val="FF0000"/>
                </a:solidFill>
              </a:rPr>
              <a:t> Baixa adsortividade à </a:t>
            </a:r>
            <a:r>
              <a:rPr lang="pt-BR" sz="1300" b="1" dirty="0" err="1" smtClean="0">
                <a:solidFill>
                  <a:srgbClr val="FF0000"/>
                </a:solidFill>
              </a:rPr>
              <a:t>M.O.S.</a:t>
            </a:r>
            <a:r>
              <a:rPr lang="pt-BR" sz="1300" b="1" dirty="0" smtClean="0">
                <a:solidFill>
                  <a:srgbClr val="FF0000"/>
                </a:solidFill>
              </a:rPr>
              <a:t> (alta solubilidade em água)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pt-BR" sz="1300" b="1" dirty="0" smtClean="0">
                <a:solidFill>
                  <a:srgbClr val="FF0000"/>
                </a:solidFill>
              </a:rPr>
              <a:t> Facilidade de penetração na folha pela porção hidrofílica</a:t>
            </a:r>
            <a:endParaRPr lang="pt-BR" sz="1300" b="1" dirty="0">
              <a:solidFill>
                <a:srgbClr val="FF0000"/>
              </a:solidFill>
            </a:endParaRPr>
          </a:p>
        </p:txBody>
      </p:sp>
      <p:sp>
        <p:nvSpPr>
          <p:cNvPr id="47" name="Espaço Reservado para Data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C0580-F517-4624-BCD8-76CB259A574B}" type="datetime1">
              <a:rPr lang="pt-BR" smtClean="0"/>
              <a:t>26/02/16</a:t>
            </a:fld>
            <a:endParaRPr lang="pt-BR"/>
          </a:p>
        </p:txBody>
      </p:sp>
      <p:sp>
        <p:nvSpPr>
          <p:cNvPr id="48" name="Espaço Reservado para Número de Slid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A82EF-121D-4BB4-8145-C9D564A187CA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27" grpId="0" animBg="1"/>
      <p:bldP spid="3748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rgbClr val="000101"/>
                </a:solidFill>
                <a:latin typeface="Arial Rounded MT Bold" charset="0"/>
                <a:ea typeface="+mj-ea"/>
                <a:cs typeface="Times New Roman" charset="0"/>
              </a:rPr>
              <a:t>Gradiente de concentração (</a:t>
            </a:r>
            <a:r>
              <a:rPr lang="pt-BR" sz="2800" dirty="0" err="1" smtClean="0">
                <a:solidFill>
                  <a:srgbClr val="000101"/>
                </a:solidFill>
                <a:latin typeface="Arial Rounded MT Bold" charset="0"/>
                <a:ea typeface="+mj-ea"/>
                <a:cs typeface="Times New Roman" charset="0"/>
              </a:rPr>
              <a:t>Co-Ci</a:t>
            </a:r>
            <a:r>
              <a:rPr lang="pt-BR" sz="2800" dirty="0" smtClean="0">
                <a:solidFill>
                  <a:srgbClr val="000101"/>
                </a:solidFill>
                <a:latin typeface="Arial Rounded MT Bold" charset="0"/>
                <a:ea typeface="+mj-ea"/>
                <a:cs typeface="Times New Roman" charset="0"/>
              </a:rPr>
              <a:t>)	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8486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charset="0"/>
              <a:buChar char="l"/>
              <a:defRPr/>
            </a:pPr>
            <a:r>
              <a:rPr lang="pt-BR" sz="24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A absorção aumenta com a maior concentração da gota</a:t>
            </a:r>
          </a:p>
          <a:p>
            <a:pPr eaLnBrk="1" hangingPunct="1">
              <a:spcAft>
                <a:spcPts val="1200"/>
              </a:spcAft>
              <a:buFont typeface="Wingdings" charset="0"/>
              <a:buChar char="l"/>
              <a:defRPr/>
            </a:pPr>
            <a:r>
              <a:rPr lang="pt-BR" sz="24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Com o secamento da gota a absorção pode: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Aumentar?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Diminuir?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Permanecer a mesma?</a:t>
            </a:r>
          </a:p>
          <a:p>
            <a:pPr eaLnBrk="1" hangingPunct="1">
              <a:spcAft>
                <a:spcPts val="1200"/>
              </a:spcAft>
              <a:buFont typeface="Wingdings" charset="0"/>
              <a:buChar char="l"/>
              <a:defRPr/>
            </a:pPr>
            <a:r>
              <a:rPr lang="pt-BR" sz="24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Oque acontece se o herbicida forma cristal?</a:t>
            </a:r>
          </a:p>
          <a:p>
            <a:pPr eaLnBrk="1" hangingPunct="1">
              <a:spcAft>
                <a:spcPts val="1200"/>
              </a:spcAft>
              <a:buFont typeface="Wingdings" charset="0"/>
              <a:buChar char="l"/>
              <a:defRPr/>
            </a:pPr>
            <a:r>
              <a:rPr lang="pt-BR" sz="2400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Times New Roman" charset="0"/>
              </a:rPr>
              <a:t>Como o gradiente pode ser mantido?		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436" y="764704"/>
            <a:ext cx="7661564" cy="854968"/>
          </a:xfrm>
        </p:spPr>
        <p:txBody>
          <a:bodyPr/>
          <a:lstStyle/>
          <a:p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FATORES QUE AFETAM A ABSORÇÃO FOLIAR DE HERBICIDAS</a:t>
            </a:r>
            <a:r>
              <a:rPr lang="en-US" sz="1200" dirty="0" smtClean="0">
                <a:latin typeface="Arial Rounded MT Bold" pitchFamily="34" charset="0"/>
                <a:cs typeface="Times New Roman" pitchFamily="18" charset="0"/>
              </a:rPr>
              <a:t>   </a:t>
            </a:r>
            <a:r>
              <a:rPr lang="en-US" sz="1200" dirty="0"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1200" dirty="0">
                <a:latin typeface="Arial Rounded MT Bold" pitchFamily="34" charset="0"/>
                <a:cs typeface="Times New Roman" pitchFamily="18" charset="0"/>
              </a:rPr>
            </a:br>
            <a:r>
              <a:rPr lang="en-US" sz="1200" dirty="0"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1200" dirty="0">
                <a:latin typeface="Arial Rounded MT Bold" pitchFamily="34" charset="0"/>
                <a:cs typeface="Times New Roman" pitchFamily="18" charset="0"/>
              </a:rPr>
            </a:br>
            <a:r>
              <a:rPr lang="en-US" sz="1200" dirty="0">
                <a:latin typeface="Arial Rounded MT Bold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659688" cy="4464496"/>
          </a:xfrm>
        </p:spPr>
        <p:txBody>
          <a:bodyPr/>
          <a:lstStyle/>
          <a:p>
            <a:pPr marL="450850" indent="-450850">
              <a:spcBef>
                <a:spcPts val="600"/>
              </a:spcBef>
              <a:buClr>
                <a:srgbClr val="FF0000"/>
              </a:buClr>
              <a:buFontTx/>
              <a:buAutoNum type="alphaUcPeriod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TAMANHO DA GOTA E ORIENTAÇÃO DA FOLHA	 </a:t>
            </a:r>
          </a:p>
          <a:p>
            <a:pPr marL="450850" indent="-450850">
              <a:spcBef>
                <a:spcPts val="600"/>
              </a:spcBef>
              <a:buClr>
                <a:srgbClr val="FF0000"/>
              </a:buClr>
              <a:buFontTx/>
              <a:buAutoNum type="alphaUcPeriod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TENSÃO SUPERFICIAL DAS GOTAS DA CALDA </a:t>
            </a:r>
          </a:p>
          <a:p>
            <a:pPr marL="450850" indent="-450850">
              <a:spcBef>
                <a:spcPts val="0"/>
              </a:spcBef>
              <a:buClr>
                <a:srgbClr val="FF0000"/>
              </a:buClr>
              <a:buNone/>
            </a:pP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>		Forças de coesão vs. adesão  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+mj-lt"/>
              <a:buAutoNum type="alphaUcPeriod" startAt="3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CARACTERÍSTICAS DA SUPERFÍCIE FOLIAR</a:t>
            </a:r>
          </a:p>
          <a:p>
            <a:pPr marL="450850" indent="-450850">
              <a:spcBef>
                <a:spcPts val="0"/>
              </a:spcBef>
              <a:buClr>
                <a:srgbClr val="FF0000"/>
              </a:buClr>
              <a:buNone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> 	</a:t>
            </a:r>
            <a:r>
              <a:rPr lang="pt-BR" sz="2000" i="1" dirty="0" smtClean="0">
                <a:latin typeface="Arial Rounded MT Bold" pitchFamily="34" charset="0"/>
                <a:cs typeface="Times New Roman" pitchFamily="18" charset="0"/>
              </a:rPr>
              <a:t>Lisa ou rugosa</a:t>
            </a: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Arial Rounded MT Bold" pitchFamily="34" charset="0"/>
                <a:cs typeface="Times New Roman" pitchFamily="18" charset="0"/>
              </a:rPr>
            </a:b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> 	</a:t>
            </a:r>
            <a:r>
              <a:rPr lang="pt-BR" sz="2000" i="1" dirty="0" smtClean="0">
                <a:latin typeface="Arial Rounded MT Bold" pitchFamily="34" charset="0"/>
                <a:cs typeface="Times New Roman" pitchFamily="18" charset="0"/>
              </a:rPr>
              <a:t>Pilosidade na superfície foliar</a:t>
            </a: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> </a:t>
            </a:r>
            <a:br>
              <a:rPr lang="pt-BR" sz="2000" dirty="0" smtClean="0">
                <a:latin typeface="Arial Rounded MT Bold" pitchFamily="34" charset="0"/>
                <a:cs typeface="Times New Roman" pitchFamily="18" charset="0"/>
              </a:rPr>
            </a:b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>	</a:t>
            </a:r>
            <a:r>
              <a:rPr lang="pt-BR" sz="2000" i="1" dirty="0" smtClean="0">
                <a:latin typeface="Arial Rounded MT Bold" pitchFamily="34" charset="0"/>
                <a:cs typeface="Times New Roman" pitchFamily="18" charset="0"/>
              </a:rPr>
              <a:t>Umidade na superfície foliar</a:t>
            </a:r>
            <a:r>
              <a:rPr lang="pt-BR" sz="2000" dirty="0" smtClean="0">
                <a:latin typeface="Arial Rounded MT Bold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+mj-lt"/>
              <a:buAutoNum type="alphaUcPeriod" startAt="4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TEMPO ENTRE A APLICAÇÃO E A PRIMEIRA CHUVA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+mj-lt"/>
              <a:buAutoNum type="alphaUcPeriod" startAt="4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FOTODECOMPOSIÇÃO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+mj-lt"/>
              <a:buAutoNum type="alphaUcPeriod" startAt="4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VOLATILIZAÇÃO DURANTE A APLICAÇÃO</a:t>
            </a: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Font typeface="+mj-lt"/>
              <a:buAutoNum type="alphaUcPeriod" startAt="4"/>
            </a:pPr>
            <a:r>
              <a:rPr lang="pt-BR" sz="2400" dirty="0" smtClean="0">
                <a:latin typeface="Arial Rounded MT Bold" pitchFamily="34" charset="0"/>
                <a:cs typeface="Times New Roman" pitchFamily="18" charset="0"/>
              </a:rPr>
              <a:t>DERIVA </a:t>
            </a:r>
          </a:p>
          <a:p>
            <a:pPr marL="609600" indent="-609600">
              <a:spcBef>
                <a:spcPts val="600"/>
              </a:spcBef>
              <a:buClr>
                <a:srgbClr val="FF0000"/>
              </a:buClr>
              <a:buFontTx/>
              <a:buChar char="•"/>
            </a:pPr>
            <a:endParaRPr lang="pt-BR" sz="2400" dirty="0" smtClean="0">
              <a:latin typeface="Arial Rounded MT Bold" pitchFamily="34" charset="0"/>
              <a:cs typeface="Times New Roman" pitchFamily="18" charset="0"/>
            </a:endParaRPr>
          </a:p>
          <a:p>
            <a:pPr marL="609600" indent="-609600">
              <a:spcBef>
                <a:spcPts val="600"/>
              </a:spcBef>
              <a:buClr>
                <a:srgbClr val="FF0000"/>
              </a:buClr>
              <a:buFontTx/>
              <a:buNone/>
            </a:pPr>
            <a:r>
              <a:rPr lang="pt-BR" sz="1400" dirty="0" smtClean="0">
                <a:latin typeface="Arial Rounded MT Bold" pitchFamily="34" charset="0"/>
                <a:cs typeface="Times New Roman" pitchFamily="18" charset="0"/>
              </a:rPr>
              <a:t> </a:t>
            </a:r>
            <a:br>
              <a:rPr lang="pt-BR" sz="1400" dirty="0" smtClean="0">
                <a:latin typeface="Arial Rounded MT Bold" pitchFamily="34" charset="0"/>
                <a:cs typeface="Times New Roman" pitchFamily="18" charset="0"/>
              </a:rPr>
            </a:br>
            <a:r>
              <a:rPr lang="pt-BR" sz="1400" dirty="0" smtClean="0">
                <a:latin typeface="Arial Rounded MT Bold" pitchFamily="34" charset="0"/>
                <a:cs typeface="Times New Roman" pitchFamily="18" charset="0"/>
              </a:rPr>
              <a:t>	</a:t>
            </a:r>
            <a:br>
              <a:rPr lang="pt-BR" sz="1400" dirty="0" smtClean="0">
                <a:latin typeface="Arial Rounded MT Bold" pitchFamily="34" charset="0"/>
                <a:cs typeface="Times New Roman" pitchFamily="18" charset="0"/>
              </a:rPr>
            </a:br>
            <a:r>
              <a:rPr lang="pt-BR" sz="2800" dirty="0" smtClean="0">
                <a:latin typeface="HELVETICA" pitchFamily="34" charset="0"/>
                <a:cs typeface="Times New Roman" pitchFamily="18" charset="0"/>
              </a:rPr>
              <a:t> </a:t>
            </a:r>
            <a:br>
              <a:rPr lang="pt-BR" sz="2800" dirty="0" smtClean="0">
                <a:latin typeface="HELVETICA" pitchFamily="34" charset="0"/>
                <a:cs typeface="Times New Roman" pitchFamily="18" charset="0"/>
              </a:rPr>
            </a:br>
            <a:endParaRPr lang="pt-BR" sz="1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0F65-881A-41D8-A626-CBE827B5D78B}" type="datetime1">
              <a:rPr lang="pt-BR" smtClean="0">
                <a:solidFill>
                  <a:srgbClr val="000000"/>
                </a:solidFill>
              </a:rPr>
              <a:t>26/02/16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5BEA-87E3-4CB4-B0CB-A9F7114C4E9F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pjchrist@usp.br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5760" cy="4320"/>
          </a:xfrm>
        </p:grpSpPr>
        <p:pic>
          <p:nvPicPr>
            <p:cNvPr id="226307" name="Picture 3" descr="cuticl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/>
          </p:spPr>
        </p:pic>
        <p:sp>
          <p:nvSpPr>
            <p:cNvPr id="226308" name="Text Box 4"/>
            <p:cNvSpPr txBox="1">
              <a:spLocks noChangeArrowheads="1"/>
            </p:cNvSpPr>
            <p:nvPr/>
          </p:nvSpPr>
          <p:spPr bwMode="auto">
            <a:xfrm>
              <a:off x="68" y="164"/>
              <a:ext cx="5465" cy="64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800" b="1" smtClean="0">
                  <a:solidFill>
                    <a:srgbClr val="660066"/>
                  </a:solidFill>
                </a:rPr>
                <a:t>Rotas de absorção da superfície da folha até  o citoplasma (Ashton &amp; Crafts, 1981)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sz="500" b="1" smtClean="0">
                <a:solidFill>
                  <a:srgbClr val="660066"/>
                </a:solidFill>
              </a:endParaRPr>
            </a:p>
          </p:txBody>
        </p:sp>
        <p:sp>
          <p:nvSpPr>
            <p:cNvPr id="226309" name="Text Box 5"/>
            <p:cNvSpPr txBox="1">
              <a:spLocks noChangeArrowheads="1"/>
            </p:cNvSpPr>
            <p:nvPr/>
          </p:nvSpPr>
          <p:spPr bwMode="auto">
            <a:xfrm>
              <a:off x="22" y="4026"/>
              <a:ext cx="5733" cy="2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1700" b="1" smtClean="0">
                  <a:solidFill>
                    <a:srgbClr val="800000"/>
                  </a:solidFill>
                </a:rPr>
                <a:t>Áreas verdes representam as regiões lipofílicas: cera epicuticular, e membrana celular</a:t>
              </a:r>
            </a:p>
          </p:txBody>
        </p:sp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4014" y="1888"/>
              <a:ext cx="87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400" b="1" smtClean="0">
                  <a:solidFill>
                    <a:srgbClr val="800000"/>
                  </a:solidFill>
                </a:rPr>
                <a:t>Cutícula</a:t>
              </a:r>
            </a:p>
          </p:txBody>
        </p:sp>
        <p:sp>
          <p:nvSpPr>
            <p:cNvPr id="226311" name="Text Box 7"/>
            <p:cNvSpPr txBox="1">
              <a:spLocks noChangeArrowheads="1"/>
            </p:cNvSpPr>
            <p:nvPr/>
          </p:nvSpPr>
          <p:spPr bwMode="auto">
            <a:xfrm>
              <a:off x="4003" y="2825"/>
              <a:ext cx="1429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400" b="1" smtClean="0">
                  <a:solidFill>
                    <a:srgbClr val="800000"/>
                  </a:solidFill>
                </a:rPr>
                <a:t>Parede celular</a:t>
              </a:r>
            </a:p>
          </p:txBody>
        </p:sp>
        <p:sp>
          <p:nvSpPr>
            <p:cNvPr id="226312" name="Text Box 8"/>
            <p:cNvSpPr txBox="1">
              <a:spLocks noChangeArrowheads="1"/>
            </p:cNvSpPr>
            <p:nvPr/>
          </p:nvSpPr>
          <p:spPr bwMode="auto">
            <a:xfrm>
              <a:off x="3969" y="3414"/>
              <a:ext cx="1227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sz="2400" b="1" smtClean="0">
                  <a:solidFill>
                    <a:srgbClr val="800000"/>
                  </a:solidFill>
                </a:rPr>
                <a:t>Plasmalema</a:t>
              </a:r>
            </a:p>
          </p:txBody>
        </p:sp>
        <p:sp>
          <p:nvSpPr>
            <p:cNvPr id="226313" name="Text Box 9"/>
            <p:cNvSpPr txBox="1">
              <a:spLocks noChangeArrowheads="1"/>
            </p:cNvSpPr>
            <p:nvPr/>
          </p:nvSpPr>
          <p:spPr bwMode="auto">
            <a:xfrm>
              <a:off x="3005" y="2734"/>
              <a:ext cx="62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Pectina</a:t>
              </a:r>
            </a:p>
          </p:txBody>
        </p:sp>
        <p:sp>
          <p:nvSpPr>
            <p:cNvPr id="226314" name="Text Box 10"/>
            <p:cNvSpPr txBox="1">
              <a:spLocks noChangeArrowheads="1"/>
            </p:cNvSpPr>
            <p:nvPr/>
          </p:nvSpPr>
          <p:spPr bwMode="auto">
            <a:xfrm>
              <a:off x="3016" y="3067"/>
              <a:ext cx="716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Celulose</a:t>
              </a:r>
            </a:p>
          </p:txBody>
        </p:sp>
        <p:sp>
          <p:nvSpPr>
            <p:cNvPr id="226315" name="Text Box 11"/>
            <p:cNvSpPr txBox="1">
              <a:spLocks noChangeArrowheads="1"/>
            </p:cNvSpPr>
            <p:nvPr/>
          </p:nvSpPr>
          <p:spPr bwMode="auto">
            <a:xfrm>
              <a:off x="2925" y="3249"/>
              <a:ext cx="94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ectodesmas</a:t>
              </a:r>
            </a:p>
          </p:txBody>
        </p:sp>
        <p:sp>
          <p:nvSpPr>
            <p:cNvPr id="226316" name="Text Box 12"/>
            <p:cNvSpPr txBox="1">
              <a:spLocks noChangeArrowheads="1"/>
            </p:cNvSpPr>
            <p:nvPr/>
          </p:nvSpPr>
          <p:spPr bwMode="auto">
            <a:xfrm>
              <a:off x="3016" y="3430"/>
              <a:ext cx="876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Membrama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plamática</a:t>
              </a:r>
            </a:p>
          </p:txBody>
        </p:sp>
        <p:sp>
          <p:nvSpPr>
            <p:cNvPr id="226317" name="Text Box 13"/>
            <p:cNvSpPr txBox="1">
              <a:spLocks noChangeArrowheads="1"/>
            </p:cNvSpPr>
            <p:nvPr/>
          </p:nvSpPr>
          <p:spPr bwMode="auto">
            <a:xfrm>
              <a:off x="2980" y="3834"/>
              <a:ext cx="89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Citoplasma</a:t>
              </a:r>
            </a:p>
          </p:txBody>
        </p:sp>
        <p:sp>
          <p:nvSpPr>
            <p:cNvPr id="226318" name="Text Box 14"/>
            <p:cNvSpPr txBox="1">
              <a:spLocks noChangeArrowheads="1"/>
            </p:cNvSpPr>
            <p:nvPr/>
          </p:nvSpPr>
          <p:spPr bwMode="auto">
            <a:xfrm>
              <a:off x="1007" y="940"/>
              <a:ext cx="884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Rota polar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de entrada </a:t>
              </a:r>
            </a:p>
          </p:txBody>
        </p:sp>
        <p:sp>
          <p:nvSpPr>
            <p:cNvPr id="226319" name="Text Box 15"/>
            <p:cNvSpPr txBox="1">
              <a:spLocks noChangeArrowheads="1"/>
            </p:cNvSpPr>
            <p:nvPr/>
          </p:nvSpPr>
          <p:spPr bwMode="auto">
            <a:xfrm>
              <a:off x="1927" y="954"/>
              <a:ext cx="908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Rota apolar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de entrada </a:t>
              </a:r>
            </a:p>
          </p:txBody>
        </p:sp>
        <p:sp>
          <p:nvSpPr>
            <p:cNvPr id="226320" name="Text Box 16"/>
            <p:cNvSpPr txBox="1">
              <a:spLocks noChangeArrowheads="1"/>
            </p:cNvSpPr>
            <p:nvPr/>
          </p:nvSpPr>
          <p:spPr bwMode="auto">
            <a:xfrm>
              <a:off x="3016" y="1344"/>
              <a:ext cx="924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Cera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epicuticular</a:t>
              </a:r>
            </a:p>
          </p:txBody>
        </p:sp>
        <p:sp>
          <p:nvSpPr>
            <p:cNvPr id="226321" name="Text Box 17"/>
            <p:cNvSpPr txBox="1">
              <a:spLocks noChangeArrowheads="1"/>
            </p:cNvSpPr>
            <p:nvPr/>
          </p:nvSpPr>
          <p:spPr bwMode="auto">
            <a:xfrm>
              <a:off x="3016" y="1929"/>
              <a:ext cx="564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b="1" smtClean="0">
                  <a:solidFill>
                    <a:srgbClr val="800000"/>
                  </a:solidFill>
                </a:rPr>
                <a:t>Cutina</a:t>
              </a:r>
            </a:p>
          </p:txBody>
        </p:sp>
      </p:grp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4479925" y="1452563"/>
            <a:ext cx="3238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2800" b="1" dirty="0" err="1" smtClean="0">
                <a:solidFill>
                  <a:srgbClr val="FF3300"/>
                </a:solidFill>
              </a:rPr>
              <a:t>Inibidor</a:t>
            </a:r>
            <a:r>
              <a:rPr kumimoji="1" sz="2800" b="1" dirty="0" smtClean="0">
                <a:solidFill>
                  <a:srgbClr val="FF3300"/>
                </a:solidFill>
              </a:rPr>
              <a:t> </a:t>
            </a:r>
            <a:r>
              <a:rPr kumimoji="1" sz="2800" b="1" dirty="0" err="1" smtClean="0">
                <a:solidFill>
                  <a:srgbClr val="FF3300"/>
                </a:solidFill>
              </a:rPr>
              <a:t>da</a:t>
            </a:r>
            <a:r>
              <a:rPr kumimoji="1" sz="2800" b="1" dirty="0" smtClean="0">
                <a:solidFill>
                  <a:srgbClr val="FF3300"/>
                </a:solidFill>
              </a:rPr>
              <a:t> </a:t>
            </a:r>
            <a:r>
              <a:rPr kumimoji="1" sz="2800" b="1" dirty="0" err="1" smtClean="0">
                <a:solidFill>
                  <a:srgbClr val="FF3300"/>
                </a:solidFill>
              </a:rPr>
              <a:t>protox</a:t>
            </a:r>
            <a:endParaRPr kumimoji="1" sz="2800" b="1" dirty="0" smtClean="0">
              <a:solidFill>
                <a:srgbClr val="FF3300"/>
              </a:solidFill>
            </a:endParaRP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-36513" y="1535113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2400" b="1" smtClean="0">
                <a:solidFill>
                  <a:srgbClr val="FF3300"/>
                </a:solidFill>
              </a:rPr>
              <a:t>Glyphosate</a:t>
            </a:r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1116013" y="1844675"/>
            <a:ext cx="1152525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 flipH="1">
            <a:off x="3492500" y="1916113"/>
            <a:ext cx="1366838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-36513" y="1844675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2000" b="1" smtClean="0">
                <a:solidFill>
                  <a:srgbClr val="FF3300"/>
                </a:solidFill>
              </a:rPr>
              <a:t>Kow&lt;20</a:t>
            </a:r>
          </a:p>
        </p:txBody>
      </p:sp>
      <p:sp>
        <p:nvSpPr>
          <p:cNvPr id="226328" name="Text Box 24"/>
          <p:cNvSpPr txBox="1">
            <a:spLocks noChangeArrowheads="1"/>
          </p:cNvSpPr>
          <p:nvPr/>
        </p:nvSpPr>
        <p:spPr bwMode="auto">
          <a:xfrm>
            <a:off x="6372225" y="1741488"/>
            <a:ext cx="2771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2800" b="1" smtClean="0">
                <a:solidFill>
                  <a:srgbClr val="0033CC"/>
                </a:solidFill>
              </a:rPr>
              <a:t>Efeito sinergístico??</a:t>
            </a:r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FE8-398F-463D-8C3C-240A782F5B68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FA30-A311-41FB-BCF1-FBBB23A713A8}" type="slidenum">
              <a:rPr lang="pt-BR" smtClean="0">
                <a:solidFill>
                  <a:srgbClr val="FFFFFF"/>
                </a:solidFill>
              </a:rPr>
              <a:pPr/>
              <a:t>15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6" name="Espaço Reservado para Rodapé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solidFill>
                  <a:srgbClr val="FFFFFF"/>
                </a:solidFill>
              </a:rPr>
              <a:t>pjchrist@usp.br</a:t>
            </a:r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315913" y="473075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sz="2800" b="1">
                <a:solidFill>
                  <a:srgbClr val="FFFFFF"/>
                </a:solidFill>
                <a:cs typeface="Times New Roman" pitchFamily="18" charset="0"/>
              </a:rPr>
              <a:t>Kow e a solubilidade em água do herbicida</a:t>
            </a:r>
            <a:endParaRPr kumimoji="1" lang="en-US" sz="3200" b="1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375811" name="Group 3"/>
          <p:cNvGraphicFramePr>
            <a:graphicFrameLocks noGrp="1"/>
          </p:cNvGraphicFramePr>
          <p:nvPr/>
        </p:nvGraphicFramePr>
        <p:xfrm>
          <a:off x="500063" y="1773238"/>
          <a:ext cx="8415362" cy="2196720"/>
        </p:xfrm>
        <a:graphic>
          <a:graphicData uri="http://schemas.openxmlformats.org/drawingml/2006/table">
            <a:tbl>
              <a:tblPr/>
              <a:tblGrid>
                <a:gridCol w="1412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2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1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4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Kow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</a:t>
                      </a: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Kow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Característica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Solubilidade em água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Hidrofílico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alta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baixa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Medianamente lipofílico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a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Lipofílico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a 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–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Muito lipofílico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Extremamente lipofílico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0805" name="Line 29"/>
          <p:cNvSpPr>
            <a:spLocks noChangeShapeType="1"/>
          </p:cNvSpPr>
          <p:nvPr/>
        </p:nvSpPr>
        <p:spPr bwMode="auto">
          <a:xfrm>
            <a:off x="7467600" y="2509838"/>
            <a:ext cx="0" cy="1009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762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Translocação dos herbicidas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8382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Translocação pelo Floema e pelo Xilema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2362200"/>
            <a:ext cx="8382000" cy="43434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+mn-cs"/>
              </a:rPr>
              <a:t>Translocação pelo floema (</a:t>
            </a:r>
            <a:r>
              <a:rPr lang="pt-BR" b="1" i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+mn-cs"/>
              </a:rPr>
              <a:t>Simplástica</a:t>
            </a: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</a:rPr>
              <a:t>Movimento de açúcares para áreas de alta atividade metabólica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</a:rPr>
              <a:t>Gradientes de concentração, processo de carregamento e descarregamento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</a:rPr>
              <a:t>Células vivas com membranas intactas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+mn-cs"/>
              </a:rPr>
              <a:t>Transporte pelo xilema (</a:t>
            </a:r>
            <a:r>
              <a:rPr lang="pt-BR" b="1" i="1" dirty="0" smtClean="0">
                <a:solidFill>
                  <a:srgbClr val="000101"/>
                </a:solidFill>
                <a:latin typeface="Arial Rounded MT Bold" charset="0"/>
                <a:ea typeface="+mn-ea"/>
                <a:cs typeface="+mn-cs"/>
              </a:rPr>
              <a:t>apoplástica)</a:t>
            </a:r>
            <a:endParaRPr lang="pt-BR" b="1" dirty="0" smtClean="0">
              <a:solidFill>
                <a:srgbClr val="000101"/>
              </a:solidFill>
              <a:latin typeface="Arial Rounded MT Bold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</a:rPr>
              <a:t>Movimento de água através de áreas de alta transpiração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101"/>
                </a:solidFill>
                <a:latin typeface="Arial Rounded MT Bold" charset="0"/>
                <a:ea typeface="+mn-ea"/>
              </a:rPr>
              <a:t>Células não vivas sem membranas intactas</a:t>
            </a:r>
          </a:p>
          <a:p>
            <a:pPr eaLnBrk="1" hangingPunct="1">
              <a:buFont typeface="Wingdings" charset="0"/>
              <a:buNone/>
              <a:defRPr/>
            </a:pPr>
            <a:endParaRPr lang="pt-BR" b="1" dirty="0" smtClean="0">
              <a:solidFill>
                <a:srgbClr val="000101"/>
              </a:solidFill>
              <a:latin typeface="Arial Rounded MT Bold" charset="0"/>
              <a:ea typeface="+mn-ea"/>
              <a:cs typeface="+mn-c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B2A685-31AB-45C0-9BD8-A8286CA975EE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34BDF921-4537-46BB-8FC4-87CEFAD2E546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19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3317" name="Text Box 1027"/>
          <p:cNvSpPr txBox="1">
            <a:spLocks noChangeArrowheads="1"/>
          </p:cNvSpPr>
          <p:nvPr/>
        </p:nvSpPr>
        <p:spPr bwMode="auto">
          <a:xfrm>
            <a:off x="179388" y="188913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FFFF"/>
              </a:buClr>
              <a:buSzPct val="130000"/>
              <a:buFontTx/>
              <a:buChar char="•"/>
            </a:pPr>
            <a:r>
              <a:rPr kumimoji="1" sz="24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 Fluxo de transpiração da planta (teoria da tensão-coesão)</a:t>
            </a:r>
            <a:r>
              <a:rPr kumimoji="1" sz="2400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 </a:t>
            </a:r>
            <a:endParaRPr kumimoji="1" sz="2400" b="1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pic>
        <p:nvPicPr>
          <p:cNvPr id="569349" name="Picture 1029" descr="porpo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25875" y="1628775"/>
            <a:ext cx="1322388" cy="2952750"/>
          </a:xfrm>
          <a:noFill/>
        </p:spPr>
      </p:pic>
      <p:pic>
        <p:nvPicPr>
          <p:cNvPr id="569350" name="Picture 1030" descr="cote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54875" y="1628775"/>
            <a:ext cx="1277938" cy="2952750"/>
          </a:xfrm>
          <a:noFill/>
        </p:spPr>
      </p:pic>
      <p:pic>
        <p:nvPicPr>
          <p:cNvPr id="569351" name="Picture 1031" descr="pu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08625" y="1628775"/>
            <a:ext cx="1295400" cy="2952750"/>
          </a:xfrm>
          <a:noFill/>
        </p:spPr>
      </p:pic>
      <p:graphicFrame>
        <p:nvGraphicFramePr>
          <p:cNvPr id="13314" name="Object 10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55650" y="1700213"/>
          <a:ext cx="1454150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to do Photo Editor" r:id="rId7" imgW="3600000" imgH="9619048" progId="MSPhotoEd.3">
                  <p:embed/>
                </p:oleObj>
              </mc:Choice>
              <mc:Fallback>
                <p:oleObj name="Foto do Photo Editor" r:id="rId7" imgW="3600000" imgH="96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1454150" cy="331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033"/>
          <p:cNvSpPr txBox="1">
            <a:spLocks noChangeArrowheads="1"/>
          </p:cNvSpPr>
          <p:nvPr/>
        </p:nvSpPr>
        <p:spPr bwMode="auto">
          <a:xfrm>
            <a:off x="107950" y="507841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Potencial hídrico</a:t>
            </a:r>
          </a:p>
        </p:txBody>
      </p:sp>
      <p:sp>
        <p:nvSpPr>
          <p:cNvPr id="13322" name="Text Box 1034"/>
          <p:cNvSpPr txBox="1">
            <a:spLocks noChangeArrowheads="1"/>
          </p:cNvSpPr>
          <p:nvPr/>
        </p:nvSpPr>
        <p:spPr bwMode="auto">
          <a:xfrm>
            <a:off x="2268538" y="42211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-0,1 atm</a:t>
            </a:r>
          </a:p>
        </p:txBody>
      </p:sp>
      <p:sp>
        <p:nvSpPr>
          <p:cNvPr id="13323" name="Text Box 1035"/>
          <p:cNvSpPr txBox="1">
            <a:spLocks noChangeArrowheads="1"/>
          </p:cNvSpPr>
          <p:nvPr/>
        </p:nvSpPr>
        <p:spPr bwMode="auto">
          <a:xfrm>
            <a:off x="2339975" y="37163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-2 atm</a:t>
            </a:r>
          </a:p>
        </p:txBody>
      </p:sp>
      <p:sp>
        <p:nvSpPr>
          <p:cNvPr id="13324" name="Text Box 1036"/>
          <p:cNvSpPr txBox="1">
            <a:spLocks noChangeArrowheads="1"/>
          </p:cNvSpPr>
          <p:nvPr/>
        </p:nvSpPr>
        <p:spPr bwMode="auto">
          <a:xfrm>
            <a:off x="2339975" y="31400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-4 atm</a:t>
            </a:r>
          </a:p>
        </p:txBody>
      </p:sp>
      <p:sp>
        <p:nvSpPr>
          <p:cNvPr id="13325" name="Text Box 1037"/>
          <p:cNvSpPr txBox="1">
            <a:spLocks noChangeArrowheads="1"/>
          </p:cNvSpPr>
          <p:nvPr/>
        </p:nvSpPr>
        <p:spPr bwMode="auto">
          <a:xfrm>
            <a:off x="2339975" y="26368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-9,5 atm</a:t>
            </a:r>
          </a:p>
        </p:txBody>
      </p:sp>
      <p:sp>
        <p:nvSpPr>
          <p:cNvPr id="13326" name="Text Box 1038"/>
          <p:cNvSpPr txBox="1">
            <a:spLocks noChangeArrowheads="1"/>
          </p:cNvSpPr>
          <p:nvPr/>
        </p:nvSpPr>
        <p:spPr bwMode="auto">
          <a:xfrm>
            <a:off x="2268538" y="20605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-16,5 atm</a:t>
            </a:r>
          </a:p>
        </p:txBody>
      </p:sp>
    </p:spTree>
    <p:extLst>
      <p:ext uri="{BB962C8B-B14F-4D97-AF65-F5344CB8AC3E}">
        <p14:creationId xmlns:p14="http://schemas.microsoft.com/office/powerpoint/2010/main" val="17491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86200" y="228600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sz="36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Material de estudo</a:t>
            </a:r>
            <a:endParaRPr kumimoji="1" sz="3600" b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20985"/>
            <a:ext cx="6019800" cy="511320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27584" y="1196752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dirty="0">
                <a:solidFill>
                  <a:srgbClr val="003366"/>
                </a:solidFill>
                <a:latin typeface="Times New Roman" panose="02020603050405020304" pitchFamily="18" charset="0"/>
              </a:rPr>
              <a:t>http://passel.unl.edu/pages/informationmodule.php?idinformationmodule=1056648673</a:t>
            </a:r>
          </a:p>
        </p:txBody>
      </p:sp>
    </p:spTree>
    <p:extLst>
      <p:ext uri="{BB962C8B-B14F-4D97-AF65-F5344CB8AC3E}">
        <p14:creationId xmlns:p14="http://schemas.microsoft.com/office/powerpoint/2010/main" val="27771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2F90E02-ACAD-4FCB-AADA-A4C112ABC18D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7D3CF85A-80FB-4265-9595-6BDE9960DCA3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20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323850" y="836613"/>
            <a:ext cx="6335713" cy="4752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1613" y="44450"/>
            <a:ext cx="87630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smtClean="0">
                <a:solidFill>
                  <a:schemeClr val="accent2"/>
                </a:solidFill>
              </a:rPr>
              <a:t>a. Teoria do fluxo de pressão</a:t>
            </a:r>
          </a:p>
        </p:txBody>
      </p:sp>
      <p:pic>
        <p:nvPicPr>
          <p:cNvPr id="103430" name="Picture 4" descr="massfl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94525" y="836613"/>
            <a:ext cx="1754188" cy="4679950"/>
          </a:xfrm>
          <a:noFill/>
        </p:spPr>
      </p:pic>
      <p:pic>
        <p:nvPicPr>
          <p:cNvPr id="103431" name="Picture 5" descr="PressureFl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1688" y="1295400"/>
            <a:ext cx="5472112" cy="4149725"/>
          </a:xfrm>
          <a:noFill/>
        </p:spPr>
      </p:pic>
      <p:sp>
        <p:nvSpPr>
          <p:cNvPr id="103432" name="Text Box 6"/>
          <p:cNvSpPr txBox="1">
            <a:spLocks noChangeArrowheads="1"/>
          </p:cNvSpPr>
          <p:nvPr/>
        </p:nvSpPr>
        <p:spPr bwMode="auto">
          <a:xfrm>
            <a:off x="684213" y="5734050"/>
            <a:ext cx="7920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sz="2000" b="1">
                <a:solidFill>
                  <a:srgbClr val="FFFFFF"/>
                </a:solidFill>
                <a:latin typeface="Arial" charset="0"/>
                <a:ea typeface="MS PGothic" panose="020B0600070205080204" pitchFamily="34" charset="-128"/>
              </a:rPr>
              <a:t>Fatores que afetam a translocação simplástica: fotossíntese e transporte de açúcares.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894388" y="1362075"/>
            <a:ext cx="7429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>
                <a:solidFill>
                  <a:srgbClr val="000000"/>
                </a:solidFill>
                <a:ea typeface="MS PGothic" panose="020B0600070205080204" pitchFamily="34" charset="-128"/>
              </a:rPr>
              <a:t>folhas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609975" y="5229225"/>
            <a:ext cx="7175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>
                <a:solidFill>
                  <a:srgbClr val="000000"/>
                </a:solidFill>
                <a:ea typeface="MS PGothic" panose="020B0600070205080204" pitchFamily="34" charset="-128"/>
              </a:rPr>
              <a:t>raízes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400050" y="2066925"/>
            <a:ext cx="11938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>
                <a:solidFill>
                  <a:srgbClr val="000000"/>
                </a:solidFill>
                <a:ea typeface="MS PGothic" panose="020B0600070205080204" pitchFamily="34" charset="-128"/>
              </a:rPr>
              <a:t>Ápices dos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>
                <a:solidFill>
                  <a:srgbClr val="000000"/>
                </a:solidFill>
                <a:ea typeface="MS PGothic" panose="020B0600070205080204" pitchFamily="34" charset="-128"/>
              </a:rPr>
              <a:t>ramos</a:t>
            </a:r>
          </a:p>
        </p:txBody>
      </p:sp>
      <p:sp>
        <p:nvSpPr>
          <p:cNvPr id="103436" name="Text Box 13"/>
          <p:cNvSpPr txBox="1">
            <a:spLocks noChangeArrowheads="1"/>
          </p:cNvSpPr>
          <p:nvPr/>
        </p:nvSpPr>
        <p:spPr bwMode="auto">
          <a:xfrm>
            <a:off x="2124075" y="1316038"/>
            <a:ext cx="20129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Açúcares deixam as nervuras;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a água segue por osmose</a:t>
            </a:r>
          </a:p>
        </p:txBody>
      </p:sp>
      <p:sp>
        <p:nvSpPr>
          <p:cNvPr id="103437" name="Text Box 14"/>
          <p:cNvSpPr txBox="1">
            <a:spLocks noChangeArrowheads="1"/>
          </p:cNvSpPr>
          <p:nvPr/>
        </p:nvSpPr>
        <p:spPr bwMode="auto">
          <a:xfrm>
            <a:off x="835025" y="3284538"/>
            <a:ext cx="1754188" cy="639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Fluxo de açúcares para 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regiões de baixa pressão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de turgor</a:t>
            </a:r>
          </a:p>
        </p:txBody>
      </p:sp>
      <p:sp>
        <p:nvSpPr>
          <p:cNvPr id="103438" name="Text Box 16"/>
          <p:cNvSpPr txBox="1">
            <a:spLocks noChangeArrowheads="1"/>
          </p:cNvSpPr>
          <p:nvPr/>
        </p:nvSpPr>
        <p:spPr bwMode="auto">
          <a:xfrm>
            <a:off x="3422650" y="3403600"/>
            <a:ext cx="187007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Açúcares deixam as nervuras;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a água segue por osmose</a:t>
            </a:r>
          </a:p>
        </p:txBody>
      </p:sp>
      <p:sp>
        <p:nvSpPr>
          <p:cNvPr id="103439" name="Text Box 17"/>
          <p:cNvSpPr txBox="1">
            <a:spLocks noChangeArrowheads="1"/>
          </p:cNvSpPr>
          <p:nvPr/>
        </p:nvSpPr>
        <p:spPr bwMode="auto">
          <a:xfrm>
            <a:off x="5292725" y="3403600"/>
            <a:ext cx="1870075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= alta pressão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de turgor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3440" name="Text Box 19"/>
          <p:cNvSpPr txBox="1">
            <a:spLocks noChangeArrowheads="1"/>
          </p:cNvSpPr>
          <p:nvPr/>
        </p:nvSpPr>
        <p:spPr bwMode="auto">
          <a:xfrm>
            <a:off x="4356100" y="3902075"/>
            <a:ext cx="2157413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Açúcares deixam as nervuras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para metabolismo e armazenamento;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sz="1200">
                <a:solidFill>
                  <a:srgbClr val="000000"/>
                </a:solidFill>
                <a:ea typeface="MS PGothic" panose="020B0600070205080204" pitchFamily="34" charset="-128"/>
              </a:rPr>
              <a:t>a água segue por osmose</a:t>
            </a:r>
          </a:p>
        </p:txBody>
      </p:sp>
      <p:sp>
        <p:nvSpPr>
          <p:cNvPr id="103441" name="Text Box 20"/>
          <p:cNvSpPr txBox="1">
            <a:spLocks noChangeArrowheads="1"/>
          </p:cNvSpPr>
          <p:nvPr/>
        </p:nvSpPr>
        <p:spPr bwMode="auto">
          <a:xfrm>
            <a:off x="7380288" y="836613"/>
            <a:ext cx="7048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>
                <a:solidFill>
                  <a:srgbClr val="000000"/>
                </a:solidFill>
                <a:ea typeface="MS PGothic" panose="020B0600070205080204" pitchFamily="34" charset="-128"/>
              </a:rPr>
              <a:t>dreno</a:t>
            </a:r>
          </a:p>
        </p:txBody>
      </p:sp>
      <p:sp>
        <p:nvSpPr>
          <p:cNvPr id="103442" name="Text Box 21"/>
          <p:cNvSpPr txBox="1">
            <a:spLocks noChangeArrowheads="1"/>
          </p:cNvSpPr>
          <p:nvPr/>
        </p:nvSpPr>
        <p:spPr bwMode="auto">
          <a:xfrm>
            <a:off x="7294563" y="5078413"/>
            <a:ext cx="110490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>
                <a:solidFill>
                  <a:srgbClr val="000000"/>
                </a:solidFill>
                <a:ea typeface="MS PGothic" panose="020B0600070205080204" pitchFamily="34" charset="-128"/>
              </a:rPr>
              <a:t>   Fonte    </a:t>
            </a:r>
          </a:p>
        </p:txBody>
      </p:sp>
      <p:sp>
        <p:nvSpPr>
          <p:cNvPr id="103443" name="Text Box 22"/>
          <p:cNvSpPr txBox="1">
            <a:spLocks noChangeArrowheads="1"/>
          </p:cNvSpPr>
          <p:nvPr/>
        </p:nvSpPr>
        <p:spPr bwMode="auto">
          <a:xfrm rot="-5400000">
            <a:off x="6985794" y="3169444"/>
            <a:ext cx="387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b="1">
                <a:solidFill>
                  <a:srgbClr val="FFFF00"/>
                </a:solidFill>
                <a:latin typeface="Arial" charset="0"/>
                <a:ea typeface="MS PGothic" panose="020B0600070205080204" pitchFamily="34" charset="-128"/>
              </a:rPr>
              <a:t>Gradiente de pressão hidrostática</a:t>
            </a:r>
          </a:p>
        </p:txBody>
      </p:sp>
      <p:sp>
        <p:nvSpPr>
          <p:cNvPr id="103444" name="Line 23"/>
          <p:cNvSpPr>
            <a:spLocks noChangeShapeType="1"/>
          </p:cNvSpPr>
          <p:nvPr/>
        </p:nvSpPr>
        <p:spPr bwMode="auto">
          <a:xfrm>
            <a:off x="8459788" y="1700213"/>
            <a:ext cx="0" cy="25923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8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381E18-1F78-4CB3-9623-F9B15AD4FFBE}" type="datetime1">
              <a:rPr lang="pt-BR" smtClean="0">
                <a:solidFill>
                  <a:srgbClr val="FFFFFF"/>
                </a:solidFill>
              </a:rPr>
              <a:pPr>
                <a:defRPr/>
              </a:p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932279D8-82A4-4D00-8E6C-CDD3A1B2C674}" type="slidenum">
              <a:rPr lang="pt-BR">
                <a:solidFill>
                  <a:srgbClr val="FFFFFF"/>
                </a:solidFill>
              </a:rPr>
              <a:pPr lvl="1">
                <a:defRPr/>
              </a:pPr>
              <a:t>21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445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smtClean="0">
                <a:solidFill>
                  <a:schemeClr val="accent2"/>
                </a:solidFill>
              </a:rPr>
              <a:t>b. Teoria da corrente citoplasmática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820150" cy="871538"/>
          </a:xfrm>
        </p:spPr>
        <p:txBody>
          <a:bodyPr/>
          <a:lstStyle/>
          <a:p>
            <a:pPr eaLnBrk="1" hangingPunct="1">
              <a:buClr>
                <a:srgbClr val="00FFFF"/>
              </a:buClr>
            </a:pPr>
            <a:r>
              <a:rPr lang="pt-BR" sz="2400" b="1" smtClean="0">
                <a:latin typeface="Arial" charset="0"/>
              </a:rPr>
              <a:t>Movimentação de substâncias por um gradiente de difusão</a:t>
            </a:r>
          </a:p>
          <a:p>
            <a:pPr eaLnBrk="1" hangingPunct="1">
              <a:buClr>
                <a:srgbClr val="00FFFF"/>
              </a:buClr>
            </a:pPr>
            <a:r>
              <a:rPr lang="pt-BR" sz="2400" b="1" smtClean="0">
                <a:latin typeface="Arial" charset="0"/>
              </a:rPr>
              <a:t>Processo de ciclose celular</a:t>
            </a:r>
          </a:p>
        </p:txBody>
      </p:sp>
      <p:sp>
        <p:nvSpPr>
          <p:cNvPr id="104454" name="Rectangle 7"/>
          <p:cNvSpPr>
            <a:spLocks noChangeArrowheads="1"/>
          </p:cNvSpPr>
          <p:nvPr/>
        </p:nvSpPr>
        <p:spPr bwMode="auto">
          <a:xfrm>
            <a:off x="0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z="2100">
              <a:solidFill>
                <a:srgbClr val="FFFFFF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pic>
        <p:nvPicPr>
          <p:cNvPr id="1044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205038"/>
            <a:ext cx="3197225" cy="4652962"/>
          </a:xfrm>
          <a:noFill/>
        </p:spPr>
      </p:pic>
    </p:spTree>
    <p:extLst>
      <p:ext uri="{BB962C8B-B14F-4D97-AF65-F5344CB8AC3E}">
        <p14:creationId xmlns:p14="http://schemas.microsoft.com/office/powerpoint/2010/main" val="3974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8077200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101"/>
                </a:solidFill>
                <a:ea typeface="+mj-ea"/>
                <a:cs typeface="+mj-cs"/>
              </a:rPr>
              <a:t>Translocação dos herbicidas pós-emergentes</a:t>
            </a:r>
          </a:p>
        </p:txBody>
      </p:sp>
      <p:sp>
        <p:nvSpPr>
          <p:cNvPr id="80899" name="Text Box 13"/>
          <p:cNvSpPr txBox="1">
            <a:spLocks noChangeArrowheads="1"/>
          </p:cNvSpPr>
          <p:nvPr/>
        </p:nvSpPr>
        <p:spPr bwMode="auto">
          <a:xfrm>
            <a:off x="1371600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sz="24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80900" name="Group 31"/>
          <p:cNvGrpSpPr>
            <a:grpSpLocks/>
          </p:cNvGrpSpPr>
          <p:nvPr/>
        </p:nvGrpSpPr>
        <p:grpSpPr bwMode="auto">
          <a:xfrm>
            <a:off x="1447800" y="2438400"/>
            <a:ext cx="2466975" cy="4419600"/>
            <a:chOff x="720" y="1536"/>
            <a:chExt cx="1554" cy="2784"/>
          </a:xfrm>
        </p:grpSpPr>
        <p:pic>
          <p:nvPicPr>
            <p:cNvPr id="809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0" t="18791" r="28000" b="23489"/>
            <a:stretch>
              <a:fillRect/>
            </a:stretch>
          </p:blipFill>
          <p:spPr bwMode="auto">
            <a:xfrm>
              <a:off x="720" y="1536"/>
              <a:ext cx="155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8" name="AutoShape 26"/>
            <p:cNvSpPr>
              <a:spLocks noChangeArrowheads="1"/>
            </p:cNvSpPr>
            <p:nvPr/>
          </p:nvSpPr>
          <p:spPr bwMode="auto">
            <a:xfrm>
              <a:off x="1872" y="2448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altLang="pt-BR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0901" name="Group 32"/>
          <p:cNvGrpSpPr>
            <a:grpSpLocks/>
          </p:cNvGrpSpPr>
          <p:nvPr/>
        </p:nvGrpSpPr>
        <p:grpSpPr bwMode="auto">
          <a:xfrm>
            <a:off x="5181600" y="2438400"/>
            <a:ext cx="2465388" cy="4419600"/>
            <a:chOff x="3147" y="1536"/>
            <a:chExt cx="1553" cy="2784"/>
          </a:xfrm>
        </p:grpSpPr>
        <p:pic>
          <p:nvPicPr>
            <p:cNvPr id="8090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0" t="19333" r="28000" b="23334"/>
            <a:stretch>
              <a:fillRect/>
            </a:stretch>
          </p:blipFill>
          <p:spPr bwMode="auto">
            <a:xfrm>
              <a:off x="3147" y="1536"/>
              <a:ext cx="1553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6" name="AutoShape 27"/>
            <p:cNvSpPr>
              <a:spLocks noChangeArrowheads="1"/>
            </p:cNvSpPr>
            <p:nvPr/>
          </p:nvSpPr>
          <p:spPr bwMode="auto">
            <a:xfrm>
              <a:off x="4320" y="2400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altLang="pt-BR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0902" name="Text Box 33"/>
          <p:cNvSpPr txBox="1">
            <a:spLocks noChangeArrowheads="1"/>
          </p:cNvSpPr>
          <p:nvPr/>
        </p:nvSpPr>
        <p:spPr bwMode="auto">
          <a:xfrm>
            <a:off x="14478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b="1">
                <a:solidFill>
                  <a:srgbClr val="003366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80903" name="Text Box 34"/>
          <p:cNvSpPr txBox="1">
            <a:spLocks noChangeArrowheads="1"/>
          </p:cNvSpPr>
          <p:nvPr/>
        </p:nvSpPr>
        <p:spPr bwMode="auto">
          <a:xfrm>
            <a:off x="5181600" y="2438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b="1">
                <a:solidFill>
                  <a:srgbClr val="003366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cxnSp>
        <p:nvCxnSpPr>
          <p:cNvPr id="80904" name="Conector de seta reta 2"/>
          <p:cNvCxnSpPr>
            <a:cxnSpLocks noChangeShapeType="1"/>
          </p:cNvCxnSpPr>
          <p:nvPr/>
        </p:nvCxnSpPr>
        <p:spPr bwMode="auto">
          <a:xfrm>
            <a:off x="-1295400" y="838200"/>
            <a:ext cx="914400" cy="914400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47775"/>
            <a:ext cx="7772400" cy="55562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000101"/>
                </a:solidFill>
                <a:ea typeface="+mj-ea"/>
                <a:cs typeface="+mj-cs"/>
              </a:rPr>
              <a:t>Translocação dos herbicidas pré e </a:t>
            </a:r>
            <a:r>
              <a:rPr lang="pt-BR" sz="3200" dirty="0" err="1" smtClean="0">
                <a:solidFill>
                  <a:srgbClr val="000101"/>
                </a:solidFill>
                <a:ea typeface="+mj-ea"/>
                <a:cs typeface="+mj-cs"/>
              </a:rPr>
              <a:t>ppi</a:t>
            </a:r>
            <a:endParaRPr lang="pt-BR" sz="3200" dirty="0" smtClean="0">
              <a:solidFill>
                <a:srgbClr val="000101"/>
              </a:solidFill>
              <a:ea typeface="+mj-ea"/>
              <a:cs typeface="+mj-cs"/>
            </a:endParaRPr>
          </a:p>
        </p:txBody>
      </p:sp>
      <p:sp>
        <p:nvSpPr>
          <p:cNvPr id="82947" name="Text Box 8"/>
          <p:cNvSpPr txBox="1">
            <a:spLocks noChangeArrowheads="1"/>
          </p:cNvSpPr>
          <p:nvPr/>
        </p:nvSpPr>
        <p:spPr bwMode="auto">
          <a:xfrm>
            <a:off x="1371600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sz="24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82948" name="Group 24"/>
          <p:cNvGrpSpPr>
            <a:grpSpLocks/>
          </p:cNvGrpSpPr>
          <p:nvPr/>
        </p:nvGrpSpPr>
        <p:grpSpPr bwMode="auto">
          <a:xfrm>
            <a:off x="1447800" y="2362200"/>
            <a:ext cx="2667000" cy="4495800"/>
            <a:chOff x="1776" y="1632"/>
            <a:chExt cx="1152" cy="2064"/>
          </a:xfrm>
        </p:grpSpPr>
        <p:pic>
          <p:nvPicPr>
            <p:cNvPr id="8296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0" t="19333" r="28000" b="23334"/>
            <a:stretch>
              <a:fillRect/>
            </a:stretch>
          </p:blipFill>
          <p:spPr bwMode="auto">
            <a:xfrm>
              <a:off x="1776" y="1632"/>
              <a:ext cx="115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7" name="AutoShape 18"/>
            <p:cNvSpPr>
              <a:spLocks noChangeArrowheads="1"/>
            </p:cNvSpPr>
            <p:nvPr/>
          </p:nvSpPr>
          <p:spPr bwMode="auto">
            <a:xfrm>
              <a:off x="2304" y="302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altLang="pt-BR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949" name="Group 25"/>
          <p:cNvGrpSpPr>
            <a:grpSpLocks/>
          </p:cNvGrpSpPr>
          <p:nvPr/>
        </p:nvGrpSpPr>
        <p:grpSpPr bwMode="auto">
          <a:xfrm>
            <a:off x="5029200" y="2362200"/>
            <a:ext cx="2590800" cy="4495800"/>
            <a:chOff x="4368" y="1632"/>
            <a:chExt cx="1152" cy="2064"/>
          </a:xfrm>
        </p:grpSpPr>
        <p:pic>
          <p:nvPicPr>
            <p:cNvPr id="8295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1" t="19333" r="28000" b="23334"/>
            <a:stretch>
              <a:fillRect/>
            </a:stretch>
          </p:blipFill>
          <p:spPr bwMode="auto">
            <a:xfrm>
              <a:off x="4368" y="1632"/>
              <a:ext cx="115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3" name="Line 7"/>
            <p:cNvSpPr>
              <a:spLocks noChangeShapeType="1"/>
            </p:cNvSpPr>
            <p:nvPr/>
          </p:nvSpPr>
          <p:spPr bwMode="auto">
            <a:xfrm rot="-5197885">
              <a:off x="4824" y="3048"/>
              <a:ext cx="24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54" name="AutoShape 9"/>
            <p:cNvSpPr>
              <a:spLocks noChangeArrowheads="1"/>
            </p:cNvSpPr>
            <p:nvPr/>
          </p:nvSpPr>
          <p:spPr bwMode="auto">
            <a:xfrm>
              <a:off x="4896" y="3216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altLang="pt-BR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55" name="Line 10"/>
            <p:cNvSpPr>
              <a:spLocks noChangeShapeType="1"/>
            </p:cNvSpPr>
            <p:nvPr/>
          </p:nvSpPr>
          <p:spPr bwMode="auto">
            <a:xfrm rot="-2668843">
              <a:off x="4969" y="2807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56" name="Line 11"/>
            <p:cNvSpPr>
              <a:spLocks noChangeShapeType="1"/>
            </p:cNvSpPr>
            <p:nvPr/>
          </p:nvSpPr>
          <p:spPr bwMode="auto">
            <a:xfrm rot="-8293463">
              <a:off x="4704" y="2832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57" name="Line 12"/>
            <p:cNvSpPr>
              <a:spLocks noChangeShapeType="1"/>
            </p:cNvSpPr>
            <p:nvPr/>
          </p:nvSpPr>
          <p:spPr bwMode="auto">
            <a:xfrm rot="-8293463">
              <a:off x="4464" y="264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58" name="Line 13"/>
            <p:cNvSpPr>
              <a:spLocks noChangeShapeType="1"/>
            </p:cNvSpPr>
            <p:nvPr/>
          </p:nvSpPr>
          <p:spPr bwMode="auto">
            <a:xfrm rot="17907719" flipV="1">
              <a:off x="4608" y="2592"/>
              <a:ext cx="19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59" name="Line 14"/>
            <p:cNvSpPr>
              <a:spLocks noChangeShapeType="1"/>
            </p:cNvSpPr>
            <p:nvPr/>
          </p:nvSpPr>
          <p:spPr bwMode="auto">
            <a:xfrm rot="11054308" flipV="1">
              <a:off x="4584" y="2760"/>
              <a:ext cx="19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0" name="Line 15"/>
            <p:cNvSpPr>
              <a:spLocks noChangeShapeType="1"/>
            </p:cNvSpPr>
            <p:nvPr/>
          </p:nvSpPr>
          <p:spPr bwMode="auto">
            <a:xfrm rot="-5197885">
              <a:off x="4824" y="2712"/>
              <a:ext cx="24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1" name="Line 16"/>
            <p:cNvSpPr>
              <a:spLocks noChangeShapeType="1"/>
            </p:cNvSpPr>
            <p:nvPr/>
          </p:nvSpPr>
          <p:spPr bwMode="auto">
            <a:xfrm rot="-2668843">
              <a:off x="4944" y="2496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2" name="Line 17"/>
            <p:cNvSpPr>
              <a:spLocks noChangeShapeType="1"/>
            </p:cNvSpPr>
            <p:nvPr/>
          </p:nvSpPr>
          <p:spPr bwMode="auto">
            <a:xfrm rot="-8293463">
              <a:off x="4704" y="2448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3" name="Line 21"/>
            <p:cNvSpPr>
              <a:spLocks noChangeShapeType="1"/>
            </p:cNvSpPr>
            <p:nvPr/>
          </p:nvSpPr>
          <p:spPr bwMode="auto">
            <a:xfrm rot="-2668843">
              <a:off x="5184" y="2640"/>
              <a:ext cx="24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4" name="Line 22"/>
            <p:cNvSpPr>
              <a:spLocks noChangeShapeType="1"/>
            </p:cNvSpPr>
            <p:nvPr/>
          </p:nvSpPr>
          <p:spPr bwMode="auto">
            <a:xfrm rot="17907719" flipV="1">
              <a:off x="5112" y="2616"/>
              <a:ext cx="19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5" name="Line 23"/>
            <p:cNvSpPr>
              <a:spLocks noChangeShapeType="1"/>
            </p:cNvSpPr>
            <p:nvPr/>
          </p:nvSpPr>
          <p:spPr bwMode="auto">
            <a:xfrm rot="2014850" flipV="1">
              <a:off x="5184" y="2784"/>
              <a:ext cx="192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950" name="Text Box 26"/>
          <p:cNvSpPr txBox="1">
            <a:spLocks noChangeArrowheads="1"/>
          </p:cNvSpPr>
          <p:nvPr/>
        </p:nvSpPr>
        <p:spPr bwMode="auto">
          <a:xfrm>
            <a:off x="13716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b="1">
                <a:solidFill>
                  <a:srgbClr val="003366"/>
                </a:solidFill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82951" name="Text Box 27"/>
          <p:cNvSpPr txBox="1">
            <a:spLocks noChangeArrowheads="1"/>
          </p:cNvSpPr>
          <p:nvPr/>
        </p:nvSpPr>
        <p:spPr bwMode="auto">
          <a:xfrm>
            <a:off x="4953000" y="2362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b="1">
                <a:solidFill>
                  <a:srgbClr val="003366"/>
                </a:solidFill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8458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Transporte dos herbicidas pelo floema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772400" cy="41910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" charset="0"/>
              <a:buChar char="l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TEORIA DOS ÁCIDOS FRACOS – desenvolvida para explicar o movimento dos ácidos fracos, como o 2,4-D, com grupamentos COOH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Gradiente de pH existe entre o interior dos elementos do tubo do floema e o apoplasto externo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O ácido fraco é protonado externamente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A molécula neutral pode penetrar com facilidade pela membrana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Dentro da célula a molécula se torna negativamente carregada e não consegue sair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8" descr="D:\Translo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10304" r="23393" b="55621"/>
          <a:stretch>
            <a:fillRect/>
          </a:stretch>
        </p:blipFill>
        <p:spPr bwMode="auto">
          <a:xfrm>
            <a:off x="1295400" y="2362200"/>
            <a:ext cx="5943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8001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>
                <a:solidFill>
                  <a:srgbClr val="000101"/>
                </a:solidFill>
                <a:ea typeface="+mj-ea"/>
                <a:cs typeface="+mj-cs"/>
              </a:rPr>
              <a:t>Mobilidade no floema dos herbicidas ácidos fracos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343400" y="2895600"/>
            <a:ext cx="766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sz="1800" b="1">
                <a:solidFill>
                  <a:srgbClr val="003366"/>
                </a:solidFill>
                <a:latin typeface="Arial Rounded MT Bold" panose="020F0704030504030204" pitchFamily="34" charset="0"/>
              </a:rPr>
              <a:t>NH</a:t>
            </a:r>
            <a:r>
              <a:rPr kumimoji="1" lang="en-US" altLang="pt-BR" sz="1800" b="1" baseline="-25000">
                <a:solidFill>
                  <a:srgbClr val="003366"/>
                </a:solidFill>
                <a:latin typeface="Arial Rounded MT Bold" panose="020F0704030504030204" pitchFamily="34" charset="0"/>
              </a:rPr>
              <a:t>4</a:t>
            </a:r>
            <a:r>
              <a:rPr kumimoji="1" lang="en-US" altLang="pt-BR" sz="1800" b="1" baseline="30000">
                <a:solidFill>
                  <a:srgbClr val="003366"/>
                </a:solidFill>
                <a:latin typeface="Arial Rounded MT Bold" panose="020F0704030504030204" pitchFamily="34" charset="0"/>
              </a:rPr>
              <a:t>+</a:t>
            </a:r>
            <a:endParaRPr kumimoji="1" lang="en-US" altLang="pt-BR" sz="1800" b="1" baseline="-25000">
              <a:solidFill>
                <a:srgbClr val="003366"/>
              </a:solidFill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pt-BR" sz="1800" b="1" baseline="-25000">
              <a:solidFill>
                <a:srgbClr val="0033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 flipV="1">
            <a:off x="3494088" y="5732463"/>
            <a:ext cx="696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3438525" y="562133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3530600" y="4910138"/>
            <a:ext cx="7953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8382000" cy="533400"/>
          </a:xfrm>
        </p:spPr>
        <p:txBody>
          <a:bodyPr/>
          <a:lstStyle/>
          <a:p>
            <a:pPr eaLnBrk="1" hangingPunct="1">
              <a:defRPr/>
            </a:pPr>
            <a:r>
              <a:rPr lang="pt-BR" sz="3400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Evidências da teoria dos ácidos fracos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72400" cy="3429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Muitos compostos com mobilidade pelo floema são ácidos fracos</a:t>
            </a:r>
          </a:p>
          <a:p>
            <a:pPr marL="533400" indent="-533400"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A absorção do herbicida é dependente do pH, com maior absorção de ácidos fracos a pH mais ácido</a:t>
            </a:r>
          </a:p>
          <a:p>
            <a:pPr marL="533400" indent="-533400"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Adicionar um grupo COOH na Atrazina torna a mais móvel no floema</a:t>
            </a:r>
          </a:p>
          <a:p>
            <a:pPr marL="914400" lvl="1" indent="-457200" eaLnBrk="1" hangingPunct="1">
              <a:buFontTx/>
              <a:buNone/>
              <a:defRPr/>
            </a:pPr>
            <a:endParaRPr lang="pt-BR" b="1" dirty="0" smtClean="0">
              <a:solidFill>
                <a:srgbClr val="000000"/>
              </a:solidFill>
              <a:latin typeface="Arial Rounded MT Bold" charset="0"/>
              <a:ea typeface="+mn-ea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12192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Evidências contra a teoria dos ácidos fracos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24384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Alguns herbicidas são moveis pelo floema e não são ácidos fracos (amitrole, asulam)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Glyphosate, que tem um grupo COOH, é carregado na célula independente do pH, mas não é acumulado contra um gradiente de concentração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Glyphosate é um caso especial, ele é carregado para dentro da célula devido a um carregador específico de fósforo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BR" b="1" dirty="0" smtClean="0">
              <a:solidFill>
                <a:srgbClr val="000000"/>
              </a:solidFill>
              <a:latin typeface="Arial Rounded MT Bold" charset="0"/>
              <a:ea typeface="+mn-ea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8305800" cy="6096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Teoria da permeabilidade intermediária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43200"/>
            <a:ext cx="8229600" cy="33528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A mobilidade no floema é controlada pelo coeficiente de permeabilidade do composto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Um composto é permeável suficiente para entrar no floema e será transportado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A distância de transporte depende da permeabilidade do composto</a:t>
            </a:r>
          </a:p>
          <a:p>
            <a:pPr eaLnBrk="1" hangingPunct="1">
              <a:buFont typeface="Wingdings" charset="0"/>
              <a:buNone/>
              <a:defRPr/>
            </a:pPr>
            <a:endParaRPr lang="pt-BR" b="1" dirty="0" smtClean="0">
              <a:solidFill>
                <a:srgbClr val="000000"/>
              </a:solidFill>
              <a:latin typeface="Arial Rounded MT Bold" charset="0"/>
              <a:ea typeface="+mn-ea"/>
              <a:cs typeface="+mn-c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5908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Compostos altamente permeáveis serão continuamente reequilibrado com o apoplasto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Baixa permeabilidade significa baixo movimento e baixo equilíbrio e pequena movimentação no floema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Entre estes dois extremos estão os compostos que têm permeabilidade intermediária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1143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sz="3200" kern="0" dirty="0" smtClean="0">
                <a:solidFill>
                  <a:srgbClr val="000000"/>
                </a:solidFill>
                <a:latin typeface="Arial Rounded MT Bold" charset="0"/>
                <a:ea typeface="ＭＳ Ｐゴシック"/>
                <a:cs typeface="+mj-cs"/>
              </a:rPr>
              <a:t>Teoria da permeabilidade intermediária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1916113"/>
            <a:ext cx="7740650" cy="1655762"/>
            <a:chOff x="431" y="1207"/>
            <a:chExt cx="4876" cy="1043"/>
          </a:xfrm>
        </p:grpSpPr>
        <p:sp>
          <p:nvSpPr>
            <p:cNvPr id="156694" name="Line 3"/>
            <p:cNvSpPr>
              <a:spLocks noChangeShapeType="1"/>
            </p:cNvSpPr>
            <p:nvPr/>
          </p:nvSpPr>
          <p:spPr bwMode="auto">
            <a:xfrm flipH="1">
              <a:off x="1429" y="1253"/>
              <a:ext cx="317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  <p:sp>
          <p:nvSpPr>
            <p:cNvPr id="156695" name="Line 4"/>
            <p:cNvSpPr>
              <a:spLocks noChangeShapeType="1"/>
            </p:cNvSpPr>
            <p:nvPr/>
          </p:nvSpPr>
          <p:spPr bwMode="auto">
            <a:xfrm>
              <a:off x="3334" y="1207"/>
              <a:ext cx="363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  <p:sp>
          <p:nvSpPr>
            <p:cNvPr id="386053" name="Text Box 5"/>
            <p:cNvSpPr txBox="1">
              <a:spLocks noChangeArrowheads="1"/>
            </p:cNvSpPr>
            <p:nvPr/>
          </p:nvSpPr>
          <p:spPr bwMode="auto">
            <a:xfrm>
              <a:off x="431" y="1616"/>
              <a:ext cx="1946" cy="634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Rota aquosa (pectinas)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(subst. Polares solúveis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em água)</a:t>
              </a:r>
            </a:p>
          </p:txBody>
        </p:sp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925" y="1525"/>
              <a:ext cx="2382" cy="634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Rota </a:t>
              </a:r>
              <a:r>
                <a:rPr kumimoji="1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lipoidal</a:t>
              </a:r>
              <a:r>
                <a:rPr kumimoji="1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(cutina e ceras)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(subst. apolares insolúveis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em água)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68538" y="3284538"/>
            <a:ext cx="3887787" cy="973137"/>
            <a:chOff x="1429" y="2069"/>
            <a:chExt cx="2449" cy="613"/>
          </a:xfrm>
        </p:grpSpPr>
        <p:sp>
          <p:nvSpPr>
            <p:cNvPr id="156691" name="Line 8"/>
            <p:cNvSpPr>
              <a:spLocks noChangeShapeType="1"/>
            </p:cNvSpPr>
            <p:nvPr/>
          </p:nvSpPr>
          <p:spPr bwMode="auto">
            <a:xfrm rot="-5400000">
              <a:off x="3492" y="2092"/>
              <a:ext cx="363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  <p:sp>
          <p:nvSpPr>
            <p:cNvPr id="156692" name="Line 9"/>
            <p:cNvSpPr>
              <a:spLocks noChangeShapeType="1"/>
            </p:cNvSpPr>
            <p:nvPr/>
          </p:nvSpPr>
          <p:spPr bwMode="auto">
            <a:xfrm rot="5400000" flipH="1">
              <a:off x="1429" y="2115"/>
              <a:ext cx="317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1496" y="2432"/>
              <a:ext cx="2382" cy="250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Paredes celulares (apoplasto)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28888" y="4183062"/>
            <a:ext cx="4060825" cy="900113"/>
            <a:chOff x="1605" y="2614"/>
            <a:chExt cx="2558" cy="567"/>
          </a:xfrm>
        </p:grpSpPr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1605" y="2931"/>
              <a:ext cx="2558" cy="250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Plasmalema</a:t>
              </a:r>
              <a:r>
                <a:rPr kumimoji="1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(membrana celular)</a:t>
              </a:r>
            </a:p>
          </p:txBody>
        </p:sp>
        <p:sp>
          <p:nvSpPr>
            <p:cNvPr id="156690" name="Line 13"/>
            <p:cNvSpPr>
              <a:spLocks noChangeShapeType="1"/>
            </p:cNvSpPr>
            <p:nvPr/>
          </p:nvSpPr>
          <p:spPr bwMode="auto">
            <a:xfrm>
              <a:off x="2608" y="2614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627313" y="5013325"/>
            <a:ext cx="3017837" cy="1765300"/>
            <a:chOff x="1655" y="3158"/>
            <a:chExt cx="1901" cy="1112"/>
          </a:xfrm>
        </p:grpSpPr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1655" y="3430"/>
              <a:ext cx="1901" cy="250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Protoplasto</a:t>
              </a:r>
              <a:r>
                <a:rPr kumimoji="1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(simplasto)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1701" y="4020"/>
              <a:ext cx="1813" cy="250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Floema (translocação)</a:t>
              </a:r>
            </a:p>
          </p:txBody>
        </p:sp>
        <p:sp>
          <p:nvSpPr>
            <p:cNvPr id="156687" name="Line 17"/>
            <p:cNvSpPr>
              <a:spLocks noChangeShapeType="1"/>
            </p:cNvSpPr>
            <p:nvPr/>
          </p:nvSpPr>
          <p:spPr bwMode="auto">
            <a:xfrm>
              <a:off x="2608" y="3158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  <p:sp>
          <p:nvSpPr>
            <p:cNvPr id="156688" name="Line 18"/>
            <p:cNvSpPr>
              <a:spLocks noChangeShapeType="1"/>
            </p:cNvSpPr>
            <p:nvPr/>
          </p:nvSpPr>
          <p:spPr bwMode="auto">
            <a:xfrm>
              <a:off x="2608" y="3702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</p:grpSp>
      <p:sp>
        <p:nvSpPr>
          <p:cNvPr id="386067" name="Text Box 19"/>
          <p:cNvSpPr txBox="1">
            <a:spLocks noChangeArrowheads="1"/>
          </p:cNvSpPr>
          <p:nvPr/>
        </p:nvSpPr>
        <p:spPr bwMode="auto">
          <a:xfrm>
            <a:off x="1576388" y="188913"/>
            <a:ext cx="4733925" cy="4064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Interceptação</a:t>
            </a:r>
            <a:r>
              <a:rPr kumimoji="1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pela</a:t>
            </a:r>
            <a:r>
              <a:rPr kumimoji="1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superfície</a:t>
            </a:r>
            <a:r>
              <a:rPr kumimoji="1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</a:t>
            </a:r>
            <a:r>
              <a:rPr kumimoji="1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1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folha</a:t>
            </a:r>
            <a:endParaRPr kumimoji="1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460625" y="1341438"/>
            <a:ext cx="3048000" cy="612775"/>
            <a:chOff x="1550" y="845"/>
            <a:chExt cx="1920" cy="386"/>
          </a:xfrm>
          <a:solidFill>
            <a:schemeClr val="bg1"/>
          </a:solidFill>
        </p:grpSpPr>
        <p:sp>
          <p:nvSpPr>
            <p:cNvPr id="386069" name="Text Box 21"/>
            <p:cNvSpPr txBox="1">
              <a:spLocks noChangeArrowheads="1"/>
            </p:cNvSpPr>
            <p:nvPr/>
          </p:nvSpPr>
          <p:spPr bwMode="auto">
            <a:xfrm>
              <a:off x="1550" y="981"/>
              <a:ext cx="1920" cy="2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Passagem pela cutícula</a:t>
              </a:r>
            </a:p>
          </p:txBody>
        </p:sp>
        <p:sp>
          <p:nvSpPr>
            <p:cNvPr id="156684" name="Line 22"/>
            <p:cNvSpPr>
              <a:spLocks noChangeShapeType="1"/>
            </p:cNvSpPr>
            <p:nvPr/>
          </p:nvSpPr>
          <p:spPr bwMode="auto">
            <a:xfrm>
              <a:off x="2517" y="845"/>
              <a:ext cx="0" cy="18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866180" y="585118"/>
            <a:ext cx="4217988" cy="755650"/>
            <a:chOff x="1130" y="346"/>
            <a:chExt cx="2657" cy="476"/>
          </a:xfrm>
          <a:solidFill>
            <a:schemeClr val="bg1"/>
          </a:solidFill>
        </p:grpSpPr>
        <p:sp>
          <p:nvSpPr>
            <p:cNvPr id="386072" name="Text Box 24"/>
            <p:cNvSpPr txBox="1">
              <a:spLocks noChangeArrowheads="1"/>
            </p:cNvSpPr>
            <p:nvPr/>
          </p:nvSpPr>
          <p:spPr bwMode="auto">
            <a:xfrm>
              <a:off x="1130" y="572"/>
              <a:ext cx="2657" cy="25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Retenção pela superfície da folha</a:t>
              </a:r>
            </a:p>
          </p:txBody>
        </p:sp>
        <p:sp>
          <p:nvSpPr>
            <p:cNvPr id="156682" name="Line 25"/>
            <p:cNvSpPr>
              <a:spLocks noChangeShapeType="1"/>
            </p:cNvSpPr>
            <p:nvPr/>
          </p:nvSpPr>
          <p:spPr bwMode="auto">
            <a:xfrm>
              <a:off x="2472" y="346"/>
              <a:ext cx="0" cy="226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>
                <a:solidFill>
                  <a:srgbClr val="FFFFFF"/>
                </a:solidFill>
              </a:endParaRPr>
            </a:p>
          </p:txBody>
        </p:sp>
      </p:grp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F88FA-A16E-4FEE-B5DC-327FD5E7919B}" type="datetime1">
              <a:rPr lang="pt-BR" smtClean="0">
                <a:solidFill>
                  <a:srgbClr val="FFFFFF"/>
                </a:solidFill>
              </a:rPr>
              <a:t>26/02/16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6138E397-A948-4407-8F78-80DFFD5F557A}" type="slidenum">
              <a:rPr lang="pt-BR" smtClean="0">
                <a:solidFill>
                  <a:srgbClr val="FFFFFF"/>
                </a:solidFill>
              </a:rPr>
              <a:pPr lvl="1">
                <a:defRPr/>
              </a:pPr>
              <a:t>3</a:t>
            </a:fld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3" descr="D:\Translo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78104" r="22298" b="-1523"/>
          <a:stretch>
            <a:fillRect/>
          </a:stretch>
        </p:blipFill>
        <p:spPr bwMode="auto">
          <a:xfrm>
            <a:off x="1524000" y="2819400"/>
            <a:ext cx="6858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3810000" y="266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altLang="pt-BR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429000" y="2667000"/>
            <a:ext cx="3124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altLang="pt-BR" b="1">
                <a:solidFill>
                  <a:srgbClr val="000101"/>
                </a:solidFill>
                <a:latin typeface="Arial Rounded MT Bold" panose="020F0704030504030204" pitchFamily="34" charset="0"/>
              </a:rPr>
              <a:t>Feixe vascular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3184525" y="5557838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altLang="pt-BR" sz="2400" b="1">
                <a:solidFill>
                  <a:srgbClr val="666699"/>
                </a:solidFill>
                <a:latin typeface="Arial Rounded MT Bold" panose="020F0704030504030204" pitchFamily="34" charset="0"/>
              </a:rPr>
              <a:t>Dreno</a:t>
            </a:r>
          </a:p>
        </p:txBody>
      </p:sp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5105400" y="54864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pt-BR" sz="2400" b="1">
                <a:solidFill>
                  <a:srgbClr val="FF0000"/>
                </a:solidFill>
                <a:latin typeface="Arial Rounded MT Bold" panose="020F0704030504030204" pitchFamily="34" charset="0"/>
              </a:rPr>
              <a:t>Fonte</a:t>
            </a:r>
          </a:p>
        </p:txBody>
      </p:sp>
      <p:sp>
        <p:nvSpPr>
          <p:cNvPr id="90119" name="Line 8"/>
          <p:cNvSpPr>
            <a:spLocks noChangeShapeType="1"/>
          </p:cNvSpPr>
          <p:nvPr/>
        </p:nvSpPr>
        <p:spPr bwMode="auto">
          <a:xfrm flipH="1">
            <a:off x="1968500" y="5749925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6775450" y="5732463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64" name="Text Box 1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7620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1" lang="pt-BR" sz="2000" dirty="0" smtClean="0">
                <a:solidFill>
                  <a:srgbClr val="000101"/>
                </a:solidFill>
                <a:latin typeface="Arial Rounded MT Bold" charset="0"/>
                <a:ea typeface="+mj-ea"/>
                <a:cs typeface="+mj-cs"/>
              </a:rPr>
              <a:t>Pergunta: O herbicida tem a mesma velocidade de deslocamento no xilema e floema, onde eles se acumulam?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772400" cy="36576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A permeabilidade ótima: um composto entra no floema e uma taxa razoável, permanece o floema pelo tempo suficiente para ser translocado a uma distância razoável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Compostos com log K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ow</a:t>
            </a: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 entre -1 e 1 geralmente estão na faixa intermediária de permeabilidade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1143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sz="3200" kern="0" dirty="0" smtClean="0">
                <a:solidFill>
                  <a:srgbClr val="000000"/>
                </a:solidFill>
                <a:latin typeface="Arial Rounded MT Bold" charset="0"/>
                <a:ea typeface="ＭＳ Ｐゴシック"/>
                <a:cs typeface="+mj-cs"/>
              </a:rPr>
              <a:t>Teoria da permeabilidade intermediária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Unificação da teoria para transporte pelo floema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153400" cy="41910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Proposta por Kleier (1988, Plant Physiol. 86:803-810).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Modelo indica alguns pontos importantes: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Não acídica, altamente permeável (alto log K</a:t>
            </a:r>
            <a:r>
              <a:rPr lang="pt-BR" sz="20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ow</a:t>
            </a: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) compostos representam candidatos de baixa probabilidade para transporte pelo floema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Estes compostos são chamados de pseudoapoplásticos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Adicionando uma funcionalidade ácida para reduzir a permeabilidade incrementa a absorção</a:t>
            </a:r>
          </a:p>
          <a:p>
            <a:pPr lvl="1" eaLnBrk="1" hangingPunct="1">
              <a:defRPr/>
            </a:pPr>
            <a:endParaRPr lang="pt-BR" b="1" dirty="0" smtClean="0">
              <a:solidFill>
                <a:srgbClr val="000000"/>
              </a:solidFill>
              <a:latin typeface="Arial Rounded MT Bold" charset="0"/>
              <a:ea typeface="+mn-ea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8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8001000" cy="41148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Teoria do ácido fraco e permeabilidade intermediária da membrana são incorporadas em um único modelo: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O modelo inclui um fator de armadilha ácida na presença de um pH diferencial</a:t>
            </a:r>
          </a:p>
          <a:p>
            <a:pPr lvl="1" eaLnBrk="1" hangingPunct="1"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A armadilha ácida incrementa a mobilidade dos herbicidas ácidos fracos, mas o maior incremente é devido a redução na permeabilidade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914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kern="0" smtClean="0">
                <a:solidFill>
                  <a:srgbClr val="000000"/>
                </a:solidFill>
                <a:latin typeface="Arial Rounded MT Bold" charset="0"/>
                <a:ea typeface="ＭＳ Ｐゴシック"/>
                <a:cs typeface="+mj-cs"/>
              </a:rPr>
              <a:t>Unificação da teoria para transporte pelo floema</a:t>
            </a:r>
            <a:endParaRPr kern="0" dirty="0" smtClean="0">
              <a:solidFill>
                <a:srgbClr val="000000"/>
              </a:solidFill>
              <a:latin typeface="Arial Rounded MT Bold" charset="0"/>
              <a:ea typeface="ＭＳ Ｐゴシック"/>
              <a:cs typeface="+mj-c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85800"/>
          </a:xfrm>
        </p:spPr>
        <p:txBody>
          <a:bodyPr/>
          <a:lstStyle/>
          <a:p>
            <a:pPr algn="ctr">
              <a:defRPr/>
            </a:pPr>
            <a:r>
              <a:rPr lang="pt-BR" sz="3200" dirty="0" smtClean="0">
                <a:ea typeface="+mj-ea"/>
              </a:rPr>
              <a:t>Combinação do </a:t>
            </a:r>
            <a:r>
              <a:rPr lang="pt-BR" sz="3200" dirty="0" err="1" smtClean="0">
                <a:ea typeface="+mj-ea"/>
              </a:rPr>
              <a:t>pKa</a:t>
            </a:r>
            <a:r>
              <a:rPr lang="pt-BR" sz="3200" dirty="0" smtClean="0">
                <a:ea typeface="+mj-ea"/>
              </a:rPr>
              <a:t> e Log Kow para </a:t>
            </a:r>
            <a:r>
              <a:rPr lang="pt-BR" sz="3200" dirty="0" err="1" smtClean="0">
                <a:ea typeface="+mj-ea"/>
              </a:rPr>
              <a:t>moblidade</a:t>
            </a:r>
            <a:r>
              <a:rPr lang="pt-BR" sz="3200" dirty="0" smtClean="0">
                <a:ea typeface="+mj-ea"/>
              </a:rPr>
              <a:t> máxima no floema</a:t>
            </a:r>
            <a:endParaRPr lang="pt-BR" sz="3200" dirty="0">
              <a:ea typeface="+mj-ea"/>
            </a:endParaRPr>
          </a:p>
        </p:txBody>
      </p:sp>
      <p:pic>
        <p:nvPicPr>
          <p:cNvPr id="942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72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Oval 4"/>
          <p:cNvSpPr>
            <a:spLocks noChangeArrowheads="1"/>
          </p:cNvSpPr>
          <p:nvPr/>
        </p:nvSpPr>
        <p:spPr bwMode="auto">
          <a:xfrm rot="2204926">
            <a:off x="3549650" y="3276600"/>
            <a:ext cx="3657600" cy="1577975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altLang="pt-BR" sz="24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4213" name="Straight Connector 6"/>
          <p:cNvCxnSpPr>
            <a:cxnSpLocks noChangeShapeType="1"/>
          </p:cNvCxnSpPr>
          <p:nvPr/>
        </p:nvCxnSpPr>
        <p:spPr bwMode="auto">
          <a:xfrm>
            <a:off x="1219200" y="3505200"/>
            <a:ext cx="297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4" name="Straight Connector 9"/>
          <p:cNvCxnSpPr>
            <a:cxnSpLocks noChangeShapeType="1"/>
          </p:cNvCxnSpPr>
          <p:nvPr/>
        </p:nvCxnSpPr>
        <p:spPr bwMode="auto">
          <a:xfrm>
            <a:off x="4191000" y="3505200"/>
            <a:ext cx="7620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5" name="Straight Connector 12"/>
          <p:cNvCxnSpPr>
            <a:cxnSpLocks noChangeShapeType="1"/>
          </p:cNvCxnSpPr>
          <p:nvPr/>
        </p:nvCxnSpPr>
        <p:spPr bwMode="auto">
          <a:xfrm>
            <a:off x="1143000" y="4953000"/>
            <a:ext cx="5181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216" name="Straight Connector 15"/>
          <p:cNvCxnSpPr>
            <a:cxnSpLocks noChangeShapeType="1"/>
          </p:cNvCxnSpPr>
          <p:nvPr/>
        </p:nvCxnSpPr>
        <p:spPr bwMode="auto">
          <a:xfrm>
            <a:off x="6324600" y="5029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495800" y="6443663"/>
            <a:ext cx="4800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>
                <a:solidFill>
                  <a:srgbClr val="000101"/>
                </a:solidFill>
                <a:cs typeface="ＭＳ Ｐゴシック" charset="0"/>
              </a:rPr>
              <a:t>Hsu and </a:t>
            </a:r>
            <a:r>
              <a:rPr kumimoji="1" lang="en-US" sz="1600" dirty="0" err="1">
                <a:solidFill>
                  <a:srgbClr val="000101"/>
                </a:solidFill>
                <a:cs typeface="ＭＳ Ｐゴシック" charset="0"/>
              </a:rPr>
              <a:t>Kleier</a:t>
            </a:r>
            <a:r>
              <a:rPr kumimoji="1" lang="en-US" sz="1600" dirty="0">
                <a:solidFill>
                  <a:srgbClr val="000101"/>
                </a:solidFill>
                <a:cs typeface="ＭＳ Ｐゴシック" charset="0"/>
              </a:rPr>
              <a:t> J. Experimental Botany 1996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3" name="Text Box 112"/>
          <p:cNvSpPr txBox="1">
            <a:spLocks noChangeArrowheads="1"/>
          </p:cNvSpPr>
          <p:nvPr/>
        </p:nvSpPr>
        <p:spPr bwMode="auto">
          <a:xfrm>
            <a:off x="428625" y="214313"/>
            <a:ext cx="7643813" cy="83099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Características físico-químicas de alguns herbicidas utilizados na cultura da cana-de-açúcar</a:t>
            </a:r>
          </a:p>
        </p:txBody>
      </p:sp>
      <p:sp>
        <p:nvSpPr>
          <p:cNvPr id="6" name="Botão de ação: Voltar ou Anterior 5">
            <a:hlinkClick r:id="rId3" action="ppaction://hlinksldjump" highlightClick="1"/>
          </p:cNvPr>
          <p:cNvSpPr/>
          <p:nvPr/>
        </p:nvSpPr>
        <p:spPr>
          <a:xfrm>
            <a:off x="7858125" y="5857875"/>
            <a:ext cx="1285875" cy="100012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Botão de ação: Voltar ou Anterior 6">
            <a:hlinkClick r:id="rId3" action="ppaction://hlinksldjump" highlightClick="1"/>
          </p:cNvPr>
          <p:cNvSpPr/>
          <p:nvPr/>
        </p:nvSpPr>
        <p:spPr>
          <a:xfrm>
            <a:off x="7858125" y="5857875"/>
            <a:ext cx="1285875" cy="100012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C4D895-FF74-49AB-B5E1-4354BBD18251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64C47-D401-41B1-9F0D-767D017EEB2D}" type="slidenum">
              <a:rPr/>
              <a:pPr>
                <a:defRPr/>
              </a:pPr>
              <a:t>35</a:t>
            </a:fld>
            <a:endParaRPr/>
          </a:p>
        </p:txBody>
      </p:sp>
      <p:graphicFrame>
        <p:nvGraphicFramePr>
          <p:cNvPr id="13" name="Group 2"/>
          <p:cNvGraphicFramePr>
            <a:graphicFrameLocks noGrp="1"/>
          </p:cNvGraphicFramePr>
          <p:nvPr/>
        </p:nvGraphicFramePr>
        <p:xfrm>
          <a:off x="428596" y="1428736"/>
          <a:ext cx="3348288" cy="48907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Herbicidas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Log</a:t>
                      </a: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K</a:t>
                      </a:r>
                      <a:r>
                        <a:rPr kumimoji="0" lang="pt-BR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ow</a:t>
                      </a:r>
                      <a:endParaRPr kumimoji="0" lang="pt-B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pKa</a:t>
                      </a: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Imazapic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Hexazinone</a:t>
                      </a: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1,05</a:t>
                      </a: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Amicarbazone</a:t>
                      </a: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</a:t>
                      </a: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Imazapyr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1,30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Tebuthiuron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Sulfentrazone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1,48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6,56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Clomazone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Isoxaflutole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DKN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Metribuzin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Ametryne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Diuron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2,77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Oxyfluorfen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4,47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t="-2273" r="13777" b="9091"/>
          <a:stretch>
            <a:fillRect/>
          </a:stretch>
        </p:blipFill>
        <p:spPr bwMode="auto">
          <a:xfrm>
            <a:off x="3929057" y="1785926"/>
            <a:ext cx="49867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ipse 19"/>
          <p:cNvSpPr/>
          <p:nvPr/>
        </p:nvSpPr>
        <p:spPr>
          <a:xfrm>
            <a:off x="7000892" y="3857628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</a:endParaRPr>
          </a:p>
        </p:txBody>
      </p:sp>
      <p:cxnSp>
        <p:nvCxnSpPr>
          <p:cNvPr id="22" name="Conector de seta reta 21"/>
          <p:cNvCxnSpPr>
            <a:endCxn id="20" idx="1"/>
          </p:cNvCxnSpPr>
          <p:nvPr/>
        </p:nvCxnSpPr>
        <p:spPr>
          <a:xfrm>
            <a:off x="3500430" y="1928802"/>
            <a:ext cx="3521386" cy="1949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7286644" y="4929198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3643306" y="4857760"/>
            <a:ext cx="364333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3571868" y="3071810"/>
            <a:ext cx="357190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7143768" y="3000372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99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Translocação no xilema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153400" cy="35052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Para produtos não ionizáveis, há necessidade de um log K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ow</a:t>
            </a: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 entre 1 e 3 para ter movimentação para a parte aérea 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Em um log K</a:t>
            </a:r>
            <a:r>
              <a:rPr lang="pt-BR" sz="2400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ow</a:t>
            </a: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 &gt; 3, o defensivo particionará nas membranas e em outras substâncias sólidas nas raízes; compostos lipofílicos nas raízes, em alta concentração, mas NÃO TRANSLOCAM</a:t>
            </a:r>
          </a:p>
          <a:p>
            <a:pPr eaLnBrk="1" hangingPunct="1">
              <a:buFont typeface="Wingdings" charset="0"/>
              <a:buNone/>
              <a:defRPr/>
            </a:pPr>
            <a:endParaRPr lang="pt-BR" b="1" dirty="0" smtClean="0">
              <a:solidFill>
                <a:srgbClr val="000000"/>
              </a:solidFill>
              <a:latin typeface="Arial Rounded MT Bold" charset="0"/>
              <a:ea typeface="+mn-ea"/>
              <a:cs typeface="+mn-cs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8862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Grupos funcionais ácidos fracos podem ajudar os herbicidas aplicados ao solo atravessarem através das estrias de caspary. Como?</a:t>
            </a:r>
          </a:p>
          <a:p>
            <a:pPr eaLnBrk="1" hangingPunct="1">
              <a:buFont typeface="Wingdings" charset="0"/>
              <a:buChar char="l"/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O movimento para a parte aérea depende do Log Kow 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pt-BR" sz="3200" b="1" dirty="0" smtClean="0">
              <a:solidFill>
                <a:srgbClr val="000000"/>
              </a:solidFill>
              <a:latin typeface="Arial Rounded MT Bold" charset="0"/>
              <a:ea typeface="+mn-ea"/>
              <a:cs typeface="+mn-cs"/>
            </a:endParaRPr>
          </a:p>
          <a:p>
            <a:pPr eaLnBrk="1" hangingPunct="1">
              <a:buFont typeface="Wingdings" charset="0"/>
              <a:buChar char="l"/>
              <a:defRPr/>
            </a:pPr>
            <a:endParaRPr lang="pt-BR" sz="3200" b="1" dirty="0" smtClean="0">
              <a:solidFill>
                <a:srgbClr val="000000"/>
              </a:solidFill>
              <a:latin typeface="Arial Rounded MT Bold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Translocação no xilema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153400" cy="3124200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pt-BR" b="1" dirty="0" smtClean="0">
                <a:solidFill>
                  <a:srgbClr val="000000"/>
                </a:solidFill>
                <a:latin typeface="Arial Rounded MT Bold" charset="0"/>
                <a:ea typeface="+mn-ea"/>
                <a:cs typeface="+mn-cs"/>
              </a:rPr>
              <a:t>Sob condições de campo</a:t>
            </a:r>
          </a:p>
          <a:p>
            <a:pPr lvl="1" eaLnBrk="1" hangingPunct="1"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A concentração do pesticida flutuará</a:t>
            </a:r>
          </a:p>
          <a:p>
            <a:pPr lvl="1" eaLnBrk="1" hangingPunct="1"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As raízes crescem para novas regiões do perfil do solo</a:t>
            </a:r>
          </a:p>
          <a:p>
            <a:pPr lvl="1" eaLnBrk="1" hangingPunct="1"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 Rounded MT Bold" charset="0"/>
                <a:ea typeface="+mn-ea"/>
              </a:rPr>
              <a:t>A absorção de água e químicos muda com a idade da raiz</a:t>
            </a:r>
          </a:p>
          <a:p>
            <a:pPr lvl="1" eaLnBrk="1" hangingPunct="1">
              <a:buFontTx/>
              <a:buNone/>
              <a:defRPr/>
            </a:pPr>
            <a:endParaRPr lang="pt-BR" sz="2800" b="1" dirty="0" smtClean="0">
              <a:solidFill>
                <a:srgbClr val="000000"/>
              </a:solidFill>
              <a:latin typeface="Arial Rounded MT Bold" charset="0"/>
              <a:ea typeface="+mn-ea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latin typeface="Arial Rounded MT Bold" charset="0"/>
                <a:ea typeface="+mj-ea"/>
                <a:cs typeface="+mj-cs"/>
              </a:rPr>
              <a:t>Translocação no xilema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ea typeface="+mj-ea"/>
              </a:rPr>
              <a:t>Relação</a:t>
            </a:r>
            <a:r>
              <a:rPr lang="en-US" sz="2800" dirty="0" smtClean="0">
                <a:ea typeface="+mj-ea"/>
              </a:rPr>
              <a:t> entre Log K</a:t>
            </a:r>
            <a:r>
              <a:rPr lang="en-US" sz="2800" baseline="-25000" dirty="0" smtClean="0">
                <a:ea typeface="+mj-ea"/>
              </a:rPr>
              <a:t>ow</a:t>
            </a:r>
            <a:r>
              <a:rPr lang="en-US" sz="2800" dirty="0" smtClean="0">
                <a:ea typeface="+mj-ea"/>
              </a:rPr>
              <a:t> e TSCF </a:t>
            </a:r>
            <a:r>
              <a:rPr lang="en-US" sz="2800" dirty="0" err="1" smtClean="0">
                <a:ea typeface="+mj-ea"/>
              </a:rPr>
              <a:t>sem</a:t>
            </a:r>
            <a:r>
              <a:rPr lang="en-US" sz="2800" dirty="0" smtClean="0">
                <a:ea typeface="+mj-ea"/>
              </a:rPr>
              <a:t> solo</a:t>
            </a:r>
            <a:endParaRPr lang="en-US" sz="2800" dirty="0">
              <a:ea typeface="+mj-ea"/>
            </a:endParaRP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358900"/>
            <a:ext cx="58801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443663"/>
            <a:ext cx="3733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b="1" dirty="0">
                <a:solidFill>
                  <a:srgbClr val="000101"/>
                </a:solidFill>
                <a:cs typeface="ＭＳ Ｐゴシック" charset="0"/>
              </a:rPr>
              <a:t>Hsu et al, Plant Physiology, 1990</a:t>
            </a:r>
          </a:p>
        </p:txBody>
      </p:sp>
      <p:sp>
        <p:nvSpPr>
          <p:cNvPr id="98309" name="CaixaDeTexto 5"/>
          <p:cNvSpPr txBox="1">
            <a:spLocks noChangeArrowheads="1"/>
          </p:cNvSpPr>
          <p:nvPr/>
        </p:nvSpPr>
        <p:spPr bwMode="auto">
          <a:xfrm rot="-5400000">
            <a:off x="434181" y="3236120"/>
            <a:ext cx="28098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altLang="pt-BR" sz="2400">
                <a:solidFill>
                  <a:srgbClr val="003366"/>
                </a:solidFill>
                <a:latin typeface="Times New Roman" panose="02020603050405020304" pitchFamily="18" charset="0"/>
              </a:rPr>
              <a:t>Translocação relativa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73275" y="2705100"/>
            <a:ext cx="4748213" cy="4089400"/>
            <a:chOff x="1306" y="1704"/>
            <a:chExt cx="2991" cy="25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0" y="3696"/>
              <a:ext cx="1607" cy="584"/>
              <a:chOff x="2690" y="3696"/>
              <a:chExt cx="1607" cy="584"/>
            </a:xfrm>
          </p:grpSpPr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>
                <a:off x="3403" y="3696"/>
                <a:ext cx="894" cy="584"/>
              </a:xfrm>
              <a:custGeom>
                <a:avLst/>
                <a:gdLst/>
                <a:ahLst/>
                <a:cxnLst>
                  <a:cxn ang="0">
                    <a:pos x="247" y="376"/>
                  </a:cxn>
                  <a:cxn ang="0">
                    <a:pos x="429" y="418"/>
                  </a:cxn>
                  <a:cxn ang="0">
                    <a:pos x="496" y="452"/>
                  </a:cxn>
                  <a:cxn ang="0">
                    <a:pos x="583" y="464"/>
                  </a:cxn>
                  <a:cxn ang="0">
                    <a:pos x="648" y="472"/>
                  </a:cxn>
                  <a:cxn ang="0">
                    <a:pos x="624" y="450"/>
                  </a:cxn>
                  <a:cxn ang="0">
                    <a:pos x="681" y="458"/>
                  </a:cxn>
                  <a:cxn ang="0">
                    <a:pos x="744" y="452"/>
                  </a:cxn>
                  <a:cxn ang="0">
                    <a:pos x="818" y="486"/>
                  </a:cxn>
                  <a:cxn ang="0">
                    <a:pos x="893" y="583"/>
                  </a:cxn>
                  <a:cxn ang="0">
                    <a:pos x="876" y="493"/>
                  </a:cxn>
                  <a:cxn ang="0">
                    <a:pos x="893" y="384"/>
                  </a:cxn>
                  <a:cxn ang="0">
                    <a:pos x="876" y="314"/>
                  </a:cxn>
                  <a:cxn ang="0">
                    <a:pos x="835" y="261"/>
                  </a:cxn>
                  <a:cxn ang="0">
                    <a:pos x="851" y="255"/>
                  </a:cxn>
                  <a:cxn ang="0">
                    <a:pos x="809" y="232"/>
                  </a:cxn>
                  <a:cxn ang="0">
                    <a:pos x="760" y="203"/>
                  </a:cxn>
                  <a:cxn ang="0">
                    <a:pos x="789" y="197"/>
                  </a:cxn>
                  <a:cxn ang="0">
                    <a:pos x="735" y="191"/>
                  </a:cxn>
                  <a:cxn ang="0">
                    <a:pos x="628" y="171"/>
                  </a:cxn>
                  <a:cxn ang="0">
                    <a:pos x="583" y="124"/>
                  </a:cxn>
                  <a:cxn ang="0">
                    <a:pos x="612" y="114"/>
                  </a:cxn>
                  <a:cxn ang="0">
                    <a:pos x="566" y="90"/>
                  </a:cxn>
                  <a:cxn ang="0">
                    <a:pos x="513" y="61"/>
                  </a:cxn>
                  <a:cxn ang="0">
                    <a:pos x="542" y="49"/>
                  </a:cxn>
                  <a:cxn ang="0">
                    <a:pos x="458" y="28"/>
                  </a:cxn>
                  <a:cxn ang="0">
                    <a:pos x="379" y="12"/>
                  </a:cxn>
                  <a:cxn ang="0">
                    <a:pos x="232" y="0"/>
                  </a:cxn>
                  <a:cxn ang="0">
                    <a:pos x="74" y="33"/>
                  </a:cxn>
                  <a:cxn ang="0">
                    <a:pos x="0" y="54"/>
                  </a:cxn>
                  <a:cxn ang="0">
                    <a:pos x="247" y="376"/>
                  </a:cxn>
                </a:cxnLst>
                <a:rect l="0" t="0" r="r" b="b"/>
                <a:pathLst>
                  <a:path w="894" h="584">
                    <a:moveTo>
                      <a:pt x="247" y="376"/>
                    </a:moveTo>
                    <a:lnTo>
                      <a:pt x="429" y="418"/>
                    </a:lnTo>
                    <a:lnTo>
                      <a:pt x="496" y="452"/>
                    </a:lnTo>
                    <a:lnTo>
                      <a:pt x="583" y="464"/>
                    </a:lnTo>
                    <a:lnTo>
                      <a:pt x="648" y="472"/>
                    </a:lnTo>
                    <a:lnTo>
                      <a:pt x="624" y="450"/>
                    </a:lnTo>
                    <a:lnTo>
                      <a:pt x="681" y="458"/>
                    </a:lnTo>
                    <a:lnTo>
                      <a:pt x="744" y="452"/>
                    </a:lnTo>
                    <a:lnTo>
                      <a:pt x="818" y="486"/>
                    </a:lnTo>
                    <a:lnTo>
                      <a:pt x="893" y="583"/>
                    </a:lnTo>
                    <a:lnTo>
                      <a:pt x="876" y="493"/>
                    </a:lnTo>
                    <a:lnTo>
                      <a:pt x="893" y="384"/>
                    </a:lnTo>
                    <a:lnTo>
                      <a:pt x="876" y="314"/>
                    </a:lnTo>
                    <a:lnTo>
                      <a:pt x="835" y="261"/>
                    </a:lnTo>
                    <a:lnTo>
                      <a:pt x="851" y="255"/>
                    </a:lnTo>
                    <a:lnTo>
                      <a:pt x="809" y="232"/>
                    </a:lnTo>
                    <a:lnTo>
                      <a:pt x="760" y="203"/>
                    </a:lnTo>
                    <a:lnTo>
                      <a:pt x="789" y="197"/>
                    </a:lnTo>
                    <a:lnTo>
                      <a:pt x="735" y="191"/>
                    </a:lnTo>
                    <a:lnTo>
                      <a:pt x="628" y="171"/>
                    </a:lnTo>
                    <a:lnTo>
                      <a:pt x="583" y="124"/>
                    </a:lnTo>
                    <a:lnTo>
                      <a:pt x="612" y="114"/>
                    </a:lnTo>
                    <a:lnTo>
                      <a:pt x="566" y="90"/>
                    </a:lnTo>
                    <a:lnTo>
                      <a:pt x="513" y="61"/>
                    </a:lnTo>
                    <a:lnTo>
                      <a:pt x="542" y="49"/>
                    </a:lnTo>
                    <a:lnTo>
                      <a:pt x="458" y="28"/>
                    </a:lnTo>
                    <a:lnTo>
                      <a:pt x="379" y="12"/>
                    </a:lnTo>
                    <a:lnTo>
                      <a:pt x="232" y="0"/>
                    </a:lnTo>
                    <a:lnTo>
                      <a:pt x="74" y="33"/>
                    </a:lnTo>
                    <a:lnTo>
                      <a:pt x="0" y="54"/>
                    </a:lnTo>
                    <a:lnTo>
                      <a:pt x="247" y="376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>
                <a:off x="2690" y="3708"/>
                <a:ext cx="1086" cy="399"/>
              </a:xfrm>
              <a:custGeom>
                <a:avLst/>
                <a:gdLst/>
                <a:ahLst/>
                <a:cxnLst>
                  <a:cxn ang="0">
                    <a:pos x="25" y="172"/>
                  </a:cxn>
                  <a:cxn ang="0">
                    <a:pos x="149" y="137"/>
                  </a:cxn>
                  <a:cxn ang="0">
                    <a:pos x="206" y="137"/>
                  </a:cxn>
                  <a:cxn ang="0">
                    <a:pos x="290" y="110"/>
                  </a:cxn>
                  <a:cxn ang="0">
                    <a:pos x="430" y="41"/>
                  </a:cxn>
                  <a:cxn ang="0">
                    <a:pos x="572" y="0"/>
                  </a:cxn>
                  <a:cxn ang="0">
                    <a:pos x="704" y="0"/>
                  </a:cxn>
                  <a:cxn ang="0">
                    <a:pos x="803" y="27"/>
                  </a:cxn>
                  <a:cxn ang="0">
                    <a:pos x="878" y="91"/>
                  </a:cxn>
                  <a:cxn ang="0">
                    <a:pos x="916" y="133"/>
                  </a:cxn>
                  <a:cxn ang="0">
                    <a:pos x="873" y="125"/>
                  </a:cxn>
                  <a:cxn ang="0">
                    <a:pos x="902" y="161"/>
                  </a:cxn>
                  <a:cxn ang="0">
                    <a:pos x="906" y="205"/>
                  </a:cxn>
                  <a:cxn ang="0">
                    <a:pos x="919" y="268"/>
                  </a:cxn>
                  <a:cxn ang="0">
                    <a:pos x="969" y="343"/>
                  </a:cxn>
                  <a:cxn ang="0">
                    <a:pos x="1085" y="398"/>
                  </a:cxn>
                  <a:cxn ang="0">
                    <a:pos x="945" y="377"/>
                  </a:cxn>
                  <a:cxn ang="0">
                    <a:pos x="861" y="329"/>
                  </a:cxn>
                  <a:cxn ang="0">
                    <a:pos x="795" y="268"/>
                  </a:cxn>
                  <a:cxn ang="0">
                    <a:pos x="704" y="226"/>
                  </a:cxn>
                  <a:cxn ang="0">
                    <a:pos x="596" y="192"/>
                  </a:cxn>
                  <a:cxn ang="0">
                    <a:pos x="480" y="178"/>
                  </a:cxn>
                  <a:cxn ang="0">
                    <a:pos x="339" y="172"/>
                  </a:cxn>
                  <a:cxn ang="0">
                    <a:pos x="273" y="158"/>
                  </a:cxn>
                  <a:cxn ang="0">
                    <a:pos x="182" y="172"/>
                  </a:cxn>
                  <a:cxn ang="0">
                    <a:pos x="117" y="178"/>
                  </a:cxn>
                  <a:cxn ang="0">
                    <a:pos x="0" y="212"/>
                  </a:cxn>
                  <a:cxn ang="0">
                    <a:pos x="25" y="172"/>
                  </a:cxn>
                </a:cxnLst>
                <a:rect l="0" t="0" r="r" b="b"/>
                <a:pathLst>
                  <a:path w="1086" h="399">
                    <a:moveTo>
                      <a:pt x="25" y="172"/>
                    </a:moveTo>
                    <a:lnTo>
                      <a:pt x="149" y="137"/>
                    </a:lnTo>
                    <a:lnTo>
                      <a:pt x="206" y="137"/>
                    </a:lnTo>
                    <a:lnTo>
                      <a:pt x="290" y="110"/>
                    </a:lnTo>
                    <a:lnTo>
                      <a:pt x="430" y="41"/>
                    </a:lnTo>
                    <a:lnTo>
                      <a:pt x="572" y="0"/>
                    </a:lnTo>
                    <a:lnTo>
                      <a:pt x="704" y="0"/>
                    </a:lnTo>
                    <a:lnTo>
                      <a:pt x="803" y="27"/>
                    </a:lnTo>
                    <a:lnTo>
                      <a:pt x="878" y="91"/>
                    </a:lnTo>
                    <a:lnTo>
                      <a:pt x="916" y="133"/>
                    </a:lnTo>
                    <a:lnTo>
                      <a:pt x="873" y="125"/>
                    </a:lnTo>
                    <a:lnTo>
                      <a:pt x="902" y="161"/>
                    </a:lnTo>
                    <a:lnTo>
                      <a:pt x="906" y="205"/>
                    </a:lnTo>
                    <a:lnTo>
                      <a:pt x="919" y="268"/>
                    </a:lnTo>
                    <a:lnTo>
                      <a:pt x="969" y="343"/>
                    </a:lnTo>
                    <a:lnTo>
                      <a:pt x="1085" y="398"/>
                    </a:lnTo>
                    <a:lnTo>
                      <a:pt x="945" y="377"/>
                    </a:lnTo>
                    <a:lnTo>
                      <a:pt x="861" y="329"/>
                    </a:lnTo>
                    <a:lnTo>
                      <a:pt x="795" y="268"/>
                    </a:lnTo>
                    <a:lnTo>
                      <a:pt x="704" y="226"/>
                    </a:lnTo>
                    <a:lnTo>
                      <a:pt x="596" y="192"/>
                    </a:lnTo>
                    <a:lnTo>
                      <a:pt x="480" y="178"/>
                    </a:lnTo>
                    <a:lnTo>
                      <a:pt x="339" y="172"/>
                    </a:lnTo>
                    <a:lnTo>
                      <a:pt x="273" y="158"/>
                    </a:lnTo>
                    <a:lnTo>
                      <a:pt x="182" y="172"/>
                    </a:lnTo>
                    <a:lnTo>
                      <a:pt x="117" y="178"/>
                    </a:lnTo>
                    <a:lnTo>
                      <a:pt x="0" y="212"/>
                    </a:lnTo>
                    <a:lnTo>
                      <a:pt x="25" y="172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3647" y="3817"/>
                <a:ext cx="588" cy="29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03" y="99"/>
                  </a:cxn>
                  <a:cxn ang="0">
                    <a:pos x="243" y="153"/>
                  </a:cxn>
                  <a:cxn ang="0">
                    <a:pos x="339" y="209"/>
                  </a:cxn>
                  <a:cxn ang="0">
                    <a:pos x="479" y="291"/>
                  </a:cxn>
                  <a:cxn ang="0">
                    <a:pos x="495" y="277"/>
                  </a:cxn>
                  <a:cxn ang="0">
                    <a:pos x="587" y="256"/>
                  </a:cxn>
                  <a:cxn ang="0">
                    <a:pos x="479" y="267"/>
                  </a:cxn>
                  <a:cxn ang="0">
                    <a:pos x="404" y="233"/>
                  </a:cxn>
                  <a:cxn ang="0">
                    <a:pos x="363" y="201"/>
                  </a:cxn>
                  <a:cxn ang="0">
                    <a:pos x="409" y="181"/>
                  </a:cxn>
                  <a:cxn ang="0">
                    <a:pos x="495" y="167"/>
                  </a:cxn>
                  <a:cxn ang="0">
                    <a:pos x="416" y="163"/>
                  </a:cxn>
                  <a:cxn ang="0">
                    <a:pos x="375" y="171"/>
                  </a:cxn>
                  <a:cxn ang="0">
                    <a:pos x="326" y="177"/>
                  </a:cxn>
                  <a:cxn ang="0">
                    <a:pos x="264" y="151"/>
                  </a:cxn>
                  <a:cxn ang="0">
                    <a:pos x="218" y="123"/>
                  </a:cxn>
                  <a:cxn ang="0">
                    <a:pos x="269" y="115"/>
                  </a:cxn>
                  <a:cxn ang="0">
                    <a:pos x="339" y="115"/>
                  </a:cxn>
                  <a:cxn ang="0">
                    <a:pos x="243" y="99"/>
                  </a:cxn>
                  <a:cxn ang="0">
                    <a:pos x="223" y="102"/>
                  </a:cxn>
                  <a:cxn ang="0">
                    <a:pos x="161" y="109"/>
                  </a:cxn>
                  <a:cxn ang="0">
                    <a:pos x="103" y="85"/>
                  </a:cxn>
                  <a:cxn ang="0">
                    <a:pos x="123" y="34"/>
                  </a:cxn>
                  <a:cxn ang="0">
                    <a:pos x="168" y="10"/>
                  </a:cxn>
                  <a:cxn ang="0">
                    <a:pos x="288" y="0"/>
                  </a:cxn>
                  <a:cxn ang="0">
                    <a:pos x="161" y="0"/>
                  </a:cxn>
                  <a:cxn ang="0">
                    <a:pos x="111" y="27"/>
                  </a:cxn>
                  <a:cxn ang="0">
                    <a:pos x="91" y="54"/>
                  </a:cxn>
                  <a:cxn ang="0">
                    <a:pos x="77" y="71"/>
                  </a:cxn>
                  <a:cxn ang="0">
                    <a:pos x="0" y="68"/>
                  </a:cxn>
                </a:cxnLst>
                <a:rect l="0" t="0" r="r" b="b"/>
                <a:pathLst>
                  <a:path w="588" h="292">
                    <a:moveTo>
                      <a:pt x="0" y="68"/>
                    </a:moveTo>
                    <a:lnTo>
                      <a:pt x="103" y="99"/>
                    </a:lnTo>
                    <a:lnTo>
                      <a:pt x="243" y="153"/>
                    </a:lnTo>
                    <a:lnTo>
                      <a:pt x="339" y="209"/>
                    </a:lnTo>
                    <a:lnTo>
                      <a:pt x="479" y="291"/>
                    </a:lnTo>
                    <a:lnTo>
                      <a:pt x="495" y="277"/>
                    </a:lnTo>
                    <a:lnTo>
                      <a:pt x="587" y="256"/>
                    </a:lnTo>
                    <a:lnTo>
                      <a:pt x="479" y="267"/>
                    </a:lnTo>
                    <a:lnTo>
                      <a:pt x="404" y="233"/>
                    </a:lnTo>
                    <a:lnTo>
                      <a:pt x="363" y="201"/>
                    </a:lnTo>
                    <a:lnTo>
                      <a:pt x="409" y="181"/>
                    </a:lnTo>
                    <a:lnTo>
                      <a:pt x="495" y="167"/>
                    </a:lnTo>
                    <a:lnTo>
                      <a:pt x="416" y="163"/>
                    </a:lnTo>
                    <a:lnTo>
                      <a:pt x="375" y="171"/>
                    </a:lnTo>
                    <a:lnTo>
                      <a:pt x="326" y="177"/>
                    </a:lnTo>
                    <a:lnTo>
                      <a:pt x="264" y="151"/>
                    </a:lnTo>
                    <a:lnTo>
                      <a:pt x="218" y="123"/>
                    </a:lnTo>
                    <a:lnTo>
                      <a:pt x="269" y="115"/>
                    </a:lnTo>
                    <a:lnTo>
                      <a:pt x="339" y="115"/>
                    </a:lnTo>
                    <a:lnTo>
                      <a:pt x="243" y="99"/>
                    </a:lnTo>
                    <a:lnTo>
                      <a:pt x="223" y="102"/>
                    </a:lnTo>
                    <a:lnTo>
                      <a:pt x="161" y="109"/>
                    </a:lnTo>
                    <a:lnTo>
                      <a:pt x="103" y="85"/>
                    </a:lnTo>
                    <a:lnTo>
                      <a:pt x="123" y="34"/>
                    </a:lnTo>
                    <a:lnTo>
                      <a:pt x="168" y="10"/>
                    </a:lnTo>
                    <a:lnTo>
                      <a:pt x="288" y="0"/>
                    </a:lnTo>
                    <a:lnTo>
                      <a:pt x="161" y="0"/>
                    </a:lnTo>
                    <a:lnTo>
                      <a:pt x="111" y="27"/>
                    </a:lnTo>
                    <a:lnTo>
                      <a:pt x="91" y="54"/>
                    </a:lnTo>
                    <a:lnTo>
                      <a:pt x="77" y="71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004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79" y="2483"/>
              <a:ext cx="685" cy="366"/>
              <a:chOff x="2879" y="2483"/>
              <a:chExt cx="685" cy="36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2879" y="2483"/>
                <a:ext cx="685" cy="36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8" y="213"/>
                  </a:cxn>
                  <a:cxn ang="0">
                    <a:pos x="156" y="213"/>
                  </a:cxn>
                  <a:cxn ang="0">
                    <a:pos x="203" y="157"/>
                  </a:cxn>
                  <a:cxn ang="0">
                    <a:pos x="256" y="109"/>
                  </a:cxn>
                  <a:cxn ang="0">
                    <a:pos x="291" y="109"/>
                  </a:cxn>
                  <a:cxn ang="0">
                    <a:pos x="285" y="116"/>
                  </a:cxn>
                  <a:cxn ang="0">
                    <a:pos x="373" y="95"/>
                  </a:cxn>
                  <a:cxn ang="0">
                    <a:pos x="408" y="109"/>
                  </a:cxn>
                  <a:cxn ang="0">
                    <a:pos x="392" y="130"/>
                  </a:cxn>
                  <a:cxn ang="0">
                    <a:pos x="456" y="123"/>
                  </a:cxn>
                  <a:cxn ang="0">
                    <a:pos x="504" y="123"/>
                  </a:cxn>
                  <a:cxn ang="0">
                    <a:pos x="597" y="95"/>
                  </a:cxn>
                  <a:cxn ang="0">
                    <a:pos x="661" y="47"/>
                  </a:cxn>
                  <a:cxn ang="0">
                    <a:pos x="684" y="0"/>
                  </a:cxn>
                  <a:cxn ang="0">
                    <a:pos x="673" y="89"/>
                  </a:cxn>
                  <a:cxn ang="0">
                    <a:pos x="655" y="143"/>
                  </a:cxn>
                  <a:cxn ang="0">
                    <a:pos x="667" y="137"/>
                  </a:cxn>
                  <a:cxn ang="0">
                    <a:pos x="632" y="199"/>
                  </a:cxn>
                  <a:cxn ang="0">
                    <a:pos x="597" y="227"/>
                  </a:cxn>
                  <a:cxn ang="0">
                    <a:pos x="621" y="233"/>
                  </a:cxn>
                  <a:cxn ang="0">
                    <a:pos x="574" y="267"/>
                  </a:cxn>
                  <a:cxn ang="0">
                    <a:pos x="504" y="289"/>
                  </a:cxn>
                  <a:cxn ang="0">
                    <a:pos x="533" y="295"/>
                  </a:cxn>
                  <a:cxn ang="0">
                    <a:pos x="486" y="315"/>
                  </a:cxn>
                  <a:cxn ang="0">
                    <a:pos x="439" y="329"/>
                  </a:cxn>
                  <a:cxn ang="0">
                    <a:pos x="369" y="337"/>
                  </a:cxn>
                  <a:cxn ang="0">
                    <a:pos x="408" y="343"/>
                  </a:cxn>
                  <a:cxn ang="0">
                    <a:pos x="351" y="365"/>
                  </a:cxn>
                  <a:cxn ang="0">
                    <a:pos x="285" y="365"/>
                  </a:cxn>
                  <a:cxn ang="0">
                    <a:pos x="240" y="357"/>
                  </a:cxn>
                  <a:cxn ang="0">
                    <a:pos x="215" y="337"/>
                  </a:cxn>
                  <a:cxn ang="0">
                    <a:pos x="180" y="289"/>
                  </a:cxn>
                  <a:cxn ang="0">
                    <a:pos x="150" y="253"/>
                  </a:cxn>
                  <a:cxn ang="0">
                    <a:pos x="98" y="239"/>
                  </a:cxn>
                  <a:cxn ang="0">
                    <a:pos x="16" y="267"/>
                  </a:cxn>
                  <a:cxn ang="0">
                    <a:pos x="0" y="239"/>
                  </a:cxn>
                </a:cxnLst>
                <a:rect l="0" t="0" r="r" b="b"/>
                <a:pathLst>
                  <a:path w="685" h="366">
                    <a:moveTo>
                      <a:pt x="0" y="239"/>
                    </a:moveTo>
                    <a:lnTo>
                      <a:pt x="98" y="213"/>
                    </a:lnTo>
                    <a:lnTo>
                      <a:pt x="156" y="213"/>
                    </a:lnTo>
                    <a:lnTo>
                      <a:pt x="203" y="157"/>
                    </a:lnTo>
                    <a:lnTo>
                      <a:pt x="256" y="109"/>
                    </a:lnTo>
                    <a:lnTo>
                      <a:pt x="291" y="109"/>
                    </a:lnTo>
                    <a:lnTo>
                      <a:pt x="285" y="116"/>
                    </a:lnTo>
                    <a:lnTo>
                      <a:pt x="373" y="95"/>
                    </a:lnTo>
                    <a:lnTo>
                      <a:pt x="408" y="109"/>
                    </a:lnTo>
                    <a:lnTo>
                      <a:pt x="392" y="130"/>
                    </a:lnTo>
                    <a:lnTo>
                      <a:pt x="456" y="123"/>
                    </a:lnTo>
                    <a:lnTo>
                      <a:pt x="504" y="123"/>
                    </a:lnTo>
                    <a:lnTo>
                      <a:pt x="597" y="95"/>
                    </a:lnTo>
                    <a:lnTo>
                      <a:pt x="661" y="47"/>
                    </a:lnTo>
                    <a:lnTo>
                      <a:pt x="684" y="0"/>
                    </a:lnTo>
                    <a:lnTo>
                      <a:pt x="673" y="89"/>
                    </a:lnTo>
                    <a:lnTo>
                      <a:pt x="655" y="143"/>
                    </a:lnTo>
                    <a:lnTo>
                      <a:pt x="667" y="137"/>
                    </a:lnTo>
                    <a:lnTo>
                      <a:pt x="632" y="199"/>
                    </a:lnTo>
                    <a:lnTo>
                      <a:pt x="597" y="227"/>
                    </a:lnTo>
                    <a:lnTo>
                      <a:pt x="621" y="233"/>
                    </a:lnTo>
                    <a:lnTo>
                      <a:pt x="574" y="267"/>
                    </a:lnTo>
                    <a:lnTo>
                      <a:pt x="504" y="289"/>
                    </a:lnTo>
                    <a:lnTo>
                      <a:pt x="533" y="295"/>
                    </a:lnTo>
                    <a:lnTo>
                      <a:pt x="486" y="315"/>
                    </a:lnTo>
                    <a:lnTo>
                      <a:pt x="439" y="329"/>
                    </a:lnTo>
                    <a:lnTo>
                      <a:pt x="369" y="337"/>
                    </a:lnTo>
                    <a:lnTo>
                      <a:pt x="408" y="343"/>
                    </a:lnTo>
                    <a:lnTo>
                      <a:pt x="351" y="365"/>
                    </a:lnTo>
                    <a:lnTo>
                      <a:pt x="285" y="365"/>
                    </a:lnTo>
                    <a:lnTo>
                      <a:pt x="240" y="357"/>
                    </a:lnTo>
                    <a:lnTo>
                      <a:pt x="215" y="337"/>
                    </a:lnTo>
                    <a:lnTo>
                      <a:pt x="180" y="289"/>
                    </a:lnTo>
                    <a:lnTo>
                      <a:pt x="150" y="253"/>
                    </a:lnTo>
                    <a:lnTo>
                      <a:pt x="98" y="239"/>
                    </a:lnTo>
                    <a:lnTo>
                      <a:pt x="16" y="267"/>
                    </a:lnTo>
                    <a:lnTo>
                      <a:pt x="0" y="23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3064" y="2593"/>
                <a:ext cx="477" cy="235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8" y="182"/>
                  </a:cxn>
                  <a:cxn ang="0">
                    <a:pos x="79" y="220"/>
                  </a:cxn>
                  <a:cxn ang="0">
                    <a:pos x="141" y="234"/>
                  </a:cxn>
                  <a:cxn ang="0">
                    <a:pos x="132" y="213"/>
                  </a:cxn>
                  <a:cxn ang="0">
                    <a:pos x="218" y="209"/>
                  </a:cxn>
                  <a:cxn ang="0">
                    <a:pos x="310" y="196"/>
                  </a:cxn>
                  <a:cxn ang="0">
                    <a:pos x="273" y="168"/>
                  </a:cxn>
                  <a:cxn ang="0">
                    <a:pos x="314" y="144"/>
                  </a:cxn>
                  <a:cxn ang="0">
                    <a:pos x="389" y="127"/>
                  </a:cxn>
                  <a:cxn ang="0">
                    <a:pos x="326" y="110"/>
                  </a:cxn>
                  <a:cxn ang="0">
                    <a:pos x="422" y="92"/>
                  </a:cxn>
                  <a:cxn ang="0">
                    <a:pos x="454" y="48"/>
                  </a:cxn>
                  <a:cxn ang="0">
                    <a:pos x="476" y="0"/>
                  </a:cxn>
                  <a:cxn ang="0">
                    <a:pos x="372" y="65"/>
                  </a:cxn>
                  <a:cxn ang="0">
                    <a:pos x="264" y="89"/>
                  </a:cxn>
                  <a:cxn ang="0">
                    <a:pos x="149" y="113"/>
                  </a:cxn>
                  <a:cxn ang="0">
                    <a:pos x="0" y="127"/>
                  </a:cxn>
                </a:cxnLst>
                <a:rect l="0" t="0" r="r" b="b"/>
                <a:pathLst>
                  <a:path w="477" h="235">
                    <a:moveTo>
                      <a:pt x="0" y="127"/>
                    </a:moveTo>
                    <a:lnTo>
                      <a:pt x="28" y="182"/>
                    </a:lnTo>
                    <a:lnTo>
                      <a:pt x="79" y="220"/>
                    </a:lnTo>
                    <a:lnTo>
                      <a:pt x="141" y="234"/>
                    </a:lnTo>
                    <a:lnTo>
                      <a:pt x="132" y="213"/>
                    </a:lnTo>
                    <a:lnTo>
                      <a:pt x="218" y="209"/>
                    </a:lnTo>
                    <a:lnTo>
                      <a:pt x="310" y="196"/>
                    </a:lnTo>
                    <a:lnTo>
                      <a:pt x="273" y="168"/>
                    </a:lnTo>
                    <a:lnTo>
                      <a:pt x="314" y="144"/>
                    </a:lnTo>
                    <a:lnTo>
                      <a:pt x="389" y="127"/>
                    </a:lnTo>
                    <a:lnTo>
                      <a:pt x="326" y="110"/>
                    </a:lnTo>
                    <a:lnTo>
                      <a:pt x="422" y="92"/>
                    </a:lnTo>
                    <a:lnTo>
                      <a:pt x="454" y="48"/>
                    </a:lnTo>
                    <a:lnTo>
                      <a:pt x="476" y="0"/>
                    </a:lnTo>
                    <a:lnTo>
                      <a:pt x="372" y="65"/>
                    </a:lnTo>
                    <a:lnTo>
                      <a:pt x="264" y="89"/>
                    </a:lnTo>
                    <a:lnTo>
                      <a:pt x="149" y="11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06" y="2730"/>
              <a:ext cx="1449" cy="667"/>
              <a:chOff x="1306" y="2730"/>
              <a:chExt cx="1449" cy="667"/>
            </a:xfrm>
          </p:grpSpPr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1306" y="2730"/>
                <a:ext cx="1449" cy="667"/>
              </a:xfrm>
              <a:custGeom>
                <a:avLst/>
                <a:gdLst/>
                <a:ahLst/>
                <a:cxnLst>
                  <a:cxn ang="0">
                    <a:pos x="1448" y="604"/>
                  </a:cxn>
                  <a:cxn ang="0">
                    <a:pos x="1406" y="528"/>
                  </a:cxn>
                  <a:cxn ang="0">
                    <a:pos x="1365" y="466"/>
                  </a:cxn>
                  <a:cxn ang="0">
                    <a:pos x="1365" y="398"/>
                  </a:cxn>
                  <a:cxn ang="0">
                    <a:pos x="1365" y="336"/>
                  </a:cxn>
                  <a:cxn ang="0">
                    <a:pos x="1373" y="261"/>
                  </a:cxn>
                  <a:cxn ang="0">
                    <a:pos x="1340" y="143"/>
                  </a:cxn>
                  <a:cxn ang="0">
                    <a:pos x="1291" y="95"/>
                  </a:cxn>
                  <a:cxn ang="0">
                    <a:pos x="1200" y="47"/>
                  </a:cxn>
                  <a:cxn ang="0">
                    <a:pos x="1192" y="68"/>
                  </a:cxn>
                  <a:cxn ang="0">
                    <a:pos x="1149" y="34"/>
                  </a:cxn>
                  <a:cxn ang="0">
                    <a:pos x="1067" y="6"/>
                  </a:cxn>
                  <a:cxn ang="0">
                    <a:pos x="1017" y="0"/>
                  </a:cxn>
                  <a:cxn ang="0">
                    <a:pos x="1026" y="27"/>
                  </a:cxn>
                  <a:cxn ang="0">
                    <a:pos x="943" y="6"/>
                  </a:cxn>
                  <a:cxn ang="0">
                    <a:pos x="853" y="0"/>
                  </a:cxn>
                  <a:cxn ang="0">
                    <a:pos x="786" y="6"/>
                  </a:cxn>
                  <a:cxn ang="0">
                    <a:pos x="819" y="20"/>
                  </a:cxn>
                  <a:cxn ang="0">
                    <a:pos x="670" y="20"/>
                  </a:cxn>
                  <a:cxn ang="0">
                    <a:pos x="454" y="47"/>
                  </a:cxn>
                  <a:cxn ang="0">
                    <a:pos x="380" y="89"/>
                  </a:cxn>
                  <a:cxn ang="0">
                    <a:pos x="380" y="95"/>
                  </a:cxn>
                  <a:cxn ang="0">
                    <a:pos x="314" y="89"/>
                  </a:cxn>
                  <a:cxn ang="0">
                    <a:pos x="307" y="109"/>
                  </a:cxn>
                  <a:cxn ang="0">
                    <a:pos x="190" y="137"/>
                  </a:cxn>
                  <a:cxn ang="0">
                    <a:pos x="124" y="137"/>
                  </a:cxn>
                  <a:cxn ang="0">
                    <a:pos x="33" y="103"/>
                  </a:cxn>
                  <a:cxn ang="0">
                    <a:pos x="0" y="109"/>
                  </a:cxn>
                  <a:cxn ang="0">
                    <a:pos x="50" y="123"/>
                  </a:cxn>
                  <a:cxn ang="0">
                    <a:pos x="91" y="157"/>
                  </a:cxn>
                  <a:cxn ang="0">
                    <a:pos x="132" y="199"/>
                  </a:cxn>
                  <a:cxn ang="0">
                    <a:pos x="264" y="227"/>
                  </a:cxn>
                  <a:cxn ang="0">
                    <a:pos x="322" y="274"/>
                  </a:cxn>
                  <a:cxn ang="0">
                    <a:pos x="365" y="316"/>
                  </a:cxn>
                  <a:cxn ang="0">
                    <a:pos x="413" y="336"/>
                  </a:cxn>
                  <a:cxn ang="0">
                    <a:pos x="571" y="336"/>
                  </a:cxn>
                  <a:cxn ang="0">
                    <a:pos x="711" y="322"/>
                  </a:cxn>
                  <a:cxn ang="0">
                    <a:pos x="778" y="343"/>
                  </a:cxn>
                  <a:cxn ang="0">
                    <a:pos x="803" y="398"/>
                  </a:cxn>
                  <a:cxn ang="0">
                    <a:pos x="844" y="480"/>
                  </a:cxn>
                  <a:cxn ang="0">
                    <a:pos x="911" y="522"/>
                  </a:cxn>
                  <a:cxn ang="0">
                    <a:pos x="1084" y="536"/>
                  </a:cxn>
                  <a:cxn ang="0">
                    <a:pos x="1142" y="522"/>
                  </a:cxn>
                  <a:cxn ang="0">
                    <a:pos x="1282" y="508"/>
                  </a:cxn>
                  <a:cxn ang="0">
                    <a:pos x="1340" y="508"/>
                  </a:cxn>
                  <a:cxn ang="0">
                    <a:pos x="1399" y="577"/>
                  </a:cxn>
                  <a:cxn ang="0">
                    <a:pos x="1448" y="666"/>
                  </a:cxn>
                  <a:cxn ang="0">
                    <a:pos x="1448" y="604"/>
                  </a:cxn>
                </a:cxnLst>
                <a:rect l="0" t="0" r="r" b="b"/>
                <a:pathLst>
                  <a:path w="1449" h="667">
                    <a:moveTo>
                      <a:pt x="1448" y="604"/>
                    </a:moveTo>
                    <a:lnTo>
                      <a:pt x="1406" y="528"/>
                    </a:lnTo>
                    <a:lnTo>
                      <a:pt x="1365" y="466"/>
                    </a:lnTo>
                    <a:lnTo>
                      <a:pt x="1365" y="398"/>
                    </a:lnTo>
                    <a:lnTo>
                      <a:pt x="1365" y="336"/>
                    </a:lnTo>
                    <a:lnTo>
                      <a:pt x="1373" y="261"/>
                    </a:lnTo>
                    <a:lnTo>
                      <a:pt x="1340" y="143"/>
                    </a:lnTo>
                    <a:lnTo>
                      <a:pt x="1291" y="95"/>
                    </a:lnTo>
                    <a:lnTo>
                      <a:pt x="1200" y="47"/>
                    </a:lnTo>
                    <a:lnTo>
                      <a:pt x="1192" y="68"/>
                    </a:lnTo>
                    <a:lnTo>
                      <a:pt x="1149" y="34"/>
                    </a:lnTo>
                    <a:lnTo>
                      <a:pt x="1067" y="6"/>
                    </a:lnTo>
                    <a:lnTo>
                      <a:pt x="1017" y="0"/>
                    </a:lnTo>
                    <a:lnTo>
                      <a:pt x="1026" y="27"/>
                    </a:lnTo>
                    <a:lnTo>
                      <a:pt x="943" y="6"/>
                    </a:lnTo>
                    <a:lnTo>
                      <a:pt x="853" y="0"/>
                    </a:lnTo>
                    <a:lnTo>
                      <a:pt x="786" y="6"/>
                    </a:lnTo>
                    <a:lnTo>
                      <a:pt x="819" y="20"/>
                    </a:lnTo>
                    <a:lnTo>
                      <a:pt x="670" y="20"/>
                    </a:lnTo>
                    <a:lnTo>
                      <a:pt x="454" y="47"/>
                    </a:lnTo>
                    <a:lnTo>
                      <a:pt x="380" y="89"/>
                    </a:lnTo>
                    <a:lnTo>
                      <a:pt x="380" y="95"/>
                    </a:lnTo>
                    <a:lnTo>
                      <a:pt x="314" y="89"/>
                    </a:lnTo>
                    <a:lnTo>
                      <a:pt x="307" y="109"/>
                    </a:lnTo>
                    <a:lnTo>
                      <a:pt x="190" y="137"/>
                    </a:lnTo>
                    <a:lnTo>
                      <a:pt x="124" y="137"/>
                    </a:lnTo>
                    <a:lnTo>
                      <a:pt x="33" y="103"/>
                    </a:lnTo>
                    <a:lnTo>
                      <a:pt x="0" y="109"/>
                    </a:lnTo>
                    <a:lnTo>
                      <a:pt x="50" y="123"/>
                    </a:lnTo>
                    <a:lnTo>
                      <a:pt x="91" y="157"/>
                    </a:lnTo>
                    <a:lnTo>
                      <a:pt x="132" y="199"/>
                    </a:lnTo>
                    <a:lnTo>
                      <a:pt x="264" y="227"/>
                    </a:lnTo>
                    <a:lnTo>
                      <a:pt x="322" y="274"/>
                    </a:lnTo>
                    <a:lnTo>
                      <a:pt x="365" y="316"/>
                    </a:lnTo>
                    <a:lnTo>
                      <a:pt x="413" y="336"/>
                    </a:lnTo>
                    <a:lnTo>
                      <a:pt x="571" y="336"/>
                    </a:lnTo>
                    <a:lnTo>
                      <a:pt x="711" y="322"/>
                    </a:lnTo>
                    <a:lnTo>
                      <a:pt x="778" y="343"/>
                    </a:lnTo>
                    <a:lnTo>
                      <a:pt x="803" y="398"/>
                    </a:lnTo>
                    <a:lnTo>
                      <a:pt x="844" y="480"/>
                    </a:lnTo>
                    <a:lnTo>
                      <a:pt x="911" y="522"/>
                    </a:lnTo>
                    <a:lnTo>
                      <a:pt x="1084" y="536"/>
                    </a:lnTo>
                    <a:lnTo>
                      <a:pt x="1142" y="522"/>
                    </a:lnTo>
                    <a:lnTo>
                      <a:pt x="1282" y="508"/>
                    </a:lnTo>
                    <a:lnTo>
                      <a:pt x="1340" y="508"/>
                    </a:lnTo>
                    <a:lnTo>
                      <a:pt x="1399" y="577"/>
                    </a:lnTo>
                    <a:lnTo>
                      <a:pt x="1448" y="666"/>
                    </a:lnTo>
                    <a:lnTo>
                      <a:pt x="1448" y="604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1484" y="2913"/>
                <a:ext cx="1156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21"/>
                  </a:cxn>
                  <a:cxn ang="0">
                    <a:pos x="144" y="61"/>
                  </a:cxn>
                  <a:cxn ang="0">
                    <a:pos x="194" y="113"/>
                  </a:cxn>
                  <a:cxn ang="0">
                    <a:pos x="235" y="85"/>
                  </a:cxn>
                  <a:cxn ang="0">
                    <a:pos x="322" y="59"/>
                  </a:cxn>
                  <a:cxn ang="0">
                    <a:pos x="476" y="34"/>
                  </a:cxn>
                  <a:cxn ang="0">
                    <a:pos x="380" y="61"/>
                  </a:cxn>
                  <a:cxn ang="0">
                    <a:pos x="290" y="85"/>
                  </a:cxn>
                  <a:cxn ang="0">
                    <a:pos x="261" y="103"/>
                  </a:cxn>
                  <a:cxn ang="0">
                    <a:pos x="240" y="123"/>
                  </a:cxn>
                  <a:cxn ang="0">
                    <a:pos x="322" y="137"/>
                  </a:cxn>
                  <a:cxn ang="0">
                    <a:pos x="442" y="131"/>
                  </a:cxn>
                  <a:cxn ang="0">
                    <a:pos x="538" y="113"/>
                  </a:cxn>
                  <a:cxn ang="0">
                    <a:pos x="630" y="69"/>
                  </a:cxn>
                  <a:cxn ang="0">
                    <a:pos x="700" y="59"/>
                  </a:cxn>
                  <a:cxn ang="0">
                    <a:pos x="794" y="69"/>
                  </a:cxn>
                  <a:cxn ang="0">
                    <a:pos x="865" y="103"/>
                  </a:cxn>
                  <a:cxn ang="0">
                    <a:pos x="791" y="83"/>
                  </a:cxn>
                  <a:cxn ang="0">
                    <a:pos x="716" y="79"/>
                  </a:cxn>
                  <a:cxn ang="0">
                    <a:pos x="649" y="95"/>
                  </a:cxn>
                  <a:cxn ang="0">
                    <a:pos x="604" y="121"/>
                  </a:cxn>
                  <a:cxn ang="0">
                    <a:pos x="637" y="141"/>
                  </a:cxn>
                  <a:cxn ang="0">
                    <a:pos x="666" y="182"/>
                  </a:cxn>
                  <a:cxn ang="0">
                    <a:pos x="666" y="213"/>
                  </a:cxn>
                  <a:cxn ang="0">
                    <a:pos x="678" y="251"/>
                  </a:cxn>
                  <a:cxn ang="0">
                    <a:pos x="707" y="285"/>
                  </a:cxn>
                  <a:cxn ang="0">
                    <a:pos x="741" y="302"/>
                  </a:cxn>
                  <a:cxn ang="0">
                    <a:pos x="840" y="326"/>
                  </a:cxn>
                  <a:cxn ang="0">
                    <a:pos x="943" y="326"/>
                  </a:cxn>
                  <a:cxn ang="0">
                    <a:pos x="972" y="285"/>
                  </a:cxn>
                  <a:cxn ang="0">
                    <a:pos x="1015" y="251"/>
                  </a:cxn>
                  <a:cxn ang="0">
                    <a:pos x="1059" y="247"/>
                  </a:cxn>
                  <a:cxn ang="0">
                    <a:pos x="1030" y="268"/>
                  </a:cxn>
                  <a:cxn ang="0">
                    <a:pos x="998" y="298"/>
                  </a:cxn>
                  <a:cxn ang="0">
                    <a:pos x="986" y="333"/>
                  </a:cxn>
                  <a:cxn ang="0">
                    <a:pos x="1089" y="312"/>
                  </a:cxn>
                  <a:cxn ang="0">
                    <a:pos x="1155" y="309"/>
                  </a:cxn>
                  <a:cxn ang="0">
                    <a:pos x="1085" y="230"/>
                  </a:cxn>
                  <a:cxn ang="0">
                    <a:pos x="935" y="109"/>
                  </a:cxn>
                  <a:cxn ang="0">
                    <a:pos x="779" y="41"/>
                  </a:cxn>
                  <a:cxn ang="0">
                    <a:pos x="649" y="31"/>
                  </a:cxn>
                  <a:cxn ang="0">
                    <a:pos x="423" y="10"/>
                  </a:cxn>
                  <a:cxn ang="0">
                    <a:pos x="310" y="7"/>
                  </a:cxn>
                  <a:cxn ang="0">
                    <a:pos x="182" y="21"/>
                  </a:cxn>
                  <a:cxn ang="0">
                    <a:pos x="124" y="13"/>
                  </a:cxn>
                  <a:cxn ang="0">
                    <a:pos x="0" y="0"/>
                  </a:cxn>
                </a:cxnLst>
                <a:rect l="0" t="0" r="r" b="b"/>
                <a:pathLst>
                  <a:path w="1156" h="334">
                    <a:moveTo>
                      <a:pt x="0" y="0"/>
                    </a:moveTo>
                    <a:lnTo>
                      <a:pt x="83" y="21"/>
                    </a:lnTo>
                    <a:lnTo>
                      <a:pt x="144" y="61"/>
                    </a:lnTo>
                    <a:lnTo>
                      <a:pt x="194" y="113"/>
                    </a:lnTo>
                    <a:lnTo>
                      <a:pt x="235" y="85"/>
                    </a:lnTo>
                    <a:lnTo>
                      <a:pt x="322" y="59"/>
                    </a:lnTo>
                    <a:lnTo>
                      <a:pt x="476" y="34"/>
                    </a:lnTo>
                    <a:lnTo>
                      <a:pt x="380" y="61"/>
                    </a:lnTo>
                    <a:lnTo>
                      <a:pt x="290" y="85"/>
                    </a:lnTo>
                    <a:lnTo>
                      <a:pt x="261" y="103"/>
                    </a:lnTo>
                    <a:lnTo>
                      <a:pt x="240" y="123"/>
                    </a:lnTo>
                    <a:lnTo>
                      <a:pt x="322" y="137"/>
                    </a:lnTo>
                    <a:lnTo>
                      <a:pt x="442" y="131"/>
                    </a:lnTo>
                    <a:lnTo>
                      <a:pt x="538" y="113"/>
                    </a:lnTo>
                    <a:lnTo>
                      <a:pt x="630" y="69"/>
                    </a:lnTo>
                    <a:lnTo>
                      <a:pt x="700" y="59"/>
                    </a:lnTo>
                    <a:lnTo>
                      <a:pt x="794" y="69"/>
                    </a:lnTo>
                    <a:lnTo>
                      <a:pt x="865" y="103"/>
                    </a:lnTo>
                    <a:lnTo>
                      <a:pt x="791" y="83"/>
                    </a:lnTo>
                    <a:lnTo>
                      <a:pt x="716" y="79"/>
                    </a:lnTo>
                    <a:lnTo>
                      <a:pt x="649" y="95"/>
                    </a:lnTo>
                    <a:lnTo>
                      <a:pt x="604" y="121"/>
                    </a:lnTo>
                    <a:lnTo>
                      <a:pt x="637" y="141"/>
                    </a:lnTo>
                    <a:lnTo>
                      <a:pt x="666" y="182"/>
                    </a:lnTo>
                    <a:lnTo>
                      <a:pt x="666" y="213"/>
                    </a:lnTo>
                    <a:lnTo>
                      <a:pt x="678" y="251"/>
                    </a:lnTo>
                    <a:lnTo>
                      <a:pt x="707" y="285"/>
                    </a:lnTo>
                    <a:lnTo>
                      <a:pt x="741" y="302"/>
                    </a:lnTo>
                    <a:lnTo>
                      <a:pt x="840" y="326"/>
                    </a:lnTo>
                    <a:lnTo>
                      <a:pt x="943" y="326"/>
                    </a:lnTo>
                    <a:lnTo>
                      <a:pt x="972" y="285"/>
                    </a:lnTo>
                    <a:lnTo>
                      <a:pt x="1015" y="251"/>
                    </a:lnTo>
                    <a:lnTo>
                      <a:pt x="1059" y="247"/>
                    </a:lnTo>
                    <a:lnTo>
                      <a:pt x="1030" y="268"/>
                    </a:lnTo>
                    <a:lnTo>
                      <a:pt x="998" y="298"/>
                    </a:lnTo>
                    <a:lnTo>
                      <a:pt x="986" y="333"/>
                    </a:lnTo>
                    <a:lnTo>
                      <a:pt x="1089" y="312"/>
                    </a:lnTo>
                    <a:lnTo>
                      <a:pt x="1155" y="309"/>
                    </a:lnTo>
                    <a:lnTo>
                      <a:pt x="1085" y="230"/>
                    </a:lnTo>
                    <a:lnTo>
                      <a:pt x="935" y="109"/>
                    </a:lnTo>
                    <a:lnTo>
                      <a:pt x="779" y="41"/>
                    </a:lnTo>
                    <a:lnTo>
                      <a:pt x="649" y="31"/>
                    </a:lnTo>
                    <a:lnTo>
                      <a:pt x="423" y="10"/>
                    </a:lnTo>
                    <a:lnTo>
                      <a:pt x="310" y="7"/>
                    </a:lnTo>
                    <a:lnTo>
                      <a:pt x="182" y="21"/>
                    </a:lnTo>
                    <a:lnTo>
                      <a:pt x="124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1408" y="2752"/>
                <a:ext cx="1248" cy="444"/>
              </a:xfrm>
              <a:custGeom>
                <a:avLst/>
                <a:gdLst/>
                <a:ahLst/>
                <a:cxnLst>
                  <a:cxn ang="0">
                    <a:pos x="223" y="95"/>
                  </a:cxn>
                  <a:cxn ang="0">
                    <a:pos x="315" y="103"/>
                  </a:cxn>
                  <a:cxn ang="0">
                    <a:pos x="327" y="71"/>
                  </a:cxn>
                  <a:cxn ang="0">
                    <a:pos x="356" y="55"/>
                  </a:cxn>
                  <a:cxn ang="0">
                    <a:pos x="440" y="55"/>
                  </a:cxn>
                  <a:cxn ang="0">
                    <a:pos x="500" y="83"/>
                  </a:cxn>
                  <a:cxn ang="0">
                    <a:pos x="555" y="113"/>
                  </a:cxn>
                  <a:cxn ang="0">
                    <a:pos x="529" y="65"/>
                  </a:cxn>
                  <a:cxn ang="0">
                    <a:pos x="497" y="37"/>
                  </a:cxn>
                  <a:cxn ang="0">
                    <a:pos x="587" y="31"/>
                  </a:cxn>
                  <a:cxn ang="0">
                    <a:pos x="650" y="31"/>
                  </a:cxn>
                  <a:cxn ang="0">
                    <a:pos x="704" y="31"/>
                  </a:cxn>
                  <a:cxn ang="0">
                    <a:pos x="741" y="41"/>
                  </a:cxn>
                  <a:cxn ang="0">
                    <a:pos x="794" y="95"/>
                  </a:cxn>
                  <a:cxn ang="0">
                    <a:pos x="765" y="31"/>
                  </a:cxn>
                  <a:cxn ang="0">
                    <a:pos x="736" y="0"/>
                  </a:cxn>
                  <a:cxn ang="0">
                    <a:pos x="823" y="13"/>
                  </a:cxn>
                  <a:cxn ang="0">
                    <a:pos x="886" y="23"/>
                  </a:cxn>
                  <a:cxn ang="0">
                    <a:pos x="927" y="47"/>
                  </a:cxn>
                  <a:cxn ang="0">
                    <a:pos x="957" y="106"/>
                  </a:cxn>
                  <a:cxn ang="0">
                    <a:pos x="953" y="69"/>
                  </a:cxn>
                  <a:cxn ang="0">
                    <a:pos x="944" y="17"/>
                  </a:cxn>
                  <a:cxn ang="0">
                    <a:pos x="944" y="3"/>
                  </a:cxn>
                  <a:cxn ang="0">
                    <a:pos x="1006" y="20"/>
                  </a:cxn>
                  <a:cxn ang="0">
                    <a:pos x="1044" y="41"/>
                  </a:cxn>
                  <a:cxn ang="0">
                    <a:pos x="1061" y="65"/>
                  </a:cxn>
                  <a:cxn ang="0">
                    <a:pos x="1081" y="117"/>
                  </a:cxn>
                  <a:cxn ang="0">
                    <a:pos x="1093" y="93"/>
                  </a:cxn>
                  <a:cxn ang="0">
                    <a:pos x="1097" y="57"/>
                  </a:cxn>
                  <a:cxn ang="0">
                    <a:pos x="1155" y="89"/>
                  </a:cxn>
                  <a:cxn ang="0">
                    <a:pos x="1225" y="164"/>
                  </a:cxn>
                  <a:cxn ang="0">
                    <a:pos x="1242" y="222"/>
                  </a:cxn>
                  <a:cxn ang="0">
                    <a:pos x="1247" y="319"/>
                  </a:cxn>
                  <a:cxn ang="0">
                    <a:pos x="1237" y="421"/>
                  </a:cxn>
                  <a:cxn ang="0">
                    <a:pos x="1242" y="443"/>
                  </a:cxn>
                  <a:cxn ang="0">
                    <a:pos x="1155" y="356"/>
                  </a:cxn>
                  <a:cxn ang="0">
                    <a:pos x="1090" y="294"/>
                  </a:cxn>
                  <a:cxn ang="0">
                    <a:pos x="1006" y="246"/>
                  </a:cxn>
                  <a:cxn ang="0">
                    <a:pos x="924" y="208"/>
                  </a:cxn>
                  <a:cxn ang="0">
                    <a:pos x="823" y="182"/>
                  </a:cxn>
                  <a:cxn ang="0">
                    <a:pos x="704" y="174"/>
                  </a:cxn>
                  <a:cxn ang="0">
                    <a:pos x="543" y="161"/>
                  </a:cxn>
                  <a:cxn ang="0">
                    <a:pos x="348" y="157"/>
                  </a:cxn>
                  <a:cxn ang="0">
                    <a:pos x="261" y="161"/>
                  </a:cxn>
                  <a:cxn ang="0">
                    <a:pos x="124" y="157"/>
                  </a:cxn>
                  <a:cxn ang="0">
                    <a:pos x="57" y="147"/>
                  </a:cxn>
                  <a:cxn ang="0">
                    <a:pos x="0" y="133"/>
                  </a:cxn>
                  <a:cxn ang="0">
                    <a:pos x="70" y="133"/>
                  </a:cxn>
                  <a:cxn ang="0">
                    <a:pos x="165" y="127"/>
                  </a:cxn>
                  <a:cxn ang="0">
                    <a:pos x="223" y="95"/>
                  </a:cxn>
                </a:cxnLst>
                <a:rect l="0" t="0" r="r" b="b"/>
                <a:pathLst>
                  <a:path w="1248" h="444">
                    <a:moveTo>
                      <a:pt x="223" y="95"/>
                    </a:moveTo>
                    <a:lnTo>
                      <a:pt x="315" y="103"/>
                    </a:lnTo>
                    <a:lnTo>
                      <a:pt x="327" y="71"/>
                    </a:lnTo>
                    <a:lnTo>
                      <a:pt x="356" y="55"/>
                    </a:lnTo>
                    <a:lnTo>
                      <a:pt x="440" y="55"/>
                    </a:lnTo>
                    <a:lnTo>
                      <a:pt x="500" y="83"/>
                    </a:lnTo>
                    <a:lnTo>
                      <a:pt x="555" y="113"/>
                    </a:lnTo>
                    <a:lnTo>
                      <a:pt x="529" y="65"/>
                    </a:lnTo>
                    <a:lnTo>
                      <a:pt x="497" y="37"/>
                    </a:lnTo>
                    <a:lnTo>
                      <a:pt x="587" y="31"/>
                    </a:lnTo>
                    <a:lnTo>
                      <a:pt x="650" y="31"/>
                    </a:lnTo>
                    <a:lnTo>
                      <a:pt x="704" y="31"/>
                    </a:lnTo>
                    <a:lnTo>
                      <a:pt x="741" y="41"/>
                    </a:lnTo>
                    <a:lnTo>
                      <a:pt x="794" y="95"/>
                    </a:lnTo>
                    <a:lnTo>
                      <a:pt x="765" y="31"/>
                    </a:lnTo>
                    <a:lnTo>
                      <a:pt x="736" y="0"/>
                    </a:lnTo>
                    <a:lnTo>
                      <a:pt x="823" y="13"/>
                    </a:lnTo>
                    <a:lnTo>
                      <a:pt x="886" y="23"/>
                    </a:lnTo>
                    <a:lnTo>
                      <a:pt x="927" y="47"/>
                    </a:lnTo>
                    <a:lnTo>
                      <a:pt x="957" y="106"/>
                    </a:lnTo>
                    <a:lnTo>
                      <a:pt x="953" y="69"/>
                    </a:lnTo>
                    <a:lnTo>
                      <a:pt x="944" y="17"/>
                    </a:lnTo>
                    <a:lnTo>
                      <a:pt x="944" y="3"/>
                    </a:lnTo>
                    <a:lnTo>
                      <a:pt x="1006" y="20"/>
                    </a:lnTo>
                    <a:lnTo>
                      <a:pt x="1044" y="41"/>
                    </a:lnTo>
                    <a:lnTo>
                      <a:pt x="1061" y="65"/>
                    </a:lnTo>
                    <a:lnTo>
                      <a:pt x="1081" y="117"/>
                    </a:lnTo>
                    <a:lnTo>
                      <a:pt x="1093" y="93"/>
                    </a:lnTo>
                    <a:lnTo>
                      <a:pt x="1097" y="57"/>
                    </a:lnTo>
                    <a:lnTo>
                      <a:pt x="1155" y="89"/>
                    </a:lnTo>
                    <a:lnTo>
                      <a:pt x="1225" y="164"/>
                    </a:lnTo>
                    <a:lnTo>
                      <a:pt x="1242" y="222"/>
                    </a:lnTo>
                    <a:lnTo>
                      <a:pt x="1247" y="319"/>
                    </a:lnTo>
                    <a:lnTo>
                      <a:pt x="1237" y="421"/>
                    </a:lnTo>
                    <a:lnTo>
                      <a:pt x="1242" y="443"/>
                    </a:lnTo>
                    <a:lnTo>
                      <a:pt x="1155" y="356"/>
                    </a:lnTo>
                    <a:lnTo>
                      <a:pt x="1090" y="294"/>
                    </a:lnTo>
                    <a:lnTo>
                      <a:pt x="1006" y="246"/>
                    </a:lnTo>
                    <a:lnTo>
                      <a:pt x="924" y="208"/>
                    </a:lnTo>
                    <a:lnTo>
                      <a:pt x="823" y="182"/>
                    </a:lnTo>
                    <a:lnTo>
                      <a:pt x="704" y="174"/>
                    </a:lnTo>
                    <a:lnTo>
                      <a:pt x="543" y="161"/>
                    </a:lnTo>
                    <a:lnTo>
                      <a:pt x="348" y="157"/>
                    </a:lnTo>
                    <a:lnTo>
                      <a:pt x="261" y="161"/>
                    </a:lnTo>
                    <a:lnTo>
                      <a:pt x="124" y="157"/>
                    </a:lnTo>
                    <a:lnTo>
                      <a:pt x="57" y="147"/>
                    </a:lnTo>
                    <a:lnTo>
                      <a:pt x="0" y="133"/>
                    </a:lnTo>
                    <a:lnTo>
                      <a:pt x="70" y="133"/>
                    </a:lnTo>
                    <a:lnTo>
                      <a:pt x="165" y="127"/>
                    </a:lnTo>
                    <a:lnTo>
                      <a:pt x="223" y="9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2615" y="1885"/>
              <a:ext cx="346" cy="214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1" y="171"/>
                </a:cxn>
                <a:cxn ang="0">
                  <a:pos x="90" y="247"/>
                </a:cxn>
                <a:cxn ang="0">
                  <a:pos x="122" y="356"/>
                </a:cxn>
                <a:cxn ang="0">
                  <a:pos x="148" y="473"/>
                </a:cxn>
                <a:cxn ang="0">
                  <a:pos x="155" y="576"/>
                </a:cxn>
                <a:cxn ang="0">
                  <a:pos x="172" y="802"/>
                </a:cxn>
                <a:cxn ang="0">
                  <a:pos x="172" y="974"/>
                </a:cxn>
                <a:cxn ang="0">
                  <a:pos x="155" y="1147"/>
                </a:cxn>
                <a:cxn ang="0">
                  <a:pos x="131" y="1284"/>
                </a:cxn>
                <a:cxn ang="0">
                  <a:pos x="115" y="1517"/>
                </a:cxn>
                <a:cxn ang="0">
                  <a:pos x="57" y="1772"/>
                </a:cxn>
                <a:cxn ang="0">
                  <a:pos x="43" y="1898"/>
                </a:cxn>
                <a:cxn ang="0">
                  <a:pos x="10" y="2009"/>
                </a:cxn>
                <a:cxn ang="0">
                  <a:pos x="3" y="2139"/>
                </a:cxn>
                <a:cxn ang="0">
                  <a:pos x="84" y="2132"/>
                </a:cxn>
                <a:cxn ang="0">
                  <a:pos x="139" y="1895"/>
                </a:cxn>
                <a:cxn ang="0">
                  <a:pos x="163" y="1764"/>
                </a:cxn>
                <a:cxn ang="0">
                  <a:pos x="189" y="1627"/>
                </a:cxn>
                <a:cxn ang="0">
                  <a:pos x="205" y="1517"/>
                </a:cxn>
                <a:cxn ang="0">
                  <a:pos x="237" y="1284"/>
                </a:cxn>
                <a:cxn ang="0">
                  <a:pos x="263" y="1071"/>
                </a:cxn>
                <a:cxn ang="0">
                  <a:pos x="279" y="830"/>
                </a:cxn>
                <a:cxn ang="0">
                  <a:pos x="270" y="555"/>
                </a:cxn>
                <a:cxn ang="0">
                  <a:pos x="246" y="412"/>
                </a:cxn>
                <a:cxn ang="0">
                  <a:pos x="237" y="356"/>
                </a:cxn>
                <a:cxn ang="0">
                  <a:pos x="279" y="213"/>
                </a:cxn>
                <a:cxn ang="0">
                  <a:pos x="345" y="0"/>
                </a:cxn>
                <a:cxn ang="0">
                  <a:pos x="0" y="47"/>
                </a:cxn>
              </a:cxnLst>
              <a:rect l="0" t="0" r="r" b="b"/>
              <a:pathLst>
                <a:path w="346" h="2140">
                  <a:moveTo>
                    <a:pt x="0" y="47"/>
                  </a:moveTo>
                  <a:lnTo>
                    <a:pt x="31" y="171"/>
                  </a:lnTo>
                  <a:lnTo>
                    <a:pt x="90" y="247"/>
                  </a:lnTo>
                  <a:lnTo>
                    <a:pt x="122" y="356"/>
                  </a:lnTo>
                  <a:lnTo>
                    <a:pt x="148" y="473"/>
                  </a:lnTo>
                  <a:lnTo>
                    <a:pt x="155" y="576"/>
                  </a:lnTo>
                  <a:lnTo>
                    <a:pt x="172" y="802"/>
                  </a:lnTo>
                  <a:lnTo>
                    <a:pt x="172" y="974"/>
                  </a:lnTo>
                  <a:lnTo>
                    <a:pt x="155" y="1147"/>
                  </a:lnTo>
                  <a:lnTo>
                    <a:pt x="131" y="1284"/>
                  </a:lnTo>
                  <a:lnTo>
                    <a:pt x="115" y="1517"/>
                  </a:lnTo>
                  <a:lnTo>
                    <a:pt x="57" y="1772"/>
                  </a:lnTo>
                  <a:lnTo>
                    <a:pt x="43" y="1898"/>
                  </a:lnTo>
                  <a:lnTo>
                    <a:pt x="10" y="2009"/>
                  </a:lnTo>
                  <a:lnTo>
                    <a:pt x="3" y="2139"/>
                  </a:lnTo>
                  <a:lnTo>
                    <a:pt x="84" y="2132"/>
                  </a:lnTo>
                  <a:lnTo>
                    <a:pt x="139" y="1895"/>
                  </a:lnTo>
                  <a:lnTo>
                    <a:pt x="163" y="1764"/>
                  </a:lnTo>
                  <a:lnTo>
                    <a:pt x="189" y="1627"/>
                  </a:lnTo>
                  <a:lnTo>
                    <a:pt x="205" y="1517"/>
                  </a:lnTo>
                  <a:lnTo>
                    <a:pt x="237" y="1284"/>
                  </a:lnTo>
                  <a:lnTo>
                    <a:pt x="263" y="1071"/>
                  </a:lnTo>
                  <a:lnTo>
                    <a:pt x="279" y="830"/>
                  </a:lnTo>
                  <a:lnTo>
                    <a:pt x="270" y="555"/>
                  </a:lnTo>
                  <a:lnTo>
                    <a:pt x="246" y="412"/>
                  </a:lnTo>
                  <a:lnTo>
                    <a:pt x="237" y="356"/>
                  </a:lnTo>
                  <a:lnTo>
                    <a:pt x="279" y="213"/>
                  </a:lnTo>
                  <a:lnTo>
                    <a:pt x="345" y="0"/>
                  </a:lnTo>
                  <a:lnTo>
                    <a:pt x="0" y="47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02" y="1740"/>
              <a:ext cx="172" cy="377"/>
              <a:chOff x="2802" y="1740"/>
              <a:chExt cx="172" cy="377"/>
            </a:xfrm>
          </p:grpSpPr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2802" y="1740"/>
                <a:ext cx="172" cy="377"/>
              </a:xfrm>
              <a:custGeom>
                <a:avLst/>
                <a:gdLst/>
                <a:ahLst/>
                <a:cxnLst>
                  <a:cxn ang="0">
                    <a:pos x="9" y="376"/>
                  </a:cxn>
                  <a:cxn ang="0">
                    <a:pos x="18" y="323"/>
                  </a:cxn>
                  <a:cxn ang="0">
                    <a:pos x="32" y="295"/>
                  </a:cxn>
                  <a:cxn ang="0">
                    <a:pos x="13" y="261"/>
                  </a:cxn>
                  <a:cxn ang="0">
                    <a:pos x="0" y="226"/>
                  </a:cxn>
                  <a:cxn ang="0">
                    <a:pos x="9" y="210"/>
                  </a:cxn>
                  <a:cxn ang="0">
                    <a:pos x="10" y="213"/>
                  </a:cxn>
                  <a:cxn ang="0">
                    <a:pos x="21" y="168"/>
                  </a:cxn>
                  <a:cxn ang="0">
                    <a:pos x="38" y="153"/>
                  </a:cxn>
                  <a:cxn ang="0">
                    <a:pos x="44" y="165"/>
                  </a:cxn>
                  <a:cxn ang="0">
                    <a:pos x="56" y="133"/>
                  </a:cxn>
                  <a:cxn ang="0">
                    <a:pos x="68" y="110"/>
                  </a:cxn>
                  <a:cxn ang="0">
                    <a:pos x="76" y="60"/>
                  </a:cxn>
                  <a:cxn ang="0">
                    <a:pos x="65" y="20"/>
                  </a:cxn>
                  <a:cxn ang="0">
                    <a:pos x="44" y="0"/>
                  </a:cxn>
                  <a:cxn ang="0">
                    <a:pos x="91" y="22"/>
                  </a:cxn>
                  <a:cxn ang="0">
                    <a:pos x="117" y="41"/>
                  </a:cxn>
                  <a:cxn ang="0">
                    <a:pos x="117" y="35"/>
                  </a:cxn>
                  <a:cxn ang="0">
                    <a:pos x="143" y="64"/>
                  </a:cxn>
                  <a:cxn ang="0">
                    <a:pos x="149" y="85"/>
                  </a:cxn>
                  <a:cxn ang="0">
                    <a:pos x="158" y="75"/>
                  </a:cxn>
                  <a:cxn ang="0">
                    <a:pos x="166" y="104"/>
                  </a:cxn>
                  <a:cxn ang="0">
                    <a:pos x="160" y="142"/>
                  </a:cxn>
                  <a:cxn ang="0">
                    <a:pos x="171" y="129"/>
                  </a:cxn>
                  <a:cxn ang="0">
                    <a:pos x="171" y="155"/>
                  </a:cxn>
                  <a:cxn ang="0">
                    <a:pos x="166" y="182"/>
                  </a:cxn>
                  <a:cxn ang="0">
                    <a:pos x="154" y="216"/>
                  </a:cxn>
                  <a:cxn ang="0">
                    <a:pos x="167" y="198"/>
                  </a:cxn>
                  <a:cxn ang="0">
                    <a:pos x="164" y="231"/>
                  </a:cxn>
                  <a:cxn ang="0">
                    <a:pos x="148" y="262"/>
                  </a:cxn>
                  <a:cxn ang="0">
                    <a:pos x="132" y="282"/>
                  </a:cxn>
                  <a:cxn ang="0">
                    <a:pos x="116" y="290"/>
                  </a:cxn>
                  <a:cxn ang="0">
                    <a:pos x="80" y="298"/>
                  </a:cxn>
                  <a:cxn ang="0">
                    <a:pos x="53" y="305"/>
                  </a:cxn>
                  <a:cxn ang="0">
                    <a:pos x="33" y="328"/>
                  </a:cxn>
                  <a:cxn ang="0">
                    <a:pos x="27" y="373"/>
                  </a:cxn>
                  <a:cxn ang="0">
                    <a:pos x="9" y="376"/>
                  </a:cxn>
                </a:cxnLst>
                <a:rect l="0" t="0" r="r" b="b"/>
                <a:pathLst>
                  <a:path w="172" h="377">
                    <a:moveTo>
                      <a:pt x="9" y="376"/>
                    </a:moveTo>
                    <a:lnTo>
                      <a:pt x="18" y="323"/>
                    </a:lnTo>
                    <a:lnTo>
                      <a:pt x="32" y="295"/>
                    </a:lnTo>
                    <a:lnTo>
                      <a:pt x="13" y="261"/>
                    </a:lnTo>
                    <a:lnTo>
                      <a:pt x="0" y="226"/>
                    </a:lnTo>
                    <a:lnTo>
                      <a:pt x="9" y="210"/>
                    </a:lnTo>
                    <a:lnTo>
                      <a:pt x="10" y="213"/>
                    </a:lnTo>
                    <a:lnTo>
                      <a:pt x="21" y="168"/>
                    </a:lnTo>
                    <a:lnTo>
                      <a:pt x="38" y="153"/>
                    </a:lnTo>
                    <a:lnTo>
                      <a:pt x="44" y="165"/>
                    </a:lnTo>
                    <a:lnTo>
                      <a:pt x="56" y="133"/>
                    </a:lnTo>
                    <a:lnTo>
                      <a:pt x="68" y="110"/>
                    </a:lnTo>
                    <a:lnTo>
                      <a:pt x="76" y="60"/>
                    </a:lnTo>
                    <a:lnTo>
                      <a:pt x="65" y="20"/>
                    </a:lnTo>
                    <a:lnTo>
                      <a:pt x="44" y="0"/>
                    </a:lnTo>
                    <a:lnTo>
                      <a:pt x="91" y="22"/>
                    </a:lnTo>
                    <a:lnTo>
                      <a:pt x="117" y="41"/>
                    </a:lnTo>
                    <a:lnTo>
                      <a:pt x="117" y="35"/>
                    </a:lnTo>
                    <a:lnTo>
                      <a:pt x="143" y="64"/>
                    </a:lnTo>
                    <a:lnTo>
                      <a:pt x="149" y="85"/>
                    </a:lnTo>
                    <a:lnTo>
                      <a:pt x="158" y="75"/>
                    </a:lnTo>
                    <a:lnTo>
                      <a:pt x="166" y="104"/>
                    </a:lnTo>
                    <a:lnTo>
                      <a:pt x="160" y="142"/>
                    </a:lnTo>
                    <a:lnTo>
                      <a:pt x="171" y="129"/>
                    </a:lnTo>
                    <a:lnTo>
                      <a:pt x="171" y="155"/>
                    </a:lnTo>
                    <a:lnTo>
                      <a:pt x="166" y="182"/>
                    </a:lnTo>
                    <a:lnTo>
                      <a:pt x="154" y="216"/>
                    </a:lnTo>
                    <a:lnTo>
                      <a:pt x="167" y="198"/>
                    </a:lnTo>
                    <a:lnTo>
                      <a:pt x="164" y="231"/>
                    </a:lnTo>
                    <a:lnTo>
                      <a:pt x="148" y="262"/>
                    </a:lnTo>
                    <a:lnTo>
                      <a:pt x="132" y="282"/>
                    </a:lnTo>
                    <a:lnTo>
                      <a:pt x="116" y="290"/>
                    </a:lnTo>
                    <a:lnTo>
                      <a:pt x="80" y="298"/>
                    </a:lnTo>
                    <a:lnTo>
                      <a:pt x="53" y="305"/>
                    </a:lnTo>
                    <a:lnTo>
                      <a:pt x="33" y="328"/>
                    </a:lnTo>
                    <a:lnTo>
                      <a:pt x="27" y="373"/>
                    </a:lnTo>
                    <a:lnTo>
                      <a:pt x="9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2856" y="1771"/>
                <a:ext cx="113" cy="256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35" y="251"/>
                  </a:cxn>
                  <a:cxn ang="0">
                    <a:pos x="68" y="234"/>
                  </a:cxn>
                  <a:cxn ang="0">
                    <a:pos x="91" y="207"/>
                  </a:cxn>
                  <a:cxn ang="0">
                    <a:pos x="79" y="208"/>
                  </a:cxn>
                  <a:cxn ang="0">
                    <a:pos x="97" y="165"/>
                  </a:cxn>
                  <a:cxn ang="0">
                    <a:pos x="112" y="118"/>
                  </a:cxn>
                  <a:cxn ang="0">
                    <a:pos x="88" y="130"/>
                  </a:cxn>
                  <a:cxn ang="0">
                    <a:pos x="85" y="106"/>
                  </a:cxn>
                  <a:cxn ang="0">
                    <a:pos x="94" y="66"/>
                  </a:cxn>
                  <a:cxn ang="0">
                    <a:pos x="68" y="93"/>
                  </a:cxn>
                  <a:cxn ang="0">
                    <a:pos x="82" y="44"/>
                  </a:cxn>
                  <a:cxn ang="0">
                    <a:pos x="65" y="18"/>
                  </a:cxn>
                  <a:cxn ang="0">
                    <a:pos x="44" y="0"/>
                  </a:cxn>
                  <a:cxn ang="0">
                    <a:pos x="55" y="63"/>
                  </a:cxn>
                  <a:cxn ang="0">
                    <a:pos x="43" y="119"/>
                  </a:cxn>
                  <a:cxn ang="0">
                    <a:pos x="28" y="180"/>
                  </a:cxn>
                  <a:cxn ang="0">
                    <a:pos x="0" y="255"/>
                  </a:cxn>
                </a:cxnLst>
                <a:rect l="0" t="0" r="r" b="b"/>
                <a:pathLst>
                  <a:path w="113" h="256">
                    <a:moveTo>
                      <a:pt x="0" y="255"/>
                    </a:moveTo>
                    <a:lnTo>
                      <a:pt x="35" y="251"/>
                    </a:lnTo>
                    <a:lnTo>
                      <a:pt x="68" y="234"/>
                    </a:lnTo>
                    <a:lnTo>
                      <a:pt x="91" y="207"/>
                    </a:lnTo>
                    <a:lnTo>
                      <a:pt x="79" y="208"/>
                    </a:lnTo>
                    <a:lnTo>
                      <a:pt x="97" y="165"/>
                    </a:lnTo>
                    <a:lnTo>
                      <a:pt x="112" y="118"/>
                    </a:lnTo>
                    <a:lnTo>
                      <a:pt x="88" y="130"/>
                    </a:lnTo>
                    <a:lnTo>
                      <a:pt x="85" y="106"/>
                    </a:lnTo>
                    <a:lnTo>
                      <a:pt x="94" y="66"/>
                    </a:lnTo>
                    <a:lnTo>
                      <a:pt x="68" y="93"/>
                    </a:lnTo>
                    <a:lnTo>
                      <a:pt x="82" y="44"/>
                    </a:lnTo>
                    <a:lnTo>
                      <a:pt x="65" y="18"/>
                    </a:lnTo>
                    <a:lnTo>
                      <a:pt x="44" y="0"/>
                    </a:lnTo>
                    <a:lnTo>
                      <a:pt x="55" y="63"/>
                    </a:lnTo>
                    <a:lnTo>
                      <a:pt x="43" y="119"/>
                    </a:lnTo>
                    <a:lnTo>
                      <a:pt x="28" y="180"/>
                    </a:lnTo>
                    <a:lnTo>
                      <a:pt x="0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57" y="1704"/>
              <a:ext cx="339" cy="470"/>
              <a:chOff x="2857" y="1704"/>
              <a:chExt cx="339" cy="470"/>
            </a:xfrm>
          </p:grpSpPr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2857" y="1704"/>
                <a:ext cx="339" cy="470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35" y="398"/>
                  </a:cxn>
                  <a:cxn ang="0">
                    <a:pos x="66" y="371"/>
                  </a:cxn>
                  <a:cxn ang="0">
                    <a:pos x="53" y="317"/>
                  </a:cxn>
                  <a:cxn ang="0">
                    <a:pos x="47" y="264"/>
                  </a:cxn>
                  <a:cxn ang="0">
                    <a:pos x="66" y="248"/>
                  </a:cxn>
                  <a:cxn ang="0">
                    <a:pos x="68" y="254"/>
                  </a:cxn>
                  <a:cxn ang="0">
                    <a:pos x="102" y="201"/>
                  </a:cxn>
                  <a:cxn ang="0">
                    <a:pos x="130" y="192"/>
                  </a:cxn>
                  <a:cxn ang="0">
                    <a:pos x="137" y="213"/>
                  </a:cxn>
                  <a:cxn ang="0">
                    <a:pos x="167" y="179"/>
                  </a:cxn>
                  <a:cxn ang="0">
                    <a:pos x="193" y="156"/>
                  </a:cxn>
                  <a:cxn ang="0">
                    <a:pos x="225" y="95"/>
                  </a:cxn>
                  <a:cxn ang="0">
                    <a:pos x="225" y="37"/>
                  </a:cxn>
                  <a:cxn ang="0">
                    <a:pos x="204" y="0"/>
                  </a:cxn>
                  <a:cxn ang="0">
                    <a:pos x="261" y="56"/>
                  </a:cxn>
                  <a:cxn ang="0">
                    <a:pos x="290" y="95"/>
                  </a:cxn>
                  <a:cxn ang="0">
                    <a:pos x="293" y="86"/>
                  </a:cxn>
                  <a:cxn ang="0">
                    <a:pos x="318" y="138"/>
                  </a:cxn>
                  <a:cxn ang="0">
                    <a:pos x="319" y="171"/>
                  </a:cxn>
                  <a:cxn ang="0">
                    <a:pos x="338" y="163"/>
                  </a:cxn>
                  <a:cxn ang="0">
                    <a:pos x="336" y="205"/>
                  </a:cxn>
                  <a:cxn ang="0">
                    <a:pos x="313" y="250"/>
                  </a:cxn>
                  <a:cxn ang="0">
                    <a:pos x="333" y="240"/>
                  </a:cxn>
                  <a:cxn ang="0">
                    <a:pos x="322" y="274"/>
                  </a:cxn>
                  <a:cxn ang="0">
                    <a:pos x="306" y="305"/>
                  </a:cxn>
                  <a:cxn ang="0">
                    <a:pos x="272" y="342"/>
                  </a:cxn>
                  <a:cxn ang="0">
                    <a:pos x="299" y="327"/>
                  </a:cxn>
                  <a:cxn ang="0">
                    <a:pos x="283" y="366"/>
                  </a:cxn>
                  <a:cxn ang="0">
                    <a:pos x="246" y="398"/>
                  </a:cxn>
                  <a:cxn ang="0">
                    <a:pos x="216" y="414"/>
                  </a:cxn>
                  <a:cxn ang="0">
                    <a:pos x="188" y="414"/>
                  </a:cxn>
                  <a:cxn ang="0">
                    <a:pos x="135" y="403"/>
                  </a:cxn>
                  <a:cxn ang="0">
                    <a:pos x="92" y="398"/>
                  </a:cxn>
                  <a:cxn ang="0">
                    <a:pos x="54" y="414"/>
                  </a:cxn>
                  <a:cxn ang="0">
                    <a:pos x="28" y="469"/>
                  </a:cxn>
                  <a:cxn ang="0">
                    <a:pos x="0" y="461"/>
                  </a:cxn>
                </a:cxnLst>
                <a:rect l="0" t="0" r="r" b="b"/>
                <a:pathLst>
                  <a:path w="339" h="470">
                    <a:moveTo>
                      <a:pt x="0" y="461"/>
                    </a:moveTo>
                    <a:lnTo>
                      <a:pt x="35" y="398"/>
                    </a:lnTo>
                    <a:lnTo>
                      <a:pt x="66" y="371"/>
                    </a:lnTo>
                    <a:lnTo>
                      <a:pt x="53" y="317"/>
                    </a:lnTo>
                    <a:lnTo>
                      <a:pt x="47" y="264"/>
                    </a:lnTo>
                    <a:lnTo>
                      <a:pt x="66" y="248"/>
                    </a:lnTo>
                    <a:lnTo>
                      <a:pt x="68" y="254"/>
                    </a:lnTo>
                    <a:lnTo>
                      <a:pt x="102" y="201"/>
                    </a:lnTo>
                    <a:lnTo>
                      <a:pt x="130" y="192"/>
                    </a:lnTo>
                    <a:lnTo>
                      <a:pt x="137" y="213"/>
                    </a:lnTo>
                    <a:lnTo>
                      <a:pt x="167" y="179"/>
                    </a:lnTo>
                    <a:lnTo>
                      <a:pt x="193" y="156"/>
                    </a:lnTo>
                    <a:lnTo>
                      <a:pt x="225" y="95"/>
                    </a:lnTo>
                    <a:lnTo>
                      <a:pt x="225" y="37"/>
                    </a:lnTo>
                    <a:lnTo>
                      <a:pt x="204" y="0"/>
                    </a:lnTo>
                    <a:lnTo>
                      <a:pt x="261" y="56"/>
                    </a:lnTo>
                    <a:lnTo>
                      <a:pt x="290" y="95"/>
                    </a:lnTo>
                    <a:lnTo>
                      <a:pt x="293" y="86"/>
                    </a:lnTo>
                    <a:lnTo>
                      <a:pt x="318" y="138"/>
                    </a:lnTo>
                    <a:lnTo>
                      <a:pt x="319" y="171"/>
                    </a:lnTo>
                    <a:lnTo>
                      <a:pt x="338" y="163"/>
                    </a:lnTo>
                    <a:lnTo>
                      <a:pt x="336" y="205"/>
                    </a:lnTo>
                    <a:lnTo>
                      <a:pt x="313" y="250"/>
                    </a:lnTo>
                    <a:lnTo>
                      <a:pt x="333" y="240"/>
                    </a:lnTo>
                    <a:lnTo>
                      <a:pt x="322" y="274"/>
                    </a:lnTo>
                    <a:lnTo>
                      <a:pt x="306" y="305"/>
                    </a:lnTo>
                    <a:lnTo>
                      <a:pt x="272" y="342"/>
                    </a:lnTo>
                    <a:lnTo>
                      <a:pt x="299" y="327"/>
                    </a:lnTo>
                    <a:lnTo>
                      <a:pt x="283" y="366"/>
                    </a:lnTo>
                    <a:lnTo>
                      <a:pt x="246" y="398"/>
                    </a:lnTo>
                    <a:lnTo>
                      <a:pt x="216" y="414"/>
                    </a:lnTo>
                    <a:lnTo>
                      <a:pt x="188" y="414"/>
                    </a:lnTo>
                    <a:lnTo>
                      <a:pt x="135" y="403"/>
                    </a:lnTo>
                    <a:lnTo>
                      <a:pt x="92" y="398"/>
                    </a:lnTo>
                    <a:lnTo>
                      <a:pt x="54" y="414"/>
                    </a:lnTo>
                    <a:lnTo>
                      <a:pt x="28" y="469"/>
                    </a:lnTo>
                    <a:lnTo>
                      <a:pt x="0" y="46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2957" y="1779"/>
                <a:ext cx="220" cy="316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54" y="315"/>
                  </a:cxn>
                  <a:cxn ang="0">
                    <a:pos x="109" y="312"/>
                  </a:cxn>
                  <a:cxn ang="0">
                    <a:pos x="153" y="291"/>
                  </a:cxn>
                  <a:cxn ang="0">
                    <a:pos x="133" y="284"/>
                  </a:cxn>
                  <a:cxn ang="0">
                    <a:pos x="179" y="241"/>
                  </a:cxn>
                  <a:cxn ang="0">
                    <a:pos x="219" y="190"/>
                  </a:cxn>
                  <a:cxn ang="0">
                    <a:pos x="179" y="191"/>
                  </a:cxn>
                  <a:cxn ang="0">
                    <a:pos x="184" y="158"/>
                  </a:cxn>
                  <a:cxn ang="0">
                    <a:pos x="212" y="113"/>
                  </a:cxn>
                  <a:cxn ang="0">
                    <a:pos x="165" y="133"/>
                  </a:cxn>
                  <a:cxn ang="0">
                    <a:pos x="206" y="78"/>
                  </a:cxn>
                  <a:cxn ang="0">
                    <a:pos x="191" y="37"/>
                  </a:cxn>
                  <a:cxn ang="0">
                    <a:pos x="168" y="0"/>
                  </a:cxn>
                  <a:cxn ang="0">
                    <a:pos x="159" y="85"/>
                  </a:cxn>
                  <a:cxn ang="0">
                    <a:pos x="117" y="151"/>
                  </a:cxn>
                  <a:cxn ang="0">
                    <a:pos x="71" y="219"/>
                  </a:cxn>
                  <a:cxn ang="0">
                    <a:pos x="0" y="297"/>
                  </a:cxn>
                </a:cxnLst>
                <a:rect l="0" t="0" r="r" b="b"/>
                <a:pathLst>
                  <a:path w="220" h="316">
                    <a:moveTo>
                      <a:pt x="0" y="297"/>
                    </a:moveTo>
                    <a:lnTo>
                      <a:pt x="54" y="315"/>
                    </a:lnTo>
                    <a:lnTo>
                      <a:pt x="109" y="312"/>
                    </a:lnTo>
                    <a:lnTo>
                      <a:pt x="153" y="291"/>
                    </a:lnTo>
                    <a:lnTo>
                      <a:pt x="133" y="284"/>
                    </a:lnTo>
                    <a:lnTo>
                      <a:pt x="179" y="241"/>
                    </a:lnTo>
                    <a:lnTo>
                      <a:pt x="219" y="190"/>
                    </a:lnTo>
                    <a:lnTo>
                      <a:pt x="179" y="191"/>
                    </a:lnTo>
                    <a:lnTo>
                      <a:pt x="184" y="158"/>
                    </a:lnTo>
                    <a:lnTo>
                      <a:pt x="212" y="113"/>
                    </a:lnTo>
                    <a:lnTo>
                      <a:pt x="165" y="133"/>
                    </a:lnTo>
                    <a:lnTo>
                      <a:pt x="206" y="78"/>
                    </a:lnTo>
                    <a:lnTo>
                      <a:pt x="191" y="37"/>
                    </a:lnTo>
                    <a:lnTo>
                      <a:pt x="168" y="0"/>
                    </a:lnTo>
                    <a:lnTo>
                      <a:pt x="159" y="85"/>
                    </a:lnTo>
                    <a:lnTo>
                      <a:pt x="117" y="151"/>
                    </a:lnTo>
                    <a:lnTo>
                      <a:pt x="71" y="219"/>
                    </a:lnTo>
                    <a:lnTo>
                      <a:pt x="0" y="29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332" y="2005"/>
              <a:ext cx="436" cy="398"/>
              <a:chOff x="2332" y="2005"/>
              <a:chExt cx="436" cy="398"/>
            </a:xfrm>
          </p:grpSpPr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2332" y="2005"/>
                <a:ext cx="436" cy="398"/>
              </a:xfrm>
              <a:custGeom>
                <a:avLst/>
                <a:gdLst/>
                <a:ahLst/>
                <a:cxnLst>
                  <a:cxn ang="0">
                    <a:pos x="435" y="381"/>
                  </a:cxn>
                  <a:cxn ang="0">
                    <a:pos x="378" y="332"/>
                  </a:cxn>
                  <a:cxn ang="0">
                    <a:pos x="337" y="316"/>
                  </a:cxn>
                  <a:cxn ang="0">
                    <a:pos x="328" y="259"/>
                  </a:cxn>
                  <a:cxn ang="0">
                    <a:pos x="313" y="209"/>
                  </a:cxn>
                  <a:cxn ang="0">
                    <a:pos x="289" y="199"/>
                  </a:cxn>
                  <a:cxn ang="0">
                    <a:pos x="289" y="205"/>
                  </a:cxn>
                  <a:cxn ang="0">
                    <a:pos x="236" y="163"/>
                  </a:cxn>
                  <a:cxn ang="0">
                    <a:pos x="206" y="163"/>
                  </a:cxn>
                  <a:cxn ang="0">
                    <a:pos x="209" y="184"/>
                  </a:cxn>
                  <a:cxn ang="0">
                    <a:pos x="168" y="160"/>
                  </a:cxn>
                  <a:cxn ang="0">
                    <a:pos x="133" y="146"/>
                  </a:cxn>
                  <a:cxn ang="0">
                    <a:pos x="80" y="98"/>
                  </a:cxn>
                  <a:cxn ang="0">
                    <a:pos x="57" y="42"/>
                  </a:cxn>
                  <a:cxn ang="0">
                    <a:pos x="63" y="0"/>
                  </a:cxn>
                  <a:cxn ang="0">
                    <a:pos x="30" y="70"/>
                  </a:cxn>
                  <a:cxn ang="0">
                    <a:pos x="18" y="115"/>
                  </a:cxn>
                  <a:cxn ang="0">
                    <a:pos x="13" y="107"/>
                  </a:cxn>
                  <a:cxn ang="0">
                    <a:pos x="9" y="163"/>
                  </a:cxn>
                  <a:cxn ang="0">
                    <a:pos x="21" y="194"/>
                  </a:cxn>
                  <a:cxn ang="0">
                    <a:pos x="0" y="191"/>
                  </a:cxn>
                  <a:cxn ang="0">
                    <a:pos x="19" y="230"/>
                  </a:cxn>
                  <a:cxn ang="0">
                    <a:pos x="57" y="268"/>
                  </a:cxn>
                  <a:cxn ang="0">
                    <a:pos x="34" y="263"/>
                  </a:cxn>
                  <a:cxn ang="0">
                    <a:pos x="59" y="292"/>
                  </a:cxn>
                  <a:cxn ang="0">
                    <a:pos x="86" y="316"/>
                  </a:cxn>
                  <a:cxn ang="0">
                    <a:pos x="131" y="344"/>
                  </a:cxn>
                  <a:cxn ang="0">
                    <a:pos x="101" y="336"/>
                  </a:cxn>
                  <a:cxn ang="0">
                    <a:pos x="131" y="369"/>
                  </a:cxn>
                  <a:cxn ang="0">
                    <a:pos x="177" y="388"/>
                  </a:cxn>
                  <a:cxn ang="0">
                    <a:pos x="213" y="397"/>
                  </a:cxn>
                  <a:cxn ang="0">
                    <a:pos x="240" y="389"/>
                  </a:cxn>
                  <a:cxn ang="0">
                    <a:pos x="286" y="364"/>
                  </a:cxn>
                  <a:cxn ang="0">
                    <a:pos x="324" y="346"/>
                  </a:cxn>
                  <a:cxn ang="0">
                    <a:pos x="366" y="352"/>
                  </a:cxn>
                  <a:cxn ang="0">
                    <a:pos x="410" y="397"/>
                  </a:cxn>
                  <a:cxn ang="0">
                    <a:pos x="435" y="381"/>
                  </a:cxn>
                </a:cxnLst>
                <a:rect l="0" t="0" r="r" b="b"/>
                <a:pathLst>
                  <a:path w="436" h="398">
                    <a:moveTo>
                      <a:pt x="435" y="381"/>
                    </a:moveTo>
                    <a:lnTo>
                      <a:pt x="378" y="332"/>
                    </a:lnTo>
                    <a:lnTo>
                      <a:pt x="337" y="316"/>
                    </a:lnTo>
                    <a:lnTo>
                      <a:pt x="328" y="259"/>
                    </a:lnTo>
                    <a:lnTo>
                      <a:pt x="313" y="20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36" y="163"/>
                    </a:lnTo>
                    <a:lnTo>
                      <a:pt x="206" y="163"/>
                    </a:lnTo>
                    <a:lnTo>
                      <a:pt x="209" y="184"/>
                    </a:lnTo>
                    <a:lnTo>
                      <a:pt x="168" y="160"/>
                    </a:lnTo>
                    <a:lnTo>
                      <a:pt x="133" y="146"/>
                    </a:lnTo>
                    <a:lnTo>
                      <a:pt x="80" y="98"/>
                    </a:lnTo>
                    <a:lnTo>
                      <a:pt x="57" y="42"/>
                    </a:lnTo>
                    <a:lnTo>
                      <a:pt x="63" y="0"/>
                    </a:lnTo>
                    <a:lnTo>
                      <a:pt x="30" y="70"/>
                    </a:lnTo>
                    <a:lnTo>
                      <a:pt x="18" y="115"/>
                    </a:lnTo>
                    <a:lnTo>
                      <a:pt x="13" y="107"/>
                    </a:lnTo>
                    <a:lnTo>
                      <a:pt x="9" y="163"/>
                    </a:lnTo>
                    <a:lnTo>
                      <a:pt x="21" y="194"/>
                    </a:lnTo>
                    <a:lnTo>
                      <a:pt x="0" y="191"/>
                    </a:lnTo>
                    <a:lnTo>
                      <a:pt x="19" y="230"/>
                    </a:lnTo>
                    <a:lnTo>
                      <a:pt x="57" y="268"/>
                    </a:lnTo>
                    <a:lnTo>
                      <a:pt x="34" y="263"/>
                    </a:lnTo>
                    <a:lnTo>
                      <a:pt x="59" y="292"/>
                    </a:lnTo>
                    <a:lnTo>
                      <a:pt x="86" y="316"/>
                    </a:lnTo>
                    <a:lnTo>
                      <a:pt x="131" y="344"/>
                    </a:lnTo>
                    <a:lnTo>
                      <a:pt x="101" y="336"/>
                    </a:lnTo>
                    <a:lnTo>
                      <a:pt x="131" y="369"/>
                    </a:lnTo>
                    <a:lnTo>
                      <a:pt x="177" y="388"/>
                    </a:lnTo>
                    <a:lnTo>
                      <a:pt x="213" y="397"/>
                    </a:lnTo>
                    <a:lnTo>
                      <a:pt x="240" y="389"/>
                    </a:lnTo>
                    <a:lnTo>
                      <a:pt x="286" y="364"/>
                    </a:lnTo>
                    <a:lnTo>
                      <a:pt x="324" y="346"/>
                    </a:lnTo>
                    <a:lnTo>
                      <a:pt x="366" y="352"/>
                    </a:lnTo>
                    <a:lnTo>
                      <a:pt x="410" y="397"/>
                    </a:lnTo>
                    <a:lnTo>
                      <a:pt x="435" y="38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2355" y="2094"/>
                <a:ext cx="285" cy="283"/>
              </a:xfrm>
              <a:custGeom>
                <a:avLst/>
                <a:gdLst/>
                <a:ahLst/>
                <a:cxnLst>
                  <a:cxn ang="0">
                    <a:pos x="284" y="236"/>
                  </a:cxn>
                  <a:cxn ang="0">
                    <a:pos x="238" y="268"/>
                  </a:cxn>
                  <a:cxn ang="0">
                    <a:pos x="186" y="282"/>
                  </a:cxn>
                  <a:cxn ang="0">
                    <a:pos x="136" y="273"/>
                  </a:cxn>
                  <a:cxn ang="0">
                    <a:pos x="150" y="260"/>
                  </a:cxn>
                  <a:cxn ang="0">
                    <a:pos x="91" y="232"/>
                  </a:cxn>
                  <a:cxn ang="0">
                    <a:pos x="34" y="194"/>
                  </a:cxn>
                  <a:cxn ang="0">
                    <a:pos x="72" y="184"/>
                  </a:cxn>
                  <a:cxn ang="0">
                    <a:pos x="56" y="155"/>
                  </a:cxn>
                  <a:cxn ang="0">
                    <a:pos x="10" y="120"/>
                  </a:cxn>
                  <a:cxn ang="0">
                    <a:pos x="60" y="126"/>
                  </a:cxn>
                  <a:cxn ang="0">
                    <a:pos x="3" y="84"/>
                  </a:cxn>
                  <a:cxn ang="0">
                    <a:pos x="0" y="41"/>
                  </a:cxn>
                  <a:cxn ang="0">
                    <a:pos x="7" y="0"/>
                  </a:cxn>
                  <a:cxn ang="0">
                    <a:pos x="50" y="80"/>
                  </a:cxn>
                  <a:cxn ang="0">
                    <a:pos x="115" y="130"/>
                  </a:cxn>
                  <a:cxn ang="0">
                    <a:pos x="185" y="182"/>
                  </a:cxn>
                  <a:cxn ang="0">
                    <a:pos x="284" y="236"/>
                  </a:cxn>
                </a:cxnLst>
                <a:rect l="0" t="0" r="r" b="b"/>
                <a:pathLst>
                  <a:path w="285" h="283">
                    <a:moveTo>
                      <a:pt x="284" y="236"/>
                    </a:moveTo>
                    <a:lnTo>
                      <a:pt x="238" y="268"/>
                    </a:lnTo>
                    <a:lnTo>
                      <a:pt x="186" y="282"/>
                    </a:lnTo>
                    <a:lnTo>
                      <a:pt x="136" y="273"/>
                    </a:lnTo>
                    <a:lnTo>
                      <a:pt x="150" y="260"/>
                    </a:lnTo>
                    <a:lnTo>
                      <a:pt x="91" y="232"/>
                    </a:lnTo>
                    <a:lnTo>
                      <a:pt x="34" y="194"/>
                    </a:lnTo>
                    <a:lnTo>
                      <a:pt x="72" y="184"/>
                    </a:lnTo>
                    <a:lnTo>
                      <a:pt x="56" y="155"/>
                    </a:lnTo>
                    <a:lnTo>
                      <a:pt x="10" y="120"/>
                    </a:lnTo>
                    <a:lnTo>
                      <a:pt x="60" y="126"/>
                    </a:lnTo>
                    <a:lnTo>
                      <a:pt x="3" y="84"/>
                    </a:lnTo>
                    <a:lnTo>
                      <a:pt x="0" y="41"/>
                    </a:lnTo>
                    <a:lnTo>
                      <a:pt x="7" y="0"/>
                    </a:lnTo>
                    <a:lnTo>
                      <a:pt x="50" y="80"/>
                    </a:lnTo>
                    <a:lnTo>
                      <a:pt x="115" y="130"/>
                    </a:lnTo>
                    <a:lnTo>
                      <a:pt x="185" y="182"/>
                    </a:lnTo>
                    <a:lnTo>
                      <a:pt x="284" y="236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94" y="1727"/>
              <a:ext cx="130" cy="300"/>
              <a:chOff x="2694" y="1727"/>
              <a:chExt cx="130" cy="300"/>
            </a:xfrm>
          </p:grpSpPr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2694" y="1727"/>
                <a:ext cx="130" cy="300"/>
              </a:xfrm>
              <a:custGeom>
                <a:avLst/>
                <a:gdLst/>
                <a:ahLst/>
                <a:cxnLst>
                  <a:cxn ang="0">
                    <a:pos x="122" y="299"/>
                  </a:cxn>
                  <a:cxn ang="0">
                    <a:pos x="115" y="257"/>
                  </a:cxn>
                  <a:cxn ang="0">
                    <a:pos x="104" y="235"/>
                  </a:cxn>
                  <a:cxn ang="0">
                    <a:pos x="118" y="208"/>
                  </a:cxn>
                  <a:cxn ang="0">
                    <a:pos x="129" y="180"/>
                  </a:cxn>
                  <a:cxn ang="0">
                    <a:pos x="122" y="167"/>
                  </a:cxn>
                  <a:cxn ang="0">
                    <a:pos x="120" y="170"/>
                  </a:cxn>
                  <a:cxn ang="0">
                    <a:pos x="112" y="134"/>
                  </a:cxn>
                  <a:cxn ang="0">
                    <a:pos x="100" y="122"/>
                  </a:cxn>
                  <a:cxn ang="0">
                    <a:pos x="95" y="132"/>
                  </a:cxn>
                  <a:cxn ang="0">
                    <a:pos x="86" y="106"/>
                  </a:cxn>
                  <a:cxn ang="0">
                    <a:pos x="77" y="88"/>
                  </a:cxn>
                  <a:cxn ang="0">
                    <a:pos x="71" y="48"/>
                  </a:cxn>
                  <a:cxn ang="0">
                    <a:pos x="79" y="16"/>
                  </a:cxn>
                  <a:cxn ang="0">
                    <a:pos x="95" y="0"/>
                  </a:cxn>
                  <a:cxn ang="0">
                    <a:pos x="59" y="18"/>
                  </a:cxn>
                  <a:cxn ang="0">
                    <a:pos x="40" y="33"/>
                  </a:cxn>
                  <a:cxn ang="0">
                    <a:pos x="40" y="28"/>
                  </a:cxn>
                  <a:cxn ang="0">
                    <a:pos x="20" y="51"/>
                  </a:cxn>
                  <a:cxn ang="0">
                    <a:pos x="16" y="68"/>
                  </a:cxn>
                  <a:cxn ang="0">
                    <a:pos x="9" y="60"/>
                  </a:cxn>
                  <a:cxn ang="0">
                    <a:pos x="3" y="83"/>
                  </a:cxn>
                  <a:cxn ang="0">
                    <a:pos x="8" y="113"/>
                  </a:cxn>
                  <a:cxn ang="0">
                    <a:pos x="0" y="103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2" y="172"/>
                  </a:cxn>
                  <a:cxn ang="0">
                    <a:pos x="2" y="158"/>
                  </a:cxn>
                  <a:cxn ang="0">
                    <a:pos x="4" y="184"/>
                  </a:cxn>
                  <a:cxn ang="0">
                    <a:pos x="17" y="209"/>
                  </a:cxn>
                  <a:cxn ang="0">
                    <a:pos x="28" y="225"/>
                  </a:cxn>
                  <a:cxn ang="0">
                    <a:pos x="41" y="231"/>
                  </a:cxn>
                  <a:cxn ang="0">
                    <a:pos x="67" y="237"/>
                  </a:cxn>
                  <a:cxn ang="0">
                    <a:pos x="88" y="243"/>
                  </a:cxn>
                  <a:cxn ang="0">
                    <a:pos x="103" y="261"/>
                  </a:cxn>
                  <a:cxn ang="0">
                    <a:pos x="108" y="297"/>
                  </a:cxn>
                  <a:cxn ang="0">
                    <a:pos x="122" y="299"/>
                  </a:cxn>
                </a:cxnLst>
                <a:rect l="0" t="0" r="r" b="b"/>
                <a:pathLst>
                  <a:path w="130" h="300">
                    <a:moveTo>
                      <a:pt x="122" y="299"/>
                    </a:moveTo>
                    <a:lnTo>
                      <a:pt x="115" y="257"/>
                    </a:lnTo>
                    <a:lnTo>
                      <a:pt x="104" y="235"/>
                    </a:lnTo>
                    <a:lnTo>
                      <a:pt x="118" y="208"/>
                    </a:lnTo>
                    <a:lnTo>
                      <a:pt x="129" y="180"/>
                    </a:lnTo>
                    <a:lnTo>
                      <a:pt x="122" y="167"/>
                    </a:lnTo>
                    <a:lnTo>
                      <a:pt x="120" y="170"/>
                    </a:lnTo>
                    <a:lnTo>
                      <a:pt x="112" y="134"/>
                    </a:lnTo>
                    <a:lnTo>
                      <a:pt x="100" y="122"/>
                    </a:lnTo>
                    <a:lnTo>
                      <a:pt x="95" y="132"/>
                    </a:lnTo>
                    <a:lnTo>
                      <a:pt x="86" y="106"/>
                    </a:lnTo>
                    <a:lnTo>
                      <a:pt x="77" y="88"/>
                    </a:lnTo>
                    <a:lnTo>
                      <a:pt x="71" y="48"/>
                    </a:lnTo>
                    <a:lnTo>
                      <a:pt x="79" y="16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20" y="51"/>
                    </a:lnTo>
                    <a:lnTo>
                      <a:pt x="16" y="68"/>
                    </a:lnTo>
                    <a:lnTo>
                      <a:pt x="9" y="60"/>
                    </a:lnTo>
                    <a:lnTo>
                      <a:pt x="3" y="83"/>
                    </a:lnTo>
                    <a:lnTo>
                      <a:pt x="8" y="113"/>
                    </a:lnTo>
                    <a:lnTo>
                      <a:pt x="0" y="103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2" y="172"/>
                    </a:lnTo>
                    <a:lnTo>
                      <a:pt x="2" y="158"/>
                    </a:lnTo>
                    <a:lnTo>
                      <a:pt x="4" y="184"/>
                    </a:lnTo>
                    <a:lnTo>
                      <a:pt x="17" y="209"/>
                    </a:lnTo>
                    <a:lnTo>
                      <a:pt x="28" y="225"/>
                    </a:lnTo>
                    <a:lnTo>
                      <a:pt x="41" y="231"/>
                    </a:lnTo>
                    <a:lnTo>
                      <a:pt x="67" y="237"/>
                    </a:lnTo>
                    <a:lnTo>
                      <a:pt x="88" y="243"/>
                    </a:lnTo>
                    <a:lnTo>
                      <a:pt x="103" y="261"/>
                    </a:lnTo>
                    <a:lnTo>
                      <a:pt x="108" y="297"/>
                    </a:lnTo>
                    <a:lnTo>
                      <a:pt x="122" y="29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2696" y="1754"/>
                <a:ext cx="87" cy="200"/>
              </a:xfrm>
              <a:custGeom>
                <a:avLst/>
                <a:gdLst/>
                <a:ahLst/>
                <a:cxnLst>
                  <a:cxn ang="0">
                    <a:pos x="86" y="199"/>
                  </a:cxn>
                  <a:cxn ang="0">
                    <a:pos x="58" y="196"/>
                  </a:cxn>
                  <a:cxn ang="0">
                    <a:pos x="33" y="183"/>
                  </a:cxn>
                  <a:cxn ang="0">
                    <a:pos x="16" y="161"/>
                  </a:cxn>
                  <a:cxn ang="0">
                    <a:pos x="25" y="162"/>
                  </a:cxn>
                  <a:cxn ang="0">
                    <a:pos x="11" y="129"/>
                  </a:cxn>
                  <a:cxn ang="0">
                    <a:pos x="0" y="92"/>
                  </a:cxn>
                  <a:cxn ang="0">
                    <a:pos x="18" y="101"/>
                  </a:cxn>
                  <a:cxn ang="0">
                    <a:pos x="20" y="82"/>
                  </a:cxn>
                  <a:cxn ang="0">
                    <a:pos x="13" y="52"/>
                  </a:cxn>
                  <a:cxn ang="0">
                    <a:pos x="33" y="72"/>
                  </a:cxn>
                  <a:cxn ang="0">
                    <a:pos x="22" y="34"/>
                  </a:cxn>
                  <a:cxn ang="0">
                    <a:pos x="35" y="14"/>
                  </a:cxn>
                  <a:cxn ang="0">
                    <a:pos x="51" y="0"/>
                  </a:cxn>
                  <a:cxn ang="0">
                    <a:pos x="43" y="49"/>
                  </a:cxn>
                  <a:cxn ang="0">
                    <a:pos x="52" y="93"/>
                  </a:cxn>
                  <a:cxn ang="0">
                    <a:pos x="64" y="140"/>
                  </a:cxn>
                  <a:cxn ang="0">
                    <a:pos x="86" y="199"/>
                  </a:cxn>
                </a:cxnLst>
                <a:rect l="0" t="0" r="r" b="b"/>
                <a:pathLst>
                  <a:path w="87" h="200">
                    <a:moveTo>
                      <a:pt x="86" y="199"/>
                    </a:moveTo>
                    <a:lnTo>
                      <a:pt x="58" y="196"/>
                    </a:lnTo>
                    <a:lnTo>
                      <a:pt x="33" y="183"/>
                    </a:lnTo>
                    <a:lnTo>
                      <a:pt x="16" y="161"/>
                    </a:lnTo>
                    <a:lnTo>
                      <a:pt x="25" y="162"/>
                    </a:lnTo>
                    <a:lnTo>
                      <a:pt x="11" y="129"/>
                    </a:lnTo>
                    <a:lnTo>
                      <a:pt x="0" y="92"/>
                    </a:lnTo>
                    <a:lnTo>
                      <a:pt x="18" y="101"/>
                    </a:lnTo>
                    <a:lnTo>
                      <a:pt x="20" y="82"/>
                    </a:lnTo>
                    <a:lnTo>
                      <a:pt x="13" y="52"/>
                    </a:lnTo>
                    <a:lnTo>
                      <a:pt x="33" y="72"/>
                    </a:lnTo>
                    <a:lnTo>
                      <a:pt x="22" y="34"/>
                    </a:lnTo>
                    <a:lnTo>
                      <a:pt x="35" y="14"/>
                    </a:lnTo>
                    <a:lnTo>
                      <a:pt x="51" y="0"/>
                    </a:lnTo>
                    <a:lnTo>
                      <a:pt x="43" y="49"/>
                    </a:lnTo>
                    <a:lnTo>
                      <a:pt x="52" y="93"/>
                    </a:lnTo>
                    <a:lnTo>
                      <a:pt x="64" y="140"/>
                    </a:lnTo>
                    <a:lnTo>
                      <a:pt x="86" y="199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559" y="1770"/>
              <a:ext cx="172" cy="377"/>
              <a:chOff x="2559" y="1770"/>
              <a:chExt cx="172" cy="377"/>
            </a:xfrm>
          </p:grpSpPr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2559" y="1770"/>
                <a:ext cx="172" cy="377"/>
              </a:xfrm>
              <a:custGeom>
                <a:avLst/>
                <a:gdLst/>
                <a:ahLst/>
                <a:cxnLst>
                  <a:cxn ang="0">
                    <a:pos x="161" y="376"/>
                  </a:cxn>
                  <a:cxn ang="0">
                    <a:pos x="152" y="323"/>
                  </a:cxn>
                  <a:cxn ang="0">
                    <a:pos x="138" y="295"/>
                  </a:cxn>
                  <a:cxn ang="0">
                    <a:pos x="157" y="261"/>
                  </a:cxn>
                  <a:cxn ang="0">
                    <a:pos x="171" y="226"/>
                  </a:cxn>
                  <a:cxn ang="0">
                    <a:pos x="161" y="210"/>
                  </a:cxn>
                  <a:cxn ang="0">
                    <a:pos x="160" y="213"/>
                  </a:cxn>
                  <a:cxn ang="0">
                    <a:pos x="149" y="168"/>
                  </a:cxn>
                  <a:cxn ang="0">
                    <a:pos x="132" y="153"/>
                  </a:cxn>
                  <a:cxn ang="0">
                    <a:pos x="126" y="165"/>
                  </a:cxn>
                  <a:cxn ang="0">
                    <a:pos x="114" y="133"/>
                  </a:cxn>
                  <a:cxn ang="0">
                    <a:pos x="102" y="110"/>
                  </a:cxn>
                  <a:cxn ang="0">
                    <a:pos x="94" y="60"/>
                  </a:cxn>
                  <a:cxn ang="0">
                    <a:pos x="105" y="20"/>
                  </a:cxn>
                  <a:cxn ang="0">
                    <a:pos x="126" y="0"/>
                  </a:cxn>
                  <a:cxn ang="0">
                    <a:pos x="79" y="22"/>
                  </a:cxn>
                  <a:cxn ang="0">
                    <a:pos x="53" y="41"/>
                  </a:cxn>
                  <a:cxn ang="0">
                    <a:pos x="53" y="35"/>
                  </a:cxn>
                  <a:cxn ang="0">
                    <a:pos x="27" y="64"/>
                  </a:cxn>
                  <a:cxn ang="0">
                    <a:pos x="21" y="85"/>
                  </a:cxn>
                  <a:cxn ang="0">
                    <a:pos x="12" y="75"/>
                  </a:cxn>
                  <a:cxn ang="0">
                    <a:pos x="4" y="104"/>
                  </a:cxn>
                  <a:cxn ang="0">
                    <a:pos x="10" y="142"/>
                  </a:cxn>
                  <a:cxn ang="0">
                    <a:pos x="0" y="129"/>
                  </a:cxn>
                  <a:cxn ang="0">
                    <a:pos x="0" y="155"/>
                  </a:cxn>
                  <a:cxn ang="0">
                    <a:pos x="4" y="182"/>
                  </a:cxn>
                  <a:cxn ang="0">
                    <a:pos x="16" y="216"/>
                  </a:cxn>
                  <a:cxn ang="0">
                    <a:pos x="3" y="198"/>
                  </a:cxn>
                  <a:cxn ang="0">
                    <a:pos x="6" y="231"/>
                  </a:cxn>
                  <a:cxn ang="0">
                    <a:pos x="22" y="262"/>
                  </a:cxn>
                  <a:cxn ang="0">
                    <a:pos x="38" y="282"/>
                  </a:cxn>
                  <a:cxn ang="0">
                    <a:pos x="54" y="290"/>
                  </a:cxn>
                  <a:cxn ang="0">
                    <a:pos x="90" y="298"/>
                  </a:cxn>
                  <a:cxn ang="0">
                    <a:pos x="117" y="305"/>
                  </a:cxn>
                  <a:cxn ang="0">
                    <a:pos x="137" y="328"/>
                  </a:cxn>
                  <a:cxn ang="0">
                    <a:pos x="143" y="373"/>
                  </a:cxn>
                  <a:cxn ang="0">
                    <a:pos x="161" y="376"/>
                  </a:cxn>
                </a:cxnLst>
                <a:rect l="0" t="0" r="r" b="b"/>
                <a:pathLst>
                  <a:path w="172" h="377">
                    <a:moveTo>
                      <a:pt x="161" y="376"/>
                    </a:moveTo>
                    <a:lnTo>
                      <a:pt x="152" y="323"/>
                    </a:lnTo>
                    <a:lnTo>
                      <a:pt x="138" y="295"/>
                    </a:lnTo>
                    <a:lnTo>
                      <a:pt x="157" y="261"/>
                    </a:lnTo>
                    <a:lnTo>
                      <a:pt x="171" y="226"/>
                    </a:lnTo>
                    <a:lnTo>
                      <a:pt x="161" y="210"/>
                    </a:lnTo>
                    <a:lnTo>
                      <a:pt x="160" y="213"/>
                    </a:lnTo>
                    <a:lnTo>
                      <a:pt x="149" y="168"/>
                    </a:lnTo>
                    <a:lnTo>
                      <a:pt x="132" y="153"/>
                    </a:lnTo>
                    <a:lnTo>
                      <a:pt x="126" y="165"/>
                    </a:lnTo>
                    <a:lnTo>
                      <a:pt x="114" y="133"/>
                    </a:lnTo>
                    <a:lnTo>
                      <a:pt x="102" y="110"/>
                    </a:lnTo>
                    <a:lnTo>
                      <a:pt x="94" y="60"/>
                    </a:lnTo>
                    <a:lnTo>
                      <a:pt x="105" y="20"/>
                    </a:lnTo>
                    <a:lnTo>
                      <a:pt x="126" y="0"/>
                    </a:lnTo>
                    <a:lnTo>
                      <a:pt x="79" y="22"/>
                    </a:lnTo>
                    <a:lnTo>
                      <a:pt x="53" y="41"/>
                    </a:lnTo>
                    <a:lnTo>
                      <a:pt x="53" y="35"/>
                    </a:lnTo>
                    <a:lnTo>
                      <a:pt x="27" y="64"/>
                    </a:lnTo>
                    <a:lnTo>
                      <a:pt x="21" y="85"/>
                    </a:lnTo>
                    <a:lnTo>
                      <a:pt x="12" y="75"/>
                    </a:lnTo>
                    <a:lnTo>
                      <a:pt x="4" y="104"/>
                    </a:lnTo>
                    <a:lnTo>
                      <a:pt x="10" y="142"/>
                    </a:lnTo>
                    <a:lnTo>
                      <a:pt x="0" y="129"/>
                    </a:lnTo>
                    <a:lnTo>
                      <a:pt x="0" y="155"/>
                    </a:lnTo>
                    <a:lnTo>
                      <a:pt x="4" y="182"/>
                    </a:lnTo>
                    <a:lnTo>
                      <a:pt x="16" y="216"/>
                    </a:lnTo>
                    <a:lnTo>
                      <a:pt x="3" y="198"/>
                    </a:lnTo>
                    <a:lnTo>
                      <a:pt x="6" y="231"/>
                    </a:lnTo>
                    <a:lnTo>
                      <a:pt x="22" y="262"/>
                    </a:lnTo>
                    <a:lnTo>
                      <a:pt x="38" y="282"/>
                    </a:lnTo>
                    <a:lnTo>
                      <a:pt x="54" y="290"/>
                    </a:lnTo>
                    <a:lnTo>
                      <a:pt x="90" y="298"/>
                    </a:lnTo>
                    <a:lnTo>
                      <a:pt x="117" y="305"/>
                    </a:lnTo>
                    <a:lnTo>
                      <a:pt x="137" y="328"/>
                    </a:lnTo>
                    <a:lnTo>
                      <a:pt x="143" y="373"/>
                    </a:lnTo>
                    <a:lnTo>
                      <a:pt x="161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2562" y="1801"/>
                <a:ext cx="115" cy="256"/>
              </a:xfrm>
              <a:custGeom>
                <a:avLst/>
                <a:gdLst/>
                <a:ahLst/>
                <a:cxnLst>
                  <a:cxn ang="0">
                    <a:pos x="114" y="255"/>
                  </a:cxn>
                  <a:cxn ang="0">
                    <a:pos x="77" y="251"/>
                  </a:cxn>
                  <a:cxn ang="0">
                    <a:pos x="44" y="234"/>
                  </a:cxn>
                  <a:cxn ang="0">
                    <a:pos x="21" y="207"/>
                  </a:cxn>
                  <a:cxn ang="0">
                    <a:pos x="33" y="208"/>
                  </a:cxn>
                  <a:cxn ang="0">
                    <a:pos x="15" y="165"/>
                  </a:cxn>
                  <a:cxn ang="0">
                    <a:pos x="0" y="118"/>
                  </a:cxn>
                  <a:cxn ang="0">
                    <a:pos x="24" y="130"/>
                  </a:cxn>
                  <a:cxn ang="0">
                    <a:pos x="27" y="106"/>
                  </a:cxn>
                  <a:cxn ang="0">
                    <a:pos x="18" y="66"/>
                  </a:cxn>
                  <a:cxn ang="0">
                    <a:pos x="44" y="93"/>
                  </a:cxn>
                  <a:cxn ang="0">
                    <a:pos x="30" y="44"/>
                  </a:cxn>
                  <a:cxn ang="0">
                    <a:pos x="47" y="18"/>
                  </a:cxn>
                  <a:cxn ang="0">
                    <a:pos x="68" y="0"/>
                  </a:cxn>
                  <a:cxn ang="0">
                    <a:pos x="57" y="63"/>
                  </a:cxn>
                  <a:cxn ang="0">
                    <a:pos x="69" y="119"/>
                  </a:cxn>
                  <a:cxn ang="0">
                    <a:pos x="85" y="180"/>
                  </a:cxn>
                  <a:cxn ang="0">
                    <a:pos x="114" y="255"/>
                  </a:cxn>
                </a:cxnLst>
                <a:rect l="0" t="0" r="r" b="b"/>
                <a:pathLst>
                  <a:path w="115" h="256">
                    <a:moveTo>
                      <a:pt x="114" y="255"/>
                    </a:moveTo>
                    <a:lnTo>
                      <a:pt x="77" y="251"/>
                    </a:lnTo>
                    <a:lnTo>
                      <a:pt x="44" y="234"/>
                    </a:lnTo>
                    <a:lnTo>
                      <a:pt x="21" y="207"/>
                    </a:lnTo>
                    <a:lnTo>
                      <a:pt x="33" y="208"/>
                    </a:lnTo>
                    <a:lnTo>
                      <a:pt x="15" y="165"/>
                    </a:lnTo>
                    <a:lnTo>
                      <a:pt x="0" y="118"/>
                    </a:lnTo>
                    <a:lnTo>
                      <a:pt x="24" y="130"/>
                    </a:lnTo>
                    <a:lnTo>
                      <a:pt x="27" y="106"/>
                    </a:lnTo>
                    <a:lnTo>
                      <a:pt x="18" y="66"/>
                    </a:lnTo>
                    <a:lnTo>
                      <a:pt x="44" y="93"/>
                    </a:lnTo>
                    <a:lnTo>
                      <a:pt x="30" y="44"/>
                    </a:lnTo>
                    <a:lnTo>
                      <a:pt x="47" y="18"/>
                    </a:lnTo>
                    <a:lnTo>
                      <a:pt x="68" y="0"/>
                    </a:lnTo>
                    <a:lnTo>
                      <a:pt x="57" y="63"/>
                    </a:lnTo>
                    <a:lnTo>
                      <a:pt x="69" y="119"/>
                    </a:lnTo>
                    <a:lnTo>
                      <a:pt x="85" y="180"/>
                    </a:lnTo>
                    <a:lnTo>
                      <a:pt x="114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384" name="Rectangle 96"/>
          <p:cNvSpPr>
            <a:spLocks noChangeArrowheads="1"/>
          </p:cNvSpPr>
          <p:nvPr/>
        </p:nvSpPr>
        <p:spPr bwMode="auto">
          <a:xfrm rot="471514">
            <a:off x="303067" y="1424288"/>
            <a:ext cx="3932815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Formulação (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surfactante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) que proporcione equilíbrio adequado para a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calda</a:t>
            </a:r>
            <a:endParaRPr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55900" y="992175"/>
            <a:ext cx="3430588" cy="650875"/>
            <a:chOff x="1736" y="569"/>
            <a:chExt cx="2161" cy="410"/>
          </a:xfrm>
        </p:grpSpPr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780" y="914"/>
              <a:ext cx="13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18" y="64"/>
                </a:cxn>
                <a:cxn ang="0">
                  <a:pos x="18" y="64"/>
                </a:cxn>
                <a:cxn ang="0">
                  <a:pos x="0" y="0"/>
                </a:cxn>
              </a:cxnLst>
              <a:rect l="0" t="0" r="r" b="b"/>
              <a:pathLst>
                <a:path w="131" h="65">
                  <a:moveTo>
                    <a:pt x="0" y="0"/>
                  </a:moveTo>
                  <a:lnTo>
                    <a:pt x="130" y="0"/>
                  </a:lnTo>
                  <a:lnTo>
                    <a:pt x="118" y="64"/>
                  </a:lnTo>
                  <a:lnTo>
                    <a:pt x="18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89804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717" y="765"/>
              <a:ext cx="270" cy="65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2647" y="814"/>
              <a:ext cx="4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" y="0"/>
                </a:cxn>
                <a:cxn ang="0">
                  <a:pos x="377" y="100"/>
                </a:cxn>
                <a:cxn ang="0">
                  <a:pos x="26" y="100"/>
                </a:cxn>
                <a:cxn ang="0">
                  <a:pos x="0" y="0"/>
                </a:cxn>
              </a:cxnLst>
              <a:rect l="0" t="0" r="r" b="b"/>
              <a:pathLst>
                <a:path w="408" h="101">
                  <a:moveTo>
                    <a:pt x="0" y="0"/>
                  </a:moveTo>
                  <a:lnTo>
                    <a:pt x="407" y="0"/>
                  </a:lnTo>
                  <a:lnTo>
                    <a:pt x="377" y="100"/>
                  </a:lnTo>
                  <a:lnTo>
                    <a:pt x="26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333333">
                    <a:gamma/>
                    <a:tint val="8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736" y="573"/>
              <a:ext cx="2161" cy="193"/>
            </a:xfrm>
            <a:custGeom>
              <a:avLst/>
              <a:gdLst/>
              <a:ahLst/>
              <a:cxnLst>
                <a:cxn ang="0">
                  <a:pos x="2117" y="0"/>
                </a:cxn>
                <a:cxn ang="0">
                  <a:pos x="2114" y="7"/>
                </a:cxn>
                <a:cxn ang="0">
                  <a:pos x="2112" y="14"/>
                </a:cxn>
                <a:cxn ang="0">
                  <a:pos x="2111" y="23"/>
                </a:cxn>
                <a:cxn ang="0">
                  <a:pos x="2111" y="31"/>
                </a:cxn>
                <a:cxn ang="0">
                  <a:pos x="2111" y="40"/>
                </a:cxn>
                <a:cxn ang="0">
                  <a:pos x="2114" y="47"/>
                </a:cxn>
                <a:cxn ang="0">
                  <a:pos x="2116" y="54"/>
                </a:cxn>
                <a:cxn ang="0">
                  <a:pos x="2119" y="61"/>
                </a:cxn>
                <a:cxn ang="0">
                  <a:pos x="2126" y="69"/>
                </a:cxn>
                <a:cxn ang="0">
                  <a:pos x="2133" y="78"/>
                </a:cxn>
                <a:cxn ang="0">
                  <a:pos x="2139" y="87"/>
                </a:cxn>
                <a:cxn ang="0">
                  <a:pos x="2146" y="96"/>
                </a:cxn>
                <a:cxn ang="0">
                  <a:pos x="2151" y="105"/>
                </a:cxn>
                <a:cxn ang="0">
                  <a:pos x="2155" y="114"/>
                </a:cxn>
                <a:cxn ang="0">
                  <a:pos x="2158" y="123"/>
                </a:cxn>
                <a:cxn ang="0">
                  <a:pos x="2160" y="132"/>
                </a:cxn>
                <a:cxn ang="0">
                  <a:pos x="2158" y="141"/>
                </a:cxn>
                <a:cxn ang="0">
                  <a:pos x="2156" y="151"/>
                </a:cxn>
                <a:cxn ang="0">
                  <a:pos x="2153" y="159"/>
                </a:cxn>
                <a:cxn ang="0">
                  <a:pos x="2148" y="167"/>
                </a:cxn>
                <a:cxn ang="0">
                  <a:pos x="2142" y="175"/>
                </a:cxn>
                <a:cxn ang="0">
                  <a:pos x="2134" y="182"/>
                </a:cxn>
                <a:cxn ang="0">
                  <a:pos x="2124" y="188"/>
                </a:cxn>
                <a:cxn ang="0">
                  <a:pos x="2114" y="192"/>
                </a:cxn>
                <a:cxn ang="0">
                  <a:pos x="62" y="187"/>
                </a:cxn>
                <a:cxn ang="0">
                  <a:pos x="47" y="177"/>
                </a:cxn>
                <a:cxn ang="0">
                  <a:pos x="34" y="166"/>
                </a:cxn>
                <a:cxn ang="0">
                  <a:pos x="22" y="154"/>
                </a:cxn>
                <a:cxn ang="0">
                  <a:pos x="13" y="141"/>
                </a:cxn>
                <a:cxn ang="0">
                  <a:pos x="7" y="128"/>
                </a:cxn>
                <a:cxn ang="0">
                  <a:pos x="3" y="115"/>
                </a:cxn>
                <a:cxn ang="0">
                  <a:pos x="1" y="101"/>
                </a:cxn>
                <a:cxn ang="0">
                  <a:pos x="1" y="88"/>
                </a:cxn>
                <a:cxn ang="0">
                  <a:pos x="4" y="74"/>
                </a:cxn>
                <a:cxn ang="0">
                  <a:pos x="10" y="62"/>
                </a:cxn>
                <a:cxn ang="0">
                  <a:pos x="18" y="49"/>
                </a:cxn>
                <a:cxn ang="0">
                  <a:pos x="30" y="37"/>
                </a:cxn>
                <a:cxn ang="0">
                  <a:pos x="45" y="25"/>
                </a:cxn>
                <a:cxn ang="0">
                  <a:pos x="63" y="14"/>
                </a:cxn>
                <a:cxn ang="0">
                  <a:pos x="85" y="4"/>
                </a:cxn>
              </a:cxnLst>
              <a:rect l="0" t="0" r="r" b="b"/>
              <a:pathLst>
                <a:path w="2161" h="193">
                  <a:moveTo>
                    <a:pt x="96" y="0"/>
                  </a:moveTo>
                  <a:lnTo>
                    <a:pt x="2117" y="0"/>
                  </a:lnTo>
                  <a:lnTo>
                    <a:pt x="2115" y="2"/>
                  </a:lnTo>
                  <a:lnTo>
                    <a:pt x="2114" y="7"/>
                  </a:lnTo>
                  <a:lnTo>
                    <a:pt x="2113" y="11"/>
                  </a:lnTo>
                  <a:lnTo>
                    <a:pt x="2112" y="14"/>
                  </a:lnTo>
                  <a:lnTo>
                    <a:pt x="2111" y="19"/>
                  </a:lnTo>
                  <a:lnTo>
                    <a:pt x="2111" y="23"/>
                  </a:lnTo>
                  <a:lnTo>
                    <a:pt x="2111" y="27"/>
                  </a:lnTo>
                  <a:lnTo>
                    <a:pt x="2111" y="31"/>
                  </a:lnTo>
                  <a:lnTo>
                    <a:pt x="2111" y="35"/>
                  </a:lnTo>
                  <a:lnTo>
                    <a:pt x="2111" y="40"/>
                  </a:lnTo>
                  <a:lnTo>
                    <a:pt x="2112" y="43"/>
                  </a:lnTo>
                  <a:lnTo>
                    <a:pt x="2114" y="47"/>
                  </a:lnTo>
                  <a:lnTo>
                    <a:pt x="2115" y="51"/>
                  </a:lnTo>
                  <a:lnTo>
                    <a:pt x="2116" y="54"/>
                  </a:lnTo>
                  <a:lnTo>
                    <a:pt x="2118" y="57"/>
                  </a:lnTo>
                  <a:lnTo>
                    <a:pt x="2119" y="61"/>
                  </a:lnTo>
                  <a:lnTo>
                    <a:pt x="2123" y="65"/>
                  </a:lnTo>
                  <a:lnTo>
                    <a:pt x="2126" y="69"/>
                  </a:lnTo>
                  <a:lnTo>
                    <a:pt x="2128" y="74"/>
                  </a:lnTo>
                  <a:lnTo>
                    <a:pt x="2133" y="78"/>
                  </a:lnTo>
                  <a:lnTo>
                    <a:pt x="2137" y="83"/>
                  </a:lnTo>
                  <a:lnTo>
                    <a:pt x="2139" y="87"/>
                  </a:lnTo>
                  <a:lnTo>
                    <a:pt x="2143" y="91"/>
                  </a:lnTo>
                  <a:lnTo>
                    <a:pt x="2146" y="96"/>
                  </a:lnTo>
                  <a:lnTo>
                    <a:pt x="2148" y="100"/>
                  </a:lnTo>
                  <a:lnTo>
                    <a:pt x="2151" y="105"/>
                  </a:lnTo>
                  <a:lnTo>
                    <a:pt x="2154" y="109"/>
                  </a:lnTo>
                  <a:lnTo>
                    <a:pt x="2155" y="114"/>
                  </a:lnTo>
                  <a:lnTo>
                    <a:pt x="2157" y="118"/>
                  </a:lnTo>
                  <a:lnTo>
                    <a:pt x="2158" y="123"/>
                  </a:lnTo>
                  <a:lnTo>
                    <a:pt x="2160" y="128"/>
                  </a:lnTo>
                  <a:lnTo>
                    <a:pt x="2160" y="132"/>
                  </a:lnTo>
                  <a:lnTo>
                    <a:pt x="2158" y="137"/>
                  </a:lnTo>
                  <a:lnTo>
                    <a:pt x="2158" y="141"/>
                  </a:lnTo>
                  <a:lnTo>
                    <a:pt x="2157" y="146"/>
                  </a:lnTo>
                  <a:lnTo>
                    <a:pt x="2156" y="151"/>
                  </a:lnTo>
                  <a:lnTo>
                    <a:pt x="2155" y="155"/>
                  </a:lnTo>
                  <a:lnTo>
                    <a:pt x="2153" y="159"/>
                  </a:lnTo>
                  <a:lnTo>
                    <a:pt x="2151" y="163"/>
                  </a:lnTo>
                  <a:lnTo>
                    <a:pt x="2148" y="167"/>
                  </a:lnTo>
                  <a:lnTo>
                    <a:pt x="2145" y="171"/>
                  </a:lnTo>
                  <a:lnTo>
                    <a:pt x="2142" y="175"/>
                  </a:lnTo>
                  <a:lnTo>
                    <a:pt x="2138" y="178"/>
                  </a:lnTo>
                  <a:lnTo>
                    <a:pt x="2134" y="182"/>
                  </a:lnTo>
                  <a:lnTo>
                    <a:pt x="2129" y="185"/>
                  </a:lnTo>
                  <a:lnTo>
                    <a:pt x="2124" y="188"/>
                  </a:lnTo>
                  <a:lnTo>
                    <a:pt x="2119" y="189"/>
                  </a:lnTo>
                  <a:lnTo>
                    <a:pt x="2114" y="192"/>
                  </a:lnTo>
                  <a:lnTo>
                    <a:pt x="70" y="192"/>
                  </a:lnTo>
                  <a:lnTo>
                    <a:pt x="62" y="187"/>
                  </a:lnTo>
                  <a:lnTo>
                    <a:pt x="54" y="182"/>
                  </a:lnTo>
                  <a:lnTo>
                    <a:pt x="47" y="177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9" y="160"/>
                  </a:lnTo>
                  <a:lnTo>
                    <a:pt x="22" y="154"/>
                  </a:lnTo>
                  <a:lnTo>
                    <a:pt x="17" y="147"/>
                  </a:lnTo>
                  <a:lnTo>
                    <a:pt x="13" y="141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4" y="122"/>
                  </a:lnTo>
                  <a:lnTo>
                    <a:pt x="3" y="115"/>
                  </a:lnTo>
                  <a:lnTo>
                    <a:pt x="2" y="108"/>
                  </a:lnTo>
                  <a:lnTo>
                    <a:pt x="1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6" y="68"/>
                  </a:lnTo>
                  <a:lnTo>
                    <a:pt x="10" y="62"/>
                  </a:lnTo>
                  <a:lnTo>
                    <a:pt x="13" y="55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30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6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738" y="569"/>
              <a:ext cx="148" cy="197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89" y="8"/>
                </a:cxn>
                <a:cxn ang="0">
                  <a:pos x="89" y="15"/>
                </a:cxn>
                <a:cxn ang="0">
                  <a:pos x="89" y="21"/>
                </a:cxn>
                <a:cxn ang="0">
                  <a:pos x="88" y="27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2" y="46"/>
                </a:cxn>
                <a:cxn ang="0">
                  <a:pos x="95" y="55"/>
                </a:cxn>
                <a:cxn ang="0">
                  <a:pos x="102" y="67"/>
                </a:cxn>
                <a:cxn ang="0">
                  <a:pos x="111" y="78"/>
                </a:cxn>
                <a:cxn ang="0">
                  <a:pos x="120" y="90"/>
                </a:cxn>
                <a:cxn ang="0">
                  <a:pos x="130" y="102"/>
                </a:cxn>
                <a:cxn ang="0">
                  <a:pos x="137" y="114"/>
                </a:cxn>
                <a:cxn ang="0">
                  <a:pos x="143" y="125"/>
                </a:cxn>
                <a:cxn ang="0">
                  <a:pos x="147" y="136"/>
                </a:cxn>
                <a:cxn ang="0">
                  <a:pos x="145" y="148"/>
                </a:cxn>
                <a:cxn ang="0">
                  <a:pos x="141" y="157"/>
                </a:cxn>
                <a:cxn ang="0">
                  <a:pos x="134" y="167"/>
                </a:cxn>
                <a:cxn ang="0">
                  <a:pos x="123" y="177"/>
                </a:cxn>
                <a:cxn ang="0">
                  <a:pos x="113" y="185"/>
                </a:cxn>
                <a:cxn ang="0">
                  <a:pos x="100" y="191"/>
                </a:cxn>
                <a:cxn ang="0">
                  <a:pos x="87" y="195"/>
                </a:cxn>
                <a:cxn ang="0">
                  <a:pos x="76" y="195"/>
                </a:cxn>
                <a:cxn ang="0">
                  <a:pos x="61" y="190"/>
                </a:cxn>
                <a:cxn ang="0">
                  <a:pos x="45" y="182"/>
                </a:cxn>
                <a:cxn ang="0">
                  <a:pos x="31" y="172"/>
                </a:cxn>
                <a:cxn ang="0">
                  <a:pos x="21" y="159"/>
                </a:cxn>
                <a:cxn ang="0">
                  <a:pos x="11" y="145"/>
                </a:cxn>
                <a:cxn ang="0">
                  <a:pos x="5" y="131"/>
                </a:cxn>
                <a:cxn ang="0">
                  <a:pos x="1" y="117"/>
                </a:cxn>
                <a:cxn ang="0">
                  <a:pos x="0" y="103"/>
                </a:cxn>
                <a:cxn ang="0">
                  <a:pos x="1" y="89"/>
                </a:cxn>
                <a:cxn ang="0">
                  <a:pos x="3" y="75"/>
                </a:cxn>
                <a:cxn ang="0">
                  <a:pos x="9" y="61"/>
                </a:cxn>
                <a:cxn ang="0">
                  <a:pos x="16" y="48"/>
                </a:cxn>
                <a:cxn ang="0">
                  <a:pos x="27" y="36"/>
                </a:cxn>
                <a:cxn ang="0">
                  <a:pos x="41" y="24"/>
                </a:cxn>
                <a:cxn ang="0">
                  <a:pos x="59" y="14"/>
                </a:cxn>
                <a:cxn ang="0">
                  <a:pos x="80" y="4"/>
                </a:cxn>
              </a:cxnLst>
              <a:rect l="0" t="0" r="r" b="b"/>
              <a:pathLst>
                <a:path w="148" h="197">
                  <a:moveTo>
                    <a:pt x="93" y="0"/>
                  </a:moveTo>
                  <a:lnTo>
                    <a:pt x="92" y="2"/>
                  </a:lnTo>
                  <a:lnTo>
                    <a:pt x="90" y="6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8" y="27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90" y="43"/>
                  </a:lnTo>
                  <a:lnTo>
                    <a:pt x="92" y="46"/>
                  </a:lnTo>
                  <a:lnTo>
                    <a:pt x="93" y="49"/>
                  </a:lnTo>
                  <a:lnTo>
                    <a:pt x="95" y="55"/>
                  </a:lnTo>
                  <a:lnTo>
                    <a:pt x="98" y="61"/>
                  </a:lnTo>
                  <a:lnTo>
                    <a:pt x="102" y="67"/>
                  </a:lnTo>
                  <a:lnTo>
                    <a:pt x="106" y="72"/>
                  </a:lnTo>
                  <a:lnTo>
                    <a:pt x="111" y="78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5" y="96"/>
                  </a:lnTo>
                  <a:lnTo>
                    <a:pt x="130" y="102"/>
                  </a:lnTo>
                  <a:lnTo>
                    <a:pt x="134" y="108"/>
                  </a:lnTo>
                  <a:lnTo>
                    <a:pt x="137" y="114"/>
                  </a:lnTo>
                  <a:lnTo>
                    <a:pt x="141" y="119"/>
                  </a:lnTo>
                  <a:lnTo>
                    <a:pt x="143" y="125"/>
                  </a:lnTo>
                  <a:lnTo>
                    <a:pt x="145" y="131"/>
                  </a:lnTo>
                  <a:lnTo>
                    <a:pt x="147" y="136"/>
                  </a:lnTo>
                  <a:lnTo>
                    <a:pt x="147" y="142"/>
                  </a:lnTo>
                  <a:lnTo>
                    <a:pt x="145" y="148"/>
                  </a:lnTo>
                  <a:lnTo>
                    <a:pt x="143" y="153"/>
                  </a:lnTo>
                  <a:lnTo>
                    <a:pt x="141" y="157"/>
                  </a:lnTo>
                  <a:lnTo>
                    <a:pt x="137" y="163"/>
                  </a:lnTo>
                  <a:lnTo>
                    <a:pt x="134" y="167"/>
                  </a:lnTo>
                  <a:lnTo>
                    <a:pt x="130" y="172"/>
                  </a:lnTo>
                  <a:lnTo>
                    <a:pt x="123" y="177"/>
                  </a:lnTo>
                  <a:lnTo>
                    <a:pt x="118" y="181"/>
                  </a:lnTo>
                  <a:lnTo>
                    <a:pt x="113" y="185"/>
                  </a:lnTo>
                  <a:lnTo>
                    <a:pt x="106" y="188"/>
                  </a:lnTo>
                  <a:lnTo>
                    <a:pt x="100" y="191"/>
                  </a:lnTo>
                  <a:lnTo>
                    <a:pt x="94" y="193"/>
                  </a:lnTo>
                  <a:lnTo>
                    <a:pt x="87" y="195"/>
                  </a:lnTo>
                  <a:lnTo>
                    <a:pt x="81" y="196"/>
                  </a:lnTo>
                  <a:lnTo>
                    <a:pt x="76" y="195"/>
                  </a:lnTo>
                  <a:lnTo>
                    <a:pt x="69" y="193"/>
                  </a:lnTo>
                  <a:lnTo>
                    <a:pt x="61" y="190"/>
                  </a:lnTo>
                  <a:lnTo>
                    <a:pt x="52" y="187"/>
                  </a:lnTo>
                  <a:lnTo>
                    <a:pt x="45" y="182"/>
                  </a:lnTo>
                  <a:lnTo>
                    <a:pt x="39" y="177"/>
                  </a:lnTo>
                  <a:lnTo>
                    <a:pt x="31" y="172"/>
                  </a:lnTo>
                  <a:lnTo>
                    <a:pt x="26" y="166"/>
                  </a:lnTo>
                  <a:lnTo>
                    <a:pt x="21" y="159"/>
                  </a:lnTo>
                  <a:lnTo>
                    <a:pt x="16" y="153"/>
                  </a:lnTo>
                  <a:lnTo>
                    <a:pt x="11" y="145"/>
                  </a:lnTo>
                  <a:lnTo>
                    <a:pt x="8" y="139"/>
                  </a:lnTo>
                  <a:lnTo>
                    <a:pt x="5" y="131"/>
                  </a:lnTo>
                  <a:lnTo>
                    <a:pt x="3" y="124"/>
                  </a:lnTo>
                  <a:lnTo>
                    <a:pt x="1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1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9" y="61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27" y="36"/>
                  </a:lnTo>
                  <a:lnTo>
                    <a:pt x="33" y="30"/>
                  </a:lnTo>
                  <a:lnTo>
                    <a:pt x="41" y="24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9" y="8"/>
                  </a:lnTo>
                  <a:lnTo>
                    <a:pt x="80" y="4"/>
                  </a:lnTo>
                  <a:lnTo>
                    <a:pt x="93" y="0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22788" y="1820863"/>
            <a:ext cx="0" cy="750887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089400" y="1738313"/>
            <a:ext cx="374650" cy="679450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>
            <a:off x="3730625" y="1749425"/>
            <a:ext cx="633413" cy="401638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619625" y="1724025"/>
            <a:ext cx="331788" cy="663575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4752975" y="1782763"/>
            <a:ext cx="627063" cy="427037"/>
          </a:xfrm>
          <a:prstGeom prst="line">
            <a:avLst/>
          </a:prstGeom>
          <a:noFill/>
          <a:ln w="5715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Espaço Reservado para Data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446D4-B54A-455C-BCEC-DBD814339E83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09" name="Espaço Reservado para Rodapé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pjchrist@esalq.usp.br</a:t>
            </a:r>
            <a:endParaRPr/>
          </a:p>
        </p:txBody>
      </p:sp>
      <p:sp>
        <p:nvSpPr>
          <p:cNvPr id="12" name="Action Button: End 11">
            <a:hlinkClick r:id="rId3" action="ppaction://hlinkpres?slideindex=1&amp;slidetitle=PowerPoint Presentation" highlightClick="1"/>
          </p:cNvPr>
          <p:cNvSpPr/>
          <p:nvPr/>
        </p:nvSpPr>
        <p:spPr>
          <a:xfrm>
            <a:off x="1331640" y="2196306"/>
            <a:ext cx="1224136" cy="8786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animBg="1"/>
      <p:bldP spid="12324" grpId="0" animBg="1"/>
      <p:bldP spid="12325" grpId="0" animBg="1"/>
      <p:bldP spid="12326" grpId="0" animBg="1"/>
      <p:bldP spid="12327" grpId="0" animBg="1"/>
      <p:bldP spid="123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2263"/>
            <a:ext cx="8839200" cy="533400"/>
          </a:xfrm>
        </p:spPr>
        <p:txBody>
          <a:bodyPr/>
          <a:lstStyle/>
          <a:p>
            <a:pPr algn="ctr">
              <a:defRPr/>
            </a:pPr>
            <a:r>
              <a:rPr lang="pt-BR" sz="2800" dirty="0" smtClean="0">
                <a:ea typeface="+mj-ea"/>
              </a:rPr>
              <a:t>Influência da M.O.S. na translocação do herbicida</a:t>
            </a:r>
            <a:endParaRPr lang="pt-BR" sz="2800" dirty="0">
              <a:ea typeface="+mj-ea"/>
            </a:endParaRPr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844550"/>
            <a:ext cx="59944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519863"/>
            <a:ext cx="3733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b="1" dirty="0">
                <a:solidFill>
                  <a:srgbClr val="000101"/>
                </a:solidFill>
                <a:cs typeface="ＭＳ Ｐゴシック" charset="0"/>
              </a:rPr>
              <a:t>Hsu et al, Plant Physiology, 1990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479627-D150-4E93-BB26-04A77C567D4F}" type="datetime8">
              <a:rPr lang="en-US">
                <a:solidFill>
                  <a:prstClr val="white"/>
                </a:solidFill>
              </a:rPr>
              <a:pPr>
                <a:defRPr/>
              </a:pPr>
              <a:t>2/26/16 10:43 PM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prstClr val="white"/>
                </a:solidFill>
              </a:rPr>
              <a:t>pjchrist@esalq.usp.br</a:t>
            </a:r>
          </a:p>
        </p:txBody>
      </p:sp>
      <p:sp>
        <p:nvSpPr>
          <p:cNvPr id="1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83F46-3AF0-4A09-B5BC-7389C17AB19A}" type="slidenum">
              <a:rPr>
                <a:solidFill>
                  <a:prstClr val="white"/>
                </a:solidFill>
              </a:rPr>
              <a:pPr>
                <a:defRPr/>
              </a:pPr>
              <a:t>41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00063" y="1214438"/>
            <a:ext cx="7358062" cy="1036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78000" tIns="370800" rIns="378000" bIns="3708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b="1" dirty="0">
                <a:solidFill>
                  <a:prstClr val="black"/>
                </a:solidFill>
                <a:cs typeface="Times New Roman" pitchFamily="18" charset="0"/>
              </a:rPr>
              <a:t>Herbicida  COOH (não iônico)  </a:t>
            </a:r>
            <a:r>
              <a:rPr kumimoji="1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</a:t>
            </a:r>
            <a:r>
              <a:rPr kumimoji="1" b="1" dirty="0">
                <a:solidFill>
                  <a:prstClr val="black"/>
                </a:solidFill>
                <a:cs typeface="Times New Roman" pitchFamily="18" charset="0"/>
              </a:rPr>
              <a:t>  Herbicida  COO</a:t>
            </a:r>
            <a:r>
              <a:rPr kumimoji="1" sz="2800" b="1" baseline="42000" dirty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kumimoji="1" b="1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 (iônico)    +    H</a:t>
            </a:r>
            <a:r>
              <a:rPr kumimoji="1" sz="2400" b="1" baseline="42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kumimoji="1" b="1" dirty="0">
                <a:solidFill>
                  <a:prstClr val="black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1931988" y="1758950"/>
            <a:ext cx="14446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5135563" y="1752600"/>
            <a:ext cx="14446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214282" y="571480"/>
            <a:ext cx="8215313" cy="384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indent="-180975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1" sz="1900" b="1" dirty="0">
                <a:solidFill>
                  <a:prstClr val="black"/>
                </a:solidFill>
                <a:cs typeface="Times New Roman" pitchFamily="18" charset="0"/>
              </a:rPr>
              <a:t> pKa = pH onde metade das moléculas estão </a:t>
            </a:r>
            <a:r>
              <a:rPr kumimoji="1" sz="1900" b="1" dirty="0" err="1">
                <a:solidFill>
                  <a:prstClr val="black"/>
                </a:solidFill>
                <a:cs typeface="Times New Roman" pitchFamily="18" charset="0"/>
              </a:rPr>
              <a:t>protonadas</a:t>
            </a:r>
            <a:r>
              <a:rPr kumimoji="1" sz="1900" b="1" dirty="0">
                <a:solidFill>
                  <a:prstClr val="black"/>
                </a:solidFill>
                <a:cs typeface="Times New Roman" pitchFamily="18" charset="0"/>
              </a:rPr>
              <a:t> e metade ionizadas </a:t>
            </a:r>
          </a:p>
        </p:txBody>
      </p:sp>
      <p:sp>
        <p:nvSpPr>
          <p:cNvPr id="30" name="Botão de ação: Voltar ou Anterior 29">
            <a:hlinkClick r:id="rId3" action="ppaction://hlinksldjump" highlightClick="1"/>
          </p:cNvPr>
          <p:cNvSpPr/>
          <p:nvPr/>
        </p:nvSpPr>
        <p:spPr>
          <a:xfrm>
            <a:off x="7858125" y="5857875"/>
            <a:ext cx="1285875" cy="100012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pic>
        <p:nvPicPr>
          <p:cNvPr id="51200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24687" t="53750" r="27500" b="18750"/>
          <a:stretch>
            <a:fillRect/>
          </a:stretch>
        </p:blipFill>
        <p:spPr bwMode="auto">
          <a:xfrm>
            <a:off x="1071538" y="2428868"/>
            <a:ext cx="61274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/>
          <p:nvPr/>
        </p:nvSpPr>
        <p:spPr>
          <a:xfrm>
            <a:off x="1928794" y="242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50%</a:t>
            </a:r>
            <a:endParaRPr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568743" y="242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50%</a:t>
            </a:r>
            <a:endParaRPr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09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0963"/>
            <a:ext cx="5157787" cy="117633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4" cstate="print"/>
          <a:srcRect b="12303"/>
          <a:stretch>
            <a:fillRect/>
          </a:stretch>
        </p:blipFill>
        <p:spPr bwMode="auto">
          <a:xfrm>
            <a:off x="190533" y="1700213"/>
            <a:ext cx="7327900" cy="45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9075" y="1347788"/>
            <a:ext cx="49196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 bwMode="auto">
          <a:xfrm>
            <a:off x="4214842" y="3857628"/>
            <a:ext cx="1143008" cy="1000132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9" name="Conector de seta reta 8"/>
          <p:cNvCxnSpPr>
            <a:stCxn id="7" idx="6"/>
            <a:endCxn id="10" idx="1"/>
          </p:cNvCxnSpPr>
          <p:nvPr/>
        </p:nvCxnSpPr>
        <p:spPr bwMode="auto">
          <a:xfrm>
            <a:off x="5357850" y="4357694"/>
            <a:ext cx="1143008" cy="1064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6500858" y="5130241"/>
            <a:ext cx="25717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600" b="1" dirty="0" smtClean="0">
                <a:solidFill>
                  <a:srgbClr val="FF0000"/>
                </a:solidFill>
              </a:rPr>
              <a:t>Alta mobilidade na planta e absorção foliar</a:t>
            </a:r>
            <a:endParaRPr sz="1600" b="1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 bwMode="auto">
          <a:xfrm rot="5400000">
            <a:off x="463552" y="4249743"/>
            <a:ext cx="107157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Conector de seta reta 16"/>
          <p:cNvCxnSpPr/>
          <p:nvPr/>
        </p:nvCxnSpPr>
        <p:spPr bwMode="auto">
          <a:xfrm rot="10800000" flipV="1">
            <a:off x="4143404" y="6419077"/>
            <a:ext cx="1928826" cy="103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5643570" y="357166"/>
            <a:ext cx="34290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00"/>
                </a:solidFill>
              </a:rPr>
              <a:t>Mobilidade de um herbicida na planta</a:t>
            </a:r>
            <a:endParaRPr sz="2000" b="1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1420" y="5966220"/>
            <a:ext cx="6981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-5       -4     -3      -2      -1        0       1       2       3        4       5        6</a:t>
            </a:r>
            <a:endParaRPr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>
          <a:xfrm flipH="1">
            <a:off x="285752" y="157161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12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tângulo 22"/>
          <p:cNvSpPr/>
          <p:nvPr/>
        </p:nvSpPr>
        <p:spPr>
          <a:xfrm flipH="1">
            <a:off x="258456" y="198809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11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Retângulo 23"/>
          <p:cNvSpPr/>
          <p:nvPr/>
        </p:nvSpPr>
        <p:spPr>
          <a:xfrm flipH="1">
            <a:off x="231160" y="2331570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10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 flipH="1">
            <a:off x="219784" y="2688830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9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etângulo 25"/>
          <p:cNvSpPr/>
          <p:nvPr/>
        </p:nvSpPr>
        <p:spPr>
          <a:xfrm flipH="1">
            <a:off x="194760" y="303230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8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etângulo 26"/>
          <p:cNvSpPr/>
          <p:nvPr/>
        </p:nvSpPr>
        <p:spPr>
          <a:xfrm flipH="1">
            <a:off x="197468" y="334847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7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etângulo 27"/>
          <p:cNvSpPr/>
          <p:nvPr/>
        </p:nvSpPr>
        <p:spPr>
          <a:xfrm flipH="1">
            <a:off x="173370" y="371475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6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etângulo 28"/>
          <p:cNvSpPr/>
          <p:nvPr/>
        </p:nvSpPr>
        <p:spPr>
          <a:xfrm flipH="1">
            <a:off x="175642" y="4062998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5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tângulo 29"/>
          <p:cNvSpPr/>
          <p:nvPr/>
        </p:nvSpPr>
        <p:spPr>
          <a:xfrm flipH="1">
            <a:off x="170172" y="4359200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4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etângulo 30"/>
          <p:cNvSpPr/>
          <p:nvPr/>
        </p:nvSpPr>
        <p:spPr>
          <a:xfrm flipH="1">
            <a:off x="156524" y="470274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3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etângulo 31"/>
          <p:cNvSpPr/>
          <p:nvPr/>
        </p:nvSpPr>
        <p:spPr>
          <a:xfrm flipH="1">
            <a:off x="156524" y="505993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2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tângulo 32"/>
          <p:cNvSpPr/>
          <p:nvPr/>
        </p:nvSpPr>
        <p:spPr>
          <a:xfrm flipH="1">
            <a:off x="170172" y="5429264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1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Retângulo 33"/>
          <p:cNvSpPr/>
          <p:nvPr/>
        </p:nvSpPr>
        <p:spPr>
          <a:xfrm flipH="1">
            <a:off x="156524" y="5689226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00"/>
                </a:solidFill>
                <a:cs typeface="Arial" charset="0"/>
              </a:rPr>
              <a:t>0</a:t>
            </a:r>
            <a:endParaRPr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571768" y="635795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err="1" smtClean="0">
                <a:solidFill>
                  <a:srgbClr val="0000FF"/>
                </a:solidFill>
                <a:cs typeface="Arial" charset="0"/>
              </a:rPr>
              <a:t>Log</a:t>
            </a:r>
            <a:r>
              <a:rPr b="1" dirty="0" smtClean="0">
                <a:solidFill>
                  <a:srgbClr val="0000FF"/>
                </a:solidFill>
                <a:cs typeface="Arial" charset="0"/>
              </a:rPr>
              <a:t> Kow</a:t>
            </a:r>
            <a:endParaRPr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14314" y="350043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smtClean="0">
                <a:solidFill>
                  <a:srgbClr val="0000FF"/>
                </a:solidFill>
                <a:cs typeface="Arial" charset="0"/>
              </a:rPr>
              <a:t>pKa</a:t>
            </a:r>
            <a:endParaRPr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3" name="Text Box 112"/>
          <p:cNvSpPr txBox="1">
            <a:spLocks noChangeArrowheads="1"/>
          </p:cNvSpPr>
          <p:nvPr/>
        </p:nvSpPr>
        <p:spPr bwMode="auto">
          <a:xfrm>
            <a:off x="428625" y="214313"/>
            <a:ext cx="7643813" cy="83099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Características </a:t>
            </a:r>
            <a:r>
              <a:rPr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físico-químicas de alguns herbicidas utilizados na cultura da cana-de-açúcar</a:t>
            </a:r>
            <a:endParaRPr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otão de ação: Voltar ou Anterior 5">
            <a:hlinkClick r:id="rId3" action="ppaction://hlinksldjump" highlightClick="1"/>
          </p:cNvPr>
          <p:cNvSpPr/>
          <p:nvPr/>
        </p:nvSpPr>
        <p:spPr>
          <a:xfrm>
            <a:off x="7858125" y="5857875"/>
            <a:ext cx="1285875" cy="100012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Botão de ação: Voltar ou Anterior 6">
            <a:hlinkClick r:id="rId3" action="ppaction://hlinksldjump" highlightClick="1"/>
          </p:cNvPr>
          <p:cNvSpPr/>
          <p:nvPr/>
        </p:nvSpPr>
        <p:spPr>
          <a:xfrm>
            <a:off x="7858125" y="5857875"/>
            <a:ext cx="1285875" cy="100012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C4D895-FF74-49AB-B5E1-4354BBD18251}" type="datetime8">
              <a:rPr lang="en-US"/>
              <a:pPr>
                <a:defRPr/>
              </a:pPr>
              <a:t>2/26/16 10:43 PM</a:t>
            </a:fld>
            <a:endParaRPr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64C47-D401-41B1-9F0D-767D017EEB2D}" type="slidenum">
              <a:rPr/>
              <a:pPr>
                <a:defRPr/>
              </a:pPr>
              <a:t>43</a:t>
            </a:fld>
            <a:endParaRPr/>
          </a:p>
        </p:txBody>
      </p:sp>
      <p:graphicFrame>
        <p:nvGraphicFramePr>
          <p:cNvPr id="13" name="Group 2"/>
          <p:cNvGraphicFramePr>
            <a:graphicFrameLocks noGrp="1"/>
          </p:cNvGraphicFramePr>
          <p:nvPr/>
        </p:nvGraphicFramePr>
        <p:xfrm>
          <a:off x="428596" y="1428736"/>
          <a:ext cx="3348288" cy="48907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0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Herbicidas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Log</a:t>
                      </a: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K</a:t>
                      </a:r>
                      <a:r>
                        <a:rPr kumimoji="0" lang="pt-BR" sz="1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ow</a:t>
                      </a:r>
                      <a:endParaRPr kumimoji="0" lang="pt-B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pKa</a:t>
                      </a: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Imazapic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Hexazinone</a:t>
                      </a: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1,05</a:t>
                      </a: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Amicarbazone</a:t>
                      </a: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</a:t>
                      </a: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Imazapyr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1,30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Tebuthiuron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Sulfentrazone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1,48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6,56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Clomazone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Isoxaflutole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DKN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Metribuzin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Ametryne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Diuron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2,77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Oxyfluorfen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4,47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Pendimethalin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</a:t>
                      </a:r>
                    </a:p>
                  </a:txBody>
                  <a:tcPr marL="72000" marR="36000" marT="36000" marB="3600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t="-2273" r="13777" b="9091"/>
          <a:stretch>
            <a:fillRect/>
          </a:stretch>
        </p:blipFill>
        <p:spPr bwMode="auto">
          <a:xfrm>
            <a:off x="3929057" y="1785926"/>
            <a:ext cx="49867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ipse 19"/>
          <p:cNvSpPr/>
          <p:nvPr/>
        </p:nvSpPr>
        <p:spPr>
          <a:xfrm>
            <a:off x="7000892" y="3857628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</a:endParaRPr>
          </a:p>
        </p:txBody>
      </p:sp>
      <p:cxnSp>
        <p:nvCxnSpPr>
          <p:cNvPr id="22" name="Conector de seta reta 21"/>
          <p:cNvCxnSpPr>
            <a:endCxn id="20" idx="1"/>
          </p:cNvCxnSpPr>
          <p:nvPr/>
        </p:nvCxnSpPr>
        <p:spPr>
          <a:xfrm>
            <a:off x="3500430" y="1928802"/>
            <a:ext cx="3521386" cy="1949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7286644" y="4929198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3643306" y="4857760"/>
            <a:ext cx="364333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3571868" y="3071810"/>
            <a:ext cx="357190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7143768" y="3000372"/>
            <a:ext cx="142876" cy="14287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2" name="Botão de ação: Voltar ou Anterior 1">
            <a:hlinkClick r:id="rId5" action="ppaction://hlinkpres?slideindex=18&amp;slidetitle=Apresentação do PowerPoint" highlightClick="1"/>
          </p:cNvPr>
          <p:cNvSpPr/>
          <p:nvPr/>
        </p:nvSpPr>
        <p:spPr>
          <a:xfrm>
            <a:off x="6012160" y="5857875"/>
            <a:ext cx="1728192" cy="95550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324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73275" y="2705100"/>
            <a:ext cx="4748213" cy="4089400"/>
            <a:chOff x="1306" y="1704"/>
            <a:chExt cx="2991" cy="25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0" y="3696"/>
              <a:ext cx="1607" cy="584"/>
              <a:chOff x="2690" y="3696"/>
              <a:chExt cx="1607" cy="584"/>
            </a:xfrm>
          </p:grpSpPr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>
                <a:off x="3403" y="3696"/>
                <a:ext cx="894" cy="584"/>
              </a:xfrm>
              <a:custGeom>
                <a:avLst/>
                <a:gdLst/>
                <a:ahLst/>
                <a:cxnLst>
                  <a:cxn ang="0">
                    <a:pos x="247" y="376"/>
                  </a:cxn>
                  <a:cxn ang="0">
                    <a:pos x="429" y="418"/>
                  </a:cxn>
                  <a:cxn ang="0">
                    <a:pos x="496" y="452"/>
                  </a:cxn>
                  <a:cxn ang="0">
                    <a:pos x="583" y="464"/>
                  </a:cxn>
                  <a:cxn ang="0">
                    <a:pos x="648" y="472"/>
                  </a:cxn>
                  <a:cxn ang="0">
                    <a:pos x="624" y="450"/>
                  </a:cxn>
                  <a:cxn ang="0">
                    <a:pos x="681" y="458"/>
                  </a:cxn>
                  <a:cxn ang="0">
                    <a:pos x="744" y="452"/>
                  </a:cxn>
                  <a:cxn ang="0">
                    <a:pos x="818" y="486"/>
                  </a:cxn>
                  <a:cxn ang="0">
                    <a:pos x="893" y="583"/>
                  </a:cxn>
                  <a:cxn ang="0">
                    <a:pos x="876" y="493"/>
                  </a:cxn>
                  <a:cxn ang="0">
                    <a:pos x="893" y="384"/>
                  </a:cxn>
                  <a:cxn ang="0">
                    <a:pos x="876" y="314"/>
                  </a:cxn>
                  <a:cxn ang="0">
                    <a:pos x="835" y="261"/>
                  </a:cxn>
                  <a:cxn ang="0">
                    <a:pos x="851" y="255"/>
                  </a:cxn>
                  <a:cxn ang="0">
                    <a:pos x="809" y="232"/>
                  </a:cxn>
                  <a:cxn ang="0">
                    <a:pos x="760" y="203"/>
                  </a:cxn>
                  <a:cxn ang="0">
                    <a:pos x="789" y="197"/>
                  </a:cxn>
                  <a:cxn ang="0">
                    <a:pos x="735" y="191"/>
                  </a:cxn>
                  <a:cxn ang="0">
                    <a:pos x="628" y="171"/>
                  </a:cxn>
                  <a:cxn ang="0">
                    <a:pos x="583" y="124"/>
                  </a:cxn>
                  <a:cxn ang="0">
                    <a:pos x="612" y="114"/>
                  </a:cxn>
                  <a:cxn ang="0">
                    <a:pos x="566" y="90"/>
                  </a:cxn>
                  <a:cxn ang="0">
                    <a:pos x="513" y="61"/>
                  </a:cxn>
                  <a:cxn ang="0">
                    <a:pos x="542" y="49"/>
                  </a:cxn>
                  <a:cxn ang="0">
                    <a:pos x="458" y="28"/>
                  </a:cxn>
                  <a:cxn ang="0">
                    <a:pos x="379" y="12"/>
                  </a:cxn>
                  <a:cxn ang="0">
                    <a:pos x="232" y="0"/>
                  </a:cxn>
                  <a:cxn ang="0">
                    <a:pos x="74" y="33"/>
                  </a:cxn>
                  <a:cxn ang="0">
                    <a:pos x="0" y="54"/>
                  </a:cxn>
                  <a:cxn ang="0">
                    <a:pos x="247" y="376"/>
                  </a:cxn>
                </a:cxnLst>
                <a:rect l="0" t="0" r="r" b="b"/>
                <a:pathLst>
                  <a:path w="894" h="584">
                    <a:moveTo>
                      <a:pt x="247" y="376"/>
                    </a:moveTo>
                    <a:lnTo>
                      <a:pt x="429" y="418"/>
                    </a:lnTo>
                    <a:lnTo>
                      <a:pt x="496" y="452"/>
                    </a:lnTo>
                    <a:lnTo>
                      <a:pt x="583" y="464"/>
                    </a:lnTo>
                    <a:lnTo>
                      <a:pt x="648" y="472"/>
                    </a:lnTo>
                    <a:lnTo>
                      <a:pt x="624" y="450"/>
                    </a:lnTo>
                    <a:lnTo>
                      <a:pt x="681" y="458"/>
                    </a:lnTo>
                    <a:lnTo>
                      <a:pt x="744" y="452"/>
                    </a:lnTo>
                    <a:lnTo>
                      <a:pt x="818" y="486"/>
                    </a:lnTo>
                    <a:lnTo>
                      <a:pt x="893" y="583"/>
                    </a:lnTo>
                    <a:lnTo>
                      <a:pt x="876" y="493"/>
                    </a:lnTo>
                    <a:lnTo>
                      <a:pt x="893" y="384"/>
                    </a:lnTo>
                    <a:lnTo>
                      <a:pt x="876" y="314"/>
                    </a:lnTo>
                    <a:lnTo>
                      <a:pt x="835" y="261"/>
                    </a:lnTo>
                    <a:lnTo>
                      <a:pt x="851" y="255"/>
                    </a:lnTo>
                    <a:lnTo>
                      <a:pt x="809" y="232"/>
                    </a:lnTo>
                    <a:lnTo>
                      <a:pt x="760" y="203"/>
                    </a:lnTo>
                    <a:lnTo>
                      <a:pt x="789" y="197"/>
                    </a:lnTo>
                    <a:lnTo>
                      <a:pt x="735" y="191"/>
                    </a:lnTo>
                    <a:lnTo>
                      <a:pt x="628" y="171"/>
                    </a:lnTo>
                    <a:lnTo>
                      <a:pt x="583" y="124"/>
                    </a:lnTo>
                    <a:lnTo>
                      <a:pt x="612" y="114"/>
                    </a:lnTo>
                    <a:lnTo>
                      <a:pt x="566" y="90"/>
                    </a:lnTo>
                    <a:lnTo>
                      <a:pt x="513" y="61"/>
                    </a:lnTo>
                    <a:lnTo>
                      <a:pt x="542" y="49"/>
                    </a:lnTo>
                    <a:lnTo>
                      <a:pt x="458" y="28"/>
                    </a:lnTo>
                    <a:lnTo>
                      <a:pt x="379" y="12"/>
                    </a:lnTo>
                    <a:lnTo>
                      <a:pt x="232" y="0"/>
                    </a:lnTo>
                    <a:lnTo>
                      <a:pt x="74" y="33"/>
                    </a:lnTo>
                    <a:lnTo>
                      <a:pt x="0" y="54"/>
                    </a:lnTo>
                    <a:lnTo>
                      <a:pt x="247" y="376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>
                <a:off x="2690" y="3708"/>
                <a:ext cx="1086" cy="399"/>
              </a:xfrm>
              <a:custGeom>
                <a:avLst/>
                <a:gdLst/>
                <a:ahLst/>
                <a:cxnLst>
                  <a:cxn ang="0">
                    <a:pos x="25" y="172"/>
                  </a:cxn>
                  <a:cxn ang="0">
                    <a:pos x="149" y="137"/>
                  </a:cxn>
                  <a:cxn ang="0">
                    <a:pos x="206" y="137"/>
                  </a:cxn>
                  <a:cxn ang="0">
                    <a:pos x="290" y="110"/>
                  </a:cxn>
                  <a:cxn ang="0">
                    <a:pos x="430" y="41"/>
                  </a:cxn>
                  <a:cxn ang="0">
                    <a:pos x="572" y="0"/>
                  </a:cxn>
                  <a:cxn ang="0">
                    <a:pos x="704" y="0"/>
                  </a:cxn>
                  <a:cxn ang="0">
                    <a:pos x="803" y="27"/>
                  </a:cxn>
                  <a:cxn ang="0">
                    <a:pos x="878" y="91"/>
                  </a:cxn>
                  <a:cxn ang="0">
                    <a:pos x="916" y="133"/>
                  </a:cxn>
                  <a:cxn ang="0">
                    <a:pos x="873" y="125"/>
                  </a:cxn>
                  <a:cxn ang="0">
                    <a:pos x="902" y="161"/>
                  </a:cxn>
                  <a:cxn ang="0">
                    <a:pos x="906" y="205"/>
                  </a:cxn>
                  <a:cxn ang="0">
                    <a:pos x="919" y="268"/>
                  </a:cxn>
                  <a:cxn ang="0">
                    <a:pos x="969" y="343"/>
                  </a:cxn>
                  <a:cxn ang="0">
                    <a:pos x="1085" y="398"/>
                  </a:cxn>
                  <a:cxn ang="0">
                    <a:pos x="945" y="377"/>
                  </a:cxn>
                  <a:cxn ang="0">
                    <a:pos x="861" y="329"/>
                  </a:cxn>
                  <a:cxn ang="0">
                    <a:pos x="795" y="268"/>
                  </a:cxn>
                  <a:cxn ang="0">
                    <a:pos x="704" y="226"/>
                  </a:cxn>
                  <a:cxn ang="0">
                    <a:pos x="596" y="192"/>
                  </a:cxn>
                  <a:cxn ang="0">
                    <a:pos x="480" y="178"/>
                  </a:cxn>
                  <a:cxn ang="0">
                    <a:pos x="339" y="172"/>
                  </a:cxn>
                  <a:cxn ang="0">
                    <a:pos x="273" y="158"/>
                  </a:cxn>
                  <a:cxn ang="0">
                    <a:pos x="182" y="172"/>
                  </a:cxn>
                  <a:cxn ang="0">
                    <a:pos x="117" y="178"/>
                  </a:cxn>
                  <a:cxn ang="0">
                    <a:pos x="0" y="212"/>
                  </a:cxn>
                  <a:cxn ang="0">
                    <a:pos x="25" y="172"/>
                  </a:cxn>
                </a:cxnLst>
                <a:rect l="0" t="0" r="r" b="b"/>
                <a:pathLst>
                  <a:path w="1086" h="399">
                    <a:moveTo>
                      <a:pt x="25" y="172"/>
                    </a:moveTo>
                    <a:lnTo>
                      <a:pt x="149" y="137"/>
                    </a:lnTo>
                    <a:lnTo>
                      <a:pt x="206" y="137"/>
                    </a:lnTo>
                    <a:lnTo>
                      <a:pt x="290" y="110"/>
                    </a:lnTo>
                    <a:lnTo>
                      <a:pt x="430" y="41"/>
                    </a:lnTo>
                    <a:lnTo>
                      <a:pt x="572" y="0"/>
                    </a:lnTo>
                    <a:lnTo>
                      <a:pt x="704" y="0"/>
                    </a:lnTo>
                    <a:lnTo>
                      <a:pt x="803" y="27"/>
                    </a:lnTo>
                    <a:lnTo>
                      <a:pt x="878" y="91"/>
                    </a:lnTo>
                    <a:lnTo>
                      <a:pt x="916" y="133"/>
                    </a:lnTo>
                    <a:lnTo>
                      <a:pt x="873" y="125"/>
                    </a:lnTo>
                    <a:lnTo>
                      <a:pt x="902" y="161"/>
                    </a:lnTo>
                    <a:lnTo>
                      <a:pt x="906" y="205"/>
                    </a:lnTo>
                    <a:lnTo>
                      <a:pt x="919" y="268"/>
                    </a:lnTo>
                    <a:lnTo>
                      <a:pt x="969" y="343"/>
                    </a:lnTo>
                    <a:lnTo>
                      <a:pt x="1085" y="398"/>
                    </a:lnTo>
                    <a:lnTo>
                      <a:pt x="945" y="377"/>
                    </a:lnTo>
                    <a:lnTo>
                      <a:pt x="861" y="329"/>
                    </a:lnTo>
                    <a:lnTo>
                      <a:pt x="795" y="268"/>
                    </a:lnTo>
                    <a:lnTo>
                      <a:pt x="704" y="226"/>
                    </a:lnTo>
                    <a:lnTo>
                      <a:pt x="596" y="192"/>
                    </a:lnTo>
                    <a:lnTo>
                      <a:pt x="480" y="178"/>
                    </a:lnTo>
                    <a:lnTo>
                      <a:pt x="339" y="172"/>
                    </a:lnTo>
                    <a:lnTo>
                      <a:pt x="273" y="158"/>
                    </a:lnTo>
                    <a:lnTo>
                      <a:pt x="182" y="172"/>
                    </a:lnTo>
                    <a:lnTo>
                      <a:pt x="117" y="178"/>
                    </a:lnTo>
                    <a:lnTo>
                      <a:pt x="0" y="212"/>
                    </a:lnTo>
                    <a:lnTo>
                      <a:pt x="25" y="172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3647" y="3817"/>
                <a:ext cx="588" cy="29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03" y="99"/>
                  </a:cxn>
                  <a:cxn ang="0">
                    <a:pos x="243" y="153"/>
                  </a:cxn>
                  <a:cxn ang="0">
                    <a:pos x="339" y="209"/>
                  </a:cxn>
                  <a:cxn ang="0">
                    <a:pos x="479" y="291"/>
                  </a:cxn>
                  <a:cxn ang="0">
                    <a:pos x="495" y="277"/>
                  </a:cxn>
                  <a:cxn ang="0">
                    <a:pos x="587" y="256"/>
                  </a:cxn>
                  <a:cxn ang="0">
                    <a:pos x="479" y="267"/>
                  </a:cxn>
                  <a:cxn ang="0">
                    <a:pos x="404" y="233"/>
                  </a:cxn>
                  <a:cxn ang="0">
                    <a:pos x="363" y="201"/>
                  </a:cxn>
                  <a:cxn ang="0">
                    <a:pos x="409" y="181"/>
                  </a:cxn>
                  <a:cxn ang="0">
                    <a:pos x="495" y="167"/>
                  </a:cxn>
                  <a:cxn ang="0">
                    <a:pos x="416" y="163"/>
                  </a:cxn>
                  <a:cxn ang="0">
                    <a:pos x="375" y="171"/>
                  </a:cxn>
                  <a:cxn ang="0">
                    <a:pos x="326" y="177"/>
                  </a:cxn>
                  <a:cxn ang="0">
                    <a:pos x="264" y="151"/>
                  </a:cxn>
                  <a:cxn ang="0">
                    <a:pos x="218" y="123"/>
                  </a:cxn>
                  <a:cxn ang="0">
                    <a:pos x="269" y="115"/>
                  </a:cxn>
                  <a:cxn ang="0">
                    <a:pos x="339" y="115"/>
                  </a:cxn>
                  <a:cxn ang="0">
                    <a:pos x="243" y="99"/>
                  </a:cxn>
                  <a:cxn ang="0">
                    <a:pos x="223" y="102"/>
                  </a:cxn>
                  <a:cxn ang="0">
                    <a:pos x="161" y="109"/>
                  </a:cxn>
                  <a:cxn ang="0">
                    <a:pos x="103" y="85"/>
                  </a:cxn>
                  <a:cxn ang="0">
                    <a:pos x="123" y="34"/>
                  </a:cxn>
                  <a:cxn ang="0">
                    <a:pos x="168" y="10"/>
                  </a:cxn>
                  <a:cxn ang="0">
                    <a:pos x="288" y="0"/>
                  </a:cxn>
                  <a:cxn ang="0">
                    <a:pos x="161" y="0"/>
                  </a:cxn>
                  <a:cxn ang="0">
                    <a:pos x="111" y="27"/>
                  </a:cxn>
                  <a:cxn ang="0">
                    <a:pos x="91" y="54"/>
                  </a:cxn>
                  <a:cxn ang="0">
                    <a:pos x="77" y="71"/>
                  </a:cxn>
                  <a:cxn ang="0">
                    <a:pos x="0" y="68"/>
                  </a:cxn>
                </a:cxnLst>
                <a:rect l="0" t="0" r="r" b="b"/>
                <a:pathLst>
                  <a:path w="588" h="292">
                    <a:moveTo>
                      <a:pt x="0" y="68"/>
                    </a:moveTo>
                    <a:lnTo>
                      <a:pt x="103" y="99"/>
                    </a:lnTo>
                    <a:lnTo>
                      <a:pt x="243" y="153"/>
                    </a:lnTo>
                    <a:lnTo>
                      <a:pt x="339" y="209"/>
                    </a:lnTo>
                    <a:lnTo>
                      <a:pt x="479" y="291"/>
                    </a:lnTo>
                    <a:lnTo>
                      <a:pt x="495" y="277"/>
                    </a:lnTo>
                    <a:lnTo>
                      <a:pt x="587" y="256"/>
                    </a:lnTo>
                    <a:lnTo>
                      <a:pt x="479" y="267"/>
                    </a:lnTo>
                    <a:lnTo>
                      <a:pt x="404" y="233"/>
                    </a:lnTo>
                    <a:lnTo>
                      <a:pt x="363" y="201"/>
                    </a:lnTo>
                    <a:lnTo>
                      <a:pt x="409" y="181"/>
                    </a:lnTo>
                    <a:lnTo>
                      <a:pt x="495" y="167"/>
                    </a:lnTo>
                    <a:lnTo>
                      <a:pt x="416" y="163"/>
                    </a:lnTo>
                    <a:lnTo>
                      <a:pt x="375" y="171"/>
                    </a:lnTo>
                    <a:lnTo>
                      <a:pt x="326" y="177"/>
                    </a:lnTo>
                    <a:lnTo>
                      <a:pt x="264" y="151"/>
                    </a:lnTo>
                    <a:lnTo>
                      <a:pt x="218" y="123"/>
                    </a:lnTo>
                    <a:lnTo>
                      <a:pt x="269" y="115"/>
                    </a:lnTo>
                    <a:lnTo>
                      <a:pt x="339" y="115"/>
                    </a:lnTo>
                    <a:lnTo>
                      <a:pt x="243" y="99"/>
                    </a:lnTo>
                    <a:lnTo>
                      <a:pt x="223" y="102"/>
                    </a:lnTo>
                    <a:lnTo>
                      <a:pt x="161" y="109"/>
                    </a:lnTo>
                    <a:lnTo>
                      <a:pt x="103" y="85"/>
                    </a:lnTo>
                    <a:lnTo>
                      <a:pt x="123" y="34"/>
                    </a:lnTo>
                    <a:lnTo>
                      <a:pt x="168" y="10"/>
                    </a:lnTo>
                    <a:lnTo>
                      <a:pt x="288" y="0"/>
                    </a:lnTo>
                    <a:lnTo>
                      <a:pt x="161" y="0"/>
                    </a:lnTo>
                    <a:lnTo>
                      <a:pt x="111" y="27"/>
                    </a:lnTo>
                    <a:lnTo>
                      <a:pt x="91" y="54"/>
                    </a:lnTo>
                    <a:lnTo>
                      <a:pt x="77" y="71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004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79" y="2483"/>
              <a:ext cx="685" cy="366"/>
              <a:chOff x="2879" y="2483"/>
              <a:chExt cx="685" cy="36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2879" y="2483"/>
                <a:ext cx="685" cy="36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8" y="213"/>
                  </a:cxn>
                  <a:cxn ang="0">
                    <a:pos x="156" y="213"/>
                  </a:cxn>
                  <a:cxn ang="0">
                    <a:pos x="203" y="157"/>
                  </a:cxn>
                  <a:cxn ang="0">
                    <a:pos x="256" y="109"/>
                  </a:cxn>
                  <a:cxn ang="0">
                    <a:pos x="291" y="109"/>
                  </a:cxn>
                  <a:cxn ang="0">
                    <a:pos x="285" y="116"/>
                  </a:cxn>
                  <a:cxn ang="0">
                    <a:pos x="373" y="95"/>
                  </a:cxn>
                  <a:cxn ang="0">
                    <a:pos x="408" y="109"/>
                  </a:cxn>
                  <a:cxn ang="0">
                    <a:pos x="392" y="130"/>
                  </a:cxn>
                  <a:cxn ang="0">
                    <a:pos x="456" y="123"/>
                  </a:cxn>
                  <a:cxn ang="0">
                    <a:pos x="504" y="123"/>
                  </a:cxn>
                  <a:cxn ang="0">
                    <a:pos x="597" y="95"/>
                  </a:cxn>
                  <a:cxn ang="0">
                    <a:pos x="661" y="47"/>
                  </a:cxn>
                  <a:cxn ang="0">
                    <a:pos x="684" y="0"/>
                  </a:cxn>
                  <a:cxn ang="0">
                    <a:pos x="673" y="89"/>
                  </a:cxn>
                  <a:cxn ang="0">
                    <a:pos x="655" y="143"/>
                  </a:cxn>
                  <a:cxn ang="0">
                    <a:pos x="667" y="137"/>
                  </a:cxn>
                  <a:cxn ang="0">
                    <a:pos x="632" y="199"/>
                  </a:cxn>
                  <a:cxn ang="0">
                    <a:pos x="597" y="227"/>
                  </a:cxn>
                  <a:cxn ang="0">
                    <a:pos x="621" y="233"/>
                  </a:cxn>
                  <a:cxn ang="0">
                    <a:pos x="574" y="267"/>
                  </a:cxn>
                  <a:cxn ang="0">
                    <a:pos x="504" y="289"/>
                  </a:cxn>
                  <a:cxn ang="0">
                    <a:pos x="533" y="295"/>
                  </a:cxn>
                  <a:cxn ang="0">
                    <a:pos x="486" y="315"/>
                  </a:cxn>
                  <a:cxn ang="0">
                    <a:pos x="439" y="329"/>
                  </a:cxn>
                  <a:cxn ang="0">
                    <a:pos x="369" y="337"/>
                  </a:cxn>
                  <a:cxn ang="0">
                    <a:pos x="408" y="343"/>
                  </a:cxn>
                  <a:cxn ang="0">
                    <a:pos x="351" y="365"/>
                  </a:cxn>
                  <a:cxn ang="0">
                    <a:pos x="285" y="365"/>
                  </a:cxn>
                  <a:cxn ang="0">
                    <a:pos x="240" y="357"/>
                  </a:cxn>
                  <a:cxn ang="0">
                    <a:pos x="215" y="337"/>
                  </a:cxn>
                  <a:cxn ang="0">
                    <a:pos x="180" y="289"/>
                  </a:cxn>
                  <a:cxn ang="0">
                    <a:pos x="150" y="253"/>
                  </a:cxn>
                  <a:cxn ang="0">
                    <a:pos x="98" y="239"/>
                  </a:cxn>
                  <a:cxn ang="0">
                    <a:pos x="16" y="267"/>
                  </a:cxn>
                  <a:cxn ang="0">
                    <a:pos x="0" y="239"/>
                  </a:cxn>
                </a:cxnLst>
                <a:rect l="0" t="0" r="r" b="b"/>
                <a:pathLst>
                  <a:path w="685" h="366">
                    <a:moveTo>
                      <a:pt x="0" y="239"/>
                    </a:moveTo>
                    <a:lnTo>
                      <a:pt x="98" y="213"/>
                    </a:lnTo>
                    <a:lnTo>
                      <a:pt x="156" y="213"/>
                    </a:lnTo>
                    <a:lnTo>
                      <a:pt x="203" y="157"/>
                    </a:lnTo>
                    <a:lnTo>
                      <a:pt x="256" y="109"/>
                    </a:lnTo>
                    <a:lnTo>
                      <a:pt x="291" y="109"/>
                    </a:lnTo>
                    <a:lnTo>
                      <a:pt x="285" y="116"/>
                    </a:lnTo>
                    <a:lnTo>
                      <a:pt x="373" y="95"/>
                    </a:lnTo>
                    <a:lnTo>
                      <a:pt x="408" y="109"/>
                    </a:lnTo>
                    <a:lnTo>
                      <a:pt x="392" y="130"/>
                    </a:lnTo>
                    <a:lnTo>
                      <a:pt x="456" y="123"/>
                    </a:lnTo>
                    <a:lnTo>
                      <a:pt x="504" y="123"/>
                    </a:lnTo>
                    <a:lnTo>
                      <a:pt x="597" y="95"/>
                    </a:lnTo>
                    <a:lnTo>
                      <a:pt x="661" y="47"/>
                    </a:lnTo>
                    <a:lnTo>
                      <a:pt x="684" y="0"/>
                    </a:lnTo>
                    <a:lnTo>
                      <a:pt x="673" y="89"/>
                    </a:lnTo>
                    <a:lnTo>
                      <a:pt x="655" y="143"/>
                    </a:lnTo>
                    <a:lnTo>
                      <a:pt x="667" y="137"/>
                    </a:lnTo>
                    <a:lnTo>
                      <a:pt x="632" y="199"/>
                    </a:lnTo>
                    <a:lnTo>
                      <a:pt x="597" y="227"/>
                    </a:lnTo>
                    <a:lnTo>
                      <a:pt x="621" y="233"/>
                    </a:lnTo>
                    <a:lnTo>
                      <a:pt x="574" y="267"/>
                    </a:lnTo>
                    <a:lnTo>
                      <a:pt x="504" y="289"/>
                    </a:lnTo>
                    <a:lnTo>
                      <a:pt x="533" y="295"/>
                    </a:lnTo>
                    <a:lnTo>
                      <a:pt x="486" y="315"/>
                    </a:lnTo>
                    <a:lnTo>
                      <a:pt x="439" y="329"/>
                    </a:lnTo>
                    <a:lnTo>
                      <a:pt x="369" y="337"/>
                    </a:lnTo>
                    <a:lnTo>
                      <a:pt x="408" y="343"/>
                    </a:lnTo>
                    <a:lnTo>
                      <a:pt x="351" y="365"/>
                    </a:lnTo>
                    <a:lnTo>
                      <a:pt x="285" y="365"/>
                    </a:lnTo>
                    <a:lnTo>
                      <a:pt x="240" y="357"/>
                    </a:lnTo>
                    <a:lnTo>
                      <a:pt x="215" y="337"/>
                    </a:lnTo>
                    <a:lnTo>
                      <a:pt x="180" y="289"/>
                    </a:lnTo>
                    <a:lnTo>
                      <a:pt x="150" y="253"/>
                    </a:lnTo>
                    <a:lnTo>
                      <a:pt x="98" y="239"/>
                    </a:lnTo>
                    <a:lnTo>
                      <a:pt x="16" y="267"/>
                    </a:lnTo>
                    <a:lnTo>
                      <a:pt x="0" y="23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3064" y="2593"/>
                <a:ext cx="477" cy="235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8" y="182"/>
                  </a:cxn>
                  <a:cxn ang="0">
                    <a:pos x="79" y="220"/>
                  </a:cxn>
                  <a:cxn ang="0">
                    <a:pos x="141" y="234"/>
                  </a:cxn>
                  <a:cxn ang="0">
                    <a:pos x="132" y="213"/>
                  </a:cxn>
                  <a:cxn ang="0">
                    <a:pos x="218" y="209"/>
                  </a:cxn>
                  <a:cxn ang="0">
                    <a:pos x="310" y="196"/>
                  </a:cxn>
                  <a:cxn ang="0">
                    <a:pos x="273" y="168"/>
                  </a:cxn>
                  <a:cxn ang="0">
                    <a:pos x="314" y="144"/>
                  </a:cxn>
                  <a:cxn ang="0">
                    <a:pos x="389" y="127"/>
                  </a:cxn>
                  <a:cxn ang="0">
                    <a:pos x="326" y="110"/>
                  </a:cxn>
                  <a:cxn ang="0">
                    <a:pos x="422" y="92"/>
                  </a:cxn>
                  <a:cxn ang="0">
                    <a:pos x="454" y="48"/>
                  </a:cxn>
                  <a:cxn ang="0">
                    <a:pos x="476" y="0"/>
                  </a:cxn>
                  <a:cxn ang="0">
                    <a:pos x="372" y="65"/>
                  </a:cxn>
                  <a:cxn ang="0">
                    <a:pos x="264" y="89"/>
                  </a:cxn>
                  <a:cxn ang="0">
                    <a:pos x="149" y="113"/>
                  </a:cxn>
                  <a:cxn ang="0">
                    <a:pos x="0" y="127"/>
                  </a:cxn>
                </a:cxnLst>
                <a:rect l="0" t="0" r="r" b="b"/>
                <a:pathLst>
                  <a:path w="477" h="235">
                    <a:moveTo>
                      <a:pt x="0" y="127"/>
                    </a:moveTo>
                    <a:lnTo>
                      <a:pt x="28" y="182"/>
                    </a:lnTo>
                    <a:lnTo>
                      <a:pt x="79" y="220"/>
                    </a:lnTo>
                    <a:lnTo>
                      <a:pt x="141" y="234"/>
                    </a:lnTo>
                    <a:lnTo>
                      <a:pt x="132" y="213"/>
                    </a:lnTo>
                    <a:lnTo>
                      <a:pt x="218" y="209"/>
                    </a:lnTo>
                    <a:lnTo>
                      <a:pt x="310" y="196"/>
                    </a:lnTo>
                    <a:lnTo>
                      <a:pt x="273" y="168"/>
                    </a:lnTo>
                    <a:lnTo>
                      <a:pt x="314" y="144"/>
                    </a:lnTo>
                    <a:lnTo>
                      <a:pt x="389" y="127"/>
                    </a:lnTo>
                    <a:lnTo>
                      <a:pt x="326" y="110"/>
                    </a:lnTo>
                    <a:lnTo>
                      <a:pt x="422" y="92"/>
                    </a:lnTo>
                    <a:lnTo>
                      <a:pt x="454" y="48"/>
                    </a:lnTo>
                    <a:lnTo>
                      <a:pt x="476" y="0"/>
                    </a:lnTo>
                    <a:lnTo>
                      <a:pt x="372" y="65"/>
                    </a:lnTo>
                    <a:lnTo>
                      <a:pt x="264" y="89"/>
                    </a:lnTo>
                    <a:lnTo>
                      <a:pt x="149" y="11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06" y="2730"/>
              <a:ext cx="1449" cy="667"/>
              <a:chOff x="1306" y="2730"/>
              <a:chExt cx="1449" cy="667"/>
            </a:xfrm>
          </p:grpSpPr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1306" y="2730"/>
                <a:ext cx="1449" cy="667"/>
              </a:xfrm>
              <a:custGeom>
                <a:avLst/>
                <a:gdLst/>
                <a:ahLst/>
                <a:cxnLst>
                  <a:cxn ang="0">
                    <a:pos x="1448" y="604"/>
                  </a:cxn>
                  <a:cxn ang="0">
                    <a:pos x="1406" y="528"/>
                  </a:cxn>
                  <a:cxn ang="0">
                    <a:pos x="1365" y="466"/>
                  </a:cxn>
                  <a:cxn ang="0">
                    <a:pos x="1365" y="398"/>
                  </a:cxn>
                  <a:cxn ang="0">
                    <a:pos x="1365" y="336"/>
                  </a:cxn>
                  <a:cxn ang="0">
                    <a:pos x="1373" y="261"/>
                  </a:cxn>
                  <a:cxn ang="0">
                    <a:pos x="1340" y="143"/>
                  </a:cxn>
                  <a:cxn ang="0">
                    <a:pos x="1291" y="95"/>
                  </a:cxn>
                  <a:cxn ang="0">
                    <a:pos x="1200" y="47"/>
                  </a:cxn>
                  <a:cxn ang="0">
                    <a:pos x="1192" y="68"/>
                  </a:cxn>
                  <a:cxn ang="0">
                    <a:pos x="1149" y="34"/>
                  </a:cxn>
                  <a:cxn ang="0">
                    <a:pos x="1067" y="6"/>
                  </a:cxn>
                  <a:cxn ang="0">
                    <a:pos x="1017" y="0"/>
                  </a:cxn>
                  <a:cxn ang="0">
                    <a:pos x="1026" y="27"/>
                  </a:cxn>
                  <a:cxn ang="0">
                    <a:pos x="943" y="6"/>
                  </a:cxn>
                  <a:cxn ang="0">
                    <a:pos x="853" y="0"/>
                  </a:cxn>
                  <a:cxn ang="0">
                    <a:pos x="786" y="6"/>
                  </a:cxn>
                  <a:cxn ang="0">
                    <a:pos x="819" y="20"/>
                  </a:cxn>
                  <a:cxn ang="0">
                    <a:pos x="670" y="20"/>
                  </a:cxn>
                  <a:cxn ang="0">
                    <a:pos x="454" y="47"/>
                  </a:cxn>
                  <a:cxn ang="0">
                    <a:pos x="380" y="89"/>
                  </a:cxn>
                  <a:cxn ang="0">
                    <a:pos x="380" y="95"/>
                  </a:cxn>
                  <a:cxn ang="0">
                    <a:pos x="314" y="89"/>
                  </a:cxn>
                  <a:cxn ang="0">
                    <a:pos x="307" y="109"/>
                  </a:cxn>
                  <a:cxn ang="0">
                    <a:pos x="190" y="137"/>
                  </a:cxn>
                  <a:cxn ang="0">
                    <a:pos x="124" y="137"/>
                  </a:cxn>
                  <a:cxn ang="0">
                    <a:pos x="33" y="103"/>
                  </a:cxn>
                  <a:cxn ang="0">
                    <a:pos x="0" y="109"/>
                  </a:cxn>
                  <a:cxn ang="0">
                    <a:pos x="50" y="123"/>
                  </a:cxn>
                  <a:cxn ang="0">
                    <a:pos x="91" y="157"/>
                  </a:cxn>
                  <a:cxn ang="0">
                    <a:pos x="132" y="199"/>
                  </a:cxn>
                  <a:cxn ang="0">
                    <a:pos x="264" y="227"/>
                  </a:cxn>
                  <a:cxn ang="0">
                    <a:pos x="322" y="274"/>
                  </a:cxn>
                  <a:cxn ang="0">
                    <a:pos x="365" y="316"/>
                  </a:cxn>
                  <a:cxn ang="0">
                    <a:pos x="413" y="336"/>
                  </a:cxn>
                  <a:cxn ang="0">
                    <a:pos x="571" y="336"/>
                  </a:cxn>
                  <a:cxn ang="0">
                    <a:pos x="711" y="322"/>
                  </a:cxn>
                  <a:cxn ang="0">
                    <a:pos x="778" y="343"/>
                  </a:cxn>
                  <a:cxn ang="0">
                    <a:pos x="803" y="398"/>
                  </a:cxn>
                  <a:cxn ang="0">
                    <a:pos x="844" y="480"/>
                  </a:cxn>
                  <a:cxn ang="0">
                    <a:pos x="911" y="522"/>
                  </a:cxn>
                  <a:cxn ang="0">
                    <a:pos x="1084" y="536"/>
                  </a:cxn>
                  <a:cxn ang="0">
                    <a:pos x="1142" y="522"/>
                  </a:cxn>
                  <a:cxn ang="0">
                    <a:pos x="1282" y="508"/>
                  </a:cxn>
                  <a:cxn ang="0">
                    <a:pos x="1340" y="508"/>
                  </a:cxn>
                  <a:cxn ang="0">
                    <a:pos x="1399" y="577"/>
                  </a:cxn>
                  <a:cxn ang="0">
                    <a:pos x="1448" y="666"/>
                  </a:cxn>
                  <a:cxn ang="0">
                    <a:pos x="1448" y="604"/>
                  </a:cxn>
                </a:cxnLst>
                <a:rect l="0" t="0" r="r" b="b"/>
                <a:pathLst>
                  <a:path w="1449" h="667">
                    <a:moveTo>
                      <a:pt x="1448" y="604"/>
                    </a:moveTo>
                    <a:lnTo>
                      <a:pt x="1406" y="528"/>
                    </a:lnTo>
                    <a:lnTo>
                      <a:pt x="1365" y="466"/>
                    </a:lnTo>
                    <a:lnTo>
                      <a:pt x="1365" y="398"/>
                    </a:lnTo>
                    <a:lnTo>
                      <a:pt x="1365" y="336"/>
                    </a:lnTo>
                    <a:lnTo>
                      <a:pt x="1373" y="261"/>
                    </a:lnTo>
                    <a:lnTo>
                      <a:pt x="1340" y="143"/>
                    </a:lnTo>
                    <a:lnTo>
                      <a:pt x="1291" y="95"/>
                    </a:lnTo>
                    <a:lnTo>
                      <a:pt x="1200" y="47"/>
                    </a:lnTo>
                    <a:lnTo>
                      <a:pt x="1192" y="68"/>
                    </a:lnTo>
                    <a:lnTo>
                      <a:pt x="1149" y="34"/>
                    </a:lnTo>
                    <a:lnTo>
                      <a:pt x="1067" y="6"/>
                    </a:lnTo>
                    <a:lnTo>
                      <a:pt x="1017" y="0"/>
                    </a:lnTo>
                    <a:lnTo>
                      <a:pt x="1026" y="27"/>
                    </a:lnTo>
                    <a:lnTo>
                      <a:pt x="943" y="6"/>
                    </a:lnTo>
                    <a:lnTo>
                      <a:pt x="853" y="0"/>
                    </a:lnTo>
                    <a:lnTo>
                      <a:pt x="786" y="6"/>
                    </a:lnTo>
                    <a:lnTo>
                      <a:pt x="819" y="20"/>
                    </a:lnTo>
                    <a:lnTo>
                      <a:pt x="670" y="20"/>
                    </a:lnTo>
                    <a:lnTo>
                      <a:pt x="454" y="47"/>
                    </a:lnTo>
                    <a:lnTo>
                      <a:pt x="380" y="89"/>
                    </a:lnTo>
                    <a:lnTo>
                      <a:pt x="380" y="95"/>
                    </a:lnTo>
                    <a:lnTo>
                      <a:pt x="314" y="89"/>
                    </a:lnTo>
                    <a:lnTo>
                      <a:pt x="307" y="109"/>
                    </a:lnTo>
                    <a:lnTo>
                      <a:pt x="190" y="137"/>
                    </a:lnTo>
                    <a:lnTo>
                      <a:pt x="124" y="137"/>
                    </a:lnTo>
                    <a:lnTo>
                      <a:pt x="33" y="103"/>
                    </a:lnTo>
                    <a:lnTo>
                      <a:pt x="0" y="109"/>
                    </a:lnTo>
                    <a:lnTo>
                      <a:pt x="50" y="123"/>
                    </a:lnTo>
                    <a:lnTo>
                      <a:pt x="91" y="157"/>
                    </a:lnTo>
                    <a:lnTo>
                      <a:pt x="132" y="199"/>
                    </a:lnTo>
                    <a:lnTo>
                      <a:pt x="264" y="227"/>
                    </a:lnTo>
                    <a:lnTo>
                      <a:pt x="322" y="274"/>
                    </a:lnTo>
                    <a:lnTo>
                      <a:pt x="365" y="316"/>
                    </a:lnTo>
                    <a:lnTo>
                      <a:pt x="413" y="336"/>
                    </a:lnTo>
                    <a:lnTo>
                      <a:pt x="571" y="336"/>
                    </a:lnTo>
                    <a:lnTo>
                      <a:pt x="711" y="322"/>
                    </a:lnTo>
                    <a:lnTo>
                      <a:pt x="778" y="343"/>
                    </a:lnTo>
                    <a:lnTo>
                      <a:pt x="803" y="398"/>
                    </a:lnTo>
                    <a:lnTo>
                      <a:pt x="844" y="480"/>
                    </a:lnTo>
                    <a:lnTo>
                      <a:pt x="911" y="522"/>
                    </a:lnTo>
                    <a:lnTo>
                      <a:pt x="1084" y="536"/>
                    </a:lnTo>
                    <a:lnTo>
                      <a:pt x="1142" y="522"/>
                    </a:lnTo>
                    <a:lnTo>
                      <a:pt x="1282" y="508"/>
                    </a:lnTo>
                    <a:lnTo>
                      <a:pt x="1340" y="508"/>
                    </a:lnTo>
                    <a:lnTo>
                      <a:pt x="1399" y="577"/>
                    </a:lnTo>
                    <a:lnTo>
                      <a:pt x="1448" y="666"/>
                    </a:lnTo>
                    <a:lnTo>
                      <a:pt x="1448" y="604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1484" y="2913"/>
                <a:ext cx="1156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21"/>
                  </a:cxn>
                  <a:cxn ang="0">
                    <a:pos x="144" y="61"/>
                  </a:cxn>
                  <a:cxn ang="0">
                    <a:pos x="194" y="113"/>
                  </a:cxn>
                  <a:cxn ang="0">
                    <a:pos x="235" y="85"/>
                  </a:cxn>
                  <a:cxn ang="0">
                    <a:pos x="322" y="59"/>
                  </a:cxn>
                  <a:cxn ang="0">
                    <a:pos x="476" y="34"/>
                  </a:cxn>
                  <a:cxn ang="0">
                    <a:pos x="380" y="61"/>
                  </a:cxn>
                  <a:cxn ang="0">
                    <a:pos x="290" y="85"/>
                  </a:cxn>
                  <a:cxn ang="0">
                    <a:pos x="261" y="103"/>
                  </a:cxn>
                  <a:cxn ang="0">
                    <a:pos x="240" y="123"/>
                  </a:cxn>
                  <a:cxn ang="0">
                    <a:pos x="322" y="137"/>
                  </a:cxn>
                  <a:cxn ang="0">
                    <a:pos x="442" y="131"/>
                  </a:cxn>
                  <a:cxn ang="0">
                    <a:pos x="538" y="113"/>
                  </a:cxn>
                  <a:cxn ang="0">
                    <a:pos x="630" y="69"/>
                  </a:cxn>
                  <a:cxn ang="0">
                    <a:pos x="700" y="59"/>
                  </a:cxn>
                  <a:cxn ang="0">
                    <a:pos x="794" y="69"/>
                  </a:cxn>
                  <a:cxn ang="0">
                    <a:pos x="865" y="103"/>
                  </a:cxn>
                  <a:cxn ang="0">
                    <a:pos x="791" y="83"/>
                  </a:cxn>
                  <a:cxn ang="0">
                    <a:pos x="716" y="79"/>
                  </a:cxn>
                  <a:cxn ang="0">
                    <a:pos x="649" y="95"/>
                  </a:cxn>
                  <a:cxn ang="0">
                    <a:pos x="604" y="121"/>
                  </a:cxn>
                  <a:cxn ang="0">
                    <a:pos x="637" y="141"/>
                  </a:cxn>
                  <a:cxn ang="0">
                    <a:pos x="666" y="182"/>
                  </a:cxn>
                  <a:cxn ang="0">
                    <a:pos x="666" y="213"/>
                  </a:cxn>
                  <a:cxn ang="0">
                    <a:pos x="678" y="251"/>
                  </a:cxn>
                  <a:cxn ang="0">
                    <a:pos x="707" y="285"/>
                  </a:cxn>
                  <a:cxn ang="0">
                    <a:pos x="741" y="302"/>
                  </a:cxn>
                  <a:cxn ang="0">
                    <a:pos x="840" y="326"/>
                  </a:cxn>
                  <a:cxn ang="0">
                    <a:pos x="943" y="326"/>
                  </a:cxn>
                  <a:cxn ang="0">
                    <a:pos x="972" y="285"/>
                  </a:cxn>
                  <a:cxn ang="0">
                    <a:pos x="1015" y="251"/>
                  </a:cxn>
                  <a:cxn ang="0">
                    <a:pos x="1059" y="247"/>
                  </a:cxn>
                  <a:cxn ang="0">
                    <a:pos x="1030" y="268"/>
                  </a:cxn>
                  <a:cxn ang="0">
                    <a:pos x="998" y="298"/>
                  </a:cxn>
                  <a:cxn ang="0">
                    <a:pos x="986" y="333"/>
                  </a:cxn>
                  <a:cxn ang="0">
                    <a:pos x="1089" y="312"/>
                  </a:cxn>
                  <a:cxn ang="0">
                    <a:pos x="1155" y="309"/>
                  </a:cxn>
                  <a:cxn ang="0">
                    <a:pos x="1085" y="230"/>
                  </a:cxn>
                  <a:cxn ang="0">
                    <a:pos x="935" y="109"/>
                  </a:cxn>
                  <a:cxn ang="0">
                    <a:pos x="779" y="41"/>
                  </a:cxn>
                  <a:cxn ang="0">
                    <a:pos x="649" y="31"/>
                  </a:cxn>
                  <a:cxn ang="0">
                    <a:pos x="423" y="10"/>
                  </a:cxn>
                  <a:cxn ang="0">
                    <a:pos x="310" y="7"/>
                  </a:cxn>
                  <a:cxn ang="0">
                    <a:pos x="182" y="21"/>
                  </a:cxn>
                  <a:cxn ang="0">
                    <a:pos x="124" y="13"/>
                  </a:cxn>
                  <a:cxn ang="0">
                    <a:pos x="0" y="0"/>
                  </a:cxn>
                </a:cxnLst>
                <a:rect l="0" t="0" r="r" b="b"/>
                <a:pathLst>
                  <a:path w="1156" h="334">
                    <a:moveTo>
                      <a:pt x="0" y="0"/>
                    </a:moveTo>
                    <a:lnTo>
                      <a:pt x="83" y="21"/>
                    </a:lnTo>
                    <a:lnTo>
                      <a:pt x="144" y="61"/>
                    </a:lnTo>
                    <a:lnTo>
                      <a:pt x="194" y="113"/>
                    </a:lnTo>
                    <a:lnTo>
                      <a:pt x="235" y="85"/>
                    </a:lnTo>
                    <a:lnTo>
                      <a:pt x="322" y="59"/>
                    </a:lnTo>
                    <a:lnTo>
                      <a:pt x="476" y="34"/>
                    </a:lnTo>
                    <a:lnTo>
                      <a:pt x="380" y="61"/>
                    </a:lnTo>
                    <a:lnTo>
                      <a:pt x="290" y="85"/>
                    </a:lnTo>
                    <a:lnTo>
                      <a:pt x="261" y="103"/>
                    </a:lnTo>
                    <a:lnTo>
                      <a:pt x="240" y="123"/>
                    </a:lnTo>
                    <a:lnTo>
                      <a:pt x="322" y="137"/>
                    </a:lnTo>
                    <a:lnTo>
                      <a:pt x="442" y="131"/>
                    </a:lnTo>
                    <a:lnTo>
                      <a:pt x="538" y="113"/>
                    </a:lnTo>
                    <a:lnTo>
                      <a:pt x="630" y="69"/>
                    </a:lnTo>
                    <a:lnTo>
                      <a:pt x="700" y="59"/>
                    </a:lnTo>
                    <a:lnTo>
                      <a:pt x="794" y="69"/>
                    </a:lnTo>
                    <a:lnTo>
                      <a:pt x="865" y="103"/>
                    </a:lnTo>
                    <a:lnTo>
                      <a:pt x="791" y="83"/>
                    </a:lnTo>
                    <a:lnTo>
                      <a:pt x="716" y="79"/>
                    </a:lnTo>
                    <a:lnTo>
                      <a:pt x="649" y="95"/>
                    </a:lnTo>
                    <a:lnTo>
                      <a:pt x="604" y="121"/>
                    </a:lnTo>
                    <a:lnTo>
                      <a:pt x="637" y="141"/>
                    </a:lnTo>
                    <a:lnTo>
                      <a:pt x="666" y="182"/>
                    </a:lnTo>
                    <a:lnTo>
                      <a:pt x="666" y="213"/>
                    </a:lnTo>
                    <a:lnTo>
                      <a:pt x="678" y="251"/>
                    </a:lnTo>
                    <a:lnTo>
                      <a:pt x="707" y="285"/>
                    </a:lnTo>
                    <a:lnTo>
                      <a:pt x="741" y="302"/>
                    </a:lnTo>
                    <a:lnTo>
                      <a:pt x="840" y="326"/>
                    </a:lnTo>
                    <a:lnTo>
                      <a:pt x="943" y="326"/>
                    </a:lnTo>
                    <a:lnTo>
                      <a:pt x="972" y="285"/>
                    </a:lnTo>
                    <a:lnTo>
                      <a:pt x="1015" y="251"/>
                    </a:lnTo>
                    <a:lnTo>
                      <a:pt x="1059" y="247"/>
                    </a:lnTo>
                    <a:lnTo>
                      <a:pt x="1030" y="268"/>
                    </a:lnTo>
                    <a:lnTo>
                      <a:pt x="998" y="298"/>
                    </a:lnTo>
                    <a:lnTo>
                      <a:pt x="986" y="333"/>
                    </a:lnTo>
                    <a:lnTo>
                      <a:pt x="1089" y="312"/>
                    </a:lnTo>
                    <a:lnTo>
                      <a:pt x="1155" y="309"/>
                    </a:lnTo>
                    <a:lnTo>
                      <a:pt x="1085" y="230"/>
                    </a:lnTo>
                    <a:lnTo>
                      <a:pt x="935" y="109"/>
                    </a:lnTo>
                    <a:lnTo>
                      <a:pt x="779" y="41"/>
                    </a:lnTo>
                    <a:lnTo>
                      <a:pt x="649" y="31"/>
                    </a:lnTo>
                    <a:lnTo>
                      <a:pt x="423" y="10"/>
                    </a:lnTo>
                    <a:lnTo>
                      <a:pt x="310" y="7"/>
                    </a:lnTo>
                    <a:lnTo>
                      <a:pt x="182" y="21"/>
                    </a:lnTo>
                    <a:lnTo>
                      <a:pt x="124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1408" y="2752"/>
                <a:ext cx="1248" cy="444"/>
              </a:xfrm>
              <a:custGeom>
                <a:avLst/>
                <a:gdLst/>
                <a:ahLst/>
                <a:cxnLst>
                  <a:cxn ang="0">
                    <a:pos x="223" y="95"/>
                  </a:cxn>
                  <a:cxn ang="0">
                    <a:pos x="315" y="103"/>
                  </a:cxn>
                  <a:cxn ang="0">
                    <a:pos x="327" y="71"/>
                  </a:cxn>
                  <a:cxn ang="0">
                    <a:pos x="356" y="55"/>
                  </a:cxn>
                  <a:cxn ang="0">
                    <a:pos x="440" y="55"/>
                  </a:cxn>
                  <a:cxn ang="0">
                    <a:pos x="500" y="83"/>
                  </a:cxn>
                  <a:cxn ang="0">
                    <a:pos x="555" y="113"/>
                  </a:cxn>
                  <a:cxn ang="0">
                    <a:pos x="529" y="65"/>
                  </a:cxn>
                  <a:cxn ang="0">
                    <a:pos x="497" y="37"/>
                  </a:cxn>
                  <a:cxn ang="0">
                    <a:pos x="587" y="31"/>
                  </a:cxn>
                  <a:cxn ang="0">
                    <a:pos x="650" y="31"/>
                  </a:cxn>
                  <a:cxn ang="0">
                    <a:pos x="704" y="31"/>
                  </a:cxn>
                  <a:cxn ang="0">
                    <a:pos x="741" y="41"/>
                  </a:cxn>
                  <a:cxn ang="0">
                    <a:pos x="794" y="95"/>
                  </a:cxn>
                  <a:cxn ang="0">
                    <a:pos x="765" y="31"/>
                  </a:cxn>
                  <a:cxn ang="0">
                    <a:pos x="736" y="0"/>
                  </a:cxn>
                  <a:cxn ang="0">
                    <a:pos x="823" y="13"/>
                  </a:cxn>
                  <a:cxn ang="0">
                    <a:pos x="886" y="23"/>
                  </a:cxn>
                  <a:cxn ang="0">
                    <a:pos x="927" y="47"/>
                  </a:cxn>
                  <a:cxn ang="0">
                    <a:pos x="957" y="106"/>
                  </a:cxn>
                  <a:cxn ang="0">
                    <a:pos x="953" y="69"/>
                  </a:cxn>
                  <a:cxn ang="0">
                    <a:pos x="944" y="17"/>
                  </a:cxn>
                  <a:cxn ang="0">
                    <a:pos x="944" y="3"/>
                  </a:cxn>
                  <a:cxn ang="0">
                    <a:pos x="1006" y="20"/>
                  </a:cxn>
                  <a:cxn ang="0">
                    <a:pos x="1044" y="41"/>
                  </a:cxn>
                  <a:cxn ang="0">
                    <a:pos x="1061" y="65"/>
                  </a:cxn>
                  <a:cxn ang="0">
                    <a:pos x="1081" y="117"/>
                  </a:cxn>
                  <a:cxn ang="0">
                    <a:pos x="1093" y="93"/>
                  </a:cxn>
                  <a:cxn ang="0">
                    <a:pos x="1097" y="57"/>
                  </a:cxn>
                  <a:cxn ang="0">
                    <a:pos x="1155" y="89"/>
                  </a:cxn>
                  <a:cxn ang="0">
                    <a:pos x="1225" y="164"/>
                  </a:cxn>
                  <a:cxn ang="0">
                    <a:pos x="1242" y="222"/>
                  </a:cxn>
                  <a:cxn ang="0">
                    <a:pos x="1247" y="319"/>
                  </a:cxn>
                  <a:cxn ang="0">
                    <a:pos x="1237" y="421"/>
                  </a:cxn>
                  <a:cxn ang="0">
                    <a:pos x="1242" y="443"/>
                  </a:cxn>
                  <a:cxn ang="0">
                    <a:pos x="1155" y="356"/>
                  </a:cxn>
                  <a:cxn ang="0">
                    <a:pos x="1090" y="294"/>
                  </a:cxn>
                  <a:cxn ang="0">
                    <a:pos x="1006" y="246"/>
                  </a:cxn>
                  <a:cxn ang="0">
                    <a:pos x="924" y="208"/>
                  </a:cxn>
                  <a:cxn ang="0">
                    <a:pos x="823" y="182"/>
                  </a:cxn>
                  <a:cxn ang="0">
                    <a:pos x="704" y="174"/>
                  </a:cxn>
                  <a:cxn ang="0">
                    <a:pos x="543" y="161"/>
                  </a:cxn>
                  <a:cxn ang="0">
                    <a:pos x="348" y="157"/>
                  </a:cxn>
                  <a:cxn ang="0">
                    <a:pos x="261" y="161"/>
                  </a:cxn>
                  <a:cxn ang="0">
                    <a:pos x="124" y="157"/>
                  </a:cxn>
                  <a:cxn ang="0">
                    <a:pos x="57" y="147"/>
                  </a:cxn>
                  <a:cxn ang="0">
                    <a:pos x="0" y="133"/>
                  </a:cxn>
                  <a:cxn ang="0">
                    <a:pos x="70" y="133"/>
                  </a:cxn>
                  <a:cxn ang="0">
                    <a:pos x="165" y="127"/>
                  </a:cxn>
                  <a:cxn ang="0">
                    <a:pos x="223" y="95"/>
                  </a:cxn>
                </a:cxnLst>
                <a:rect l="0" t="0" r="r" b="b"/>
                <a:pathLst>
                  <a:path w="1248" h="444">
                    <a:moveTo>
                      <a:pt x="223" y="95"/>
                    </a:moveTo>
                    <a:lnTo>
                      <a:pt x="315" y="103"/>
                    </a:lnTo>
                    <a:lnTo>
                      <a:pt x="327" y="71"/>
                    </a:lnTo>
                    <a:lnTo>
                      <a:pt x="356" y="55"/>
                    </a:lnTo>
                    <a:lnTo>
                      <a:pt x="440" y="55"/>
                    </a:lnTo>
                    <a:lnTo>
                      <a:pt x="500" y="83"/>
                    </a:lnTo>
                    <a:lnTo>
                      <a:pt x="555" y="113"/>
                    </a:lnTo>
                    <a:lnTo>
                      <a:pt x="529" y="65"/>
                    </a:lnTo>
                    <a:lnTo>
                      <a:pt x="497" y="37"/>
                    </a:lnTo>
                    <a:lnTo>
                      <a:pt x="587" y="31"/>
                    </a:lnTo>
                    <a:lnTo>
                      <a:pt x="650" y="31"/>
                    </a:lnTo>
                    <a:lnTo>
                      <a:pt x="704" y="31"/>
                    </a:lnTo>
                    <a:lnTo>
                      <a:pt x="741" y="41"/>
                    </a:lnTo>
                    <a:lnTo>
                      <a:pt x="794" y="95"/>
                    </a:lnTo>
                    <a:lnTo>
                      <a:pt x="765" y="31"/>
                    </a:lnTo>
                    <a:lnTo>
                      <a:pt x="736" y="0"/>
                    </a:lnTo>
                    <a:lnTo>
                      <a:pt x="823" y="13"/>
                    </a:lnTo>
                    <a:lnTo>
                      <a:pt x="886" y="23"/>
                    </a:lnTo>
                    <a:lnTo>
                      <a:pt x="927" y="47"/>
                    </a:lnTo>
                    <a:lnTo>
                      <a:pt x="957" y="106"/>
                    </a:lnTo>
                    <a:lnTo>
                      <a:pt x="953" y="69"/>
                    </a:lnTo>
                    <a:lnTo>
                      <a:pt x="944" y="17"/>
                    </a:lnTo>
                    <a:lnTo>
                      <a:pt x="944" y="3"/>
                    </a:lnTo>
                    <a:lnTo>
                      <a:pt x="1006" y="20"/>
                    </a:lnTo>
                    <a:lnTo>
                      <a:pt x="1044" y="41"/>
                    </a:lnTo>
                    <a:lnTo>
                      <a:pt x="1061" y="65"/>
                    </a:lnTo>
                    <a:lnTo>
                      <a:pt x="1081" y="117"/>
                    </a:lnTo>
                    <a:lnTo>
                      <a:pt x="1093" y="93"/>
                    </a:lnTo>
                    <a:lnTo>
                      <a:pt x="1097" y="57"/>
                    </a:lnTo>
                    <a:lnTo>
                      <a:pt x="1155" y="89"/>
                    </a:lnTo>
                    <a:lnTo>
                      <a:pt x="1225" y="164"/>
                    </a:lnTo>
                    <a:lnTo>
                      <a:pt x="1242" y="222"/>
                    </a:lnTo>
                    <a:lnTo>
                      <a:pt x="1247" y="319"/>
                    </a:lnTo>
                    <a:lnTo>
                      <a:pt x="1237" y="421"/>
                    </a:lnTo>
                    <a:lnTo>
                      <a:pt x="1242" y="443"/>
                    </a:lnTo>
                    <a:lnTo>
                      <a:pt x="1155" y="356"/>
                    </a:lnTo>
                    <a:lnTo>
                      <a:pt x="1090" y="294"/>
                    </a:lnTo>
                    <a:lnTo>
                      <a:pt x="1006" y="246"/>
                    </a:lnTo>
                    <a:lnTo>
                      <a:pt x="924" y="208"/>
                    </a:lnTo>
                    <a:lnTo>
                      <a:pt x="823" y="182"/>
                    </a:lnTo>
                    <a:lnTo>
                      <a:pt x="704" y="174"/>
                    </a:lnTo>
                    <a:lnTo>
                      <a:pt x="543" y="161"/>
                    </a:lnTo>
                    <a:lnTo>
                      <a:pt x="348" y="157"/>
                    </a:lnTo>
                    <a:lnTo>
                      <a:pt x="261" y="161"/>
                    </a:lnTo>
                    <a:lnTo>
                      <a:pt x="124" y="157"/>
                    </a:lnTo>
                    <a:lnTo>
                      <a:pt x="57" y="147"/>
                    </a:lnTo>
                    <a:lnTo>
                      <a:pt x="0" y="133"/>
                    </a:lnTo>
                    <a:lnTo>
                      <a:pt x="70" y="133"/>
                    </a:lnTo>
                    <a:lnTo>
                      <a:pt x="165" y="127"/>
                    </a:lnTo>
                    <a:lnTo>
                      <a:pt x="223" y="9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2615" y="1885"/>
              <a:ext cx="346" cy="214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1" y="171"/>
                </a:cxn>
                <a:cxn ang="0">
                  <a:pos x="90" y="247"/>
                </a:cxn>
                <a:cxn ang="0">
                  <a:pos x="122" y="356"/>
                </a:cxn>
                <a:cxn ang="0">
                  <a:pos x="148" y="473"/>
                </a:cxn>
                <a:cxn ang="0">
                  <a:pos x="155" y="576"/>
                </a:cxn>
                <a:cxn ang="0">
                  <a:pos x="172" y="802"/>
                </a:cxn>
                <a:cxn ang="0">
                  <a:pos x="172" y="974"/>
                </a:cxn>
                <a:cxn ang="0">
                  <a:pos x="155" y="1147"/>
                </a:cxn>
                <a:cxn ang="0">
                  <a:pos x="131" y="1284"/>
                </a:cxn>
                <a:cxn ang="0">
                  <a:pos x="115" y="1517"/>
                </a:cxn>
                <a:cxn ang="0">
                  <a:pos x="57" y="1772"/>
                </a:cxn>
                <a:cxn ang="0">
                  <a:pos x="43" y="1898"/>
                </a:cxn>
                <a:cxn ang="0">
                  <a:pos x="10" y="2009"/>
                </a:cxn>
                <a:cxn ang="0">
                  <a:pos x="3" y="2139"/>
                </a:cxn>
                <a:cxn ang="0">
                  <a:pos x="84" y="2132"/>
                </a:cxn>
                <a:cxn ang="0">
                  <a:pos x="139" y="1895"/>
                </a:cxn>
                <a:cxn ang="0">
                  <a:pos x="163" y="1764"/>
                </a:cxn>
                <a:cxn ang="0">
                  <a:pos x="189" y="1627"/>
                </a:cxn>
                <a:cxn ang="0">
                  <a:pos x="205" y="1517"/>
                </a:cxn>
                <a:cxn ang="0">
                  <a:pos x="237" y="1284"/>
                </a:cxn>
                <a:cxn ang="0">
                  <a:pos x="263" y="1071"/>
                </a:cxn>
                <a:cxn ang="0">
                  <a:pos x="279" y="830"/>
                </a:cxn>
                <a:cxn ang="0">
                  <a:pos x="270" y="555"/>
                </a:cxn>
                <a:cxn ang="0">
                  <a:pos x="246" y="412"/>
                </a:cxn>
                <a:cxn ang="0">
                  <a:pos x="237" y="356"/>
                </a:cxn>
                <a:cxn ang="0">
                  <a:pos x="279" y="213"/>
                </a:cxn>
                <a:cxn ang="0">
                  <a:pos x="345" y="0"/>
                </a:cxn>
                <a:cxn ang="0">
                  <a:pos x="0" y="47"/>
                </a:cxn>
              </a:cxnLst>
              <a:rect l="0" t="0" r="r" b="b"/>
              <a:pathLst>
                <a:path w="346" h="2140">
                  <a:moveTo>
                    <a:pt x="0" y="47"/>
                  </a:moveTo>
                  <a:lnTo>
                    <a:pt x="31" y="171"/>
                  </a:lnTo>
                  <a:lnTo>
                    <a:pt x="90" y="247"/>
                  </a:lnTo>
                  <a:lnTo>
                    <a:pt x="122" y="356"/>
                  </a:lnTo>
                  <a:lnTo>
                    <a:pt x="148" y="473"/>
                  </a:lnTo>
                  <a:lnTo>
                    <a:pt x="155" y="576"/>
                  </a:lnTo>
                  <a:lnTo>
                    <a:pt x="172" y="802"/>
                  </a:lnTo>
                  <a:lnTo>
                    <a:pt x="172" y="974"/>
                  </a:lnTo>
                  <a:lnTo>
                    <a:pt x="155" y="1147"/>
                  </a:lnTo>
                  <a:lnTo>
                    <a:pt x="131" y="1284"/>
                  </a:lnTo>
                  <a:lnTo>
                    <a:pt x="115" y="1517"/>
                  </a:lnTo>
                  <a:lnTo>
                    <a:pt x="57" y="1772"/>
                  </a:lnTo>
                  <a:lnTo>
                    <a:pt x="43" y="1898"/>
                  </a:lnTo>
                  <a:lnTo>
                    <a:pt x="10" y="2009"/>
                  </a:lnTo>
                  <a:lnTo>
                    <a:pt x="3" y="2139"/>
                  </a:lnTo>
                  <a:lnTo>
                    <a:pt x="84" y="2132"/>
                  </a:lnTo>
                  <a:lnTo>
                    <a:pt x="139" y="1895"/>
                  </a:lnTo>
                  <a:lnTo>
                    <a:pt x="163" y="1764"/>
                  </a:lnTo>
                  <a:lnTo>
                    <a:pt x="189" y="1627"/>
                  </a:lnTo>
                  <a:lnTo>
                    <a:pt x="205" y="1517"/>
                  </a:lnTo>
                  <a:lnTo>
                    <a:pt x="237" y="1284"/>
                  </a:lnTo>
                  <a:lnTo>
                    <a:pt x="263" y="1071"/>
                  </a:lnTo>
                  <a:lnTo>
                    <a:pt x="279" y="830"/>
                  </a:lnTo>
                  <a:lnTo>
                    <a:pt x="270" y="555"/>
                  </a:lnTo>
                  <a:lnTo>
                    <a:pt x="246" y="412"/>
                  </a:lnTo>
                  <a:lnTo>
                    <a:pt x="237" y="356"/>
                  </a:lnTo>
                  <a:lnTo>
                    <a:pt x="279" y="213"/>
                  </a:lnTo>
                  <a:lnTo>
                    <a:pt x="345" y="0"/>
                  </a:lnTo>
                  <a:lnTo>
                    <a:pt x="0" y="47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02" y="1740"/>
              <a:ext cx="172" cy="377"/>
              <a:chOff x="2802" y="1740"/>
              <a:chExt cx="172" cy="377"/>
            </a:xfrm>
          </p:grpSpPr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2802" y="1740"/>
                <a:ext cx="172" cy="377"/>
              </a:xfrm>
              <a:custGeom>
                <a:avLst/>
                <a:gdLst/>
                <a:ahLst/>
                <a:cxnLst>
                  <a:cxn ang="0">
                    <a:pos x="9" y="376"/>
                  </a:cxn>
                  <a:cxn ang="0">
                    <a:pos x="18" y="323"/>
                  </a:cxn>
                  <a:cxn ang="0">
                    <a:pos x="32" y="295"/>
                  </a:cxn>
                  <a:cxn ang="0">
                    <a:pos x="13" y="261"/>
                  </a:cxn>
                  <a:cxn ang="0">
                    <a:pos x="0" y="226"/>
                  </a:cxn>
                  <a:cxn ang="0">
                    <a:pos x="9" y="210"/>
                  </a:cxn>
                  <a:cxn ang="0">
                    <a:pos x="10" y="213"/>
                  </a:cxn>
                  <a:cxn ang="0">
                    <a:pos x="21" y="168"/>
                  </a:cxn>
                  <a:cxn ang="0">
                    <a:pos x="38" y="153"/>
                  </a:cxn>
                  <a:cxn ang="0">
                    <a:pos x="44" y="165"/>
                  </a:cxn>
                  <a:cxn ang="0">
                    <a:pos x="56" y="133"/>
                  </a:cxn>
                  <a:cxn ang="0">
                    <a:pos x="68" y="110"/>
                  </a:cxn>
                  <a:cxn ang="0">
                    <a:pos x="76" y="60"/>
                  </a:cxn>
                  <a:cxn ang="0">
                    <a:pos x="65" y="20"/>
                  </a:cxn>
                  <a:cxn ang="0">
                    <a:pos x="44" y="0"/>
                  </a:cxn>
                  <a:cxn ang="0">
                    <a:pos x="91" y="22"/>
                  </a:cxn>
                  <a:cxn ang="0">
                    <a:pos x="117" y="41"/>
                  </a:cxn>
                  <a:cxn ang="0">
                    <a:pos x="117" y="35"/>
                  </a:cxn>
                  <a:cxn ang="0">
                    <a:pos x="143" y="64"/>
                  </a:cxn>
                  <a:cxn ang="0">
                    <a:pos x="149" y="85"/>
                  </a:cxn>
                  <a:cxn ang="0">
                    <a:pos x="158" y="75"/>
                  </a:cxn>
                  <a:cxn ang="0">
                    <a:pos x="166" y="104"/>
                  </a:cxn>
                  <a:cxn ang="0">
                    <a:pos x="160" y="142"/>
                  </a:cxn>
                  <a:cxn ang="0">
                    <a:pos x="171" y="129"/>
                  </a:cxn>
                  <a:cxn ang="0">
                    <a:pos x="171" y="155"/>
                  </a:cxn>
                  <a:cxn ang="0">
                    <a:pos x="166" y="182"/>
                  </a:cxn>
                  <a:cxn ang="0">
                    <a:pos x="154" y="216"/>
                  </a:cxn>
                  <a:cxn ang="0">
                    <a:pos x="167" y="198"/>
                  </a:cxn>
                  <a:cxn ang="0">
                    <a:pos x="164" y="231"/>
                  </a:cxn>
                  <a:cxn ang="0">
                    <a:pos x="148" y="262"/>
                  </a:cxn>
                  <a:cxn ang="0">
                    <a:pos x="132" y="282"/>
                  </a:cxn>
                  <a:cxn ang="0">
                    <a:pos x="116" y="290"/>
                  </a:cxn>
                  <a:cxn ang="0">
                    <a:pos x="80" y="298"/>
                  </a:cxn>
                  <a:cxn ang="0">
                    <a:pos x="53" y="305"/>
                  </a:cxn>
                  <a:cxn ang="0">
                    <a:pos x="33" y="328"/>
                  </a:cxn>
                  <a:cxn ang="0">
                    <a:pos x="27" y="373"/>
                  </a:cxn>
                  <a:cxn ang="0">
                    <a:pos x="9" y="376"/>
                  </a:cxn>
                </a:cxnLst>
                <a:rect l="0" t="0" r="r" b="b"/>
                <a:pathLst>
                  <a:path w="172" h="377">
                    <a:moveTo>
                      <a:pt x="9" y="376"/>
                    </a:moveTo>
                    <a:lnTo>
                      <a:pt x="18" y="323"/>
                    </a:lnTo>
                    <a:lnTo>
                      <a:pt x="32" y="295"/>
                    </a:lnTo>
                    <a:lnTo>
                      <a:pt x="13" y="261"/>
                    </a:lnTo>
                    <a:lnTo>
                      <a:pt x="0" y="226"/>
                    </a:lnTo>
                    <a:lnTo>
                      <a:pt x="9" y="210"/>
                    </a:lnTo>
                    <a:lnTo>
                      <a:pt x="10" y="213"/>
                    </a:lnTo>
                    <a:lnTo>
                      <a:pt x="21" y="168"/>
                    </a:lnTo>
                    <a:lnTo>
                      <a:pt x="38" y="153"/>
                    </a:lnTo>
                    <a:lnTo>
                      <a:pt x="44" y="165"/>
                    </a:lnTo>
                    <a:lnTo>
                      <a:pt x="56" y="133"/>
                    </a:lnTo>
                    <a:lnTo>
                      <a:pt x="68" y="110"/>
                    </a:lnTo>
                    <a:lnTo>
                      <a:pt x="76" y="60"/>
                    </a:lnTo>
                    <a:lnTo>
                      <a:pt x="65" y="20"/>
                    </a:lnTo>
                    <a:lnTo>
                      <a:pt x="44" y="0"/>
                    </a:lnTo>
                    <a:lnTo>
                      <a:pt x="91" y="22"/>
                    </a:lnTo>
                    <a:lnTo>
                      <a:pt x="117" y="41"/>
                    </a:lnTo>
                    <a:lnTo>
                      <a:pt x="117" y="35"/>
                    </a:lnTo>
                    <a:lnTo>
                      <a:pt x="143" y="64"/>
                    </a:lnTo>
                    <a:lnTo>
                      <a:pt x="149" y="85"/>
                    </a:lnTo>
                    <a:lnTo>
                      <a:pt x="158" y="75"/>
                    </a:lnTo>
                    <a:lnTo>
                      <a:pt x="166" y="104"/>
                    </a:lnTo>
                    <a:lnTo>
                      <a:pt x="160" y="142"/>
                    </a:lnTo>
                    <a:lnTo>
                      <a:pt x="171" y="129"/>
                    </a:lnTo>
                    <a:lnTo>
                      <a:pt x="171" y="155"/>
                    </a:lnTo>
                    <a:lnTo>
                      <a:pt x="166" y="182"/>
                    </a:lnTo>
                    <a:lnTo>
                      <a:pt x="154" y="216"/>
                    </a:lnTo>
                    <a:lnTo>
                      <a:pt x="167" y="198"/>
                    </a:lnTo>
                    <a:lnTo>
                      <a:pt x="164" y="231"/>
                    </a:lnTo>
                    <a:lnTo>
                      <a:pt x="148" y="262"/>
                    </a:lnTo>
                    <a:lnTo>
                      <a:pt x="132" y="282"/>
                    </a:lnTo>
                    <a:lnTo>
                      <a:pt x="116" y="290"/>
                    </a:lnTo>
                    <a:lnTo>
                      <a:pt x="80" y="298"/>
                    </a:lnTo>
                    <a:lnTo>
                      <a:pt x="53" y="305"/>
                    </a:lnTo>
                    <a:lnTo>
                      <a:pt x="33" y="328"/>
                    </a:lnTo>
                    <a:lnTo>
                      <a:pt x="27" y="373"/>
                    </a:lnTo>
                    <a:lnTo>
                      <a:pt x="9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2856" y="1771"/>
                <a:ext cx="113" cy="256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35" y="251"/>
                  </a:cxn>
                  <a:cxn ang="0">
                    <a:pos x="68" y="234"/>
                  </a:cxn>
                  <a:cxn ang="0">
                    <a:pos x="91" y="207"/>
                  </a:cxn>
                  <a:cxn ang="0">
                    <a:pos x="79" y="208"/>
                  </a:cxn>
                  <a:cxn ang="0">
                    <a:pos x="97" y="165"/>
                  </a:cxn>
                  <a:cxn ang="0">
                    <a:pos x="112" y="118"/>
                  </a:cxn>
                  <a:cxn ang="0">
                    <a:pos x="88" y="130"/>
                  </a:cxn>
                  <a:cxn ang="0">
                    <a:pos x="85" y="106"/>
                  </a:cxn>
                  <a:cxn ang="0">
                    <a:pos x="94" y="66"/>
                  </a:cxn>
                  <a:cxn ang="0">
                    <a:pos x="68" y="93"/>
                  </a:cxn>
                  <a:cxn ang="0">
                    <a:pos x="82" y="44"/>
                  </a:cxn>
                  <a:cxn ang="0">
                    <a:pos x="65" y="18"/>
                  </a:cxn>
                  <a:cxn ang="0">
                    <a:pos x="44" y="0"/>
                  </a:cxn>
                  <a:cxn ang="0">
                    <a:pos x="55" y="63"/>
                  </a:cxn>
                  <a:cxn ang="0">
                    <a:pos x="43" y="119"/>
                  </a:cxn>
                  <a:cxn ang="0">
                    <a:pos x="28" y="180"/>
                  </a:cxn>
                  <a:cxn ang="0">
                    <a:pos x="0" y="255"/>
                  </a:cxn>
                </a:cxnLst>
                <a:rect l="0" t="0" r="r" b="b"/>
                <a:pathLst>
                  <a:path w="113" h="256">
                    <a:moveTo>
                      <a:pt x="0" y="255"/>
                    </a:moveTo>
                    <a:lnTo>
                      <a:pt x="35" y="251"/>
                    </a:lnTo>
                    <a:lnTo>
                      <a:pt x="68" y="234"/>
                    </a:lnTo>
                    <a:lnTo>
                      <a:pt x="91" y="207"/>
                    </a:lnTo>
                    <a:lnTo>
                      <a:pt x="79" y="208"/>
                    </a:lnTo>
                    <a:lnTo>
                      <a:pt x="97" y="165"/>
                    </a:lnTo>
                    <a:lnTo>
                      <a:pt x="112" y="118"/>
                    </a:lnTo>
                    <a:lnTo>
                      <a:pt x="88" y="130"/>
                    </a:lnTo>
                    <a:lnTo>
                      <a:pt x="85" y="106"/>
                    </a:lnTo>
                    <a:lnTo>
                      <a:pt x="94" y="66"/>
                    </a:lnTo>
                    <a:lnTo>
                      <a:pt x="68" y="93"/>
                    </a:lnTo>
                    <a:lnTo>
                      <a:pt x="82" y="44"/>
                    </a:lnTo>
                    <a:lnTo>
                      <a:pt x="65" y="18"/>
                    </a:lnTo>
                    <a:lnTo>
                      <a:pt x="44" y="0"/>
                    </a:lnTo>
                    <a:lnTo>
                      <a:pt x="55" y="63"/>
                    </a:lnTo>
                    <a:lnTo>
                      <a:pt x="43" y="119"/>
                    </a:lnTo>
                    <a:lnTo>
                      <a:pt x="28" y="180"/>
                    </a:lnTo>
                    <a:lnTo>
                      <a:pt x="0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57" y="1704"/>
              <a:ext cx="339" cy="470"/>
              <a:chOff x="2857" y="1704"/>
              <a:chExt cx="339" cy="470"/>
            </a:xfrm>
          </p:grpSpPr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2857" y="1704"/>
                <a:ext cx="339" cy="470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35" y="398"/>
                  </a:cxn>
                  <a:cxn ang="0">
                    <a:pos x="66" y="371"/>
                  </a:cxn>
                  <a:cxn ang="0">
                    <a:pos x="53" y="317"/>
                  </a:cxn>
                  <a:cxn ang="0">
                    <a:pos x="47" y="264"/>
                  </a:cxn>
                  <a:cxn ang="0">
                    <a:pos x="66" y="248"/>
                  </a:cxn>
                  <a:cxn ang="0">
                    <a:pos x="68" y="254"/>
                  </a:cxn>
                  <a:cxn ang="0">
                    <a:pos x="102" y="201"/>
                  </a:cxn>
                  <a:cxn ang="0">
                    <a:pos x="130" y="192"/>
                  </a:cxn>
                  <a:cxn ang="0">
                    <a:pos x="137" y="213"/>
                  </a:cxn>
                  <a:cxn ang="0">
                    <a:pos x="167" y="179"/>
                  </a:cxn>
                  <a:cxn ang="0">
                    <a:pos x="193" y="156"/>
                  </a:cxn>
                  <a:cxn ang="0">
                    <a:pos x="225" y="95"/>
                  </a:cxn>
                  <a:cxn ang="0">
                    <a:pos x="225" y="37"/>
                  </a:cxn>
                  <a:cxn ang="0">
                    <a:pos x="204" y="0"/>
                  </a:cxn>
                  <a:cxn ang="0">
                    <a:pos x="261" y="56"/>
                  </a:cxn>
                  <a:cxn ang="0">
                    <a:pos x="290" y="95"/>
                  </a:cxn>
                  <a:cxn ang="0">
                    <a:pos x="293" y="86"/>
                  </a:cxn>
                  <a:cxn ang="0">
                    <a:pos x="318" y="138"/>
                  </a:cxn>
                  <a:cxn ang="0">
                    <a:pos x="319" y="171"/>
                  </a:cxn>
                  <a:cxn ang="0">
                    <a:pos x="338" y="163"/>
                  </a:cxn>
                  <a:cxn ang="0">
                    <a:pos x="336" y="205"/>
                  </a:cxn>
                  <a:cxn ang="0">
                    <a:pos x="313" y="250"/>
                  </a:cxn>
                  <a:cxn ang="0">
                    <a:pos x="333" y="240"/>
                  </a:cxn>
                  <a:cxn ang="0">
                    <a:pos x="322" y="274"/>
                  </a:cxn>
                  <a:cxn ang="0">
                    <a:pos x="306" y="305"/>
                  </a:cxn>
                  <a:cxn ang="0">
                    <a:pos x="272" y="342"/>
                  </a:cxn>
                  <a:cxn ang="0">
                    <a:pos x="299" y="327"/>
                  </a:cxn>
                  <a:cxn ang="0">
                    <a:pos x="283" y="366"/>
                  </a:cxn>
                  <a:cxn ang="0">
                    <a:pos x="246" y="398"/>
                  </a:cxn>
                  <a:cxn ang="0">
                    <a:pos x="216" y="414"/>
                  </a:cxn>
                  <a:cxn ang="0">
                    <a:pos x="188" y="414"/>
                  </a:cxn>
                  <a:cxn ang="0">
                    <a:pos x="135" y="403"/>
                  </a:cxn>
                  <a:cxn ang="0">
                    <a:pos x="92" y="398"/>
                  </a:cxn>
                  <a:cxn ang="0">
                    <a:pos x="54" y="414"/>
                  </a:cxn>
                  <a:cxn ang="0">
                    <a:pos x="28" y="469"/>
                  </a:cxn>
                  <a:cxn ang="0">
                    <a:pos x="0" y="461"/>
                  </a:cxn>
                </a:cxnLst>
                <a:rect l="0" t="0" r="r" b="b"/>
                <a:pathLst>
                  <a:path w="339" h="470">
                    <a:moveTo>
                      <a:pt x="0" y="461"/>
                    </a:moveTo>
                    <a:lnTo>
                      <a:pt x="35" y="398"/>
                    </a:lnTo>
                    <a:lnTo>
                      <a:pt x="66" y="371"/>
                    </a:lnTo>
                    <a:lnTo>
                      <a:pt x="53" y="317"/>
                    </a:lnTo>
                    <a:lnTo>
                      <a:pt x="47" y="264"/>
                    </a:lnTo>
                    <a:lnTo>
                      <a:pt x="66" y="248"/>
                    </a:lnTo>
                    <a:lnTo>
                      <a:pt x="68" y="254"/>
                    </a:lnTo>
                    <a:lnTo>
                      <a:pt x="102" y="201"/>
                    </a:lnTo>
                    <a:lnTo>
                      <a:pt x="130" y="192"/>
                    </a:lnTo>
                    <a:lnTo>
                      <a:pt x="137" y="213"/>
                    </a:lnTo>
                    <a:lnTo>
                      <a:pt x="167" y="179"/>
                    </a:lnTo>
                    <a:lnTo>
                      <a:pt x="193" y="156"/>
                    </a:lnTo>
                    <a:lnTo>
                      <a:pt x="225" y="95"/>
                    </a:lnTo>
                    <a:lnTo>
                      <a:pt x="225" y="37"/>
                    </a:lnTo>
                    <a:lnTo>
                      <a:pt x="204" y="0"/>
                    </a:lnTo>
                    <a:lnTo>
                      <a:pt x="261" y="56"/>
                    </a:lnTo>
                    <a:lnTo>
                      <a:pt x="290" y="95"/>
                    </a:lnTo>
                    <a:lnTo>
                      <a:pt x="293" y="86"/>
                    </a:lnTo>
                    <a:lnTo>
                      <a:pt x="318" y="138"/>
                    </a:lnTo>
                    <a:lnTo>
                      <a:pt x="319" y="171"/>
                    </a:lnTo>
                    <a:lnTo>
                      <a:pt x="338" y="163"/>
                    </a:lnTo>
                    <a:lnTo>
                      <a:pt x="336" y="205"/>
                    </a:lnTo>
                    <a:lnTo>
                      <a:pt x="313" y="250"/>
                    </a:lnTo>
                    <a:lnTo>
                      <a:pt x="333" y="240"/>
                    </a:lnTo>
                    <a:lnTo>
                      <a:pt x="322" y="274"/>
                    </a:lnTo>
                    <a:lnTo>
                      <a:pt x="306" y="305"/>
                    </a:lnTo>
                    <a:lnTo>
                      <a:pt x="272" y="342"/>
                    </a:lnTo>
                    <a:lnTo>
                      <a:pt x="299" y="327"/>
                    </a:lnTo>
                    <a:lnTo>
                      <a:pt x="283" y="366"/>
                    </a:lnTo>
                    <a:lnTo>
                      <a:pt x="246" y="398"/>
                    </a:lnTo>
                    <a:lnTo>
                      <a:pt x="216" y="414"/>
                    </a:lnTo>
                    <a:lnTo>
                      <a:pt x="188" y="414"/>
                    </a:lnTo>
                    <a:lnTo>
                      <a:pt x="135" y="403"/>
                    </a:lnTo>
                    <a:lnTo>
                      <a:pt x="92" y="398"/>
                    </a:lnTo>
                    <a:lnTo>
                      <a:pt x="54" y="414"/>
                    </a:lnTo>
                    <a:lnTo>
                      <a:pt x="28" y="469"/>
                    </a:lnTo>
                    <a:lnTo>
                      <a:pt x="0" y="46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2957" y="1779"/>
                <a:ext cx="220" cy="316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54" y="315"/>
                  </a:cxn>
                  <a:cxn ang="0">
                    <a:pos x="109" y="312"/>
                  </a:cxn>
                  <a:cxn ang="0">
                    <a:pos x="153" y="291"/>
                  </a:cxn>
                  <a:cxn ang="0">
                    <a:pos x="133" y="284"/>
                  </a:cxn>
                  <a:cxn ang="0">
                    <a:pos x="179" y="241"/>
                  </a:cxn>
                  <a:cxn ang="0">
                    <a:pos x="219" y="190"/>
                  </a:cxn>
                  <a:cxn ang="0">
                    <a:pos x="179" y="191"/>
                  </a:cxn>
                  <a:cxn ang="0">
                    <a:pos x="184" y="158"/>
                  </a:cxn>
                  <a:cxn ang="0">
                    <a:pos x="212" y="113"/>
                  </a:cxn>
                  <a:cxn ang="0">
                    <a:pos x="165" y="133"/>
                  </a:cxn>
                  <a:cxn ang="0">
                    <a:pos x="206" y="78"/>
                  </a:cxn>
                  <a:cxn ang="0">
                    <a:pos x="191" y="37"/>
                  </a:cxn>
                  <a:cxn ang="0">
                    <a:pos x="168" y="0"/>
                  </a:cxn>
                  <a:cxn ang="0">
                    <a:pos x="159" y="85"/>
                  </a:cxn>
                  <a:cxn ang="0">
                    <a:pos x="117" y="151"/>
                  </a:cxn>
                  <a:cxn ang="0">
                    <a:pos x="71" y="219"/>
                  </a:cxn>
                  <a:cxn ang="0">
                    <a:pos x="0" y="297"/>
                  </a:cxn>
                </a:cxnLst>
                <a:rect l="0" t="0" r="r" b="b"/>
                <a:pathLst>
                  <a:path w="220" h="316">
                    <a:moveTo>
                      <a:pt x="0" y="297"/>
                    </a:moveTo>
                    <a:lnTo>
                      <a:pt x="54" y="315"/>
                    </a:lnTo>
                    <a:lnTo>
                      <a:pt x="109" y="312"/>
                    </a:lnTo>
                    <a:lnTo>
                      <a:pt x="153" y="291"/>
                    </a:lnTo>
                    <a:lnTo>
                      <a:pt x="133" y="284"/>
                    </a:lnTo>
                    <a:lnTo>
                      <a:pt x="179" y="241"/>
                    </a:lnTo>
                    <a:lnTo>
                      <a:pt x="219" y="190"/>
                    </a:lnTo>
                    <a:lnTo>
                      <a:pt x="179" y="191"/>
                    </a:lnTo>
                    <a:lnTo>
                      <a:pt x="184" y="158"/>
                    </a:lnTo>
                    <a:lnTo>
                      <a:pt x="212" y="113"/>
                    </a:lnTo>
                    <a:lnTo>
                      <a:pt x="165" y="133"/>
                    </a:lnTo>
                    <a:lnTo>
                      <a:pt x="206" y="78"/>
                    </a:lnTo>
                    <a:lnTo>
                      <a:pt x="191" y="37"/>
                    </a:lnTo>
                    <a:lnTo>
                      <a:pt x="168" y="0"/>
                    </a:lnTo>
                    <a:lnTo>
                      <a:pt x="159" y="85"/>
                    </a:lnTo>
                    <a:lnTo>
                      <a:pt x="117" y="151"/>
                    </a:lnTo>
                    <a:lnTo>
                      <a:pt x="71" y="219"/>
                    </a:lnTo>
                    <a:lnTo>
                      <a:pt x="0" y="29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332" y="2005"/>
              <a:ext cx="436" cy="398"/>
              <a:chOff x="2332" y="2005"/>
              <a:chExt cx="436" cy="398"/>
            </a:xfrm>
          </p:grpSpPr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2332" y="2005"/>
                <a:ext cx="436" cy="398"/>
              </a:xfrm>
              <a:custGeom>
                <a:avLst/>
                <a:gdLst/>
                <a:ahLst/>
                <a:cxnLst>
                  <a:cxn ang="0">
                    <a:pos x="435" y="381"/>
                  </a:cxn>
                  <a:cxn ang="0">
                    <a:pos x="378" y="332"/>
                  </a:cxn>
                  <a:cxn ang="0">
                    <a:pos x="337" y="316"/>
                  </a:cxn>
                  <a:cxn ang="0">
                    <a:pos x="328" y="259"/>
                  </a:cxn>
                  <a:cxn ang="0">
                    <a:pos x="313" y="209"/>
                  </a:cxn>
                  <a:cxn ang="0">
                    <a:pos x="289" y="199"/>
                  </a:cxn>
                  <a:cxn ang="0">
                    <a:pos x="289" y="205"/>
                  </a:cxn>
                  <a:cxn ang="0">
                    <a:pos x="236" y="163"/>
                  </a:cxn>
                  <a:cxn ang="0">
                    <a:pos x="206" y="163"/>
                  </a:cxn>
                  <a:cxn ang="0">
                    <a:pos x="209" y="184"/>
                  </a:cxn>
                  <a:cxn ang="0">
                    <a:pos x="168" y="160"/>
                  </a:cxn>
                  <a:cxn ang="0">
                    <a:pos x="133" y="146"/>
                  </a:cxn>
                  <a:cxn ang="0">
                    <a:pos x="80" y="98"/>
                  </a:cxn>
                  <a:cxn ang="0">
                    <a:pos x="57" y="42"/>
                  </a:cxn>
                  <a:cxn ang="0">
                    <a:pos x="63" y="0"/>
                  </a:cxn>
                  <a:cxn ang="0">
                    <a:pos x="30" y="70"/>
                  </a:cxn>
                  <a:cxn ang="0">
                    <a:pos x="18" y="115"/>
                  </a:cxn>
                  <a:cxn ang="0">
                    <a:pos x="13" y="107"/>
                  </a:cxn>
                  <a:cxn ang="0">
                    <a:pos x="9" y="163"/>
                  </a:cxn>
                  <a:cxn ang="0">
                    <a:pos x="21" y="194"/>
                  </a:cxn>
                  <a:cxn ang="0">
                    <a:pos x="0" y="191"/>
                  </a:cxn>
                  <a:cxn ang="0">
                    <a:pos x="19" y="230"/>
                  </a:cxn>
                  <a:cxn ang="0">
                    <a:pos x="57" y="268"/>
                  </a:cxn>
                  <a:cxn ang="0">
                    <a:pos x="34" y="263"/>
                  </a:cxn>
                  <a:cxn ang="0">
                    <a:pos x="59" y="292"/>
                  </a:cxn>
                  <a:cxn ang="0">
                    <a:pos x="86" y="316"/>
                  </a:cxn>
                  <a:cxn ang="0">
                    <a:pos x="131" y="344"/>
                  </a:cxn>
                  <a:cxn ang="0">
                    <a:pos x="101" y="336"/>
                  </a:cxn>
                  <a:cxn ang="0">
                    <a:pos x="131" y="369"/>
                  </a:cxn>
                  <a:cxn ang="0">
                    <a:pos x="177" y="388"/>
                  </a:cxn>
                  <a:cxn ang="0">
                    <a:pos x="213" y="397"/>
                  </a:cxn>
                  <a:cxn ang="0">
                    <a:pos x="240" y="389"/>
                  </a:cxn>
                  <a:cxn ang="0">
                    <a:pos x="286" y="364"/>
                  </a:cxn>
                  <a:cxn ang="0">
                    <a:pos x="324" y="346"/>
                  </a:cxn>
                  <a:cxn ang="0">
                    <a:pos x="366" y="352"/>
                  </a:cxn>
                  <a:cxn ang="0">
                    <a:pos x="410" y="397"/>
                  </a:cxn>
                  <a:cxn ang="0">
                    <a:pos x="435" y="381"/>
                  </a:cxn>
                </a:cxnLst>
                <a:rect l="0" t="0" r="r" b="b"/>
                <a:pathLst>
                  <a:path w="436" h="398">
                    <a:moveTo>
                      <a:pt x="435" y="381"/>
                    </a:moveTo>
                    <a:lnTo>
                      <a:pt x="378" y="332"/>
                    </a:lnTo>
                    <a:lnTo>
                      <a:pt x="337" y="316"/>
                    </a:lnTo>
                    <a:lnTo>
                      <a:pt x="328" y="259"/>
                    </a:lnTo>
                    <a:lnTo>
                      <a:pt x="313" y="20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36" y="163"/>
                    </a:lnTo>
                    <a:lnTo>
                      <a:pt x="206" y="163"/>
                    </a:lnTo>
                    <a:lnTo>
                      <a:pt x="209" y="184"/>
                    </a:lnTo>
                    <a:lnTo>
                      <a:pt x="168" y="160"/>
                    </a:lnTo>
                    <a:lnTo>
                      <a:pt x="133" y="146"/>
                    </a:lnTo>
                    <a:lnTo>
                      <a:pt x="80" y="98"/>
                    </a:lnTo>
                    <a:lnTo>
                      <a:pt x="57" y="42"/>
                    </a:lnTo>
                    <a:lnTo>
                      <a:pt x="63" y="0"/>
                    </a:lnTo>
                    <a:lnTo>
                      <a:pt x="30" y="70"/>
                    </a:lnTo>
                    <a:lnTo>
                      <a:pt x="18" y="115"/>
                    </a:lnTo>
                    <a:lnTo>
                      <a:pt x="13" y="107"/>
                    </a:lnTo>
                    <a:lnTo>
                      <a:pt x="9" y="163"/>
                    </a:lnTo>
                    <a:lnTo>
                      <a:pt x="21" y="194"/>
                    </a:lnTo>
                    <a:lnTo>
                      <a:pt x="0" y="191"/>
                    </a:lnTo>
                    <a:lnTo>
                      <a:pt x="19" y="230"/>
                    </a:lnTo>
                    <a:lnTo>
                      <a:pt x="57" y="268"/>
                    </a:lnTo>
                    <a:lnTo>
                      <a:pt x="34" y="263"/>
                    </a:lnTo>
                    <a:lnTo>
                      <a:pt x="59" y="292"/>
                    </a:lnTo>
                    <a:lnTo>
                      <a:pt x="86" y="316"/>
                    </a:lnTo>
                    <a:lnTo>
                      <a:pt x="131" y="344"/>
                    </a:lnTo>
                    <a:lnTo>
                      <a:pt x="101" y="336"/>
                    </a:lnTo>
                    <a:lnTo>
                      <a:pt x="131" y="369"/>
                    </a:lnTo>
                    <a:lnTo>
                      <a:pt x="177" y="388"/>
                    </a:lnTo>
                    <a:lnTo>
                      <a:pt x="213" y="397"/>
                    </a:lnTo>
                    <a:lnTo>
                      <a:pt x="240" y="389"/>
                    </a:lnTo>
                    <a:lnTo>
                      <a:pt x="286" y="364"/>
                    </a:lnTo>
                    <a:lnTo>
                      <a:pt x="324" y="346"/>
                    </a:lnTo>
                    <a:lnTo>
                      <a:pt x="366" y="352"/>
                    </a:lnTo>
                    <a:lnTo>
                      <a:pt x="410" y="397"/>
                    </a:lnTo>
                    <a:lnTo>
                      <a:pt x="435" y="38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2355" y="2094"/>
                <a:ext cx="285" cy="283"/>
              </a:xfrm>
              <a:custGeom>
                <a:avLst/>
                <a:gdLst/>
                <a:ahLst/>
                <a:cxnLst>
                  <a:cxn ang="0">
                    <a:pos x="284" y="236"/>
                  </a:cxn>
                  <a:cxn ang="0">
                    <a:pos x="238" y="268"/>
                  </a:cxn>
                  <a:cxn ang="0">
                    <a:pos x="186" y="282"/>
                  </a:cxn>
                  <a:cxn ang="0">
                    <a:pos x="136" y="273"/>
                  </a:cxn>
                  <a:cxn ang="0">
                    <a:pos x="150" y="260"/>
                  </a:cxn>
                  <a:cxn ang="0">
                    <a:pos x="91" y="232"/>
                  </a:cxn>
                  <a:cxn ang="0">
                    <a:pos x="34" y="194"/>
                  </a:cxn>
                  <a:cxn ang="0">
                    <a:pos x="72" y="184"/>
                  </a:cxn>
                  <a:cxn ang="0">
                    <a:pos x="56" y="155"/>
                  </a:cxn>
                  <a:cxn ang="0">
                    <a:pos x="10" y="120"/>
                  </a:cxn>
                  <a:cxn ang="0">
                    <a:pos x="60" y="126"/>
                  </a:cxn>
                  <a:cxn ang="0">
                    <a:pos x="3" y="84"/>
                  </a:cxn>
                  <a:cxn ang="0">
                    <a:pos x="0" y="41"/>
                  </a:cxn>
                  <a:cxn ang="0">
                    <a:pos x="7" y="0"/>
                  </a:cxn>
                  <a:cxn ang="0">
                    <a:pos x="50" y="80"/>
                  </a:cxn>
                  <a:cxn ang="0">
                    <a:pos x="115" y="130"/>
                  </a:cxn>
                  <a:cxn ang="0">
                    <a:pos x="185" y="182"/>
                  </a:cxn>
                  <a:cxn ang="0">
                    <a:pos x="284" y="236"/>
                  </a:cxn>
                </a:cxnLst>
                <a:rect l="0" t="0" r="r" b="b"/>
                <a:pathLst>
                  <a:path w="285" h="283">
                    <a:moveTo>
                      <a:pt x="284" y="236"/>
                    </a:moveTo>
                    <a:lnTo>
                      <a:pt x="238" y="268"/>
                    </a:lnTo>
                    <a:lnTo>
                      <a:pt x="186" y="282"/>
                    </a:lnTo>
                    <a:lnTo>
                      <a:pt x="136" y="273"/>
                    </a:lnTo>
                    <a:lnTo>
                      <a:pt x="150" y="260"/>
                    </a:lnTo>
                    <a:lnTo>
                      <a:pt x="91" y="232"/>
                    </a:lnTo>
                    <a:lnTo>
                      <a:pt x="34" y="194"/>
                    </a:lnTo>
                    <a:lnTo>
                      <a:pt x="72" y="184"/>
                    </a:lnTo>
                    <a:lnTo>
                      <a:pt x="56" y="155"/>
                    </a:lnTo>
                    <a:lnTo>
                      <a:pt x="10" y="120"/>
                    </a:lnTo>
                    <a:lnTo>
                      <a:pt x="60" y="126"/>
                    </a:lnTo>
                    <a:lnTo>
                      <a:pt x="3" y="84"/>
                    </a:lnTo>
                    <a:lnTo>
                      <a:pt x="0" y="41"/>
                    </a:lnTo>
                    <a:lnTo>
                      <a:pt x="7" y="0"/>
                    </a:lnTo>
                    <a:lnTo>
                      <a:pt x="50" y="80"/>
                    </a:lnTo>
                    <a:lnTo>
                      <a:pt x="115" y="130"/>
                    </a:lnTo>
                    <a:lnTo>
                      <a:pt x="185" y="182"/>
                    </a:lnTo>
                    <a:lnTo>
                      <a:pt x="284" y="236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94" y="1727"/>
              <a:ext cx="130" cy="300"/>
              <a:chOff x="2694" y="1727"/>
              <a:chExt cx="130" cy="300"/>
            </a:xfrm>
          </p:grpSpPr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2694" y="1727"/>
                <a:ext cx="130" cy="300"/>
              </a:xfrm>
              <a:custGeom>
                <a:avLst/>
                <a:gdLst/>
                <a:ahLst/>
                <a:cxnLst>
                  <a:cxn ang="0">
                    <a:pos x="122" y="299"/>
                  </a:cxn>
                  <a:cxn ang="0">
                    <a:pos x="115" y="257"/>
                  </a:cxn>
                  <a:cxn ang="0">
                    <a:pos x="104" y="235"/>
                  </a:cxn>
                  <a:cxn ang="0">
                    <a:pos x="118" y="208"/>
                  </a:cxn>
                  <a:cxn ang="0">
                    <a:pos x="129" y="180"/>
                  </a:cxn>
                  <a:cxn ang="0">
                    <a:pos x="122" y="167"/>
                  </a:cxn>
                  <a:cxn ang="0">
                    <a:pos x="120" y="170"/>
                  </a:cxn>
                  <a:cxn ang="0">
                    <a:pos x="112" y="134"/>
                  </a:cxn>
                  <a:cxn ang="0">
                    <a:pos x="100" y="122"/>
                  </a:cxn>
                  <a:cxn ang="0">
                    <a:pos x="95" y="132"/>
                  </a:cxn>
                  <a:cxn ang="0">
                    <a:pos x="86" y="106"/>
                  </a:cxn>
                  <a:cxn ang="0">
                    <a:pos x="77" y="88"/>
                  </a:cxn>
                  <a:cxn ang="0">
                    <a:pos x="71" y="48"/>
                  </a:cxn>
                  <a:cxn ang="0">
                    <a:pos x="79" y="16"/>
                  </a:cxn>
                  <a:cxn ang="0">
                    <a:pos x="95" y="0"/>
                  </a:cxn>
                  <a:cxn ang="0">
                    <a:pos x="59" y="18"/>
                  </a:cxn>
                  <a:cxn ang="0">
                    <a:pos x="40" y="33"/>
                  </a:cxn>
                  <a:cxn ang="0">
                    <a:pos x="40" y="28"/>
                  </a:cxn>
                  <a:cxn ang="0">
                    <a:pos x="20" y="51"/>
                  </a:cxn>
                  <a:cxn ang="0">
                    <a:pos x="16" y="68"/>
                  </a:cxn>
                  <a:cxn ang="0">
                    <a:pos x="9" y="60"/>
                  </a:cxn>
                  <a:cxn ang="0">
                    <a:pos x="3" y="83"/>
                  </a:cxn>
                  <a:cxn ang="0">
                    <a:pos x="8" y="113"/>
                  </a:cxn>
                  <a:cxn ang="0">
                    <a:pos x="0" y="103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2" y="172"/>
                  </a:cxn>
                  <a:cxn ang="0">
                    <a:pos x="2" y="158"/>
                  </a:cxn>
                  <a:cxn ang="0">
                    <a:pos x="4" y="184"/>
                  </a:cxn>
                  <a:cxn ang="0">
                    <a:pos x="17" y="209"/>
                  </a:cxn>
                  <a:cxn ang="0">
                    <a:pos x="28" y="225"/>
                  </a:cxn>
                  <a:cxn ang="0">
                    <a:pos x="41" y="231"/>
                  </a:cxn>
                  <a:cxn ang="0">
                    <a:pos x="67" y="237"/>
                  </a:cxn>
                  <a:cxn ang="0">
                    <a:pos x="88" y="243"/>
                  </a:cxn>
                  <a:cxn ang="0">
                    <a:pos x="103" y="261"/>
                  </a:cxn>
                  <a:cxn ang="0">
                    <a:pos x="108" y="297"/>
                  </a:cxn>
                  <a:cxn ang="0">
                    <a:pos x="122" y="299"/>
                  </a:cxn>
                </a:cxnLst>
                <a:rect l="0" t="0" r="r" b="b"/>
                <a:pathLst>
                  <a:path w="130" h="300">
                    <a:moveTo>
                      <a:pt x="122" y="299"/>
                    </a:moveTo>
                    <a:lnTo>
                      <a:pt x="115" y="257"/>
                    </a:lnTo>
                    <a:lnTo>
                      <a:pt x="104" y="235"/>
                    </a:lnTo>
                    <a:lnTo>
                      <a:pt x="118" y="208"/>
                    </a:lnTo>
                    <a:lnTo>
                      <a:pt x="129" y="180"/>
                    </a:lnTo>
                    <a:lnTo>
                      <a:pt x="122" y="167"/>
                    </a:lnTo>
                    <a:lnTo>
                      <a:pt x="120" y="170"/>
                    </a:lnTo>
                    <a:lnTo>
                      <a:pt x="112" y="134"/>
                    </a:lnTo>
                    <a:lnTo>
                      <a:pt x="100" y="122"/>
                    </a:lnTo>
                    <a:lnTo>
                      <a:pt x="95" y="132"/>
                    </a:lnTo>
                    <a:lnTo>
                      <a:pt x="86" y="106"/>
                    </a:lnTo>
                    <a:lnTo>
                      <a:pt x="77" y="88"/>
                    </a:lnTo>
                    <a:lnTo>
                      <a:pt x="71" y="48"/>
                    </a:lnTo>
                    <a:lnTo>
                      <a:pt x="79" y="16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20" y="51"/>
                    </a:lnTo>
                    <a:lnTo>
                      <a:pt x="16" y="68"/>
                    </a:lnTo>
                    <a:lnTo>
                      <a:pt x="9" y="60"/>
                    </a:lnTo>
                    <a:lnTo>
                      <a:pt x="3" y="83"/>
                    </a:lnTo>
                    <a:lnTo>
                      <a:pt x="8" y="113"/>
                    </a:lnTo>
                    <a:lnTo>
                      <a:pt x="0" y="103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2" y="172"/>
                    </a:lnTo>
                    <a:lnTo>
                      <a:pt x="2" y="158"/>
                    </a:lnTo>
                    <a:lnTo>
                      <a:pt x="4" y="184"/>
                    </a:lnTo>
                    <a:lnTo>
                      <a:pt x="17" y="209"/>
                    </a:lnTo>
                    <a:lnTo>
                      <a:pt x="28" y="225"/>
                    </a:lnTo>
                    <a:lnTo>
                      <a:pt x="41" y="231"/>
                    </a:lnTo>
                    <a:lnTo>
                      <a:pt x="67" y="237"/>
                    </a:lnTo>
                    <a:lnTo>
                      <a:pt x="88" y="243"/>
                    </a:lnTo>
                    <a:lnTo>
                      <a:pt x="103" y="261"/>
                    </a:lnTo>
                    <a:lnTo>
                      <a:pt x="108" y="297"/>
                    </a:lnTo>
                    <a:lnTo>
                      <a:pt x="122" y="29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2696" y="1754"/>
                <a:ext cx="87" cy="200"/>
              </a:xfrm>
              <a:custGeom>
                <a:avLst/>
                <a:gdLst/>
                <a:ahLst/>
                <a:cxnLst>
                  <a:cxn ang="0">
                    <a:pos x="86" y="199"/>
                  </a:cxn>
                  <a:cxn ang="0">
                    <a:pos x="58" y="196"/>
                  </a:cxn>
                  <a:cxn ang="0">
                    <a:pos x="33" y="183"/>
                  </a:cxn>
                  <a:cxn ang="0">
                    <a:pos x="16" y="161"/>
                  </a:cxn>
                  <a:cxn ang="0">
                    <a:pos x="25" y="162"/>
                  </a:cxn>
                  <a:cxn ang="0">
                    <a:pos x="11" y="129"/>
                  </a:cxn>
                  <a:cxn ang="0">
                    <a:pos x="0" y="92"/>
                  </a:cxn>
                  <a:cxn ang="0">
                    <a:pos x="18" y="101"/>
                  </a:cxn>
                  <a:cxn ang="0">
                    <a:pos x="20" y="82"/>
                  </a:cxn>
                  <a:cxn ang="0">
                    <a:pos x="13" y="52"/>
                  </a:cxn>
                  <a:cxn ang="0">
                    <a:pos x="33" y="72"/>
                  </a:cxn>
                  <a:cxn ang="0">
                    <a:pos x="22" y="34"/>
                  </a:cxn>
                  <a:cxn ang="0">
                    <a:pos x="35" y="14"/>
                  </a:cxn>
                  <a:cxn ang="0">
                    <a:pos x="51" y="0"/>
                  </a:cxn>
                  <a:cxn ang="0">
                    <a:pos x="43" y="49"/>
                  </a:cxn>
                  <a:cxn ang="0">
                    <a:pos x="52" y="93"/>
                  </a:cxn>
                  <a:cxn ang="0">
                    <a:pos x="64" y="140"/>
                  </a:cxn>
                  <a:cxn ang="0">
                    <a:pos x="86" y="199"/>
                  </a:cxn>
                </a:cxnLst>
                <a:rect l="0" t="0" r="r" b="b"/>
                <a:pathLst>
                  <a:path w="87" h="200">
                    <a:moveTo>
                      <a:pt x="86" y="199"/>
                    </a:moveTo>
                    <a:lnTo>
                      <a:pt x="58" y="196"/>
                    </a:lnTo>
                    <a:lnTo>
                      <a:pt x="33" y="183"/>
                    </a:lnTo>
                    <a:lnTo>
                      <a:pt x="16" y="161"/>
                    </a:lnTo>
                    <a:lnTo>
                      <a:pt x="25" y="162"/>
                    </a:lnTo>
                    <a:lnTo>
                      <a:pt x="11" y="129"/>
                    </a:lnTo>
                    <a:lnTo>
                      <a:pt x="0" y="92"/>
                    </a:lnTo>
                    <a:lnTo>
                      <a:pt x="18" y="101"/>
                    </a:lnTo>
                    <a:lnTo>
                      <a:pt x="20" y="82"/>
                    </a:lnTo>
                    <a:lnTo>
                      <a:pt x="13" y="52"/>
                    </a:lnTo>
                    <a:lnTo>
                      <a:pt x="33" y="72"/>
                    </a:lnTo>
                    <a:lnTo>
                      <a:pt x="22" y="34"/>
                    </a:lnTo>
                    <a:lnTo>
                      <a:pt x="35" y="14"/>
                    </a:lnTo>
                    <a:lnTo>
                      <a:pt x="51" y="0"/>
                    </a:lnTo>
                    <a:lnTo>
                      <a:pt x="43" y="49"/>
                    </a:lnTo>
                    <a:lnTo>
                      <a:pt x="52" y="93"/>
                    </a:lnTo>
                    <a:lnTo>
                      <a:pt x="64" y="140"/>
                    </a:lnTo>
                    <a:lnTo>
                      <a:pt x="86" y="199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559" y="1770"/>
              <a:ext cx="172" cy="377"/>
              <a:chOff x="2559" y="1770"/>
              <a:chExt cx="172" cy="377"/>
            </a:xfrm>
          </p:grpSpPr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2559" y="1770"/>
                <a:ext cx="172" cy="377"/>
              </a:xfrm>
              <a:custGeom>
                <a:avLst/>
                <a:gdLst/>
                <a:ahLst/>
                <a:cxnLst>
                  <a:cxn ang="0">
                    <a:pos x="161" y="376"/>
                  </a:cxn>
                  <a:cxn ang="0">
                    <a:pos x="152" y="323"/>
                  </a:cxn>
                  <a:cxn ang="0">
                    <a:pos x="138" y="295"/>
                  </a:cxn>
                  <a:cxn ang="0">
                    <a:pos x="157" y="261"/>
                  </a:cxn>
                  <a:cxn ang="0">
                    <a:pos x="171" y="226"/>
                  </a:cxn>
                  <a:cxn ang="0">
                    <a:pos x="161" y="210"/>
                  </a:cxn>
                  <a:cxn ang="0">
                    <a:pos x="160" y="213"/>
                  </a:cxn>
                  <a:cxn ang="0">
                    <a:pos x="149" y="168"/>
                  </a:cxn>
                  <a:cxn ang="0">
                    <a:pos x="132" y="153"/>
                  </a:cxn>
                  <a:cxn ang="0">
                    <a:pos x="126" y="165"/>
                  </a:cxn>
                  <a:cxn ang="0">
                    <a:pos x="114" y="133"/>
                  </a:cxn>
                  <a:cxn ang="0">
                    <a:pos x="102" y="110"/>
                  </a:cxn>
                  <a:cxn ang="0">
                    <a:pos x="94" y="60"/>
                  </a:cxn>
                  <a:cxn ang="0">
                    <a:pos x="105" y="20"/>
                  </a:cxn>
                  <a:cxn ang="0">
                    <a:pos x="126" y="0"/>
                  </a:cxn>
                  <a:cxn ang="0">
                    <a:pos x="79" y="22"/>
                  </a:cxn>
                  <a:cxn ang="0">
                    <a:pos x="53" y="41"/>
                  </a:cxn>
                  <a:cxn ang="0">
                    <a:pos x="53" y="35"/>
                  </a:cxn>
                  <a:cxn ang="0">
                    <a:pos x="27" y="64"/>
                  </a:cxn>
                  <a:cxn ang="0">
                    <a:pos x="21" y="85"/>
                  </a:cxn>
                  <a:cxn ang="0">
                    <a:pos x="12" y="75"/>
                  </a:cxn>
                  <a:cxn ang="0">
                    <a:pos x="4" y="104"/>
                  </a:cxn>
                  <a:cxn ang="0">
                    <a:pos x="10" y="142"/>
                  </a:cxn>
                  <a:cxn ang="0">
                    <a:pos x="0" y="129"/>
                  </a:cxn>
                  <a:cxn ang="0">
                    <a:pos x="0" y="155"/>
                  </a:cxn>
                  <a:cxn ang="0">
                    <a:pos x="4" y="182"/>
                  </a:cxn>
                  <a:cxn ang="0">
                    <a:pos x="16" y="216"/>
                  </a:cxn>
                  <a:cxn ang="0">
                    <a:pos x="3" y="198"/>
                  </a:cxn>
                  <a:cxn ang="0">
                    <a:pos x="6" y="231"/>
                  </a:cxn>
                  <a:cxn ang="0">
                    <a:pos x="22" y="262"/>
                  </a:cxn>
                  <a:cxn ang="0">
                    <a:pos x="38" y="282"/>
                  </a:cxn>
                  <a:cxn ang="0">
                    <a:pos x="54" y="290"/>
                  </a:cxn>
                  <a:cxn ang="0">
                    <a:pos x="90" y="298"/>
                  </a:cxn>
                  <a:cxn ang="0">
                    <a:pos x="117" y="305"/>
                  </a:cxn>
                  <a:cxn ang="0">
                    <a:pos x="137" y="328"/>
                  </a:cxn>
                  <a:cxn ang="0">
                    <a:pos x="143" y="373"/>
                  </a:cxn>
                  <a:cxn ang="0">
                    <a:pos x="161" y="376"/>
                  </a:cxn>
                </a:cxnLst>
                <a:rect l="0" t="0" r="r" b="b"/>
                <a:pathLst>
                  <a:path w="172" h="377">
                    <a:moveTo>
                      <a:pt x="161" y="376"/>
                    </a:moveTo>
                    <a:lnTo>
                      <a:pt x="152" y="323"/>
                    </a:lnTo>
                    <a:lnTo>
                      <a:pt x="138" y="295"/>
                    </a:lnTo>
                    <a:lnTo>
                      <a:pt x="157" y="261"/>
                    </a:lnTo>
                    <a:lnTo>
                      <a:pt x="171" y="226"/>
                    </a:lnTo>
                    <a:lnTo>
                      <a:pt x="161" y="210"/>
                    </a:lnTo>
                    <a:lnTo>
                      <a:pt x="160" y="213"/>
                    </a:lnTo>
                    <a:lnTo>
                      <a:pt x="149" y="168"/>
                    </a:lnTo>
                    <a:lnTo>
                      <a:pt x="132" y="153"/>
                    </a:lnTo>
                    <a:lnTo>
                      <a:pt x="126" y="165"/>
                    </a:lnTo>
                    <a:lnTo>
                      <a:pt x="114" y="133"/>
                    </a:lnTo>
                    <a:lnTo>
                      <a:pt x="102" y="110"/>
                    </a:lnTo>
                    <a:lnTo>
                      <a:pt x="94" y="60"/>
                    </a:lnTo>
                    <a:lnTo>
                      <a:pt x="105" y="20"/>
                    </a:lnTo>
                    <a:lnTo>
                      <a:pt x="126" y="0"/>
                    </a:lnTo>
                    <a:lnTo>
                      <a:pt x="79" y="22"/>
                    </a:lnTo>
                    <a:lnTo>
                      <a:pt x="53" y="41"/>
                    </a:lnTo>
                    <a:lnTo>
                      <a:pt x="53" y="35"/>
                    </a:lnTo>
                    <a:lnTo>
                      <a:pt x="27" y="64"/>
                    </a:lnTo>
                    <a:lnTo>
                      <a:pt x="21" y="85"/>
                    </a:lnTo>
                    <a:lnTo>
                      <a:pt x="12" y="75"/>
                    </a:lnTo>
                    <a:lnTo>
                      <a:pt x="4" y="104"/>
                    </a:lnTo>
                    <a:lnTo>
                      <a:pt x="10" y="142"/>
                    </a:lnTo>
                    <a:lnTo>
                      <a:pt x="0" y="129"/>
                    </a:lnTo>
                    <a:lnTo>
                      <a:pt x="0" y="155"/>
                    </a:lnTo>
                    <a:lnTo>
                      <a:pt x="4" y="182"/>
                    </a:lnTo>
                    <a:lnTo>
                      <a:pt x="16" y="216"/>
                    </a:lnTo>
                    <a:lnTo>
                      <a:pt x="3" y="198"/>
                    </a:lnTo>
                    <a:lnTo>
                      <a:pt x="6" y="231"/>
                    </a:lnTo>
                    <a:lnTo>
                      <a:pt x="22" y="262"/>
                    </a:lnTo>
                    <a:lnTo>
                      <a:pt x="38" y="282"/>
                    </a:lnTo>
                    <a:lnTo>
                      <a:pt x="54" y="290"/>
                    </a:lnTo>
                    <a:lnTo>
                      <a:pt x="90" y="298"/>
                    </a:lnTo>
                    <a:lnTo>
                      <a:pt x="117" y="305"/>
                    </a:lnTo>
                    <a:lnTo>
                      <a:pt x="137" y="328"/>
                    </a:lnTo>
                    <a:lnTo>
                      <a:pt x="143" y="373"/>
                    </a:lnTo>
                    <a:lnTo>
                      <a:pt x="161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2562" y="1801"/>
                <a:ext cx="115" cy="256"/>
              </a:xfrm>
              <a:custGeom>
                <a:avLst/>
                <a:gdLst/>
                <a:ahLst/>
                <a:cxnLst>
                  <a:cxn ang="0">
                    <a:pos x="114" y="255"/>
                  </a:cxn>
                  <a:cxn ang="0">
                    <a:pos x="77" y="251"/>
                  </a:cxn>
                  <a:cxn ang="0">
                    <a:pos x="44" y="234"/>
                  </a:cxn>
                  <a:cxn ang="0">
                    <a:pos x="21" y="207"/>
                  </a:cxn>
                  <a:cxn ang="0">
                    <a:pos x="33" y="208"/>
                  </a:cxn>
                  <a:cxn ang="0">
                    <a:pos x="15" y="165"/>
                  </a:cxn>
                  <a:cxn ang="0">
                    <a:pos x="0" y="118"/>
                  </a:cxn>
                  <a:cxn ang="0">
                    <a:pos x="24" y="130"/>
                  </a:cxn>
                  <a:cxn ang="0">
                    <a:pos x="27" y="106"/>
                  </a:cxn>
                  <a:cxn ang="0">
                    <a:pos x="18" y="66"/>
                  </a:cxn>
                  <a:cxn ang="0">
                    <a:pos x="44" y="93"/>
                  </a:cxn>
                  <a:cxn ang="0">
                    <a:pos x="30" y="44"/>
                  </a:cxn>
                  <a:cxn ang="0">
                    <a:pos x="47" y="18"/>
                  </a:cxn>
                  <a:cxn ang="0">
                    <a:pos x="68" y="0"/>
                  </a:cxn>
                  <a:cxn ang="0">
                    <a:pos x="57" y="63"/>
                  </a:cxn>
                  <a:cxn ang="0">
                    <a:pos x="69" y="119"/>
                  </a:cxn>
                  <a:cxn ang="0">
                    <a:pos x="85" y="180"/>
                  </a:cxn>
                  <a:cxn ang="0">
                    <a:pos x="114" y="255"/>
                  </a:cxn>
                </a:cxnLst>
                <a:rect l="0" t="0" r="r" b="b"/>
                <a:pathLst>
                  <a:path w="115" h="256">
                    <a:moveTo>
                      <a:pt x="114" y="255"/>
                    </a:moveTo>
                    <a:lnTo>
                      <a:pt x="77" y="251"/>
                    </a:lnTo>
                    <a:lnTo>
                      <a:pt x="44" y="234"/>
                    </a:lnTo>
                    <a:lnTo>
                      <a:pt x="21" y="207"/>
                    </a:lnTo>
                    <a:lnTo>
                      <a:pt x="33" y="208"/>
                    </a:lnTo>
                    <a:lnTo>
                      <a:pt x="15" y="165"/>
                    </a:lnTo>
                    <a:lnTo>
                      <a:pt x="0" y="118"/>
                    </a:lnTo>
                    <a:lnTo>
                      <a:pt x="24" y="130"/>
                    </a:lnTo>
                    <a:lnTo>
                      <a:pt x="27" y="106"/>
                    </a:lnTo>
                    <a:lnTo>
                      <a:pt x="18" y="66"/>
                    </a:lnTo>
                    <a:lnTo>
                      <a:pt x="44" y="93"/>
                    </a:lnTo>
                    <a:lnTo>
                      <a:pt x="30" y="44"/>
                    </a:lnTo>
                    <a:lnTo>
                      <a:pt x="47" y="18"/>
                    </a:lnTo>
                    <a:lnTo>
                      <a:pt x="68" y="0"/>
                    </a:lnTo>
                    <a:lnTo>
                      <a:pt x="57" y="63"/>
                    </a:lnTo>
                    <a:lnTo>
                      <a:pt x="69" y="119"/>
                    </a:lnTo>
                    <a:lnTo>
                      <a:pt x="85" y="180"/>
                    </a:lnTo>
                    <a:lnTo>
                      <a:pt x="114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384" name="Rectangle 96"/>
          <p:cNvSpPr>
            <a:spLocks noChangeArrowheads="1"/>
          </p:cNvSpPr>
          <p:nvPr/>
        </p:nvSpPr>
        <p:spPr bwMode="auto">
          <a:xfrm rot="471514">
            <a:off x="303067" y="1424288"/>
            <a:ext cx="3932815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Formulação (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surfactante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) que proporcione equilíbrio adequado para a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calda</a:t>
            </a:r>
            <a:endParaRPr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55900" y="992175"/>
            <a:ext cx="3430588" cy="650875"/>
            <a:chOff x="1736" y="569"/>
            <a:chExt cx="2161" cy="410"/>
          </a:xfrm>
        </p:grpSpPr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780" y="914"/>
              <a:ext cx="13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18" y="64"/>
                </a:cxn>
                <a:cxn ang="0">
                  <a:pos x="18" y="64"/>
                </a:cxn>
                <a:cxn ang="0">
                  <a:pos x="0" y="0"/>
                </a:cxn>
              </a:cxnLst>
              <a:rect l="0" t="0" r="r" b="b"/>
              <a:pathLst>
                <a:path w="131" h="65">
                  <a:moveTo>
                    <a:pt x="0" y="0"/>
                  </a:moveTo>
                  <a:lnTo>
                    <a:pt x="130" y="0"/>
                  </a:lnTo>
                  <a:lnTo>
                    <a:pt x="118" y="64"/>
                  </a:lnTo>
                  <a:lnTo>
                    <a:pt x="18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89804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717" y="765"/>
              <a:ext cx="270" cy="65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2647" y="814"/>
              <a:ext cx="4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" y="0"/>
                </a:cxn>
                <a:cxn ang="0">
                  <a:pos x="377" y="100"/>
                </a:cxn>
                <a:cxn ang="0">
                  <a:pos x="26" y="100"/>
                </a:cxn>
                <a:cxn ang="0">
                  <a:pos x="0" y="0"/>
                </a:cxn>
              </a:cxnLst>
              <a:rect l="0" t="0" r="r" b="b"/>
              <a:pathLst>
                <a:path w="408" h="101">
                  <a:moveTo>
                    <a:pt x="0" y="0"/>
                  </a:moveTo>
                  <a:lnTo>
                    <a:pt x="407" y="0"/>
                  </a:lnTo>
                  <a:lnTo>
                    <a:pt x="377" y="100"/>
                  </a:lnTo>
                  <a:lnTo>
                    <a:pt x="26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333333">
                    <a:gamma/>
                    <a:tint val="8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736" y="573"/>
              <a:ext cx="2161" cy="193"/>
            </a:xfrm>
            <a:custGeom>
              <a:avLst/>
              <a:gdLst/>
              <a:ahLst/>
              <a:cxnLst>
                <a:cxn ang="0">
                  <a:pos x="2117" y="0"/>
                </a:cxn>
                <a:cxn ang="0">
                  <a:pos x="2114" y="7"/>
                </a:cxn>
                <a:cxn ang="0">
                  <a:pos x="2112" y="14"/>
                </a:cxn>
                <a:cxn ang="0">
                  <a:pos x="2111" y="23"/>
                </a:cxn>
                <a:cxn ang="0">
                  <a:pos x="2111" y="31"/>
                </a:cxn>
                <a:cxn ang="0">
                  <a:pos x="2111" y="40"/>
                </a:cxn>
                <a:cxn ang="0">
                  <a:pos x="2114" y="47"/>
                </a:cxn>
                <a:cxn ang="0">
                  <a:pos x="2116" y="54"/>
                </a:cxn>
                <a:cxn ang="0">
                  <a:pos x="2119" y="61"/>
                </a:cxn>
                <a:cxn ang="0">
                  <a:pos x="2126" y="69"/>
                </a:cxn>
                <a:cxn ang="0">
                  <a:pos x="2133" y="78"/>
                </a:cxn>
                <a:cxn ang="0">
                  <a:pos x="2139" y="87"/>
                </a:cxn>
                <a:cxn ang="0">
                  <a:pos x="2146" y="96"/>
                </a:cxn>
                <a:cxn ang="0">
                  <a:pos x="2151" y="105"/>
                </a:cxn>
                <a:cxn ang="0">
                  <a:pos x="2155" y="114"/>
                </a:cxn>
                <a:cxn ang="0">
                  <a:pos x="2158" y="123"/>
                </a:cxn>
                <a:cxn ang="0">
                  <a:pos x="2160" y="132"/>
                </a:cxn>
                <a:cxn ang="0">
                  <a:pos x="2158" y="141"/>
                </a:cxn>
                <a:cxn ang="0">
                  <a:pos x="2156" y="151"/>
                </a:cxn>
                <a:cxn ang="0">
                  <a:pos x="2153" y="159"/>
                </a:cxn>
                <a:cxn ang="0">
                  <a:pos x="2148" y="167"/>
                </a:cxn>
                <a:cxn ang="0">
                  <a:pos x="2142" y="175"/>
                </a:cxn>
                <a:cxn ang="0">
                  <a:pos x="2134" y="182"/>
                </a:cxn>
                <a:cxn ang="0">
                  <a:pos x="2124" y="188"/>
                </a:cxn>
                <a:cxn ang="0">
                  <a:pos x="2114" y="192"/>
                </a:cxn>
                <a:cxn ang="0">
                  <a:pos x="62" y="187"/>
                </a:cxn>
                <a:cxn ang="0">
                  <a:pos x="47" y="177"/>
                </a:cxn>
                <a:cxn ang="0">
                  <a:pos x="34" y="166"/>
                </a:cxn>
                <a:cxn ang="0">
                  <a:pos x="22" y="154"/>
                </a:cxn>
                <a:cxn ang="0">
                  <a:pos x="13" y="141"/>
                </a:cxn>
                <a:cxn ang="0">
                  <a:pos x="7" y="128"/>
                </a:cxn>
                <a:cxn ang="0">
                  <a:pos x="3" y="115"/>
                </a:cxn>
                <a:cxn ang="0">
                  <a:pos x="1" y="101"/>
                </a:cxn>
                <a:cxn ang="0">
                  <a:pos x="1" y="88"/>
                </a:cxn>
                <a:cxn ang="0">
                  <a:pos x="4" y="74"/>
                </a:cxn>
                <a:cxn ang="0">
                  <a:pos x="10" y="62"/>
                </a:cxn>
                <a:cxn ang="0">
                  <a:pos x="18" y="49"/>
                </a:cxn>
                <a:cxn ang="0">
                  <a:pos x="30" y="37"/>
                </a:cxn>
                <a:cxn ang="0">
                  <a:pos x="45" y="25"/>
                </a:cxn>
                <a:cxn ang="0">
                  <a:pos x="63" y="14"/>
                </a:cxn>
                <a:cxn ang="0">
                  <a:pos x="85" y="4"/>
                </a:cxn>
              </a:cxnLst>
              <a:rect l="0" t="0" r="r" b="b"/>
              <a:pathLst>
                <a:path w="2161" h="193">
                  <a:moveTo>
                    <a:pt x="96" y="0"/>
                  </a:moveTo>
                  <a:lnTo>
                    <a:pt x="2117" y="0"/>
                  </a:lnTo>
                  <a:lnTo>
                    <a:pt x="2115" y="2"/>
                  </a:lnTo>
                  <a:lnTo>
                    <a:pt x="2114" y="7"/>
                  </a:lnTo>
                  <a:lnTo>
                    <a:pt x="2113" y="11"/>
                  </a:lnTo>
                  <a:lnTo>
                    <a:pt x="2112" y="14"/>
                  </a:lnTo>
                  <a:lnTo>
                    <a:pt x="2111" y="19"/>
                  </a:lnTo>
                  <a:lnTo>
                    <a:pt x="2111" y="23"/>
                  </a:lnTo>
                  <a:lnTo>
                    <a:pt x="2111" y="27"/>
                  </a:lnTo>
                  <a:lnTo>
                    <a:pt x="2111" y="31"/>
                  </a:lnTo>
                  <a:lnTo>
                    <a:pt x="2111" y="35"/>
                  </a:lnTo>
                  <a:lnTo>
                    <a:pt x="2111" y="40"/>
                  </a:lnTo>
                  <a:lnTo>
                    <a:pt x="2112" y="43"/>
                  </a:lnTo>
                  <a:lnTo>
                    <a:pt x="2114" y="47"/>
                  </a:lnTo>
                  <a:lnTo>
                    <a:pt x="2115" y="51"/>
                  </a:lnTo>
                  <a:lnTo>
                    <a:pt x="2116" y="54"/>
                  </a:lnTo>
                  <a:lnTo>
                    <a:pt x="2118" y="57"/>
                  </a:lnTo>
                  <a:lnTo>
                    <a:pt x="2119" y="61"/>
                  </a:lnTo>
                  <a:lnTo>
                    <a:pt x="2123" y="65"/>
                  </a:lnTo>
                  <a:lnTo>
                    <a:pt x="2126" y="69"/>
                  </a:lnTo>
                  <a:lnTo>
                    <a:pt x="2128" y="74"/>
                  </a:lnTo>
                  <a:lnTo>
                    <a:pt x="2133" y="78"/>
                  </a:lnTo>
                  <a:lnTo>
                    <a:pt x="2137" y="83"/>
                  </a:lnTo>
                  <a:lnTo>
                    <a:pt x="2139" y="87"/>
                  </a:lnTo>
                  <a:lnTo>
                    <a:pt x="2143" y="91"/>
                  </a:lnTo>
                  <a:lnTo>
                    <a:pt x="2146" y="96"/>
                  </a:lnTo>
                  <a:lnTo>
                    <a:pt x="2148" y="100"/>
                  </a:lnTo>
                  <a:lnTo>
                    <a:pt x="2151" y="105"/>
                  </a:lnTo>
                  <a:lnTo>
                    <a:pt x="2154" y="109"/>
                  </a:lnTo>
                  <a:lnTo>
                    <a:pt x="2155" y="114"/>
                  </a:lnTo>
                  <a:lnTo>
                    <a:pt x="2157" y="118"/>
                  </a:lnTo>
                  <a:lnTo>
                    <a:pt x="2158" y="123"/>
                  </a:lnTo>
                  <a:lnTo>
                    <a:pt x="2160" y="128"/>
                  </a:lnTo>
                  <a:lnTo>
                    <a:pt x="2160" y="132"/>
                  </a:lnTo>
                  <a:lnTo>
                    <a:pt x="2158" y="137"/>
                  </a:lnTo>
                  <a:lnTo>
                    <a:pt x="2158" y="141"/>
                  </a:lnTo>
                  <a:lnTo>
                    <a:pt x="2157" y="146"/>
                  </a:lnTo>
                  <a:lnTo>
                    <a:pt x="2156" y="151"/>
                  </a:lnTo>
                  <a:lnTo>
                    <a:pt x="2155" y="155"/>
                  </a:lnTo>
                  <a:lnTo>
                    <a:pt x="2153" y="159"/>
                  </a:lnTo>
                  <a:lnTo>
                    <a:pt x="2151" y="163"/>
                  </a:lnTo>
                  <a:lnTo>
                    <a:pt x="2148" y="167"/>
                  </a:lnTo>
                  <a:lnTo>
                    <a:pt x="2145" y="171"/>
                  </a:lnTo>
                  <a:lnTo>
                    <a:pt x="2142" y="175"/>
                  </a:lnTo>
                  <a:lnTo>
                    <a:pt x="2138" y="178"/>
                  </a:lnTo>
                  <a:lnTo>
                    <a:pt x="2134" y="182"/>
                  </a:lnTo>
                  <a:lnTo>
                    <a:pt x="2129" y="185"/>
                  </a:lnTo>
                  <a:lnTo>
                    <a:pt x="2124" y="188"/>
                  </a:lnTo>
                  <a:lnTo>
                    <a:pt x="2119" y="189"/>
                  </a:lnTo>
                  <a:lnTo>
                    <a:pt x="2114" y="192"/>
                  </a:lnTo>
                  <a:lnTo>
                    <a:pt x="70" y="192"/>
                  </a:lnTo>
                  <a:lnTo>
                    <a:pt x="62" y="187"/>
                  </a:lnTo>
                  <a:lnTo>
                    <a:pt x="54" y="182"/>
                  </a:lnTo>
                  <a:lnTo>
                    <a:pt x="47" y="177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9" y="160"/>
                  </a:lnTo>
                  <a:lnTo>
                    <a:pt x="22" y="154"/>
                  </a:lnTo>
                  <a:lnTo>
                    <a:pt x="17" y="147"/>
                  </a:lnTo>
                  <a:lnTo>
                    <a:pt x="13" y="141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4" y="122"/>
                  </a:lnTo>
                  <a:lnTo>
                    <a:pt x="3" y="115"/>
                  </a:lnTo>
                  <a:lnTo>
                    <a:pt x="2" y="108"/>
                  </a:lnTo>
                  <a:lnTo>
                    <a:pt x="1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6" y="68"/>
                  </a:lnTo>
                  <a:lnTo>
                    <a:pt x="10" y="62"/>
                  </a:lnTo>
                  <a:lnTo>
                    <a:pt x="13" y="55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30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6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738" y="569"/>
              <a:ext cx="148" cy="197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89" y="8"/>
                </a:cxn>
                <a:cxn ang="0">
                  <a:pos x="89" y="15"/>
                </a:cxn>
                <a:cxn ang="0">
                  <a:pos x="89" y="21"/>
                </a:cxn>
                <a:cxn ang="0">
                  <a:pos x="88" y="27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2" y="46"/>
                </a:cxn>
                <a:cxn ang="0">
                  <a:pos x="95" y="55"/>
                </a:cxn>
                <a:cxn ang="0">
                  <a:pos x="102" y="67"/>
                </a:cxn>
                <a:cxn ang="0">
                  <a:pos x="111" y="78"/>
                </a:cxn>
                <a:cxn ang="0">
                  <a:pos x="120" y="90"/>
                </a:cxn>
                <a:cxn ang="0">
                  <a:pos x="130" y="102"/>
                </a:cxn>
                <a:cxn ang="0">
                  <a:pos x="137" y="114"/>
                </a:cxn>
                <a:cxn ang="0">
                  <a:pos x="143" y="125"/>
                </a:cxn>
                <a:cxn ang="0">
                  <a:pos x="147" y="136"/>
                </a:cxn>
                <a:cxn ang="0">
                  <a:pos x="145" y="148"/>
                </a:cxn>
                <a:cxn ang="0">
                  <a:pos x="141" y="157"/>
                </a:cxn>
                <a:cxn ang="0">
                  <a:pos x="134" y="167"/>
                </a:cxn>
                <a:cxn ang="0">
                  <a:pos x="123" y="177"/>
                </a:cxn>
                <a:cxn ang="0">
                  <a:pos x="113" y="185"/>
                </a:cxn>
                <a:cxn ang="0">
                  <a:pos x="100" y="191"/>
                </a:cxn>
                <a:cxn ang="0">
                  <a:pos x="87" y="195"/>
                </a:cxn>
                <a:cxn ang="0">
                  <a:pos x="76" y="195"/>
                </a:cxn>
                <a:cxn ang="0">
                  <a:pos x="61" y="190"/>
                </a:cxn>
                <a:cxn ang="0">
                  <a:pos x="45" y="182"/>
                </a:cxn>
                <a:cxn ang="0">
                  <a:pos x="31" y="172"/>
                </a:cxn>
                <a:cxn ang="0">
                  <a:pos x="21" y="159"/>
                </a:cxn>
                <a:cxn ang="0">
                  <a:pos x="11" y="145"/>
                </a:cxn>
                <a:cxn ang="0">
                  <a:pos x="5" y="131"/>
                </a:cxn>
                <a:cxn ang="0">
                  <a:pos x="1" y="117"/>
                </a:cxn>
                <a:cxn ang="0">
                  <a:pos x="0" y="103"/>
                </a:cxn>
                <a:cxn ang="0">
                  <a:pos x="1" y="89"/>
                </a:cxn>
                <a:cxn ang="0">
                  <a:pos x="3" y="75"/>
                </a:cxn>
                <a:cxn ang="0">
                  <a:pos x="9" y="61"/>
                </a:cxn>
                <a:cxn ang="0">
                  <a:pos x="16" y="48"/>
                </a:cxn>
                <a:cxn ang="0">
                  <a:pos x="27" y="36"/>
                </a:cxn>
                <a:cxn ang="0">
                  <a:pos x="41" y="24"/>
                </a:cxn>
                <a:cxn ang="0">
                  <a:pos x="59" y="14"/>
                </a:cxn>
                <a:cxn ang="0">
                  <a:pos x="80" y="4"/>
                </a:cxn>
              </a:cxnLst>
              <a:rect l="0" t="0" r="r" b="b"/>
              <a:pathLst>
                <a:path w="148" h="197">
                  <a:moveTo>
                    <a:pt x="93" y="0"/>
                  </a:moveTo>
                  <a:lnTo>
                    <a:pt x="92" y="2"/>
                  </a:lnTo>
                  <a:lnTo>
                    <a:pt x="90" y="6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8" y="27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90" y="43"/>
                  </a:lnTo>
                  <a:lnTo>
                    <a:pt x="92" y="46"/>
                  </a:lnTo>
                  <a:lnTo>
                    <a:pt x="93" y="49"/>
                  </a:lnTo>
                  <a:lnTo>
                    <a:pt x="95" y="55"/>
                  </a:lnTo>
                  <a:lnTo>
                    <a:pt x="98" y="61"/>
                  </a:lnTo>
                  <a:lnTo>
                    <a:pt x="102" y="67"/>
                  </a:lnTo>
                  <a:lnTo>
                    <a:pt x="106" y="72"/>
                  </a:lnTo>
                  <a:lnTo>
                    <a:pt x="111" y="78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5" y="96"/>
                  </a:lnTo>
                  <a:lnTo>
                    <a:pt x="130" y="102"/>
                  </a:lnTo>
                  <a:lnTo>
                    <a:pt x="134" y="108"/>
                  </a:lnTo>
                  <a:lnTo>
                    <a:pt x="137" y="114"/>
                  </a:lnTo>
                  <a:lnTo>
                    <a:pt x="141" y="119"/>
                  </a:lnTo>
                  <a:lnTo>
                    <a:pt x="143" y="125"/>
                  </a:lnTo>
                  <a:lnTo>
                    <a:pt x="145" y="131"/>
                  </a:lnTo>
                  <a:lnTo>
                    <a:pt x="147" y="136"/>
                  </a:lnTo>
                  <a:lnTo>
                    <a:pt x="147" y="142"/>
                  </a:lnTo>
                  <a:lnTo>
                    <a:pt x="145" y="148"/>
                  </a:lnTo>
                  <a:lnTo>
                    <a:pt x="143" y="153"/>
                  </a:lnTo>
                  <a:lnTo>
                    <a:pt x="141" y="157"/>
                  </a:lnTo>
                  <a:lnTo>
                    <a:pt x="137" y="163"/>
                  </a:lnTo>
                  <a:lnTo>
                    <a:pt x="134" y="167"/>
                  </a:lnTo>
                  <a:lnTo>
                    <a:pt x="130" y="172"/>
                  </a:lnTo>
                  <a:lnTo>
                    <a:pt x="123" y="177"/>
                  </a:lnTo>
                  <a:lnTo>
                    <a:pt x="118" y="181"/>
                  </a:lnTo>
                  <a:lnTo>
                    <a:pt x="113" y="185"/>
                  </a:lnTo>
                  <a:lnTo>
                    <a:pt x="106" y="188"/>
                  </a:lnTo>
                  <a:lnTo>
                    <a:pt x="100" y="191"/>
                  </a:lnTo>
                  <a:lnTo>
                    <a:pt x="94" y="193"/>
                  </a:lnTo>
                  <a:lnTo>
                    <a:pt x="87" y="195"/>
                  </a:lnTo>
                  <a:lnTo>
                    <a:pt x="81" y="196"/>
                  </a:lnTo>
                  <a:lnTo>
                    <a:pt x="76" y="195"/>
                  </a:lnTo>
                  <a:lnTo>
                    <a:pt x="69" y="193"/>
                  </a:lnTo>
                  <a:lnTo>
                    <a:pt x="61" y="190"/>
                  </a:lnTo>
                  <a:lnTo>
                    <a:pt x="52" y="187"/>
                  </a:lnTo>
                  <a:lnTo>
                    <a:pt x="45" y="182"/>
                  </a:lnTo>
                  <a:lnTo>
                    <a:pt x="39" y="177"/>
                  </a:lnTo>
                  <a:lnTo>
                    <a:pt x="31" y="172"/>
                  </a:lnTo>
                  <a:lnTo>
                    <a:pt x="26" y="166"/>
                  </a:lnTo>
                  <a:lnTo>
                    <a:pt x="21" y="159"/>
                  </a:lnTo>
                  <a:lnTo>
                    <a:pt x="16" y="153"/>
                  </a:lnTo>
                  <a:lnTo>
                    <a:pt x="11" y="145"/>
                  </a:lnTo>
                  <a:lnTo>
                    <a:pt x="8" y="139"/>
                  </a:lnTo>
                  <a:lnTo>
                    <a:pt x="5" y="131"/>
                  </a:lnTo>
                  <a:lnTo>
                    <a:pt x="3" y="124"/>
                  </a:lnTo>
                  <a:lnTo>
                    <a:pt x="1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1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9" y="61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27" y="36"/>
                  </a:lnTo>
                  <a:lnTo>
                    <a:pt x="33" y="30"/>
                  </a:lnTo>
                  <a:lnTo>
                    <a:pt x="41" y="24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9" y="8"/>
                  </a:lnTo>
                  <a:lnTo>
                    <a:pt x="80" y="4"/>
                  </a:lnTo>
                  <a:lnTo>
                    <a:pt x="93" y="0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22788" y="1820863"/>
            <a:ext cx="0" cy="75088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089400" y="1738313"/>
            <a:ext cx="374650" cy="679450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>
            <a:off x="3730625" y="1749425"/>
            <a:ext cx="633413" cy="401638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619625" y="1724025"/>
            <a:ext cx="331788" cy="663575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4752975" y="1782763"/>
            <a:ext cx="627063" cy="42703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5214942" y="1428736"/>
            <a:ext cx="240931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Deriva da pulverização</a:t>
            </a: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5899160" y="207167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6432550" y="135729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7321550" y="1352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7867650" y="1860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7981950" y="11620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7639073" y="1071546"/>
            <a:ext cx="219075" cy="293687"/>
            <a:chOff x="3849" y="815"/>
            <a:chExt cx="138" cy="185"/>
          </a:xfrm>
        </p:grpSpPr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80" name="Rectangle 92"/>
          <p:cNvSpPr>
            <a:spLocks noChangeArrowheads="1"/>
          </p:cNvSpPr>
          <p:nvPr/>
        </p:nvSpPr>
        <p:spPr bwMode="auto">
          <a:xfrm rot="20563486">
            <a:off x="5521913" y="1900181"/>
            <a:ext cx="3479951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Evitar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gotículas </a:t>
            </a:r>
            <a:r>
              <a:rPr sz="1400" b="1" dirty="0" smtClean="0">
                <a:solidFill>
                  <a:srgbClr val="FF0000"/>
                </a:solidFill>
                <a:latin typeface="Arial" pitchFamily="34" charset="0"/>
              </a:rPr>
              <a:t>pequenas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que são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facilmente carregadas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pelo vento</a:t>
            </a:r>
          </a:p>
        </p:txBody>
      </p:sp>
      <p:sp>
        <p:nvSpPr>
          <p:cNvPr id="98" name="Oval 48"/>
          <p:cNvSpPr>
            <a:spLocks noChangeArrowheads="1"/>
          </p:cNvSpPr>
          <p:nvPr/>
        </p:nvSpPr>
        <p:spPr bwMode="auto">
          <a:xfrm>
            <a:off x="5214942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7643834" y="89850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Oval 46"/>
          <p:cNvSpPr>
            <a:spLocks noChangeArrowheads="1"/>
          </p:cNvSpPr>
          <p:nvPr/>
        </p:nvSpPr>
        <p:spPr bwMode="auto">
          <a:xfrm>
            <a:off x="6184912" y="261302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1" name="Group 91"/>
          <p:cNvGrpSpPr>
            <a:grpSpLocks/>
          </p:cNvGrpSpPr>
          <p:nvPr/>
        </p:nvGrpSpPr>
        <p:grpSpPr bwMode="auto">
          <a:xfrm>
            <a:off x="5424495" y="1992305"/>
            <a:ext cx="219075" cy="293687"/>
            <a:chOff x="3849" y="815"/>
            <a:chExt cx="138" cy="185"/>
          </a:xfrm>
        </p:grpSpPr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6" name="Oval 46"/>
          <p:cNvSpPr>
            <a:spLocks noChangeArrowheads="1"/>
          </p:cNvSpPr>
          <p:nvPr/>
        </p:nvSpPr>
        <p:spPr bwMode="auto">
          <a:xfrm>
            <a:off x="6256350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Espaço Reservado para Data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446D4-B54A-455C-BCEC-DBD814339E83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09" name="Espaço Reservado para Rodapé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pjchrist@esalq.usp.br</a:t>
            </a:r>
            <a:endParaRPr/>
          </a:p>
        </p:txBody>
      </p:sp>
      <p:sp>
        <p:nvSpPr>
          <p:cNvPr id="12" name="Action Button: End 11">
            <a:hlinkClick r:id="rId3" action="ppaction://hlinkpres?slideindex=1&amp;slidetitle=Adjuvantes para aplicação de herbicidas" highlightClick="1"/>
          </p:cNvPr>
          <p:cNvSpPr/>
          <p:nvPr/>
        </p:nvSpPr>
        <p:spPr>
          <a:xfrm>
            <a:off x="7092280" y="2883247"/>
            <a:ext cx="991270" cy="68976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4" grpId="0" animBg="1"/>
      <p:bldP spid="12335" grpId="0" animBg="1"/>
      <p:bldP spid="12336" grpId="0" animBg="1"/>
      <p:bldP spid="12338" grpId="0" animBg="1"/>
      <p:bldP spid="12380" grpId="0" animBg="1"/>
      <p:bldP spid="98" grpId="0" animBg="1"/>
      <p:bldP spid="99" grpId="0" animBg="1"/>
      <p:bldP spid="100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73275" y="2705100"/>
            <a:ext cx="4748213" cy="4089400"/>
            <a:chOff x="1306" y="1704"/>
            <a:chExt cx="2991" cy="25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0" y="3696"/>
              <a:ext cx="1607" cy="584"/>
              <a:chOff x="2690" y="3696"/>
              <a:chExt cx="1607" cy="584"/>
            </a:xfrm>
          </p:grpSpPr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>
                <a:off x="3403" y="3696"/>
                <a:ext cx="894" cy="584"/>
              </a:xfrm>
              <a:custGeom>
                <a:avLst/>
                <a:gdLst/>
                <a:ahLst/>
                <a:cxnLst>
                  <a:cxn ang="0">
                    <a:pos x="247" y="376"/>
                  </a:cxn>
                  <a:cxn ang="0">
                    <a:pos x="429" y="418"/>
                  </a:cxn>
                  <a:cxn ang="0">
                    <a:pos x="496" y="452"/>
                  </a:cxn>
                  <a:cxn ang="0">
                    <a:pos x="583" y="464"/>
                  </a:cxn>
                  <a:cxn ang="0">
                    <a:pos x="648" y="472"/>
                  </a:cxn>
                  <a:cxn ang="0">
                    <a:pos x="624" y="450"/>
                  </a:cxn>
                  <a:cxn ang="0">
                    <a:pos x="681" y="458"/>
                  </a:cxn>
                  <a:cxn ang="0">
                    <a:pos x="744" y="452"/>
                  </a:cxn>
                  <a:cxn ang="0">
                    <a:pos x="818" y="486"/>
                  </a:cxn>
                  <a:cxn ang="0">
                    <a:pos x="893" y="583"/>
                  </a:cxn>
                  <a:cxn ang="0">
                    <a:pos x="876" y="493"/>
                  </a:cxn>
                  <a:cxn ang="0">
                    <a:pos x="893" y="384"/>
                  </a:cxn>
                  <a:cxn ang="0">
                    <a:pos x="876" y="314"/>
                  </a:cxn>
                  <a:cxn ang="0">
                    <a:pos x="835" y="261"/>
                  </a:cxn>
                  <a:cxn ang="0">
                    <a:pos x="851" y="255"/>
                  </a:cxn>
                  <a:cxn ang="0">
                    <a:pos x="809" y="232"/>
                  </a:cxn>
                  <a:cxn ang="0">
                    <a:pos x="760" y="203"/>
                  </a:cxn>
                  <a:cxn ang="0">
                    <a:pos x="789" y="197"/>
                  </a:cxn>
                  <a:cxn ang="0">
                    <a:pos x="735" y="191"/>
                  </a:cxn>
                  <a:cxn ang="0">
                    <a:pos x="628" y="171"/>
                  </a:cxn>
                  <a:cxn ang="0">
                    <a:pos x="583" y="124"/>
                  </a:cxn>
                  <a:cxn ang="0">
                    <a:pos x="612" y="114"/>
                  </a:cxn>
                  <a:cxn ang="0">
                    <a:pos x="566" y="90"/>
                  </a:cxn>
                  <a:cxn ang="0">
                    <a:pos x="513" y="61"/>
                  </a:cxn>
                  <a:cxn ang="0">
                    <a:pos x="542" y="49"/>
                  </a:cxn>
                  <a:cxn ang="0">
                    <a:pos x="458" y="28"/>
                  </a:cxn>
                  <a:cxn ang="0">
                    <a:pos x="379" y="12"/>
                  </a:cxn>
                  <a:cxn ang="0">
                    <a:pos x="232" y="0"/>
                  </a:cxn>
                  <a:cxn ang="0">
                    <a:pos x="74" y="33"/>
                  </a:cxn>
                  <a:cxn ang="0">
                    <a:pos x="0" y="54"/>
                  </a:cxn>
                  <a:cxn ang="0">
                    <a:pos x="247" y="376"/>
                  </a:cxn>
                </a:cxnLst>
                <a:rect l="0" t="0" r="r" b="b"/>
                <a:pathLst>
                  <a:path w="894" h="584">
                    <a:moveTo>
                      <a:pt x="247" y="376"/>
                    </a:moveTo>
                    <a:lnTo>
                      <a:pt x="429" y="418"/>
                    </a:lnTo>
                    <a:lnTo>
                      <a:pt x="496" y="452"/>
                    </a:lnTo>
                    <a:lnTo>
                      <a:pt x="583" y="464"/>
                    </a:lnTo>
                    <a:lnTo>
                      <a:pt x="648" y="472"/>
                    </a:lnTo>
                    <a:lnTo>
                      <a:pt x="624" y="450"/>
                    </a:lnTo>
                    <a:lnTo>
                      <a:pt x="681" y="458"/>
                    </a:lnTo>
                    <a:lnTo>
                      <a:pt x="744" y="452"/>
                    </a:lnTo>
                    <a:lnTo>
                      <a:pt x="818" y="486"/>
                    </a:lnTo>
                    <a:lnTo>
                      <a:pt x="893" y="583"/>
                    </a:lnTo>
                    <a:lnTo>
                      <a:pt x="876" y="493"/>
                    </a:lnTo>
                    <a:lnTo>
                      <a:pt x="893" y="384"/>
                    </a:lnTo>
                    <a:lnTo>
                      <a:pt x="876" y="314"/>
                    </a:lnTo>
                    <a:lnTo>
                      <a:pt x="835" y="261"/>
                    </a:lnTo>
                    <a:lnTo>
                      <a:pt x="851" y="255"/>
                    </a:lnTo>
                    <a:lnTo>
                      <a:pt x="809" y="232"/>
                    </a:lnTo>
                    <a:lnTo>
                      <a:pt x="760" y="203"/>
                    </a:lnTo>
                    <a:lnTo>
                      <a:pt x="789" y="197"/>
                    </a:lnTo>
                    <a:lnTo>
                      <a:pt x="735" y="191"/>
                    </a:lnTo>
                    <a:lnTo>
                      <a:pt x="628" y="171"/>
                    </a:lnTo>
                    <a:lnTo>
                      <a:pt x="583" y="124"/>
                    </a:lnTo>
                    <a:lnTo>
                      <a:pt x="612" y="114"/>
                    </a:lnTo>
                    <a:lnTo>
                      <a:pt x="566" y="90"/>
                    </a:lnTo>
                    <a:lnTo>
                      <a:pt x="513" y="61"/>
                    </a:lnTo>
                    <a:lnTo>
                      <a:pt x="542" y="49"/>
                    </a:lnTo>
                    <a:lnTo>
                      <a:pt x="458" y="28"/>
                    </a:lnTo>
                    <a:lnTo>
                      <a:pt x="379" y="12"/>
                    </a:lnTo>
                    <a:lnTo>
                      <a:pt x="232" y="0"/>
                    </a:lnTo>
                    <a:lnTo>
                      <a:pt x="74" y="33"/>
                    </a:lnTo>
                    <a:lnTo>
                      <a:pt x="0" y="54"/>
                    </a:lnTo>
                    <a:lnTo>
                      <a:pt x="247" y="376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>
                <a:off x="2690" y="3708"/>
                <a:ext cx="1086" cy="399"/>
              </a:xfrm>
              <a:custGeom>
                <a:avLst/>
                <a:gdLst/>
                <a:ahLst/>
                <a:cxnLst>
                  <a:cxn ang="0">
                    <a:pos x="25" y="172"/>
                  </a:cxn>
                  <a:cxn ang="0">
                    <a:pos x="149" y="137"/>
                  </a:cxn>
                  <a:cxn ang="0">
                    <a:pos x="206" y="137"/>
                  </a:cxn>
                  <a:cxn ang="0">
                    <a:pos x="290" y="110"/>
                  </a:cxn>
                  <a:cxn ang="0">
                    <a:pos x="430" y="41"/>
                  </a:cxn>
                  <a:cxn ang="0">
                    <a:pos x="572" y="0"/>
                  </a:cxn>
                  <a:cxn ang="0">
                    <a:pos x="704" y="0"/>
                  </a:cxn>
                  <a:cxn ang="0">
                    <a:pos x="803" y="27"/>
                  </a:cxn>
                  <a:cxn ang="0">
                    <a:pos x="878" y="91"/>
                  </a:cxn>
                  <a:cxn ang="0">
                    <a:pos x="916" y="133"/>
                  </a:cxn>
                  <a:cxn ang="0">
                    <a:pos x="873" y="125"/>
                  </a:cxn>
                  <a:cxn ang="0">
                    <a:pos x="902" y="161"/>
                  </a:cxn>
                  <a:cxn ang="0">
                    <a:pos x="906" y="205"/>
                  </a:cxn>
                  <a:cxn ang="0">
                    <a:pos x="919" y="268"/>
                  </a:cxn>
                  <a:cxn ang="0">
                    <a:pos x="969" y="343"/>
                  </a:cxn>
                  <a:cxn ang="0">
                    <a:pos x="1085" y="398"/>
                  </a:cxn>
                  <a:cxn ang="0">
                    <a:pos x="945" y="377"/>
                  </a:cxn>
                  <a:cxn ang="0">
                    <a:pos x="861" y="329"/>
                  </a:cxn>
                  <a:cxn ang="0">
                    <a:pos x="795" y="268"/>
                  </a:cxn>
                  <a:cxn ang="0">
                    <a:pos x="704" y="226"/>
                  </a:cxn>
                  <a:cxn ang="0">
                    <a:pos x="596" y="192"/>
                  </a:cxn>
                  <a:cxn ang="0">
                    <a:pos x="480" y="178"/>
                  </a:cxn>
                  <a:cxn ang="0">
                    <a:pos x="339" y="172"/>
                  </a:cxn>
                  <a:cxn ang="0">
                    <a:pos x="273" y="158"/>
                  </a:cxn>
                  <a:cxn ang="0">
                    <a:pos x="182" y="172"/>
                  </a:cxn>
                  <a:cxn ang="0">
                    <a:pos x="117" y="178"/>
                  </a:cxn>
                  <a:cxn ang="0">
                    <a:pos x="0" y="212"/>
                  </a:cxn>
                  <a:cxn ang="0">
                    <a:pos x="25" y="172"/>
                  </a:cxn>
                </a:cxnLst>
                <a:rect l="0" t="0" r="r" b="b"/>
                <a:pathLst>
                  <a:path w="1086" h="399">
                    <a:moveTo>
                      <a:pt x="25" y="172"/>
                    </a:moveTo>
                    <a:lnTo>
                      <a:pt x="149" y="137"/>
                    </a:lnTo>
                    <a:lnTo>
                      <a:pt x="206" y="137"/>
                    </a:lnTo>
                    <a:lnTo>
                      <a:pt x="290" y="110"/>
                    </a:lnTo>
                    <a:lnTo>
                      <a:pt x="430" y="41"/>
                    </a:lnTo>
                    <a:lnTo>
                      <a:pt x="572" y="0"/>
                    </a:lnTo>
                    <a:lnTo>
                      <a:pt x="704" y="0"/>
                    </a:lnTo>
                    <a:lnTo>
                      <a:pt x="803" y="27"/>
                    </a:lnTo>
                    <a:lnTo>
                      <a:pt x="878" y="91"/>
                    </a:lnTo>
                    <a:lnTo>
                      <a:pt x="916" y="133"/>
                    </a:lnTo>
                    <a:lnTo>
                      <a:pt x="873" y="125"/>
                    </a:lnTo>
                    <a:lnTo>
                      <a:pt x="902" y="161"/>
                    </a:lnTo>
                    <a:lnTo>
                      <a:pt x="906" y="205"/>
                    </a:lnTo>
                    <a:lnTo>
                      <a:pt x="919" y="268"/>
                    </a:lnTo>
                    <a:lnTo>
                      <a:pt x="969" y="343"/>
                    </a:lnTo>
                    <a:lnTo>
                      <a:pt x="1085" y="398"/>
                    </a:lnTo>
                    <a:lnTo>
                      <a:pt x="945" y="377"/>
                    </a:lnTo>
                    <a:lnTo>
                      <a:pt x="861" y="329"/>
                    </a:lnTo>
                    <a:lnTo>
                      <a:pt x="795" y="268"/>
                    </a:lnTo>
                    <a:lnTo>
                      <a:pt x="704" y="226"/>
                    </a:lnTo>
                    <a:lnTo>
                      <a:pt x="596" y="192"/>
                    </a:lnTo>
                    <a:lnTo>
                      <a:pt x="480" y="178"/>
                    </a:lnTo>
                    <a:lnTo>
                      <a:pt x="339" y="172"/>
                    </a:lnTo>
                    <a:lnTo>
                      <a:pt x="273" y="158"/>
                    </a:lnTo>
                    <a:lnTo>
                      <a:pt x="182" y="172"/>
                    </a:lnTo>
                    <a:lnTo>
                      <a:pt x="117" y="178"/>
                    </a:lnTo>
                    <a:lnTo>
                      <a:pt x="0" y="212"/>
                    </a:lnTo>
                    <a:lnTo>
                      <a:pt x="25" y="172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3647" y="3817"/>
                <a:ext cx="588" cy="29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03" y="99"/>
                  </a:cxn>
                  <a:cxn ang="0">
                    <a:pos x="243" y="153"/>
                  </a:cxn>
                  <a:cxn ang="0">
                    <a:pos x="339" y="209"/>
                  </a:cxn>
                  <a:cxn ang="0">
                    <a:pos x="479" y="291"/>
                  </a:cxn>
                  <a:cxn ang="0">
                    <a:pos x="495" y="277"/>
                  </a:cxn>
                  <a:cxn ang="0">
                    <a:pos x="587" y="256"/>
                  </a:cxn>
                  <a:cxn ang="0">
                    <a:pos x="479" y="267"/>
                  </a:cxn>
                  <a:cxn ang="0">
                    <a:pos x="404" y="233"/>
                  </a:cxn>
                  <a:cxn ang="0">
                    <a:pos x="363" y="201"/>
                  </a:cxn>
                  <a:cxn ang="0">
                    <a:pos x="409" y="181"/>
                  </a:cxn>
                  <a:cxn ang="0">
                    <a:pos x="495" y="167"/>
                  </a:cxn>
                  <a:cxn ang="0">
                    <a:pos x="416" y="163"/>
                  </a:cxn>
                  <a:cxn ang="0">
                    <a:pos x="375" y="171"/>
                  </a:cxn>
                  <a:cxn ang="0">
                    <a:pos x="326" y="177"/>
                  </a:cxn>
                  <a:cxn ang="0">
                    <a:pos x="264" y="151"/>
                  </a:cxn>
                  <a:cxn ang="0">
                    <a:pos x="218" y="123"/>
                  </a:cxn>
                  <a:cxn ang="0">
                    <a:pos x="269" y="115"/>
                  </a:cxn>
                  <a:cxn ang="0">
                    <a:pos x="339" y="115"/>
                  </a:cxn>
                  <a:cxn ang="0">
                    <a:pos x="243" y="99"/>
                  </a:cxn>
                  <a:cxn ang="0">
                    <a:pos x="223" y="102"/>
                  </a:cxn>
                  <a:cxn ang="0">
                    <a:pos x="161" y="109"/>
                  </a:cxn>
                  <a:cxn ang="0">
                    <a:pos x="103" y="85"/>
                  </a:cxn>
                  <a:cxn ang="0">
                    <a:pos x="123" y="34"/>
                  </a:cxn>
                  <a:cxn ang="0">
                    <a:pos x="168" y="10"/>
                  </a:cxn>
                  <a:cxn ang="0">
                    <a:pos x="288" y="0"/>
                  </a:cxn>
                  <a:cxn ang="0">
                    <a:pos x="161" y="0"/>
                  </a:cxn>
                  <a:cxn ang="0">
                    <a:pos x="111" y="27"/>
                  </a:cxn>
                  <a:cxn ang="0">
                    <a:pos x="91" y="54"/>
                  </a:cxn>
                  <a:cxn ang="0">
                    <a:pos x="77" y="71"/>
                  </a:cxn>
                  <a:cxn ang="0">
                    <a:pos x="0" y="68"/>
                  </a:cxn>
                </a:cxnLst>
                <a:rect l="0" t="0" r="r" b="b"/>
                <a:pathLst>
                  <a:path w="588" h="292">
                    <a:moveTo>
                      <a:pt x="0" y="68"/>
                    </a:moveTo>
                    <a:lnTo>
                      <a:pt x="103" y="99"/>
                    </a:lnTo>
                    <a:lnTo>
                      <a:pt x="243" y="153"/>
                    </a:lnTo>
                    <a:lnTo>
                      <a:pt x="339" y="209"/>
                    </a:lnTo>
                    <a:lnTo>
                      <a:pt x="479" y="291"/>
                    </a:lnTo>
                    <a:lnTo>
                      <a:pt x="495" y="277"/>
                    </a:lnTo>
                    <a:lnTo>
                      <a:pt x="587" y="256"/>
                    </a:lnTo>
                    <a:lnTo>
                      <a:pt x="479" y="267"/>
                    </a:lnTo>
                    <a:lnTo>
                      <a:pt x="404" y="233"/>
                    </a:lnTo>
                    <a:lnTo>
                      <a:pt x="363" y="201"/>
                    </a:lnTo>
                    <a:lnTo>
                      <a:pt x="409" y="181"/>
                    </a:lnTo>
                    <a:lnTo>
                      <a:pt x="495" y="167"/>
                    </a:lnTo>
                    <a:lnTo>
                      <a:pt x="416" y="163"/>
                    </a:lnTo>
                    <a:lnTo>
                      <a:pt x="375" y="171"/>
                    </a:lnTo>
                    <a:lnTo>
                      <a:pt x="326" y="177"/>
                    </a:lnTo>
                    <a:lnTo>
                      <a:pt x="264" y="151"/>
                    </a:lnTo>
                    <a:lnTo>
                      <a:pt x="218" y="123"/>
                    </a:lnTo>
                    <a:lnTo>
                      <a:pt x="269" y="115"/>
                    </a:lnTo>
                    <a:lnTo>
                      <a:pt x="339" y="115"/>
                    </a:lnTo>
                    <a:lnTo>
                      <a:pt x="243" y="99"/>
                    </a:lnTo>
                    <a:lnTo>
                      <a:pt x="223" y="102"/>
                    </a:lnTo>
                    <a:lnTo>
                      <a:pt x="161" y="109"/>
                    </a:lnTo>
                    <a:lnTo>
                      <a:pt x="103" y="85"/>
                    </a:lnTo>
                    <a:lnTo>
                      <a:pt x="123" y="34"/>
                    </a:lnTo>
                    <a:lnTo>
                      <a:pt x="168" y="10"/>
                    </a:lnTo>
                    <a:lnTo>
                      <a:pt x="288" y="0"/>
                    </a:lnTo>
                    <a:lnTo>
                      <a:pt x="161" y="0"/>
                    </a:lnTo>
                    <a:lnTo>
                      <a:pt x="111" y="27"/>
                    </a:lnTo>
                    <a:lnTo>
                      <a:pt x="91" y="54"/>
                    </a:lnTo>
                    <a:lnTo>
                      <a:pt x="77" y="71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004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79" y="2483"/>
              <a:ext cx="685" cy="366"/>
              <a:chOff x="2879" y="2483"/>
              <a:chExt cx="685" cy="36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2879" y="2483"/>
                <a:ext cx="685" cy="36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8" y="213"/>
                  </a:cxn>
                  <a:cxn ang="0">
                    <a:pos x="156" y="213"/>
                  </a:cxn>
                  <a:cxn ang="0">
                    <a:pos x="203" y="157"/>
                  </a:cxn>
                  <a:cxn ang="0">
                    <a:pos x="256" y="109"/>
                  </a:cxn>
                  <a:cxn ang="0">
                    <a:pos x="291" y="109"/>
                  </a:cxn>
                  <a:cxn ang="0">
                    <a:pos x="285" y="116"/>
                  </a:cxn>
                  <a:cxn ang="0">
                    <a:pos x="373" y="95"/>
                  </a:cxn>
                  <a:cxn ang="0">
                    <a:pos x="408" y="109"/>
                  </a:cxn>
                  <a:cxn ang="0">
                    <a:pos x="392" y="130"/>
                  </a:cxn>
                  <a:cxn ang="0">
                    <a:pos x="456" y="123"/>
                  </a:cxn>
                  <a:cxn ang="0">
                    <a:pos x="504" y="123"/>
                  </a:cxn>
                  <a:cxn ang="0">
                    <a:pos x="597" y="95"/>
                  </a:cxn>
                  <a:cxn ang="0">
                    <a:pos x="661" y="47"/>
                  </a:cxn>
                  <a:cxn ang="0">
                    <a:pos x="684" y="0"/>
                  </a:cxn>
                  <a:cxn ang="0">
                    <a:pos x="673" y="89"/>
                  </a:cxn>
                  <a:cxn ang="0">
                    <a:pos x="655" y="143"/>
                  </a:cxn>
                  <a:cxn ang="0">
                    <a:pos x="667" y="137"/>
                  </a:cxn>
                  <a:cxn ang="0">
                    <a:pos x="632" y="199"/>
                  </a:cxn>
                  <a:cxn ang="0">
                    <a:pos x="597" y="227"/>
                  </a:cxn>
                  <a:cxn ang="0">
                    <a:pos x="621" y="233"/>
                  </a:cxn>
                  <a:cxn ang="0">
                    <a:pos x="574" y="267"/>
                  </a:cxn>
                  <a:cxn ang="0">
                    <a:pos x="504" y="289"/>
                  </a:cxn>
                  <a:cxn ang="0">
                    <a:pos x="533" y="295"/>
                  </a:cxn>
                  <a:cxn ang="0">
                    <a:pos x="486" y="315"/>
                  </a:cxn>
                  <a:cxn ang="0">
                    <a:pos x="439" y="329"/>
                  </a:cxn>
                  <a:cxn ang="0">
                    <a:pos x="369" y="337"/>
                  </a:cxn>
                  <a:cxn ang="0">
                    <a:pos x="408" y="343"/>
                  </a:cxn>
                  <a:cxn ang="0">
                    <a:pos x="351" y="365"/>
                  </a:cxn>
                  <a:cxn ang="0">
                    <a:pos x="285" y="365"/>
                  </a:cxn>
                  <a:cxn ang="0">
                    <a:pos x="240" y="357"/>
                  </a:cxn>
                  <a:cxn ang="0">
                    <a:pos x="215" y="337"/>
                  </a:cxn>
                  <a:cxn ang="0">
                    <a:pos x="180" y="289"/>
                  </a:cxn>
                  <a:cxn ang="0">
                    <a:pos x="150" y="253"/>
                  </a:cxn>
                  <a:cxn ang="0">
                    <a:pos x="98" y="239"/>
                  </a:cxn>
                  <a:cxn ang="0">
                    <a:pos x="16" y="267"/>
                  </a:cxn>
                  <a:cxn ang="0">
                    <a:pos x="0" y="239"/>
                  </a:cxn>
                </a:cxnLst>
                <a:rect l="0" t="0" r="r" b="b"/>
                <a:pathLst>
                  <a:path w="685" h="366">
                    <a:moveTo>
                      <a:pt x="0" y="239"/>
                    </a:moveTo>
                    <a:lnTo>
                      <a:pt x="98" y="213"/>
                    </a:lnTo>
                    <a:lnTo>
                      <a:pt x="156" y="213"/>
                    </a:lnTo>
                    <a:lnTo>
                      <a:pt x="203" y="157"/>
                    </a:lnTo>
                    <a:lnTo>
                      <a:pt x="256" y="109"/>
                    </a:lnTo>
                    <a:lnTo>
                      <a:pt x="291" y="109"/>
                    </a:lnTo>
                    <a:lnTo>
                      <a:pt x="285" y="116"/>
                    </a:lnTo>
                    <a:lnTo>
                      <a:pt x="373" y="95"/>
                    </a:lnTo>
                    <a:lnTo>
                      <a:pt x="408" y="109"/>
                    </a:lnTo>
                    <a:lnTo>
                      <a:pt x="392" y="130"/>
                    </a:lnTo>
                    <a:lnTo>
                      <a:pt x="456" y="123"/>
                    </a:lnTo>
                    <a:lnTo>
                      <a:pt x="504" y="123"/>
                    </a:lnTo>
                    <a:lnTo>
                      <a:pt x="597" y="95"/>
                    </a:lnTo>
                    <a:lnTo>
                      <a:pt x="661" y="47"/>
                    </a:lnTo>
                    <a:lnTo>
                      <a:pt x="684" y="0"/>
                    </a:lnTo>
                    <a:lnTo>
                      <a:pt x="673" y="89"/>
                    </a:lnTo>
                    <a:lnTo>
                      <a:pt x="655" y="143"/>
                    </a:lnTo>
                    <a:lnTo>
                      <a:pt x="667" y="137"/>
                    </a:lnTo>
                    <a:lnTo>
                      <a:pt x="632" y="199"/>
                    </a:lnTo>
                    <a:lnTo>
                      <a:pt x="597" y="227"/>
                    </a:lnTo>
                    <a:lnTo>
                      <a:pt x="621" y="233"/>
                    </a:lnTo>
                    <a:lnTo>
                      <a:pt x="574" y="267"/>
                    </a:lnTo>
                    <a:lnTo>
                      <a:pt x="504" y="289"/>
                    </a:lnTo>
                    <a:lnTo>
                      <a:pt x="533" y="295"/>
                    </a:lnTo>
                    <a:lnTo>
                      <a:pt x="486" y="315"/>
                    </a:lnTo>
                    <a:lnTo>
                      <a:pt x="439" y="329"/>
                    </a:lnTo>
                    <a:lnTo>
                      <a:pt x="369" y="337"/>
                    </a:lnTo>
                    <a:lnTo>
                      <a:pt x="408" y="343"/>
                    </a:lnTo>
                    <a:lnTo>
                      <a:pt x="351" y="365"/>
                    </a:lnTo>
                    <a:lnTo>
                      <a:pt x="285" y="365"/>
                    </a:lnTo>
                    <a:lnTo>
                      <a:pt x="240" y="357"/>
                    </a:lnTo>
                    <a:lnTo>
                      <a:pt x="215" y="337"/>
                    </a:lnTo>
                    <a:lnTo>
                      <a:pt x="180" y="289"/>
                    </a:lnTo>
                    <a:lnTo>
                      <a:pt x="150" y="253"/>
                    </a:lnTo>
                    <a:lnTo>
                      <a:pt x="98" y="239"/>
                    </a:lnTo>
                    <a:lnTo>
                      <a:pt x="16" y="267"/>
                    </a:lnTo>
                    <a:lnTo>
                      <a:pt x="0" y="23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3064" y="2593"/>
                <a:ext cx="477" cy="235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8" y="182"/>
                  </a:cxn>
                  <a:cxn ang="0">
                    <a:pos x="79" y="220"/>
                  </a:cxn>
                  <a:cxn ang="0">
                    <a:pos x="141" y="234"/>
                  </a:cxn>
                  <a:cxn ang="0">
                    <a:pos x="132" y="213"/>
                  </a:cxn>
                  <a:cxn ang="0">
                    <a:pos x="218" y="209"/>
                  </a:cxn>
                  <a:cxn ang="0">
                    <a:pos x="310" y="196"/>
                  </a:cxn>
                  <a:cxn ang="0">
                    <a:pos x="273" y="168"/>
                  </a:cxn>
                  <a:cxn ang="0">
                    <a:pos x="314" y="144"/>
                  </a:cxn>
                  <a:cxn ang="0">
                    <a:pos x="389" y="127"/>
                  </a:cxn>
                  <a:cxn ang="0">
                    <a:pos x="326" y="110"/>
                  </a:cxn>
                  <a:cxn ang="0">
                    <a:pos x="422" y="92"/>
                  </a:cxn>
                  <a:cxn ang="0">
                    <a:pos x="454" y="48"/>
                  </a:cxn>
                  <a:cxn ang="0">
                    <a:pos x="476" y="0"/>
                  </a:cxn>
                  <a:cxn ang="0">
                    <a:pos x="372" y="65"/>
                  </a:cxn>
                  <a:cxn ang="0">
                    <a:pos x="264" y="89"/>
                  </a:cxn>
                  <a:cxn ang="0">
                    <a:pos x="149" y="113"/>
                  </a:cxn>
                  <a:cxn ang="0">
                    <a:pos x="0" y="127"/>
                  </a:cxn>
                </a:cxnLst>
                <a:rect l="0" t="0" r="r" b="b"/>
                <a:pathLst>
                  <a:path w="477" h="235">
                    <a:moveTo>
                      <a:pt x="0" y="127"/>
                    </a:moveTo>
                    <a:lnTo>
                      <a:pt x="28" y="182"/>
                    </a:lnTo>
                    <a:lnTo>
                      <a:pt x="79" y="220"/>
                    </a:lnTo>
                    <a:lnTo>
                      <a:pt x="141" y="234"/>
                    </a:lnTo>
                    <a:lnTo>
                      <a:pt x="132" y="213"/>
                    </a:lnTo>
                    <a:lnTo>
                      <a:pt x="218" y="209"/>
                    </a:lnTo>
                    <a:lnTo>
                      <a:pt x="310" y="196"/>
                    </a:lnTo>
                    <a:lnTo>
                      <a:pt x="273" y="168"/>
                    </a:lnTo>
                    <a:lnTo>
                      <a:pt x="314" y="144"/>
                    </a:lnTo>
                    <a:lnTo>
                      <a:pt x="389" y="127"/>
                    </a:lnTo>
                    <a:lnTo>
                      <a:pt x="326" y="110"/>
                    </a:lnTo>
                    <a:lnTo>
                      <a:pt x="422" y="92"/>
                    </a:lnTo>
                    <a:lnTo>
                      <a:pt x="454" y="48"/>
                    </a:lnTo>
                    <a:lnTo>
                      <a:pt x="476" y="0"/>
                    </a:lnTo>
                    <a:lnTo>
                      <a:pt x="372" y="65"/>
                    </a:lnTo>
                    <a:lnTo>
                      <a:pt x="264" y="89"/>
                    </a:lnTo>
                    <a:lnTo>
                      <a:pt x="149" y="11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06" y="2730"/>
              <a:ext cx="1449" cy="667"/>
              <a:chOff x="1306" y="2730"/>
              <a:chExt cx="1449" cy="667"/>
            </a:xfrm>
          </p:grpSpPr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1306" y="2730"/>
                <a:ext cx="1449" cy="667"/>
              </a:xfrm>
              <a:custGeom>
                <a:avLst/>
                <a:gdLst/>
                <a:ahLst/>
                <a:cxnLst>
                  <a:cxn ang="0">
                    <a:pos x="1448" y="604"/>
                  </a:cxn>
                  <a:cxn ang="0">
                    <a:pos x="1406" y="528"/>
                  </a:cxn>
                  <a:cxn ang="0">
                    <a:pos x="1365" y="466"/>
                  </a:cxn>
                  <a:cxn ang="0">
                    <a:pos x="1365" y="398"/>
                  </a:cxn>
                  <a:cxn ang="0">
                    <a:pos x="1365" y="336"/>
                  </a:cxn>
                  <a:cxn ang="0">
                    <a:pos x="1373" y="261"/>
                  </a:cxn>
                  <a:cxn ang="0">
                    <a:pos x="1340" y="143"/>
                  </a:cxn>
                  <a:cxn ang="0">
                    <a:pos x="1291" y="95"/>
                  </a:cxn>
                  <a:cxn ang="0">
                    <a:pos x="1200" y="47"/>
                  </a:cxn>
                  <a:cxn ang="0">
                    <a:pos x="1192" y="68"/>
                  </a:cxn>
                  <a:cxn ang="0">
                    <a:pos x="1149" y="34"/>
                  </a:cxn>
                  <a:cxn ang="0">
                    <a:pos x="1067" y="6"/>
                  </a:cxn>
                  <a:cxn ang="0">
                    <a:pos x="1017" y="0"/>
                  </a:cxn>
                  <a:cxn ang="0">
                    <a:pos x="1026" y="27"/>
                  </a:cxn>
                  <a:cxn ang="0">
                    <a:pos x="943" y="6"/>
                  </a:cxn>
                  <a:cxn ang="0">
                    <a:pos x="853" y="0"/>
                  </a:cxn>
                  <a:cxn ang="0">
                    <a:pos x="786" y="6"/>
                  </a:cxn>
                  <a:cxn ang="0">
                    <a:pos x="819" y="20"/>
                  </a:cxn>
                  <a:cxn ang="0">
                    <a:pos x="670" y="20"/>
                  </a:cxn>
                  <a:cxn ang="0">
                    <a:pos x="454" y="47"/>
                  </a:cxn>
                  <a:cxn ang="0">
                    <a:pos x="380" y="89"/>
                  </a:cxn>
                  <a:cxn ang="0">
                    <a:pos x="380" y="95"/>
                  </a:cxn>
                  <a:cxn ang="0">
                    <a:pos x="314" y="89"/>
                  </a:cxn>
                  <a:cxn ang="0">
                    <a:pos x="307" y="109"/>
                  </a:cxn>
                  <a:cxn ang="0">
                    <a:pos x="190" y="137"/>
                  </a:cxn>
                  <a:cxn ang="0">
                    <a:pos x="124" y="137"/>
                  </a:cxn>
                  <a:cxn ang="0">
                    <a:pos x="33" y="103"/>
                  </a:cxn>
                  <a:cxn ang="0">
                    <a:pos x="0" y="109"/>
                  </a:cxn>
                  <a:cxn ang="0">
                    <a:pos x="50" y="123"/>
                  </a:cxn>
                  <a:cxn ang="0">
                    <a:pos x="91" y="157"/>
                  </a:cxn>
                  <a:cxn ang="0">
                    <a:pos x="132" y="199"/>
                  </a:cxn>
                  <a:cxn ang="0">
                    <a:pos x="264" y="227"/>
                  </a:cxn>
                  <a:cxn ang="0">
                    <a:pos x="322" y="274"/>
                  </a:cxn>
                  <a:cxn ang="0">
                    <a:pos x="365" y="316"/>
                  </a:cxn>
                  <a:cxn ang="0">
                    <a:pos x="413" y="336"/>
                  </a:cxn>
                  <a:cxn ang="0">
                    <a:pos x="571" y="336"/>
                  </a:cxn>
                  <a:cxn ang="0">
                    <a:pos x="711" y="322"/>
                  </a:cxn>
                  <a:cxn ang="0">
                    <a:pos x="778" y="343"/>
                  </a:cxn>
                  <a:cxn ang="0">
                    <a:pos x="803" y="398"/>
                  </a:cxn>
                  <a:cxn ang="0">
                    <a:pos x="844" y="480"/>
                  </a:cxn>
                  <a:cxn ang="0">
                    <a:pos x="911" y="522"/>
                  </a:cxn>
                  <a:cxn ang="0">
                    <a:pos x="1084" y="536"/>
                  </a:cxn>
                  <a:cxn ang="0">
                    <a:pos x="1142" y="522"/>
                  </a:cxn>
                  <a:cxn ang="0">
                    <a:pos x="1282" y="508"/>
                  </a:cxn>
                  <a:cxn ang="0">
                    <a:pos x="1340" y="508"/>
                  </a:cxn>
                  <a:cxn ang="0">
                    <a:pos x="1399" y="577"/>
                  </a:cxn>
                  <a:cxn ang="0">
                    <a:pos x="1448" y="666"/>
                  </a:cxn>
                  <a:cxn ang="0">
                    <a:pos x="1448" y="604"/>
                  </a:cxn>
                </a:cxnLst>
                <a:rect l="0" t="0" r="r" b="b"/>
                <a:pathLst>
                  <a:path w="1449" h="667">
                    <a:moveTo>
                      <a:pt x="1448" y="604"/>
                    </a:moveTo>
                    <a:lnTo>
                      <a:pt x="1406" y="528"/>
                    </a:lnTo>
                    <a:lnTo>
                      <a:pt x="1365" y="466"/>
                    </a:lnTo>
                    <a:lnTo>
                      <a:pt x="1365" y="398"/>
                    </a:lnTo>
                    <a:lnTo>
                      <a:pt x="1365" y="336"/>
                    </a:lnTo>
                    <a:lnTo>
                      <a:pt x="1373" y="261"/>
                    </a:lnTo>
                    <a:lnTo>
                      <a:pt x="1340" y="143"/>
                    </a:lnTo>
                    <a:lnTo>
                      <a:pt x="1291" y="95"/>
                    </a:lnTo>
                    <a:lnTo>
                      <a:pt x="1200" y="47"/>
                    </a:lnTo>
                    <a:lnTo>
                      <a:pt x="1192" y="68"/>
                    </a:lnTo>
                    <a:lnTo>
                      <a:pt x="1149" y="34"/>
                    </a:lnTo>
                    <a:lnTo>
                      <a:pt x="1067" y="6"/>
                    </a:lnTo>
                    <a:lnTo>
                      <a:pt x="1017" y="0"/>
                    </a:lnTo>
                    <a:lnTo>
                      <a:pt x="1026" y="27"/>
                    </a:lnTo>
                    <a:lnTo>
                      <a:pt x="943" y="6"/>
                    </a:lnTo>
                    <a:lnTo>
                      <a:pt x="853" y="0"/>
                    </a:lnTo>
                    <a:lnTo>
                      <a:pt x="786" y="6"/>
                    </a:lnTo>
                    <a:lnTo>
                      <a:pt x="819" y="20"/>
                    </a:lnTo>
                    <a:lnTo>
                      <a:pt x="670" y="20"/>
                    </a:lnTo>
                    <a:lnTo>
                      <a:pt x="454" y="47"/>
                    </a:lnTo>
                    <a:lnTo>
                      <a:pt x="380" y="89"/>
                    </a:lnTo>
                    <a:lnTo>
                      <a:pt x="380" y="95"/>
                    </a:lnTo>
                    <a:lnTo>
                      <a:pt x="314" y="89"/>
                    </a:lnTo>
                    <a:lnTo>
                      <a:pt x="307" y="109"/>
                    </a:lnTo>
                    <a:lnTo>
                      <a:pt x="190" y="137"/>
                    </a:lnTo>
                    <a:lnTo>
                      <a:pt x="124" y="137"/>
                    </a:lnTo>
                    <a:lnTo>
                      <a:pt x="33" y="103"/>
                    </a:lnTo>
                    <a:lnTo>
                      <a:pt x="0" y="109"/>
                    </a:lnTo>
                    <a:lnTo>
                      <a:pt x="50" y="123"/>
                    </a:lnTo>
                    <a:lnTo>
                      <a:pt x="91" y="157"/>
                    </a:lnTo>
                    <a:lnTo>
                      <a:pt x="132" y="199"/>
                    </a:lnTo>
                    <a:lnTo>
                      <a:pt x="264" y="227"/>
                    </a:lnTo>
                    <a:lnTo>
                      <a:pt x="322" y="274"/>
                    </a:lnTo>
                    <a:lnTo>
                      <a:pt x="365" y="316"/>
                    </a:lnTo>
                    <a:lnTo>
                      <a:pt x="413" y="336"/>
                    </a:lnTo>
                    <a:lnTo>
                      <a:pt x="571" y="336"/>
                    </a:lnTo>
                    <a:lnTo>
                      <a:pt x="711" y="322"/>
                    </a:lnTo>
                    <a:lnTo>
                      <a:pt x="778" y="343"/>
                    </a:lnTo>
                    <a:lnTo>
                      <a:pt x="803" y="398"/>
                    </a:lnTo>
                    <a:lnTo>
                      <a:pt x="844" y="480"/>
                    </a:lnTo>
                    <a:lnTo>
                      <a:pt x="911" y="522"/>
                    </a:lnTo>
                    <a:lnTo>
                      <a:pt x="1084" y="536"/>
                    </a:lnTo>
                    <a:lnTo>
                      <a:pt x="1142" y="522"/>
                    </a:lnTo>
                    <a:lnTo>
                      <a:pt x="1282" y="508"/>
                    </a:lnTo>
                    <a:lnTo>
                      <a:pt x="1340" y="508"/>
                    </a:lnTo>
                    <a:lnTo>
                      <a:pt x="1399" y="577"/>
                    </a:lnTo>
                    <a:lnTo>
                      <a:pt x="1448" y="666"/>
                    </a:lnTo>
                    <a:lnTo>
                      <a:pt x="1448" y="604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1484" y="2913"/>
                <a:ext cx="1156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21"/>
                  </a:cxn>
                  <a:cxn ang="0">
                    <a:pos x="144" y="61"/>
                  </a:cxn>
                  <a:cxn ang="0">
                    <a:pos x="194" y="113"/>
                  </a:cxn>
                  <a:cxn ang="0">
                    <a:pos x="235" y="85"/>
                  </a:cxn>
                  <a:cxn ang="0">
                    <a:pos x="322" y="59"/>
                  </a:cxn>
                  <a:cxn ang="0">
                    <a:pos x="476" y="34"/>
                  </a:cxn>
                  <a:cxn ang="0">
                    <a:pos x="380" y="61"/>
                  </a:cxn>
                  <a:cxn ang="0">
                    <a:pos x="290" y="85"/>
                  </a:cxn>
                  <a:cxn ang="0">
                    <a:pos x="261" y="103"/>
                  </a:cxn>
                  <a:cxn ang="0">
                    <a:pos x="240" y="123"/>
                  </a:cxn>
                  <a:cxn ang="0">
                    <a:pos x="322" y="137"/>
                  </a:cxn>
                  <a:cxn ang="0">
                    <a:pos x="442" y="131"/>
                  </a:cxn>
                  <a:cxn ang="0">
                    <a:pos x="538" y="113"/>
                  </a:cxn>
                  <a:cxn ang="0">
                    <a:pos x="630" y="69"/>
                  </a:cxn>
                  <a:cxn ang="0">
                    <a:pos x="700" y="59"/>
                  </a:cxn>
                  <a:cxn ang="0">
                    <a:pos x="794" y="69"/>
                  </a:cxn>
                  <a:cxn ang="0">
                    <a:pos x="865" y="103"/>
                  </a:cxn>
                  <a:cxn ang="0">
                    <a:pos x="791" y="83"/>
                  </a:cxn>
                  <a:cxn ang="0">
                    <a:pos x="716" y="79"/>
                  </a:cxn>
                  <a:cxn ang="0">
                    <a:pos x="649" y="95"/>
                  </a:cxn>
                  <a:cxn ang="0">
                    <a:pos x="604" y="121"/>
                  </a:cxn>
                  <a:cxn ang="0">
                    <a:pos x="637" y="141"/>
                  </a:cxn>
                  <a:cxn ang="0">
                    <a:pos x="666" y="182"/>
                  </a:cxn>
                  <a:cxn ang="0">
                    <a:pos x="666" y="213"/>
                  </a:cxn>
                  <a:cxn ang="0">
                    <a:pos x="678" y="251"/>
                  </a:cxn>
                  <a:cxn ang="0">
                    <a:pos x="707" y="285"/>
                  </a:cxn>
                  <a:cxn ang="0">
                    <a:pos x="741" y="302"/>
                  </a:cxn>
                  <a:cxn ang="0">
                    <a:pos x="840" y="326"/>
                  </a:cxn>
                  <a:cxn ang="0">
                    <a:pos x="943" y="326"/>
                  </a:cxn>
                  <a:cxn ang="0">
                    <a:pos x="972" y="285"/>
                  </a:cxn>
                  <a:cxn ang="0">
                    <a:pos x="1015" y="251"/>
                  </a:cxn>
                  <a:cxn ang="0">
                    <a:pos x="1059" y="247"/>
                  </a:cxn>
                  <a:cxn ang="0">
                    <a:pos x="1030" y="268"/>
                  </a:cxn>
                  <a:cxn ang="0">
                    <a:pos x="998" y="298"/>
                  </a:cxn>
                  <a:cxn ang="0">
                    <a:pos x="986" y="333"/>
                  </a:cxn>
                  <a:cxn ang="0">
                    <a:pos x="1089" y="312"/>
                  </a:cxn>
                  <a:cxn ang="0">
                    <a:pos x="1155" y="309"/>
                  </a:cxn>
                  <a:cxn ang="0">
                    <a:pos x="1085" y="230"/>
                  </a:cxn>
                  <a:cxn ang="0">
                    <a:pos x="935" y="109"/>
                  </a:cxn>
                  <a:cxn ang="0">
                    <a:pos x="779" y="41"/>
                  </a:cxn>
                  <a:cxn ang="0">
                    <a:pos x="649" y="31"/>
                  </a:cxn>
                  <a:cxn ang="0">
                    <a:pos x="423" y="10"/>
                  </a:cxn>
                  <a:cxn ang="0">
                    <a:pos x="310" y="7"/>
                  </a:cxn>
                  <a:cxn ang="0">
                    <a:pos x="182" y="21"/>
                  </a:cxn>
                  <a:cxn ang="0">
                    <a:pos x="124" y="13"/>
                  </a:cxn>
                  <a:cxn ang="0">
                    <a:pos x="0" y="0"/>
                  </a:cxn>
                </a:cxnLst>
                <a:rect l="0" t="0" r="r" b="b"/>
                <a:pathLst>
                  <a:path w="1156" h="334">
                    <a:moveTo>
                      <a:pt x="0" y="0"/>
                    </a:moveTo>
                    <a:lnTo>
                      <a:pt x="83" y="21"/>
                    </a:lnTo>
                    <a:lnTo>
                      <a:pt x="144" y="61"/>
                    </a:lnTo>
                    <a:lnTo>
                      <a:pt x="194" y="113"/>
                    </a:lnTo>
                    <a:lnTo>
                      <a:pt x="235" y="85"/>
                    </a:lnTo>
                    <a:lnTo>
                      <a:pt x="322" y="59"/>
                    </a:lnTo>
                    <a:lnTo>
                      <a:pt x="476" y="34"/>
                    </a:lnTo>
                    <a:lnTo>
                      <a:pt x="380" y="61"/>
                    </a:lnTo>
                    <a:lnTo>
                      <a:pt x="290" y="85"/>
                    </a:lnTo>
                    <a:lnTo>
                      <a:pt x="261" y="103"/>
                    </a:lnTo>
                    <a:lnTo>
                      <a:pt x="240" y="123"/>
                    </a:lnTo>
                    <a:lnTo>
                      <a:pt x="322" y="137"/>
                    </a:lnTo>
                    <a:lnTo>
                      <a:pt x="442" y="131"/>
                    </a:lnTo>
                    <a:lnTo>
                      <a:pt x="538" y="113"/>
                    </a:lnTo>
                    <a:lnTo>
                      <a:pt x="630" y="69"/>
                    </a:lnTo>
                    <a:lnTo>
                      <a:pt x="700" y="59"/>
                    </a:lnTo>
                    <a:lnTo>
                      <a:pt x="794" y="69"/>
                    </a:lnTo>
                    <a:lnTo>
                      <a:pt x="865" y="103"/>
                    </a:lnTo>
                    <a:lnTo>
                      <a:pt x="791" y="83"/>
                    </a:lnTo>
                    <a:lnTo>
                      <a:pt x="716" y="79"/>
                    </a:lnTo>
                    <a:lnTo>
                      <a:pt x="649" y="95"/>
                    </a:lnTo>
                    <a:lnTo>
                      <a:pt x="604" y="121"/>
                    </a:lnTo>
                    <a:lnTo>
                      <a:pt x="637" y="141"/>
                    </a:lnTo>
                    <a:lnTo>
                      <a:pt x="666" y="182"/>
                    </a:lnTo>
                    <a:lnTo>
                      <a:pt x="666" y="213"/>
                    </a:lnTo>
                    <a:lnTo>
                      <a:pt x="678" y="251"/>
                    </a:lnTo>
                    <a:lnTo>
                      <a:pt x="707" y="285"/>
                    </a:lnTo>
                    <a:lnTo>
                      <a:pt x="741" y="302"/>
                    </a:lnTo>
                    <a:lnTo>
                      <a:pt x="840" y="326"/>
                    </a:lnTo>
                    <a:lnTo>
                      <a:pt x="943" y="326"/>
                    </a:lnTo>
                    <a:lnTo>
                      <a:pt x="972" y="285"/>
                    </a:lnTo>
                    <a:lnTo>
                      <a:pt x="1015" y="251"/>
                    </a:lnTo>
                    <a:lnTo>
                      <a:pt x="1059" y="247"/>
                    </a:lnTo>
                    <a:lnTo>
                      <a:pt x="1030" y="268"/>
                    </a:lnTo>
                    <a:lnTo>
                      <a:pt x="998" y="298"/>
                    </a:lnTo>
                    <a:lnTo>
                      <a:pt x="986" y="333"/>
                    </a:lnTo>
                    <a:lnTo>
                      <a:pt x="1089" y="312"/>
                    </a:lnTo>
                    <a:lnTo>
                      <a:pt x="1155" y="309"/>
                    </a:lnTo>
                    <a:lnTo>
                      <a:pt x="1085" y="230"/>
                    </a:lnTo>
                    <a:lnTo>
                      <a:pt x="935" y="109"/>
                    </a:lnTo>
                    <a:lnTo>
                      <a:pt x="779" y="41"/>
                    </a:lnTo>
                    <a:lnTo>
                      <a:pt x="649" y="31"/>
                    </a:lnTo>
                    <a:lnTo>
                      <a:pt x="423" y="10"/>
                    </a:lnTo>
                    <a:lnTo>
                      <a:pt x="310" y="7"/>
                    </a:lnTo>
                    <a:lnTo>
                      <a:pt x="182" y="21"/>
                    </a:lnTo>
                    <a:lnTo>
                      <a:pt x="124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1408" y="2752"/>
                <a:ext cx="1248" cy="444"/>
              </a:xfrm>
              <a:custGeom>
                <a:avLst/>
                <a:gdLst/>
                <a:ahLst/>
                <a:cxnLst>
                  <a:cxn ang="0">
                    <a:pos x="223" y="95"/>
                  </a:cxn>
                  <a:cxn ang="0">
                    <a:pos x="315" y="103"/>
                  </a:cxn>
                  <a:cxn ang="0">
                    <a:pos x="327" y="71"/>
                  </a:cxn>
                  <a:cxn ang="0">
                    <a:pos x="356" y="55"/>
                  </a:cxn>
                  <a:cxn ang="0">
                    <a:pos x="440" y="55"/>
                  </a:cxn>
                  <a:cxn ang="0">
                    <a:pos x="500" y="83"/>
                  </a:cxn>
                  <a:cxn ang="0">
                    <a:pos x="555" y="113"/>
                  </a:cxn>
                  <a:cxn ang="0">
                    <a:pos x="529" y="65"/>
                  </a:cxn>
                  <a:cxn ang="0">
                    <a:pos x="497" y="37"/>
                  </a:cxn>
                  <a:cxn ang="0">
                    <a:pos x="587" y="31"/>
                  </a:cxn>
                  <a:cxn ang="0">
                    <a:pos x="650" y="31"/>
                  </a:cxn>
                  <a:cxn ang="0">
                    <a:pos x="704" y="31"/>
                  </a:cxn>
                  <a:cxn ang="0">
                    <a:pos x="741" y="41"/>
                  </a:cxn>
                  <a:cxn ang="0">
                    <a:pos x="794" y="95"/>
                  </a:cxn>
                  <a:cxn ang="0">
                    <a:pos x="765" y="31"/>
                  </a:cxn>
                  <a:cxn ang="0">
                    <a:pos x="736" y="0"/>
                  </a:cxn>
                  <a:cxn ang="0">
                    <a:pos x="823" y="13"/>
                  </a:cxn>
                  <a:cxn ang="0">
                    <a:pos x="886" y="23"/>
                  </a:cxn>
                  <a:cxn ang="0">
                    <a:pos x="927" y="47"/>
                  </a:cxn>
                  <a:cxn ang="0">
                    <a:pos x="957" y="106"/>
                  </a:cxn>
                  <a:cxn ang="0">
                    <a:pos x="953" y="69"/>
                  </a:cxn>
                  <a:cxn ang="0">
                    <a:pos x="944" y="17"/>
                  </a:cxn>
                  <a:cxn ang="0">
                    <a:pos x="944" y="3"/>
                  </a:cxn>
                  <a:cxn ang="0">
                    <a:pos x="1006" y="20"/>
                  </a:cxn>
                  <a:cxn ang="0">
                    <a:pos x="1044" y="41"/>
                  </a:cxn>
                  <a:cxn ang="0">
                    <a:pos x="1061" y="65"/>
                  </a:cxn>
                  <a:cxn ang="0">
                    <a:pos x="1081" y="117"/>
                  </a:cxn>
                  <a:cxn ang="0">
                    <a:pos x="1093" y="93"/>
                  </a:cxn>
                  <a:cxn ang="0">
                    <a:pos x="1097" y="57"/>
                  </a:cxn>
                  <a:cxn ang="0">
                    <a:pos x="1155" y="89"/>
                  </a:cxn>
                  <a:cxn ang="0">
                    <a:pos x="1225" y="164"/>
                  </a:cxn>
                  <a:cxn ang="0">
                    <a:pos x="1242" y="222"/>
                  </a:cxn>
                  <a:cxn ang="0">
                    <a:pos x="1247" y="319"/>
                  </a:cxn>
                  <a:cxn ang="0">
                    <a:pos x="1237" y="421"/>
                  </a:cxn>
                  <a:cxn ang="0">
                    <a:pos x="1242" y="443"/>
                  </a:cxn>
                  <a:cxn ang="0">
                    <a:pos x="1155" y="356"/>
                  </a:cxn>
                  <a:cxn ang="0">
                    <a:pos x="1090" y="294"/>
                  </a:cxn>
                  <a:cxn ang="0">
                    <a:pos x="1006" y="246"/>
                  </a:cxn>
                  <a:cxn ang="0">
                    <a:pos x="924" y="208"/>
                  </a:cxn>
                  <a:cxn ang="0">
                    <a:pos x="823" y="182"/>
                  </a:cxn>
                  <a:cxn ang="0">
                    <a:pos x="704" y="174"/>
                  </a:cxn>
                  <a:cxn ang="0">
                    <a:pos x="543" y="161"/>
                  </a:cxn>
                  <a:cxn ang="0">
                    <a:pos x="348" y="157"/>
                  </a:cxn>
                  <a:cxn ang="0">
                    <a:pos x="261" y="161"/>
                  </a:cxn>
                  <a:cxn ang="0">
                    <a:pos x="124" y="157"/>
                  </a:cxn>
                  <a:cxn ang="0">
                    <a:pos x="57" y="147"/>
                  </a:cxn>
                  <a:cxn ang="0">
                    <a:pos x="0" y="133"/>
                  </a:cxn>
                  <a:cxn ang="0">
                    <a:pos x="70" y="133"/>
                  </a:cxn>
                  <a:cxn ang="0">
                    <a:pos x="165" y="127"/>
                  </a:cxn>
                  <a:cxn ang="0">
                    <a:pos x="223" y="95"/>
                  </a:cxn>
                </a:cxnLst>
                <a:rect l="0" t="0" r="r" b="b"/>
                <a:pathLst>
                  <a:path w="1248" h="444">
                    <a:moveTo>
                      <a:pt x="223" y="95"/>
                    </a:moveTo>
                    <a:lnTo>
                      <a:pt x="315" y="103"/>
                    </a:lnTo>
                    <a:lnTo>
                      <a:pt x="327" y="71"/>
                    </a:lnTo>
                    <a:lnTo>
                      <a:pt x="356" y="55"/>
                    </a:lnTo>
                    <a:lnTo>
                      <a:pt x="440" y="55"/>
                    </a:lnTo>
                    <a:lnTo>
                      <a:pt x="500" y="83"/>
                    </a:lnTo>
                    <a:lnTo>
                      <a:pt x="555" y="113"/>
                    </a:lnTo>
                    <a:lnTo>
                      <a:pt x="529" y="65"/>
                    </a:lnTo>
                    <a:lnTo>
                      <a:pt x="497" y="37"/>
                    </a:lnTo>
                    <a:lnTo>
                      <a:pt x="587" y="31"/>
                    </a:lnTo>
                    <a:lnTo>
                      <a:pt x="650" y="31"/>
                    </a:lnTo>
                    <a:lnTo>
                      <a:pt x="704" y="31"/>
                    </a:lnTo>
                    <a:lnTo>
                      <a:pt x="741" y="41"/>
                    </a:lnTo>
                    <a:lnTo>
                      <a:pt x="794" y="95"/>
                    </a:lnTo>
                    <a:lnTo>
                      <a:pt x="765" y="31"/>
                    </a:lnTo>
                    <a:lnTo>
                      <a:pt x="736" y="0"/>
                    </a:lnTo>
                    <a:lnTo>
                      <a:pt x="823" y="13"/>
                    </a:lnTo>
                    <a:lnTo>
                      <a:pt x="886" y="23"/>
                    </a:lnTo>
                    <a:lnTo>
                      <a:pt x="927" y="47"/>
                    </a:lnTo>
                    <a:lnTo>
                      <a:pt x="957" y="106"/>
                    </a:lnTo>
                    <a:lnTo>
                      <a:pt x="953" y="69"/>
                    </a:lnTo>
                    <a:lnTo>
                      <a:pt x="944" y="17"/>
                    </a:lnTo>
                    <a:lnTo>
                      <a:pt x="944" y="3"/>
                    </a:lnTo>
                    <a:lnTo>
                      <a:pt x="1006" y="20"/>
                    </a:lnTo>
                    <a:lnTo>
                      <a:pt x="1044" y="41"/>
                    </a:lnTo>
                    <a:lnTo>
                      <a:pt x="1061" y="65"/>
                    </a:lnTo>
                    <a:lnTo>
                      <a:pt x="1081" y="117"/>
                    </a:lnTo>
                    <a:lnTo>
                      <a:pt x="1093" y="93"/>
                    </a:lnTo>
                    <a:lnTo>
                      <a:pt x="1097" y="57"/>
                    </a:lnTo>
                    <a:lnTo>
                      <a:pt x="1155" y="89"/>
                    </a:lnTo>
                    <a:lnTo>
                      <a:pt x="1225" y="164"/>
                    </a:lnTo>
                    <a:lnTo>
                      <a:pt x="1242" y="222"/>
                    </a:lnTo>
                    <a:lnTo>
                      <a:pt x="1247" y="319"/>
                    </a:lnTo>
                    <a:lnTo>
                      <a:pt x="1237" y="421"/>
                    </a:lnTo>
                    <a:lnTo>
                      <a:pt x="1242" y="443"/>
                    </a:lnTo>
                    <a:lnTo>
                      <a:pt x="1155" y="356"/>
                    </a:lnTo>
                    <a:lnTo>
                      <a:pt x="1090" y="294"/>
                    </a:lnTo>
                    <a:lnTo>
                      <a:pt x="1006" y="246"/>
                    </a:lnTo>
                    <a:lnTo>
                      <a:pt x="924" y="208"/>
                    </a:lnTo>
                    <a:lnTo>
                      <a:pt x="823" y="182"/>
                    </a:lnTo>
                    <a:lnTo>
                      <a:pt x="704" y="174"/>
                    </a:lnTo>
                    <a:lnTo>
                      <a:pt x="543" y="161"/>
                    </a:lnTo>
                    <a:lnTo>
                      <a:pt x="348" y="157"/>
                    </a:lnTo>
                    <a:lnTo>
                      <a:pt x="261" y="161"/>
                    </a:lnTo>
                    <a:lnTo>
                      <a:pt x="124" y="157"/>
                    </a:lnTo>
                    <a:lnTo>
                      <a:pt x="57" y="147"/>
                    </a:lnTo>
                    <a:lnTo>
                      <a:pt x="0" y="133"/>
                    </a:lnTo>
                    <a:lnTo>
                      <a:pt x="70" y="133"/>
                    </a:lnTo>
                    <a:lnTo>
                      <a:pt x="165" y="127"/>
                    </a:lnTo>
                    <a:lnTo>
                      <a:pt x="223" y="9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2615" y="1885"/>
              <a:ext cx="346" cy="214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1" y="171"/>
                </a:cxn>
                <a:cxn ang="0">
                  <a:pos x="90" y="247"/>
                </a:cxn>
                <a:cxn ang="0">
                  <a:pos x="122" y="356"/>
                </a:cxn>
                <a:cxn ang="0">
                  <a:pos x="148" y="473"/>
                </a:cxn>
                <a:cxn ang="0">
                  <a:pos x="155" y="576"/>
                </a:cxn>
                <a:cxn ang="0">
                  <a:pos x="172" y="802"/>
                </a:cxn>
                <a:cxn ang="0">
                  <a:pos x="172" y="974"/>
                </a:cxn>
                <a:cxn ang="0">
                  <a:pos x="155" y="1147"/>
                </a:cxn>
                <a:cxn ang="0">
                  <a:pos x="131" y="1284"/>
                </a:cxn>
                <a:cxn ang="0">
                  <a:pos x="115" y="1517"/>
                </a:cxn>
                <a:cxn ang="0">
                  <a:pos x="57" y="1772"/>
                </a:cxn>
                <a:cxn ang="0">
                  <a:pos x="43" y="1898"/>
                </a:cxn>
                <a:cxn ang="0">
                  <a:pos x="10" y="2009"/>
                </a:cxn>
                <a:cxn ang="0">
                  <a:pos x="3" y="2139"/>
                </a:cxn>
                <a:cxn ang="0">
                  <a:pos x="84" y="2132"/>
                </a:cxn>
                <a:cxn ang="0">
                  <a:pos x="139" y="1895"/>
                </a:cxn>
                <a:cxn ang="0">
                  <a:pos x="163" y="1764"/>
                </a:cxn>
                <a:cxn ang="0">
                  <a:pos x="189" y="1627"/>
                </a:cxn>
                <a:cxn ang="0">
                  <a:pos x="205" y="1517"/>
                </a:cxn>
                <a:cxn ang="0">
                  <a:pos x="237" y="1284"/>
                </a:cxn>
                <a:cxn ang="0">
                  <a:pos x="263" y="1071"/>
                </a:cxn>
                <a:cxn ang="0">
                  <a:pos x="279" y="830"/>
                </a:cxn>
                <a:cxn ang="0">
                  <a:pos x="270" y="555"/>
                </a:cxn>
                <a:cxn ang="0">
                  <a:pos x="246" y="412"/>
                </a:cxn>
                <a:cxn ang="0">
                  <a:pos x="237" y="356"/>
                </a:cxn>
                <a:cxn ang="0">
                  <a:pos x="279" y="213"/>
                </a:cxn>
                <a:cxn ang="0">
                  <a:pos x="345" y="0"/>
                </a:cxn>
                <a:cxn ang="0">
                  <a:pos x="0" y="47"/>
                </a:cxn>
              </a:cxnLst>
              <a:rect l="0" t="0" r="r" b="b"/>
              <a:pathLst>
                <a:path w="346" h="2140">
                  <a:moveTo>
                    <a:pt x="0" y="47"/>
                  </a:moveTo>
                  <a:lnTo>
                    <a:pt x="31" y="171"/>
                  </a:lnTo>
                  <a:lnTo>
                    <a:pt x="90" y="247"/>
                  </a:lnTo>
                  <a:lnTo>
                    <a:pt x="122" y="356"/>
                  </a:lnTo>
                  <a:lnTo>
                    <a:pt x="148" y="473"/>
                  </a:lnTo>
                  <a:lnTo>
                    <a:pt x="155" y="576"/>
                  </a:lnTo>
                  <a:lnTo>
                    <a:pt x="172" y="802"/>
                  </a:lnTo>
                  <a:lnTo>
                    <a:pt x="172" y="974"/>
                  </a:lnTo>
                  <a:lnTo>
                    <a:pt x="155" y="1147"/>
                  </a:lnTo>
                  <a:lnTo>
                    <a:pt x="131" y="1284"/>
                  </a:lnTo>
                  <a:lnTo>
                    <a:pt x="115" y="1517"/>
                  </a:lnTo>
                  <a:lnTo>
                    <a:pt x="57" y="1772"/>
                  </a:lnTo>
                  <a:lnTo>
                    <a:pt x="43" y="1898"/>
                  </a:lnTo>
                  <a:lnTo>
                    <a:pt x="10" y="2009"/>
                  </a:lnTo>
                  <a:lnTo>
                    <a:pt x="3" y="2139"/>
                  </a:lnTo>
                  <a:lnTo>
                    <a:pt x="84" y="2132"/>
                  </a:lnTo>
                  <a:lnTo>
                    <a:pt x="139" y="1895"/>
                  </a:lnTo>
                  <a:lnTo>
                    <a:pt x="163" y="1764"/>
                  </a:lnTo>
                  <a:lnTo>
                    <a:pt x="189" y="1627"/>
                  </a:lnTo>
                  <a:lnTo>
                    <a:pt x="205" y="1517"/>
                  </a:lnTo>
                  <a:lnTo>
                    <a:pt x="237" y="1284"/>
                  </a:lnTo>
                  <a:lnTo>
                    <a:pt x="263" y="1071"/>
                  </a:lnTo>
                  <a:lnTo>
                    <a:pt x="279" y="830"/>
                  </a:lnTo>
                  <a:lnTo>
                    <a:pt x="270" y="555"/>
                  </a:lnTo>
                  <a:lnTo>
                    <a:pt x="246" y="412"/>
                  </a:lnTo>
                  <a:lnTo>
                    <a:pt x="237" y="356"/>
                  </a:lnTo>
                  <a:lnTo>
                    <a:pt x="279" y="213"/>
                  </a:lnTo>
                  <a:lnTo>
                    <a:pt x="345" y="0"/>
                  </a:lnTo>
                  <a:lnTo>
                    <a:pt x="0" y="47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02" y="1740"/>
              <a:ext cx="172" cy="377"/>
              <a:chOff x="2802" y="1740"/>
              <a:chExt cx="172" cy="377"/>
            </a:xfrm>
          </p:grpSpPr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2802" y="1740"/>
                <a:ext cx="172" cy="377"/>
              </a:xfrm>
              <a:custGeom>
                <a:avLst/>
                <a:gdLst/>
                <a:ahLst/>
                <a:cxnLst>
                  <a:cxn ang="0">
                    <a:pos x="9" y="376"/>
                  </a:cxn>
                  <a:cxn ang="0">
                    <a:pos x="18" y="323"/>
                  </a:cxn>
                  <a:cxn ang="0">
                    <a:pos x="32" y="295"/>
                  </a:cxn>
                  <a:cxn ang="0">
                    <a:pos x="13" y="261"/>
                  </a:cxn>
                  <a:cxn ang="0">
                    <a:pos x="0" y="226"/>
                  </a:cxn>
                  <a:cxn ang="0">
                    <a:pos x="9" y="210"/>
                  </a:cxn>
                  <a:cxn ang="0">
                    <a:pos x="10" y="213"/>
                  </a:cxn>
                  <a:cxn ang="0">
                    <a:pos x="21" y="168"/>
                  </a:cxn>
                  <a:cxn ang="0">
                    <a:pos x="38" y="153"/>
                  </a:cxn>
                  <a:cxn ang="0">
                    <a:pos x="44" y="165"/>
                  </a:cxn>
                  <a:cxn ang="0">
                    <a:pos x="56" y="133"/>
                  </a:cxn>
                  <a:cxn ang="0">
                    <a:pos x="68" y="110"/>
                  </a:cxn>
                  <a:cxn ang="0">
                    <a:pos x="76" y="60"/>
                  </a:cxn>
                  <a:cxn ang="0">
                    <a:pos x="65" y="20"/>
                  </a:cxn>
                  <a:cxn ang="0">
                    <a:pos x="44" y="0"/>
                  </a:cxn>
                  <a:cxn ang="0">
                    <a:pos x="91" y="22"/>
                  </a:cxn>
                  <a:cxn ang="0">
                    <a:pos x="117" y="41"/>
                  </a:cxn>
                  <a:cxn ang="0">
                    <a:pos x="117" y="35"/>
                  </a:cxn>
                  <a:cxn ang="0">
                    <a:pos x="143" y="64"/>
                  </a:cxn>
                  <a:cxn ang="0">
                    <a:pos x="149" y="85"/>
                  </a:cxn>
                  <a:cxn ang="0">
                    <a:pos x="158" y="75"/>
                  </a:cxn>
                  <a:cxn ang="0">
                    <a:pos x="166" y="104"/>
                  </a:cxn>
                  <a:cxn ang="0">
                    <a:pos x="160" y="142"/>
                  </a:cxn>
                  <a:cxn ang="0">
                    <a:pos x="171" y="129"/>
                  </a:cxn>
                  <a:cxn ang="0">
                    <a:pos x="171" y="155"/>
                  </a:cxn>
                  <a:cxn ang="0">
                    <a:pos x="166" y="182"/>
                  </a:cxn>
                  <a:cxn ang="0">
                    <a:pos x="154" y="216"/>
                  </a:cxn>
                  <a:cxn ang="0">
                    <a:pos x="167" y="198"/>
                  </a:cxn>
                  <a:cxn ang="0">
                    <a:pos x="164" y="231"/>
                  </a:cxn>
                  <a:cxn ang="0">
                    <a:pos x="148" y="262"/>
                  </a:cxn>
                  <a:cxn ang="0">
                    <a:pos x="132" y="282"/>
                  </a:cxn>
                  <a:cxn ang="0">
                    <a:pos x="116" y="290"/>
                  </a:cxn>
                  <a:cxn ang="0">
                    <a:pos x="80" y="298"/>
                  </a:cxn>
                  <a:cxn ang="0">
                    <a:pos x="53" y="305"/>
                  </a:cxn>
                  <a:cxn ang="0">
                    <a:pos x="33" y="328"/>
                  </a:cxn>
                  <a:cxn ang="0">
                    <a:pos x="27" y="373"/>
                  </a:cxn>
                  <a:cxn ang="0">
                    <a:pos x="9" y="376"/>
                  </a:cxn>
                </a:cxnLst>
                <a:rect l="0" t="0" r="r" b="b"/>
                <a:pathLst>
                  <a:path w="172" h="377">
                    <a:moveTo>
                      <a:pt x="9" y="376"/>
                    </a:moveTo>
                    <a:lnTo>
                      <a:pt x="18" y="323"/>
                    </a:lnTo>
                    <a:lnTo>
                      <a:pt x="32" y="295"/>
                    </a:lnTo>
                    <a:lnTo>
                      <a:pt x="13" y="261"/>
                    </a:lnTo>
                    <a:lnTo>
                      <a:pt x="0" y="226"/>
                    </a:lnTo>
                    <a:lnTo>
                      <a:pt x="9" y="210"/>
                    </a:lnTo>
                    <a:lnTo>
                      <a:pt x="10" y="213"/>
                    </a:lnTo>
                    <a:lnTo>
                      <a:pt x="21" y="168"/>
                    </a:lnTo>
                    <a:lnTo>
                      <a:pt x="38" y="153"/>
                    </a:lnTo>
                    <a:lnTo>
                      <a:pt x="44" y="165"/>
                    </a:lnTo>
                    <a:lnTo>
                      <a:pt x="56" y="133"/>
                    </a:lnTo>
                    <a:lnTo>
                      <a:pt x="68" y="110"/>
                    </a:lnTo>
                    <a:lnTo>
                      <a:pt x="76" y="60"/>
                    </a:lnTo>
                    <a:lnTo>
                      <a:pt x="65" y="20"/>
                    </a:lnTo>
                    <a:lnTo>
                      <a:pt x="44" y="0"/>
                    </a:lnTo>
                    <a:lnTo>
                      <a:pt x="91" y="22"/>
                    </a:lnTo>
                    <a:lnTo>
                      <a:pt x="117" y="41"/>
                    </a:lnTo>
                    <a:lnTo>
                      <a:pt x="117" y="35"/>
                    </a:lnTo>
                    <a:lnTo>
                      <a:pt x="143" y="64"/>
                    </a:lnTo>
                    <a:lnTo>
                      <a:pt x="149" y="85"/>
                    </a:lnTo>
                    <a:lnTo>
                      <a:pt x="158" y="75"/>
                    </a:lnTo>
                    <a:lnTo>
                      <a:pt x="166" y="104"/>
                    </a:lnTo>
                    <a:lnTo>
                      <a:pt x="160" y="142"/>
                    </a:lnTo>
                    <a:lnTo>
                      <a:pt x="171" y="129"/>
                    </a:lnTo>
                    <a:lnTo>
                      <a:pt x="171" y="155"/>
                    </a:lnTo>
                    <a:lnTo>
                      <a:pt x="166" y="182"/>
                    </a:lnTo>
                    <a:lnTo>
                      <a:pt x="154" y="216"/>
                    </a:lnTo>
                    <a:lnTo>
                      <a:pt x="167" y="198"/>
                    </a:lnTo>
                    <a:lnTo>
                      <a:pt x="164" y="231"/>
                    </a:lnTo>
                    <a:lnTo>
                      <a:pt x="148" y="262"/>
                    </a:lnTo>
                    <a:lnTo>
                      <a:pt x="132" y="282"/>
                    </a:lnTo>
                    <a:lnTo>
                      <a:pt x="116" y="290"/>
                    </a:lnTo>
                    <a:lnTo>
                      <a:pt x="80" y="298"/>
                    </a:lnTo>
                    <a:lnTo>
                      <a:pt x="53" y="305"/>
                    </a:lnTo>
                    <a:lnTo>
                      <a:pt x="33" y="328"/>
                    </a:lnTo>
                    <a:lnTo>
                      <a:pt x="27" y="373"/>
                    </a:lnTo>
                    <a:lnTo>
                      <a:pt x="9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2856" y="1771"/>
                <a:ext cx="113" cy="256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35" y="251"/>
                  </a:cxn>
                  <a:cxn ang="0">
                    <a:pos x="68" y="234"/>
                  </a:cxn>
                  <a:cxn ang="0">
                    <a:pos x="91" y="207"/>
                  </a:cxn>
                  <a:cxn ang="0">
                    <a:pos x="79" y="208"/>
                  </a:cxn>
                  <a:cxn ang="0">
                    <a:pos x="97" y="165"/>
                  </a:cxn>
                  <a:cxn ang="0">
                    <a:pos x="112" y="118"/>
                  </a:cxn>
                  <a:cxn ang="0">
                    <a:pos x="88" y="130"/>
                  </a:cxn>
                  <a:cxn ang="0">
                    <a:pos x="85" y="106"/>
                  </a:cxn>
                  <a:cxn ang="0">
                    <a:pos x="94" y="66"/>
                  </a:cxn>
                  <a:cxn ang="0">
                    <a:pos x="68" y="93"/>
                  </a:cxn>
                  <a:cxn ang="0">
                    <a:pos x="82" y="44"/>
                  </a:cxn>
                  <a:cxn ang="0">
                    <a:pos x="65" y="18"/>
                  </a:cxn>
                  <a:cxn ang="0">
                    <a:pos x="44" y="0"/>
                  </a:cxn>
                  <a:cxn ang="0">
                    <a:pos x="55" y="63"/>
                  </a:cxn>
                  <a:cxn ang="0">
                    <a:pos x="43" y="119"/>
                  </a:cxn>
                  <a:cxn ang="0">
                    <a:pos x="28" y="180"/>
                  </a:cxn>
                  <a:cxn ang="0">
                    <a:pos x="0" y="255"/>
                  </a:cxn>
                </a:cxnLst>
                <a:rect l="0" t="0" r="r" b="b"/>
                <a:pathLst>
                  <a:path w="113" h="256">
                    <a:moveTo>
                      <a:pt x="0" y="255"/>
                    </a:moveTo>
                    <a:lnTo>
                      <a:pt x="35" y="251"/>
                    </a:lnTo>
                    <a:lnTo>
                      <a:pt x="68" y="234"/>
                    </a:lnTo>
                    <a:lnTo>
                      <a:pt x="91" y="207"/>
                    </a:lnTo>
                    <a:lnTo>
                      <a:pt x="79" y="208"/>
                    </a:lnTo>
                    <a:lnTo>
                      <a:pt x="97" y="165"/>
                    </a:lnTo>
                    <a:lnTo>
                      <a:pt x="112" y="118"/>
                    </a:lnTo>
                    <a:lnTo>
                      <a:pt x="88" y="130"/>
                    </a:lnTo>
                    <a:lnTo>
                      <a:pt x="85" y="106"/>
                    </a:lnTo>
                    <a:lnTo>
                      <a:pt x="94" y="66"/>
                    </a:lnTo>
                    <a:lnTo>
                      <a:pt x="68" y="93"/>
                    </a:lnTo>
                    <a:lnTo>
                      <a:pt x="82" y="44"/>
                    </a:lnTo>
                    <a:lnTo>
                      <a:pt x="65" y="18"/>
                    </a:lnTo>
                    <a:lnTo>
                      <a:pt x="44" y="0"/>
                    </a:lnTo>
                    <a:lnTo>
                      <a:pt x="55" y="63"/>
                    </a:lnTo>
                    <a:lnTo>
                      <a:pt x="43" y="119"/>
                    </a:lnTo>
                    <a:lnTo>
                      <a:pt x="28" y="180"/>
                    </a:lnTo>
                    <a:lnTo>
                      <a:pt x="0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57" y="1704"/>
              <a:ext cx="339" cy="470"/>
              <a:chOff x="2857" y="1704"/>
              <a:chExt cx="339" cy="470"/>
            </a:xfrm>
          </p:grpSpPr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2857" y="1704"/>
                <a:ext cx="339" cy="470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35" y="398"/>
                  </a:cxn>
                  <a:cxn ang="0">
                    <a:pos x="66" y="371"/>
                  </a:cxn>
                  <a:cxn ang="0">
                    <a:pos x="53" y="317"/>
                  </a:cxn>
                  <a:cxn ang="0">
                    <a:pos x="47" y="264"/>
                  </a:cxn>
                  <a:cxn ang="0">
                    <a:pos x="66" y="248"/>
                  </a:cxn>
                  <a:cxn ang="0">
                    <a:pos x="68" y="254"/>
                  </a:cxn>
                  <a:cxn ang="0">
                    <a:pos x="102" y="201"/>
                  </a:cxn>
                  <a:cxn ang="0">
                    <a:pos x="130" y="192"/>
                  </a:cxn>
                  <a:cxn ang="0">
                    <a:pos x="137" y="213"/>
                  </a:cxn>
                  <a:cxn ang="0">
                    <a:pos x="167" y="179"/>
                  </a:cxn>
                  <a:cxn ang="0">
                    <a:pos x="193" y="156"/>
                  </a:cxn>
                  <a:cxn ang="0">
                    <a:pos x="225" y="95"/>
                  </a:cxn>
                  <a:cxn ang="0">
                    <a:pos x="225" y="37"/>
                  </a:cxn>
                  <a:cxn ang="0">
                    <a:pos x="204" y="0"/>
                  </a:cxn>
                  <a:cxn ang="0">
                    <a:pos x="261" y="56"/>
                  </a:cxn>
                  <a:cxn ang="0">
                    <a:pos x="290" y="95"/>
                  </a:cxn>
                  <a:cxn ang="0">
                    <a:pos x="293" y="86"/>
                  </a:cxn>
                  <a:cxn ang="0">
                    <a:pos x="318" y="138"/>
                  </a:cxn>
                  <a:cxn ang="0">
                    <a:pos x="319" y="171"/>
                  </a:cxn>
                  <a:cxn ang="0">
                    <a:pos x="338" y="163"/>
                  </a:cxn>
                  <a:cxn ang="0">
                    <a:pos x="336" y="205"/>
                  </a:cxn>
                  <a:cxn ang="0">
                    <a:pos x="313" y="250"/>
                  </a:cxn>
                  <a:cxn ang="0">
                    <a:pos x="333" y="240"/>
                  </a:cxn>
                  <a:cxn ang="0">
                    <a:pos x="322" y="274"/>
                  </a:cxn>
                  <a:cxn ang="0">
                    <a:pos x="306" y="305"/>
                  </a:cxn>
                  <a:cxn ang="0">
                    <a:pos x="272" y="342"/>
                  </a:cxn>
                  <a:cxn ang="0">
                    <a:pos x="299" y="327"/>
                  </a:cxn>
                  <a:cxn ang="0">
                    <a:pos x="283" y="366"/>
                  </a:cxn>
                  <a:cxn ang="0">
                    <a:pos x="246" y="398"/>
                  </a:cxn>
                  <a:cxn ang="0">
                    <a:pos x="216" y="414"/>
                  </a:cxn>
                  <a:cxn ang="0">
                    <a:pos x="188" y="414"/>
                  </a:cxn>
                  <a:cxn ang="0">
                    <a:pos x="135" y="403"/>
                  </a:cxn>
                  <a:cxn ang="0">
                    <a:pos x="92" y="398"/>
                  </a:cxn>
                  <a:cxn ang="0">
                    <a:pos x="54" y="414"/>
                  </a:cxn>
                  <a:cxn ang="0">
                    <a:pos x="28" y="469"/>
                  </a:cxn>
                  <a:cxn ang="0">
                    <a:pos x="0" y="461"/>
                  </a:cxn>
                </a:cxnLst>
                <a:rect l="0" t="0" r="r" b="b"/>
                <a:pathLst>
                  <a:path w="339" h="470">
                    <a:moveTo>
                      <a:pt x="0" y="461"/>
                    </a:moveTo>
                    <a:lnTo>
                      <a:pt x="35" y="398"/>
                    </a:lnTo>
                    <a:lnTo>
                      <a:pt x="66" y="371"/>
                    </a:lnTo>
                    <a:lnTo>
                      <a:pt x="53" y="317"/>
                    </a:lnTo>
                    <a:lnTo>
                      <a:pt x="47" y="264"/>
                    </a:lnTo>
                    <a:lnTo>
                      <a:pt x="66" y="248"/>
                    </a:lnTo>
                    <a:lnTo>
                      <a:pt x="68" y="254"/>
                    </a:lnTo>
                    <a:lnTo>
                      <a:pt x="102" y="201"/>
                    </a:lnTo>
                    <a:lnTo>
                      <a:pt x="130" y="192"/>
                    </a:lnTo>
                    <a:lnTo>
                      <a:pt x="137" y="213"/>
                    </a:lnTo>
                    <a:lnTo>
                      <a:pt x="167" y="179"/>
                    </a:lnTo>
                    <a:lnTo>
                      <a:pt x="193" y="156"/>
                    </a:lnTo>
                    <a:lnTo>
                      <a:pt x="225" y="95"/>
                    </a:lnTo>
                    <a:lnTo>
                      <a:pt x="225" y="37"/>
                    </a:lnTo>
                    <a:lnTo>
                      <a:pt x="204" y="0"/>
                    </a:lnTo>
                    <a:lnTo>
                      <a:pt x="261" y="56"/>
                    </a:lnTo>
                    <a:lnTo>
                      <a:pt x="290" y="95"/>
                    </a:lnTo>
                    <a:lnTo>
                      <a:pt x="293" y="86"/>
                    </a:lnTo>
                    <a:lnTo>
                      <a:pt x="318" y="138"/>
                    </a:lnTo>
                    <a:lnTo>
                      <a:pt x="319" y="171"/>
                    </a:lnTo>
                    <a:lnTo>
                      <a:pt x="338" y="163"/>
                    </a:lnTo>
                    <a:lnTo>
                      <a:pt x="336" y="205"/>
                    </a:lnTo>
                    <a:lnTo>
                      <a:pt x="313" y="250"/>
                    </a:lnTo>
                    <a:lnTo>
                      <a:pt x="333" y="240"/>
                    </a:lnTo>
                    <a:lnTo>
                      <a:pt x="322" y="274"/>
                    </a:lnTo>
                    <a:lnTo>
                      <a:pt x="306" y="305"/>
                    </a:lnTo>
                    <a:lnTo>
                      <a:pt x="272" y="342"/>
                    </a:lnTo>
                    <a:lnTo>
                      <a:pt x="299" y="327"/>
                    </a:lnTo>
                    <a:lnTo>
                      <a:pt x="283" y="366"/>
                    </a:lnTo>
                    <a:lnTo>
                      <a:pt x="246" y="398"/>
                    </a:lnTo>
                    <a:lnTo>
                      <a:pt x="216" y="414"/>
                    </a:lnTo>
                    <a:lnTo>
                      <a:pt x="188" y="414"/>
                    </a:lnTo>
                    <a:lnTo>
                      <a:pt x="135" y="403"/>
                    </a:lnTo>
                    <a:lnTo>
                      <a:pt x="92" y="398"/>
                    </a:lnTo>
                    <a:lnTo>
                      <a:pt x="54" y="414"/>
                    </a:lnTo>
                    <a:lnTo>
                      <a:pt x="28" y="469"/>
                    </a:lnTo>
                    <a:lnTo>
                      <a:pt x="0" y="46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2957" y="1779"/>
                <a:ext cx="220" cy="316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54" y="315"/>
                  </a:cxn>
                  <a:cxn ang="0">
                    <a:pos x="109" y="312"/>
                  </a:cxn>
                  <a:cxn ang="0">
                    <a:pos x="153" y="291"/>
                  </a:cxn>
                  <a:cxn ang="0">
                    <a:pos x="133" y="284"/>
                  </a:cxn>
                  <a:cxn ang="0">
                    <a:pos x="179" y="241"/>
                  </a:cxn>
                  <a:cxn ang="0">
                    <a:pos x="219" y="190"/>
                  </a:cxn>
                  <a:cxn ang="0">
                    <a:pos x="179" y="191"/>
                  </a:cxn>
                  <a:cxn ang="0">
                    <a:pos x="184" y="158"/>
                  </a:cxn>
                  <a:cxn ang="0">
                    <a:pos x="212" y="113"/>
                  </a:cxn>
                  <a:cxn ang="0">
                    <a:pos x="165" y="133"/>
                  </a:cxn>
                  <a:cxn ang="0">
                    <a:pos x="206" y="78"/>
                  </a:cxn>
                  <a:cxn ang="0">
                    <a:pos x="191" y="37"/>
                  </a:cxn>
                  <a:cxn ang="0">
                    <a:pos x="168" y="0"/>
                  </a:cxn>
                  <a:cxn ang="0">
                    <a:pos x="159" y="85"/>
                  </a:cxn>
                  <a:cxn ang="0">
                    <a:pos x="117" y="151"/>
                  </a:cxn>
                  <a:cxn ang="0">
                    <a:pos x="71" y="219"/>
                  </a:cxn>
                  <a:cxn ang="0">
                    <a:pos x="0" y="297"/>
                  </a:cxn>
                </a:cxnLst>
                <a:rect l="0" t="0" r="r" b="b"/>
                <a:pathLst>
                  <a:path w="220" h="316">
                    <a:moveTo>
                      <a:pt x="0" y="297"/>
                    </a:moveTo>
                    <a:lnTo>
                      <a:pt x="54" y="315"/>
                    </a:lnTo>
                    <a:lnTo>
                      <a:pt x="109" y="312"/>
                    </a:lnTo>
                    <a:lnTo>
                      <a:pt x="153" y="291"/>
                    </a:lnTo>
                    <a:lnTo>
                      <a:pt x="133" y="284"/>
                    </a:lnTo>
                    <a:lnTo>
                      <a:pt x="179" y="241"/>
                    </a:lnTo>
                    <a:lnTo>
                      <a:pt x="219" y="190"/>
                    </a:lnTo>
                    <a:lnTo>
                      <a:pt x="179" y="191"/>
                    </a:lnTo>
                    <a:lnTo>
                      <a:pt x="184" y="158"/>
                    </a:lnTo>
                    <a:lnTo>
                      <a:pt x="212" y="113"/>
                    </a:lnTo>
                    <a:lnTo>
                      <a:pt x="165" y="133"/>
                    </a:lnTo>
                    <a:lnTo>
                      <a:pt x="206" y="78"/>
                    </a:lnTo>
                    <a:lnTo>
                      <a:pt x="191" y="37"/>
                    </a:lnTo>
                    <a:lnTo>
                      <a:pt x="168" y="0"/>
                    </a:lnTo>
                    <a:lnTo>
                      <a:pt x="159" y="85"/>
                    </a:lnTo>
                    <a:lnTo>
                      <a:pt x="117" y="151"/>
                    </a:lnTo>
                    <a:lnTo>
                      <a:pt x="71" y="219"/>
                    </a:lnTo>
                    <a:lnTo>
                      <a:pt x="0" y="29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332" y="2005"/>
              <a:ext cx="436" cy="398"/>
              <a:chOff x="2332" y="2005"/>
              <a:chExt cx="436" cy="398"/>
            </a:xfrm>
          </p:grpSpPr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2332" y="2005"/>
                <a:ext cx="436" cy="398"/>
              </a:xfrm>
              <a:custGeom>
                <a:avLst/>
                <a:gdLst/>
                <a:ahLst/>
                <a:cxnLst>
                  <a:cxn ang="0">
                    <a:pos x="435" y="381"/>
                  </a:cxn>
                  <a:cxn ang="0">
                    <a:pos x="378" y="332"/>
                  </a:cxn>
                  <a:cxn ang="0">
                    <a:pos x="337" y="316"/>
                  </a:cxn>
                  <a:cxn ang="0">
                    <a:pos x="328" y="259"/>
                  </a:cxn>
                  <a:cxn ang="0">
                    <a:pos x="313" y="209"/>
                  </a:cxn>
                  <a:cxn ang="0">
                    <a:pos x="289" y="199"/>
                  </a:cxn>
                  <a:cxn ang="0">
                    <a:pos x="289" y="205"/>
                  </a:cxn>
                  <a:cxn ang="0">
                    <a:pos x="236" y="163"/>
                  </a:cxn>
                  <a:cxn ang="0">
                    <a:pos x="206" y="163"/>
                  </a:cxn>
                  <a:cxn ang="0">
                    <a:pos x="209" y="184"/>
                  </a:cxn>
                  <a:cxn ang="0">
                    <a:pos x="168" y="160"/>
                  </a:cxn>
                  <a:cxn ang="0">
                    <a:pos x="133" y="146"/>
                  </a:cxn>
                  <a:cxn ang="0">
                    <a:pos x="80" y="98"/>
                  </a:cxn>
                  <a:cxn ang="0">
                    <a:pos x="57" y="42"/>
                  </a:cxn>
                  <a:cxn ang="0">
                    <a:pos x="63" y="0"/>
                  </a:cxn>
                  <a:cxn ang="0">
                    <a:pos x="30" y="70"/>
                  </a:cxn>
                  <a:cxn ang="0">
                    <a:pos x="18" y="115"/>
                  </a:cxn>
                  <a:cxn ang="0">
                    <a:pos x="13" y="107"/>
                  </a:cxn>
                  <a:cxn ang="0">
                    <a:pos x="9" y="163"/>
                  </a:cxn>
                  <a:cxn ang="0">
                    <a:pos x="21" y="194"/>
                  </a:cxn>
                  <a:cxn ang="0">
                    <a:pos x="0" y="191"/>
                  </a:cxn>
                  <a:cxn ang="0">
                    <a:pos x="19" y="230"/>
                  </a:cxn>
                  <a:cxn ang="0">
                    <a:pos x="57" y="268"/>
                  </a:cxn>
                  <a:cxn ang="0">
                    <a:pos x="34" y="263"/>
                  </a:cxn>
                  <a:cxn ang="0">
                    <a:pos x="59" y="292"/>
                  </a:cxn>
                  <a:cxn ang="0">
                    <a:pos x="86" y="316"/>
                  </a:cxn>
                  <a:cxn ang="0">
                    <a:pos x="131" y="344"/>
                  </a:cxn>
                  <a:cxn ang="0">
                    <a:pos x="101" y="336"/>
                  </a:cxn>
                  <a:cxn ang="0">
                    <a:pos x="131" y="369"/>
                  </a:cxn>
                  <a:cxn ang="0">
                    <a:pos x="177" y="388"/>
                  </a:cxn>
                  <a:cxn ang="0">
                    <a:pos x="213" y="397"/>
                  </a:cxn>
                  <a:cxn ang="0">
                    <a:pos x="240" y="389"/>
                  </a:cxn>
                  <a:cxn ang="0">
                    <a:pos x="286" y="364"/>
                  </a:cxn>
                  <a:cxn ang="0">
                    <a:pos x="324" y="346"/>
                  </a:cxn>
                  <a:cxn ang="0">
                    <a:pos x="366" y="352"/>
                  </a:cxn>
                  <a:cxn ang="0">
                    <a:pos x="410" y="397"/>
                  </a:cxn>
                  <a:cxn ang="0">
                    <a:pos x="435" y="381"/>
                  </a:cxn>
                </a:cxnLst>
                <a:rect l="0" t="0" r="r" b="b"/>
                <a:pathLst>
                  <a:path w="436" h="398">
                    <a:moveTo>
                      <a:pt x="435" y="381"/>
                    </a:moveTo>
                    <a:lnTo>
                      <a:pt x="378" y="332"/>
                    </a:lnTo>
                    <a:lnTo>
                      <a:pt x="337" y="316"/>
                    </a:lnTo>
                    <a:lnTo>
                      <a:pt x="328" y="259"/>
                    </a:lnTo>
                    <a:lnTo>
                      <a:pt x="313" y="20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36" y="163"/>
                    </a:lnTo>
                    <a:lnTo>
                      <a:pt x="206" y="163"/>
                    </a:lnTo>
                    <a:lnTo>
                      <a:pt x="209" y="184"/>
                    </a:lnTo>
                    <a:lnTo>
                      <a:pt x="168" y="160"/>
                    </a:lnTo>
                    <a:lnTo>
                      <a:pt x="133" y="146"/>
                    </a:lnTo>
                    <a:lnTo>
                      <a:pt x="80" y="98"/>
                    </a:lnTo>
                    <a:lnTo>
                      <a:pt x="57" y="42"/>
                    </a:lnTo>
                    <a:lnTo>
                      <a:pt x="63" y="0"/>
                    </a:lnTo>
                    <a:lnTo>
                      <a:pt x="30" y="70"/>
                    </a:lnTo>
                    <a:lnTo>
                      <a:pt x="18" y="115"/>
                    </a:lnTo>
                    <a:lnTo>
                      <a:pt x="13" y="107"/>
                    </a:lnTo>
                    <a:lnTo>
                      <a:pt x="9" y="163"/>
                    </a:lnTo>
                    <a:lnTo>
                      <a:pt x="21" y="194"/>
                    </a:lnTo>
                    <a:lnTo>
                      <a:pt x="0" y="191"/>
                    </a:lnTo>
                    <a:lnTo>
                      <a:pt x="19" y="230"/>
                    </a:lnTo>
                    <a:lnTo>
                      <a:pt x="57" y="268"/>
                    </a:lnTo>
                    <a:lnTo>
                      <a:pt x="34" y="263"/>
                    </a:lnTo>
                    <a:lnTo>
                      <a:pt x="59" y="292"/>
                    </a:lnTo>
                    <a:lnTo>
                      <a:pt x="86" y="316"/>
                    </a:lnTo>
                    <a:lnTo>
                      <a:pt x="131" y="344"/>
                    </a:lnTo>
                    <a:lnTo>
                      <a:pt x="101" y="336"/>
                    </a:lnTo>
                    <a:lnTo>
                      <a:pt x="131" y="369"/>
                    </a:lnTo>
                    <a:lnTo>
                      <a:pt x="177" y="388"/>
                    </a:lnTo>
                    <a:lnTo>
                      <a:pt x="213" y="397"/>
                    </a:lnTo>
                    <a:lnTo>
                      <a:pt x="240" y="389"/>
                    </a:lnTo>
                    <a:lnTo>
                      <a:pt x="286" y="364"/>
                    </a:lnTo>
                    <a:lnTo>
                      <a:pt x="324" y="346"/>
                    </a:lnTo>
                    <a:lnTo>
                      <a:pt x="366" y="352"/>
                    </a:lnTo>
                    <a:lnTo>
                      <a:pt x="410" y="397"/>
                    </a:lnTo>
                    <a:lnTo>
                      <a:pt x="435" y="38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2355" y="2094"/>
                <a:ext cx="285" cy="283"/>
              </a:xfrm>
              <a:custGeom>
                <a:avLst/>
                <a:gdLst/>
                <a:ahLst/>
                <a:cxnLst>
                  <a:cxn ang="0">
                    <a:pos x="284" y="236"/>
                  </a:cxn>
                  <a:cxn ang="0">
                    <a:pos x="238" y="268"/>
                  </a:cxn>
                  <a:cxn ang="0">
                    <a:pos x="186" y="282"/>
                  </a:cxn>
                  <a:cxn ang="0">
                    <a:pos x="136" y="273"/>
                  </a:cxn>
                  <a:cxn ang="0">
                    <a:pos x="150" y="260"/>
                  </a:cxn>
                  <a:cxn ang="0">
                    <a:pos x="91" y="232"/>
                  </a:cxn>
                  <a:cxn ang="0">
                    <a:pos x="34" y="194"/>
                  </a:cxn>
                  <a:cxn ang="0">
                    <a:pos x="72" y="184"/>
                  </a:cxn>
                  <a:cxn ang="0">
                    <a:pos x="56" y="155"/>
                  </a:cxn>
                  <a:cxn ang="0">
                    <a:pos x="10" y="120"/>
                  </a:cxn>
                  <a:cxn ang="0">
                    <a:pos x="60" y="126"/>
                  </a:cxn>
                  <a:cxn ang="0">
                    <a:pos x="3" y="84"/>
                  </a:cxn>
                  <a:cxn ang="0">
                    <a:pos x="0" y="41"/>
                  </a:cxn>
                  <a:cxn ang="0">
                    <a:pos x="7" y="0"/>
                  </a:cxn>
                  <a:cxn ang="0">
                    <a:pos x="50" y="80"/>
                  </a:cxn>
                  <a:cxn ang="0">
                    <a:pos x="115" y="130"/>
                  </a:cxn>
                  <a:cxn ang="0">
                    <a:pos x="185" y="182"/>
                  </a:cxn>
                  <a:cxn ang="0">
                    <a:pos x="284" y="236"/>
                  </a:cxn>
                </a:cxnLst>
                <a:rect l="0" t="0" r="r" b="b"/>
                <a:pathLst>
                  <a:path w="285" h="283">
                    <a:moveTo>
                      <a:pt x="284" y="236"/>
                    </a:moveTo>
                    <a:lnTo>
                      <a:pt x="238" y="268"/>
                    </a:lnTo>
                    <a:lnTo>
                      <a:pt x="186" y="282"/>
                    </a:lnTo>
                    <a:lnTo>
                      <a:pt x="136" y="273"/>
                    </a:lnTo>
                    <a:lnTo>
                      <a:pt x="150" y="260"/>
                    </a:lnTo>
                    <a:lnTo>
                      <a:pt x="91" y="232"/>
                    </a:lnTo>
                    <a:lnTo>
                      <a:pt x="34" y="194"/>
                    </a:lnTo>
                    <a:lnTo>
                      <a:pt x="72" y="184"/>
                    </a:lnTo>
                    <a:lnTo>
                      <a:pt x="56" y="155"/>
                    </a:lnTo>
                    <a:lnTo>
                      <a:pt x="10" y="120"/>
                    </a:lnTo>
                    <a:lnTo>
                      <a:pt x="60" y="126"/>
                    </a:lnTo>
                    <a:lnTo>
                      <a:pt x="3" y="84"/>
                    </a:lnTo>
                    <a:lnTo>
                      <a:pt x="0" y="41"/>
                    </a:lnTo>
                    <a:lnTo>
                      <a:pt x="7" y="0"/>
                    </a:lnTo>
                    <a:lnTo>
                      <a:pt x="50" y="80"/>
                    </a:lnTo>
                    <a:lnTo>
                      <a:pt x="115" y="130"/>
                    </a:lnTo>
                    <a:lnTo>
                      <a:pt x="185" y="182"/>
                    </a:lnTo>
                    <a:lnTo>
                      <a:pt x="284" y="236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94" y="1727"/>
              <a:ext cx="130" cy="300"/>
              <a:chOff x="2694" y="1727"/>
              <a:chExt cx="130" cy="300"/>
            </a:xfrm>
          </p:grpSpPr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2694" y="1727"/>
                <a:ext cx="130" cy="300"/>
              </a:xfrm>
              <a:custGeom>
                <a:avLst/>
                <a:gdLst/>
                <a:ahLst/>
                <a:cxnLst>
                  <a:cxn ang="0">
                    <a:pos x="122" y="299"/>
                  </a:cxn>
                  <a:cxn ang="0">
                    <a:pos x="115" y="257"/>
                  </a:cxn>
                  <a:cxn ang="0">
                    <a:pos x="104" y="235"/>
                  </a:cxn>
                  <a:cxn ang="0">
                    <a:pos x="118" y="208"/>
                  </a:cxn>
                  <a:cxn ang="0">
                    <a:pos x="129" y="180"/>
                  </a:cxn>
                  <a:cxn ang="0">
                    <a:pos x="122" y="167"/>
                  </a:cxn>
                  <a:cxn ang="0">
                    <a:pos x="120" y="170"/>
                  </a:cxn>
                  <a:cxn ang="0">
                    <a:pos x="112" y="134"/>
                  </a:cxn>
                  <a:cxn ang="0">
                    <a:pos x="100" y="122"/>
                  </a:cxn>
                  <a:cxn ang="0">
                    <a:pos x="95" y="132"/>
                  </a:cxn>
                  <a:cxn ang="0">
                    <a:pos x="86" y="106"/>
                  </a:cxn>
                  <a:cxn ang="0">
                    <a:pos x="77" y="88"/>
                  </a:cxn>
                  <a:cxn ang="0">
                    <a:pos x="71" y="48"/>
                  </a:cxn>
                  <a:cxn ang="0">
                    <a:pos x="79" y="16"/>
                  </a:cxn>
                  <a:cxn ang="0">
                    <a:pos x="95" y="0"/>
                  </a:cxn>
                  <a:cxn ang="0">
                    <a:pos x="59" y="18"/>
                  </a:cxn>
                  <a:cxn ang="0">
                    <a:pos x="40" y="33"/>
                  </a:cxn>
                  <a:cxn ang="0">
                    <a:pos x="40" y="28"/>
                  </a:cxn>
                  <a:cxn ang="0">
                    <a:pos x="20" y="51"/>
                  </a:cxn>
                  <a:cxn ang="0">
                    <a:pos x="16" y="68"/>
                  </a:cxn>
                  <a:cxn ang="0">
                    <a:pos x="9" y="60"/>
                  </a:cxn>
                  <a:cxn ang="0">
                    <a:pos x="3" y="83"/>
                  </a:cxn>
                  <a:cxn ang="0">
                    <a:pos x="8" y="113"/>
                  </a:cxn>
                  <a:cxn ang="0">
                    <a:pos x="0" y="103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2" y="172"/>
                  </a:cxn>
                  <a:cxn ang="0">
                    <a:pos x="2" y="158"/>
                  </a:cxn>
                  <a:cxn ang="0">
                    <a:pos x="4" y="184"/>
                  </a:cxn>
                  <a:cxn ang="0">
                    <a:pos x="17" y="209"/>
                  </a:cxn>
                  <a:cxn ang="0">
                    <a:pos x="28" y="225"/>
                  </a:cxn>
                  <a:cxn ang="0">
                    <a:pos x="41" y="231"/>
                  </a:cxn>
                  <a:cxn ang="0">
                    <a:pos x="67" y="237"/>
                  </a:cxn>
                  <a:cxn ang="0">
                    <a:pos x="88" y="243"/>
                  </a:cxn>
                  <a:cxn ang="0">
                    <a:pos x="103" y="261"/>
                  </a:cxn>
                  <a:cxn ang="0">
                    <a:pos x="108" y="297"/>
                  </a:cxn>
                  <a:cxn ang="0">
                    <a:pos x="122" y="299"/>
                  </a:cxn>
                </a:cxnLst>
                <a:rect l="0" t="0" r="r" b="b"/>
                <a:pathLst>
                  <a:path w="130" h="300">
                    <a:moveTo>
                      <a:pt x="122" y="299"/>
                    </a:moveTo>
                    <a:lnTo>
                      <a:pt x="115" y="257"/>
                    </a:lnTo>
                    <a:lnTo>
                      <a:pt x="104" y="235"/>
                    </a:lnTo>
                    <a:lnTo>
                      <a:pt x="118" y="208"/>
                    </a:lnTo>
                    <a:lnTo>
                      <a:pt x="129" y="180"/>
                    </a:lnTo>
                    <a:lnTo>
                      <a:pt x="122" y="167"/>
                    </a:lnTo>
                    <a:lnTo>
                      <a:pt x="120" y="170"/>
                    </a:lnTo>
                    <a:lnTo>
                      <a:pt x="112" y="134"/>
                    </a:lnTo>
                    <a:lnTo>
                      <a:pt x="100" y="122"/>
                    </a:lnTo>
                    <a:lnTo>
                      <a:pt x="95" y="132"/>
                    </a:lnTo>
                    <a:lnTo>
                      <a:pt x="86" y="106"/>
                    </a:lnTo>
                    <a:lnTo>
                      <a:pt x="77" y="88"/>
                    </a:lnTo>
                    <a:lnTo>
                      <a:pt x="71" y="48"/>
                    </a:lnTo>
                    <a:lnTo>
                      <a:pt x="79" y="16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20" y="51"/>
                    </a:lnTo>
                    <a:lnTo>
                      <a:pt x="16" y="68"/>
                    </a:lnTo>
                    <a:lnTo>
                      <a:pt x="9" y="60"/>
                    </a:lnTo>
                    <a:lnTo>
                      <a:pt x="3" y="83"/>
                    </a:lnTo>
                    <a:lnTo>
                      <a:pt x="8" y="113"/>
                    </a:lnTo>
                    <a:lnTo>
                      <a:pt x="0" y="103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2" y="172"/>
                    </a:lnTo>
                    <a:lnTo>
                      <a:pt x="2" y="158"/>
                    </a:lnTo>
                    <a:lnTo>
                      <a:pt x="4" y="184"/>
                    </a:lnTo>
                    <a:lnTo>
                      <a:pt x="17" y="209"/>
                    </a:lnTo>
                    <a:lnTo>
                      <a:pt x="28" y="225"/>
                    </a:lnTo>
                    <a:lnTo>
                      <a:pt x="41" y="231"/>
                    </a:lnTo>
                    <a:lnTo>
                      <a:pt x="67" y="237"/>
                    </a:lnTo>
                    <a:lnTo>
                      <a:pt x="88" y="243"/>
                    </a:lnTo>
                    <a:lnTo>
                      <a:pt x="103" y="261"/>
                    </a:lnTo>
                    <a:lnTo>
                      <a:pt x="108" y="297"/>
                    </a:lnTo>
                    <a:lnTo>
                      <a:pt x="122" y="29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2696" y="1754"/>
                <a:ext cx="87" cy="200"/>
              </a:xfrm>
              <a:custGeom>
                <a:avLst/>
                <a:gdLst/>
                <a:ahLst/>
                <a:cxnLst>
                  <a:cxn ang="0">
                    <a:pos x="86" y="199"/>
                  </a:cxn>
                  <a:cxn ang="0">
                    <a:pos x="58" y="196"/>
                  </a:cxn>
                  <a:cxn ang="0">
                    <a:pos x="33" y="183"/>
                  </a:cxn>
                  <a:cxn ang="0">
                    <a:pos x="16" y="161"/>
                  </a:cxn>
                  <a:cxn ang="0">
                    <a:pos x="25" y="162"/>
                  </a:cxn>
                  <a:cxn ang="0">
                    <a:pos x="11" y="129"/>
                  </a:cxn>
                  <a:cxn ang="0">
                    <a:pos x="0" y="92"/>
                  </a:cxn>
                  <a:cxn ang="0">
                    <a:pos x="18" y="101"/>
                  </a:cxn>
                  <a:cxn ang="0">
                    <a:pos x="20" y="82"/>
                  </a:cxn>
                  <a:cxn ang="0">
                    <a:pos x="13" y="52"/>
                  </a:cxn>
                  <a:cxn ang="0">
                    <a:pos x="33" y="72"/>
                  </a:cxn>
                  <a:cxn ang="0">
                    <a:pos x="22" y="34"/>
                  </a:cxn>
                  <a:cxn ang="0">
                    <a:pos x="35" y="14"/>
                  </a:cxn>
                  <a:cxn ang="0">
                    <a:pos x="51" y="0"/>
                  </a:cxn>
                  <a:cxn ang="0">
                    <a:pos x="43" y="49"/>
                  </a:cxn>
                  <a:cxn ang="0">
                    <a:pos x="52" y="93"/>
                  </a:cxn>
                  <a:cxn ang="0">
                    <a:pos x="64" y="140"/>
                  </a:cxn>
                  <a:cxn ang="0">
                    <a:pos x="86" y="199"/>
                  </a:cxn>
                </a:cxnLst>
                <a:rect l="0" t="0" r="r" b="b"/>
                <a:pathLst>
                  <a:path w="87" h="200">
                    <a:moveTo>
                      <a:pt x="86" y="199"/>
                    </a:moveTo>
                    <a:lnTo>
                      <a:pt x="58" y="196"/>
                    </a:lnTo>
                    <a:lnTo>
                      <a:pt x="33" y="183"/>
                    </a:lnTo>
                    <a:lnTo>
                      <a:pt x="16" y="161"/>
                    </a:lnTo>
                    <a:lnTo>
                      <a:pt x="25" y="162"/>
                    </a:lnTo>
                    <a:lnTo>
                      <a:pt x="11" y="129"/>
                    </a:lnTo>
                    <a:lnTo>
                      <a:pt x="0" y="92"/>
                    </a:lnTo>
                    <a:lnTo>
                      <a:pt x="18" y="101"/>
                    </a:lnTo>
                    <a:lnTo>
                      <a:pt x="20" y="82"/>
                    </a:lnTo>
                    <a:lnTo>
                      <a:pt x="13" y="52"/>
                    </a:lnTo>
                    <a:lnTo>
                      <a:pt x="33" y="72"/>
                    </a:lnTo>
                    <a:lnTo>
                      <a:pt x="22" y="34"/>
                    </a:lnTo>
                    <a:lnTo>
                      <a:pt x="35" y="14"/>
                    </a:lnTo>
                    <a:lnTo>
                      <a:pt x="51" y="0"/>
                    </a:lnTo>
                    <a:lnTo>
                      <a:pt x="43" y="49"/>
                    </a:lnTo>
                    <a:lnTo>
                      <a:pt x="52" y="93"/>
                    </a:lnTo>
                    <a:lnTo>
                      <a:pt x="64" y="140"/>
                    </a:lnTo>
                    <a:lnTo>
                      <a:pt x="86" y="199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559" y="1770"/>
              <a:ext cx="172" cy="377"/>
              <a:chOff x="2559" y="1770"/>
              <a:chExt cx="172" cy="377"/>
            </a:xfrm>
          </p:grpSpPr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2559" y="1770"/>
                <a:ext cx="172" cy="377"/>
              </a:xfrm>
              <a:custGeom>
                <a:avLst/>
                <a:gdLst/>
                <a:ahLst/>
                <a:cxnLst>
                  <a:cxn ang="0">
                    <a:pos x="161" y="376"/>
                  </a:cxn>
                  <a:cxn ang="0">
                    <a:pos x="152" y="323"/>
                  </a:cxn>
                  <a:cxn ang="0">
                    <a:pos x="138" y="295"/>
                  </a:cxn>
                  <a:cxn ang="0">
                    <a:pos x="157" y="261"/>
                  </a:cxn>
                  <a:cxn ang="0">
                    <a:pos x="171" y="226"/>
                  </a:cxn>
                  <a:cxn ang="0">
                    <a:pos x="161" y="210"/>
                  </a:cxn>
                  <a:cxn ang="0">
                    <a:pos x="160" y="213"/>
                  </a:cxn>
                  <a:cxn ang="0">
                    <a:pos x="149" y="168"/>
                  </a:cxn>
                  <a:cxn ang="0">
                    <a:pos x="132" y="153"/>
                  </a:cxn>
                  <a:cxn ang="0">
                    <a:pos x="126" y="165"/>
                  </a:cxn>
                  <a:cxn ang="0">
                    <a:pos x="114" y="133"/>
                  </a:cxn>
                  <a:cxn ang="0">
                    <a:pos x="102" y="110"/>
                  </a:cxn>
                  <a:cxn ang="0">
                    <a:pos x="94" y="60"/>
                  </a:cxn>
                  <a:cxn ang="0">
                    <a:pos x="105" y="20"/>
                  </a:cxn>
                  <a:cxn ang="0">
                    <a:pos x="126" y="0"/>
                  </a:cxn>
                  <a:cxn ang="0">
                    <a:pos x="79" y="22"/>
                  </a:cxn>
                  <a:cxn ang="0">
                    <a:pos x="53" y="41"/>
                  </a:cxn>
                  <a:cxn ang="0">
                    <a:pos x="53" y="35"/>
                  </a:cxn>
                  <a:cxn ang="0">
                    <a:pos x="27" y="64"/>
                  </a:cxn>
                  <a:cxn ang="0">
                    <a:pos x="21" y="85"/>
                  </a:cxn>
                  <a:cxn ang="0">
                    <a:pos x="12" y="75"/>
                  </a:cxn>
                  <a:cxn ang="0">
                    <a:pos x="4" y="104"/>
                  </a:cxn>
                  <a:cxn ang="0">
                    <a:pos x="10" y="142"/>
                  </a:cxn>
                  <a:cxn ang="0">
                    <a:pos x="0" y="129"/>
                  </a:cxn>
                  <a:cxn ang="0">
                    <a:pos x="0" y="155"/>
                  </a:cxn>
                  <a:cxn ang="0">
                    <a:pos x="4" y="182"/>
                  </a:cxn>
                  <a:cxn ang="0">
                    <a:pos x="16" y="216"/>
                  </a:cxn>
                  <a:cxn ang="0">
                    <a:pos x="3" y="198"/>
                  </a:cxn>
                  <a:cxn ang="0">
                    <a:pos x="6" y="231"/>
                  </a:cxn>
                  <a:cxn ang="0">
                    <a:pos x="22" y="262"/>
                  </a:cxn>
                  <a:cxn ang="0">
                    <a:pos x="38" y="282"/>
                  </a:cxn>
                  <a:cxn ang="0">
                    <a:pos x="54" y="290"/>
                  </a:cxn>
                  <a:cxn ang="0">
                    <a:pos x="90" y="298"/>
                  </a:cxn>
                  <a:cxn ang="0">
                    <a:pos x="117" y="305"/>
                  </a:cxn>
                  <a:cxn ang="0">
                    <a:pos x="137" y="328"/>
                  </a:cxn>
                  <a:cxn ang="0">
                    <a:pos x="143" y="373"/>
                  </a:cxn>
                  <a:cxn ang="0">
                    <a:pos x="161" y="376"/>
                  </a:cxn>
                </a:cxnLst>
                <a:rect l="0" t="0" r="r" b="b"/>
                <a:pathLst>
                  <a:path w="172" h="377">
                    <a:moveTo>
                      <a:pt x="161" y="376"/>
                    </a:moveTo>
                    <a:lnTo>
                      <a:pt x="152" y="323"/>
                    </a:lnTo>
                    <a:lnTo>
                      <a:pt x="138" y="295"/>
                    </a:lnTo>
                    <a:lnTo>
                      <a:pt x="157" y="261"/>
                    </a:lnTo>
                    <a:lnTo>
                      <a:pt x="171" y="226"/>
                    </a:lnTo>
                    <a:lnTo>
                      <a:pt x="161" y="210"/>
                    </a:lnTo>
                    <a:lnTo>
                      <a:pt x="160" y="213"/>
                    </a:lnTo>
                    <a:lnTo>
                      <a:pt x="149" y="168"/>
                    </a:lnTo>
                    <a:lnTo>
                      <a:pt x="132" y="153"/>
                    </a:lnTo>
                    <a:lnTo>
                      <a:pt x="126" y="165"/>
                    </a:lnTo>
                    <a:lnTo>
                      <a:pt x="114" y="133"/>
                    </a:lnTo>
                    <a:lnTo>
                      <a:pt x="102" y="110"/>
                    </a:lnTo>
                    <a:lnTo>
                      <a:pt x="94" y="60"/>
                    </a:lnTo>
                    <a:lnTo>
                      <a:pt x="105" y="20"/>
                    </a:lnTo>
                    <a:lnTo>
                      <a:pt x="126" y="0"/>
                    </a:lnTo>
                    <a:lnTo>
                      <a:pt x="79" y="22"/>
                    </a:lnTo>
                    <a:lnTo>
                      <a:pt x="53" y="41"/>
                    </a:lnTo>
                    <a:lnTo>
                      <a:pt x="53" y="35"/>
                    </a:lnTo>
                    <a:lnTo>
                      <a:pt x="27" y="64"/>
                    </a:lnTo>
                    <a:lnTo>
                      <a:pt x="21" y="85"/>
                    </a:lnTo>
                    <a:lnTo>
                      <a:pt x="12" y="75"/>
                    </a:lnTo>
                    <a:lnTo>
                      <a:pt x="4" y="104"/>
                    </a:lnTo>
                    <a:lnTo>
                      <a:pt x="10" y="142"/>
                    </a:lnTo>
                    <a:lnTo>
                      <a:pt x="0" y="129"/>
                    </a:lnTo>
                    <a:lnTo>
                      <a:pt x="0" y="155"/>
                    </a:lnTo>
                    <a:lnTo>
                      <a:pt x="4" y="182"/>
                    </a:lnTo>
                    <a:lnTo>
                      <a:pt x="16" y="216"/>
                    </a:lnTo>
                    <a:lnTo>
                      <a:pt x="3" y="198"/>
                    </a:lnTo>
                    <a:lnTo>
                      <a:pt x="6" y="231"/>
                    </a:lnTo>
                    <a:lnTo>
                      <a:pt x="22" y="262"/>
                    </a:lnTo>
                    <a:lnTo>
                      <a:pt x="38" y="282"/>
                    </a:lnTo>
                    <a:lnTo>
                      <a:pt x="54" y="290"/>
                    </a:lnTo>
                    <a:lnTo>
                      <a:pt x="90" y="298"/>
                    </a:lnTo>
                    <a:lnTo>
                      <a:pt x="117" y="305"/>
                    </a:lnTo>
                    <a:lnTo>
                      <a:pt x="137" y="328"/>
                    </a:lnTo>
                    <a:lnTo>
                      <a:pt x="143" y="373"/>
                    </a:lnTo>
                    <a:lnTo>
                      <a:pt x="161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2562" y="1801"/>
                <a:ext cx="115" cy="256"/>
              </a:xfrm>
              <a:custGeom>
                <a:avLst/>
                <a:gdLst/>
                <a:ahLst/>
                <a:cxnLst>
                  <a:cxn ang="0">
                    <a:pos x="114" y="255"/>
                  </a:cxn>
                  <a:cxn ang="0">
                    <a:pos x="77" y="251"/>
                  </a:cxn>
                  <a:cxn ang="0">
                    <a:pos x="44" y="234"/>
                  </a:cxn>
                  <a:cxn ang="0">
                    <a:pos x="21" y="207"/>
                  </a:cxn>
                  <a:cxn ang="0">
                    <a:pos x="33" y="208"/>
                  </a:cxn>
                  <a:cxn ang="0">
                    <a:pos x="15" y="165"/>
                  </a:cxn>
                  <a:cxn ang="0">
                    <a:pos x="0" y="118"/>
                  </a:cxn>
                  <a:cxn ang="0">
                    <a:pos x="24" y="130"/>
                  </a:cxn>
                  <a:cxn ang="0">
                    <a:pos x="27" y="106"/>
                  </a:cxn>
                  <a:cxn ang="0">
                    <a:pos x="18" y="66"/>
                  </a:cxn>
                  <a:cxn ang="0">
                    <a:pos x="44" y="93"/>
                  </a:cxn>
                  <a:cxn ang="0">
                    <a:pos x="30" y="44"/>
                  </a:cxn>
                  <a:cxn ang="0">
                    <a:pos x="47" y="18"/>
                  </a:cxn>
                  <a:cxn ang="0">
                    <a:pos x="68" y="0"/>
                  </a:cxn>
                  <a:cxn ang="0">
                    <a:pos x="57" y="63"/>
                  </a:cxn>
                  <a:cxn ang="0">
                    <a:pos x="69" y="119"/>
                  </a:cxn>
                  <a:cxn ang="0">
                    <a:pos x="85" y="180"/>
                  </a:cxn>
                  <a:cxn ang="0">
                    <a:pos x="114" y="255"/>
                  </a:cxn>
                </a:cxnLst>
                <a:rect l="0" t="0" r="r" b="b"/>
                <a:pathLst>
                  <a:path w="115" h="256">
                    <a:moveTo>
                      <a:pt x="114" y="255"/>
                    </a:moveTo>
                    <a:lnTo>
                      <a:pt x="77" y="251"/>
                    </a:lnTo>
                    <a:lnTo>
                      <a:pt x="44" y="234"/>
                    </a:lnTo>
                    <a:lnTo>
                      <a:pt x="21" y="207"/>
                    </a:lnTo>
                    <a:lnTo>
                      <a:pt x="33" y="208"/>
                    </a:lnTo>
                    <a:lnTo>
                      <a:pt x="15" y="165"/>
                    </a:lnTo>
                    <a:lnTo>
                      <a:pt x="0" y="118"/>
                    </a:lnTo>
                    <a:lnTo>
                      <a:pt x="24" y="130"/>
                    </a:lnTo>
                    <a:lnTo>
                      <a:pt x="27" y="106"/>
                    </a:lnTo>
                    <a:lnTo>
                      <a:pt x="18" y="66"/>
                    </a:lnTo>
                    <a:lnTo>
                      <a:pt x="44" y="93"/>
                    </a:lnTo>
                    <a:lnTo>
                      <a:pt x="30" y="44"/>
                    </a:lnTo>
                    <a:lnTo>
                      <a:pt x="47" y="18"/>
                    </a:lnTo>
                    <a:lnTo>
                      <a:pt x="68" y="0"/>
                    </a:lnTo>
                    <a:lnTo>
                      <a:pt x="57" y="63"/>
                    </a:lnTo>
                    <a:lnTo>
                      <a:pt x="69" y="119"/>
                    </a:lnTo>
                    <a:lnTo>
                      <a:pt x="85" y="180"/>
                    </a:lnTo>
                    <a:lnTo>
                      <a:pt x="114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384" name="Rectangle 96"/>
          <p:cNvSpPr>
            <a:spLocks noChangeArrowheads="1"/>
          </p:cNvSpPr>
          <p:nvPr/>
        </p:nvSpPr>
        <p:spPr bwMode="auto">
          <a:xfrm rot="471514">
            <a:off x="303067" y="1424288"/>
            <a:ext cx="3932815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Formulação (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surfactante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) que proporcione equilíbrio adequado para a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calda</a:t>
            </a:r>
            <a:endParaRPr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55900" y="992175"/>
            <a:ext cx="3430588" cy="650875"/>
            <a:chOff x="1736" y="569"/>
            <a:chExt cx="2161" cy="410"/>
          </a:xfrm>
        </p:grpSpPr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780" y="914"/>
              <a:ext cx="13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18" y="64"/>
                </a:cxn>
                <a:cxn ang="0">
                  <a:pos x="18" y="64"/>
                </a:cxn>
                <a:cxn ang="0">
                  <a:pos x="0" y="0"/>
                </a:cxn>
              </a:cxnLst>
              <a:rect l="0" t="0" r="r" b="b"/>
              <a:pathLst>
                <a:path w="131" h="65">
                  <a:moveTo>
                    <a:pt x="0" y="0"/>
                  </a:moveTo>
                  <a:lnTo>
                    <a:pt x="130" y="0"/>
                  </a:lnTo>
                  <a:lnTo>
                    <a:pt x="118" y="64"/>
                  </a:lnTo>
                  <a:lnTo>
                    <a:pt x="18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89804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717" y="765"/>
              <a:ext cx="270" cy="65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2647" y="814"/>
              <a:ext cx="4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" y="0"/>
                </a:cxn>
                <a:cxn ang="0">
                  <a:pos x="377" y="100"/>
                </a:cxn>
                <a:cxn ang="0">
                  <a:pos x="26" y="100"/>
                </a:cxn>
                <a:cxn ang="0">
                  <a:pos x="0" y="0"/>
                </a:cxn>
              </a:cxnLst>
              <a:rect l="0" t="0" r="r" b="b"/>
              <a:pathLst>
                <a:path w="408" h="101">
                  <a:moveTo>
                    <a:pt x="0" y="0"/>
                  </a:moveTo>
                  <a:lnTo>
                    <a:pt x="407" y="0"/>
                  </a:lnTo>
                  <a:lnTo>
                    <a:pt x="377" y="100"/>
                  </a:lnTo>
                  <a:lnTo>
                    <a:pt x="26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333333">
                    <a:gamma/>
                    <a:tint val="8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736" y="573"/>
              <a:ext cx="2161" cy="193"/>
            </a:xfrm>
            <a:custGeom>
              <a:avLst/>
              <a:gdLst/>
              <a:ahLst/>
              <a:cxnLst>
                <a:cxn ang="0">
                  <a:pos x="2117" y="0"/>
                </a:cxn>
                <a:cxn ang="0">
                  <a:pos x="2114" y="7"/>
                </a:cxn>
                <a:cxn ang="0">
                  <a:pos x="2112" y="14"/>
                </a:cxn>
                <a:cxn ang="0">
                  <a:pos x="2111" y="23"/>
                </a:cxn>
                <a:cxn ang="0">
                  <a:pos x="2111" y="31"/>
                </a:cxn>
                <a:cxn ang="0">
                  <a:pos x="2111" y="40"/>
                </a:cxn>
                <a:cxn ang="0">
                  <a:pos x="2114" y="47"/>
                </a:cxn>
                <a:cxn ang="0">
                  <a:pos x="2116" y="54"/>
                </a:cxn>
                <a:cxn ang="0">
                  <a:pos x="2119" y="61"/>
                </a:cxn>
                <a:cxn ang="0">
                  <a:pos x="2126" y="69"/>
                </a:cxn>
                <a:cxn ang="0">
                  <a:pos x="2133" y="78"/>
                </a:cxn>
                <a:cxn ang="0">
                  <a:pos x="2139" y="87"/>
                </a:cxn>
                <a:cxn ang="0">
                  <a:pos x="2146" y="96"/>
                </a:cxn>
                <a:cxn ang="0">
                  <a:pos x="2151" y="105"/>
                </a:cxn>
                <a:cxn ang="0">
                  <a:pos x="2155" y="114"/>
                </a:cxn>
                <a:cxn ang="0">
                  <a:pos x="2158" y="123"/>
                </a:cxn>
                <a:cxn ang="0">
                  <a:pos x="2160" y="132"/>
                </a:cxn>
                <a:cxn ang="0">
                  <a:pos x="2158" y="141"/>
                </a:cxn>
                <a:cxn ang="0">
                  <a:pos x="2156" y="151"/>
                </a:cxn>
                <a:cxn ang="0">
                  <a:pos x="2153" y="159"/>
                </a:cxn>
                <a:cxn ang="0">
                  <a:pos x="2148" y="167"/>
                </a:cxn>
                <a:cxn ang="0">
                  <a:pos x="2142" y="175"/>
                </a:cxn>
                <a:cxn ang="0">
                  <a:pos x="2134" y="182"/>
                </a:cxn>
                <a:cxn ang="0">
                  <a:pos x="2124" y="188"/>
                </a:cxn>
                <a:cxn ang="0">
                  <a:pos x="2114" y="192"/>
                </a:cxn>
                <a:cxn ang="0">
                  <a:pos x="62" y="187"/>
                </a:cxn>
                <a:cxn ang="0">
                  <a:pos x="47" y="177"/>
                </a:cxn>
                <a:cxn ang="0">
                  <a:pos x="34" y="166"/>
                </a:cxn>
                <a:cxn ang="0">
                  <a:pos x="22" y="154"/>
                </a:cxn>
                <a:cxn ang="0">
                  <a:pos x="13" y="141"/>
                </a:cxn>
                <a:cxn ang="0">
                  <a:pos x="7" y="128"/>
                </a:cxn>
                <a:cxn ang="0">
                  <a:pos x="3" y="115"/>
                </a:cxn>
                <a:cxn ang="0">
                  <a:pos x="1" y="101"/>
                </a:cxn>
                <a:cxn ang="0">
                  <a:pos x="1" y="88"/>
                </a:cxn>
                <a:cxn ang="0">
                  <a:pos x="4" y="74"/>
                </a:cxn>
                <a:cxn ang="0">
                  <a:pos x="10" y="62"/>
                </a:cxn>
                <a:cxn ang="0">
                  <a:pos x="18" y="49"/>
                </a:cxn>
                <a:cxn ang="0">
                  <a:pos x="30" y="37"/>
                </a:cxn>
                <a:cxn ang="0">
                  <a:pos x="45" y="25"/>
                </a:cxn>
                <a:cxn ang="0">
                  <a:pos x="63" y="14"/>
                </a:cxn>
                <a:cxn ang="0">
                  <a:pos x="85" y="4"/>
                </a:cxn>
              </a:cxnLst>
              <a:rect l="0" t="0" r="r" b="b"/>
              <a:pathLst>
                <a:path w="2161" h="193">
                  <a:moveTo>
                    <a:pt x="96" y="0"/>
                  </a:moveTo>
                  <a:lnTo>
                    <a:pt x="2117" y="0"/>
                  </a:lnTo>
                  <a:lnTo>
                    <a:pt x="2115" y="2"/>
                  </a:lnTo>
                  <a:lnTo>
                    <a:pt x="2114" y="7"/>
                  </a:lnTo>
                  <a:lnTo>
                    <a:pt x="2113" y="11"/>
                  </a:lnTo>
                  <a:lnTo>
                    <a:pt x="2112" y="14"/>
                  </a:lnTo>
                  <a:lnTo>
                    <a:pt x="2111" y="19"/>
                  </a:lnTo>
                  <a:lnTo>
                    <a:pt x="2111" y="23"/>
                  </a:lnTo>
                  <a:lnTo>
                    <a:pt x="2111" y="27"/>
                  </a:lnTo>
                  <a:lnTo>
                    <a:pt x="2111" y="31"/>
                  </a:lnTo>
                  <a:lnTo>
                    <a:pt x="2111" y="35"/>
                  </a:lnTo>
                  <a:lnTo>
                    <a:pt x="2111" y="40"/>
                  </a:lnTo>
                  <a:lnTo>
                    <a:pt x="2112" y="43"/>
                  </a:lnTo>
                  <a:lnTo>
                    <a:pt x="2114" y="47"/>
                  </a:lnTo>
                  <a:lnTo>
                    <a:pt x="2115" y="51"/>
                  </a:lnTo>
                  <a:lnTo>
                    <a:pt x="2116" y="54"/>
                  </a:lnTo>
                  <a:lnTo>
                    <a:pt x="2118" y="57"/>
                  </a:lnTo>
                  <a:lnTo>
                    <a:pt x="2119" y="61"/>
                  </a:lnTo>
                  <a:lnTo>
                    <a:pt x="2123" y="65"/>
                  </a:lnTo>
                  <a:lnTo>
                    <a:pt x="2126" y="69"/>
                  </a:lnTo>
                  <a:lnTo>
                    <a:pt x="2128" y="74"/>
                  </a:lnTo>
                  <a:lnTo>
                    <a:pt x="2133" y="78"/>
                  </a:lnTo>
                  <a:lnTo>
                    <a:pt x="2137" y="83"/>
                  </a:lnTo>
                  <a:lnTo>
                    <a:pt x="2139" y="87"/>
                  </a:lnTo>
                  <a:lnTo>
                    <a:pt x="2143" y="91"/>
                  </a:lnTo>
                  <a:lnTo>
                    <a:pt x="2146" y="96"/>
                  </a:lnTo>
                  <a:lnTo>
                    <a:pt x="2148" y="100"/>
                  </a:lnTo>
                  <a:lnTo>
                    <a:pt x="2151" y="105"/>
                  </a:lnTo>
                  <a:lnTo>
                    <a:pt x="2154" y="109"/>
                  </a:lnTo>
                  <a:lnTo>
                    <a:pt x="2155" y="114"/>
                  </a:lnTo>
                  <a:lnTo>
                    <a:pt x="2157" y="118"/>
                  </a:lnTo>
                  <a:lnTo>
                    <a:pt x="2158" y="123"/>
                  </a:lnTo>
                  <a:lnTo>
                    <a:pt x="2160" y="128"/>
                  </a:lnTo>
                  <a:lnTo>
                    <a:pt x="2160" y="132"/>
                  </a:lnTo>
                  <a:lnTo>
                    <a:pt x="2158" y="137"/>
                  </a:lnTo>
                  <a:lnTo>
                    <a:pt x="2158" y="141"/>
                  </a:lnTo>
                  <a:lnTo>
                    <a:pt x="2157" y="146"/>
                  </a:lnTo>
                  <a:lnTo>
                    <a:pt x="2156" y="151"/>
                  </a:lnTo>
                  <a:lnTo>
                    <a:pt x="2155" y="155"/>
                  </a:lnTo>
                  <a:lnTo>
                    <a:pt x="2153" y="159"/>
                  </a:lnTo>
                  <a:lnTo>
                    <a:pt x="2151" y="163"/>
                  </a:lnTo>
                  <a:lnTo>
                    <a:pt x="2148" y="167"/>
                  </a:lnTo>
                  <a:lnTo>
                    <a:pt x="2145" y="171"/>
                  </a:lnTo>
                  <a:lnTo>
                    <a:pt x="2142" y="175"/>
                  </a:lnTo>
                  <a:lnTo>
                    <a:pt x="2138" y="178"/>
                  </a:lnTo>
                  <a:lnTo>
                    <a:pt x="2134" y="182"/>
                  </a:lnTo>
                  <a:lnTo>
                    <a:pt x="2129" y="185"/>
                  </a:lnTo>
                  <a:lnTo>
                    <a:pt x="2124" y="188"/>
                  </a:lnTo>
                  <a:lnTo>
                    <a:pt x="2119" y="189"/>
                  </a:lnTo>
                  <a:lnTo>
                    <a:pt x="2114" y="192"/>
                  </a:lnTo>
                  <a:lnTo>
                    <a:pt x="70" y="192"/>
                  </a:lnTo>
                  <a:lnTo>
                    <a:pt x="62" y="187"/>
                  </a:lnTo>
                  <a:lnTo>
                    <a:pt x="54" y="182"/>
                  </a:lnTo>
                  <a:lnTo>
                    <a:pt x="47" y="177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9" y="160"/>
                  </a:lnTo>
                  <a:lnTo>
                    <a:pt x="22" y="154"/>
                  </a:lnTo>
                  <a:lnTo>
                    <a:pt x="17" y="147"/>
                  </a:lnTo>
                  <a:lnTo>
                    <a:pt x="13" y="141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4" y="122"/>
                  </a:lnTo>
                  <a:lnTo>
                    <a:pt x="3" y="115"/>
                  </a:lnTo>
                  <a:lnTo>
                    <a:pt x="2" y="108"/>
                  </a:lnTo>
                  <a:lnTo>
                    <a:pt x="1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6" y="68"/>
                  </a:lnTo>
                  <a:lnTo>
                    <a:pt x="10" y="62"/>
                  </a:lnTo>
                  <a:lnTo>
                    <a:pt x="13" y="55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30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6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738" y="569"/>
              <a:ext cx="148" cy="197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89" y="8"/>
                </a:cxn>
                <a:cxn ang="0">
                  <a:pos x="89" y="15"/>
                </a:cxn>
                <a:cxn ang="0">
                  <a:pos x="89" y="21"/>
                </a:cxn>
                <a:cxn ang="0">
                  <a:pos x="88" y="27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2" y="46"/>
                </a:cxn>
                <a:cxn ang="0">
                  <a:pos x="95" y="55"/>
                </a:cxn>
                <a:cxn ang="0">
                  <a:pos x="102" y="67"/>
                </a:cxn>
                <a:cxn ang="0">
                  <a:pos x="111" y="78"/>
                </a:cxn>
                <a:cxn ang="0">
                  <a:pos x="120" y="90"/>
                </a:cxn>
                <a:cxn ang="0">
                  <a:pos x="130" y="102"/>
                </a:cxn>
                <a:cxn ang="0">
                  <a:pos x="137" y="114"/>
                </a:cxn>
                <a:cxn ang="0">
                  <a:pos x="143" y="125"/>
                </a:cxn>
                <a:cxn ang="0">
                  <a:pos x="147" y="136"/>
                </a:cxn>
                <a:cxn ang="0">
                  <a:pos x="145" y="148"/>
                </a:cxn>
                <a:cxn ang="0">
                  <a:pos x="141" y="157"/>
                </a:cxn>
                <a:cxn ang="0">
                  <a:pos x="134" y="167"/>
                </a:cxn>
                <a:cxn ang="0">
                  <a:pos x="123" y="177"/>
                </a:cxn>
                <a:cxn ang="0">
                  <a:pos x="113" y="185"/>
                </a:cxn>
                <a:cxn ang="0">
                  <a:pos x="100" y="191"/>
                </a:cxn>
                <a:cxn ang="0">
                  <a:pos x="87" y="195"/>
                </a:cxn>
                <a:cxn ang="0">
                  <a:pos x="76" y="195"/>
                </a:cxn>
                <a:cxn ang="0">
                  <a:pos x="61" y="190"/>
                </a:cxn>
                <a:cxn ang="0">
                  <a:pos x="45" y="182"/>
                </a:cxn>
                <a:cxn ang="0">
                  <a:pos x="31" y="172"/>
                </a:cxn>
                <a:cxn ang="0">
                  <a:pos x="21" y="159"/>
                </a:cxn>
                <a:cxn ang="0">
                  <a:pos x="11" y="145"/>
                </a:cxn>
                <a:cxn ang="0">
                  <a:pos x="5" y="131"/>
                </a:cxn>
                <a:cxn ang="0">
                  <a:pos x="1" y="117"/>
                </a:cxn>
                <a:cxn ang="0">
                  <a:pos x="0" y="103"/>
                </a:cxn>
                <a:cxn ang="0">
                  <a:pos x="1" y="89"/>
                </a:cxn>
                <a:cxn ang="0">
                  <a:pos x="3" y="75"/>
                </a:cxn>
                <a:cxn ang="0">
                  <a:pos x="9" y="61"/>
                </a:cxn>
                <a:cxn ang="0">
                  <a:pos x="16" y="48"/>
                </a:cxn>
                <a:cxn ang="0">
                  <a:pos x="27" y="36"/>
                </a:cxn>
                <a:cxn ang="0">
                  <a:pos x="41" y="24"/>
                </a:cxn>
                <a:cxn ang="0">
                  <a:pos x="59" y="14"/>
                </a:cxn>
                <a:cxn ang="0">
                  <a:pos x="80" y="4"/>
                </a:cxn>
              </a:cxnLst>
              <a:rect l="0" t="0" r="r" b="b"/>
              <a:pathLst>
                <a:path w="148" h="197">
                  <a:moveTo>
                    <a:pt x="93" y="0"/>
                  </a:moveTo>
                  <a:lnTo>
                    <a:pt x="92" y="2"/>
                  </a:lnTo>
                  <a:lnTo>
                    <a:pt x="90" y="6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8" y="27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90" y="43"/>
                  </a:lnTo>
                  <a:lnTo>
                    <a:pt x="92" y="46"/>
                  </a:lnTo>
                  <a:lnTo>
                    <a:pt x="93" y="49"/>
                  </a:lnTo>
                  <a:lnTo>
                    <a:pt x="95" y="55"/>
                  </a:lnTo>
                  <a:lnTo>
                    <a:pt x="98" y="61"/>
                  </a:lnTo>
                  <a:lnTo>
                    <a:pt x="102" y="67"/>
                  </a:lnTo>
                  <a:lnTo>
                    <a:pt x="106" y="72"/>
                  </a:lnTo>
                  <a:lnTo>
                    <a:pt x="111" y="78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5" y="96"/>
                  </a:lnTo>
                  <a:lnTo>
                    <a:pt x="130" y="102"/>
                  </a:lnTo>
                  <a:lnTo>
                    <a:pt x="134" y="108"/>
                  </a:lnTo>
                  <a:lnTo>
                    <a:pt x="137" y="114"/>
                  </a:lnTo>
                  <a:lnTo>
                    <a:pt x="141" y="119"/>
                  </a:lnTo>
                  <a:lnTo>
                    <a:pt x="143" y="125"/>
                  </a:lnTo>
                  <a:lnTo>
                    <a:pt x="145" y="131"/>
                  </a:lnTo>
                  <a:lnTo>
                    <a:pt x="147" y="136"/>
                  </a:lnTo>
                  <a:lnTo>
                    <a:pt x="147" y="142"/>
                  </a:lnTo>
                  <a:lnTo>
                    <a:pt x="145" y="148"/>
                  </a:lnTo>
                  <a:lnTo>
                    <a:pt x="143" y="153"/>
                  </a:lnTo>
                  <a:lnTo>
                    <a:pt x="141" y="157"/>
                  </a:lnTo>
                  <a:lnTo>
                    <a:pt x="137" y="163"/>
                  </a:lnTo>
                  <a:lnTo>
                    <a:pt x="134" y="167"/>
                  </a:lnTo>
                  <a:lnTo>
                    <a:pt x="130" y="172"/>
                  </a:lnTo>
                  <a:lnTo>
                    <a:pt x="123" y="177"/>
                  </a:lnTo>
                  <a:lnTo>
                    <a:pt x="118" y="181"/>
                  </a:lnTo>
                  <a:lnTo>
                    <a:pt x="113" y="185"/>
                  </a:lnTo>
                  <a:lnTo>
                    <a:pt x="106" y="188"/>
                  </a:lnTo>
                  <a:lnTo>
                    <a:pt x="100" y="191"/>
                  </a:lnTo>
                  <a:lnTo>
                    <a:pt x="94" y="193"/>
                  </a:lnTo>
                  <a:lnTo>
                    <a:pt x="87" y="195"/>
                  </a:lnTo>
                  <a:lnTo>
                    <a:pt x="81" y="196"/>
                  </a:lnTo>
                  <a:lnTo>
                    <a:pt x="76" y="195"/>
                  </a:lnTo>
                  <a:lnTo>
                    <a:pt x="69" y="193"/>
                  </a:lnTo>
                  <a:lnTo>
                    <a:pt x="61" y="190"/>
                  </a:lnTo>
                  <a:lnTo>
                    <a:pt x="52" y="187"/>
                  </a:lnTo>
                  <a:lnTo>
                    <a:pt x="45" y="182"/>
                  </a:lnTo>
                  <a:lnTo>
                    <a:pt x="39" y="177"/>
                  </a:lnTo>
                  <a:lnTo>
                    <a:pt x="31" y="172"/>
                  </a:lnTo>
                  <a:lnTo>
                    <a:pt x="26" y="166"/>
                  </a:lnTo>
                  <a:lnTo>
                    <a:pt x="21" y="159"/>
                  </a:lnTo>
                  <a:lnTo>
                    <a:pt x="16" y="153"/>
                  </a:lnTo>
                  <a:lnTo>
                    <a:pt x="11" y="145"/>
                  </a:lnTo>
                  <a:lnTo>
                    <a:pt x="8" y="139"/>
                  </a:lnTo>
                  <a:lnTo>
                    <a:pt x="5" y="131"/>
                  </a:lnTo>
                  <a:lnTo>
                    <a:pt x="3" y="124"/>
                  </a:lnTo>
                  <a:lnTo>
                    <a:pt x="1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1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9" y="61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27" y="36"/>
                  </a:lnTo>
                  <a:lnTo>
                    <a:pt x="33" y="30"/>
                  </a:lnTo>
                  <a:lnTo>
                    <a:pt x="41" y="24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9" y="8"/>
                  </a:lnTo>
                  <a:lnTo>
                    <a:pt x="80" y="4"/>
                  </a:lnTo>
                  <a:lnTo>
                    <a:pt x="93" y="0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22788" y="1820863"/>
            <a:ext cx="0" cy="75088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089400" y="1738313"/>
            <a:ext cx="374650" cy="679450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>
            <a:off x="3730625" y="1749425"/>
            <a:ext cx="633413" cy="401638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619625" y="1724025"/>
            <a:ext cx="331788" cy="663575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4752975" y="1782763"/>
            <a:ext cx="627063" cy="42703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5214942" y="1428736"/>
            <a:ext cx="240931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Deriva da pulverização</a:t>
            </a: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5786446" y="3589870"/>
            <a:ext cx="110767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Retenção</a:t>
            </a: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4746932" y="4929198"/>
            <a:ext cx="161101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Umidade do ar</a:t>
            </a:r>
            <a:endParaRPr sz="1600" b="1" dirty="0">
              <a:solidFill>
                <a:srgbClr val="0000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5899160" y="207167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6432550" y="135729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7321550" y="1352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7867650" y="1860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7981950" y="11620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45050" y="3257550"/>
            <a:ext cx="2044700" cy="850900"/>
            <a:chOff x="4845050" y="3257550"/>
            <a:chExt cx="2044700" cy="850900"/>
          </a:xfrm>
        </p:grpSpPr>
        <p:sp>
          <p:nvSpPr>
            <p:cNvPr id="12339" name="Oval 51"/>
            <p:cNvSpPr>
              <a:spLocks noChangeArrowheads="1"/>
            </p:cNvSpPr>
            <p:nvPr/>
          </p:nvSpPr>
          <p:spPr bwMode="auto">
            <a:xfrm>
              <a:off x="5048250" y="37274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0" name="Oval 52"/>
            <p:cNvSpPr>
              <a:spLocks noChangeArrowheads="1"/>
            </p:cNvSpPr>
            <p:nvPr/>
          </p:nvSpPr>
          <p:spPr bwMode="auto">
            <a:xfrm>
              <a:off x="4845050" y="34353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1" name="Oval 53"/>
            <p:cNvSpPr>
              <a:spLocks noChangeArrowheads="1"/>
            </p:cNvSpPr>
            <p:nvPr/>
          </p:nvSpPr>
          <p:spPr bwMode="auto">
            <a:xfrm>
              <a:off x="5264150" y="40068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2" name="Oval 54"/>
            <p:cNvSpPr>
              <a:spLocks noChangeArrowheads="1"/>
            </p:cNvSpPr>
            <p:nvPr/>
          </p:nvSpPr>
          <p:spPr bwMode="auto">
            <a:xfrm>
              <a:off x="5556250" y="37782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3" name="Oval 55"/>
            <p:cNvSpPr>
              <a:spLocks noChangeArrowheads="1"/>
            </p:cNvSpPr>
            <p:nvPr/>
          </p:nvSpPr>
          <p:spPr bwMode="auto">
            <a:xfrm>
              <a:off x="5797550" y="34226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4" name="Oval 56"/>
            <p:cNvSpPr>
              <a:spLocks noChangeArrowheads="1"/>
            </p:cNvSpPr>
            <p:nvPr/>
          </p:nvSpPr>
          <p:spPr bwMode="auto">
            <a:xfrm>
              <a:off x="6280150" y="32575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5" name="Oval 57"/>
            <p:cNvSpPr>
              <a:spLocks noChangeArrowheads="1"/>
            </p:cNvSpPr>
            <p:nvPr/>
          </p:nvSpPr>
          <p:spPr bwMode="auto">
            <a:xfrm>
              <a:off x="6788150" y="3409950"/>
              <a:ext cx="101600" cy="10160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046663" y="3408363"/>
            <a:ext cx="252412" cy="277812"/>
            <a:chOff x="3179" y="2147"/>
            <a:chExt cx="159" cy="175"/>
          </a:xfrm>
        </p:grpSpPr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3179" y="2148"/>
              <a:ext cx="92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13"/>
                </a:cxn>
                <a:cxn ang="0">
                  <a:pos x="17" y="16"/>
                </a:cxn>
                <a:cxn ang="0">
                  <a:pos x="23" y="20"/>
                </a:cxn>
                <a:cxn ang="0">
                  <a:pos x="28" y="23"/>
                </a:cxn>
                <a:cxn ang="0">
                  <a:pos x="32" y="27"/>
                </a:cxn>
                <a:cxn ang="0">
                  <a:pos x="36" y="29"/>
                </a:cxn>
                <a:cxn ang="0">
                  <a:pos x="40" y="33"/>
                </a:cxn>
                <a:cxn ang="0">
                  <a:pos x="44" y="38"/>
                </a:cxn>
                <a:cxn ang="0">
                  <a:pos x="48" y="44"/>
                </a:cxn>
                <a:cxn ang="0">
                  <a:pos x="51" y="49"/>
                </a:cxn>
                <a:cxn ang="0">
                  <a:pos x="55" y="54"/>
                </a:cxn>
                <a:cxn ang="0">
                  <a:pos x="58" y="59"/>
                </a:cxn>
                <a:cxn ang="0">
                  <a:pos x="62" y="66"/>
                </a:cxn>
                <a:cxn ang="0">
                  <a:pos x="66" y="74"/>
                </a:cxn>
                <a:cxn ang="0">
                  <a:pos x="69" y="80"/>
                </a:cxn>
                <a:cxn ang="0">
                  <a:pos x="72" y="86"/>
                </a:cxn>
                <a:cxn ang="0">
                  <a:pos x="74" y="92"/>
                </a:cxn>
                <a:cxn ang="0">
                  <a:pos x="76" y="97"/>
                </a:cxn>
                <a:cxn ang="0">
                  <a:pos x="79" y="106"/>
                </a:cxn>
                <a:cxn ang="0">
                  <a:pos x="81" y="114"/>
                </a:cxn>
                <a:cxn ang="0">
                  <a:pos x="91" y="111"/>
                </a:cxn>
                <a:cxn ang="0">
                  <a:pos x="87" y="99"/>
                </a:cxn>
                <a:cxn ang="0">
                  <a:pos x="83" y="86"/>
                </a:cxn>
                <a:cxn ang="0">
                  <a:pos x="78" y="75"/>
                </a:cxn>
                <a:cxn ang="0">
                  <a:pos x="72" y="63"/>
                </a:cxn>
                <a:cxn ang="0">
                  <a:pos x="63" y="46"/>
                </a:cxn>
                <a:cxn ang="0">
                  <a:pos x="53" y="32"/>
                </a:cxn>
                <a:cxn ang="0">
                  <a:pos x="43" y="20"/>
                </a:cxn>
                <a:cxn ang="0">
                  <a:pos x="35" y="12"/>
                </a:cxn>
                <a:cxn ang="0">
                  <a:pos x="24" y="5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92" h="115">
                  <a:moveTo>
                    <a:pt x="0" y="0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2" y="13"/>
                  </a:lnTo>
                  <a:lnTo>
                    <a:pt x="17" y="16"/>
                  </a:lnTo>
                  <a:lnTo>
                    <a:pt x="23" y="20"/>
                  </a:lnTo>
                  <a:lnTo>
                    <a:pt x="28" y="23"/>
                  </a:lnTo>
                  <a:lnTo>
                    <a:pt x="32" y="27"/>
                  </a:lnTo>
                  <a:lnTo>
                    <a:pt x="36" y="29"/>
                  </a:lnTo>
                  <a:lnTo>
                    <a:pt x="40" y="33"/>
                  </a:lnTo>
                  <a:lnTo>
                    <a:pt x="44" y="38"/>
                  </a:lnTo>
                  <a:lnTo>
                    <a:pt x="48" y="44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6" y="74"/>
                  </a:lnTo>
                  <a:lnTo>
                    <a:pt x="69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9" y="106"/>
                  </a:lnTo>
                  <a:lnTo>
                    <a:pt x="81" y="114"/>
                  </a:lnTo>
                  <a:lnTo>
                    <a:pt x="91" y="111"/>
                  </a:lnTo>
                  <a:lnTo>
                    <a:pt x="87" y="99"/>
                  </a:lnTo>
                  <a:lnTo>
                    <a:pt x="83" y="86"/>
                  </a:lnTo>
                  <a:lnTo>
                    <a:pt x="78" y="75"/>
                  </a:lnTo>
                  <a:lnTo>
                    <a:pt x="72" y="63"/>
                  </a:lnTo>
                  <a:lnTo>
                    <a:pt x="63" y="46"/>
                  </a:lnTo>
                  <a:lnTo>
                    <a:pt x="53" y="32"/>
                  </a:lnTo>
                  <a:lnTo>
                    <a:pt x="43" y="20"/>
                  </a:lnTo>
                  <a:lnTo>
                    <a:pt x="35" y="12"/>
                  </a:lnTo>
                  <a:lnTo>
                    <a:pt x="24" y="5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3289" y="2240"/>
              <a:ext cx="49" cy="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1"/>
                </a:cxn>
                <a:cxn ang="0">
                  <a:pos x="1" y="76"/>
                </a:cxn>
                <a:cxn ang="0">
                  <a:pos x="3" y="71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0" y="43"/>
                </a:cxn>
                <a:cxn ang="0">
                  <a:pos x="23" y="39"/>
                </a:cxn>
                <a:cxn ang="0">
                  <a:pos x="26" y="35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7" y="22"/>
                </a:cxn>
                <a:cxn ang="0">
                  <a:pos x="41" y="20"/>
                </a:cxn>
                <a:cxn ang="0">
                  <a:pos x="45" y="16"/>
                </a:cxn>
                <a:cxn ang="0">
                  <a:pos x="48" y="14"/>
                </a:cxn>
                <a:cxn ang="0">
                  <a:pos x="48" y="0"/>
                </a:cxn>
                <a:cxn ang="0">
                  <a:pos x="42" y="2"/>
                </a:cxn>
                <a:cxn ang="0">
                  <a:pos x="35" y="9"/>
                </a:cxn>
                <a:cxn ang="0">
                  <a:pos x="25" y="17"/>
                </a:cxn>
                <a:cxn ang="0">
                  <a:pos x="17" y="25"/>
                </a:cxn>
                <a:cxn ang="0">
                  <a:pos x="11" y="38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62"/>
                </a:cxn>
              </a:cxnLst>
              <a:rect l="0" t="0" r="r" b="b"/>
              <a:pathLst>
                <a:path w="49" h="82">
                  <a:moveTo>
                    <a:pt x="0" y="62"/>
                  </a:moveTo>
                  <a:lnTo>
                    <a:pt x="0" y="81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0" y="43"/>
                  </a:lnTo>
                  <a:lnTo>
                    <a:pt x="23" y="39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41" y="20"/>
                  </a:lnTo>
                  <a:lnTo>
                    <a:pt x="45" y="16"/>
                  </a:lnTo>
                  <a:lnTo>
                    <a:pt x="48" y="14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5" y="9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1" y="38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2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3233" y="2270"/>
              <a:ext cx="5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4" y="21"/>
                </a:cxn>
                <a:cxn ang="0">
                  <a:pos x="18" y="23"/>
                </a:cxn>
                <a:cxn ang="0">
                  <a:pos x="23" y="26"/>
                </a:cxn>
                <a:cxn ang="0">
                  <a:pos x="29" y="29"/>
                </a:cxn>
                <a:cxn ang="0">
                  <a:pos x="34" y="32"/>
                </a:cxn>
                <a:cxn ang="0">
                  <a:pos x="37" y="35"/>
                </a:cxn>
                <a:cxn ang="0">
                  <a:pos x="42" y="38"/>
                </a:cxn>
                <a:cxn ang="0">
                  <a:pos x="47" y="42"/>
                </a:cxn>
                <a:cxn ang="0">
                  <a:pos x="51" y="46"/>
                </a:cxn>
                <a:cxn ang="0">
                  <a:pos x="54" y="48"/>
                </a:cxn>
                <a:cxn ang="0">
                  <a:pos x="56" y="51"/>
                </a:cxn>
                <a:cxn ang="0">
                  <a:pos x="56" y="31"/>
                </a:cxn>
                <a:cxn ang="0">
                  <a:pos x="52" y="26"/>
                </a:cxn>
                <a:cxn ang="0">
                  <a:pos x="45" y="19"/>
                </a:cxn>
                <a:cxn ang="0">
                  <a:pos x="37" y="12"/>
                </a:cxn>
                <a:cxn ang="0">
                  <a:pos x="30" y="9"/>
                </a:cxn>
                <a:cxn ang="0">
                  <a:pos x="21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2" y="38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8"/>
                  </a:lnTo>
                  <a:lnTo>
                    <a:pt x="56" y="51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37" y="12"/>
                  </a:lnTo>
                  <a:lnTo>
                    <a:pt x="30" y="9"/>
                  </a:lnTo>
                  <a:lnTo>
                    <a:pt x="21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3179" y="2147"/>
              <a:ext cx="159" cy="1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8" y="1"/>
                </a:cxn>
                <a:cxn ang="0">
                  <a:pos x="37" y="4"/>
                </a:cxn>
                <a:cxn ang="0">
                  <a:pos x="47" y="8"/>
                </a:cxn>
                <a:cxn ang="0">
                  <a:pos x="57" y="14"/>
                </a:cxn>
                <a:cxn ang="0">
                  <a:pos x="68" y="23"/>
                </a:cxn>
                <a:cxn ang="0">
                  <a:pos x="78" y="31"/>
                </a:cxn>
                <a:cxn ang="0">
                  <a:pos x="87" y="40"/>
                </a:cxn>
                <a:cxn ang="0">
                  <a:pos x="96" y="50"/>
                </a:cxn>
                <a:cxn ang="0">
                  <a:pos x="104" y="62"/>
                </a:cxn>
                <a:cxn ang="0">
                  <a:pos x="113" y="75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53" y="96"/>
                </a:cxn>
                <a:cxn ang="0">
                  <a:pos x="143" y="105"/>
                </a:cxn>
                <a:cxn ang="0">
                  <a:pos x="136" y="112"/>
                </a:cxn>
                <a:cxn ang="0">
                  <a:pos x="131" y="118"/>
                </a:cxn>
                <a:cxn ang="0">
                  <a:pos x="125" y="127"/>
                </a:cxn>
                <a:cxn ang="0">
                  <a:pos x="119" y="138"/>
                </a:cxn>
                <a:cxn ang="0">
                  <a:pos x="113" y="150"/>
                </a:cxn>
                <a:cxn ang="0">
                  <a:pos x="108" y="152"/>
                </a:cxn>
                <a:cxn ang="0">
                  <a:pos x="102" y="147"/>
                </a:cxn>
                <a:cxn ang="0">
                  <a:pos x="96" y="142"/>
                </a:cxn>
                <a:cxn ang="0">
                  <a:pos x="89" y="138"/>
                </a:cxn>
                <a:cxn ang="0">
                  <a:pos x="82" y="134"/>
                </a:cxn>
                <a:cxn ang="0">
                  <a:pos x="76" y="131"/>
                </a:cxn>
                <a:cxn ang="0">
                  <a:pos x="69" y="128"/>
                </a:cxn>
                <a:cxn ang="0">
                  <a:pos x="62" y="125"/>
                </a:cxn>
                <a:cxn ang="0">
                  <a:pos x="54" y="123"/>
                </a:cxn>
                <a:cxn ang="0">
                  <a:pos x="86" y="101"/>
                </a:cxn>
                <a:cxn ang="0">
                  <a:pos x="78" y="82"/>
                </a:cxn>
                <a:cxn ang="0">
                  <a:pos x="72" y="71"/>
                </a:cxn>
                <a:cxn ang="0">
                  <a:pos x="64" y="56"/>
                </a:cxn>
                <a:cxn ang="0">
                  <a:pos x="57" y="44"/>
                </a:cxn>
                <a:cxn ang="0">
                  <a:pos x="51" y="35"/>
                </a:cxn>
                <a:cxn ang="0">
                  <a:pos x="44" y="26"/>
                </a:cxn>
                <a:cxn ang="0">
                  <a:pos x="36" y="19"/>
                </a:cxn>
                <a:cxn ang="0">
                  <a:pos x="28" y="12"/>
                </a:cxn>
                <a:cxn ang="0">
                  <a:pos x="18" y="8"/>
                </a:cxn>
                <a:cxn ang="0">
                  <a:pos x="8" y="4"/>
                </a:cxn>
              </a:cxnLst>
              <a:rect l="0" t="0" r="r" b="b"/>
              <a:pathLst>
                <a:path w="159" h="156">
                  <a:moveTo>
                    <a:pt x="0" y="1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7" y="14"/>
                  </a:lnTo>
                  <a:lnTo>
                    <a:pt x="63" y="18"/>
                  </a:lnTo>
                  <a:lnTo>
                    <a:pt x="68" y="23"/>
                  </a:lnTo>
                  <a:lnTo>
                    <a:pt x="73" y="27"/>
                  </a:lnTo>
                  <a:lnTo>
                    <a:pt x="78" y="31"/>
                  </a:lnTo>
                  <a:lnTo>
                    <a:pt x="82" y="36"/>
                  </a:lnTo>
                  <a:lnTo>
                    <a:pt x="87" y="40"/>
                  </a:lnTo>
                  <a:lnTo>
                    <a:pt x="91" y="46"/>
                  </a:lnTo>
                  <a:lnTo>
                    <a:pt x="96" y="50"/>
                  </a:lnTo>
                  <a:lnTo>
                    <a:pt x="100" y="57"/>
                  </a:lnTo>
                  <a:lnTo>
                    <a:pt x="104" y="62"/>
                  </a:lnTo>
                  <a:lnTo>
                    <a:pt x="109" y="69"/>
                  </a:lnTo>
                  <a:lnTo>
                    <a:pt x="113" y="75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2" y="94"/>
                  </a:lnTo>
                  <a:lnTo>
                    <a:pt x="124" y="100"/>
                  </a:lnTo>
                  <a:lnTo>
                    <a:pt x="158" y="92"/>
                  </a:lnTo>
                  <a:lnTo>
                    <a:pt x="153" y="96"/>
                  </a:lnTo>
                  <a:lnTo>
                    <a:pt x="147" y="101"/>
                  </a:lnTo>
                  <a:lnTo>
                    <a:pt x="143" y="105"/>
                  </a:lnTo>
                  <a:lnTo>
                    <a:pt x="140" y="108"/>
                  </a:lnTo>
                  <a:lnTo>
                    <a:pt x="136" y="112"/>
                  </a:lnTo>
                  <a:lnTo>
                    <a:pt x="133" y="115"/>
                  </a:lnTo>
                  <a:lnTo>
                    <a:pt x="131" y="118"/>
                  </a:lnTo>
                  <a:lnTo>
                    <a:pt x="128" y="123"/>
                  </a:lnTo>
                  <a:lnTo>
                    <a:pt x="125" y="127"/>
                  </a:lnTo>
                  <a:lnTo>
                    <a:pt x="122" y="133"/>
                  </a:lnTo>
                  <a:lnTo>
                    <a:pt x="119" y="138"/>
                  </a:lnTo>
                  <a:lnTo>
                    <a:pt x="116" y="143"/>
                  </a:lnTo>
                  <a:lnTo>
                    <a:pt x="113" y="150"/>
                  </a:lnTo>
                  <a:lnTo>
                    <a:pt x="110" y="155"/>
                  </a:lnTo>
                  <a:lnTo>
                    <a:pt x="108" y="152"/>
                  </a:lnTo>
                  <a:lnTo>
                    <a:pt x="105" y="150"/>
                  </a:lnTo>
                  <a:lnTo>
                    <a:pt x="102" y="147"/>
                  </a:lnTo>
                  <a:lnTo>
                    <a:pt x="99" y="144"/>
                  </a:lnTo>
                  <a:lnTo>
                    <a:pt x="96" y="142"/>
                  </a:lnTo>
                  <a:lnTo>
                    <a:pt x="92" y="140"/>
                  </a:lnTo>
                  <a:lnTo>
                    <a:pt x="89" y="138"/>
                  </a:lnTo>
                  <a:lnTo>
                    <a:pt x="86" y="136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6" y="131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65" y="127"/>
                  </a:lnTo>
                  <a:lnTo>
                    <a:pt x="62" y="125"/>
                  </a:lnTo>
                  <a:lnTo>
                    <a:pt x="58" y="124"/>
                  </a:lnTo>
                  <a:lnTo>
                    <a:pt x="54" y="123"/>
                  </a:lnTo>
                  <a:lnTo>
                    <a:pt x="88" y="111"/>
                  </a:lnTo>
                  <a:lnTo>
                    <a:pt x="86" y="101"/>
                  </a:lnTo>
                  <a:lnTo>
                    <a:pt x="83" y="95"/>
                  </a:lnTo>
                  <a:lnTo>
                    <a:pt x="78" y="82"/>
                  </a:lnTo>
                  <a:lnTo>
                    <a:pt x="75" y="76"/>
                  </a:lnTo>
                  <a:lnTo>
                    <a:pt x="72" y="71"/>
                  </a:lnTo>
                  <a:lnTo>
                    <a:pt x="67" y="61"/>
                  </a:lnTo>
                  <a:lnTo>
                    <a:pt x="64" y="56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54" y="40"/>
                  </a:lnTo>
                  <a:lnTo>
                    <a:pt x="51" y="35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2" y="15"/>
                  </a:lnTo>
                  <a:lnTo>
                    <a:pt x="28" y="12"/>
                  </a:lnTo>
                  <a:lnTo>
                    <a:pt x="23" y="10"/>
                  </a:lnTo>
                  <a:lnTo>
                    <a:pt x="18" y="8"/>
                  </a:lnTo>
                  <a:lnTo>
                    <a:pt x="13" y="6"/>
                  </a:lnTo>
                  <a:lnTo>
                    <a:pt x="8" y="4"/>
                  </a:lnTo>
                  <a:lnTo>
                    <a:pt x="0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5424488" y="3592513"/>
            <a:ext cx="219075" cy="293687"/>
            <a:chOff x="3417" y="2263"/>
            <a:chExt cx="138" cy="185"/>
          </a:xfrm>
        </p:grpSpPr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3424" y="2323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3461" y="2263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3521" y="2286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3417" y="2268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7639073" y="1071546"/>
            <a:ext cx="219075" cy="293687"/>
            <a:chOff x="3849" y="815"/>
            <a:chExt cx="138" cy="185"/>
          </a:xfrm>
        </p:grpSpPr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80" name="Rectangle 92"/>
          <p:cNvSpPr>
            <a:spLocks noChangeArrowheads="1"/>
          </p:cNvSpPr>
          <p:nvPr/>
        </p:nvSpPr>
        <p:spPr bwMode="auto">
          <a:xfrm rot="20563486">
            <a:off x="5521913" y="1900181"/>
            <a:ext cx="3479951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Evitar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gotículas </a:t>
            </a:r>
            <a:r>
              <a:rPr sz="1400" b="1" dirty="0" smtClean="0">
                <a:solidFill>
                  <a:srgbClr val="FF0000"/>
                </a:solidFill>
                <a:latin typeface="Arial" pitchFamily="34" charset="0"/>
              </a:rPr>
              <a:t>pequenas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que são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facilmente carregadas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pelo vento</a:t>
            </a:r>
          </a:p>
        </p:txBody>
      </p:sp>
      <p:sp>
        <p:nvSpPr>
          <p:cNvPr id="12382" name="Rectangle 94"/>
          <p:cNvSpPr>
            <a:spLocks noChangeArrowheads="1"/>
          </p:cNvSpPr>
          <p:nvPr/>
        </p:nvSpPr>
        <p:spPr bwMode="auto">
          <a:xfrm rot="20627109">
            <a:off x="5948779" y="3790292"/>
            <a:ext cx="3143271" cy="308419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Gotas grandes,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sem “respingos”</a:t>
            </a:r>
          </a:p>
        </p:txBody>
      </p:sp>
      <p:sp>
        <p:nvSpPr>
          <p:cNvPr id="98" name="Oval 48"/>
          <p:cNvSpPr>
            <a:spLocks noChangeArrowheads="1"/>
          </p:cNvSpPr>
          <p:nvPr/>
        </p:nvSpPr>
        <p:spPr bwMode="auto">
          <a:xfrm>
            <a:off x="5214942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7643834" y="89850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Oval 46"/>
          <p:cNvSpPr>
            <a:spLocks noChangeArrowheads="1"/>
          </p:cNvSpPr>
          <p:nvPr/>
        </p:nvSpPr>
        <p:spPr bwMode="auto">
          <a:xfrm>
            <a:off x="6184912" y="261302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1" name="Group 91"/>
          <p:cNvGrpSpPr>
            <a:grpSpLocks/>
          </p:cNvGrpSpPr>
          <p:nvPr/>
        </p:nvGrpSpPr>
        <p:grpSpPr bwMode="auto">
          <a:xfrm>
            <a:off x="5424495" y="1992305"/>
            <a:ext cx="219075" cy="293687"/>
            <a:chOff x="3849" y="815"/>
            <a:chExt cx="138" cy="185"/>
          </a:xfrm>
        </p:grpSpPr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6" name="Oval 46"/>
          <p:cNvSpPr>
            <a:spLocks noChangeArrowheads="1"/>
          </p:cNvSpPr>
          <p:nvPr/>
        </p:nvSpPr>
        <p:spPr bwMode="auto">
          <a:xfrm>
            <a:off x="6256350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Espaço Reservado para Data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446D4-B54A-455C-BCEC-DBD814339E83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09" name="Espaço Reservado para Rodapé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pjchrist@esalq.usp.br</a:t>
            </a:r>
            <a:endParaRPr/>
          </a:p>
        </p:txBody>
      </p:sp>
      <p:sp>
        <p:nvSpPr>
          <p:cNvPr id="13" name="Action Button: Forward or Next 12">
            <a:hlinkClick r:id="rId3" action="ppaction://hlinkpres?slideindex=1&amp;slidetitle=PowerPoint Presentation" highlightClick="1"/>
          </p:cNvPr>
          <p:cNvSpPr/>
          <p:nvPr/>
        </p:nvSpPr>
        <p:spPr>
          <a:xfrm>
            <a:off x="7261888" y="4691063"/>
            <a:ext cx="1054528" cy="701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73275" y="2705100"/>
            <a:ext cx="4748213" cy="4089400"/>
            <a:chOff x="1306" y="1704"/>
            <a:chExt cx="2991" cy="25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0" y="3696"/>
              <a:ext cx="1607" cy="584"/>
              <a:chOff x="2690" y="3696"/>
              <a:chExt cx="1607" cy="584"/>
            </a:xfrm>
          </p:grpSpPr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>
                <a:off x="3403" y="3696"/>
                <a:ext cx="894" cy="584"/>
              </a:xfrm>
              <a:custGeom>
                <a:avLst/>
                <a:gdLst/>
                <a:ahLst/>
                <a:cxnLst>
                  <a:cxn ang="0">
                    <a:pos x="247" y="376"/>
                  </a:cxn>
                  <a:cxn ang="0">
                    <a:pos x="429" y="418"/>
                  </a:cxn>
                  <a:cxn ang="0">
                    <a:pos x="496" y="452"/>
                  </a:cxn>
                  <a:cxn ang="0">
                    <a:pos x="583" y="464"/>
                  </a:cxn>
                  <a:cxn ang="0">
                    <a:pos x="648" y="472"/>
                  </a:cxn>
                  <a:cxn ang="0">
                    <a:pos x="624" y="450"/>
                  </a:cxn>
                  <a:cxn ang="0">
                    <a:pos x="681" y="458"/>
                  </a:cxn>
                  <a:cxn ang="0">
                    <a:pos x="744" y="452"/>
                  </a:cxn>
                  <a:cxn ang="0">
                    <a:pos x="818" y="486"/>
                  </a:cxn>
                  <a:cxn ang="0">
                    <a:pos x="893" y="583"/>
                  </a:cxn>
                  <a:cxn ang="0">
                    <a:pos x="876" y="493"/>
                  </a:cxn>
                  <a:cxn ang="0">
                    <a:pos x="893" y="384"/>
                  </a:cxn>
                  <a:cxn ang="0">
                    <a:pos x="876" y="314"/>
                  </a:cxn>
                  <a:cxn ang="0">
                    <a:pos x="835" y="261"/>
                  </a:cxn>
                  <a:cxn ang="0">
                    <a:pos x="851" y="255"/>
                  </a:cxn>
                  <a:cxn ang="0">
                    <a:pos x="809" y="232"/>
                  </a:cxn>
                  <a:cxn ang="0">
                    <a:pos x="760" y="203"/>
                  </a:cxn>
                  <a:cxn ang="0">
                    <a:pos x="789" y="197"/>
                  </a:cxn>
                  <a:cxn ang="0">
                    <a:pos x="735" y="191"/>
                  </a:cxn>
                  <a:cxn ang="0">
                    <a:pos x="628" y="171"/>
                  </a:cxn>
                  <a:cxn ang="0">
                    <a:pos x="583" y="124"/>
                  </a:cxn>
                  <a:cxn ang="0">
                    <a:pos x="612" y="114"/>
                  </a:cxn>
                  <a:cxn ang="0">
                    <a:pos x="566" y="90"/>
                  </a:cxn>
                  <a:cxn ang="0">
                    <a:pos x="513" y="61"/>
                  </a:cxn>
                  <a:cxn ang="0">
                    <a:pos x="542" y="49"/>
                  </a:cxn>
                  <a:cxn ang="0">
                    <a:pos x="458" y="28"/>
                  </a:cxn>
                  <a:cxn ang="0">
                    <a:pos x="379" y="12"/>
                  </a:cxn>
                  <a:cxn ang="0">
                    <a:pos x="232" y="0"/>
                  </a:cxn>
                  <a:cxn ang="0">
                    <a:pos x="74" y="33"/>
                  </a:cxn>
                  <a:cxn ang="0">
                    <a:pos x="0" y="54"/>
                  </a:cxn>
                  <a:cxn ang="0">
                    <a:pos x="247" y="376"/>
                  </a:cxn>
                </a:cxnLst>
                <a:rect l="0" t="0" r="r" b="b"/>
                <a:pathLst>
                  <a:path w="894" h="584">
                    <a:moveTo>
                      <a:pt x="247" y="376"/>
                    </a:moveTo>
                    <a:lnTo>
                      <a:pt x="429" y="418"/>
                    </a:lnTo>
                    <a:lnTo>
                      <a:pt x="496" y="452"/>
                    </a:lnTo>
                    <a:lnTo>
                      <a:pt x="583" y="464"/>
                    </a:lnTo>
                    <a:lnTo>
                      <a:pt x="648" y="472"/>
                    </a:lnTo>
                    <a:lnTo>
                      <a:pt x="624" y="450"/>
                    </a:lnTo>
                    <a:lnTo>
                      <a:pt x="681" y="458"/>
                    </a:lnTo>
                    <a:lnTo>
                      <a:pt x="744" y="452"/>
                    </a:lnTo>
                    <a:lnTo>
                      <a:pt x="818" y="486"/>
                    </a:lnTo>
                    <a:lnTo>
                      <a:pt x="893" y="583"/>
                    </a:lnTo>
                    <a:lnTo>
                      <a:pt x="876" y="493"/>
                    </a:lnTo>
                    <a:lnTo>
                      <a:pt x="893" y="384"/>
                    </a:lnTo>
                    <a:lnTo>
                      <a:pt x="876" y="314"/>
                    </a:lnTo>
                    <a:lnTo>
                      <a:pt x="835" y="261"/>
                    </a:lnTo>
                    <a:lnTo>
                      <a:pt x="851" y="255"/>
                    </a:lnTo>
                    <a:lnTo>
                      <a:pt x="809" y="232"/>
                    </a:lnTo>
                    <a:lnTo>
                      <a:pt x="760" y="203"/>
                    </a:lnTo>
                    <a:lnTo>
                      <a:pt x="789" y="197"/>
                    </a:lnTo>
                    <a:lnTo>
                      <a:pt x="735" y="191"/>
                    </a:lnTo>
                    <a:lnTo>
                      <a:pt x="628" y="171"/>
                    </a:lnTo>
                    <a:lnTo>
                      <a:pt x="583" y="124"/>
                    </a:lnTo>
                    <a:lnTo>
                      <a:pt x="612" y="114"/>
                    </a:lnTo>
                    <a:lnTo>
                      <a:pt x="566" y="90"/>
                    </a:lnTo>
                    <a:lnTo>
                      <a:pt x="513" y="61"/>
                    </a:lnTo>
                    <a:lnTo>
                      <a:pt x="542" y="49"/>
                    </a:lnTo>
                    <a:lnTo>
                      <a:pt x="458" y="28"/>
                    </a:lnTo>
                    <a:lnTo>
                      <a:pt x="379" y="12"/>
                    </a:lnTo>
                    <a:lnTo>
                      <a:pt x="232" y="0"/>
                    </a:lnTo>
                    <a:lnTo>
                      <a:pt x="74" y="33"/>
                    </a:lnTo>
                    <a:lnTo>
                      <a:pt x="0" y="54"/>
                    </a:lnTo>
                    <a:lnTo>
                      <a:pt x="247" y="376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>
                <a:off x="2690" y="3708"/>
                <a:ext cx="1086" cy="399"/>
              </a:xfrm>
              <a:custGeom>
                <a:avLst/>
                <a:gdLst/>
                <a:ahLst/>
                <a:cxnLst>
                  <a:cxn ang="0">
                    <a:pos x="25" y="172"/>
                  </a:cxn>
                  <a:cxn ang="0">
                    <a:pos x="149" y="137"/>
                  </a:cxn>
                  <a:cxn ang="0">
                    <a:pos x="206" y="137"/>
                  </a:cxn>
                  <a:cxn ang="0">
                    <a:pos x="290" y="110"/>
                  </a:cxn>
                  <a:cxn ang="0">
                    <a:pos x="430" y="41"/>
                  </a:cxn>
                  <a:cxn ang="0">
                    <a:pos x="572" y="0"/>
                  </a:cxn>
                  <a:cxn ang="0">
                    <a:pos x="704" y="0"/>
                  </a:cxn>
                  <a:cxn ang="0">
                    <a:pos x="803" y="27"/>
                  </a:cxn>
                  <a:cxn ang="0">
                    <a:pos x="878" y="91"/>
                  </a:cxn>
                  <a:cxn ang="0">
                    <a:pos x="916" y="133"/>
                  </a:cxn>
                  <a:cxn ang="0">
                    <a:pos x="873" y="125"/>
                  </a:cxn>
                  <a:cxn ang="0">
                    <a:pos x="902" y="161"/>
                  </a:cxn>
                  <a:cxn ang="0">
                    <a:pos x="906" y="205"/>
                  </a:cxn>
                  <a:cxn ang="0">
                    <a:pos x="919" y="268"/>
                  </a:cxn>
                  <a:cxn ang="0">
                    <a:pos x="969" y="343"/>
                  </a:cxn>
                  <a:cxn ang="0">
                    <a:pos x="1085" y="398"/>
                  </a:cxn>
                  <a:cxn ang="0">
                    <a:pos x="945" y="377"/>
                  </a:cxn>
                  <a:cxn ang="0">
                    <a:pos x="861" y="329"/>
                  </a:cxn>
                  <a:cxn ang="0">
                    <a:pos x="795" y="268"/>
                  </a:cxn>
                  <a:cxn ang="0">
                    <a:pos x="704" y="226"/>
                  </a:cxn>
                  <a:cxn ang="0">
                    <a:pos x="596" y="192"/>
                  </a:cxn>
                  <a:cxn ang="0">
                    <a:pos x="480" y="178"/>
                  </a:cxn>
                  <a:cxn ang="0">
                    <a:pos x="339" y="172"/>
                  </a:cxn>
                  <a:cxn ang="0">
                    <a:pos x="273" y="158"/>
                  </a:cxn>
                  <a:cxn ang="0">
                    <a:pos x="182" y="172"/>
                  </a:cxn>
                  <a:cxn ang="0">
                    <a:pos x="117" y="178"/>
                  </a:cxn>
                  <a:cxn ang="0">
                    <a:pos x="0" y="212"/>
                  </a:cxn>
                  <a:cxn ang="0">
                    <a:pos x="25" y="172"/>
                  </a:cxn>
                </a:cxnLst>
                <a:rect l="0" t="0" r="r" b="b"/>
                <a:pathLst>
                  <a:path w="1086" h="399">
                    <a:moveTo>
                      <a:pt x="25" y="172"/>
                    </a:moveTo>
                    <a:lnTo>
                      <a:pt x="149" y="137"/>
                    </a:lnTo>
                    <a:lnTo>
                      <a:pt x="206" y="137"/>
                    </a:lnTo>
                    <a:lnTo>
                      <a:pt x="290" y="110"/>
                    </a:lnTo>
                    <a:lnTo>
                      <a:pt x="430" y="41"/>
                    </a:lnTo>
                    <a:lnTo>
                      <a:pt x="572" y="0"/>
                    </a:lnTo>
                    <a:lnTo>
                      <a:pt x="704" y="0"/>
                    </a:lnTo>
                    <a:lnTo>
                      <a:pt x="803" y="27"/>
                    </a:lnTo>
                    <a:lnTo>
                      <a:pt x="878" y="91"/>
                    </a:lnTo>
                    <a:lnTo>
                      <a:pt x="916" y="133"/>
                    </a:lnTo>
                    <a:lnTo>
                      <a:pt x="873" y="125"/>
                    </a:lnTo>
                    <a:lnTo>
                      <a:pt x="902" y="161"/>
                    </a:lnTo>
                    <a:lnTo>
                      <a:pt x="906" y="205"/>
                    </a:lnTo>
                    <a:lnTo>
                      <a:pt x="919" y="268"/>
                    </a:lnTo>
                    <a:lnTo>
                      <a:pt x="969" y="343"/>
                    </a:lnTo>
                    <a:lnTo>
                      <a:pt x="1085" y="398"/>
                    </a:lnTo>
                    <a:lnTo>
                      <a:pt x="945" y="377"/>
                    </a:lnTo>
                    <a:lnTo>
                      <a:pt x="861" y="329"/>
                    </a:lnTo>
                    <a:lnTo>
                      <a:pt x="795" y="268"/>
                    </a:lnTo>
                    <a:lnTo>
                      <a:pt x="704" y="226"/>
                    </a:lnTo>
                    <a:lnTo>
                      <a:pt x="596" y="192"/>
                    </a:lnTo>
                    <a:lnTo>
                      <a:pt x="480" y="178"/>
                    </a:lnTo>
                    <a:lnTo>
                      <a:pt x="339" y="172"/>
                    </a:lnTo>
                    <a:lnTo>
                      <a:pt x="273" y="158"/>
                    </a:lnTo>
                    <a:lnTo>
                      <a:pt x="182" y="172"/>
                    </a:lnTo>
                    <a:lnTo>
                      <a:pt x="117" y="178"/>
                    </a:lnTo>
                    <a:lnTo>
                      <a:pt x="0" y="212"/>
                    </a:lnTo>
                    <a:lnTo>
                      <a:pt x="25" y="172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3647" y="3817"/>
                <a:ext cx="588" cy="29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03" y="99"/>
                  </a:cxn>
                  <a:cxn ang="0">
                    <a:pos x="243" y="153"/>
                  </a:cxn>
                  <a:cxn ang="0">
                    <a:pos x="339" y="209"/>
                  </a:cxn>
                  <a:cxn ang="0">
                    <a:pos x="479" y="291"/>
                  </a:cxn>
                  <a:cxn ang="0">
                    <a:pos x="495" y="277"/>
                  </a:cxn>
                  <a:cxn ang="0">
                    <a:pos x="587" y="256"/>
                  </a:cxn>
                  <a:cxn ang="0">
                    <a:pos x="479" y="267"/>
                  </a:cxn>
                  <a:cxn ang="0">
                    <a:pos x="404" y="233"/>
                  </a:cxn>
                  <a:cxn ang="0">
                    <a:pos x="363" y="201"/>
                  </a:cxn>
                  <a:cxn ang="0">
                    <a:pos x="409" y="181"/>
                  </a:cxn>
                  <a:cxn ang="0">
                    <a:pos x="495" y="167"/>
                  </a:cxn>
                  <a:cxn ang="0">
                    <a:pos x="416" y="163"/>
                  </a:cxn>
                  <a:cxn ang="0">
                    <a:pos x="375" y="171"/>
                  </a:cxn>
                  <a:cxn ang="0">
                    <a:pos x="326" y="177"/>
                  </a:cxn>
                  <a:cxn ang="0">
                    <a:pos x="264" y="151"/>
                  </a:cxn>
                  <a:cxn ang="0">
                    <a:pos x="218" y="123"/>
                  </a:cxn>
                  <a:cxn ang="0">
                    <a:pos x="269" y="115"/>
                  </a:cxn>
                  <a:cxn ang="0">
                    <a:pos x="339" y="115"/>
                  </a:cxn>
                  <a:cxn ang="0">
                    <a:pos x="243" y="99"/>
                  </a:cxn>
                  <a:cxn ang="0">
                    <a:pos x="223" y="102"/>
                  </a:cxn>
                  <a:cxn ang="0">
                    <a:pos x="161" y="109"/>
                  </a:cxn>
                  <a:cxn ang="0">
                    <a:pos x="103" y="85"/>
                  </a:cxn>
                  <a:cxn ang="0">
                    <a:pos x="123" y="34"/>
                  </a:cxn>
                  <a:cxn ang="0">
                    <a:pos x="168" y="10"/>
                  </a:cxn>
                  <a:cxn ang="0">
                    <a:pos x="288" y="0"/>
                  </a:cxn>
                  <a:cxn ang="0">
                    <a:pos x="161" y="0"/>
                  </a:cxn>
                  <a:cxn ang="0">
                    <a:pos x="111" y="27"/>
                  </a:cxn>
                  <a:cxn ang="0">
                    <a:pos x="91" y="54"/>
                  </a:cxn>
                  <a:cxn ang="0">
                    <a:pos x="77" y="71"/>
                  </a:cxn>
                  <a:cxn ang="0">
                    <a:pos x="0" y="68"/>
                  </a:cxn>
                </a:cxnLst>
                <a:rect l="0" t="0" r="r" b="b"/>
                <a:pathLst>
                  <a:path w="588" h="292">
                    <a:moveTo>
                      <a:pt x="0" y="68"/>
                    </a:moveTo>
                    <a:lnTo>
                      <a:pt x="103" y="99"/>
                    </a:lnTo>
                    <a:lnTo>
                      <a:pt x="243" y="153"/>
                    </a:lnTo>
                    <a:lnTo>
                      <a:pt x="339" y="209"/>
                    </a:lnTo>
                    <a:lnTo>
                      <a:pt x="479" y="291"/>
                    </a:lnTo>
                    <a:lnTo>
                      <a:pt x="495" y="277"/>
                    </a:lnTo>
                    <a:lnTo>
                      <a:pt x="587" y="256"/>
                    </a:lnTo>
                    <a:lnTo>
                      <a:pt x="479" y="267"/>
                    </a:lnTo>
                    <a:lnTo>
                      <a:pt x="404" y="233"/>
                    </a:lnTo>
                    <a:lnTo>
                      <a:pt x="363" y="201"/>
                    </a:lnTo>
                    <a:lnTo>
                      <a:pt x="409" y="181"/>
                    </a:lnTo>
                    <a:lnTo>
                      <a:pt x="495" y="167"/>
                    </a:lnTo>
                    <a:lnTo>
                      <a:pt x="416" y="163"/>
                    </a:lnTo>
                    <a:lnTo>
                      <a:pt x="375" y="171"/>
                    </a:lnTo>
                    <a:lnTo>
                      <a:pt x="326" y="177"/>
                    </a:lnTo>
                    <a:lnTo>
                      <a:pt x="264" y="151"/>
                    </a:lnTo>
                    <a:lnTo>
                      <a:pt x="218" y="123"/>
                    </a:lnTo>
                    <a:lnTo>
                      <a:pt x="269" y="115"/>
                    </a:lnTo>
                    <a:lnTo>
                      <a:pt x="339" y="115"/>
                    </a:lnTo>
                    <a:lnTo>
                      <a:pt x="243" y="99"/>
                    </a:lnTo>
                    <a:lnTo>
                      <a:pt x="223" y="102"/>
                    </a:lnTo>
                    <a:lnTo>
                      <a:pt x="161" y="109"/>
                    </a:lnTo>
                    <a:lnTo>
                      <a:pt x="103" y="85"/>
                    </a:lnTo>
                    <a:lnTo>
                      <a:pt x="123" y="34"/>
                    </a:lnTo>
                    <a:lnTo>
                      <a:pt x="168" y="10"/>
                    </a:lnTo>
                    <a:lnTo>
                      <a:pt x="288" y="0"/>
                    </a:lnTo>
                    <a:lnTo>
                      <a:pt x="161" y="0"/>
                    </a:lnTo>
                    <a:lnTo>
                      <a:pt x="111" y="27"/>
                    </a:lnTo>
                    <a:lnTo>
                      <a:pt x="91" y="54"/>
                    </a:lnTo>
                    <a:lnTo>
                      <a:pt x="77" y="71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004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79" y="2483"/>
              <a:ext cx="685" cy="366"/>
              <a:chOff x="2879" y="2483"/>
              <a:chExt cx="685" cy="36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2879" y="2483"/>
                <a:ext cx="685" cy="36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8" y="213"/>
                  </a:cxn>
                  <a:cxn ang="0">
                    <a:pos x="156" y="213"/>
                  </a:cxn>
                  <a:cxn ang="0">
                    <a:pos x="203" y="157"/>
                  </a:cxn>
                  <a:cxn ang="0">
                    <a:pos x="256" y="109"/>
                  </a:cxn>
                  <a:cxn ang="0">
                    <a:pos x="291" y="109"/>
                  </a:cxn>
                  <a:cxn ang="0">
                    <a:pos x="285" y="116"/>
                  </a:cxn>
                  <a:cxn ang="0">
                    <a:pos x="373" y="95"/>
                  </a:cxn>
                  <a:cxn ang="0">
                    <a:pos x="408" y="109"/>
                  </a:cxn>
                  <a:cxn ang="0">
                    <a:pos x="392" y="130"/>
                  </a:cxn>
                  <a:cxn ang="0">
                    <a:pos x="456" y="123"/>
                  </a:cxn>
                  <a:cxn ang="0">
                    <a:pos x="504" y="123"/>
                  </a:cxn>
                  <a:cxn ang="0">
                    <a:pos x="597" y="95"/>
                  </a:cxn>
                  <a:cxn ang="0">
                    <a:pos x="661" y="47"/>
                  </a:cxn>
                  <a:cxn ang="0">
                    <a:pos x="684" y="0"/>
                  </a:cxn>
                  <a:cxn ang="0">
                    <a:pos x="673" y="89"/>
                  </a:cxn>
                  <a:cxn ang="0">
                    <a:pos x="655" y="143"/>
                  </a:cxn>
                  <a:cxn ang="0">
                    <a:pos x="667" y="137"/>
                  </a:cxn>
                  <a:cxn ang="0">
                    <a:pos x="632" y="199"/>
                  </a:cxn>
                  <a:cxn ang="0">
                    <a:pos x="597" y="227"/>
                  </a:cxn>
                  <a:cxn ang="0">
                    <a:pos x="621" y="233"/>
                  </a:cxn>
                  <a:cxn ang="0">
                    <a:pos x="574" y="267"/>
                  </a:cxn>
                  <a:cxn ang="0">
                    <a:pos x="504" y="289"/>
                  </a:cxn>
                  <a:cxn ang="0">
                    <a:pos x="533" y="295"/>
                  </a:cxn>
                  <a:cxn ang="0">
                    <a:pos x="486" y="315"/>
                  </a:cxn>
                  <a:cxn ang="0">
                    <a:pos x="439" y="329"/>
                  </a:cxn>
                  <a:cxn ang="0">
                    <a:pos x="369" y="337"/>
                  </a:cxn>
                  <a:cxn ang="0">
                    <a:pos x="408" y="343"/>
                  </a:cxn>
                  <a:cxn ang="0">
                    <a:pos x="351" y="365"/>
                  </a:cxn>
                  <a:cxn ang="0">
                    <a:pos x="285" y="365"/>
                  </a:cxn>
                  <a:cxn ang="0">
                    <a:pos x="240" y="357"/>
                  </a:cxn>
                  <a:cxn ang="0">
                    <a:pos x="215" y="337"/>
                  </a:cxn>
                  <a:cxn ang="0">
                    <a:pos x="180" y="289"/>
                  </a:cxn>
                  <a:cxn ang="0">
                    <a:pos x="150" y="253"/>
                  </a:cxn>
                  <a:cxn ang="0">
                    <a:pos x="98" y="239"/>
                  </a:cxn>
                  <a:cxn ang="0">
                    <a:pos x="16" y="267"/>
                  </a:cxn>
                  <a:cxn ang="0">
                    <a:pos x="0" y="239"/>
                  </a:cxn>
                </a:cxnLst>
                <a:rect l="0" t="0" r="r" b="b"/>
                <a:pathLst>
                  <a:path w="685" h="366">
                    <a:moveTo>
                      <a:pt x="0" y="239"/>
                    </a:moveTo>
                    <a:lnTo>
                      <a:pt x="98" y="213"/>
                    </a:lnTo>
                    <a:lnTo>
                      <a:pt x="156" y="213"/>
                    </a:lnTo>
                    <a:lnTo>
                      <a:pt x="203" y="157"/>
                    </a:lnTo>
                    <a:lnTo>
                      <a:pt x="256" y="109"/>
                    </a:lnTo>
                    <a:lnTo>
                      <a:pt x="291" y="109"/>
                    </a:lnTo>
                    <a:lnTo>
                      <a:pt x="285" y="116"/>
                    </a:lnTo>
                    <a:lnTo>
                      <a:pt x="373" y="95"/>
                    </a:lnTo>
                    <a:lnTo>
                      <a:pt x="408" y="109"/>
                    </a:lnTo>
                    <a:lnTo>
                      <a:pt x="392" y="130"/>
                    </a:lnTo>
                    <a:lnTo>
                      <a:pt x="456" y="123"/>
                    </a:lnTo>
                    <a:lnTo>
                      <a:pt x="504" y="123"/>
                    </a:lnTo>
                    <a:lnTo>
                      <a:pt x="597" y="95"/>
                    </a:lnTo>
                    <a:lnTo>
                      <a:pt x="661" y="47"/>
                    </a:lnTo>
                    <a:lnTo>
                      <a:pt x="684" y="0"/>
                    </a:lnTo>
                    <a:lnTo>
                      <a:pt x="673" y="89"/>
                    </a:lnTo>
                    <a:lnTo>
                      <a:pt x="655" y="143"/>
                    </a:lnTo>
                    <a:lnTo>
                      <a:pt x="667" y="137"/>
                    </a:lnTo>
                    <a:lnTo>
                      <a:pt x="632" y="199"/>
                    </a:lnTo>
                    <a:lnTo>
                      <a:pt x="597" y="227"/>
                    </a:lnTo>
                    <a:lnTo>
                      <a:pt x="621" y="233"/>
                    </a:lnTo>
                    <a:lnTo>
                      <a:pt x="574" y="267"/>
                    </a:lnTo>
                    <a:lnTo>
                      <a:pt x="504" y="289"/>
                    </a:lnTo>
                    <a:lnTo>
                      <a:pt x="533" y="295"/>
                    </a:lnTo>
                    <a:lnTo>
                      <a:pt x="486" y="315"/>
                    </a:lnTo>
                    <a:lnTo>
                      <a:pt x="439" y="329"/>
                    </a:lnTo>
                    <a:lnTo>
                      <a:pt x="369" y="337"/>
                    </a:lnTo>
                    <a:lnTo>
                      <a:pt x="408" y="343"/>
                    </a:lnTo>
                    <a:lnTo>
                      <a:pt x="351" y="365"/>
                    </a:lnTo>
                    <a:lnTo>
                      <a:pt x="285" y="365"/>
                    </a:lnTo>
                    <a:lnTo>
                      <a:pt x="240" y="357"/>
                    </a:lnTo>
                    <a:lnTo>
                      <a:pt x="215" y="337"/>
                    </a:lnTo>
                    <a:lnTo>
                      <a:pt x="180" y="289"/>
                    </a:lnTo>
                    <a:lnTo>
                      <a:pt x="150" y="253"/>
                    </a:lnTo>
                    <a:lnTo>
                      <a:pt x="98" y="239"/>
                    </a:lnTo>
                    <a:lnTo>
                      <a:pt x="16" y="267"/>
                    </a:lnTo>
                    <a:lnTo>
                      <a:pt x="0" y="23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3064" y="2593"/>
                <a:ext cx="477" cy="235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8" y="182"/>
                  </a:cxn>
                  <a:cxn ang="0">
                    <a:pos x="79" y="220"/>
                  </a:cxn>
                  <a:cxn ang="0">
                    <a:pos x="141" y="234"/>
                  </a:cxn>
                  <a:cxn ang="0">
                    <a:pos x="132" y="213"/>
                  </a:cxn>
                  <a:cxn ang="0">
                    <a:pos x="218" y="209"/>
                  </a:cxn>
                  <a:cxn ang="0">
                    <a:pos x="310" y="196"/>
                  </a:cxn>
                  <a:cxn ang="0">
                    <a:pos x="273" y="168"/>
                  </a:cxn>
                  <a:cxn ang="0">
                    <a:pos x="314" y="144"/>
                  </a:cxn>
                  <a:cxn ang="0">
                    <a:pos x="389" y="127"/>
                  </a:cxn>
                  <a:cxn ang="0">
                    <a:pos x="326" y="110"/>
                  </a:cxn>
                  <a:cxn ang="0">
                    <a:pos x="422" y="92"/>
                  </a:cxn>
                  <a:cxn ang="0">
                    <a:pos x="454" y="48"/>
                  </a:cxn>
                  <a:cxn ang="0">
                    <a:pos x="476" y="0"/>
                  </a:cxn>
                  <a:cxn ang="0">
                    <a:pos x="372" y="65"/>
                  </a:cxn>
                  <a:cxn ang="0">
                    <a:pos x="264" y="89"/>
                  </a:cxn>
                  <a:cxn ang="0">
                    <a:pos x="149" y="113"/>
                  </a:cxn>
                  <a:cxn ang="0">
                    <a:pos x="0" y="127"/>
                  </a:cxn>
                </a:cxnLst>
                <a:rect l="0" t="0" r="r" b="b"/>
                <a:pathLst>
                  <a:path w="477" h="235">
                    <a:moveTo>
                      <a:pt x="0" y="127"/>
                    </a:moveTo>
                    <a:lnTo>
                      <a:pt x="28" y="182"/>
                    </a:lnTo>
                    <a:lnTo>
                      <a:pt x="79" y="220"/>
                    </a:lnTo>
                    <a:lnTo>
                      <a:pt x="141" y="234"/>
                    </a:lnTo>
                    <a:lnTo>
                      <a:pt x="132" y="213"/>
                    </a:lnTo>
                    <a:lnTo>
                      <a:pt x="218" y="209"/>
                    </a:lnTo>
                    <a:lnTo>
                      <a:pt x="310" y="196"/>
                    </a:lnTo>
                    <a:lnTo>
                      <a:pt x="273" y="168"/>
                    </a:lnTo>
                    <a:lnTo>
                      <a:pt x="314" y="144"/>
                    </a:lnTo>
                    <a:lnTo>
                      <a:pt x="389" y="127"/>
                    </a:lnTo>
                    <a:lnTo>
                      <a:pt x="326" y="110"/>
                    </a:lnTo>
                    <a:lnTo>
                      <a:pt x="422" y="92"/>
                    </a:lnTo>
                    <a:lnTo>
                      <a:pt x="454" y="48"/>
                    </a:lnTo>
                    <a:lnTo>
                      <a:pt x="476" y="0"/>
                    </a:lnTo>
                    <a:lnTo>
                      <a:pt x="372" y="65"/>
                    </a:lnTo>
                    <a:lnTo>
                      <a:pt x="264" y="89"/>
                    </a:lnTo>
                    <a:lnTo>
                      <a:pt x="149" y="11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06" y="2730"/>
              <a:ext cx="1449" cy="667"/>
              <a:chOff x="1306" y="2730"/>
              <a:chExt cx="1449" cy="667"/>
            </a:xfrm>
          </p:grpSpPr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1306" y="2730"/>
                <a:ext cx="1449" cy="667"/>
              </a:xfrm>
              <a:custGeom>
                <a:avLst/>
                <a:gdLst/>
                <a:ahLst/>
                <a:cxnLst>
                  <a:cxn ang="0">
                    <a:pos x="1448" y="604"/>
                  </a:cxn>
                  <a:cxn ang="0">
                    <a:pos x="1406" y="528"/>
                  </a:cxn>
                  <a:cxn ang="0">
                    <a:pos x="1365" y="466"/>
                  </a:cxn>
                  <a:cxn ang="0">
                    <a:pos x="1365" y="398"/>
                  </a:cxn>
                  <a:cxn ang="0">
                    <a:pos x="1365" y="336"/>
                  </a:cxn>
                  <a:cxn ang="0">
                    <a:pos x="1373" y="261"/>
                  </a:cxn>
                  <a:cxn ang="0">
                    <a:pos x="1340" y="143"/>
                  </a:cxn>
                  <a:cxn ang="0">
                    <a:pos x="1291" y="95"/>
                  </a:cxn>
                  <a:cxn ang="0">
                    <a:pos x="1200" y="47"/>
                  </a:cxn>
                  <a:cxn ang="0">
                    <a:pos x="1192" y="68"/>
                  </a:cxn>
                  <a:cxn ang="0">
                    <a:pos x="1149" y="34"/>
                  </a:cxn>
                  <a:cxn ang="0">
                    <a:pos x="1067" y="6"/>
                  </a:cxn>
                  <a:cxn ang="0">
                    <a:pos x="1017" y="0"/>
                  </a:cxn>
                  <a:cxn ang="0">
                    <a:pos x="1026" y="27"/>
                  </a:cxn>
                  <a:cxn ang="0">
                    <a:pos x="943" y="6"/>
                  </a:cxn>
                  <a:cxn ang="0">
                    <a:pos x="853" y="0"/>
                  </a:cxn>
                  <a:cxn ang="0">
                    <a:pos x="786" y="6"/>
                  </a:cxn>
                  <a:cxn ang="0">
                    <a:pos x="819" y="20"/>
                  </a:cxn>
                  <a:cxn ang="0">
                    <a:pos x="670" y="20"/>
                  </a:cxn>
                  <a:cxn ang="0">
                    <a:pos x="454" y="47"/>
                  </a:cxn>
                  <a:cxn ang="0">
                    <a:pos x="380" y="89"/>
                  </a:cxn>
                  <a:cxn ang="0">
                    <a:pos x="380" y="95"/>
                  </a:cxn>
                  <a:cxn ang="0">
                    <a:pos x="314" y="89"/>
                  </a:cxn>
                  <a:cxn ang="0">
                    <a:pos x="307" y="109"/>
                  </a:cxn>
                  <a:cxn ang="0">
                    <a:pos x="190" y="137"/>
                  </a:cxn>
                  <a:cxn ang="0">
                    <a:pos x="124" y="137"/>
                  </a:cxn>
                  <a:cxn ang="0">
                    <a:pos x="33" y="103"/>
                  </a:cxn>
                  <a:cxn ang="0">
                    <a:pos x="0" y="109"/>
                  </a:cxn>
                  <a:cxn ang="0">
                    <a:pos x="50" y="123"/>
                  </a:cxn>
                  <a:cxn ang="0">
                    <a:pos x="91" y="157"/>
                  </a:cxn>
                  <a:cxn ang="0">
                    <a:pos x="132" y="199"/>
                  </a:cxn>
                  <a:cxn ang="0">
                    <a:pos x="264" y="227"/>
                  </a:cxn>
                  <a:cxn ang="0">
                    <a:pos x="322" y="274"/>
                  </a:cxn>
                  <a:cxn ang="0">
                    <a:pos x="365" y="316"/>
                  </a:cxn>
                  <a:cxn ang="0">
                    <a:pos x="413" y="336"/>
                  </a:cxn>
                  <a:cxn ang="0">
                    <a:pos x="571" y="336"/>
                  </a:cxn>
                  <a:cxn ang="0">
                    <a:pos x="711" y="322"/>
                  </a:cxn>
                  <a:cxn ang="0">
                    <a:pos x="778" y="343"/>
                  </a:cxn>
                  <a:cxn ang="0">
                    <a:pos x="803" y="398"/>
                  </a:cxn>
                  <a:cxn ang="0">
                    <a:pos x="844" y="480"/>
                  </a:cxn>
                  <a:cxn ang="0">
                    <a:pos x="911" y="522"/>
                  </a:cxn>
                  <a:cxn ang="0">
                    <a:pos x="1084" y="536"/>
                  </a:cxn>
                  <a:cxn ang="0">
                    <a:pos x="1142" y="522"/>
                  </a:cxn>
                  <a:cxn ang="0">
                    <a:pos x="1282" y="508"/>
                  </a:cxn>
                  <a:cxn ang="0">
                    <a:pos x="1340" y="508"/>
                  </a:cxn>
                  <a:cxn ang="0">
                    <a:pos x="1399" y="577"/>
                  </a:cxn>
                  <a:cxn ang="0">
                    <a:pos x="1448" y="666"/>
                  </a:cxn>
                  <a:cxn ang="0">
                    <a:pos x="1448" y="604"/>
                  </a:cxn>
                </a:cxnLst>
                <a:rect l="0" t="0" r="r" b="b"/>
                <a:pathLst>
                  <a:path w="1449" h="667">
                    <a:moveTo>
                      <a:pt x="1448" y="604"/>
                    </a:moveTo>
                    <a:lnTo>
                      <a:pt x="1406" y="528"/>
                    </a:lnTo>
                    <a:lnTo>
                      <a:pt x="1365" y="466"/>
                    </a:lnTo>
                    <a:lnTo>
                      <a:pt x="1365" y="398"/>
                    </a:lnTo>
                    <a:lnTo>
                      <a:pt x="1365" y="336"/>
                    </a:lnTo>
                    <a:lnTo>
                      <a:pt x="1373" y="261"/>
                    </a:lnTo>
                    <a:lnTo>
                      <a:pt x="1340" y="143"/>
                    </a:lnTo>
                    <a:lnTo>
                      <a:pt x="1291" y="95"/>
                    </a:lnTo>
                    <a:lnTo>
                      <a:pt x="1200" y="47"/>
                    </a:lnTo>
                    <a:lnTo>
                      <a:pt x="1192" y="68"/>
                    </a:lnTo>
                    <a:lnTo>
                      <a:pt x="1149" y="34"/>
                    </a:lnTo>
                    <a:lnTo>
                      <a:pt x="1067" y="6"/>
                    </a:lnTo>
                    <a:lnTo>
                      <a:pt x="1017" y="0"/>
                    </a:lnTo>
                    <a:lnTo>
                      <a:pt x="1026" y="27"/>
                    </a:lnTo>
                    <a:lnTo>
                      <a:pt x="943" y="6"/>
                    </a:lnTo>
                    <a:lnTo>
                      <a:pt x="853" y="0"/>
                    </a:lnTo>
                    <a:lnTo>
                      <a:pt x="786" y="6"/>
                    </a:lnTo>
                    <a:lnTo>
                      <a:pt x="819" y="20"/>
                    </a:lnTo>
                    <a:lnTo>
                      <a:pt x="670" y="20"/>
                    </a:lnTo>
                    <a:lnTo>
                      <a:pt x="454" y="47"/>
                    </a:lnTo>
                    <a:lnTo>
                      <a:pt x="380" y="89"/>
                    </a:lnTo>
                    <a:lnTo>
                      <a:pt x="380" y="95"/>
                    </a:lnTo>
                    <a:lnTo>
                      <a:pt x="314" y="89"/>
                    </a:lnTo>
                    <a:lnTo>
                      <a:pt x="307" y="109"/>
                    </a:lnTo>
                    <a:lnTo>
                      <a:pt x="190" y="137"/>
                    </a:lnTo>
                    <a:lnTo>
                      <a:pt x="124" y="137"/>
                    </a:lnTo>
                    <a:lnTo>
                      <a:pt x="33" y="103"/>
                    </a:lnTo>
                    <a:lnTo>
                      <a:pt x="0" y="109"/>
                    </a:lnTo>
                    <a:lnTo>
                      <a:pt x="50" y="123"/>
                    </a:lnTo>
                    <a:lnTo>
                      <a:pt x="91" y="157"/>
                    </a:lnTo>
                    <a:lnTo>
                      <a:pt x="132" y="199"/>
                    </a:lnTo>
                    <a:lnTo>
                      <a:pt x="264" y="227"/>
                    </a:lnTo>
                    <a:lnTo>
                      <a:pt x="322" y="274"/>
                    </a:lnTo>
                    <a:lnTo>
                      <a:pt x="365" y="316"/>
                    </a:lnTo>
                    <a:lnTo>
                      <a:pt x="413" y="336"/>
                    </a:lnTo>
                    <a:lnTo>
                      <a:pt x="571" y="336"/>
                    </a:lnTo>
                    <a:lnTo>
                      <a:pt x="711" y="322"/>
                    </a:lnTo>
                    <a:lnTo>
                      <a:pt x="778" y="343"/>
                    </a:lnTo>
                    <a:lnTo>
                      <a:pt x="803" y="398"/>
                    </a:lnTo>
                    <a:lnTo>
                      <a:pt x="844" y="480"/>
                    </a:lnTo>
                    <a:lnTo>
                      <a:pt x="911" y="522"/>
                    </a:lnTo>
                    <a:lnTo>
                      <a:pt x="1084" y="536"/>
                    </a:lnTo>
                    <a:lnTo>
                      <a:pt x="1142" y="522"/>
                    </a:lnTo>
                    <a:lnTo>
                      <a:pt x="1282" y="508"/>
                    </a:lnTo>
                    <a:lnTo>
                      <a:pt x="1340" y="508"/>
                    </a:lnTo>
                    <a:lnTo>
                      <a:pt x="1399" y="577"/>
                    </a:lnTo>
                    <a:lnTo>
                      <a:pt x="1448" y="666"/>
                    </a:lnTo>
                    <a:lnTo>
                      <a:pt x="1448" y="604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1484" y="2913"/>
                <a:ext cx="1156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21"/>
                  </a:cxn>
                  <a:cxn ang="0">
                    <a:pos x="144" y="61"/>
                  </a:cxn>
                  <a:cxn ang="0">
                    <a:pos x="194" y="113"/>
                  </a:cxn>
                  <a:cxn ang="0">
                    <a:pos x="235" y="85"/>
                  </a:cxn>
                  <a:cxn ang="0">
                    <a:pos x="322" y="59"/>
                  </a:cxn>
                  <a:cxn ang="0">
                    <a:pos x="476" y="34"/>
                  </a:cxn>
                  <a:cxn ang="0">
                    <a:pos x="380" y="61"/>
                  </a:cxn>
                  <a:cxn ang="0">
                    <a:pos x="290" y="85"/>
                  </a:cxn>
                  <a:cxn ang="0">
                    <a:pos x="261" y="103"/>
                  </a:cxn>
                  <a:cxn ang="0">
                    <a:pos x="240" y="123"/>
                  </a:cxn>
                  <a:cxn ang="0">
                    <a:pos x="322" y="137"/>
                  </a:cxn>
                  <a:cxn ang="0">
                    <a:pos x="442" y="131"/>
                  </a:cxn>
                  <a:cxn ang="0">
                    <a:pos x="538" y="113"/>
                  </a:cxn>
                  <a:cxn ang="0">
                    <a:pos x="630" y="69"/>
                  </a:cxn>
                  <a:cxn ang="0">
                    <a:pos x="700" y="59"/>
                  </a:cxn>
                  <a:cxn ang="0">
                    <a:pos x="794" y="69"/>
                  </a:cxn>
                  <a:cxn ang="0">
                    <a:pos x="865" y="103"/>
                  </a:cxn>
                  <a:cxn ang="0">
                    <a:pos x="791" y="83"/>
                  </a:cxn>
                  <a:cxn ang="0">
                    <a:pos x="716" y="79"/>
                  </a:cxn>
                  <a:cxn ang="0">
                    <a:pos x="649" y="95"/>
                  </a:cxn>
                  <a:cxn ang="0">
                    <a:pos x="604" y="121"/>
                  </a:cxn>
                  <a:cxn ang="0">
                    <a:pos x="637" y="141"/>
                  </a:cxn>
                  <a:cxn ang="0">
                    <a:pos x="666" y="182"/>
                  </a:cxn>
                  <a:cxn ang="0">
                    <a:pos x="666" y="213"/>
                  </a:cxn>
                  <a:cxn ang="0">
                    <a:pos x="678" y="251"/>
                  </a:cxn>
                  <a:cxn ang="0">
                    <a:pos x="707" y="285"/>
                  </a:cxn>
                  <a:cxn ang="0">
                    <a:pos x="741" y="302"/>
                  </a:cxn>
                  <a:cxn ang="0">
                    <a:pos x="840" y="326"/>
                  </a:cxn>
                  <a:cxn ang="0">
                    <a:pos x="943" y="326"/>
                  </a:cxn>
                  <a:cxn ang="0">
                    <a:pos x="972" y="285"/>
                  </a:cxn>
                  <a:cxn ang="0">
                    <a:pos x="1015" y="251"/>
                  </a:cxn>
                  <a:cxn ang="0">
                    <a:pos x="1059" y="247"/>
                  </a:cxn>
                  <a:cxn ang="0">
                    <a:pos x="1030" y="268"/>
                  </a:cxn>
                  <a:cxn ang="0">
                    <a:pos x="998" y="298"/>
                  </a:cxn>
                  <a:cxn ang="0">
                    <a:pos x="986" y="333"/>
                  </a:cxn>
                  <a:cxn ang="0">
                    <a:pos x="1089" y="312"/>
                  </a:cxn>
                  <a:cxn ang="0">
                    <a:pos x="1155" y="309"/>
                  </a:cxn>
                  <a:cxn ang="0">
                    <a:pos x="1085" y="230"/>
                  </a:cxn>
                  <a:cxn ang="0">
                    <a:pos x="935" y="109"/>
                  </a:cxn>
                  <a:cxn ang="0">
                    <a:pos x="779" y="41"/>
                  </a:cxn>
                  <a:cxn ang="0">
                    <a:pos x="649" y="31"/>
                  </a:cxn>
                  <a:cxn ang="0">
                    <a:pos x="423" y="10"/>
                  </a:cxn>
                  <a:cxn ang="0">
                    <a:pos x="310" y="7"/>
                  </a:cxn>
                  <a:cxn ang="0">
                    <a:pos x="182" y="21"/>
                  </a:cxn>
                  <a:cxn ang="0">
                    <a:pos x="124" y="13"/>
                  </a:cxn>
                  <a:cxn ang="0">
                    <a:pos x="0" y="0"/>
                  </a:cxn>
                </a:cxnLst>
                <a:rect l="0" t="0" r="r" b="b"/>
                <a:pathLst>
                  <a:path w="1156" h="334">
                    <a:moveTo>
                      <a:pt x="0" y="0"/>
                    </a:moveTo>
                    <a:lnTo>
                      <a:pt x="83" y="21"/>
                    </a:lnTo>
                    <a:lnTo>
                      <a:pt x="144" y="61"/>
                    </a:lnTo>
                    <a:lnTo>
                      <a:pt x="194" y="113"/>
                    </a:lnTo>
                    <a:lnTo>
                      <a:pt x="235" y="85"/>
                    </a:lnTo>
                    <a:lnTo>
                      <a:pt x="322" y="59"/>
                    </a:lnTo>
                    <a:lnTo>
                      <a:pt x="476" y="34"/>
                    </a:lnTo>
                    <a:lnTo>
                      <a:pt x="380" y="61"/>
                    </a:lnTo>
                    <a:lnTo>
                      <a:pt x="290" y="85"/>
                    </a:lnTo>
                    <a:lnTo>
                      <a:pt x="261" y="103"/>
                    </a:lnTo>
                    <a:lnTo>
                      <a:pt x="240" y="123"/>
                    </a:lnTo>
                    <a:lnTo>
                      <a:pt x="322" y="137"/>
                    </a:lnTo>
                    <a:lnTo>
                      <a:pt x="442" y="131"/>
                    </a:lnTo>
                    <a:lnTo>
                      <a:pt x="538" y="113"/>
                    </a:lnTo>
                    <a:lnTo>
                      <a:pt x="630" y="69"/>
                    </a:lnTo>
                    <a:lnTo>
                      <a:pt x="700" y="59"/>
                    </a:lnTo>
                    <a:lnTo>
                      <a:pt x="794" y="69"/>
                    </a:lnTo>
                    <a:lnTo>
                      <a:pt x="865" y="103"/>
                    </a:lnTo>
                    <a:lnTo>
                      <a:pt x="791" y="83"/>
                    </a:lnTo>
                    <a:lnTo>
                      <a:pt x="716" y="79"/>
                    </a:lnTo>
                    <a:lnTo>
                      <a:pt x="649" y="95"/>
                    </a:lnTo>
                    <a:lnTo>
                      <a:pt x="604" y="121"/>
                    </a:lnTo>
                    <a:lnTo>
                      <a:pt x="637" y="141"/>
                    </a:lnTo>
                    <a:lnTo>
                      <a:pt x="666" y="182"/>
                    </a:lnTo>
                    <a:lnTo>
                      <a:pt x="666" y="213"/>
                    </a:lnTo>
                    <a:lnTo>
                      <a:pt x="678" y="251"/>
                    </a:lnTo>
                    <a:lnTo>
                      <a:pt x="707" y="285"/>
                    </a:lnTo>
                    <a:lnTo>
                      <a:pt x="741" y="302"/>
                    </a:lnTo>
                    <a:lnTo>
                      <a:pt x="840" y="326"/>
                    </a:lnTo>
                    <a:lnTo>
                      <a:pt x="943" y="326"/>
                    </a:lnTo>
                    <a:lnTo>
                      <a:pt x="972" y="285"/>
                    </a:lnTo>
                    <a:lnTo>
                      <a:pt x="1015" y="251"/>
                    </a:lnTo>
                    <a:lnTo>
                      <a:pt x="1059" y="247"/>
                    </a:lnTo>
                    <a:lnTo>
                      <a:pt x="1030" y="268"/>
                    </a:lnTo>
                    <a:lnTo>
                      <a:pt x="998" y="298"/>
                    </a:lnTo>
                    <a:lnTo>
                      <a:pt x="986" y="333"/>
                    </a:lnTo>
                    <a:lnTo>
                      <a:pt x="1089" y="312"/>
                    </a:lnTo>
                    <a:lnTo>
                      <a:pt x="1155" y="309"/>
                    </a:lnTo>
                    <a:lnTo>
                      <a:pt x="1085" y="230"/>
                    </a:lnTo>
                    <a:lnTo>
                      <a:pt x="935" y="109"/>
                    </a:lnTo>
                    <a:lnTo>
                      <a:pt x="779" y="41"/>
                    </a:lnTo>
                    <a:lnTo>
                      <a:pt x="649" y="31"/>
                    </a:lnTo>
                    <a:lnTo>
                      <a:pt x="423" y="10"/>
                    </a:lnTo>
                    <a:lnTo>
                      <a:pt x="310" y="7"/>
                    </a:lnTo>
                    <a:lnTo>
                      <a:pt x="182" y="21"/>
                    </a:lnTo>
                    <a:lnTo>
                      <a:pt x="124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1408" y="2752"/>
                <a:ext cx="1248" cy="444"/>
              </a:xfrm>
              <a:custGeom>
                <a:avLst/>
                <a:gdLst/>
                <a:ahLst/>
                <a:cxnLst>
                  <a:cxn ang="0">
                    <a:pos x="223" y="95"/>
                  </a:cxn>
                  <a:cxn ang="0">
                    <a:pos x="315" y="103"/>
                  </a:cxn>
                  <a:cxn ang="0">
                    <a:pos x="327" y="71"/>
                  </a:cxn>
                  <a:cxn ang="0">
                    <a:pos x="356" y="55"/>
                  </a:cxn>
                  <a:cxn ang="0">
                    <a:pos x="440" y="55"/>
                  </a:cxn>
                  <a:cxn ang="0">
                    <a:pos x="500" y="83"/>
                  </a:cxn>
                  <a:cxn ang="0">
                    <a:pos x="555" y="113"/>
                  </a:cxn>
                  <a:cxn ang="0">
                    <a:pos x="529" y="65"/>
                  </a:cxn>
                  <a:cxn ang="0">
                    <a:pos x="497" y="37"/>
                  </a:cxn>
                  <a:cxn ang="0">
                    <a:pos x="587" y="31"/>
                  </a:cxn>
                  <a:cxn ang="0">
                    <a:pos x="650" y="31"/>
                  </a:cxn>
                  <a:cxn ang="0">
                    <a:pos x="704" y="31"/>
                  </a:cxn>
                  <a:cxn ang="0">
                    <a:pos x="741" y="41"/>
                  </a:cxn>
                  <a:cxn ang="0">
                    <a:pos x="794" y="95"/>
                  </a:cxn>
                  <a:cxn ang="0">
                    <a:pos x="765" y="31"/>
                  </a:cxn>
                  <a:cxn ang="0">
                    <a:pos x="736" y="0"/>
                  </a:cxn>
                  <a:cxn ang="0">
                    <a:pos x="823" y="13"/>
                  </a:cxn>
                  <a:cxn ang="0">
                    <a:pos x="886" y="23"/>
                  </a:cxn>
                  <a:cxn ang="0">
                    <a:pos x="927" y="47"/>
                  </a:cxn>
                  <a:cxn ang="0">
                    <a:pos x="957" y="106"/>
                  </a:cxn>
                  <a:cxn ang="0">
                    <a:pos x="953" y="69"/>
                  </a:cxn>
                  <a:cxn ang="0">
                    <a:pos x="944" y="17"/>
                  </a:cxn>
                  <a:cxn ang="0">
                    <a:pos x="944" y="3"/>
                  </a:cxn>
                  <a:cxn ang="0">
                    <a:pos x="1006" y="20"/>
                  </a:cxn>
                  <a:cxn ang="0">
                    <a:pos x="1044" y="41"/>
                  </a:cxn>
                  <a:cxn ang="0">
                    <a:pos x="1061" y="65"/>
                  </a:cxn>
                  <a:cxn ang="0">
                    <a:pos x="1081" y="117"/>
                  </a:cxn>
                  <a:cxn ang="0">
                    <a:pos x="1093" y="93"/>
                  </a:cxn>
                  <a:cxn ang="0">
                    <a:pos x="1097" y="57"/>
                  </a:cxn>
                  <a:cxn ang="0">
                    <a:pos x="1155" y="89"/>
                  </a:cxn>
                  <a:cxn ang="0">
                    <a:pos x="1225" y="164"/>
                  </a:cxn>
                  <a:cxn ang="0">
                    <a:pos x="1242" y="222"/>
                  </a:cxn>
                  <a:cxn ang="0">
                    <a:pos x="1247" y="319"/>
                  </a:cxn>
                  <a:cxn ang="0">
                    <a:pos x="1237" y="421"/>
                  </a:cxn>
                  <a:cxn ang="0">
                    <a:pos x="1242" y="443"/>
                  </a:cxn>
                  <a:cxn ang="0">
                    <a:pos x="1155" y="356"/>
                  </a:cxn>
                  <a:cxn ang="0">
                    <a:pos x="1090" y="294"/>
                  </a:cxn>
                  <a:cxn ang="0">
                    <a:pos x="1006" y="246"/>
                  </a:cxn>
                  <a:cxn ang="0">
                    <a:pos x="924" y="208"/>
                  </a:cxn>
                  <a:cxn ang="0">
                    <a:pos x="823" y="182"/>
                  </a:cxn>
                  <a:cxn ang="0">
                    <a:pos x="704" y="174"/>
                  </a:cxn>
                  <a:cxn ang="0">
                    <a:pos x="543" y="161"/>
                  </a:cxn>
                  <a:cxn ang="0">
                    <a:pos x="348" y="157"/>
                  </a:cxn>
                  <a:cxn ang="0">
                    <a:pos x="261" y="161"/>
                  </a:cxn>
                  <a:cxn ang="0">
                    <a:pos x="124" y="157"/>
                  </a:cxn>
                  <a:cxn ang="0">
                    <a:pos x="57" y="147"/>
                  </a:cxn>
                  <a:cxn ang="0">
                    <a:pos x="0" y="133"/>
                  </a:cxn>
                  <a:cxn ang="0">
                    <a:pos x="70" y="133"/>
                  </a:cxn>
                  <a:cxn ang="0">
                    <a:pos x="165" y="127"/>
                  </a:cxn>
                  <a:cxn ang="0">
                    <a:pos x="223" y="95"/>
                  </a:cxn>
                </a:cxnLst>
                <a:rect l="0" t="0" r="r" b="b"/>
                <a:pathLst>
                  <a:path w="1248" h="444">
                    <a:moveTo>
                      <a:pt x="223" y="95"/>
                    </a:moveTo>
                    <a:lnTo>
                      <a:pt x="315" y="103"/>
                    </a:lnTo>
                    <a:lnTo>
                      <a:pt x="327" y="71"/>
                    </a:lnTo>
                    <a:lnTo>
                      <a:pt x="356" y="55"/>
                    </a:lnTo>
                    <a:lnTo>
                      <a:pt x="440" y="55"/>
                    </a:lnTo>
                    <a:lnTo>
                      <a:pt x="500" y="83"/>
                    </a:lnTo>
                    <a:lnTo>
                      <a:pt x="555" y="113"/>
                    </a:lnTo>
                    <a:lnTo>
                      <a:pt x="529" y="65"/>
                    </a:lnTo>
                    <a:lnTo>
                      <a:pt x="497" y="37"/>
                    </a:lnTo>
                    <a:lnTo>
                      <a:pt x="587" y="31"/>
                    </a:lnTo>
                    <a:lnTo>
                      <a:pt x="650" y="31"/>
                    </a:lnTo>
                    <a:lnTo>
                      <a:pt x="704" y="31"/>
                    </a:lnTo>
                    <a:lnTo>
                      <a:pt x="741" y="41"/>
                    </a:lnTo>
                    <a:lnTo>
                      <a:pt x="794" y="95"/>
                    </a:lnTo>
                    <a:lnTo>
                      <a:pt x="765" y="31"/>
                    </a:lnTo>
                    <a:lnTo>
                      <a:pt x="736" y="0"/>
                    </a:lnTo>
                    <a:lnTo>
                      <a:pt x="823" y="13"/>
                    </a:lnTo>
                    <a:lnTo>
                      <a:pt x="886" y="23"/>
                    </a:lnTo>
                    <a:lnTo>
                      <a:pt x="927" y="47"/>
                    </a:lnTo>
                    <a:lnTo>
                      <a:pt x="957" y="106"/>
                    </a:lnTo>
                    <a:lnTo>
                      <a:pt x="953" y="69"/>
                    </a:lnTo>
                    <a:lnTo>
                      <a:pt x="944" y="17"/>
                    </a:lnTo>
                    <a:lnTo>
                      <a:pt x="944" y="3"/>
                    </a:lnTo>
                    <a:lnTo>
                      <a:pt x="1006" y="20"/>
                    </a:lnTo>
                    <a:lnTo>
                      <a:pt x="1044" y="41"/>
                    </a:lnTo>
                    <a:lnTo>
                      <a:pt x="1061" y="65"/>
                    </a:lnTo>
                    <a:lnTo>
                      <a:pt x="1081" y="117"/>
                    </a:lnTo>
                    <a:lnTo>
                      <a:pt x="1093" y="93"/>
                    </a:lnTo>
                    <a:lnTo>
                      <a:pt x="1097" y="57"/>
                    </a:lnTo>
                    <a:lnTo>
                      <a:pt x="1155" y="89"/>
                    </a:lnTo>
                    <a:lnTo>
                      <a:pt x="1225" y="164"/>
                    </a:lnTo>
                    <a:lnTo>
                      <a:pt x="1242" y="222"/>
                    </a:lnTo>
                    <a:lnTo>
                      <a:pt x="1247" y="319"/>
                    </a:lnTo>
                    <a:lnTo>
                      <a:pt x="1237" y="421"/>
                    </a:lnTo>
                    <a:lnTo>
                      <a:pt x="1242" y="443"/>
                    </a:lnTo>
                    <a:lnTo>
                      <a:pt x="1155" y="356"/>
                    </a:lnTo>
                    <a:lnTo>
                      <a:pt x="1090" y="294"/>
                    </a:lnTo>
                    <a:lnTo>
                      <a:pt x="1006" y="246"/>
                    </a:lnTo>
                    <a:lnTo>
                      <a:pt x="924" y="208"/>
                    </a:lnTo>
                    <a:lnTo>
                      <a:pt x="823" y="182"/>
                    </a:lnTo>
                    <a:lnTo>
                      <a:pt x="704" y="174"/>
                    </a:lnTo>
                    <a:lnTo>
                      <a:pt x="543" y="161"/>
                    </a:lnTo>
                    <a:lnTo>
                      <a:pt x="348" y="157"/>
                    </a:lnTo>
                    <a:lnTo>
                      <a:pt x="261" y="161"/>
                    </a:lnTo>
                    <a:lnTo>
                      <a:pt x="124" y="157"/>
                    </a:lnTo>
                    <a:lnTo>
                      <a:pt x="57" y="147"/>
                    </a:lnTo>
                    <a:lnTo>
                      <a:pt x="0" y="133"/>
                    </a:lnTo>
                    <a:lnTo>
                      <a:pt x="70" y="133"/>
                    </a:lnTo>
                    <a:lnTo>
                      <a:pt x="165" y="127"/>
                    </a:lnTo>
                    <a:lnTo>
                      <a:pt x="223" y="9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2615" y="1885"/>
              <a:ext cx="346" cy="214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1" y="171"/>
                </a:cxn>
                <a:cxn ang="0">
                  <a:pos x="90" y="247"/>
                </a:cxn>
                <a:cxn ang="0">
                  <a:pos x="122" y="356"/>
                </a:cxn>
                <a:cxn ang="0">
                  <a:pos x="148" y="473"/>
                </a:cxn>
                <a:cxn ang="0">
                  <a:pos x="155" y="576"/>
                </a:cxn>
                <a:cxn ang="0">
                  <a:pos x="172" y="802"/>
                </a:cxn>
                <a:cxn ang="0">
                  <a:pos x="172" y="974"/>
                </a:cxn>
                <a:cxn ang="0">
                  <a:pos x="155" y="1147"/>
                </a:cxn>
                <a:cxn ang="0">
                  <a:pos x="131" y="1284"/>
                </a:cxn>
                <a:cxn ang="0">
                  <a:pos x="115" y="1517"/>
                </a:cxn>
                <a:cxn ang="0">
                  <a:pos x="57" y="1772"/>
                </a:cxn>
                <a:cxn ang="0">
                  <a:pos x="43" y="1898"/>
                </a:cxn>
                <a:cxn ang="0">
                  <a:pos x="10" y="2009"/>
                </a:cxn>
                <a:cxn ang="0">
                  <a:pos x="3" y="2139"/>
                </a:cxn>
                <a:cxn ang="0">
                  <a:pos x="84" y="2132"/>
                </a:cxn>
                <a:cxn ang="0">
                  <a:pos x="139" y="1895"/>
                </a:cxn>
                <a:cxn ang="0">
                  <a:pos x="163" y="1764"/>
                </a:cxn>
                <a:cxn ang="0">
                  <a:pos x="189" y="1627"/>
                </a:cxn>
                <a:cxn ang="0">
                  <a:pos x="205" y="1517"/>
                </a:cxn>
                <a:cxn ang="0">
                  <a:pos x="237" y="1284"/>
                </a:cxn>
                <a:cxn ang="0">
                  <a:pos x="263" y="1071"/>
                </a:cxn>
                <a:cxn ang="0">
                  <a:pos x="279" y="830"/>
                </a:cxn>
                <a:cxn ang="0">
                  <a:pos x="270" y="555"/>
                </a:cxn>
                <a:cxn ang="0">
                  <a:pos x="246" y="412"/>
                </a:cxn>
                <a:cxn ang="0">
                  <a:pos x="237" y="356"/>
                </a:cxn>
                <a:cxn ang="0">
                  <a:pos x="279" y="213"/>
                </a:cxn>
                <a:cxn ang="0">
                  <a:pos x="345" y="0"/>
                </a:cxn>
                <a:cxn ang="0">
                  <a:pos x="0" y="47"/>
                </a:cxn>
              </a:cxnLst>
              <a:rect l="0" t="0" r="r" b="b"/>
              <a:pathLst>
                <a:path w="346" h="2140">
                  <a:moveTo>
                    <a:pt x="0" y="47"/>
                  </a:moveTo>
                  <a:lnTo>
                    <a:pt x="31" y="171"/>
                  </a:lnTo>
                  <a:lnTo>
                    <a:pt x="90" y="247"/>
                  </a:lnTo>
                  <a:lnTo>
                    <a:pt x="122" y="356"/>
                  </a:lnTo>
                  <a:lnTo>
                    <a:pt x="148" y="473"/>
                  </a:lnTo>
                  <a:lnTo>
                    <a:pt x="155" y="576"/>
                  </a:lnTo>
                  <a:lnTo>
                    <a:pt x="172" y="802"/>
                  </a:lnTo>
                  <a:lnTo>
                    <a:pt x="172" y="974"/>
                  </a:lnTo>
                  <a:lnTo>
                    <a:pt x="155" y="1147"/>
                  </a:lnTo>
                  <a:lnTo>
                    <a:pt x="131" y="1284"/>
                  </a:lnTo>
                  <a:lnTo>
                    <a:pt x="115" y="1517"/>
                  </a:lnTo>
                  <a:lnTo>
                    <a:pt x="57" y="1772"/>
                  </a:lnTo>
                  <a:lnTo>
                    <a:pt x="43" y="1898"/>
                  </a:lnTo>
                  <a:lnTo>
                    <a:pt x="10" y="2009"/>
                  </a:lnTo>
                  <a:lnTo>
                    <a:pt x="3" y="2139"/>
                  </a:lnTo>
                  <a:lnTo>
                    <a:pt x="84" y="2132"/>
                  </a:lnTo>
                  <a:lnTo>
                    <a:pt x="139" y="1895"/>
                  </a:lnTo>
                  <a:lnTo>
                    <a:pt x="163" y="1764"/>
                  </a:lnTo>
                  <a:lnTo>
                    <a:pt x="189" y="1627"/>
                  </a:lnTo>
                  <a:lnTo>
                    <a:pt x="205" y="1517"/>
                  </a:lnTo>
                  <a:lnTo>
                    <a:pt x="237" y="1284"/>
                  </a:lnTo>
                  <a:lnTo>
                    <a:pt x="263" y="1071"/>
                  </a:lnTo>
                  <a:lnTo>
                    <a:pt x="279" y="830"/>
                  </a:lnTo>
                  <a:lnTo>
                    <a:pt x="270" y="555"/>
                  </a:lnTo>
                  <a:lnTo>
                    <a:pt x="246" y="412"/>
                  </a:lnTo>
                  <a:lnTo>
                    <a:pt x="237" y="356"/>
                  </a:lnTo>
                  <a:lnTo>
                    <a:pt x="279" y="213"/>
                  </a:lnTo>
                  <a:lnTo>
                    <a:pt x="345" y="0"/>
                  </a:lnTo>
                  <a:lnTo>
                    <a:pt x="0" y="47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02" y="1740"/>
              <a:ext cx="172" cy="377"/>
              <a:chOff x="2802" y="1740"/>
              <a:chExt cx="172" cy="377"/>
            </a:xfrm>
          </p:grpSpPr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2802" y="1740"/>
                <a:ext cx="172" cy="377"/>
              </a:xfrm>
              <a:custGeom>
                <a:avLst/>
                <a:gdLst/>
                <a:ahLst/>
                <a:cxnLst>
                  <a:cxn ang="0">
                    <a:pos x="9" y="376"/>
                  </a:cxn>
                  <a:cxn ang="0">
                    <a:pos x="18" y="323"/>
                  </a:cxn>
                  <a:cxn ang="0">
                    <a:pos x="32" y="295"/>
                  </a:cxn>
                  <a:cxn ang="0">
                    <a:pos x="13" y="261"/>
                  </a:cxn>
                  <a:cxn ang="0">
                    <a:pos x="0" y="226"/>
                  </a:cxn>
                  <a:cxn ang="0">
                    <a:pos x="9" y="210"/>
                  </a:cxn>
                  <a:cxn ang="0">
                    <a:pos x="10" y="213"/>
                  </a:cxn>
                  <a:cxn ang="0">
                    <a:pos x="21" y="168"/>
                  </a:cxn>
                  <a:cxn ang="0">
                    <a:pos x="38" y="153"/>
                  </a:cxn>
                  <a:cxn ang="0">
                    <a:pos x="44" y="165"/>
                  </a:cxn>
                  <a:cxn ang="0">
                    <a:pos x="56" y="133"/>
                  </a:cxn>
                  <a:cxn ang="0">
                    <a:pos x="68" y="110"/>
                  </a:cxn>
                  <a:cxn ang="0">
                    <a:pos x="76" y="60"/>
                  </a:cxn>
                  <a:cxn ang="0">
                    <a:pos x="65" y="20"/>
                  </a:cxn>
                  <a:cxn ang="0">
                    <a:pos x="44" y="0"/>
                  </a:cxn>
                  <a:cxn ang="0">
                    <a:pos x="91" y="22"/>
                  </a:cxn>
                  <a:cxn ang="0">
                    <a:pos x="117" y="41"/>
                  </a:cxn>
                  <a:cxn ang="0">
                    <a:pos x="117" y="35"/>
                  </a:cxn>
                  <a:cxn ang="0">
                    <a:pos x="143" y="64"/>
                  </a:cxn>
                  <a:cxn ang="0">
                    <a:pos x="149" y="85"/>
                  </a:cxn>
                  <a:cxn ang="0">
                    <a:pos x="158" y="75"/>
                  </a:cxn>
                  <a:cxn ang="0">
                    <a:pos x="166" y="104"/>
                  </a:cxn>
                  <a:cxn ang="0">
                    <a:pos x="160" y="142"/>
                  </a:cxn>
                  <a:cxn ang="0">
                    <a:pos x="171" y="129"/>
                  </a:cxn>
                  <a:cxn ang="0">
                    <a:pos x="171" y="155"/>
                  </a:cxn>
                  <a:cxn ang="0">
                    <a:pos x="166" y="182"/>
                  </a:cxn>
                  <a:cxn ang="0">
                    <a:pos x="154" y="216"/>
                  </a:cxn>
                  <a:cxn ang="0">
                    <a:pos x="167" y="198"/>
                  </a:cxn>
                  <a:cxn ang="0">
                    <a:pos x="164" y="231"/>
                  </a:cxn>
                  <a:cxn ang="0">
                    <a:pos x="148" y="262"/>
                  </a:cxn>
                  <a:cxn ang="0">
                    <a:pos x="132" y="282"/>
                  </a:cxn>
                  <a:cxn ang="0">
                    <a:pos x="116" y="290"/>
                  </a:cxn>
                  <a:cxn ang="0">
                    <a:pos x="80" y="298"/>
                  </a:cxn>
                  <a:cxn ang="0">
                    <a:pos x="53" y="305"/>
                  </a:cxn>
                  <a:cxn ang="0">
                    <a:pos x="33" y="328"/>
                  </a:cxn>
                  <a:cxn ang="0">
                    <a:pos x="27" y="373"/>
                  </a:cxn>
                  <a:cxn ang="0">
                    <a:pos x="9" y="376"/>
                  </a:cxn>
                </a:cxnLst>
                <a:rect l="0" t="0" r="r" b="b"/>
                <a:pathLst>
                  <a:path w="172" h="377">
                    <a:moveTo>
                      <a:pt x="9" y="376"/>
                    </a:moveTo>
                    <a:lnTo>
                      <a:pt x="18" y="323"/>
                    </a:lnTo>
                    <a:lnTo>
                      <a:pt x="32" y="295"/>
                    </a:lnTo>
                    <a:lnTo>
                      <a:pt x="13" y="261"/>
                    </a:lnTo>
                    <a:lnTo>
                      <a:pt x="0" y="226"/>
                    </a:lnTo>
                    <a:lnTo>
                      <a:pt x="9" y="210"/>
                    </a:lnTo>
                    <a:lnTo>
                      <a:pt x="10" y="213"/>
                    </a:lnTo>
                    <a:lnTo>
                      <a:pt x="21" y="168"/>
                    </a:lnTo>
                    <a:lnTo>
                      <a:pt x="38" y="153"/>
                    </a:lnTo>
                    <a:lnTo>
                      <a:pt x="44" y="165"/>
                    </a:lnTo>
                    <a:lnTo>
                      <a:pt x="56" y="133"/>
                    </a:lnTo>
                    <a:lnTo>
                      <a:pt x="68" y="110"/>
                    </a:lnTo>
                    <a:lnTo>
                      <a:pt x="76" y="60"/>
                    </a:lnTo>
                    <a:lnTo>
                      <a:pt x="65" y="20"/>
                    </a:lnTo>
                    <a:lnTo>
                      <a:pt x="44" y="0"/>
                    </a:lnTo>
                    <a:lnTo>
                      <a:pt x="91" y="22"/>
                    </a:lnTo>
                    <a:lnTo>
                      <a:pt x="117" y="41"/>
                    </a:lnTo>
                    <a:lnTo>
                      <a:pt x="117" y="35"/>
                    </a:lnTo>
                    <a:lnTo>
                      <a:pt x="143" y="64"/>
                    </a:lnTo>
                    <a:lnTo>
                      <a:pt x="149" y="85"/>
                    </a:lnTo>
                    <a:lnTo>
                      <a:pt x="158" y="75"/>
                    </a:lnTo>
                    <a:lnTo>
                      <a:pt x="166" y="104"/>
                    </a:lnTo>
                    <a:lnTo>
                      <a:pt x="160" y="142"/>
                    </a:lnTo>
                    <a:lnTo>
                      <a:pt x="171" y="129"/>
                    </a:lnTo>
                    <a:lnTo>
                      <a:pt x="171" y="155"/>
                    </a:lnTo>
                    <a:lnTo>
                      <a:pt x="166" y="182"/>
                    </a:lnTo>
                    <a:lnTo>
                      <a:pt x="154" y="216"/>
                    </a:lnTo>
                    <a:lnTo>
                      <a:pt x="167" y="198"/>
                    </a:lnTo>
                    <a:lnTo>
                      <a:pt x="164" y="231"/>
                    </a:lnTo>
                    <a:lnTo>
                      <a:pt x="148" y="262"/>
                    </a:lnTo>
                    <a:lnTo>
                      <a:pt x="132" y="282"/>
                    </a:lnTo>
                    <a:lnTo>
                      <a:pt x="116" y="290"/>
                    </a:lnTo>
                    <a:lnTo>
                      <a:pt x="80" y="298"/>
                    </a:lnTo>
                    <a:lnTo>
                      <a:pt x="53" y="305"/>
                    </a:lnTo>
                    <a:lnTo>
                      <a:pt x="33" y="328"/>
                    </a:lnTo>
                    <a:lnTo>
                      <a:pt x="27" y="373"/>
                    </a:lnTo>
                    <a:lnTo>
                      <a:pt x="9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2856" y="1771"/>
                <a:ext cx="113" cy="256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35" y="251"/>
                  </a:cxn>
                  <a:cxn ang="0">
                    <a:pos x="68" y="234"/>
                  </a:cxn>
                  <a:cxn ang="0">
                    <a:pos x="91" y="207"/>
                  </a:cxn>
                  <a:cxn ang="0">
                    <a:pos x="79" y="208"/>
                  </a:cxn>
                  <a:cxn ang="0">
                    <a:pos x="97" y="165"/>
                  </a:cxn>
                  <a:cxn ang="0">
                    <a:pos x="112" y="118"/>
                  </a:cxn>
                  <a:cxn ang="0">
                    <a:pos x="88" y="130"/>
                  </a:cxn>
                  <a:cxn ang="0">
                    <a:pos x="85" y="106"/>
                  </a:cxn>
                  <a:cxn ang="0">
                    <a:pos x="94" y="66"/>
                  </a:cxn>
                  <a:cxn ang="0">
                    <a:pos x="68" y="93"/>
                  </a:cxn>
                  <a:cxn ang="0">
                    <a:pos x="82" y="44"/>
                  </a:cxn>
                  <a:cxn ang="0">
                    <a:pos x="65" y="18"/>
                  </a:cxn>
                  <a:cxn ang="0">
                    <a:pos x="44" y="0"/>
                  </a:cxn>
                  <a:cxn ang="0">
                    <a:pos x="55" y="63"/>
                  </a:cxn>
                  <a:cxn ang="0">
                    <a:pos x="43" y="119"/>
                  </a:cxn>
                  <a:cxn ang="0">
                    <a:pos x="28" y="180"/>
                  </a:cxn>
                  <a:cxn ang="0">
                    <a:pos x="0" y="255"/>
                  </a:cxn>
                </a:cxnLst>
                <a:rect l="0" t="0" r="r" b="b"/>
                <a:pathLst>
                  <a:path w="113" h="256">
                    <a:moveTo>
                      <a:pt x="0" y="255"/>
                    </a:moveTo>
                    <a:lnTo>
                      <a:pt x="35" y="251"/>
                    </a:lnTo>
                    <a:lnTo>
                      <a:pt x="68" y="234"/>
                    </a:lnTo>
                    <a:lnTo>
                      <a:pt x="91" y="207"/>
                    </a:lnTo>
                    <a:lnTo>
                      <a:pt x="79" y="208"/>
                    </a:lnTo>
                    <a:lnTo>
                      <a:pt x="97" y="165"/>
                    </a:lnTo>
                    <a:lnTo>
                      <a:pt x="112" y="118"/>
                    </a:lnTo>
                    <a:lnTo>
                      <a:pt x="88" y="130"/>
                    </a:lnTo>
                    <a:lnTo>
                      <a:pt x="85" y="106"/>
                    </a:lnTo>
                    <a:lnTo>
                      <a:pt x="94" y="66"/>
                    </a:lnTo>
                    <a:lnTo>
                      <a:pt x="68" y="93"/>
                    </a:lnTo>
                    <a:lnTo>
                      <a:pt x="82" y="44"/>
                    </a:lnTo>
                    <a:lnTo>
                      <a:pt x="65" y="18"/>
                    </a:lnTo>
                    <a:lnTo>
                      <a:pt x="44" y="0"/>
                    </a:lnTo>
                    <a:lnTo>
                      <a:pt x="55" y="63"/>
                    </a:lnTo>
                    <a:lnTo>
                      <a:pt x="43" y="119"/>
                    </a:lnTo>
                    <a:lnTo>
                      <a:pt x="28" y="180"/>
                    </a:lnTo>
                    <a:lnTo>
                      <a:pt x="0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57" y="1704"/>
              <a:ext cx="339" cy="470"/>
              <a:chOff x="2857" y="1704"/>
              <a:chExt cx="339" cy="470"/>
            </a:xfrm>
          </p:grpSpPr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2857" y="1704"/>
                <a:ext cx="339" cy="470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35" y="398"/>
                  </a:cxn>
                  <a:cxn ang="0">
                    <a:pos x="66" y="371"/>
                  </a:cxn>
                  <a:cxn ang="0">
                    <a:pos x="53" y="317"/>
                  </a:cxn>
                  <a:cxn ang="0">
                    <a:pos x="47" y="264"/>
                  </a:cxn>
                  <a:cxn ang="0">
                    <a:pos x="66" y="248"/>
                  </a:cxn>
                  <a:cxn ang="0">
                    <a:pos x="68" y="254"/>
                  </a:cxn>
                  <a:cxn ang="0">
                    <a:pos x="102" y="201"/>
                  </a:cxn>
                  <a:cxn ang="0">
                    <a:pos x="130" y="192"/>
                  </a:cxn>
                  <a:cxn ang="0">
                    <a:pos x="137" y="213"/>
                  </a:cxn>
                  <a:cxn ang="0">
                    <a:pos x="167" y="179"/>
                  </a:cxn>
                  <a:cxn ang="0">
                    <a:pos x="193" y="156"/>
                  </a:cxn>
                  <a:cxn ang="0">
                    <a:pos x="225" y="95"/>
                  </a:cxn>
                  <a:cxn ang="0">
                    <a:pos x="225" y="37"/>
                  </a:cxn>
                  <a:cxn ang="0">
                    <a:pos x="204" y="0"/>
                  </a:cxn>
                  <a:cxn ang="0">
                    <a:pos x="261" y="56"/>
                  </a:cxn>
                  <a:cxn ang="0">
                    <a:pos x="290" y="95"/>
                  </a:cxn>
                  <a:cxn ang="0">
                    <a:pos x="293" y="86"/>
                  </a:cxn>
                  <a:cxn ang="0">
                    <a:pos x="318" y="138"/>
                  </a:cxn>
                  <a:cxn ang="0">
                    <a:pos x="319" y="171"/>
                  </a:cxn>
                  <a:cxn ang="0">
                    <a:pos x="338" y="163"/>
                  </a:cxn>
                  <a:cxn ang="0">
                    <a:pos x="336" y="205"/>
                  </a:cxn>
                  <a:cxn ang="0">
                    <a:pos x="313" y="250"/>
                  </a:cxn>
                  <a:cxn ang="0">
                    <a:pos x="333" y="240"/>
                  </a:cxn>
                  <a:cxn ang="0">
                    <a:pos x="322" y="274"/>
                  </a:cxn>
                  <a:cxn ang="0">
                    <a:pos x="306" y="305"/>
                  </a:cxn>
                  <a:cxn ang="0">
                    <a:pos x="272" y="342"/>
                  </a:cxn>
                  <a:cxn ang="0">
                    <a:pos x="299" y="327"/>
                  </a:cxn>
                  <a:cxn ang="0">
                    <a:pos x="283" y="366"/>
                  </a:cxn>
                  <a:cxn ang="0">
                    <a:pos x="246" y="398"/>
                  </a:cxn>
                  <a:cxn ang="0">
                    <a:pos x="216" y="414"/>
                  </a:cxn>
                  <a:cxn ang="0">
                    <a:pos x="188" y="414"/>
                  </a:cxn>
                  <a:cxn ang="0">
                    <a:pos x="135" y="403"/>
                  </a:cxn>
                  <a:cxn ang="0">
                    <a:pos x="92" y="398"/>
                  </a:cxn>
                  <a:cxn ang="0">
                    <a:pos x="54" y="414"/>
                  </a:cxn>
                  <a:cxn ang="0">
                    <a:pos x="28" y="469"/>
                  </a:cxn>
                  <a:cxn ang="0">
                    <a:pos x="0" y="461"/>
                  </a:cxn>
                </a:cxnLst>
                <a:rect l="0" t="0" r="r" b="b"/>
                <a:pathLst>
                  <a:path w="339" h="470">
                    <a:moveTo>
                      <a:pt x="0" y="461"/>
                    </a:moveTo>
                    <a:lnTo>
                      <a:pt x="35" y="398"/>
                    </a:lnTo>
                    <a:lnTo>
                      <a:pt x="66" y="371"/>
                    </a:lnTo>
                    <a:lnTo>
                      <a:pt x="53" y="317"/>
                    </a:lnTo>
                    <a:lnTo>
                      <a:pt x="47" y="264"/>
                    </a:lnTo>
                    <a:lnTo>
                      <a:pt x="66" y="248"/>
                    </a:lnTo>
                    <a:lnTo>
                      <a:pt x="68" y="254"/>
                    </a:lnTo>
                    <a:lnTo>
                      <a:pt x="102" y="201"/>
                    </a:lnTo>
                    <a:lnTo>
                      <a:pt x="130" y="192"/>
                    </a:lnTo>
                    <a:lnTo>
                      <a:pt x="137" y="213"/>
                    </a:lnTo>
                    <a:lnTo>
                      <a:pt x="167" y="179"/>
                    </a:lnTo>
                    <a:lnTo>
                      <a:pt x="193" y="156"/>
                    </a:lnTo>
                    <a:lnTo>
                      <a:pt x="225" y="95"/>
                    </a:lnTo>
                    <a:lnTo>
                      <a:pt x="225" y="37"/>
                    </a:lnTo>
                    <a:lnTo>
                      <a:pt x="204" y="0"/>
                    </a:lnTo>
                    <a:lnTo>
                      <a:pt x="261" y="56"/>
                    </a:lnTo>
                    <a:lnTo>
                      <a:pt x="290" y="95"/>
                    </a:lnTo>
                    <a:lnTo>
                      <a:pt x="293" y="86"/>
                    </a:lnTo>
                    <a:lnTo>
                      <a:pt x="318" y="138"/>
                    </a:lnTo>
                    <a:lnTo>
                      <a:pt x="319" y="171"/>
                    </a:lnTo>
                    <a:lnTo>
                      <a:pt x="338" y="163"/>
                    </a:lnTo>
                    <a:lnTo>
                      <a:pt x="336" y="205"/>
                    </a:lnTo>
                    <a:lnTo>
                      <a:pt x="313" y="250"/>
                    </a:lnTo>
                    <a:lnTo>
                      <a:pt x="333" y="240"/>
                    </a:lnTo>
                    <a:lnTo>
                      <a:pt x="322" y="274"/>
                    </a:lnTo>
                    <a:lnTo>
                      <a:pt x="306" y="305"/>
                    </a:lnTo>
                    <a:lnTo>
                      <a:pt x="272" y="342"/>
                    </a:lnTo>
                    <a:lnTo>
                      <a:pt x="299" y="327"/>
                    </a:lnTo>
                    <a:lnTo>
                      <a:pt x="283" y="366"/>
                    </a:lnTo>
                    <a:lnTo>
                      <a:pt x="246" y="398"/>
                    </a:lnTo>
                    <a:lnTo>
                      <a:pt x="216" y="414"/>
                    </a:lnTo>
                    <a:lnTo>
                      <a:pt x="188" y="414"/>
                    </a:lnTo>
                    <a:lnTo>
                      <a:pt x="135" y="403"/>
                    </a:lnTo>
                    <a:lnTo>
                      <a:pt x="92" y="398"/>
                    </a:lnTo>
                    <a:lnTo>
                      <a:pt x="54" y="414"/>
                    </a:lnTo>
                    <a:lnTo>
                      <a:pt x="28" y="469"/>
                    </a:lnTo>
                    <a:lnTo>
                      <a:pt x="0" y="46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2957" y="1779"/>
                <a:ext cx="220" cy="316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54" y="315"/>
                  </a:cxn>
                  <a:cxn ang="0">
                    <a:pos x="109" y="312"/>
                  </a:cxn>
                  <a:cxn ang="0">
                    <a:pos x="153" y="291"/>
                  </a:cxn>
                  <a:cxn ang="0">
                    <a:pos x="133" y="284"/>
                  </a:cxn>
                  <a:cxn ang="0">
                    <a:pos x="179" y="241"/>
                  </a:cxn>
                  <a:cxn ang="0">
                    <a:pos x="219" y="190"/>
                  </a:cxn>
                  <a:cxn ang="0">
                    <a:pos x="179" y="191"/>
                  </a:cxn>
                  <a:cxn ang="0">
                    <a:pos x="184" y="158"/>
                  </a:cxn>
                  <a:cxn ang="0">
                    <a:pos x="212" y="113"/>
                  </a:cxn>
                  <a:cxn ang="0">
                    <a:pos x="165" y="133"/>
                  </a:cxn>
                  <a:cxn ang="0">
                    <a:pos x="206" y="78"/>
                  </a:cxn>
                  <a:cxn ang="0">
                    <a:pos x="191" y="37"/>
                  </a:cxn>
                  <a:cxn ang="0">
                    <a:pos x="168" y="0"/>
                  </a:cxn>
                  <a:cxn ang="0">
                    <a:pos x="159" y="85"/>
                  </a:cxn>
                  <a:cxn ang="0">
                    <a:pos x="117" y="151"/>
                  </a:cxn>
                  <a:cxn ang="0">
                    <a:pos x="71" y="219"/>
                  </a:cxn>
                  <a:cxn ang="0">
                    <a:pos x="0" y="297"/>
                  </a:cxn>
                </a:cxnLst>
                <a:rect l="0" t="0" r="r" b="b"/>
                <a:pathLst>
                  <a:path w="220" h="316">
                    <a:moveTo>
                      <a:pt x="0" y="297"/>
                    </a:moveTo>
                    <a:lnTo>
                      <a:pt x="54" y="315"/>
                    </a:lnTo>
                    <a:lnTo>
                      <a:pt x="109" y="312"/>
                    </a:lnTo>
                    <a:lnTo>
                      <a:pt x="153" y="291"/>
                    </a:lnTo>
                    <a:lnTo>
                      <a:pt x="133" y="284"/>
                    </a:lnTo>
                    <a:lnTo>
                      <a:pt x="179" y="241"/>
                    </a:lnTo>
                    <a:lnTo>
                      <a:pt x="219" y="190"/>
                    </a:lnTo>
                    <a:lnTo>
                      <a:pt x="179" y="191"/>
                    </a:lnTo>
                    <a:lnTo>
                      <a:pt x="184" y="158"/>
                    </a:lnTo>
                    <a:lnTo>
                      <a:pt x="212" y="113"/>
                    </a:lnTo>
                    <a:lnTo>
                      <a:pt x="165" y="133"/>
                    </a:lnTo>
                    <a:lnTo>
                      <a:pt x="206" y="78"/>
                    </a:lnTo>
                    <a:lnTo>
                      <a:pt x="191" y="37"/>
                    </a:lnTo>
                    <a:lnTo>
                      <a:pt x="168" y="0"/>
                    </a:lnTo>
                    <a:lnTo>
                      <a:pt x="159" y="85"/>
                    </a:lnTo>
                    <a:lnTo>
                      <a:pt x="117" y="151"/>
                    </a:lnTo>
                    <a:lnTo>
                      <a:pt x="71" y="219"/>
                    </a:lnTo>
                    <a:lnTo>
                      <a:pt x="0" y="29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332" y="2005"/>
              <a:ext cx="436" cy="398"/>
              <a:chOff x="2332" y="2005"/>
              <a:chExt cx="436" cy="398"/>
            </a:xfrm>
          </p:grpSpPr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2332" y="2005"/>
                <a:ext cx="436" cy="398"/>
              </a:xfrm>
              <a:custGeom>
                <a:avLst/>
                <a:gdLst/>
                <a:ahLst/>
                <a:cxnLst>
                  <a:cxn ang="0">
                    <a:pos x="435" y="381"/>
                  </a:cxn>
                  <a:cxn ang="0">
                    <a:pos x="378" y="332"/>
                  </a:cxn>
                  <a:cxn ang="0">
                    <a:pos x="337" y="316"/>
                  </a:cxn>
                  <a:cxn ang="0">
                    <a:pos x="328" y="259"/>
                  </a:cxn>
                  <a:cxn ang="0">
                    <a:pos x="313" y="209"/>
                  </a:cxn>
                  <a:cxn ang="0">
                    <a:pos x="289" y="199"/>
                  </a:cxn>
                  <a:cxn ang="0">
                    <a:pos x="289" y="205"/>
                  </a:cxn>
                  <a:cxn ang="0">
                    <a:pos x="236" y="163"/>
                  </a:cxn>
                  <a:cxn ang="0">
                    <a:pos x="206" y="163"/>
                  </a:cxn>
                  <a:cxn ang="0">
                    <a:pos x="209" y="184"/>
                  </a:cxn>
                  <a:cxn ang="0">
                    <a:pos x="168" y="160"/>
                  </a:cxn>
                  <a:cxn ang="0">
                    <a:pos x="133" y="146"/>
                  </a:cxn>
                  <a:cxn ang="0">
                    <a:pos x="80" y="98"/>
                  </a:cxn>
                  <a:cxn ang="0">
                    <a:pos x="57" y="42"/>
                  </a:cxn>
                  <a:cxn ang="0">
                    <a:pos x="63" y="0"/>
                  </a:cxn>
                  <a:cxn ang="0">
                    <a:pos x="30" y="70"/>
                  </a:cxn>
                  <a:cxn ang="0">
                    <a:pos x="18" y="115"/>
                  </a:cxn>
                  <a:cxn ang="0">
                    <a:pos x="13" y="107"/>
                  </a:cxn>
                  <a:cxn ang="0">
                    <a:pos x="9" y="163"/>
                  </a:cxn>
                  <a:cxn ang="0">
                    <a:pos x="21" y="194"/>
                  </a:cxn>
                  <a:cxn ang="0">
                    <a:pos x="0" y="191"/>
                  </a:cxn>
                  <a:cxn ang="0">
                    <a:pos x="19" y="230"/>
                  </a:cxn>
                  <a:cxn ang="0">
                    <a:pos x="57" y="268"/>
                  </a:cxn>
                  <a:cxn ang="0">
                    <a:pos x="34" y="263"/>
                  </a:cxn>
                  <a:cxn ang="0">
                    <a:pos x="59" y="292"/>
                  </a:cxn>
                  <a:cxn ang="0">
                    <a:pos x="86" y="316"/>
                  </a:cxn>
                  <a:cxn ang="0">
                    <a:pos x="131" y="344"/>
                  </a:cxn>
                  <a:cxn ang="0">
                    <a:pos x="101" y="336"/>
                  </a:cxn>
                  <a:cxn ang="0">
                    <a:pos x="131" y="369"/>
                  </a:cxn>
                  <a:cxn ang="0">
                    <a:pos x="177" y="388"/>
                  </a:cxn>
                  <a:cxn ang="0">
                    <a:pos x="213" y="397"/>
                  </a:cxn>
                  <a:cxn ang="0">
                    <a:pos x="240" y="389"/>
                  </a:cxn>
                  <a:cxn ang="0">
                    <a:pos x="286" y="364"/>
                  </a:cxn>
                  <a:cxn ang="0">
                    <a:pos x="324" y="346"/>
                  </a:cxn>
                  <a:cxn ang="0">
                    <a:pos x="366" y="352"/>
                  </a:cxn>
                  <a:cxn ang="0">
                    <a:pos x="410" y="397"/>
                  </a:cxn>
                  <a:cxn ang="0">
                    <a:pos x="435" y="381"/>
                  </a:cxn>
                </a:cxnLst>
                <a:rect l="0" t="0" r="r" b="b"/>
                <a:pathLst>
                  <a:path w="436" h="398">
                    <a:moveTo>
                      <a:pt x="435" y="381"/>
                    </a:moveTo>
                    <a:lnTo>
                      <a:pt x="378" y="332"/>
                    </a:lnTo>
                    <a:lnTo>
                      <a:pt x="337" y="316"/>
                    </a:lnTo>
                    <a:lnTo>
                      <a:pt x="328" y="259"/>
                    </a:lnTo>
                    <a:lnTo>
                      <a:pt x="313" y="20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36" y="163"/>
                    </a:lnTo>
                    <a:lnTo>
                      <a:pt x="206" y="163"/>
                    </a:lnTo>
                    <a:lnTo>
                      <a:pt x="209" y="184"/>
                    </a:lnTo>
                    <a:lnTo>
                      <a:pt x="168" y="160"/>
                    </a:lnTo>
                    <a:lnTo>
                      <a:pt x="133" y="146"/>
                    </a:lnTo>
                    <a:lnTo>
                      <a:pt x="80" y="98"/>
                    </a:lnTo>
                    <a:lnTo>
                      <a:pt x="57" y="42"/>
                    </a:lnTo>
                    <a:lnTo>
                      <a:pt x="63" y="0"/>
                    </a:lnTo>
                    <a:lnTo>
                      <a:pt x="30" y="70"/>
                    </a:lnTo>
                    <a:lnTo>
                      <a:pt x="18" y="115"/>
                    </a:lnTo>
                    <a:lnTo>
                      <a:pt x="13" y="107"/>
                    </a:lnTo>
                    <a:lnTo>
                      <a:pt x="9" y="163"/>
                    </a:lnTo>
                    <a:lnTo>
                      <a:pt x="21" y="194"/>
                    </a:lnTo>
                    <a:lnTo>
                      <a:pt x="0" y="191"/>
                    </a:lnTo>
                    <a:lnTo>
                      <a:pt x="19" y="230"/>
                    </a:lnTo>
                    <a:lnTo>
                      <a:pt x="57" y="268"/>
                    </a:lnTo>
                    <a:lnTo>
                      <a:pt x="34" y="263"/>
                    </a:lnTo>
                    <a:lnTo>
                      <a:pt x="59" y="292"/>
                    </a:lnTo>
                    <a:lnTo>
                      <a:pt x="86" y="316"/>
                    </a:lnTo>
                    <a:lnTo>
                      <a:pt x="131" y="344"/>
                    </a:lnTo>
                    <a:lnTo>
                      <a:pt x="101" y="336"/>
                    </a:lnTo>
                    <a:lnTo>
                      <a:pt x="131" y="369"/>
                    </a:lnTo>
                    <a:lnTo>
                      <a:pt x="177" y="388"/>
                    </a:lnTo>
                    <a:lnTo>
                      <a:pt x="213" y="397"/>
                    </a:lnTo>
                    <a:lnTo>
                      <a:pt x="240" y="389"/>
                    </a:lnTo>
                    <a:lnTo>
                      <a:pt x="286" y="364"/>
                    </a:lnTo>
                    <a:lnTo>
                      <a:pt x="324" y="346"/>
                    </a:lnTo>
                    <a:lnTo>
                      <a:pt x="366" y="352"/>
                    </a:lnTo>
                    <a:lnTo>
                      <a:pt x="410" y="397"/>
                    </a:lnTo>
                    <a:lnTo>
                      <a:pt x="435" y="38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2355" y="2094"/>
                <a:ext cx="285" cy="283"/>
              </a:xfrm>
              <a:custGeom>
                <a:avLst/>
                <a:gdLst/>
                <a:ahLst/>
                <a:cxnLst>
                  <a:cxn ang="0">
                    <a:pos x="284" y="236"/>
                  </a:cxn>
                  <a:cxn ang="0">
                    <a:pos x="238" y="268"/>
                  </a:cxn>
                  <a:cxn ang="0">
                    <a:pos x="186" y="282"/>
                  </a:cxn>
                  <a:cxn ang="0">
                    <a:pos x="136" y="273"/>
                  </a:cxn>
                  <a:cxn ang="0">
                    <a:pos x="150" y="260"/>
                  </a:cxn>
                  <a:cxn ang="0">
                    <a:pos x="91" y="232"/>
                  </a:cxn>
                  <a:cxn ang="0">
                    <a:pos x="34" y="194"/>
                  </a:cxn>
                  <a:cxn ang="0">
                    <a:pos x="72" y="184"/>
                  </a:cxn>
                  <a:cxn ang="0">
                    <a:pos x="56" y="155"/>
                  </a:cxn>
                  <a:cxn ang="0">
                    <a:pos x="10" y="120"/>
                  </a:cxn>
                  <a:cxn ang="0">
                    <a:pos x="60" y="126"/>
                  </a:cxn>
                  <a:cxn ang="0">
                    <a:pos x="3" y="84"/>
                  </a:cxn>
                  <a:cxn ang="0">
                    <a:pos x="0" y="41"/>
                  </a:cxn>
                  <a:cxn ang="0">
                    <a:pos x="7" y="0"/>
                  </a:cxn>
                  <a:cxn ang="0">
                    <a:pos x="50" y="80"/>
                  </a:cxn>
                  <a:cxn ang="0">
                    <a:pos x="115" y="130"/>
                  </a:cxn>
                  <a:cxn ang="0">
                    <a:pos x="185" y="182"/>
                  </a:cxn>
                  <a:cxn ang="0">
                    <a:pos x="284" y="236"/>
                  </a:cxn>
                </a:cxnLst>
                <a:rect l="0" t="0" r="r" b="b"/>
                <a:pathLst>
                  <a:path w="285" h="283">
                    <a:moveTo>
                      <a:pt x="284" y="236"/>
                    </a:moveTo>
                    <a:lnTo>
                      <a:pt x="238" y="268"/>
                    </a:lnTo>
                    <a:lnTo>
                      <a:pt x="186" y="282"/>
                    </a:lnTo>
                    <a:lnTo>
                      <a:pt x="136" y="273"/>
                    </a:lnTo>
                    <a:lnTo>
                      <a:pt x="150" y="260"/>
                    </a:lnTo>
                    <a:lnTo>
                      <a:pt x="91" y="232"/>
                    </a:lnTo>
                    <a:lnTo>
                      <a:pt x="34" y="194"/>
                    </a:lnTo>
                    <a:lnTo>
                      <a:pt x="72" y="184"/>
                    </a:lnTo>
                    <a:lnTo>
                      <a:pt x="56" y="155"/>
                    </a:lnTo>
                    <a:lnTo>
                      <a:pt x="10" y="120"/>
                    </a:lnTo>
                    <a:lnTo>
                      <a:pt x="60" y="126"/>
                    </a:lnTo>
                    <a:lnTo>
                      <a:pt x="3" y="84"/>
                    </a:lnTo>
                    <a:lnTo>
                      <a:pt x="0" y="41"/>
                    </a:lnTo>
                    <a:lnTo>
                      <a:pt x="7" y="0"/>
                    </a:lnTo>
                    <a:lnTo>
                      <a:pt x="50" y="80"/>
                    </a:lnTo>
                    <a:lnTo>
                      <a:pt x="115" y="130"/>
                    </a:lnTo>
                    <a:lnTo>
                      <a:pt x="185" y="182"/>
                    </a:lnTo>
                    <a:lnTo>
                      <a:pt x="284" y="236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94" y="1727"/>
              <a:ext cx="130" cy="300"/>
              <a:chOff x="2694" y="1727"/>
              <a:chExt cx="130" cy="300"/>
            </a:xfrm>
          </p:grpSpPr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2694" y="1727"/>
                <a:ext cx="130" cy="300"/>
              </a:xfrm>
              <a:custGeom>
                <a:avLst/>
                <a:gdLst/>
                <a:ahLst/>
                <a:cxnLst>
                  <a:cxn ang="0">
                    <a:pos x="122" y="299"/>
                  </a:cxn>
                  <a:cxn ang="0">
                    <a:pos x="115" y="257"/>
                  </a:cxn>
                  <a:cxn ang="0">
                    <a:pos x="104" y="235"/>
                  </a:cxn>
                  <a:cxn ang="0">
                    <a:pos x="118" y="208"/>
                  </a:cxn>
                  <a:cxn ang="0">
                    <a:pos x="129" y="180"/>
                  </a:cxn>
                  <a:cxn ang="0">
                    <a:pos x="122" y="167"/>
                  </a:cxn>
                  <a:cxn ang="0">
                    <a:pos x="120" y="170"/>
                  </a:cxn>
                  <a:cxn ang="0">
                    <a:pos x="112" y="134"/>
                  </a:cxn>
                  <a:cxn ang="0">
                    <a:pos x="100" y="122"/>
                  </a:cxn>
                  <a:cxn ang="0">
                    <a:pos x="95" y="132"/>
                  </a:cxn>
                  <a:cxn ang="0">
                    <a:pos x="86" y="106"/>
                  </a:cxn>
                  <a:cxn ang="0">
                    <a:pos x="77" y="88"/>
                  </a:cxn>
                  <a:cxn ang="0">
                    <a:pos x="71" y="48"/>
                  </a:cxn>
                  <a:cxn ang="0">
                    <a:pos x="79" y="16"/>
                  </a:cxn>
                  <a:cxn ang="0">
                    <a:pos x="95" y="0"/>
                  </a:cxn>
                  <a:cxn ang="0">
                    <a:pos x="59" y="18"/>
                  </a:cxn>
                  <a:cxn ang="0">
                    <a:pos x="40" y="33"/>
                  </a:cxn>
                  <a:cxn ang="0">
                    <a:pos x="40" y="28"/>
                  </a:cxn>
                  <a:cxn ang="0">
                    <a:pos x="20" y="51"/>
                  </a:cxn>
                  <a:cxn ang="0">
                    <a:pos x="16" y="68"/>
                  </a:cxn>
                  <a:cxn ang="0">
                    <a:pos x="9" y="60"/>
                  </a:cxn>
                  <a:cxn ang="0">
                    <a:pos x="3" y="83"/>
                  </a:cxn>
                  <a:cxn ang="0">
                    <a:pos x="8" y="113"/>
                  </a:cxn>
                  <a:cxn ang="0">
                    <a:pos x="0" y="103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2" y="172"/>
                  </a:cxn>
                  <a:cxn ang="0">
                    <a:pos x="2" y="158"/>
                  </a:cxn>
                  <a:cxn ang="0">
                    <a:pos x="4" y="184"/>
                  </a:cxn>
                  <a:cxn ang="0">
                    <a:pos x="17" y="209"/>
                  </a:cxn>
                  <a:cxn ang="0">
                    <a:pos x="28" y="225"/>
                  </a:cxn>
                  <a:cxn ang="0">
                    <a:pos x="41" y="231"/>
                  </a:cxn>
                  <a:cxn ang="0">
                    <a:pos x="67" y="237"/>
                  </a:cxn>
                  <a:cxn ang="0">
                    <a:pos x="88" y="243"/>
                  </a:cxn>
                  <a:cxn ang="0">
                    <a:pos x="103" y="261"/>
                  </a:cxn>
                  <a:cxn ang="0">
                    <a:pos x="108" y="297"/>
                  </a:cxn>
                  <a:cxn ang="0">
                    <a:pos x="122" y="299"/>
                  </a:cxn>
                </a:cxnLst>
                <a:rect l="0" t="0" r="r" b="b"/>
                <a:pathLst>
                  <a:path w="130" h="300">
                    <a:moveTo>
                      <a:pt x="122" y="299"/>
                    </a:moveTo>
                    <a:lnTo>
                      <a:pt x="115" y="257"/>
                    </a:lnTo>
                    <a:lnTo>
                      <a:pt x="104" y="235"/>
                    </a:lnTo>
                    <a:lnTo>
                      <a:pt x="118" y="208"/>
                    </a:lnTo>
                    <a:lnTo>
                      <a:pt x="129" y="180"/>
                    </a:lnTo>
                    <a:lnTo>
                      <a:pt x="122" y="167"/>
                    </a:lnTo>
                    <a:lnTo>
                      <a:pt x="120" y="170"/>
                    </a:lnTo>
                    <a:lnTo>
                      <a:pt x="112" y="134"/>
                    </a:lnTo>
                    <a:lnTo>
                      <a:pt x="100" y="122"/>
                    </a:lnTo>
                    <a:lnTo>
                      <a:pt x="95" y="132"/>
                    </a:lnTo>
                    <a:lnTo>
                      <a:pt x="86" y="106"/>
                    </a:lnTo>
                    <a:lnTo>
                      <a:pt x="77" y="88"/>
                    </a:lnTo>
                    <a:lnTo>
                      <a:pt x="71" y="48"/>
                    </a:lnTo>
                    <a:lnTo>
                      <a:pt x="79" y="16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20" y="51"/>
                    </a:lnTo>
                    <a:lnTo>
                      <a:pt x="16" y="68"/>
                    </a:lnTo>
                    <a:lnTo>
                      <a:pt x="9" y="60"/>
                    </a:lnTo>
                    <a:lnTo>
                      <a:pt x="3" y="83"/>
                    </a:lnTo>
                    <a:lnTo>
                      <a:pt x="8" y="113"/>
                    </a:lnTo>
                    <a:lnTo>
                      <a:pt x="0" y="103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2" y="172"/>
                    </a:lnTo>
                    <a:lnTo>
                      <a:pt x="2" y="158"/>
                    </a:lnTo>
                    <a:lnTo>
                      <a:pt x="4" y="184"/>
                    </a:lnTo>
                    <a:lnTo>
                      <a:pt x="17" y="209"/>
                    </a:lnTo>
                    <a:lnTo>
                      <a:pt x="28" y="225"/>
                    </a:lnTo>
                    <a:lnTo>
                      <a:pt x="41" y="231"/>
                    </a:lnTo>
                    <a:lnTo>
                      <a:pt x="67" y="237"/>
                    </a:lnTo>
                    <a:lnTo>
                      <a:pt x="88" y="243"/>
                    </a:lnTo>
                    <a:lnTo>
                      <a:pt x="103" y="261"/>
                    </a:lnTo>
                    <a:lnTo>
                      <a:pt x="108" y="297"/>
                    </a:lnTo>
                    <a:lnTo>
                      <a:pt x="122" y="29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2696" y="1754"/>
                <a:ext cx="87" cy="200"/>
              </a:xfrm>
              <a:custGeom>
                <a:avLst/>
                <a:gdLst/>
                <a:ahLst/>
                <a:cxnLst>
                  <a:cxn ang="0">
                    <a:pos x="86" y="199"/>
                  </a:cxn>
                  <a:cxn ang="0">
                    <a:pos x="58" y="196"/>
                  </a:cxn>
                  <a:cxn ang="0">
                    <a:pos x="33" y="183"/>
                  </a:cxn>
                  <a:cxn ang="0">
                    <a:pos x="16" y="161"/>
                  </a:cxn>
                  <a:cxn ang="0">
                    <a:pos x="25" y="162"/>
                  </a:cxn>
                  <a:cxn ang="0">
                    <a:pos x="11" y="129"/>
                  </a:cxn>
                  <a:cxn ang="0">
                    <a:pos x="0" y="92"/>
                  </a:cxn>
                  <a:cxn ang="0">
                    <a:pos x="18" y="101"/>
                  </a:cxn>
                  <a:cxn ang="0">
                    <a:pos x="20" y="82"/>
                  </a:cxn>
                  <a:cxn ang="0">
                    <a:pos x="13" y="52"/>
                  </a:cxn>
                  <a:cxn ang="0">
                    <a:pos x="33" y="72"/>
                  </a:cxn>
                  <a:cxn ang="0">
                    <a:pos x="22" y="34"/>
                  </a:cxn>
                  <a:cxn ang="0">
                    <a:pos x="35" y="14"/>
                  </a:cxn>
                  <a:cxn ang="0">
                    <a:pos x="51" y="0"/>
                  </a:cxn>
                  <a:cxn ang="0">
                    <a:pos x="43" y="49"/>
                  </a:cxn>
                  <a:cxn ang="0">
                    <a:pos x="52" y="93"/>
                  </a:cxn>
                  <a:cxn ang="0">
                    <a:pos x="64" y="140"/>
                  </a:cxn>
                  <a:cxn ang="0">
                    <a:pos x="86" y="199"/>
                  </a:cxn>
                </a:cxnLst>
                <a:rect l="0" t="0" r="r" b="b"/>
                <a:pathLst>
                  <a:path w="87" h="200">
                    <a:moveTo>
                      <a:pt x="86" y="199"/>
                    </a:moveTo>
                    <a:lnTo>
                      <a:pt x="58" y="196"/>
                    </a:lnTo>
                    <a:lnTo>
                      <a:pt x="33" y="183"/>
                    </a:lnTo>
                    <a:lnTo>
                      <a:pt x="16" y="161"/>
                    </a:lnTo>
                    <a:lnTo>
                      <a:pt x="25" y="162"/>
                    </a:lnTo>
                    <a:lnTo>
                      <a:pt x="11" y="129"/>
                    </a:lnTo>
                    <a:lnTo>
                      <a:pt x="0" y="92"/>
                    </a:lnTo>
                    <a:lnTo>
                      <a:pt x="18" y="101"/>
                    </a:lnTo>
                    <a:lnTo>
                      <a:pt x="20" y="82"/>
                    </a:lnTo>
                    <a:lnTo>
                      <a:pt x="13" y="52"/>
                    </a:lnTo>
                    <a:lnTo>
                      <a:pt x="33" y="72"/>
                    </a:lnTo>
                    <a:lnTo>
                      <a:pt x="22" y="34"/>
                    </a:lnTo>
                    <a:lnTo>
                      <a:pt x="35" y="14"/>
                    </a:lnTo>
                    <a:lnTo>
                      <a:pt x="51" y="0"/>
                    </a:lnTo>
                    <a:lnTo>
                      <a:pt x="43" y="49"/>
                    </a:lnTo>
                    <a:lnTo>
                      <a:pt x="52" y="93"/>
                    </a:lnTo>
                    <a:lnTo>
                      <a:pt x="64" y="140"/>
                    </a:lnTo>
                    <a:lnTo>
                      <a:pt x="86" y="199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559" y="1770"/>
              <a:ext cx="172" cy="377"/>
              <a:chOff x="2559" y="1770"/>
              <a:chExt cx="172" cy="377"/>
            </a:xfrm>
          </p:grpSpPr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2559" y="1770"/>
                <a:ext cx="172" cy="377"/>
              </a:xfrm>
              <a:custGeom>
                <a:avLst/>
                <a:gdLst/>
                <a:ahLst/>
                <a:cxnLst>
                  <a:cxn ang="0">
                    <a:pos x="161" y="376"/>
                  </a:cxn>
                  <a:cxn ang="0">
                    <a:pos x="152" y="323"/>
                  </a:cxn>
                  <a:cxn ang="0">
                    <a:pos x="138" y="295"/>
                  </a:cxn>
                  <a:cxn ang="0">
                    <a:pos x="157" y="261"/>
                  </a:cxn>
                  <a:cxn ang="0">
                    <a:pos x="171" y="226"/>
                  </a:cxn>
                  <a:cxn ang="0">
                    <a:pos x="161" y="210"/>
                  </a:cxn>
                  <a:cxn ang="0">
                    <a:pos x="160" y="213"/>
                  </a:cxn>
                  <a:cxn ang="0">
                    <a:pos x="149" y="168"/>
                  </a:cxn>
                  <a:cxn ang="0">
                    <a:pos x="132" y="153"/>
                  </a:cxn>
                  <a:cxn ang="0">
                    <a:pos x="126" y="165"/>
                  </a:cxn>
                  <a:cxn ang="0">
                    <a:pos x="114" y="133"/>
                  </a:cxn>
                  <a:cxn ang="0">
                    <a:pos x="102" y="110"/>
                  </a:cxn>
                  <a:cxn ang="0">
                    <a:pos x="94" y="60"/>
                  </a:cxn>
                  <a:cxn ang="0">
                    <a:pos x="105" y="20"/>
                  </a:cxn>
                  <a:cxn ang="0">
                    <a:pos x="126" y="0"/>
                  </a:cxn>
                  <a:cxn ang="0">
                    <a:pos x="79" y="22"/>
                  </a:cxn>
                  <a:cxn ang="0">
                    <a:pos x="53" y="41"/>
                  </a:cxn>
                  <a:cxn ang="0">
                    <a:pos x="53" y="35"/>
                  </a:cxn>
                  <a:cxn ang="0">
                    <a:pos x="27" y="64"/>
                  </a:cxn>
                  <a:cxn ang="0">
                    <a:pos x="21" y="85"/>
                  </a:cxn>
                  <a:cxn ang="0">
                    <a:pos x="12" y="75"/>
                  </a:cxn>
                  <a:cxn ang="0">
                    <a:pos x="4" y="104"/>
                  </a:cxn>
                  <a:cxn ang="0">
                    <a:pos x="10" y="142"/>
                  </a:cxn>
                  <a:cxn ang="0">
                    <a:pos x="0" y="129"/>
                  </a:cxn>
                  <a:cxn ang="0">
                    <a:pos x="0" y="155"/>
                  </a:cxn>
                  <a:cxn ang="0">
                    <a:pos x="4" y="182"/>
                  </a:cxn>
                  <a:cxn ang="0">
                    <a:pos x="16" y="216"/>
                  </a:cxn>
                  <a:cxn ang="0">
                    <a:pos x="3" y="198"/>
                  </a:cxn>
                  <a:cxn ang="0">
                    <a:pos x="6" y="231"/>
                  </a:cxn>
                  <a:cxn ang="0">
                    <a:pos x="22" y="262"/>
                  </a:cxn>
                  <a:cxn ang="0">
                    <a:pos x="38" y="282"/>
                  </a:cxn>
                  <a:cxn ang="0">
                    <a:pos x="54" y="290"/>
                  </a:cxn>
                  <a:cxn ang="0">
                    <a:pos x="90" y="298"/>
                  </a:cxn>
                  <a:cxn ang="0">
                    <a:pos x="117" y="305"/>
                  </a:cxn>
                  <a:cxn ang="0">
                    <a:pos x="137" y="328"/>
                  </a:cxn>
                  <a:cxn ang="0">
                    <a:pos x="143" y="373"/>
                  </a:cxn>
                  <a:cxn ang="0">
                    <a:pos x="161" y="376"/>
                  </a:cxn>
                </a:cxnLst>
                <a:rect l="0" t="0" r="r" b="b"/>
                <a:pathLst>
                  <a:path w="172" h="377">
                    <a:moveTo>
                      <a:pt x="161" y="376"/>
                    </a:moveTo>
                    <a:lnTo>
                      <a:pt x="152" y="323"/>
                    </a:lnTo>
                    <a:lnTo>
                      <a:pt x="138" y="295"/>
                    </a:lnTo>
                    <a:lnTo>
                      <a:pt x="157" y="261"/>
                    </a:lnTo>
                    <a:lnTo>
                      <a:pt x="171" y="226"/>
                    </a:lnTo>
                    <a:lnTo>
                      <a:pt x="161" y="210"/>
                    </a:lnTo>
                    <a:lnTo>
                      <a:pt x="160" y="213"/>
                    </a:lnTo>
                    <a:lnTo>
                      <a:pt x="149" y="168"/>
                    </a:lnTo>
                    <a:lnTo>
                      <a:pt x="132" y="153"/>
                    </a:lnTo>
                    <a:lnTo>
                      <a:pt x="126" y="165"/>
                    </a:lnTo>
                    <a:lnTo>
                      <a:pt x="114" y="133"/>
                    </a:lnTo>
                    <a:lnTo>
                      <a:pt x="102" y="110"/>
                    </a:lnTo>
                    <a:lnTo>
                      <a:pt x="94" y="60"/>
                    </a:lnTo>
                    <a:lnTo>
                      <a:pt x="105" y="20"/>
                    </a:lnTo>
                    <a:lnTo>
                      <a:pt x="126" y="0"/>
                    </a:lnTo>
                    <a:lnTo>
                      <a:pt x="79" y="22"/>
                    </a:lnTo>
                    <a:lnTo>
                      <a:pt x="53" y="41"/>
                    </a:lnTo>
                    <a:lnTo>
                      <a:pt x="53" y="35"/>
                    </a:lnTo>
                    <a:lnTo>
                      <a:pt x="27" y="64"/>
                    </a:lnTo>
                    <a:lnTo>
                      <a:pt x="21" y="85"/>
                    </a:lnTo>
                    <a:lnTo>
                      <a:pt x="12" y="75"/>
                    </a:lnTo>
                    <a:lnTo>
                      <a:pt x="4" y="104"/>
                    </a:lnTo>
                    <a:lnTo>
                      <a:pt x="10" y="142"/>
                    </a:lnTo>
                    <a:lnTo>
                      <a:pt x="0" y="129"/>
                    </a:lnTo>
                    <a:lnTo>
                      <a:pt x="0" y="155"/>
                    </a:lnTo>
                    <a:lnTo>
                      <a:pt x="4" y="182"/>
                    </a:lnTo>
                    <a:lnTo>
                      <a:pt x="16" y="216"/>
                    </a:lnTo>
                    <a:lnTo>
                      <a:pt x="3" y="198"/>
                    </a:lnTo>
                    <a:lnTo>
                      <a:pt x="6" y="231"/>
                    </a:lnTo>
                    <a:lnTo>
                      <a:pt x="22" y="262"/>
                    </a:lnTo>
                    <a:lnTo>
                      <a:pt x="38" y="282"/>
                    </a:lnTo>
                    <a:lnTo>
                      <a:pt x="54" y="290"/>
                    </a:lnTo>
                    <a:lnTo>
                      <a:pt x="90" y="298"/>
                    </a:lnTo>
                    <a:lnTo>
                      <a:pt x="117" y="305"/>
                    </a:lnTo>
                    <a:lnTo>
                      <a:pt x="137" y="328"/>
                    </a:lnTo>
                    <a:lnTo>
                      <a:pt x="143" y="373"/>
                    </a:lnTo>
                    <a:lnTo>
                      <a:pt x="161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2562" y="1801"/>
                <a:ext cx="115" cy="256"/>
              </a:xfrm>
              <a:custGeom>
                <a:avLst/>
                <a:gdLst/>
                <a:ahLst/>
                <a:cxnLst>
                  <a:cxn ang="0">
                    <a:pos x="114" y="255"/>
                  </a:cxn>
                  <a:cxn ang="0">
                    <a:pos x="77" y="251"/>
                  </a:cxn>
                  <a:cxn ang="0">
                    <a:pos x="44" y="234"/>
                  </a:cxn>
                  <a:cxn ang="0">
                    <a:pos x="21" y="207"/>
                  </a:cxn>
                  <a:cxn ang="0">
                    <a:pos x="33" y="208"/>
                  </a:cxn>
                  <a:cxn ang="0">
                    <a:pos x="15" y="165"/>
                  </a:cxn>
                  <a:cxn ang="0">
                    <a:pos x="0" y="118"/>
                  </a:cxn>
                  <a:cxn ang="0">
                    <a:pos x="24" y="130"/>
                  </a:cxn>
                  <a:cxn ang="0">
                    <a:pos x="27" y="106"/>
                  </a:cxn>
                  <a:cxn ang="0">
                    <a:pos x="18" y="66"/>
                  </a:cxn>
                  <a:cxn ang="0">
                    <a:pos x="44" y="93"/>
                  </a:cxn>
                  <a:cxn ang="0">
                    <a:pos x="30" y="44"/>
                  </a:cxn>
                  <a:cxn ang="0">
                    <a:pos x="47" y="18"/>
                  </a:cxn>
                  <a:cxn ang="0">
                    <a:pos x="68" y="0"/>
                  </a:cxn>
                  <a:cxn ang="0">
                    <a:pos x="57" y="63"/>
                  </a:cxn>
                  <a:cxn ang="0">
                    <a:pos x="69" y="119"/>
                  </a:cxn>
                  <a:cxn ang="0">
                    <a:pos x="85" y="180"/>
                  </a:cxn>
                  <a:cxn ang="0">
                    <a:pos x="114" y="255"/>
                  </a:cxn>
                </a:cxnLst>
                <a:rect l="0" t="0" r="r" b="b"/>
                <a:pathLst>
                  <a:path w="115" h="256">
                    <a:moveTo>
                      <a:pt x="114" y="255"/>
                    </a:moveTo>
                    <a:lnTo>
                      <a:pt x="77" y="251"/>
                    </a:lnTo>
                    <a:lnTo>
                      <a:pt x="44" y="234"/>
                    </a:lnTo>
                    <a:lnTo>
                      <a:pt x="21" y="207"/>
                    </a:lnTo>
                    <a:lnTo>
                      <a:pt x="33" y="208"/>
                    </a:lnTo>
                    <a:lnTo>
                      <a:pt x="15" y="165"/>
                    </a:lnTo>
                    <a:lnTo>
                      <a:pt x="0" y="118"/>
                    </a:lnTo>
                    <a:lnTo>
                      <a:pt x="24" y="130"/>
                    </a:lnTo>
                    <a:lnTo>
                      <a:pt x="27" y="106"/>
                    </a:lnTo>
                    <a:lnTo>
                      <a:pt x="18" y="66"/>
                    </a:lnTo>
                    <a:lnTo>
                      <a:pt x="44" y="93"/>
                    </a:lnTo>
                    <a:lnTo>
                      <a:pt x="30" y="44"/>
                    </a:lnTo>
                    <a:lnTo>
                      <a:pt x="47" y="18"/>
                    </a:lnTo>
                    <a:lnTo>
                      <a:pt x="68" y="0"/>
                    </a:lnTo>
                    <a:lnTo>
                      <a:pt x="57" y="63"/>
                    </a:lnTo>
                    <a:lnTo>
                      <a:pt x="69" y="119"/>
                    </a:lnTo>
                    <a:lnTo>
                      <a:pt x="85" y="180"/>
                    </a:lnTo>
                    <a:lnTo>
                      <a:pt x="114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384" name="Rectangle 96"/>
          <p:cNvSpPr>
            <a:spLocks noChangeArrowheads="1"/>
          </p:cNvSpPr>
          <p:nvPr/>
        </p:nvSpPr>
        <p:spPr bwMode="auto">
          <a:xfrm rot="471514">
            <a:off x="303067" y="1424288"/>
            <a:ext cx="3932815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Formulação (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surfactante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) que proporcione equilíbrio adequado para a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calda</a:t>
            </a:r>
            <a:endParaRPr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55900" y="992175"/>
            <a:ext cx="3430588" cy="650875"/>
            <a:chOff x="1736" y="569"/>
            <a:chExt cx="2161" cy="410"/>
          </a:xfrm>
        </p:grpSpPr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780" y="914"/>
              <a:ext cx="13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18" y="64"/>
                </a:cxn>
                <a:cxn ang="0">
                  <a:pos x="18" y="64"/>
                </a:cxn>
                <a:cxn ang="0">
                  <a:pos x="0" y="0"/>
                </a:cxn>
              </a:cxnLst>
              <a:rect l="0" t="0" r="r" b="b"/>
              <a:pathLst>
                <a:path w="131" h="65">
                  <a:moveTo>
                    <a:pt x="0" y="0"/>
                  </a:moveTo>
                  <a:lnTo>
                    <a:pt x="130" y="0"/>
                  </a:lnTo>
                  <a:lnTo>
                    <a:pt x="118" y="64"/>
                  </a:lnTo>
                  <a:lnTo>
                    <a:pt x="18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89804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717" y="765"/>
              <a:ext cx="270" cy="65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2647" y="814"/>
              <a:ext cx="4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" y="0"/>
                </a:cxn>
                <a:cxn ang="0">
                  <a:pos x="377" y="100"/>
                </a:cxn>
                <a:cxn ang="0">
                  <a:pos x="26" y="100"/>
                </a:cxn>
                <a:cxn ang="0">
                  <a:pos x="0" y="0"/>
                </a:cxn>
              </a:cxnLst>
              <a:rect l="0" t="0" r="r" b="b"/>
              <a:pathLst>
                <a:path w="408" h="101">
                  <a:moveTo>
                    <a:pt x="0" y="0"/>
                  </a:moveTo>
                  <a:lnTo>
                    <a:pt x="407" y="0"/>
                  </a:lnTo>
                  <a:lnTo>
                    <a:pt x="377" y="100"/>
                  </a:lnTo>
                  <a:lnTo>
                    <a:pt x="26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333333">
                    <a:gamma/>
                    <a:tint val="8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736" y="573"/>
              <a:ext cx="2161" cy="193"/>
            </a:xfrm>
            <a:custGeom>
              <a:avLst/>
              <a:gdLst/>
              <a:ahLst/>
              <a:cxnLst>
                <a:cxn ang="0">
                  <a:pos x="2117" y="0"/>
                </a:cxn>
                <a:cxn ang="0">
                  <a:pos x="2114" y="7"/>
                </a:cxn>
                <a:cxn ang="0">
                  <a:pos x="2112" y="14"/>
                </a:cxn>
                <a:cxn ang="0">
                  <a:pos x="2111" y="23"/>
                </a:cxn>
                <a:cxn ang="0">
                  <a:pos x="2111" y="31"/>
                </a:cxn>
                <a:cxn ang="0">
                  <a:pos x="2111" y="40"/>
                </a:cxn>
                <a:cxn ang="0">
                  <a:pos x="2114" y="47"/>
                </a:cxn>
                <a:cxn ang="0">
                  <a:pos x="2116" y="54"/>
                </a:cxn>
                <a:cxn ang="0">
                  <a:pos x="2119" y="61"/>
                </a:cxn>
                <a:cxn ang="0">
                  <a:pos x="2126" y="69"/>
                </a:cxn>
                <a:cxn ang="0">
                  <a:pos x="2133" y="78"/>
                </a:cxn>
                <a:cxn ang="0">
                  <a:pos x="2139" y="87"/>
                </a:cxn>
                <a:cxn ang="0">
                  <a:pos x="2146" y="96"/>
                </a:cxn>
                <a:cxn ang="0">
                  <a:pos x="2151" y="105"/>
                </a:cxn>
                <a:cxn ang="0">
                  <a:pos x="2155" y="114"/>
                </a:cxn>
                <a:cxn ang="0">
                  <a:pos x="2158" y="123"/>
                </a:cxn>
                <a:cxn ang="0">
                  <a:pos x="2160" y="132"/>
                </a:cxn>
                <a:cxn ang="0">
                  <a:pos x="2158" y="141"/>
                </a:cxn>
                <a:cxn ang="0">
                  <a:pos x="2156" y="151"/>
                </a:cxn>
                <a:cxn ang="0">
                  <a:pos x="2153" y="159"/>
                </a:cxn>
                <a:cxn ang="0">
                  <a:pos x="2148" y="167"/>
                </a:cxn>
                <a:cxn ang="0">
                  <a:pos x="2142" y="175"/>
                </a:cxn>
                <a:cxn ang="0">
                  <a:pos x="2134" y="182"/>
                </a:cxn>
                <a:cxn ang="0">
                  <a:pos x="2124" y="188"/>
                </a:cxn>
                <a:cxn ang="0">
                  <a:pos x="2114" y="192"/>
                </a:cxn>
                <a:cxn ang="0">
                  <a:pos x="62" y="187"/>
                </a:cxn>
                <a:cxn ang="0">
                  <a:pos x="47" y="177"/>
                </a:cxn>
                <a:cxn ang="0">
                  <a:pos x="34" y="166"/>
                </a:cxn>
                <a:cxn ang="0">
                  <a:pos x="22" y="154"/>
                </a:cxn>
                <a:cxn ang="0">
                  <a:pos x="13" y="141"/>
                </a:cxn>
                <a:cxn ang="0">
                  <a:pos x="7" y="128"/>
                </a:cxn>
                <a:cxn ang="0">
                  <a:pos x="3" y="115"/>
                </a:cxn>
                <a:cxn ang="0">
                  <a:pos x="1" y="101"/>
                </a:cxn>
                <a:cxn ang="0">
                  <a:pos x="1" y="88"/>
                </a:cxn>
                <a:cxn ang="0">
                  <a:pos x="4" y="74"/>
                </a:cxn>
                <a:cxn ang="0">
                  <a:pos x="10" y="62"/>
                </a:cxn>
                <a:cxn ang="0">
                  <a:pos x="18" y="49"/>
                </a:cxn>
                <a:cxn ang="0">
                  <a:pos x="30" y="37"/>
                </a:cxn>
                <a:cxn ang="0">
                  <a:pos x="45" y="25"/>
                </a:cxn>
                <a:cxn ang="0">
                  <a:pos x="63" y="14"/>
                </a:cxn>
                <a:cxn ang="0">
                  <a:pos x="85" y="4"/>
                </a:cxn>
              </a:cxnLst>
              <a:rect l="0" t="0" r="r" b="b"/>
              <a:pathLst>
                <a:path w="2161" h="193">
                  <a:moveTo>
                    <a:pt x="96" y="0"/>
                  </a:moveTo>
                  <a:lnTo>
                    <a:pt x="2117" y="0"/>
                  </a:lnTo>
                  <a:lnTo>
                    <a:pt x="2115" y="2"/>
                  </a:lnTo>
                  <a:lnTo>
                    <a:pt x="2114" y="7"/>
                  </a:lnTo>
                  <a:lnTo>
                    <a:pt x="2113" y="11"/>
                  </a:lnTo>
                  <a:lnTo>
                    <a:pt x="2112" y="14"/>
                  </a:lnTo>
                  <a:lnTo>
                    <a:pt x="2111" y="19"/>
                  </a:lnTo>
                  <a:lnTo>
                    <a:pt x="2111" y="23"/>
                  </a:lnTo>
                  <a:lnTo>
                    <a:pt x="2111" y="27"/>
                  </a:lnTo>
                  <a:lnTo>
                    <a:pt x="2111" y="31"/>
                  </a:lnTo>
                  <a:lnTo>
                    <a:pt x="2111" y="35"/>
                  </a:lnTo>
                  <a:lnTo>
                    <a:pt x="2111" y="40"/>
                  </a:lnTo>
                  <a:lnTo>
                    <a:pt x="2112" y="43"/>
                  </a:lnTo>
                  <a:lnTo>
                    <a:pt x="2114" y="47"/>
                  </a:lnTo>
                  <a:lnTo>
                    <a:pt x="2115" y="51"/>
                  </a:lnTo>
                  <a:lnTo>
                    <a:pt x="2116" y="54"/>
                  </a:lnTo>
                  <a:lnTo>
                    <a:pt x="2118" y="57"/>
                  </a:lnTo>
                  <a:lnTo>
                    <a:pt x="2119" y="61"/>
                  </a:lnTo>
                  <a:lnTo>
                    <a:pt x="2123" y="65"/>
                  </a:lnTo>
                  <a:lnTo>
                    <a:pt x="2126" y="69"/>
                  </a:lnTo>
                  <a:lnTo>
                    <a:pt x="2128" y="74"/>
                  </a:lnTo>
                  <a:lnTo>
                    <a:pt x="2133" y="78"/>
                  </a:lnTo>
                  <a:lnTo>
                    <a:pt x="2137" y="83"/>
                  </a:lnTo>
                  <a:lnTo>
                    <a:pt x="2139" y="87"/>
                  </a:lnTo>
                  <a:lnTo>
                    <a:pt x="2143" y="91"/>
                  </a:lnTo>
                  <a:lnTo>
                    <a:pt x="2146" y="96"/>
                  </a:lnTo>
                  <a:lnTo>
                    <a:pt x="2148" y="100"/>
                  </a:lnTo>
                  <a:lnTo>
                    <a:pt x="2151" y="105"/>
                  </a:lnTo>
                  <a:lnTo>
                    <a:pt x="2154" y="109"/>
                  </a:lnTo>
                  <a:lnTo>
                    <a:pt x="2155" y="114"/>
                  </a:lnTo>
                  <a:lnTo>
                    <a:pt x="2157" y="118"/>
                  </a:lnTo>
                  <a:lnTo>
                    <a:pt x="2158" y="123"/>
                  </a:lnTo>
                  <a:lnTo>
                    <a:pt x="2160" y="128"/>
                  </a:lnTo>
                  <a:lnTo>
                    <a:pt x="2160" y="132"/>
                  </a:lnTo>
                  <a:lnTo>
                    <a:pt x="2158" y="137"/>
                  </a:lnTo>
                  <a:lnTo>
                    <a:pt x="2158" y="141"/>
                  </a:lnTo>
                  <a:lnTo>
                    <a:pt x="2157" y="146"/>
                  </a:lnTo>
                  <a:lnTo>
                    <a:pt x="2156" y="151"/>
                  </a:lnTo>
                  <a:lnTo>
                    <a:pt x="2155" y="155"/>
                  </a:lnTo>
                  <a:lnTo>
                    <a:pt x="2153" y="159"/>
                  </a:lnTo>
                  <a:lnTo>
                    <a:pt x="2151" y="163"/>
                  </a:lnTo>
                  <a:lnTo>
                    <a:pt x="2148" y="167"/>
                  </a:lnTo>
                  <a:lnTo>
                    <a:pt x="2145" y="171"/>
                  </a:lnTo>
                  <a:lnTo>
                    <a:pt x="2142" y="175"/>
                  </a:lnTo>
                  <a:lnTo>
                    <a:pt x="2138" y="178"/>
                  </a:lnTo>
                  <a:lnTo>
                    <a:pt x="2134" y="182"/>
                  </a:lnTo>
                  <a:lnTo>
                    <a:pt x="2129" y="185"/>
                  </a:lnTo>
                  <a:lnTo>
                    <a:pt x="2124" y="188"/>
                  </a:lnTo>
                  <a:lnTo>
                    <a:pt x="2119" y="189"/>
                  </a:lnTo>
                  <a:lnTo>
                    <a:pt x="2114" y="192"/>
                  </a:lnTo>
                  <a:lnTo>
                    <a:pt x="70" y="192"/>
                  </a:lnTo>
                  <a:lnTo>
                    <a:pt x="62" y="187"/>
                  </a:lnTo>
                  <a:lnTo>
                    <a:pt x="54" y="182"/>
                  </a:lnTo>
                  <a:lnTo>
                    <a:pt x="47" y="177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9" y="160"/>
                  </a:lnTo>
                  <a:lnTo>
                    <a:pt x="22" y="154"/>
                  </a:lnTo>
                  <a:lnTo>
                    <a:pt x="17" y="147"/>
                  </a:lnTo>
                  <a:lnTo>
                    <a:pt x="13" y="141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4" y="122"/>
                  </a:lnTo>
                  <a:lnTo>
                    <a:pt x="3" y="115"/>
                  </a:lnTo>
                  <a:lnTo>
                    <a:pt x="2" y="108"/>
                  </a:lnTo>
                  <a:lnTo>
                    <a:pt x="1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6" y="68"/>
                  </a:lnTo>
                  <a:lnTo>
                    <a:pt x="10" y="62"/>
                  </a:lnTo>
                  <a:lnTo>
                    <a:pt x="13" y="55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30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6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738" y="569"/>
              <a:ext cx="148" cy="197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89" y="8"/>
                </a:cxn>
                <a:cxn ang="0">
                  <a:pos x="89" y="15"/>
                </a:cxn>
                <a:cxn ang="0">
                  <a:pos x="89" y="21"/>
                </a:cxn>
                <a:cxn ang="0">
                  <a:pos x="88" y="27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2" y="46"/>
                </a:cxn>
                <a:cxn ang="0">
                  <a:pos x="95" y="55"/>
                </a:cxn>
                <a:cxn ang="0">
                  <a:pos x="102" y="67"/>
                </a:cxn>
                <a:cxn ang="0">
                  <a:pos x="111" y="78"/>
                </a:cxn>
                <a:cxn ang="0">
                  <a:pos x="120" y="90"/>
                </a:cxn>
                <a:cxn ang="0">
                  <a:pos x="130" y="102"/>
                </a:cxn>
                <a:cxn ang="0">
                  <a:pos x="137" y="114"/>
                </a:cxn>
                <a:cxn ang="0">
                  <a:pos x="143" y="125"/>
                </a:cxn>
                <a:cxn ang="0">
                  <a:pos x="147" y="136"/>
                </a:cxn>
                <a:cxn ang="0">
                  <a:pos x="145" y="148"/>
                </a:cxn>
                <a:cxn ang="0">
                  <a:pos x="141" y="157"/>
                </a:cxn>
                <a:cxn ang="0">
                  <a:pos x="134" y="167"/>
                </a:cxn>
                <a:cxn ang="0">
                  <a:pos x="123" y="177"/>
                </a:cxn>
                <a:cxn ang="0">
                  <a:pos x="113" y="185"/>
                </a:cxn>
                <a:cxn ang="0">
                  <a:pos x="100" y="191"/>
                </a:cxn>
                <a:cxn ang="0">
                  <a:pos x="87" y="195"/>
                </a:cxn>
                <a:cxn ang="0">
                  <a:pos x="76" y="195"/>
                </a:cxn>
                <a:cxn ang="0">
                  <a:pos x="61" y="190"/>
                </a:cxn>
                <a:cxn ang="0">
                  <a:pos x="45" y="182"/>
                </a:cxn>
                <a:cxn ang="0">
                  <a:pos x="31" y="172"/>
                </a:cxn>
                <a:cxn ang="0">
                  <a:pos x="21" y="159"/>
                </a:cxn>
                <a:cxn ang="0">
                  <a:pos x="11" y="145"/>
                </a:cxn>
                <a:cxn ang="0">
                  <a:pos x="5" y="131"/>
                </a:cxn>
                <a:cxn ang="0">
                  <a:pos x="1" y="117"/>
                </a:cxn>
                <a:cxn ang="0">
                  <a:pos x="0" y="103"/>
                </a:cxn>
                <a:cxn ang="0">
                  <a:pos x="1" y="89"/>
                </a:cxn>
                <a:cxn ang="0">
                  <a:pos x="3" y="75"/>
                </a:cxn>
                <a:cxn ang="0">
                  <a:pos x="9" y="61"/>
                </a:cxn>
                <a:cxn ang="0">
                  <a:pos x="16" y="48"/>
                </a:cxn>
                <a:cxn ang="0">
                  <a:pos x="27" y="36"/>
                </a:cxn>
                <a:cxn ang="0">
                  <a:pos x="41" y="24"/>
                </a:cxn>
                <a:cxn ang="0">
                  <a:pos x="59" y="14"/>
                </a:cxn>
                <a:cxn ang="0">
                  <a:pos x="80" y="4"/>
                </a:cxn>
              </a:cxnLst>
              <a:rect l="0" t="0" r="r" b="b"/>
              <a:pathLst>
                <a:path w="148" h="197">
                  <a:moveTo>
                    <a:pt x="93" y="0"/>
                  </a:moveTo>
                  <a:lnTo>
                    <a:pt x="92" y="2"/>
                  </a:lnTo>
                  <a:lnTo>
                    <a:pt x="90" y="6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8" y="27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90" y="43"/>
                  </a:lnTo>
                  <a:lnTo>
                    <a:pt x="92" y="46"/>
                  </a:lnTo>
                  <a:lnTo>
                    <a:pt x="93" y="49"/>
                  </a:lnTo>
                  <a:lnTo>
                    <a:pt x="95" y="55"/>
                  </a:lnTo>
                  <a:lnTo>
                    <a:pt x="98" y="61"/>
                  </a:lnTo>
                  <a:lnTo>
                    <a:pt x="102" y="67"/>
                  </a:lnTo>
                  <a:lnTo>
                    <a:pt x="106" y="72"/>
                  </a:lnTo>
                  <a:lnTo>
                    <a:pt x="111" y="78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5" y="96"/>
                  </a:lnTo>
                  <a:lnTo>
                    <a:pt x="130" y="102"/>
                  </a:lnTo>
                  <a:lnTo>
                    <a:pt x="134" y="108"/>
                  </a:lnTo>
                  <a:lnTo>
                    <a:pt x="137" y="114"/>
                  </a:lnTo>
                  <a:lnTo>
                    <a:pt x="141" y="119"/>
                  </a:lnTo>
                  <a:lnTo>
                    <a:pt x="143" y="125"/>
                  </a:lnTo>
                  <a:lnTo>
                    <a:pt x="145" y="131"/>
                  </a:lnTo>
                  <a:lnTo>
                    <a:pt x="147" y="136"/>
                  </a:lnTo>
                  <a:lnTo>
                    <a:pt x="147" y="142"/>
                  </a:lnTo>
                  <a:lnTo>
                    <a:pt x="145" y="148"/>
                  </a:lnTo>
                  <a:lnTo>
                    <a:pt x="143" y="153"/>
                  </a:lnTo>
                  <a:lnTo>
                    <a:pt x="141" y="157"/>
                  </a:lnTo>
                  <a:lnTo>
                    <a:pt x="137" y="163"/>
                  </a:lnTo>
                  <a:lnTo>
                    <a:pt x="134" y="167"/>
                  </a:lnTo>
                  <a:lnTo>
                    <a:pt x="130" y="172"/>
                  </a:lnTo>
                  <a:lnTo>
                    <a:pt x="123" y="177"/>
                  </a:lnTo>
                  <a:lnTo>
                    <a:pt x="118" y="181"/>
                  </a:lnTo>
                  <a:lnTo>
                    <a:pt x="113" y="185"/>
                  </a:lnTo>
                  <a:lnTo>
                    <a:pt x="106" y="188"/>
                  </a:lnTo>
                  <a:lnTo>
                    <a:pt x="100" y="191"/>
                  </a:lnTo>
                  <a:lnTo>
                    <a:pt x="94" y="193"/>
                  </a:lnTo>
                  <a:lnTo>
                    <a:pt x="87" y="195"/>
                  </a:lnTo>
                  <a:lnTo>
                    <a:pt x="81" y="196"/>
                  </a:lnTo>
                  <a:lnTo>
                    <a:pt x="76" y="195"/>
                  </a:lnTo>
                  <a:lnTo>
                    <a:pt x="69" y="193"/>
                  </a:lnTo>
                  <a:lnTo>
                    <a:pt x="61" y="190"/>
                  </a:lnTo>
                  <a:lnTo>
                    <a:pt x="52" y="187"/>
                  </a:lnTo>
                  <a:lnTo>
                    <a:pt x="45" y="182"/>
                  </a:lnTo>
                  <a:lnTo>
                    <a:pt x="39" y="177"/>
                  </a:lnTo>
                  <a:lnTo>
                    <a:pt x="31" y="172"/>
                  </a:lnTo>
                  <a:lnTo>
                    <a:pt x="26" y="166"/>
                  </a:lnTo>
                  <a:lnTo>
                    <a:pt x="21" y="159"/>
                  </a:lnTo>
                  <a:lnTo>
                    <a:pt x="16" y="153"/>
                  </a:lnTo>
                  <a:lnTo>
                    <a:pt x="11" y="145"/>
                  </a:lnTo>
                  <a:lnTo>
                    <a:pt x="8" y="139"/>
                  </a:lnTo>
                  <a:lnTo>
                    <a:pt x="5" y="131"/>
                  </a:lnTo>
                  <a:lnTo>
                    <a:pt x="3" y="124"/>
                  </a:lnTo>
                  <a:lnTo>
                    <a:pt x="1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1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9" y="61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27" y="36"/>
                  </a:lnTo>
                  <a:lnTo>
                    <a:pt x="33" y="30"/>
                  </a:lnTo>
                  <a:lnTo>
                    <a:pt x="41" y="24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9" y="8"/>
                  </a:lnTo>
                  <a:lnTo>
                    <a:pt x="80" y="4"/>
                  </a:lnTo>
                  <a:lnTo>
                    <a:pt x="93" y="0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22788" y="1820863"/>
            <a:ext cx="0" cy="75088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089400" y="1738313"/>
            <a:ext cx="374650" cy="679450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>
            <a:off x="3730625" y="1749425"/>
            <a:ext cx="633413" cy="401638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619625" y="1724025"/>
            <a:ext cx="331788" cy="663575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4752975" y="1782763"/>
            <a:ext cx="627063" cy="42703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5214942" y="1428736"/>
            <a:ext cx="240931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Deriva da pulverização</a:t>
            </a: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5786446" y="3589870"/>
            <a:ext cx="110767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Retenção</a:t>
            </a: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1056689" y="3947060"/>
            <a:ext cx="137217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Distribuição</a:t>
            </a: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5899160" y="207167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6432550" y="135729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7321550" y="1352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7867650" y="1860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7981950" y="11620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5048250" y="37274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4845050" y="34353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5264150" y="40068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5556250" y="37782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5797550" y="34226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6280150" y="3257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788150" y="34099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2736850" y="39560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2520950" y="35623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2940050" y="41973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3105150" y="44259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3079750" y="4641850"/>
            <a:ext cx="533400" cy="508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046663" y="3408363"/>
            <a:ext cx="252412" cy="277812"/>
            <a:chOff x="3179" y="2147"/>
            <a:chExt cx="159" cy="175"/>
          </a:xfrm>
        </p:grpSpPr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3179" y="2148"/>
              <a:ext cx="92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13"/>
                </a:cxn>
                <a:cxn ang="0">
                  <a:pos x="17" y="16"/>
                </a:cxn>
                <a:cxn ang="0">
                  <a:pos x="23" y="20"/>
                </a:cxn>
                <a:cxn ang="0">
                  <a:pos x="28" y="23"/>
                </a:cxn>
                <a:cxn ang="0">
                  <a:pos x="32" y="27"/>
                </a:cxn>
                <a:cxn ang="0">
                  <a:pos x="36" y="29"/>
                </a:cxn>
                <a:cxn ang="0">
                  <a:pos x="40" y="33"/>
                </a:cxn>
                <a:cxn ang="0">
                  <a:pos x="44" y="38"/>
                </a:cxn>
                <a:cxn ang="0">
                  <a:pos x="48" y="44"/>
                </a:cxn>
                <a:cxn ang="0">
                  <a:pos x="51" y="49"/>
                </a:cxn>
                <a:cxn ang="0">
                  <a:pos x="55" y="54"/>
                </a:cxn>
                <a:cxn ang="0">
                  <a:pos x="58" y="59"/>
                </a:cxn>
                <a:cxn ang="0">
                  <a:pos x="62" y="66"/>
                </a:cxn>
                <a:cxn ang="0">
                  <a:pos x="66" y="74"/>
                </a:cxn>
                <a:cxn ang="0">
                  <a:pos x="69" y="80"/>
                </a:cxn>
                <a:cxn ang="0">
                  <a:pos x="72" y="86"/>
                </a:cxn>
                <a:cxn ang="0">
                  <a:pos x="74" y="92"/>
                </a:cxn>
                <a:cxn ang="0">
                  <a:pos x="76" y="97"/>
                </a:cxn>
                <a:cxn ang="0">
                  <a:pos x="79" y="106"/>
                </a:cxn>
                <a:cxn ang="0">
                  <a:pos x="81" y="114"/>
                </a:cxn>
                <a:cxn ang="0">
                  <a:pos x="91" y="111"/>
                </a:cxn>
                <a:cxn ang="0">
                  <a:pos x="87" y="99"/>
                </a:cxn>
                <a:cxn ang="0">
                  <a:pos x="83" y="86"/>
                </a:cxn>
                <a:cxn ang="0">
                  <a:pos x="78" y="75"/>
                </a:cxn>
                <a:cxn ang="0">
                  <a:pos x="72" y="63"/>
                </a:cxn>
                <a:cxn ang="0">
                  <a:pos x="63" y="46"/>
                </a:cxn>
                <a:cxn ang="0">
                  <a:pos x="53" y="32"/>
                </a:cxn>
                <a:cxn ang="0">
                  <a:pos x="43" y="20"/>
                </a:cxn>
                <a:cxn ang="0">
                  <a:pos x="35" y="12"/>
                </a:cxn>
                <a:cxn ang="0">
                  <a:pos x="24" y="5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92" h="115">
                  <a:moveTo>
                    <a:pt x="0" y="0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2" y="13"/>
                  </a:lnTo>
                  <a:lnTo>
                    <a:pt x="17" y="16"/>
                  </a:lnTo>
                  <a:lnTo>
                    <a:pt x="23" y="20"/>
                  </a:lnTo>
                  <a:lnTo>
                    <a:pt x="28" y="23"/>
                  </a:lnTo>
                  <a:lnTo>
                    <a:pt x="32" y="27"/>
                  </a:lnTo>
                  <a:lnTo>
                    <a:pt x="36" y="29"/>
                  </a:lnTo>
                  <a:lnTo>
                    <a:pt x="40" y="33"/>
                  </a:lnTo>
                  <a:lnTo>
                    <a:pt x="44" y="38"/>
                  </a:lnTo>
                  <a:lnTo>
                    <a:pt x="48" y="44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6" y="74"/>
                  </a:lnTo>
                  <a:lnTo>
                    <a:pt x="69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9" y="106"/>
                  </a:lnTo>
                  <a:lnTo>
                    <a:pt x="81" y="114"/>
                  </a:lnTo>
                  <a:lnTo>
                    <a:pt x="91" y="111"/>
                  </a:lnTo>
                  <a:lnTo>
                    <a:pt x="87" y="99"/>
                  </a:lnTo>
                  <a:lnTo>
                    <a:pt x="83" y="86"/>
                  </a:lnTo>
                  <a:lnTo>
                    <a:pt x="78" y="75"/>
                  </a:lnTo>
                  <a:lnTo>
                    <a:pt x="72" y="63"/>
                  </a:lnTo>
                  <a:lnTo>
                    <a:pt x="63" y="46"/>
                  </a:lnTo>
                  <a:lnTo>
                    <a:pt x="53" y="32"/>
                  </a:lnTo>
                  <a:lnTo>
                    <a:pt x="43" y="20"/>
                  </a:lnTo>
                  <a:lnTo>
                    <a:pt x="35" y="12"/>
                  </a:lnTo>
                  <a:lnTo>
                    <a:pt x="24" y="5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3289" y="2240"/>
              <a:ext cx="49" cy="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1"/>
                </a:cxn>
                <a:cxn ang="0">
                  <a:pos x="1" y="76"/>
                </a:cxn>
                <a:cxn ang="0">
                  <a:pos x="3" y="71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0" y="43"/>
                </a:cxn>
                <a:cxn ang="0">
                  <a:pos x="23" y="39"/>
                </a:cxn>
                <a:cxn ang="0">
                  <a:pos x="26" y="35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7" y="22"/>
                </a:cxn>
                <a:cxn ang="0">
                  <a:pos x="41" y="20"/>
                </a:cxn>
                <a:cxn ang="0">
                  <a:pos x="45" y="16"/>
                </a:cxn>
                <a:cxn ang="0">
                  <a:pos x="48" y="14"/>
                </a:cxn>
                <a:cxn ang="0">
                  <a:pos x="48" y="0"/>
                </a:cxn>
                <a:cxn ang="0">
                  <a:pos x="42" y="2"/>
                </a:cxn>
                <a:cxn ang="0">
                  <a:pos x="35" y="9"/>
                </a:cxn>
                <a:cxn ang="0">
                  <a:pos x="25" y="17"/>
                </a:cxn>
                <a:cxn ang="0">
                  <a:pos x="17" y="25"/>
                </a:cxn>
                <a:cxn ang="0">
                  <a:pos x="11" y="38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62"/>
                </a:cxn>
              </a:cxnLst>
              <a:rect l="0" t="0" r="r" b="b"/>
              <a:pathLst>
                <a:path w="49" h="82">
                  <a:moveTo>
                    <a:pt x="0" y="62"/>
                  </a:moveTo>
                  <a:lnTo>
                    <a:pt x="0" y="81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0" y="43"/>
                  </a:lnTo>
                  <a:lnTo>
                    <a:pt x="23" y="39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41" y="20"/>
                  </a:lnTo>
                  <a:lnTo>
                    <a:pt x="45" y="16"/>
                  </a:lnTo>
                  <a:lnTo>
                    <a:pt x="48" y="14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5" y="9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1" y="38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2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3233" y="2270"/>
              <a:ext cx="5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4" y="21"/>
                </a:cxn>
                <a:cxn ang="0">
                  <a:pos x="18" y="23"/>
                </a:cxn>
                <a:cxn ang="0">
                  <a:pos x="23" y="26"/>
                </a:cxn>
                <a:cxn ang="0">
                  <a:pos x="29" y="29"/>
                </a:cxn>
                <a:cxn ang="0">
                  <a:pos x="34" y="32"/>
                </a:cxn>
                <a:cxn ang="0">
                  <a:pos x="37" y="35"/>
                </a:cxn>
                <a:cxn ang="0">
                  <a:pos x="42" y="38"/>
                </a:cxn>
                <a:cxn ang="0">
                  <a:pos x="47" y="42"/>
                </a:cxn>
                <a:cxn ang="0">
                  <a:pos x="51" y="46"/>
                </a:cxn>
                <a:cxn ang="0">
                  <a:pos x="54" y="48"/>
                </a:cxn>
                <a:cxn ang="0">
                  <a:pos x="56" y="51"/>
                </a:cxn>
                <a:cxn ang="0">
                  <a:pos x="56" y="31"/>
                </a:cxn>
                <a:cxn ang="0">
                  <a:pos x="52" y="26"/>
                </a:cxn>
                <a:cxn ang="0">
                  <a:pos x="45" y="19"/>
                </a:cxn>
                <a:cxn ang="0">
                  <a:pos x="37" y="12"/>
                </a:cxn>
                <a:cxn ang="0">
                  <a:pos x="30" y="9"/>
                </a:cxn>
                <a:cxn ang="0">
                  <a:pos x="21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2" y="38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8"/>
                  </a:lnTo>
                  <a:lnTo>
                    <a:pt x="56" y="51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37" y="12"/>
                  </a:lnTo>
                  <a:lnTo>
                    <a:pt x="30" y="9"/>
                  </a:lnTo>
                  <a:lnTo>
                    <a:pt x="21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3179" y="2147"/>
              <a:ext cx="159" cy="1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8" y="1"/>
                </a:cxn>
                <a:cxn ang="0">
                  <a:pos x="37" y="4"/>
                </a:cxn>
                <a:cxn ang="0">
                  <a:pos x="47" y="8"/>
                </a:cxn>
                <a:cxn ang="0">
                  <a:pos x="57" y="14"/>
                </a:cxn>
                <a:cxn ang="0">
                  <a:pos x="68" y="23"/>
                </a:cxn>
                <a:cxn ang="0">
                  <a:pos x="78" y="31"/>
                </a:cxn>
                <a:cxn ang="0">
                  <a:pos x="87" y="40"/>
                </a:cxn>
                <a:cxn ang="0">
                  <a:pos x="96" y="50"/>
                </a:cxn>
                <a:cxn ang="0">
                  <a:pos x="104" y="62"/>
                </a:cxn>
                <a:cxn ang="0">
                  <a:pos x="113" y="75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53" y="96"/>
                </a:cxn>
                <a:cxn ang="0">
                  <a:pos x="143" y="105"/>
                </a:cxn>
                <a:cxn ang="0">
                  <a:pos x="136" y="112"/>
                </a:cxn>
                <a:cxn ang="0">
                  <a:pos x="131" y="118"/>
                </a:cxn>
                <a:cxn ang="0">
                  <a:pos x="125" y="127"/>
                </a:cxn>
                <a:cxn ang="0">
                  <a:pos x="119" y="138"/>
                </a:cxn>
                <a:cxn ang="0">
                  <a:pos x="113" y="150"/>
                </a:cxn>
                <a:cxn ang="0">
                  <a:pos x="108" y="152"/>
                </a:cxn>
                <a:cxn ang="0">
                  <a:pos x="102" y="147"/>
                </a:cxn>
                <a:cxn ang="0">
                  <a:pos x="96" y="142"/>
                </a:cxn>
                <a:cxn ang="0">
                  <a:pos x="89" y="138"/>
                </a:cxn>
                <a:cxn ang="0">
                  <a:pos x="82" y="134"/>
                </a:cxn>
                <a:cxn ang="0">
                  <a:pos x="76" y="131"/>
                </a:cxn>
                <a:cxn ang="0">
                  <a:pos x="69" y="128"/>
                </a:cxn>
                <a:cxn ang="0">
                  <a:pos x="62" y="125"/>
                </a:cxn>
                <a:cxn ang="0">
                  <a:pos x="54" y="123"/>
                </a:cxn>
                <a:cxn ang="0">
                  <a:pos x="86" y="101"/>
                </a:cxn>
                <a:cxn ang="0">
                  <a:pos x="78" y="82"/>
                </a:cxn>
                <a:cxn ang="0">
                  <a:pos x="72" y="71"/>
                </a:cxn>
                <a:cxn ang="0">
                  <a:pos x="64" y="56"/>
                </a:cxn>
                <a:cxn ang="0">
                  <a:pos x="57" y="44"/>
                </a:cxn>
                <a:cxn ang="0">
                  <a:pos x="51" y="35"/>
                </a:cxn>
                <a:cxn ang="0">
                  <a:pos x="44" y="26"/>
                </a:cxn>
                <a:cxn ang="0">
                  <a:pos x="36" y="19"/>
                </a:cxn>
                <a:cxn ang="0">
                  <a:pos x="28" y="12"/>
                </a:cxn>
                <a:cxn ang="0">
                  <a:pos x="18" y="8"/>
                </a:cxn>
                <a:cxn ang="0">
                  <a:pos x="8" y="4"/>
                </a:cxn>
              </a:cxnLst>
              <a:rect l="0" t="0" r="r" b="b"/>
              <a:pathLst>
                <a:path w="159" h="156">
                  <a:moveTo>
                    <a:pt x="0" y="1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7" y="14"/>
                  </a:lnTo>
                  <a:lnTo>
                    <a:pt x="63" y="18"/>
                  </a:lnTo>
                  <a:lnTo>
                    <a:pt x="68" y="23"/>
                  </a:lnTo>
                  <a:lnTo>
                    <a:pt x="73" y="27"/>
                  </a:lnTo>
                  <a:lnTo>
                    <a:pt x="78" y="31"/>
                  </a:lnTo>
                  <a:lnTo>
                    <a:pt x="82" y="36"/>
                  </a:lnTo>
                  <a:lnTo>
                    <a:pt x="87" y="40"/>
                  </a:lnTo>
                  <a:lnTo>
                    <a:pt x="91" y="46"/>
                  </a:lnTo>
                  <a:lnTo>
                    <a:pt x="96" y="50"/>
                  </a:lnTo>
                  <a:lnTo>
                    <a:pt x="100" y="57"/>
                  </a:lnTo>
                  <a:lnTo>
                    <a:pt x="104" y="62"/>
                  </a:lnTo>
                  <a:lnTo>
                    <a:pt x="109" y="69"/>
                  </a:lnTo>
                  <a:lnTo>
                    <a:pt x="113" y="75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2" y="94"/>
                  </a:lnTo>
                  <a:lnTo>
                    <a:pt x="124" y="100"/>
                  </a:lnTo>
                  <a:lnTo>
                    <a:pt x="158" y="92"/>
                  </a:lnTo>
                  <a:lnTo>
                    <a:pt x="153" y="96"/>
                  </a:lnTo>
                  <a:lnTo>
                    <a:pt x="147" y="101"/>
                  </a:lnTo>
                  <a:lnTo>
                    <a:pt x="143" y="105"/>
                  </a:lnTo>
                  <a:lnTo>
                    <a:pt x="140" y="108"/>
                  </a:lnTo>
                  <a:lnTo>
                    <a:pt x="136" y="112"/>
                  </a:lnTo>
                  <a:lnTo>
                    <a:pt x="133" y="115"/>
                  </a:lnTo>
                  <a:lnTo>
                    <a:pt x="131" y="118"/>
                  </a:lnTo>
                  <a:lnTo>
                    <a:pt x="128" y="123"/>
                  </a:lnTo>
                  <a:lnTo>
                    <a:pt x="125" y="127"/>
                  </a:lnTo>
                  <a:lnTo>
                    <a:pt x="122" y="133"/>
                  </a:lnTo>
                  <a:lnTo>
                    <a:pt x="119" y="138"/>
                  </a:lnTo>
                  <a:lnTo>
                    <a:pt x="116" y="143"/>
                  </a:lnTo>
                  <a:lnTo>
                    <a:pt x="113" y="150"/>
                  </a:lnTo>
                  <a:lnTo>
                    <a:pt x="110" y="155"/>
                  </a:lnTo>
                  <a:lnTo>
                    <a:pt x="108" y="152"/>
                  </a:lnTo>
                  <a:lnTo>
                    <a:pt x="105" y="150"/>
                  </a:lnTo>
                  <a:lnTo>
                    <a:pt x="102" y="147"/>
                  </a:lnTo>
                  <a:lnTo>
                    <a:pt x="99" y="144"/>
                  </a:lnTo>
                  <a:lnTo>
                    <a:pt x="96" y="142"/>
                  </a:lnTo>
                  <a:lnTo>
                    <a:pt x="92" y="140"/>
                  </a:lnTo>
                  <a:lnTo>
                    <a:pt x="89" y="138"/>
                  </a:lnTo>
                  <a:lnTo>
                    <a:pt x="86" y="136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6" y="131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65" y="127"/>
                  </a:lnTo>
                  <a:lnTo>
                    <a:pt x="62" y="125"/>
                  </a:lnTo>
                  <a:lnTo>
                    <a:pt x="58" y="124"/>
                  </a:lnTo>
                  <a:lnTo>
                    <a:pt x="54" y="123"/>
                  </a:lnTo>
                  <a:lnTo>
                    <a:pt x="88" y="111"/>
                  </a:lnTo>
                  <a:lnTo>
                    <a:pt x="86" y="101"/>
                  </a:lnTo>
                  <a:lnTo>
                    <a:pt x="83" y="95"/>
                  </a:lnTo>
                  <a:lnTo>
                    <a:pt x="78" y="82"/>
                  </a:lnTo>
                  <a:lnTo>
                    <a:pt x="75" y="76"/>
                  </a:lnTo>
                  <a:lnTo>
                    <a:pt x="72" y="71"/>
                  </a:lnTo>
                  <a:lnTo>
                    <a:pt x="67" y="61"/>
                  </a:lnTo>
                  <a:lnTo>
                    <a:pt x="64" y="56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54" y="40"/>
                  </a:lnTo>
                  <a:lnTo>
                    <a:pt x="51" y="35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2" y="15"/>
                  </a:lnTo>
                  <a:lnTo>
                    <a:pt x="28" y="12"/>
                  </a:lnTo>
                  <a:lnTo>
                    <a:pt x="23" y="10"/>
                  </a:lnTo>
                  <a:lnTo>
                    <a:pt x="18" y="8"/>
                  </a:lnTo>
                  <a:lnTo>
                    <a:pt x="13" y="6"/>
                  </a:lnTo>
                  <a:lnTo>
                    <a:pt x="8" y="4"/>
                  </a:lnTo>
                  <a:lnTo>
                    <a:pt x="0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5424488" y="3592513"/>
            <a:ext cx="219075" cy="293687"/>
            <a:chOff x="3417" y="2263"/>
            <a:chExt cx="138" cy="185"/>
          </a:xfrm>
        </p:grpSpPr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3424" y="2323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3461" y="2263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3521" y="2286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3417" y="2268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989263" y="3675063"/>
            <a:ext cx="252412" cy="277812"/>
            <a:chOff x="1883" y="2315"/>
            <a:chExt cx="159" cy="175"/>
          </a:xfrm>
        </p:grpSpPr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1883" y="2316"/>
              <a:ext cx="92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13"/>
                </a:cxn>
                <a:cxn ang="0">
                  <a:pos x="17" y="16"/>
                </a:cxn>
                <a:cxn ang="0">
                  <a:pos x="23" y="20"/>
                </a:cxn>
                <a:cxn ang="0">
                  <a:pos x="28" y="23"/>
                </a:cxn>
                <a:cxn ang="0">
                  <a:pos x="32" y="27"/>
                </a:cxn>
                <a:cxn ang="0">
                  <a:pos x="36" y="29"/>
                </a:cxn>
                <a:cxn ang="0">
                  <a:pos x="40" y="33"/>
                </a:cxn>
                <a:cxn ang="0">
                  <a:pos x="44" y="38"/>
                </a:cxn>
                <a:cxn ang="0">
                  <a:pos x="48" y="44"/>
                </a:cxn>
                <a:cxn ang="0">
                  <a:pos x="51" y="49"/>
                </a:cxn>
                <a:cxn ang="0">
                  <a:pos x="55" y="54"/>
                </a:cxn>
                <a:cxn ang="0">
                  <a:pos x="58" y="59"/>
                </a:cxn>
                <a:cxn ang="0">
                  <a:pos x="62" y="66"/>
                </a:cxn>
                <a:cxn ang="0">
                  <a:pos x="66" y="74"/>
                </a:cxn>
                <a:cxn ang="0">
                  <a:pos x="69" y="80"/>
                </a:cxn>
                <a:cxn ang="0">
                  <a:pos x="72" y="86"/>
                </a:cxn>
                <a:cxn ang="0">
                  <a:pos x="74" y="92"/>
                </a:cxn>
                <a:cxn ang="0">
                  <a:pos x="76" y="97"/>
                </a:cxn>
                <a:cxn ang="0">
                  <a:pos x="79" y="106"/>
                </a:cxn>
                <a:cxn ang="0">
                  <a:pos x="81" y="114"/>
                </a:cxn>
                <a:cxn ang="0">
                  <a:pos x="91" y="111"/>
                </a:cxn>
                <a:cxn ang="0">
                  <a:pos x="87" y="99"/>
                </a:cxn>
                <a:cxn ang="0">
                  <a:pos x="83" y="86"/>
                </a:cxn>
                <a:cxn ang="0">
                  <a:pos x="78" y="75"/>
                </a:cxn>
                <a:cxn ang="0">
                  <a:pos x="72" y="63"/>
                </a:cxn>
                <a:cxn ang="0">
                  <a:pos x="63" y="46"/>
                </a:cxn>
                <a:cxn ang="0">
                  <a:pos x="53" y="32"/>
                </a:cxn>
                <a:cxn ang="0">
                  <a:pos x="43" y="20"/>
                </a:cxn>
                <a:cxn ang="0">
                  <a:pos x="35" y="12"/>
                </a:cxn>
                <a:cxn ang="0">
                  <a:pos x="24" y="5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92" h="115">
                  <a:moveTo>
                    <a:pt x="0" y="0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2" y="13"/>
                  </a:lnTo>
                  <a:lnTo>
                    <a:pt x="17" y="16"/>
                  </a:lnTo>
                  <a:lnTo>
                    <a:pt x="23" y="20"/>
                  </a:lnTo>
                  <a:lnTo>
                    <a:pt x="28" y="23"/>
                  </a:lnTo>
                  <a:lnTo>
                    <a:pt x="32" y="27"/>
                  </a:lnTo>
                  <a:lnTo>
                    <a:pt x="36" y="29"/>
                  </a:lnTo>
                  <a:lnTo>
                    <a:pt x="40" y="33"/>
                  </a:lnTo>
                  <a:lnTo>
                    <a:pt x="44" y="38"/>
                  </a:lnTo>
                  <a:lnTo>
                    <a:pt x="48" y="44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6" y="74"/>
                  </a:lnTo>
                  <a:lnTo>
                    <a:pt x="69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9" y="106"/>
                  </a:lnTo>
                  <a:lnTo>
                    <a:pt x="81" y="114"/>
                  </a:lnTo>
                  <a:lnTo>
                    <a:pt x="91" y="111"/>
                  </a:lnTo>
                  <a:lnTo>
                    <a:pt x="87" y="99"/>
                  </a:lnTo>
                  <a:lnTo>
                    <a:pt x="83" y="86"/>
                  </a:lnTo>
                  <a:lnTo>
                    <a:pt x="78" y="75"/>
                  </a:lnTo>
                  <a:lnTo>
                    <a:pt x="72" y="63"/>
                  </a:lnTo>
                  <a:lnTo>
                    <a:pt x="63" y="46"/>
                  </a:lnTo>
                  <a:lnTo>
                    <a:pt x="53" y="32"/>
                  </a:lnTo>
                  <a:lnTo>
                    <a:pt x="43" y="20"/>
                  </a:lnTo>
                  <a:lnTo>
                    <a:pt x="35" y="12"/>
                  </a:lnTo>
                  <a:lnTo>
                    <a:pt x="24" y="5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1993" y="2408"/>
              <a:ext cx="49" cy="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1"/>
                </a:cxn>
                <a:cxn ang="0">
                  <a:pos x="1" y="76"/>
                </a:cxn>
                <a:cxn ang="0">
                  <a:pos x="3" y="71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0" y="43"/>
                </a:cxn>
                <a:cxn ang="0">
                  <a:pos x="23" y="39"/>
                </a:cxn>
                <a:cxn ang="0">
                  <a:pos x="26" y="35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7" y="22"/>
                </a:cxn>
                <a:cxn ang="0">
                  <a:pos x="41" y="20"/>
                </a:cxn>
                <a:cxn ang="0">
                  <a:pos x="45" y="16"/>
                </a:cxn>
                <a:cxn ang="0">
                  <a:pos x="48" y="14"/>
                </a:cxn>
                <a:cxn ang="0">
                  <a:pos x="48" y="0"/>
                </a:cxn>
                <a:cxn ang="0">
                  <a:pos x="42" y="2"/>
                </a:cxn>
                <a:cxn ang="0">
                  <a:pos x="35" y="9"/>
                </a:cxn>
                <a:cxn ang="0">
                  <a:pos x="25" y="17"/>
                </a:cxn>
                <a:cxn ang="0">
                  <a:pos x="17" y="25"/>
                </a:cxn>
                <a:cxn ang="0">
                  <a:pos x="11" y="38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62"/>
                </a:cxn>
              </a:cxnLst>
              <a:rect l="0" t="0" r="r" b="b"/>
              <a:pathLst>
                <a:path w="49" h="82">
                  <a:moveTo>
                    <a:pt x="0" y="62"/>
                  </a:moveTo>
                  <a:lnTo>
                    <a:pt x="0" y="81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0" y="43"/>
                  </a:lnTo>
                  <a:lnTo>
                    <a:pt x="23" y="39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41" y="20"/>
                  </a:lnTo>
                  <a:lnTo>
                    <a:pt x="45" y="16"/>
                  </a:lnTo>
                  <a:lnTo>
                    <a:pt x="48" y="14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5" y="9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1" y="38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2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1937" y="2438"/>
              <a:ext cx="5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4" y="21"/>
                </a:cxn>
                <a:cxn ang="0">
                  <a:pos x="18" y="23"/>
                </a:cxn>
                <a:cxn ang="0">
                  <a:pos x="23" y="26"/>
                </a:cxn>
                <a:cxn ang="0">
                  <a:pos x="29" y="29"/>
                </a:cxn>
                <a:cxn ang="0">
                  <a:pos x="34" y="32"/>
                </a:cxn>
                <a:cxn ang="0">
                  <a:pos x="37" y="35"/>
                </a:cxn>
                <a:cxn ang="0">
                  <a:pos x="42" y="38"/>
                </a:cxn>
                <a:cxn ang="0">
                  <a:pos x="47" y="42"/>
                </a:cxn>
                <a:cxn ang="0">
                  <a:pos x="51" y="46"/>
                </a:cxn>
                <a:cxn ang="0">
                  <a:pos x="54" y="48"/>
                </a:cxn>
                <a:cxn ang="0">
                  <a:pos x="56" y="51"/>
                </a:cxn>
                <a:cxn ang="0">
                  <a:pos x="56" y="31"/>
                </a:cxn>
                <a:cxn ang="0">
                  <a:pos x="52" y="26"/>
                </a:cxn>
                <a:cxn ang="0">
                  <a:pos x="45" y="19"/>
                </a:cxn>
                <a:cxn ang="0">
                  <a:pos x="37" y="12"/>
                </a:cxn>
                <a:cxn ang="0">
                  <a:pos x="30" y="9"/>
                </a:cxn>
                <a:cxn ang="0">
                  <a:pos x="21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2" y="38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8"/>
                  </a:lnTo>
                  <a:lnTo>
                    <a:pt x="56" y="51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37" y="12"/>
                  </a:lnTo>
                  <a:lnTo>
                    <a:pt x="30" y="9"/>
                  </a:lnTo>
                  <a:lnTo>
                    <a:pt x="21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1883" y="2315"/>
              <a:ext cx="159" cy="1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8" y="1"/>
                </a:cxn>
                <a:cxn ang="0">
                  <a:pos x="37" y="4"/>
                </a:cxn>
                <a:cxn ang="0">
                  <a:pos x="47" y="8"/>
                </a:cxn>
                <a:cxn ang="0">
                  <a:pos x="57" y="14"/>
                </a:cxn>
                <a:cxn ang="0">
                  <a:pos x="68" y="23"/>
                </a:cxn>
                <a:cxn ang="0">
                  <a:pos x="78" y="31"/>
                </a:cxn>
                <a:cxn ang="0">
                  <a:pos x="87" y="40"/>
                </a:cxn>
                <a:cxn ang="0">
                  <a:pos x="96" y="50"/>
                </a:cxn>
                <a:cxn ang="0">
                  <a:pos x="104" y="62"/>
                </a:cxn>
                <a:cxn ang="0">
                  <a:pos x="113" y="75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53" y="96"/>
                </a:cxn>
                <a:cxn ang="0">
                  <a:pos x="143" y="105"/>
                </a:cxn>
                <a:cxn ang="0">
                  <a:pos x="136" y="112"/>
                </a:cxn>
                <a:cxn ang="0">
                  <a:pos x="131" y="118"/>
                </a:cxn>
                <a:cxn ang="0">
                  <a:pos x="125" y="127"/>
                </a:cxn>
                <a:cxn ang="0">
                  <a:pos x="119" y="138"/>
                </a:cxn>
                <a:cxn ang="0">
                  <a:pos x="113" y="150"/>
                </a:cxn>
                <a:cxn ang="0">
                  <a:pos x="108" y="152"/>
                </a:cxn>
                <a:cxn ang="0">
                  <a:pos x="102" y="147"/>
                </a:cxn>
                <a:cxn ang="0">
                  <a:pos x="96" y="142"/>
                </a:cxn>
                <a:cxn ang="0">
                  <a:pos x="89" y="138"/>
                </a:cxn>
                <a:cxn ang="0">
                  <a:pos x="82" y="134"/>
                </a:cxn>
                <a:cxn ang="0">
                  <a:pos x="76" y="131"/>
                </a:cxn>
                <a:cxn ang="0">
                  <a:pos x="69" y="128"/>
                </a:cxn>
                <a:cxn ang="0">
                  <a:pos x="62" y="125"/>
                </a:cxn>
                <a:cxn ang="0">
                  <a:pos x="54" y="123"/>
                </a:cxn>
                <a:cxn ang="0">
                  <a:pos x="86" y="101"/>
                </a:cxn>
                <a:cxn ang="0">
                  <a:pos x="78" y="82"/>
                </a:cxn>
                <a:cxn ang="0">
                  <a:pos x="72" y="71"/>
                </a:cxn>
                <a:cxn ang="0">
                  <a:pos x="64" y="56"/>
                </a:cxn>
                <a:cxn ang="0">
                  <a:pos x="57" y="44"/>
                </a:cxn>
                <a:cxn ang="0">
                  <a:pos x="51" y="35"/>
                </a:cxn>
                <a:cxn ang="0">
                  <a:pos x="44" y="26"/>
                </a:cxn>
                <a:cxn ang="0">
                  <a:pos x="36" y="19"/>
                </a:cxn>
                <a:cxn ang="0">
                  <a:pos x="28" y="12"/>
                </a:cxn>
                <a:cxn ang="0">
                  <a:pos x="18" y="8"/>
                </a:cxn>
                <a:cxn ang="0">
                  <a:pos x="8" y="4"/>
                </a:cxn>
              </a:cxnLst>
              <a:rect l="0" t="0" r="r" b="b"/>
              <a:pathLst>
                <a:path w="159" h="156">
                  <a:moveTo>
                    <a:pt x="0" y="1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7" y="14"/>
                  </a:lnTo>
                  <a:lnTo>
                    <a:pt x="63" y="18"/>
                  </a:lnTo>
                  <a:lnTo>
                    <a:pt x="68" y="23"/>
                  </a:lnTo>
                  <a:lnTo>
                    <a:pt x="73" y="27"/>
                  </a:lnTo>
                  <a:lnTo>
                    <a:pt x="78" y="31"/>
                  </a:lnTo>
                  <a:lnTo>
                    <a:pt x="82" y="36"/>
                  </a:lnTo>
                  <a:lnTo>
                    <a:pt x="87" y="40"/>
                  </a:lnTo>
                  <a:lnTo>
                    <a:pt x="91" y="46"/>
                  </a:lnTo>
                  <a:lnTo>
                    <a:pt x="96" y="50"/>
                  </a:lnTo>
                  <a:lnTo>
                    <a:pt x="100" y="57"/>
                  </a:lnTo>
                  <a:lnTo>
                    <a:pt x="104" y="62"/>
                  </a:lnTo>
                  <a:lnTo>
                    <a:pt x="109" y="69"/>
                  </a:lnTo>
                  <a:lnTo>
                    <a:pt x="113" y="75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2" y="94"/>
                  </a:lnTo>
                  <a:lnTo>
                    <a:pt x="124" y="100"/>
                  </a:lnTo>
                  <a:lnTo>
                    <a:pt x="158" y="92"/>
                  </a:lnTo>
                  <a:lnTo>
                    <a:pt x="153" y="96"/>
                  </a:lnTo>
                  <a:lnTo>
                    <a:pt x="147" y="101"/>
                  </a:lnTo>
                  <a:lnTo>
                    <a:pt x="143" y="105"/>
                  </a:lnTo>
                  <a:lnTo>
                    <a:pt x="140" y="108"/>
                  </a:lnTo>
                  <a:lnTo>
                    <a:pt x="136" y="112"/>
                  </a:lnTo>
                  <a:lnTo>
                    <a:pt x="133" y="115"/>
                  </a:lnTo>
                  <a:lnTo>
                    <a:pt x="131" y="118"/>
                  </a:lnTo>
                  <a:lnTo>
                    <a:pt x="128" y="123"/>
                  </a:lnTo>
                  <a:lnTo>
                    <a:pt x="125" y="127"/>
                  </a:lnTo>
                  <a:lnTo>
                    <a:pt x="122" y="133"/>
                  </a:lnTo>
                  <a:lnTo>
                    <a:pt x="119" y="138"/>
                  </a:lnTo>
                  <a:lnTo>
                    <a:pt x="116" y="143"/>
                  </a:lnTo>
                  <a:lnTo>
                    <a:pt x="113" y="150"/>
                  </a:lnTo>
                  <a:lnTo>
                    <a:pt x="110" y="155"/>
                  </a:lnTo>
                  <a:lnTo>
                    <a:pt x="108" y="152"/>
                  </a:lnTo>
                  <a:lnTo>
                    <a:pt x="105" y="150"/>
                  </a:lnTo>
                  <a:lnTo>
                    <a:pt x="102" y="147"/>
                  </a:lnTo>
                  <a:lnTo>
                    <a:pt x="99" y="144"/>
                  </a:lnTo>
                  <a:lnTo>
                    <a:pt x="96" y="142"/>
                  </a:lnTo>
                  <a:lnTo>
                    <a:pt x="92" y="140"/>
                  </a:lnTo>
                  <a:lnTo>
                    <a:pt x="89" y="138"/>
                  </a:lnTo>
                  <a:lnTo>
                    <a:pt x="86" y="136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6" y="131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65" y="127"/>
                  </a:lnTo>
                  <a:lnTo>
                    <a:pt x="62" y="125"/>
                  </a:lnTo>
                  <a:lnTo>
                    <a:pt x="58" y="124"/>
                  </a:lnTo>
                  <a:lnTo>
                    <a:pt x="54" y="123"/>
                  </a:lnTo>
                  <a:lnTo>
                    <a:pt x="88" y="111"/>
                  </a:lnTo>
                  <a:lnTo>
                    <a:pt x="86" y="101"/>
                  </a:lnTo>
                  <a:lnTo>
                    <a:pt x="83" y="95"/>
                  </a:lnTo>
                  <a:lnTo>
                    <a:pt x="78" y="82"/>
                  </a:lnTo>
                  <a:lnTo>
                    <a:pt x="75" y="76"/>
                  </a:lnTo>
                  <a:lnTo>
                    <a:pt x="72" y="71"/>
                  </a:lnTo>
                  <a:lnTo>
                    <a:pt x="67" y="61"/>
                  </a:lnTo>
                  <a:lnTo>
                    <a:pt x="64" y="56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54" y="40"/>
                  </a:lnTo>
                  <a:lnTo>
                    <a:pt x="51" y="35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2" y="15"/>
                  </a:lnTo>
                  <a:lnTo>
                    <a:pt x="28" y="12"/>
                  </a:lnTo>
                  <a:lnTo>
                    <a:pt x="23" y="10"/>
                  </a:lnTo>
                  <a:lnTo>
                    <a:pt x="18" y="8"/>
                  </a:lnTo>
                  <a:lnTo>
                    <a:pt x="13" y="6"/>
                  </a:lnTo>
                  <a:lnTo>
                    <a:pt x="8" y="4"/>
                  </a:lnTo>
                  <a:lnTo>
                    <a:pt x="0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7639073" y="1071546"/>
            <a:ext cx="219075" cy="293687"/>
            <a:chOff x="3849" y="815"/>
            <a:chExt cx="138" cy="185"/>
          </a:xfrm>
        </p:grpSpPr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80" name="Rectangle 92"/>
          <p:cNvSpPr>
            <a:spLocks noChangeArrowheads="1"/>
          </p:cNvSpPr>
          <p:nvPr/>
        </p:nvSpPr>
        <p:spPr bwMode="auto">
          <a:xfrm rot="20563486">
            <a:off x="5521913" y="1900181"/>
            <a:ext cx="3479951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Evitar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gotículas </a:t>
            </a:r>
            <a:r>
              <a:rPr sz="1400" b="1" dirty="0" smtClean="0">
                <a:solidFill>
                  <a:srgbClr val="FF0000"/>
                </a:solidFill>
                <a:latin typeface="Arial" pitchFamily="34" charset="0"/>
              </a:rPr>
              <a:t>pequenas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que são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facilmente carregadas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pelo vento</a:t>
            </a:r>
          </a:p>
        </p:txBody>
      </p:sp>
      <p:sp>
        <p:nvSpPr>
          <p:cNvPr id="12382" name="Rectangle 94"/>
          <p:cNvSpPr>
            <a:spLocks noChangeArrowheads="1"/>
          </p:cNvSpPr>
          <p:nvPr/>
        </p:nvSpPr>
        <p:spPr bwMode="auto">
          <a:xfrm rot="20627109">
            <a:off x="5948779" y="3790292"/>
            <a:ext cx="3143271" cy="308419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Gotas grandes,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sem “respingos”</a:t>
            </a:r>
          </a:p>
        </p:txBody>
      </p:sp>
      <p:sp>
        <p:nvSpPr>
          <p:cNvPr id="12383" name="Rectangle 95"/>
          <p:cNvSpPr>
            <a:spLocks noChangeArrowheads="1"/>
          </p:cNvSpPr>
          <p:nvPr/>
        </p:nvSpPr>
        <p:spPr bwMode="auto">
          <a:xfrm rot="1180111">
            <a:off x="438444" y="4894334"/>
            <a:ext cx="3714776" cy="58541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 smtClean="0">
                <a:solidFill>
                  <a:prstClr val="black"/>
                </a:solidFill>
                <a:latin typeface="Arial" pitchFamily="34" charset="0"/>
              </a:rPr>
              <a:t>Maximizar </a:t>
            </a:r>
            <a:r>
              <a:rPr sz="1600" b="1" dirty="0">
                <a:solidFill>
                  <a:prstClr val="black"/>
                </a:solidFill>
                <a:latin typeface="Arial" pitchFamily="34" charset="0"/>
              </a:rPr>
              <a:t>a distribuição para obter </a:t>
            </a:r>
            <a:r>
              <a:rPr sz="1600" b="1" dirty="0">
                <a:solidFill>
                  <a:srgbClr val="FF0000"/>
                </a:solidFill>
                <a:latin typeface="Arial" pitchFamily="34" charset="0"/>
              </a:rPr>
              <a:t>retenção efetiva </a:t>
            </a:r>
            <a:r>
              <a:rPr sz="1600" b="1" dirty="0" smtClean="0">
                <a:solidFill>
                  <a:prstClr val="black"/>
                </a:solidFill>
                <a:latin typeface="Arial" pitchFamily="34" charset="0"/>
              </a:rPr>
              <a:t>do herbicida</a:t>
            </a:r>
            <a:endParaRPr sz="1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8" name="Oval 48"/>
          <p:cNvSpPr>
            <a:spLocks noChangeArrowheads="1"/>
          </p:cNvSpPr>
          <p:nvPr/>
        </p:nvSpPr>
        <p:spPr bwMode="auto">
          <a:xfrm>
            <a:off x="5214942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7643834" y="89850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Oval 46"/>
          <p:cNvSpPr>
            <a:spLocks noChangeArrowheads="1"/>
          </p:cNvSpPr>
          <p:nvPr/>
        </p:nvSpPr>
        <p:spPr bwMode="auto">
          <a:xfrm>
            <a:off x="6184912" y="261302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1" name="Group 91"/>
          <p:cNvGrpSpPr>
            <a:grpSpLocks/>
          </p:cNvGrpSpPr>
          <p:nvPr/>
        </p:nvGrpSpPr>
        <p:grpSpPr bwMode="auto">
          <a:xfrm>
            <a:off x="5424495" y="1992305"/>
            <a:ext cx="219075" cy="293687"/>
            <a:chOff x="3849" y="815"/>
            <a:chExt cx="138" cy="185"/>
          </a:xfrm>
        </p:grpSpPr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6" name="Oval 46"/>
          <p:cNvSpPr>
            <a:spLocks noChangeArrowheads="1"/>
          </p:cNvSpPr>
          <p:nvPr/>
        </p:nvSpPr>
        <p:spPr bwMode="auto">
          <a:xfrm>
            <a:off x="6256350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Espaço Reservado para Data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446D4-B54A-455C-BCEC-DBD814339E83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09" name="Espaço Reservado para Rodapé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pjchrist@esalq.usp.br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1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6" grpId="0" animBg="1"/>
      <p:bldP spid="12347" grpId="0" animBg="1"/>
      <p:bldP spid="12348" grpId="0" animBg="1"/>
      <p:bldP spid="12349" grpId="0" animBg="1"/>
      <p:bldP spid="12354" grpId="0" animBg="1"/>
      <p:bldP spid="123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73275" y="2705100"/>
            <a:ext cx="4748213" cy="4089400"/>
            <a:chOff x="1306" y="1704"/>
            <a:chExt cx="2991" cy="25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0" y="3696"/>
              <a:ext cx="1607" cy="584"/>
              <a:chOff x="2690" y="3696"/>
              <a:chExt cx="1607" cy="584"/>
            </a:xfrm>
          </p:grpSpPr>
          <p:sp>
            <p:nvSpPr>
              <p:cNvPr id="12290" name="Freeform 2"/>
              <p:cNvSpPr>
                <a:spLocks/>
              </p:cNvSpPr>
              <p:nvPr/>
            </p:nvSpPr>
            <p:spPr bwMode="auto">
              <a:xfrm>
                <a:off x="3403" y="3696"/>
                <a:ext cx="894" cy="584"/>
              </a:xfrm>
              <a:custGeom>
                <a:avLst/>
                <a:gdLst/>
                <a:ahLst/>
                <a:cxnLst>
                  <a:cxn ang="0">
                    <a:pos x="247" y="376"/>
                  </a:cxn>
                  <a:cxn ang="0">
                    <a:pos x="429" y="418"/>
                  </a:cxn>
                  <a:cxn ang="0">
                    <a:pos x="496" y="452"/>
                  </a:cxn>
                  <a:cxn ang="0">
                    <a:pos x="583" y="464"/>
                  </a:cxn>
                  <a:cxn ang="0">
                    <a:pos x="648" y="472"/>
                  </a:cxn>
                  <a:cxn ang="0">
                    <a:pos x="624" y="450"/>
                  </a:cxn>
                  <a:cxn ang="0">
                    <a:pos x="681" y="458"/>
                  </a:cxn>
                  <a:cxn ang="0">
                    <a:pos x="744" y="452"/>
                  </a:cxn>
                  <a:cxn ang="0">
                    <a:pos x="818" y="486"/>
                  </a:cxn>
                  <a:cxn ang="0">
                    <a:pos x="893" y="583"/>
                  </a:cxn>
                  <a:cxn ang="0">
                    <a:pos x="876" y="493"/>
                  </a:cxn>
                  <a:cxn ang="0">
                    <a:pos x="893" y="384"/>
                  </a:cxn>
                  <a:cxn ang="0">
                    <a:pos x="876" y="314"/>
                  </a:cxn>
                  <a:cxn ang="0">
                    <a:pos x="835" y="261"/>
                  </a:cxn>
                  <a:cxn ang="0">
                    <a:pos x="851" y="255"/>
                  </a:cxn>
                  <a:cxn ang="0">
                    <a:pos x="809" y="232"/>
                  </a:cxn>
                  <a:cxn ang="0">
                    <a:pos x="760" y="203"/>
                  </a:cxn>
                  <a:cxn ang="0">
                    <a:pos x="789" y="197"/>
                  </a:cxn>
                  <a:cxn ang="0">
                    <a:pos x="735" y="191"/>
                  </a:cxn>
                  <a:cxn ang="0">
                    <a:pos x="628" y="171"/>
                  </a:cxn>
                  <a:cxn ang="0">
                    <a:pos x="583" y="124"/>
                  </a:cxn>
                  <a:cxn ang="0">
                    <a:pos x="612" y="114"/>
                  </a:cxn>
                  <a:cxn ang="0">
                    <a:pos x="566" y="90"/>
                  </a:cxn>
                  <a:cxn ang="0">
                    <a:pos x="513" y="61"/>
                  </a:cxn>
                  <a:cxn ang="0">
                    <a:pos x="542" y="49"/>
                  </a:cxn>
                  <a:cxn ang="0">
                    <a:pos x="458" y="28"/>
                  </a:cxn>
                  <a:cxn ang="0">
                    <a:pos x="379" y="12"/>
                  </a:cxn>
                  <a:cxn ang="0">
                    <a:pos x="232" y="0"/>
                  </a:cxn>
                  <a:cxn ang="0">
                    <a:pos x="74" y="33"/>
                  </a:cxn>
                  <a:cxn ang="0">
                    <a:pos x="0" y="54"/>
                  </a:cxn>
                  <a:cxn ang="0">
                    <a:pos x="247" y="376"/>
                  </a:cxn>
                </a:cxnLst>
                <a:rect l="0" t="0" r="r" b="b"/>
                <a:pathLst>
                  <a:path w="894" h="584">
                    <a:moveTo>
                      <a:pt x="247" y="376"/>
                    </a:moveTo>
                    <a:lnTo>
                      <a:pt x="429" y="418"/>
                    </a:lnTo>
                    <a:lnTo>
                      <a:pt x="496" y="452"/>
                    </a:lnTo>
                    <a:lnTo>
                      <a:pt x="583" y="464"/>
                    </a:lnTo>
                    <a:lnTo>
                      <a:pt x="648" y="472"/>
                    </a:lnTo>
                    <a:lnTo>
                      <a:pt x="624" y="450"/>
                    </a:lnTo>
                    <a:lnTo>
                      <a:pt x="681" y="458"/>
                    </a:lnTo>
                    <a:lnTo>
                      <a:pt x="744" y="452"/>
                    </a:lnTo>
                    <a:lnTo>
                      <a:pt x="818" y="486"/>
                    </a:lnTo>
                    <a:lnTo>
                      <a:pt x="893" y="583"/>
                    </a:lnTo>
                    <a:lnTo>
                      <a:pt x="876" y="493"/>
                    </a:lnTo>
                    <a:lnTo>
                      <a:pt x="893" y="384"/>
                    </a:lnTo>
                    <a:lnTo>
                      <a:pt x="876" y="314"/>
                    </a:lnTo>
                    <a:lnTo>
                      <a:pt x="835" y="261"/>
                    </a:lnTo>
                    <a:lnTo>
                      <a:pt x="851" y="255"/>
                    </a:lnTo>
                    <a:lnTo>
                      <a:pt x="809" y="232"/>
                    </a:lnTo>
                    <a:lnTo>
                      <a:pt x="760" y="203"/>
                    </a:lnTo>
                    <a:lnTo>
                      <a:pt x="789" y="197"/>
                    </a:lnTo>
                    <a:lnTo>
                      <a:pt x="735" y="191"/>
                    </a:lnTo>
                    <a:lnTo>
                      <a:pt x="628" y="171"/>
                    </a:lnTo>
                    <a:lnTo>
                      <a:pt x="583" y="124"/>
                    </a:lnTo>
                    <a:lnTo>
                      <a:pt x="612" y="114"/>
                    </a:lnTo>
                    <a:lnTo>
                      <a:pt x="566" y="90"/>
                    </a:lnTo>
                    <a:lnTo>
                      <a:pt x="513" y="61"/>
                    </a:lnTo>
                    <a:lnTo>
                      <a:pt x="542" y="49"/>
                    </a:lnTo>
                    <a:lnTo>
                      <a:pt x="458" y="28"/>
                    </a:lnTo>
                    <a:lnTo>
                      <a:pt x="379" y="12"/>
                    </a:lnTo>
                    <a:lnTo>
                      <a:pt x="232" y="0"/>
                    </a:lnTo>
                    <a:lnTo>
                      <a:pt x="74" y="33"/>
                    </a:lnTo>
                    <a:lnTo>
                      <a:pt x="0" y="54"/>
                    </a:lnTo>
                    <a:lnTo>
                      <a:pt x="247" y="376"/>
                    </a:lnTo>
                  </a:path>
                </a:pathLst>
              </a:custGeom>
              <a:solidFill>
                <a:srgbClr val="0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1" name="Freeform 3"/>
              <p:cNvSpPr>
                <a:spLocks/>
              </p:cNvSpPr>
              <p:nvPr/>
            </p:nvSpPr>
            <p:spPr bwMode="auto">
              <a:xfrm>
                <a:off x="2690" y="3708"/>
                <a:ext cx="1086" cy="399"/>
              </a:xfrm>
              <a:custGeom>
                <a:avLst/>
                <a:gdLst/>
                <a:ahLst/>
                <a:cxnLst>
                  <a:cxn ang="0">
                    <a:pos x="25" y="172"/>
                  </a:cxn>
                  <a:cxn ang="0">
                    <a:pos x="149" y="137"/>
                  </a:cxn>
                  <a:cxn ang="0">
                    <a:pos x="206" y="137"/>
                  </a:cxn>
                  <a:cxn ang="0">
                    <a:pos x="290" y="110"/>
                  </a:cxn>
                  <a:cxn ang="0">
                    <a:pos x="430" y="41"/>
                  </a:cxn>
                  <a:cxn ang="0">
                    <a:pos x="572" y="0"/>
                  </a:cxn>
                  <a:cxn ang="0">
                    <a:pos x="704" y="0"/>
                  </a:cxn>
                  <a:cxn ang="0">
                    <a:pos x="803" y="27"/>
                  </a:cxn>
                  <a:cxn ang="0">
                    <a:pos x="878" y="91"/>
                  </a:cxn>
                  <a:cxn ang="0">
                    <a:pos x="916" y="133"/>
                  </a:cxn>
                  <a:cxn ang="0">
                    <a:pos x="873" y="125"/>
                  </a:cxn>
                  <a:cxn ang="0">
                    <a:pos x="902" y="161"/>
                  </a:cxn>
                  <a:cxn ang="0">
                    <a:pos x="906" y="205"/>
                  </a:cxn>
                  <a:cxn ang="0">
                    <a:pos x="919" y="268"/>
                  </a:cxn>
                  <a:cxn ang="0">
                    <a:pos x="969" y="343"/>
                  </a:cxn>
                  <a:cxn ang="0">
                    <a:pos x="1085" y="398"/>
                  </a:cxn>
                  <a:cxn ang="0">
                    <a:pos x="945" y="377"/>
                  </a:cxn>
                  <a:cxn ang="0">
                    <a:pos x="861" y="329"/>
                  </a:cxn>
                  <a:cxn ang="0">
                    <a:pos x="795" y="268"/>
                  </a:cxn>
                  <a:cxn ang="0">
                    <a:pos x="704" y="226"/>
                  </a:cxn>
                  <a:cxn ang="0">
                    <a:pos x="596" y="192"/>
                  </a:cxn>
                  <a:cxn ang="0">
                    <a:pos x="480" y="178"/>
                  </a:cxn>
                  <a:cxn ang="0">
                    <a:pos x="339" y="172"/>
                  </a:cxn>
                  <a:cxn ang="0">
                    <a:pos x="273" y="158"/>
                  </a:cxn>
                  <a:cxn ang="0">
                    <a:pos x="182" y="172"/>
                  </a:cxn>
                  <a:cxn ang="0">
                    <a:pos x="117" y="178"/>
                  </a:cxn>
                  <a:cxn ang="0">
                    <a:pos x="0" y="212"/>
                  </a:cxn>
                  <a:cxn ang="0">
                    <a:pos x="25" y="172"/>
                  </a:cxn>
                </a:cxnLst>
                <a:rect l="0" t="0" r="r" b="b"/>
                <a:pathLst>
                  <a:path w="1086" h="399">
                    <a:moveTo>
                      <a:pt x="25" y="172"/>
                    </a:moveTo>
                    <a:lnTo>
                      <a:pt x="149" y="137"/>
                    </a:lnTo>
                    <a:lnTo>
                      <a:pt x="206" y="137"/>
                    </a:lnTo>
                    <a:lnTo>
                      <a:pt x="290" y="110"/>
                    </a:lnTo>
                    <a:lnTo>
                      <a:pt x="430" y="41"/>
                    </a:lnTo>
                    <a:lnTo>
                      <a:pt x="572" y="0"/>
                    </a:lnTo>
                    <a:lnTo>
                      <a:pt x="704" y="0"/>
                    </a:lnTo>
                    <a:lnTo>
                      <a:pt x="803" y="27"/>
                    </a:lnTo>
                    <a:lnTo>
                      <a:pt x="878" y="91"/>
                    </a:lnTo>
                    <a:lnTo>
                      <a:pt x="916" y="133"/>
                    </a:lnTo>
                    <a:lnTo>
                      <a:pt x="873" y="125"/>
                    </a:lnTo>
                    <a:lnTo>
                      <a:pt x="902" y="161"/>
                    </a:lnTo>
                    <a:lnTo>
                      <a:pt x="906" y="205"/>
                    </a:lnTo>
                    <a:lnTo>
                      <a:pt x="919" y="268"/>
                    </a:lnTo>
                    <a:lnTo>
                      <a:pt x="969" y="343"/>
                    </a:lnTo>
                    <a:lnTo>
                      <a:pt x="1085" y="398"/>
                    </a:lnTo>
                    <a:lnTo>
                      <a:pt x="945" y="377"/>
                    </a:lnTo>
                    <a:lnTo>
                      <a:pt x="861" y="329"/>
                    </a:lnTo>
                    <a:lnTo>
                      <a:pt x="795" y="268"/>
                    </a:lnTo>
                    <a:lnTo>
                      <a:pt x="704" y="226"/>
                    </a:lnTo>
                    <a:lnTo>
                      <a:pt x="596" y="192"/>
                    </a:lnTo>
                    <a:lnTo>
                      <a:pt x="480" y="178"/>
                    </a:lnTo>
                    <a:lnTo>
                      <a:pt x="339" y="172"/>
                    </a:lnTo>
                    <a:lnTo>
                      <a:pt x="273" y="158"/>
                    </a:lnTo>
                    <a:lnTo>
                      <a:pt x="182" y="172"/>
                    </a:lnTo>
                    <a:lnTo>
                      <a:pt x="117" y="178"/>
                    </a:lnTo>
                    <a:lnTo>
                      <a:pt x="0" y="212"/>
                    </a:lnTo>
                    <a:lnTo>
                      <a:pt x="25" y="172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3647" y="3817"/>
                <a:ext cx="588" cy="29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03" y="99"/>
                  </a:cxn>
                  <a:cxn ang="0">
                    <a:pos x="243" y="153"/>
                  </a:cxn>
                  <a:cxn ang="0">
                    <a:pos x="339" y="209"/>
                  </a:cxn>
                  <a:cxn ang="0">
                    <a:pos x="479" y="291"/>
                  </a:cxn>
                  <a:cxn ang="0">
                    <a:pos x="495" y="277"/>
                  </a:cxn>
                  <a:cxn ang="0">
                    <a:pos x="587" y="256"/>
                  </a:cxn>
                  <a:cxn ang="0">
                    <a:pos x="479" y="267"/>
                  </a:cxn>
                  <a:cxn ang="0">
                    <a:pos x="404" y="233"/>
                  </a:cxn>
                  <a:cxn ang="0">
                    <a:pos x="363" y="201"/>
                  </a:cxn>
                  <a:cxn ang="0">
                    <a:pos x="409" y="181"/>
                  </a:cxn>
                  <a:cxn ang="0">
                    <a:pos x="495" y="167"/>
                  </a:cxn>
                  <a:cxn ang="0">
                    <a:pos x="416" y="163"/>
                  </a:cxn>
                  <a:cxn ang="0">
                    <a:pos x="375" y="171"/>
                  </a:cxn>
                  <a:cxn ang="0">
                    <a:pos x="326" y="177"/>
                  </a:cxn>
                  <a:cxn ang="0">
                    <a:pos x="264" y="151"/>
                  </a:cxn>
                  <a:cxn ang="0">
                    <a:pos x="218" y="123"/>
                  </a:cxn>
                  <a:cxn ang="0">
                    <a:pos x="269" y="115"/>
                  </a:cxn>
                  <a:cxn ang="0">
                    <a:pos x="339" y="115"/>
                  </a:cxn>
                  <a:cxn ang="0">
                    <a:pos x="243" y="99"/>
                  </a:cxn>
                  <a:cxn ang="0">
                    <a:pos x="223" y="102"/>
                  </a:cxn>
                  <a:cxn ang="0">
                    <a:pos x="161" y="109"/>
                  </a:cxn>
                  <a:cxn ang="0">
                    <a:pos x="103" y="85"/>
                  </a:cxn>
                  <a:cxn ang="0">
                    <a:pos x="123" y="34"/>
                  </a:cxn>
                  <a:cxn ang="0">
                    <a:pos x="168" y="10"/>
                  </a:cxn>
                  <a:cxn ang="0">
                    <a:pos x="288" y="0"/>
                  </a:cxn>
                  <a:cxn ang="0">
                    <a:pos x="161" y="0"/>
                  </a:cxn>
                  <a:cxn ang="0">
                    <a:pos x="111" y="27"/>
                  </a:cxn>
                  <a:cxn ang="0">
                    <a:pos x="91" y="54"/>
                  </a:cxn>
                  <a:cxn ang="0">
                    <a:pos x="77" y="71"/>
                  </a:cxn>
                  <a:cxn ang="0">
                    <a:pos x="0" y="68"/>
                  </a:cxn>
                </a:cxnLst>
                <a:rect l="0" t="0" r="r" b="b"/>
                <a:pathLst>
                  <a:path w="588" h="292">
                    <a:moveTo>
                      <a:pt x="0" y="68"/>
                    </a:moveTo>
                    <a:lnTo>
                      <a:pt x="103" y="99"/>
                    </a:lnTo>
                    <a:lnTo>
                      <a:pt x="243" y="153"/>
                    </a:lnTo>
                    <a:lnTo>
                      <a:pt x="339" y="209"/>
                    </a:lnTo>
                    <a:lnTo>
                      <a:pt x="479" y="291"/>
                    </a:lnTo>
                    <a:lnTo>
                      <a:pt x="495" y="277"/>
                    </a:lnTo>
                    <a:lnTo>
                      <a:pt x="587" y="256"/>
                    </a:lnTo>
                    <a:lnTo>
                      <a:pt x="479" y="267"/>
                    </a:lnTo>
                    <a:lnTo>
                      <a:pt x="404" y="233"/>
                    </a:lnTo>
                    <a:lnTo>
                      <a:pt x="363" y="201"/>
                    </a:lnTo>
                    <a:lnTo>
                      <a:pt x="409" y="181"/>
                    </a:lnTo>
                    <a:lnTo>
                      <a:pt x="495" y="167"/>
                    </a:lnTo>
                    <a:lnTo>
                      <a:pt x="416" y="163"/>
                    </a:lnTo>
                    <a:lnTo>
                      <a:pt x="375" y="171"/>
                    </a:lnTo>
                    <a:lnTo>
                      <a:pt x="326" y="177"/>
                    </a:lnTo>
                    <a:lnTo>
                      <a:pt x="264" y="151"/>
                    </a:lnTo>
                    <a:lnTo>
                      <a:pt x="218" y="123"/>
                    </a:lnTo>
                    <a:lnTo>
                      <a:pt x="269" y="115"/>
                    </a:lnTo>
                    <a:lnTo>
                      <a:pt x="339" y="115"/>
                    </a:lnTo>
                    <a:lnTo>
                      <a:pt x="243" y="99"/>
                    </a:lnTo>
                    <a:lnTo>
                      <a:pt x="223" y="102"/>
                    </a:lnTo>
                    <a:lnTo>
                      <a:pt x="161" y="109"/>
                    </a:lnTo>
                    <a:lnTo>
                      <a:pt x="103" y="85"/>
                    </a:lnTo>
                    <a:lnTo>
                      <a:pt x="123" y="34"/>
                    </a:lnTo>
                    <a:lnTo>
                      <a:pt x="168" y="10"/>
                    </a:lnTo>
                    <a:lnTo>
                      <a:pt x="288" y="0"/>
                    </a:lnTo>
                    <a:lnTo>
                      <a:pt x="161" y="0"/>
                    </a:lnTo>
                    <a:lnTo>
                      <a:pt x="111" y="27"/>
                    </a:lnTo>
                    <a:lnTo>
                      <a:pt x="91" y="54"/>
                    </a:lnTo>
                    <a:lnTo>
                      <a:pt x="77" y="71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004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879" y="2483"/>
              <a:ext cx="685" cy="366"/>
              <a:chOff x="2879" y="2483"/>
              <a:chExt cx="685" cy="36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2879" y="2483"/>
                <a:ext cx="685" cy="366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98" y="213"/>
                  </a:cxn>
                  <a:cxn ang="0">
                    <a:pos x="156" y="213"/>
                  </a:cxn>
                  <a:cxn ang="0">
                    <a:pos x="203" y="157"/>
                  </a:cxn>
                  <a:cxn ang="0">
                    <a:pos x="256" y="109"/>
                  </a:cxn>
                  <a:cxn ang="0">
                    <a:pos x="291" y="109"/>
                  </a:cxn>
                  <a:cxn ang="0">
                    <a:pos x="285" y="116"/>
                  </a:cxn>
                  <a:cxn ang="0">
                    <a:pos x="373" y="95"/>
                  </a:cxn>
                  <a:cxn ang="0">
                    <a:pos x="408" y="109"/>
                  </a:cxn>
                  <a:cxn ang="0">
                    <a:pos x="392" y="130"/>
                  </a:cxn>
                  <a:cxn ang="0">
                    <a:pos x="456" y="123"/>
                  </a:cxn>
                  <a:cxn ang="0">
                    <a:pos x="504" y="123"/>
                  </a:cxn>
                  <a:cxn ang="0">
                    <a:pos x="597" y="95"/>
                  </a:cxn>
                  <a:cxn ang="0">
                    <a:pos x="661" y="47"/>
                  </a:cxn>
                  <a:cxn ang="0">
                    <a:pos x="684" y="0"/>
                  </a:cxn>
                  <a:cxn ang="0">
                    <a:pos x="673" y="89"/>
                  </a:cxn>
                  <a:cxn ang="0">
                    <a:pos x="655" y="143"/>
                  </a:cxn>
                  <a:cxn ang="0">
                    <a:pos x="667" y="137"/>
                  </a:cxn>
                  <a:cxn ang="0">
                    <a:pos x="632" y="199"/>
                  </a:cxn>
                  <a:cxn ang="0">
                    <a:pos x="597" y="227"/>
                  </a:cxn>
                  <a:cxn ang="0">
                    <a:pos x="621" y="233"/>
                  </a:cxn>
                  <a:cxn ang="0">
                    <a:pos x="574" y="267"/>
                  </a:cxn>
                  <a:cxn ang="0">
                    <a:pos x="504" y="289"/>
                  </a:cxn>
                  <a:cxn ang="0">
                    <a:pos x="533" y="295"/>
                  </a:cxn>
                  <a:cxn ang="0">
                    <a:pos x="486" y="315"/>
                  </a:cxn>
                  <a:cxn ang="0">
                    <a:pos x="439" y="329"/>
                  </a:cxn>
                  <a:cxn ang="0">
                    <a:pos x="369" y="337"/>
                  </a:cxn>
                  <a:cxn ang="0">
                    <a:pos x="408" y="343"/>
                  </a:cxn>
                  <a:cxn ang="0">
                    <a:pos x="351" y="365"/>
                  </a:cxn>
                  <a:cxn ang="0">
                    <a:pos x="285" y="365"/>
                  </a:cxn>
                  <a:cxn ang="0">
                    <a:pos x="240" y="357"/>
                  </a:cxn>
                  <a:cxn ang="0">
                    <a:pos x="215" y="337"/>
                  </a:cxn>
                  <a:cxn ang="0">
                    <a:pos x="180" y="289"/>
                  </a:cxn>
                  <a:cxn ang="0">
                    <a:pos x="150" y="253"/>
                  </a:cxn>
                  <a:cxn ang="0">
                    <a:pos x="98" y="239"/>
                  </a:cxn>
                  <a:cxn ang="0">
                    <a:pos x="16" y="267"/>
                  </a:cxn>
                  <a:cxn ang="0">
                    <a:pos x="0" y="239"/>
                  </a:cxn>
                </a:cxnLst>
                <a:rect l="0" t="0" r="r" b="b"/>
                <a:pathLst>
                  <a:path w="685" h="366">
                    <a:moveTo>
                      <a:pt x="0" y="239"/>
                    </a:moveTo>
                    <a:lnTo>
                      <a:pt x="98" y="213"/>
                    </a:lnTo>
                    <a:lnTo>
                      <a:pt x="156" y="213"/>
                    </a:lnTo>
                    <a:lnTo>
                      <a:pt x="203" y="157"/>
                    </a:lnTo>
                    <a:lnTo>
                      <a:pt x="256" y="109"/>
                    </a:lnTo>
                    <a:lnTo>
                      <a:pt x="291" y="109"/>
                    </a:lnTo>
                    <a:lnTo>
                      <a:pt x="285" y="116"/>
                    </a:lnTo>
                    <a:lnTo>
                      <a:pt x="373" y="95"/>
                    </a:lnTo>
                    <a:lnTo>
                      <a:pt x="408" y="109"/>
                    </a:lnTo>
                    <a:lnTo>
                      <a:pt x="392" y="130"/>
                    </a:lnTo>
                    <a:lnTo>
                      <a:pt x="456" y="123"/>
                    </a:lnTo>
                    <a:lnTo>
                      <a:pt x="504" y="123"/>
                    </a:lnTo>
                    <a:lnTo>
                      <a:pt x="597" y="95"/>
                    </a:lnTo>
                    <a:lnTo>
                      <a:pt x="661" y="47"/>
                    </a:lnTo>
                    <a:lnTo>
                      <a:pt x="684" y="0"/>
                    </a:lnTo>
                    <a:lnTo>
                      <a:pt x="673" y="89"/>
                    </a:lnTo>
                    <a:lnTo>
                      <a:pt x="655" y="143"/>
                    </a:lnTo>
                    <a:lnTo>
                      <a:pt x="667" y="137"/>
                    </a:lnTo>
                    <a:lnTo>
                      <a:pt x="632" y="199"/>
                    </a:lnTo>
                    <a:lnTo>
                      <a:pt x="597" y="227"/>
                    </a:lnTo>
                    <a:lnTo>
                      <a:pt x="621" y="233"/>
                    </a:lnTo>
                    <a:lnTo>
                      <a:pt x="574" y="267"/>
                    </a:lnTo>
                    <a:lnTo>
                      <a:pt x="504" y="289"/>
                    </a:lnTo>
                    <a:lnTo>
                      <a:pt x="533" y="295"/>
                    </a:lnTo>
                    <a:lnTo>
                      <a:pt x="486" y="315"/>
                    </a:lnTo>
                    <a:lnTo>
                      <a:pt x="439" y="329"/>
                    </a:lnTo>
                    <a:lnTo>
                      <a:pt x="369" y="337"/>
                    </a:lnTo>
                    <a:lnTo>
                      <a:pt x="408" y="343"/>
                    </a:lnTo>
                    <a:lnTo>
                      <a:pt x="351" y="365"/>
                    </a:lnTo>
                    <a:lnTo>
                      <a:pt x="285" y="365"/>
                    </a:lnTo>
                    <a:lnTo>
                      <a:pt x="240" y="357"/>
                    </a:lnTo>
                    <a:lnTo>
                      <a:pt x="215" y="337"/>
                    </a:lnTo>
                    <a:lnTo>
                      <a:pt x="180" y="289"/>
                    </a:lnTo>
                    <a:lnTo>
                      <a:pt x="150" y="253"/>
                    </a:lnTo>
                    <a:lnTo>
                      <a:pt x="98" y="239"/>
                    </a:lnTo>
                    <a:lnTo>
                      <a:pt x="16" y="267"/>
                    </a:lnTo>
                    <a:lnTo>
                      <a:pt x="0" y="23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3064" y="2593"/>
                <a:ext cx="477" cy="235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28" y="182"/>
                  </a:cxn>
                  <a:cxn ang="0">
                    <a:pos x="79" y="220"/>
                  </a:cxn>
                  <a:cxn ang="0">
                    <a:pos x="141" y="234"/>
                  </a:cxn>
                  <a:cxn ang="0">
                    <a:pos x="132" y="213"/>
                  </a:cxn>
                  <a:cxn ang="0">
                    <a:pos x="218" y="209"/>
                  </a:cxn>
                  <a:cxn ang="0">
                    <a:pos x="310" y="196"/>
                  </a:cxn>
                  <a:cxn ang="0">
                    <a:pos x="273" y="168"/>
                  </a:cxn>
                  <a:cxn ang="0">
                    <a:pos x="314" y="144"/>
                  </a:cxn>
                  <a:cxn ang="0">
                    <a:pos x="389" y="127"/>
                  </a:cxn>
                  <a:cxn ang="0">
                    <a:pos x="326" y="110"/>
                  </a:cxn>
                  <a:cxn ang="0">
                    <a:pos x="422" y="92"/>
                  </a:cxn>
                  <a:cxn ang="0">
                    <a:pos x="454" y="48"/>
                  </a:cxn>
                  <a:cxn ang="0">
                    <a:pos x="476" y="0"/>
                  </a:cxn>
                  <a:cxn ang="0">
                    <a:pos x="372" y="65"/>
                  </a:cxn>
                  <a:cxn ang="0">
                    <a:pos x="264" y="89"/>
                  </a:cxn>
                  <a:cxn ang="0">
                    <a:pos x="149" y="113"/>
                  </a:cxn>
                  <a:cxn ang="0">
                    <a:pos x="0" y="127"/>
                  </a:cxn>
                </a:cxnLst>
                <a:rect l="0" t="0" r="r" b="b"/>
                <a:pathLst>
                  <a:path w="477" h="235">
                    <a:moveTo>
                      <a:pt x="0" y="127"/>
                    </a:moveTo>
                    <a:lnTo>
                      <a:pt x="28" y="182"/>
                    </a:lnTo>
                    <a:lnTo>
                      <a:pt x="79" y="220"/>
                    </a:lnTo>
                    <a:lnTo>
                      <a:pt x="141" y="234"/>
                    </a:lnTo>
                    <a:lnTo>
                      <a:pt x="132" y="213"/>
                    </a:lnTo>
                    <a:lnTo>
                      <a:pt x="218" y="209"/>
                    </a:lnTo>
                    <a:lnTo>
                      <a:pt x="310" y="196"/>
                    </a:lnTo>
                    <a:lnTo>
                      <a:pt x="273" y="168"/>
                    </a:lnTo>
                    <a:lnTo>
                      <a:pt x="314" y="144"/>
                    </a:lnTo>
                    <a:lnTo>
                      <a:pt x="389" y="127"/>
                    </a:lnTo>
                    <a:lnTo>
                      <a:pt x="326" y="110"/>
                    </a:lnTo>
                    <a:lnTo>
                      <a:pt x="422" y="92"/>
                    </a:lnTo>
                    <a:lnTo>
                      <a:pt x="454" y="48"/>
                    </a:lnTo>
                    <a:lnTo>
                      <a:pt x="476" y="0"/>
                    </a:lnTo>
                    <a:lnTo>
                      <a:pt x="372" y="65"/>
                    </a:lnTo>
                    <a:lnTo>
                      <a:pt x="264" y="89"/>
                    </a:lnTo>
                    <a:lnTo>
                      <a:pt x="149" y="113"/>
                    </a:lnTo>
                    <a:lnTo>
                      <a:pt x="0" y="12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306" y="2730"/>
              <a:ext cx="1449" cy="667"/>
              <a:chOff x="1306" y="2730"/>
              <a:chExt cx="1449" cy="667"/>
            </a:xfrm>
          </p:grpSpPr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1306" y="2730"/>
                <a:ext cx="1449" cy="667"/>
              </a:xfrm>
              <a:custGeom>
                <a:avLst/>
                <a:gdLst/>
                <a:ahLst/>
                <a:cxnLst>
                  <a:cxn ang="0">
                    <a:pos x="1448" y="604"/>
                  </a:cxn>
                  <a:cxn ang="0">
                    <a:pos x="1406" y="528"/>
                  </a:cxn>
                  <a:cxn ang="0">
                    <a:pos x="1365" y="466"/>
                  </a:cxn>
                  <a:cxn ang="0">
                    <a:pos x="1365" y="398"/>
                  </a:cxn>
                  <a:cxn ang="0">
                    <a:pos x="1365" y="336"/>
                  </a:cxn>
                  <a:cxn ang="0">
                    <a:pos x="1373" y="261"/>
                  </a:cxn>
                  <a:cxn ang="0">
                    <a:pos x="1340" y="143"/>
                  </a:cxn>
                  <a:cxn ang="0">
                    <a:pos x="1291" y="95"/>
                  </a:cxn>
                  <a:cxn ang="0">
                    <a:pos x="1200" y="47"/>
                  </a:cxn>
                  <a:cxn ang="0">
                    <a:pos x="1192" y="68"/>
                  </a:cxn>
                  <a:cxn ang="0">
                    <a:pos x="1149" y="34"/>
                  </a:cxn>
                  <a:cxn ang="0">
                    <a:pos x="1067" y="6"/>
                  </a:cxn>
                  <a:cxn ang="0">
                    <a:pos x="1017" y="0"/>
                  </a:cxn>
                  <a:cxn ang="0">
                    <a:pos x="1026" y="27"/>
                  </a:cxn>
                  <a:cxn ang="0">
                    <a:pos x="943" y="6"/>
                  </a:cxn>
                  <a:cxn ang="0">
                    <a:pos x="853" y="0"/>
                  </a:cxn>
                  <a:cxn ang="0">
                    <a:pos x="786" y="6"/>
                  </a:cxn>
                  <a:cxn ang="0">
                    <a:pos x="819" y="20"/>
                  </a:cxn>
                  <a:cxn ang="0">
                    <a:pos x="670" y="20"/>
                  </a:cxn>
                  <a:cxn ang="0">
                    <a:pos x="454" y="47"/>
                  </a:cxn>
                  <a:cxn ang="0">
                    <a:pos x="380" y="89"/>
                  </a:cxn>
                  <a:cxn ang="0">
                    <a:pos x="380" y="95"/>
                  </a:cxn>
                  <a:cxn ang="0">
                    <a:pos x="314" y="89"/>
                  </a:cxn>
                  <a:cxn ang="0">
                    <a:pos x="307" y="109"/>
                  </a:cxn>
                  <a:cxn ang="0">
                    <a:pos x="190" y="137"/>
                  </a:cxn>
                  <a:cxn ang="0">
                    <a:pos x="124" y="137"/>
                  </a:cxn>
                  <a:cxn ang="0">
                    <a:pos x="33" y="103"/>
                  </a:cxn>
                  <a:cxn ang="0">
                    <a:pos x="0" y="109"/>
                  </a:cxn>
                  <a:cxn ang="0">
                    <a:pos x="50" y="123"/>
                  </a:cxn>
                  <a:cxn ang="0">
                    <a:pos x="91" y="157"/>
                  </a:cxn>
                  <a:cxn ang="0">
                    <a:pos x="132" y="199"/>
                  </a:cxn>
                  <a:cxn ang="0">
                    <a:pos x="264" y="227"/>
                  </a:cxn>
                  <a:cxn ang="0">
                    <a:pos x="322" y="274"/>
                  </a:cxn>
                  <a:cxn ang="0">
                    <a:pos x="365" y="316"/>
                  </a:cxn>
                  <a:cxn ang="0">
                    <a:pos x="413" y="336"/>
                  </a:cxn>
                  <a:cxn ang="0">
                    <a:pos x="571" y="336"/>
                  </a:cxn>
                  <a:cxn ang="0">
                    <a:pos x="711" y="322"/>
                  </a:cxn>
                  <a:cxn ang="0">
                    <a:pos x="778" y="343"/>
                  </a:cxn>
                  <a:cxn ang="0">
                    <a:pos x="803" y="398"/>
                  </a:cxn>
                  <a:cxn ang="0">
                    <a:pos x="844" y="480"/>
                  </a:cxn>
                  <a:cxn ang="0">
                    <a:pos x="911" y="522"/>
                  </a:cxn>
                  <a:cxn ang="0">
                    <a:pos x="1084" y="536"/>
                  </a:cxn>
                  <a:cxn ang="0">
                    <a:pos x="1142" y="522"/>
                  </a:cxn>
                  <a:cxn ang="0">
                    <a:pos x="1282" y="508"/>
                  </a:cxn>
                  <a:cxn ang="0">
                    <a:pos x="1340" y="508"/>
                  </a:cxn>
                  <a:cxn ang="0">
                    <a:pos x="1399" y="577"/>
                  </a:cxn>
                  <a:cxn ang="0">
                    <a:pos x="1448" y="666"/>
                  </a:cxn>
                  <a:cxn ang="0">
                    <a:pos x="1448" y="604"/>
                  </a:cxn>
                </a:cxnLst>
                <a:rect l="0" t="0" r="r" b="b"/>
                <a:pathLst>
                  <a:path w="1449" h="667">
                    <a:moveTo>
                      <a:pt x="1448" y="604"/>
                    </a:moveTo>
                    <a:lnTo>
                      <a:pt x="1406" y="528"/>
                    </a:lnTo>
                    <a:lnTo>
                      <a:pt x="1365" y="466"/>
                    </a:lnTo>
                    <a:lnTo>
                      <a:pt x="1365" y="398"/>
                    </a:lnTo>
                    <a:lnTo>
                      <a:pt x="1365" y="336"/>
                    </a:lnTo>
                    <a:lnTo>
                      <a:pt x="1373" y="261"/>
                    </a:lnTo>
                    <a:lnTo>
                      <a:pt x="1340" y="143"/>
                    </a:lnTo>
                    <a:lnTo>
                      <a:pt x="1291" y="95"/>
                    </a:lnTo>
                    <a:lnTo>
                      <a:pt x="1200" y="47"/>
                    </a:lnTo>
                    <a:lnTo>
                      <a:pt x="1192" y="68"/>
                    </a:lnTo>
                    <a:lnTo>
                      <a:pt x="1149" y="34"/>
                    </a:lnTo>
                    <a:lnTo>
                      <a:pt x="1067" y="6"/>
                    </a:lnTo>
                    <a:lnTo>
                      <a:pt x="1017" y="0"/>
                    </a:lnTo>
                    <a:lnTo>
                      <a:pt x="1026" y="27"/>
                    </a:lnTo>
                    <a:lnTo>
                      <a:pt x="943" y="6"/>
                    </a:lnTo>
                    <a:lnTo>
                      <a:pt x="853" y="0"/>
                    </a:lnTo>
                    <a:lnTo>
                      <a:pt x="786" y="6"/>
                    </a:lnTo>
                    <a:lnTo>
                      <a:pt x="819" y="20"/>
                    </a:lnTo>
                    <a:lnTo>
                      <a:pt x="670" y="20"/>
                    </a:lnTo>
                    <a:lnTo>
                      <a:pt x="454" y="47"/>
                    </a:lnTo>
                    <a:lnTo>
                      <a:pt x="380" y="89"/>
                    </a:lnTo>
                    <a:lnTo>
                      <a:pt x="380" y="95"/>
                    </a:lnTo>
                    <a:lnTo>
                      <a:pt x="314" y="89"/>
                    </a:lnTo>
                    <a:lnTo>
                      <a:pt x="307" y="109"/>
                    </a:lnTo>
                    <a:lnTo>
                      <a:pt x="190" y="137"/>
                    </a:lnTo>
                    <a:lnTo>
                      <a:pt x="124" y="137"/>
                    </a:lnTo>
                    <a:lnTo>
                      <a:pt x="33" y="103"/>
                    </a:lnTo>
                    <a:lnTo>
                      <a:pt x="0" y="109"/>
                    </a:lnTo>
                    <a:lnTo>
                      <a:pt x="50" y="123"/>
                    </a:lnTo>
                    <a:lnTo>
                      <a:pt x="91" y="157"/>
                    </a:lnTo>
                    <a:lnTo>
                      <a:pt x="132" y="199"/>
                    </a:lnTo>
                    <a:lnTo>
                      <a:pt x="264" y="227"/>
                    </a:lnTo>
                    <a:lnTo>
                      <a:pt x="322" y="274"/>
                    </a:lnTo>
                    <a:lnTo>
                      <a:pt x="365" y="316"/>
                    </a:lnTo>
                    <a:lnTo>
                      <a:pt x="413" y="336"/>
                    </a:lnTo>
                    <a:lnTo>
                      <a:pt x="571" y="336"/>
                    </a:lnTo>
                    <a:lnTo>
                      <a:pt x="711" y="322"/>
                    </a:lnTo>
                    <a:lnTo>
                      <a:pt x="778" y="343"/>
                    </a:lnTo>
                    <a:lnTo>
                      <a:pt x="803" y="398"/>
                    </a:lnTo>
                    <a:lnTo>
                      <a:pt x="844" y="480"/>
                    </a:lnTo>
                    <a:lnTo>
                      <a:pt x="911" y="522"/>
                    </a:lnTo>
                    <a:lnTo>
                      <a:pt x="1084" y="536"/>
                    </a:lnTo>
                    <a:lnTo>
                      <a:pt x="1142" y="522"/>
                    </a:lnTo>
                    <a:lnTo>
                      <a:pt x="1282" y="508"/>
                    </a:lnTo>
                    <a:lnTo>
                      <a:pt x="1340" y="508"/>
                    </a:lnTo>
                    <a:lnTo>
                      <a:pt x="1399" y="577"/>
                    </a:lnTo>
                    <a:lnTo>
                      <a:pt x="1448" y="666"/>
                    </a:lnTo>
                    <a:lnTo>
                      <a:pt x="1448" y="604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1484" y="2913"/>
                <a:ext cx="1156" cy="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21"/>
                  </a:cxn>
                  <a:cxn ang="0">
                    <a:pos x="144" y="61"/>
                  </a:cxn>
                  <a:cxn ang="0">
                    <a:pos x="194" y="113"/>
                  </a:cxn>
                  <a:cxn ang="0">
                    <a:pos x="235" y="85"/>
                  </a:cxn>
                  <a:cxn ang="0">
                    <a:pos x="322" y="59"/>
                  </a:cxn>
                  <a:cxn ang="0">
                    <a:pos x="476" y="34"/>
                  </a:cxn>
                  <a:cxn ang="0">
                    <a:pos x="380" y="61"/>
                  </a:cxn>
                  <a:cxn ang="0">
                    <a:pos x="290" y="85"/>
                  </a:cxn>
                  <a:cxn ang="0">
                    <a:pos x="261" y="103"/>
                  </a:cxn>
                  <a:cxn ang="0">
                    <a:pos x="240" y="123"/>
                  </a:cxn>
                  <a:cxn ang="0">
                    <a:pos x="322" y="137"/>
                  </a:cxn>
                  <a:cxn ang="0">
                    <a:pos x="442" y="131"/>
                  </a:cxn>
                  <a:cxn ang="0">
                    <a:pos x="538" y="113"/>
                  </a:cxn>
                  <a:cxn ang="0">
                    <a:pos x="630" y="69"/>
                  </a:cxn>
                  <a:cxn ang="0">
                    <a:pos x="700" y="59"/>
                  </a:cxn>
                  <a:cxn ang="0">
                    <a:pos x="794" y="69"/>
                  </a:cxn>
                  <a:cxn ang="0">
                    <a:pos x="865" y="103"/>
                  </a:cxn>
                  <a:cxn ang="0">
                    <a:pos x="791" y="83"/>
                  </a:cxn>
                  <a:cxn ang="0">
                    <a:pos x="716" y="79"/>
                  </a:cxn>
                  <a:cxn ang="0">
                    <a:pos x="649" y="95"/>
                  </a:cxn>
                  <a:cxn ang="0">
                    <a:pos x="604" y="121"/>
                  </a:cxn>
                  <a:cxn ang="0">
                    <a:pos x="637" y="141"/>
                  </a:cxn>
                  <a:cxn ang="0">
                    <a:pos x="666" y="182"/>
                  </a:cxn>
                  <a:cxn ang="0">
                    <a:pos x="666" y="213"/>
                  </a:cxn>
                  <a:cxn ang="0">
                    <a:pos x="678" y="251"/>
                  </a:cxn>
                  <a:cxn ang="0">
                    <a:pos x="707" y="285"/>
                  </a:cxn>
                  <a:cxn ang="0">
                    <a:pos x="741" y="302"/>
                  </a:cxn>
                  <a:cxn ang="0">
                    <a:pos x="840" y="326"/>
                  </a:cxn>
                  <a:cxn ang="0">
                    <a:pos x="943" y="326"/>
                  </a:cxn>
                  <a:cxn ang="0">
                    <a:pos x="972" y="285"/>
                  </a:cxn>
                  <a:cxn ang="0">
                    <a:pos x="1015" y="251"/>
                  </a:cxn>
                  <a:cxn ang="0">
                    <a:pos x="1059" y="247"/>
                  </a:cxn>
                  <a:cxn ang="0">
                    <a:pos x="1030" y="268"/>
                  </a:cxn>
                  <a:cxn ang="0">
                    <a:pos x="998" y="298"/>
                  </a:cxn>
                  <a:cxn ang="0">
                    <a:pos x="986" y="333"/>
                  </a:cxn>
                  <a:cxn ang="0">
                    <a:pos x="1089" y="312"/>
                  </a:cxn>
                  <a:cxn ang="0">
                    <a:pos x="1155" y="309"/>
                  </a:cxn>
                  <a:cxn ang="0">
                    <a:pos x="1085" y="230"/>
                  </a:cxn>
                  <a:cxn ang="0">
                    <a:pos x="935" y="109"/>
                  </a:cxn>
                  <a:cxn ang="0">
                    <a:pos x="779" y="41"/>
                  </a:cxn>
                  <a:cxn ang="0">
                    <a:pos x="649" y="31"/>
                  </a:cxn>
                  <a:cxn ang="0">
                    <a:pos x="423" y="10"/>
                  </a:cxn>
                  <a:cxn ang="0">
                    <a:pos x="310" y="7"/>
                  </a:cxn>
                  <a:cxn ang="0">
                    <a:pos x="182" y="21"/>
                  </a:cxn>
                  <a:cxn ang="0">
                    <a:pos x="124" y="13"/>
                  </a:cxn>
                  <a:cxn ang="0">
                    <a:pos x="0" y="0"/>
                  </a:cxn>
                </a:cxnLst>
                <a:rect l="0" t="0" r="r" b="b"/>
                <a:pathLst>
                  <a:path w="1156" h="334">
                    <a:moveTo>
                      <a:pt x="0" y="0"/>
                    </a:moveTo>
                    <a:lnTo>
                      <a:pt x="83" y="21"/>
                    </a:lnTo>
                    <a:lnTo>
                      <a:pt x="144" y="61"/>
                    </a:lnTo>
                    <a:lnTo>
                      <a:pt x="194" y="113"/>
                    </a:lnTo>
                    <a:lnTo>
                      <a:pt x="235" y="85"/>
                    </a:lnTo>
                    <a:lnTo>
                      <a:pt x="322" y="59"/>
                    </a:lnTo>
                    <a:lnTo>
                      <a:pt x="476" y="34"/>
                    </a:lnTo>
                    <a:lnTo>
                      <a:pt x="380" y="61"/>
                    </a:lnTo>
                    <a:lnTo>
                      <a:pt x="290" y="85"/>
                    </a:lnTo>
                    <a:lnTo>
                      <a:pt x="261" y="103"/>
                    </a:lnTo>
                    <a:lnTo>
                      <a:pt x="240" y="123"/>
                    </a:lnTo>
                    <a:lnTo>
                      <a:pt x="322" y="137"/>
                    </a:lnTo>
                    <a:lnTo>
                      <a:pt x="442" y="131"/>
                    </a:lnTo>
                    <a:lnTo>
                      <a:pt x="538" y="113"/>
                    </a:lnTo>
                    <a:lnTo>
                      <a:pt x="630" y="69"/>
                    </a:lnTo>
                    <a:lnTo>
                      <a:pt x="700" y="59"/>
                    </a:lnTo>
                    <a:lnTo>
                      <a:pt x="794" y="69"/>
                    </a:lnTo>
                    <a:lnTo>
                      <a:pt x="865" y="103"/>
                    </a:lnTo>
                    <a:lnTo>
                      <a:pt x="791" y="83"/>
                    </a:lnTo>
                    <a:lnTo>
                      <a:pt x="716" y="79"/>
                    </a:lnTo>
                    <a:lnTo>
                      <a:pt x="649" y="95"/>
                    </a:lnTo>
                    <a:lnTo>
                      <a:pt x="604" y="121"/>
                    </a:lnTo>
                    <a:lnTo>
                      <a:pt x="637" y="141"/>
                    </a:lnTo>
                    <a:lnTo>
                      <a:pt x="666" y="182"/>
                    </a:lnTo>
                    <a:lnTo>
                      <a:pt x="666" y="213"/>
                    </a:lnTo>
                    <a:lnTo>
                      <a:pt x="678" y="251"/>
                    </a:lnTo>
                    <a:lnTo>
                      <a:pt x="707" y="285"/>
                    </a:lnTo>
                    <a:lnTo>
                      <a:pt x="741" y="302"/>
                    </a:lnTo>
                    <a:lnTo>
                      <a:pt x="840" y="326"/>
                    </a:lnTo>
                    <a:lnTo>
                      <a:pt x="943" y="326"/>
                    </a:lnTo>
                    <a:lnTo>
                      <a:pt x="972" y="285"/>
                    </a:lnTo>
                    <a:lnTo>
                      <a:pt x="1015" y="251"/>
                    </a:lnTo>
                    <a:lnTo>
                      <a:pt x="1059" y="247"/>
                    </a:lnTo>
                    <a:lnTo>
                      <a:pt x="1030" y="268"/>
                    </a:lnTo>
                    <a:lnTo>
                      <a:pt x="998" y="298"/>
                    </a:lnTo>
                    <a:lnTo>
                      <a:pt x="986" y="333"/>
                    </a:lnTo>
                    <a:lnTo>
                      <a:pt x="1089" y="312"/>
                    </a:lnTo>
                    <a:lnTo>
                      <a:pt x="1155" y="309"/>
                    </a:lnTo>
                    <a:lnTo>
                      <a:pt x="1085" y="230"/>
                    </a:lnTo>
                    <a:lnTo>
                      <a:pt x="935" y="109"/>
                    </a:lnTo>
                    <a:lnTo>
                      <a:pt x="779" y="41"/>
                    </a:lnTo>
                    <a:lnTo>
                      <a:pt x="649" y="31"/>
                    </a:lnTo>
                    <a:lnTo>
                      <a:pt x="423" y="10"/>
                    </a:lnTo>
                    <a:lnTo>
                      <a:pt x="310" y="7"/>
                    </a:lnTo>
                    <a:lnTo>
                      <a:pt x="182" y="21"/>
                    </a:lnTo>
                    <a:lnTo>
                      <a:pt x="124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1408" y="2752"/>
                <a:ext cx="1248" cy="444"/>
              </a:xfrm>
              <a:custGeom>
                <a:avLst/>
                <a:gdLst/>
                <a:ahLst/>
                <a:cxnLst>
                  <a:cxn ang="0">
                    <a:pos x="223" y="95"/>
                  </a:cxn>
                  <a:cxn ang="0">
                    <a:pos x="315" y="103"/>
                  </a:cxn>
                  <a:cxn ang="0">
                    <a:pos x="327" y="71"/>
                  </a:cxn>
                  <a:cxn ang="0">
                    <a:pos x="356" y="55"/>
                  </a:cxn>
                  <a:cxn ang="0">
                    <a:pos x="440" y="55"/>
                  </a:cxn>
                  <a:cxn ang="0">
                    <a:pos x="500" y="83"/>
                  </a:cxn>
                  <a:cxn ang="0">
                    <a:pos x="555" y="113"/>
                  </a:cxn>
                  <a:cxn ang="0">
                    <a:pos x="529" y="65"/>
                  </a:cxn>
                  <a:cxn ang="0">
                    <a:pos x="497" y="37"/>
                  </a:cxn>
                  <a:cxn ang="0">
                    <a:pos x="587" y="31"/>
                  </a:cxn>
                  <a:cxn ang="0">
                    <a:pos x="650" y="31"/>
                  </a:cxn>
                  <a:cxn ang="0">
                    <a:pos x="704" y="31"/>
                  </a:cxn>
                  <a:cxn ang="0">
                    <a:pos x="741" y="41"/>
                  </a:cxn>
                  <a:cxn ang="0">
                    <a:pos x="794" y="95"/>
                  </a:cxn>
                  <a:cxn ang="0">
                    <a:pos x="765" y="31"/>
                  </a:cxn>
                  <a:cxn ang="0">
                    <a:pos x="736" y="0"/>
                  </a:cxn>
                  <a:cxn ang="0">
                    <a:pos x="823" y="13"/>
                  </a:cxn>
                  <a:cxn ang="0">
                    <a:pos x="886" y="23"/>
                  </a:cxn>
                  <a:cxn ang="0">
                    <a:pos x="927" y="47"/>
                  </a:cxn>
                  <a:cxn ang="0">
                    <a:pos x="957" y="106"/>
                  </a:cxn>
                  <a:cxn ang="0">
                    <a:pos x="953" y="69"/>
                  </a:cxn>
                  <a:cxn ang="0">
                    <a:pos x="944" y="17"/>
                  </a:cxn>
                  <a:cxn ang="0">
                    <a:pos x="944" y="3"/>
                  </a:cxn>
                  <a:cxn ang="0">
                    <a:pos x="1006" y="20"/>
                  </a:cxn>
                  <a:cxn ang="0">
                    <a:pos x="1044" y="41"/>
                  </a:cxn>
                  <a:cxn ang="0">
                    <a:pos x="1061" y="65"/>
                  </a:cxn>
                  <a:cxn ang="0">
                    <a:pos x="1081" y="117"/>
                  </a:cxn>
                  <a:cxn ang="0">
                    <a:pos x="1093" y="93"/>
                  </a:cxn>
                  <a:cxn ang="0">
                    <a:pos x="1097" y="57"/>
                  </a:cxn>
                  <a:cxn ang="0">
                    <a:pos x="1155" y="89"/>
                  </a:cxn>
                  <a:cxn ang="0">
                    <a:pos x="1225" y="164"/>
                  </a:cxn>
                  <a:cxn ang="0">
                    <a:pos x="1242" y="222"/>
                  </a:cxn>
                  <a:cxn ang="0">
                    <a:pos x="1247" y="319"/>
                  </a:cxn>
                  <a:cxn ang="0">
                    <a:pos x="1237" y="421"/>
                  </a:cxn>
                  <a:cxn ang="0">
                    <a:pos x="1242" y="443"/>
                  </a:cxn>
                  <a:cxn ang="0">
                    <a:pos x="1155" y="356"/>
                  </a:cxn>
                  <a:cxn ang="0">
                    <a:pos x="1090" y="294"/>
                  </a:cxn>
                  <a:cxn ang="0">
                    <a:pos x="1006" y="246"/>
                  </a:cxn>
                  <a:cxn ang="0">
                    <a:pos x="924" y="208"/>
                  </a:cxn>
                  <a:cxn ang="0">
                    <a:pos x="823" y="182"/>
                  </a:cxn>
                  <a:cxn ang="0">
                    <a:pos x="704" y="174"/>
                  </a:cxn>
                  <a:cxn ang="0">
                    <a:pos x="543" y="161"/>
                  </a:cxn>
                  <a:cxn ang="0">
                    <a:pos x="348" y="157"/>
                  </a:cxn>
                  <a:cxn ang="0">
                    <a:pos x="261" y="161"/>
                  </a:cxn>
                  <a:cxn ang="0">
                    <a:pos x="124" y="157"/>
                  </a:cxn>
                  <a:cxn ang="0">
                    <a:pos x="57" y="147"/>
                  </a:cxn>
                  <a:cxn ang="0">
                    <a:pos x="0" y="133"/>
                  </a:cxn>
                  <a:cxn ang="0">
                    <a:pos x="70" y="133"/>
                  </a:cxn>
                  <a:cxn ang="0">
                    <a:pos x="165" y="127"/>
                  </a:cxn>
                  <a:cxn ang="0">
                    <a:pos x="223" y="95"/>
                  </a:cxn>
                </a:cxnLst>
                <a:rect l="0" t="0" r="r" b="b"/>
                <a:pathLst>
                  <a:path w="1248" h="444">
                    <a:moveTo>
                      <a:pt x="223" y="95"/>
                    </a:moveTo>
                    <a:lnTo>
                      <a:pt x="315" y="103"/>
                    </a:lnTo>
                    <a:lnTo>
                      <a:pt x="327" y="71"/>
                    </a:lnTo>
                    <a:lnTo>
                      <a:pt x="356" y="55"/>
                    </a:lnTo>
                    <a:lnTo>
                      <a:pt x="440" y="55"/>
                    </a:lnTo>
                    <a:lnTo>
                      <a:pt x="500" y="83"/>
                    </a:lnTo>
                    <a:lnTo>
                      <a:pt x="555" y="113"/>
                    </a:lnTo>
                    <a:lnTo>
                      <a:pt x="529" y="65"/>
                    </a:lnTo>
                    <a:lnTo>
                      <a:pt x="497" y="37"/>
                    </a:lnTo>
                    <a:lnTo>
                      <a:pt x="587" y="31"/>
                    </a:lnTo>
                    <a:lnTo>
                      <a:pt x="650" y="31"/>
                    </a:lnTo>
                    <a:lnTo>
                      <a:pt x="704" y="31"/>
                    </a:lnTo>
                    <a:lnTo>
                      <a:pt x="741" y="41"/>
                    </a:lnTo>
                    <a:lnTo>
                      <a:pt x="794" y="95"/>
                    </a:lnTo>
                    <a:lnTo>
                      <a:pt x="765" y="31"/>
                    </a:lnTo>
                    <a:lnTo>
                      <a:pt x="736" y="0"/>
                    </a:lnTo>
                    <a:lnTo>
                      <a:pt x="823" y="13"/>
                    </a:lnTo>
                    <a:lnTo>
                      <a:pt x="886" y="23"/>
                    </a:lnTo>
                    <a:lnTo>
                      <a:pt x="927" y="47"/>
                    </a:lnTo>
                    <a:lnTo>
                      <a:pt x="957" y="106"/>
                    </a:lnTo>
                    <a:lnTo>
                      <a:pt x="953" y="69"/>
                    </a:lnTo>
                    <a:lnTo>
                      <a:pt x="944" y="17"/>
                    </a:lnTo>
                    <a:lnTo>
                      <a:pt x="944" y="3"/>
                    </a:lnTo>
                    <a:lnTo>
                      <a:pt x="1006" y="20"/>
                    </a:lnTo>
                    <a:lnTo>
                      <a:pt x="1044" y="41"/>
                    </a:lnTo>
                    <a:lnTo>
                      <a:pt x="1061" y="65"/>
                    </a:lnTo>
                    <a:lnTo>
                      <a:pt x="1081" y="117"/>
                    </a:lnTo>
                    <a:lnTo>
                      <a:pt x="1093" y="93"/>
                    </a:lnTo>
                    <a:lnTo>
                      <a:pt x="1097" y="57"/>
                    </a:lnTo>
                    <a:lnTo>
                      <a:pt x="1155" y="89"/>
                    </a:lnTo>
                    <a:lnTo>
                      <a:pt x="1225" y="164"/>
                    </a:lnTo>
                    <a:lnTo>
                      <a:pt x="1242" y="222"/>
                    </a:lnTo>
                    <a:lnTo>
                      <a:pt x="1247" y="319"/>
                    </a:lnTo>
                    <a:lnTo>
                      <a:pt x="1237" y="421"/>
                    </a:lnTo>
                    <a:lnTo>
                      <a:pt x="1242" y="443"/>
                    </a:lnTo>
                    <a:lnTo>
                      <a:pt x="1155" y="356"/>
                    </a:lnTo>
                    <a:lnTo>
                      <a:pt x="1090" y="294"/>
                    </a:lnTo>
                    <a:lnTo>
                      <a:pt x="1006" y="246"/>
                    </a:lnTo>
                    <a:lnTo>
                      <a:pt x="924" y="208"/>
                    </a:lnTo>
                    <a:lnTo>
                      <a:pt x="823" y="182"/>
                    </a:lnTo>
                    <a:lnTo>
                      <a:pt x="704" y="174"/>
                    </a:lnTo>
                    <a:lnTo>
                      <a:pt x="543" y="161"/>
                    </a:lnTo>
                    <a:lnTo>
                      <a:pt x="348" y="157"/>
                    </a:lnTo>
                    <a:lnTo>
                      <a:pt x="261" y="161"/>
                    </a:lnTo>
                    <a:lnTo>
                      <a:pt x="124" y="157"/>
                    </a:lnTo>
                    <a:lnTo>
                      <a:pt x="57" y="147"/>
                    </a:lnTo>
                    <a:lnTo>
                      <a:pt x="0" y="133"/>
                    </a:lnTo>
                    <a:lnTo>
                      <a:pt x="70" y="133"/>
                    </a:lnTo>
                    <a:lnTo>
                      <a:pt x="165" y="127"/>
                    </a:lnTo>
                    <a:lnTo>
                      <a:pt x="223" y="9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2615" y="1885"/>
              <a:ext cx="346" cy="214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1" y="171"/>
                </a:cxn>
                <a:cxn ang="0">
                  <a:pos x="90" y="247"/>
                </a:cxn>
                <a:cxn ang="0">
                  <a:pos x="122" y="356"/>
                </a:cxn>
                <a:cxn ang="0">
                  <a:pos x="148" y="473"/>
                </a:cxn>
                <a:cxn ang="0">
                  <a:pos x="155" y="576"/>
                </a:cxn>
                <a:cxn ang="0">
                  <a:pos x="172" y="802"/>
                </a:cxn>
                <a:cxn ang="0">
                  <a:pos x="172" y="974"/>
                </a:cxn>
                <a:cxn ang="0">
                  <a:pos x="155" y="1147"/>
                </a:cxn>
                <a:cxn ang="0">
                  <a:pos x="131" y="1284"/>
                </a:cxn>
                <a:cxn ang="0">
                  <a:pos x="115" y="1517"/>
                </a:cxn>
                <a:cxn ang="0">
                  <a:pos x="57" y="1772"/>
                </a:cxn>
                <a:cxn ang="0">
                  <a:pos x="43" y="1898"/>
                </a:cxn>
                <a:cxn ang="0">
                  <a:pos x="10" y="2009"/>
                </a:cxn>
                <a:cxn ang="0">
                  <a:pos x="3" y="2139"/>
                </a:cxn>
                <a:cxn ang="0">
                  <a:pos x="84" y="2132"/>
                </a:cxn>
                <a:cxn ang="0">
                  <a:pos x="139" y="1895"/>
                </a:cxn>
                <a:cxn ang="0">
                  <a:pos x="163" y="1764"/>
                </a:cxn>
                <a:cxn ang="0">
                  <a:pos x="189" y="1627"/>
                </a:cxn>
                <a:cxn ang="0">
                  <a:pos x="205" y="1517"/>
                </a:cxn>
                <a:cxn ang="0">
                  <a:pos x="237" y="1284"/>
                </a:cxn>
                <a:cxn ang="0">
                  <a:pos x="263" y="1071"/>
                </a:cxn>
                <a:cxn ang="0">
                  <a:pos x="279" y="830"/>
                </a:cxn>
                <a:cxn ang="0">
                  <a:pos x="270" y="555"/>
                </a:cxn>
                <a:cxn ang="0">
                  <a:pos x="246" y="412"/>
                </a:cxn>
                <a:cxn ang="0">
                  <a:pos x="237" y="356"/>
                </a:cxn>
                <a:cxn ang="0">
                  <a:pos x="279" y="213"/>
                </a:cxn>
                <a:cxn ang="0">
                  <a:pos x="345" y="0"/>
                </a:cxn>
                <a:cxn ang="0">
                  <a:pos x="0" y="47"/>
                </a:cxn>
              </a:cxnLst>
              <a:rect l="0" t="0" r="r" b="b"/>
              <a:pathLst>
                <a:path w="346" h="2140">
                  <a:moveTo>
                    <a:pt x="0" y="47"/>
                  </a:moveTo>
                  <a:lnTo>
                    <a:pt x="31" y="171"/>
                  </a:lnTo>
                  <a:lnTo>
                    <a:pt x="90" y="247"/>
                  </a:lnTo>
                  <a:lnTo>
                    <a:pt x="122" y="356"/>
                  </a:lnTo>
                  <a:lnTo>
                    <a:pt x="148" y="473"/>
                  </a:lnTo>
                  <a:lnTo>
                    <a:pt x="155" y="576"/>
                  </a:lnTo>
                  <a:lnTo>
                    <a:pt x="172" y="802"/>
                  </a:lnTo>
                  <a:lnTo>
                    <a:pt x="172" y="974"/>
                  </a:lnTo>
                  <a:lnTo>
                    <a:pt x="155" y="1147"/>
                  </a:lnTo>
                  <a:lnTo>
                    <a:pt x="131" y="1284"/>
                  </a:lnTo>
                  <a:lnTo>
                    <a:pt x="115" y="1517"/>
                  </a:lnTo>
                  <a:lnTo>
                    <a:pt x="57" y="1772"/>
                  </a:lnTo>
                  <a:lnTo>
                    <a:pt x="43" y="1898"/>
                  </a:lnTo>
                  <a:lnTo>
                    <a:pt x="10" y="2009"/>
                  </a:lnTo>
                  <a:lnTo>
                    <a:pt x="3" y="2139"/>
                  </a:lnTo>
                  <a:lnTo>
                    <a:pt x="84" y="2132"/>
                  </a:lnTo>
                  <a:lnTo>
                    <a:pt x="139" y="1895"/>
                  </a:lnTo>
                  <a:lnTo>
                    <a:pt x="163" y="1764"/>
                  </a:lnTo>
                  <a:lnTo>
                    <a:pt x="189" y="1627"/>
                  </a:lnTo>
                  <a:lnTo>
                    <a:pt x="205" y="1517"/>
                  </a:lnTo>
                  <a:lnTo>
                    <a:pt x="237" y="1284"/>
                  </a:lnTo>
                  <a:lnTo>
                    <a:pt x="263" y="1071"/>
                  </a:lnTo>
                  <a:lnTo>
                    <a:pt x="279" y="830"/>
                  </a:lnTo>
                  <a:lnTo>
                    <a:pt x="270" y="555"/>
                  </a:lnTo>
                  <a:lnTo>
                    <a:pt x="246" y="412"/>
                  </a:lnTo>
                  <a:lnTo>
                    <a:pt x="237" y="356"/>
                  </a:lnTo>
                  <a:lnTo>
                    <a:pt x="279" y="213"/>
                  </a:lnTo>
                  <a:lnTo>
                    <a:pt x="345" y="0"/>
                  </a:lnTo>
                  <a:lnTo>
                    <a:pt x="0" y="47"/>
                  </a:lnTo>
                </a:path>
              </a:pathLst>
            </a:custGeom>
            <a:solidFill>
              <a:srgbClr val="004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802" y="1740"/>
              <a:ext cx="172" cy="377"/>
              <a:chOff x="2802" y="1740"/>
              <a:chExt cx="172" cy="377"/>
            </a:xfrm>
          </p:grpSpPr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2802" y="1740"/>
                <a:ext cx="172" cy="377"/>
              </a:xfrm>
              <a:custGeom>
                <a:avLst/>
                <a:gdLst/>
                <a:ahLst/>
                <a:cxnLst>
                  <a:cxn ang="0">
                    <a:pos x="9" y="376"/>
                  </a:cxn>
                  <a:cxn ang="0">
                    <a:pos x="18" y="323"/>
                  </a:cxn>
                  <a:cxn ang="0">
                    <a:pos x="32" y="295"/>
                  </a:cxn>
                  <a:cxn ang="0">
                    <a:pos x="13" y="261"/>
                  </a:cxn>
                  <a:cxn ang="0">
                    <a:pos x="0" y="226"/>
                  </a:cxn>
                  <a:cxn ang="0">
                    <a:pos x="9" y="210"/>
                  </a:cxn>
                  <a:cxn ang="0">
                    <a:pos x="10" y="213"/>
                  </a:cxn>
                  <a:cxn ang="0">
                    <a:pos x="21" y="168"/>
                  </a:cxn>
                  <a:cxn ang="0">
                    <a:pos x="38" y="153"/>
                  </a:cxn>
                  <a:cxn ang="0">
                    <a:pos x="44" y="165"/>
                  </a:cxn>
                  <a:cxn ang="0">
                    <a:pos x="56" y="133"/>
                  </a:cxn>
                  <a:cxn ang="0">
                    <a:pos x="68" y="110"/>
                  </a:cxn>
                  <a:cxn ang="0">
                    <a:pos x="76" y="60"/>
                  </a:cxn>
                  <a:cxn ang="0">
                    <a:pos x="65" y="20"/>
                  </a:cxn>
                  <a:cxn ang="0">
                    <a:pos x="44" y="0"/>
                  </a:cxn>
                  <a:cxn ang="0">
                    <a:pos x="91" y="22"/>
                  </a:cxn>
                  <a:cxn ang="0">
                    <a:pos x="117" y="41"/>
                  </a:cxn>
                  <a:cxn ang="0">
                    <a:pos x="117" y="35"/>
                  </a:cxn>
                  <a:cxn ang="0">
                    <a:pos x="143" y="64"/>
                  </a:cxn>
                  <a:cxn ang="0">
                    <a:pos x="149" y="85"/>
                  </a:cxn>
                  <a:cxn ang="0">
                    <a:pos x="158" y="75"/>
                  </a:cxn>
                  <a:cxn ang="0">
                    <a:pos x="166" y="104"/>
                  </a:cxn>
                  <a:cxn ang="0">
                    <a:pos x="160" y="142"/>
                  </a:cxn>
                  <a:cxn ang="0">
                    <a:pos x="171" y="129"/>
                  </a:cxn>
                  <a:cxn ang="0">
                    <a:pos x="171" y="155"/>
                  </a:cxn>
                  <a:cxn ang="0">
                    <a:pos x="166" y="182"/>
                  </a:cxn>
                  <a:cxn ang="0">
                    <a:pos x="154" y="216"/>
                  </a:cxn>
                  <a:cxn ang="0">
                    <a:pos x="167" y="198"/>
                  </a:cxn>
                  <a:cxn ang="0">
                    <a:pos x="164" y="231"/>
                  </a:cxn>
                  <a:cxn ang="0">
                    <a:pos x="148" y="262"/>
                  </a:cxn>
                  <a:cxn ang="0">
                    <a:pos x="132" y="282"/>
                  </a:cxn>
                  <a:cxn ang="0">
                    <a:pos x="116" y="290"/>
                  </a:cxn>
                  <a:cxn ang="0">
                    <a:pos x="80" y="298"/>
                  </a:cxn>
                  <a:cxn ang="0">
                    <a:pos x="53" y="305"/>
                  </a:cxn>
                  <a:cxn ang="0">
                    <a:pos x="33" y="328"/>
                  </a:cxn>
                  <a:cxn ang="0">
                    <a:pos x="27" y="373"/>
                  </a:cxn>
                  <a:cxn ang="0">
                    <a:pos x="9" y="376"/>
                  </a:cxn>
                </a:cxnLst>
                <a:rect l="0" t="0" r="r" b="b"/>
                <a:pathLst>
                  <a:path w="172" h="377">
                    <a:moveTo>
                      <a:pt x="9" y="376"/>
                    </a:moveTo>
                    <a:lnTo>
                      <a:pt x="18" y="323"/>
                    </a:lnTo>
                    <a:lnTo>
                      <a:pt x="32" y="295"/>
                    </a:lnTo>
                    <a:lnTo>
                      <a:pt x="13" y="261"/>
                    </a:lnTo>
                    <a:lnTo>
                      <a:pt x="0" y="226"/>
                    </a:lnTo>
                    <a:lnTo>
                      <a:pt x="9" y="210"/>
                    </a:lnTo>
                    <a:lnTo>
                      <a:pt x="10" y="213"/>
                    </a:lnTo>
                    <a:lnTo>
                      <a:pt x="21" y="168"/>
                    </a:lnTo>
                    <a:lnTo>
                      <a:pt x="38" y="153"/>
                    </a:lnTo>
                    <a:lnTo>
                      <a:pt x="44" y="165"/>
                    </a:lnTo>
                    <a:lnTo>
                      <a:pt x="56" y="133"/>
                    </a:lnTo>
                    <a:lnTo>
                      <a:pt x="68" y="110"/>
                    </a:lnTo>
                    <a:lnTo>
                      <a:pt x="76" y="60"/>
                    </a:lnTo>
                    <a:lnTo>
                      <a:pt x="65" y="20"/>
                    </a:lnTo>
                    <a:lnTo>
                      <a:pt x="44" y="0"/>
                    </a:lnTo>
                    <a:lnTo>
                      <a:pt x="91" y="22"/>
                    </a:lnTo>
                    <a:lnTo>
                      <a:pt x="117" y="41"/>
                    </a:lnTo>
                    <a:lnTo>
                      <a:pt x="117" y="35"/>
                    </a:lnTo>
                    <a:lnTo>
                      <a:pt x="143" y="64"/>
                    </a:lnTo>
                    <a:lnTo>
                      <a:pt x="149" y="85"/>
                    </a:lnTo>
                    <a:lnTo>
                      <a:pt x="158" y="75"/>
                    </a:lnTo>
                    <a:lnTo>
                      <a:pt x="166" y="104"/>
                    </a:lnTo>
                    <a:lnTo>
                      <a:pt x="160" y="142"/>
                    </a:lnTo>
                    <a:lnTo>
                      <a:pt x="171" y="129"/>
                    </a:lnTo>
                    <a:lnTo>
                      <a:pt x="171" y="155"/>
                    </a:lnTo>
                    <a:lnTo>
                      <a:pt x="166" y="182"/>
                    </a:lnTo>
                    <a:lnTo>
                      <a:pt x="154" y="216"/>
                    </a:lnTo>
                    <a:lnTo>
                      <a:pt x="167" y="198"/>
                    </a:lnTo>
                    <a:lnTo>
                      <a:pt x="164" y="231"/>
                    </a:lnTo>
                    <a:lnTo>
                      <a:pt x="148" y="262"/>
                    </a:lnTo>
                    <a:lnTo>
                      <a:pt x="132" y="282"/>
                    </a:lnTo>
                    <a:lnTo>
                      <a:pt x="116" y="290"/>
                    </a:lnTo>
                    <a:lnTo>
                      <a:pt x="80" y="298"/>
                    </a:lnTo>
                    <a:lnTo>
                      <a:pt x="53" y="305"/>
                    </a:lnTo>
                    <a:lnTo>
                      <a:pt x="33" y="328"/>
                    </a:lnTo>
                    <a:lnTo>
                      <a:pt x="27" y="373"/>
                    </a:lnTo>
                    <a:lnTo>
                      <a:pt x="9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2856" y="1771"/>
                <a:ext cx="113" cy="256"/>
              </a:xfrm>
              <a:custGeom>
                <a:avLst/>
                <a:gdLst/>
                <a:ahLst/>
                <a:cxnLst>
                  <a:cxn ang="0">
                    <a:pos x="0" y="255"/>
                  </a:cxn>
                  <a:cxn ang="0">
                    <a:pos x="35" y="251"/>
                  </a:cxn>
                  <a:cxn ang="0">
                    <a:pos x="68" y="234"/>
                  </a:cxn>
                  <a:cxn ang="0">
                    <a:pos x="91" y="207"/>
                  </a:cxn>
                  <a:cxn ang="0">
                    <a:pos x="79" y="208"/>
                  </a:cxn>
                  <a:cxn ang="0">
                    <a:pos x="97" y="165"/>
                  </a:cxn>
                  <a:cxn ang="0">
                    <a:pos x="112" y="118"/>
                  </a:cxn>
                  <a:cxn ang="0">
                    <a:pos x="88" y="130"/>
                  </a:cxn>
                  <a:cxn ang="0">
                    <a:pos x="85" y="106"/>
                  </a:cxn>
                  <a:cxn ang="0">
                    <a:pos x="94" y="66"/>
                  </a:cxn>
                  <a:cxn ang="0">
                    <a:pos x="68" y="93"/>
                  </a:cxn>
                  <a:cxn ang="0">
                    <a:pos x="82" y="44"/>
                  </a:cxn>
                  <a:cxn ang="0">
                    <a:pos x="65" y="18"/>
                  </a:cxn>
                  <a:cxn ang="0">
                    <a:pos x="44" y="0"/>
                  </a:cxn>
                  <a:cxn ang="0">
                    <a:pos x="55" y="63"/>
                  </a:cxn>
                  <a:cxn ang="0">
                    <a:pos x="43" y="119"/>
                  </a:cxn>
                  <a:cxn ang="0">
                    <a:pos x="28" y="180"/>
                  </a:cxn>
                  <a:cxn ang="0">
                    <a:pos x="0" y="255"/>
                  </a:cxn>
                </a:cxnLst>
                <a:rect l="0" t="0" r="r" b="b"/>
                <a:pathLst>
                  <a:path w="113" h="256">
                    <a:moveTo>
                      <a:pt x="0" y="255"/>
                    </a:moveTo>
                    <a:lnTo>
                      <a:pt x="35" y="251"/>
                    </a:lnTo>
                    <a:lnTo>
                      <a:pt x="68" y="234"/>
                    </a:lnTo>
                    <a:lnTo>
                      <a:pt x="91" y="207"/>
                    </a:lnTo>
                    <a:lnTo>
                      <a:pt x="79" y="208"/>
                    </a:lnTo>
                    <a:lnTo>
                      <a:pt x="97" y="165"/>
                    </a:lnTo>
                    <a:lnTo>
                      <a:pt x="112" y="118"/>
                    </a:lnTo>
                    <a:lnTo>
                      <a:pt x="88" y="130"/>
                    </a:lnTo>
                    <a:lnTo>
                      <a:pt x="85" y="106"/>
                    </a:lnTo>
                    <a:lnTo>
                      <a:pt x="94" y="66"/>
                    </a:lnTo>
                    <a:lnTo>
                      <a:pt x="68" y="93"/>
                    </a:lnTo>
                    <a:lnTo>
                      <a:pt x="82" y="44"/>
                    </a:lnTo>
                    <a:lnTo>
                      <a:pt x="65" y="18"/>
                    </a:lnTo>
                    <a:lnTo>
                      <a:pt x="44" y="0"/>
                    </a:lnTo>
                    <a:lnTo>
                      <a:pt x="55" y="63"/>
                    </a:lnTo>
                    <a:lnTo>
                      <a:pt x="43" y="119"/>
                    </a:lnTo>
                    <a:lnTo>
                      <a:pt x="28" y="180"/>
                    </a:lnTo>
                    <a:lnTo>
                      <a:pt x="0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57" y="1704"/>
              <a:ext cx="339" cy="470"/>
              <a:chOff x="2857" y="1704"/>
              <a:chExt cx="339" cy="470"/>
            </a:xfrm>
          </p:grpSpPr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2857" y="1704"/>
                <a:ext cx="339" cy="470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35" y="398"/>
                  </a:cxn>
                  <a:cxn ang="0">
                    <a:pos x="66" y="371"/>
                  </a:cxn>
                  <a:cxn ang="0">
                    <a:pos x="53" y="317"/>
                  </a:cxn>
                  <a:cxn ang="0">
                    <a:pos x="47" y="264"/>
                  </a:cxn>
                  <a:cxn ang="0">
                    <a:pos x="66" y="248"/>
                  </a:cxn>
                  <a:cxn ang="0">
                    <a:pos x="68" y="254"/>
                  </a:cxn>
                  <a:cxn ang="0">
                    <a:pos x="102" y="201"/>
                  </a:cxn>
                  <a:cxn ang="0">
                    <a:pos x="130" y="192"/>
                  </a:cxn>
                  <a:cxn ang="0">
                    <a:pos x="137" y="213"/>
                  </a:cxn>
                  <a:cxn ang="0">
                    <a:pos x="167" y="179"/>
                  </a:cxn>
                  <a:cxn ang="0">
                    <a:pos x="193" y="156"/>
                  </a:cxn>
                  <a:cxn ang="0">
                    <a:pos x="225" y="95"/>
                  </a:cxn>
                  <a:cxn ang="0">
                    <a:pos x="225" y="37"/>
                  </a:cxn>
                  <a:cxn ang="0">
                    <a:pos x="204" y="0"/>
                  </a:cxn>
                  <a:cxn ang="0">
                    <a:pos x="261" y="56"/>
                  </a:cxn>
                  <a:cxn ang="0">
                    <a:pos x="290" y="95"/>
                  </a:cxn>
                  <a:cxn ang="0">
                    <a:pos x="293" y="86"/>
                  </a:cxn>
                  <a:cxn ang="0">
                    <a:pos x="318" y="138"/>
                  </a:cxn>
                  <a:cxn ang="0">
                    <a:pos x="319" y="171"/>
                  </a:cxn>
                  <a:cxn ang="0">
                    <a:pos x="338" y="163"/>
                  </a:cxn>
                  <a:cxn ang="0">
                    <a:pos x="336" y="205"/>
                  </a:cxn>
                  <a:cxn ang="0">
                    <a:pos x="313" y="250"/>
                  </a:cxn>
                  <a:cxn ang="0">
                    <a:pos x="333" y="240"/>
                  </a:cxn>
                  <a:cxn ang="0">
                    <a:pos x="322" y="274"/>
                  </a:cxn>
                  <a:cxn ang="0">
                    <a:pos x="306" y="305"/>
                  </a:cxn>
                  <a:cxn ang="0">
                    <a:pos x="272" y="342"/>
                  </a:cxn>
                  <a:cxn ang="0">
                    <a:pos x="299" y="327"/>
                  </a:cxn>
                  <a:cxn ang="0">
                    <a:pos x="283" y="366"/>
                  </a:cxn>
                  <a:cxn ang="0">
                    <a:pos x="246" y="398"/>
                  </a:cxn>
                  <a:cxn ang="0">
                    <a:pos x="216" y="414"/>
                  </a:cxn>
                  <a:cxn ang="0">
                    <a:pos x="188" y="414"/>
                  </a:cxn>
                  <a:cxn ang="0">
                    <a:pos x="135" y="403"/>
                  </a:cxn>
                  <a:cxn ang="0">
                    <a:pos x="92" y="398"/>
                  </a:cxn>
                  <a:cxn ang="0">
                    <a:pos x="54" y="414"/>
                  </a:cxn>
                  <a:cxn ang="0">
                    <a:pos x="28" y="469"/>
                  </a:cxn>
                  <a:cxn ang="0">
                    <a:pos x="0" y="461"/>
                  </a:cxn>
                </a:cxnLst>
                <a:rect l="0" t="0" r="r" b="b"/>
                <a:pathLst>
                  <a:path w="339" h="470">
                    <a:moveTo>
                      <a:pt x="0" y="461"/>
                    </a:moveTo>
                    <a:lnTo>
                      <a:pt x="35" y="398"/>
                    </a:lnTo>
                    <a:lnTo>
                      <a:pt x="66" y="371"/>
                    </a:lnTo>
                    <a:lnTo>
                      <a:pt x="53" y="317"/>
                    </a:lnTo>
                    <a:lnTo>
                      <a:pt x="47" y="264"/>
                    </a:lnTo>
                    <a:lnTo>
                      <a:pt x="66" y="248"/>
                    </a:lnTo>
                    <a:lnTo>
                      <a:pt x="68" y="254"/>
                    </a:lnTo>
                    <a:lnTo>
                      <a:pt x="102" y="201"/>
                    </a:lnTo>
                    <a:lnTo>
                      <a:pt x="130" y="192"/>
                    </a:lnTo>
                    <a:lnTo>
                      <a:pt x="137" y="213"/>
                    </a:lnTo>
                    <a:lnTo>
                      <a:pt x="167" y="179"/>
                    </a:lnTo>
                    <a:lnTo>
                      <a:pt x="193" y="156"/>
                    </a:lnTo>
                    <a:lnTo>
                      <a:pt x="225" y="95"/>
                    </a:lnTo>
                    <a:lnTo>
                      <a:pt x="225" y="37"/>
                    </a:lnTo>
                    <a:lnTo>
                      <a:pt x="204" y="0"/>
                    </a:lnTo>
                    <a:lnTo>
                      <a:pt x="261" y="56"/>
                    </a:lnTo>
                    <a:lnTo>
                      <a:pt x="290" y="95"/>
                    </a:lnTo>
                    <a:lnTo>
                      <a:pt x="293" y="86"/>
                    </a:lnTo>
                    <a:lnTo>
                      <a:pt x="318" y="138"/>
                    </a:lnTo>
                    <a:lnTo>
                      <a:pt x="319" y="171"/>
                    </a:lnTo>
                    <a:lnTo>
                      <a:pt x="338" y="163"/>
                    </a:lnTo>
                    <a:lnTo>
                      <a:pt x="336" y="205"/>
                    </a:lnTo>
                    <a:lnTo>
                      <a:pt x="313" y="250"/>
                    </a:lnTo>
                    <a:lnTo>
                      <a:pt x="333" y="240"/>
                    </a:lnTo>
                    <a:lnTo>
                      <a:pt x="322" y="274"/>
                    </a:lnTo>
                    <a:lnTo>
                      <a:pt x="306" y="305"/>
                    </a:lnTo>
                    <a:lnTo>
                      <a:pt x="272" y="342"/>
                    </a:lnTo>
                    <a:lnTo>
                      <a:pt x="299" y="327"/>
                    </a:lnTo>
                    <a:lnTo>
                      <a:pt x="283" y="366"/>
                    </a:lnTo>
                    <a:lnTo>
                      <a:pt x="246" y="398"/>
                    </a:lnTo>
                    <a:lnTo>
                      <a:pt x="216" y="414"/>
                    </a:lnTo>
                    <a:lnTo>
                      <a:pt x="188" y="414"/>
                    </a:lnTo>
                    <a:lnTo>
                      <a:pt x="135" y="403"/>
                    </a:lnTo>
                    <a:lnTo>
                      <a:pt x="92" y="398"/>
                    </a:lnTo>
                    <a:lnTo>
                      <a:pt x="54" y="414"/>
                    </a:lnTo>
                    <a:lnTo>
                      <a:pt x="28" y="469"/>
                    </a:lnTo>
                    <a:lnTo>
                      <a:pt x="0" y="46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2957" y="1779"/>
                <a:ext cx="220" cy="316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54" y="315"/>
                  </a:cxn>
                  <a:cxn ang="0">
                    <a:pos x="109" y="312"/>
                  </a:cxn>
                  <a:cxn ang="0">
                    <a:pos x="153" y="291"/>
                  </a:cxn>
                  <a:cxn ang="0">
                    <a:pos x="133" y="284"/>
                  </a:cxn>
                  <a:cxn ang="0">
                    <a:pos x="179" y="241"/>
                  </a:cxn>
                  <a:cxn ang="0">
                    <a:pos x="219" y="190"/>
                  </a:cxn>
                  <a:cxn ang="0">
                    <a:pos x="179" y="191"/>
                  </a:cxn>
                  <a:cxn ang="0">
                    <a:pos x="184" y="158"/>
                  </a:cxn>
                  <a:cxn ang="0">
                    <a:pos x="212" y="113"/>
                  </a:cxn>
                  <a:cxn ang="0">
                    <a:pos x="165" y="133"/>
                  </a:cxn>
                  <a:cxn ang="0">
                    <a:pos x="206" y="78"/>
                  </a:cxn>
                  <a:cxn ang="0">
                    <a:pos x="191" y="37"/>
                  </a:cxn>
                  <a:cxn ang="0">
                    <a:pos x="168" y="0"/>
                  </a:cxn>
                  <a:cxn ang="0">
                    <a:pos x="159" y="85"/>
                  </a:cxn>
                  <a:cxn ang="0">
                    <a:pos x="117" y="151"/>
                  </a:cxn>
                  <a:cxn ang="0">
                    <a:pos x="71" y="219"/>
                  </a:cxn>
                  <a:cxn ang="0">
                    <a:pos x="0" y="297"/>
                  </a:cxn>
                </a:cxnLst>
                <a:rect l="0" t="0" r="r" b="b"/>
                <a:pathLst>
                  <a:path w="220" h="316">
                    <a:moveTo>
                      <a:pt x="0" y="297"/>
                    </a:moveTo>
                    <a:lnTo>
                      <a:pt x="54" y="315"/>
                    </a:lnTo>
                    <a:lnTo>
                      <a:pt x="109" y="312"/>
                    </a:lnTo>
                    <a:lnTo>
                      <a:pt x="153" y="291"/>
                    </a:lnTo>
                    <a:lnTo>
                      <a:pt x="133" y="284"/>
                    </a:lnTo>
                    <a:lnTo>
                      <a:pt x="179" y="241"/>
                    </a:lnTo>
                    <a:lnTo>
                      <a:pt x="219" y="190"/>
                    </a:lnTo>
                    <a:lnTo>
                      <a:pt x="179" y="191"/>
                    </a:lnTo>
                    <a:lnTo>
                      <a:pt x="184" y="158"/>
                    </a:lnTo>
                    <a:lnTo>
                      <a:pt x="212" y="113"/>
                    </a:lnTo>
                    <a:lnTo>
                      <a:pt x="165" y="133"/>
                    </a:lnTo>
                    <a:lnTo>
                      <a:pt x="206" y="78"/>
                    </a:lnTo>
                    <a:lnTo>
                      <a:pt x="191" y="37"/>
                    </a:lnTo>
                    <a:lnTo>
                      <a:pt x="168" y="0"/>
                    </a:lnTo>
                    <a:lnTo>
                      <a:pt x="159" y="85"/>
                    </a:lnTo>
                    <a:lnTo>
                      <a:pt x="117" y="151"/>
                    </a:lnTo>
                    <a:lnTo>
                      <a:pt x="71" y="219"/>
                    </a:lnTo>
                    <a:lnTo>
                      <a:pt x="0" y="297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332" y="2005"/>
              <a:ext cx="436" cy="398"/>
              <a:chOff x="2332" y="2005"/>
              <a:chExt cx="436" cy="398"/>
            </a:xfrm>
          </p:grpSpPr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2332" y="2005"/>
                <a:ext cx="436" cy="398"/>
              </a:xfrm>
              <a:custGeom>
                <a:avLst/>
                <a:gdLst/>
                <a:ahLst/>
                <a:cxnLst>
                  <a:cxn ang="0">
                    <a:pos x="435" y="381"/>
                  </a:cxn>
                  <a:cxn ang="0">
                    <a:pos x="378" y="332"/>
                  </a:cxn>
                  <a:cxn ang="0">
                    <a:pos x="337" y="316"/>
                  </a:cxn>
                  <a:cxn ang="0">
                    <a:pos x="328" y="259"/>
                  </a:cxn>
                  <a:cxn ang="0">
                    <a:pos x="313" y="209"/>
                  </a:cxn>
                  <a:cxn ang="0">
                    <a:pos x="289" y="199"/>
                  </a:cxn>
                  <a:cxn ang="0">
                    <a:pos x="289" y="205"/>
                  </a:cxn>
                  <a:cxn ang="0">
                    <a:pos x="236" y="163"/>
                  </a:cxn>
                  <a:cxn ang="0">
                    <a:pos x="206" y="163"/>
                  </a:cxn>
                  <a:cxn ang="0">
                    <a:pos x="209" y="184"/>
                  </a:cxn>
                  <a:cxn ang="0">
                    <a:pos x="168" y="160"/>
                  </a:cxn>
                  <a:cxn ang="0">
                    <a:pos x="133" y="146"/>
                  </a:cxn>
                  <a:cxn ang="0">
                    <a:pos x="80" y="98"/>
                  </a:cxn>
                  <a:cxn ang="0">
                    <a:pos x="57" y="42"/>
                  </a:cxn>
                  <a:cxn ang="0">
                    <a:pos x="63" y="0"/>
                  </a:cxn>
                  <a:cxn ang="0">
                    <a:pos x="30" y="70"/>
                  </a:cxn>
                  <a:cxn ang="0">
                    <a:pos x="18" y="115"/>
                  </a:cxn>
                  <a:cxn ang="0">
                    <a:pos x="13" y="107"/>
                  </a:cxn>
                  <a:cxn ang="0">
                    <a:pos x="9" y="163"/>
                  </a:cxn>
                  <a:cxn ang="0">
                    <a:pos x="21" y="194"/>
                  </a:cxn>
                  <a:cxn ang="0">
                    <a:pos x="0" y="191"/>
                  </a:cxn>
                  <a:cxn ang="0">
                    <a:pos x="19" y="230"/>
                  </a:cxn>
                  <a:cxn ang="0">
                    <a:pos x="57" y="268"/>
                  </a:cxn>
                  <a:cxn ang="0">
                    <a:pos x="34" y="263"/>
                  </a:cxn>
                  <a:cxn ang="0">
                    <a:pos x="59" y="292"/>
                  </a:cxn>
                  <a:cxn ang="0">
                    <a:pos x="86" y="316"/>
                  </a:cxn>
                  <a:cxn ang="0">
                    <a:pos x="131" y="344"/>
                  </a:cxn>
                  <a:cxn ang="0">
                    <a:pos x="101" y="336"/>
                  </a:cxn>
                  <a:cxn ang="0">
                    <a:pos x="131" y="369"/>
                  </a:cxn>
                  <a:cxn ang="0">
                    <a:pos x="177" y="388"/>
                  </a:cxn>
                  <a:cxn ang="0">
                    <a:pos x="213" y="397"/>
                  </a:cxn>
                  <a:cxn ang="0">
                    <a:pos x="240" y="389"/>
                  </a:cxn>
                  <a:cxn ang="0">
                    <a:pos x="286" y="364"/>
                  </a:cxn>
                  <a:cxn ang="0">
                    <a:pos x="324" y="346"/>
                  </a:cxn>
                  <a:cxn ang="0">
                    <a:pos x="366" y="352"/>
                  </a:cxn>
                  <a:cxn ang="0">
                    <a:pos x="410" y="397"/>
                  </a:cxn>
                  <a:cxn ang="0">
                    <a:pos x="435" y="381"/>
                  </a:cxn>
                </a:cxnLst>
                <a:rect l="0" t="0" r="r" b="b"/>
                <a:pathLst>
                  <a:path w="436" h="398">
                    <a:moveTo>
                      <a:pt x="435" y="381"/>
                    </a:moveTo>
                    <a:lnTo>
                      <a:pt x="378" y="332"/>
                    </a:lnTo>
                    <a:lnTo>
                      <a:pt x="337" y="316"/>
                    </a:lnTo>
                    <a:lnTo>
                      <a:pt x="328" y="259"/>
                    </a:lnTo>
                    <a:lnTo>
                      <a:pt x="313" y="209"/>
                    </a:lnTo>
                    <a:lnTo>
                      <a:pt x="289" y="199"/>
                    </a:lnTo>
                    <a:lnTo>
                      <a:pt x="289" y="205"/>
                    </a:lnTo>
                    <a:lnTo>
                      <a:pt x="236" y="163"/>
                    </a:lnTo>
                    <a:lnTo>
                      <a:pt x="206" y="163"/>
                    </a:lnTo>
                    <a:lnTo>
                      <a:pt x="209" y="184"/>
                    </a:lnTo>
                    <a:lnTo>
                      <a:pt x="168" y="160"/>
                    </a:lnTo>
                    <a:lnTo>
                      <a:pt x="133" y="146"/>
                    </a:lnTo>
                    <a:lnTo>
                      <a:pt x="80" y="98"/>
                    </a:lnTo>
                    <a:lnTo>
                      <a:pt x="57" y="42"/>
                    </a:lnTo>
                    <a:lnTo>
                      <a:pt x="63" y="0"/>
                    </a:lnTo>
                    <a:lnTo>
                      <a:pt x="30" y="70"/>
                    </a:lnTo>
                    <a:lnTo>
                      <a:pt x="18" y="115"/>
                    </a:lnTo>
                    <a:lnTo>
                      <a:pt x="13" y="107"/>
                    </a:lnTo>
                    <a:lnTo>
                      <a:pt x="9" y="163"/>
                    </a:lnTo>
                    <a:lnTo>
                      <a:pt x="21" y="194"/>
                    </a:lnTo>
                    <a:lnTo>
                      <a:pt x="0" y="191"/>
                    </a:lnTo>
                    <a:lnTo>
                      <a:pt x="19" y="230"/>
                    </a:lnTo>
                    <a:lnTo>
                      <a:pt x="57" y="268"/>
                    </a:lnTo>
                    <a:lnTo>
                      <a:pt x="34" y="263"/>
                    </a:lnTo>
                    <a:lnTo>
                      <a:pt x="59" y="292"/>
                    </a:lnTo>
                    <a:lnTo>
                      <a:pt x="86" y="316"/>
                    </a:lnTo>
                    <a:lnTo>
                      <a:pt x="131" y="344"/>
                    </a:lnTo>
                    <a:lnTo>
                      <a:pt x="101" y="336"/>
                    </a:lnTo>
                    <a:lnTo>
                      <a:pt x="131" y="369"/>
                    </a:lnTo>
                    <a:lnTo>
                      <a:pt x="177" y="388"/>
                    </a:lnTo>
                    <a:lnTo>
                      <a:pt x="213" y="397"/>
                    </a:lnTo>
                    <a:lnTo>
                      <a:pt x="240" y="389"/>
                    </a:lnTo>
                    <a:lnTo>
                      <a:pt x="286" y="364"/>
                    </a:lnTo>
                    <a:lnTo>
                      <a:pt x="324" y="346"/>
                    </a:lnTo>
                    <a:lnTo>
                      <a:pt x="366" y="352"/>
                    </a:lnTo>
                    <a:lnTo>
                      <a:pt x="410" y="397"/>
                    </a:lnTo>
                    <a:lnTo>
                      <a:pt x="435" y="381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2355" y="2094"/>
                <a:ext cx="285" cy="283"/>
              </a:xfrm>
              <a:custGeom>
                <a:avLst/>
                <a:gdLst/>
                <a:ahLst/>
                <a:cxnLst>
                  <a:cxn ang="0">
                    <a:pos x="284" y="236"/>
                  </a:cxn>
                  <a:cxn ang="0">
                    <a:pos x="238" y="268"/>
                  </a:cxn>
                  <a:cxn ang="0">
                    <a:pos x="186" y="282"/>
                  </a:cxn>
                  <a:cxn ang="0">
                    <a:pos x="136" y="273"/>
                  </a:cxn>
                  <a:cxn ang="0">
                    <a:pos x="150" y="260"/>
                  </a:cxn>
                  <a:cxn ang="0">
                    <a:pos x="91" y="232"/>
                  </a:cxn>
                  <a:cxn ang="0">
                    <a:pos x="34" y="194"/>
                  </a:cxn>
                  <a:cxn ang="0">
                    <a:pos x="72" y="184"/>
                  </a:cxn>
                  <a:cxn ang="0">
                    <a:pos x="56" y="155"/>
                  </a:cxn>
                  <a:cxn ang="0">
                    <a:pos x="10" y="120"/>
                  </a:cxn>
                  <a:cxn ang="0">
                    <a:pos x="60" y="126"/>
                  </a:cxn>
                  <a:cxn ang="0">
                    <a:pos x="3" y="84"/>
                  </a:cxn>
                  <a:cxn ang="0">
                    <a:pos x="0" y="41"/>
                  </a:cxn>
                  <a:cxn ang="0">
                    <a:pos x="7" y="0"/>
                  </a:cxn>
                  <a:cxn ang="0">
                    <a:pos x="50" y="80"/>
                  </a:cxn>
                  <a:cxn ang="0">
                    <a:pos x="115" y="130"/>
                  </a:cxn>
                  <a:cxn ang="0">
                    <a:pos x="185" y="182"/>
                  </a:cxn>
                  <a:cxn ang="0">
                    <a:pos x="284" y="236"/>
                  </a:cxn>
                </a:cxnLst>
                <a:rect l="0" t="0" r="r" b="b"/>
                <a:pathLst>
                  <a:path w="285" h="283">
                    <a:moveTo>
                      <a:pt x="284" y="236"/>
                    </a:moveTo>
                    <a:lnTo>
                      <a:pt x="238" y="268"/>
                    </a:lnTo>
                    <a:lnTo>
                      <a:pt x="186" y="282"/>
                    </a:lnTo>
                    <a:lnTo>
                      <a:pt x="136" y="273"/>
                    </a:lnTo>
                    <a:lnTo>
                      <a:pt x="150" y="260"/>
                    </a:lnTo>
                    <a:lnTo>
                      <a:pt x="91" y="232"/>
                    </a:lnTo>
                    <a:lnTo>
                      <a:pt x="34" y="194"/>
                    </a:lnTo>
                    <a:lnTo>
                      <a:pt x="72" y="184"/>
                    </a:lnTo>
                    <a:lnTo>
                      <a:pt x="56" y="155"/>
                    </a:lnTo>
                    <a:lnTo>
                      <a:pt x="10" y="120"/>
                    </a:lnTo>
                    <a:lnTo>
                      <a:pt x="60" y="126"/>
                    </a:lnTo>
                    <a:lnTo>
                      <a:pt x="3" y="84"/>
                    </a:lnTo>
                    <a:lnTo>
                      <a:pt x="0" y="41"/>
                    </a:lnTo>
                    <a:lnTo>
                      <a:pt x="7" y="0"/>
                    </a:lnTo>
                    <a:lnTo>
                      <a:pt x="50" y="80"/>
                    </a:lnTo>
                    <a:lnTo>
                      <a:pt x="115" y="130"/>
                    </a:lnTo>
                    <a:lnTo>
                      <a:pt x="185" y="182"/>
                    </a:lnTo>
                    <a:lnTo>
                      <a:pt x="284" y="236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94" y="1727"/>
              <a:ext cx="130" cy="300"/>
              <a:chOff x="2694" y="1727"/>
              <a:chExt cx="130" cy="300"/>
            </a:xfrm>
          </p:grpSpPr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2694" y="1727"/>
                <a:ext cx="130" cy="300"/>
              </a:xfrm>
              <a:custGeom>
                <a:avLst/>
                <a:gdLst/>
                <a:ahLst/>
                <a:cxnLst>
                  <a:cxn ang="0">
                    <a:pos x="122" y="299"/>
                  </a:cxn>
                  <a:cxn ang="0">
                    <a:pos x="115" y="257"/>
                  </a:cxn>
                  <a:cxn ang="0">
                    <a:pos x="104" y="235"/>
                  </a:cxn>
                  <a:cxn ang="0">
                    <a:pos x="118" y="208"/>
                  </a:cxn>
                  <a:cxn ang="0">
                    <a:pos x="129" y="180"/>
                  </a:cxn>
                  <a:cxn ang="0">
                    <a:pos x="122" y="167"/>
                  </a:cxn>
                  <a:cxn ang="0">
                    <a:pos x="120" y="170"/>
                  </a:cxn>
                  <a:cxn ang="0">
                    <a:pos x="112" y="134"/>
                  </a:cxn>
                  <a:cxn ang="0">
                    <a:pos x="100" y="122"/>
                  </a:cxn>
                  <a:cxn ang="0">
                    <a:pos x="95" y="132"/>
                  </a:cxn>
                  <a:cxn ang="0">
                    <a:pos x="86" y="106"/>
                  </a:cxn>
                  <a:cxn ang="0">
                    <a:pos x="77" y="88"/>
                  </a:cxn>
                  <a:cxn ang="0">
                    <a:pos x="71" y="48"/>
                  </a:cxn>
                  <a:cxn ang="0">
                    <a:pos x="79" y="16"/>
                  </a:cxn>
                  <a:cxn ang="0">
                    <a:pos x="95" y="0"/>
                  </a:cxn>
                  <a:cxn ang="0">
                    <a:pos x="59" y="18"/>
                  </a:cxn>
                  <a:cxn ang="0">
                    <a:pos x="40" y="33"/>
                  </a:cxn>
                  <a:cxn ang="0">
                    <a:pos x="40" y="28"/>
                  </a:cxn>
                  <a:cxn ang="0">
                    <a:pos x="20" y="51"/>
                  </a:cxn>
                  <a:cxn ang="0">
                    <a:pos x="16" y="68"/>
                  </a:cxn>
                  <a:cxn ang="0">
                    <a:pos x="9" y="60"/>
                  </a:cxn>
                  <a:cxn ang="0">
                    <a:pos x="3" y="83"/>
                  </a:cxn>
                  <a:cxn ang="0">
                    <a:pos x="8" y="113"/>
                  </a:cxn>
                  <a:cxn ang="0">
                    <a:pos x="0" y="103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2" y="172"/>
                  </a:cxn>
                  <a:cxn ang="0">
                    <a:pos x="2" y="158"/>
                  </a:cxn>
                  <a:cxn ang="0">
                    <a:pos x="4" y="184"/>
                  </a:cxn>
                  <a:cxn ang="0">
                    <a:pos x="17" y="209"/>
                  </a:cxn>
                  <a:cxn ang="0">
                    <a:pos x="28" y="225"/>
                  </a:cxn>
                  <a:cxn ang="0">
                    <a:pos x="41" y="231"/>
                  </a:cxn>
                  <a:cxn ang="0">
                    <a:pos x="67" y="237"/>
                  </a:cxn>
                  <a:cxn ang="0">
                    <a:pos x="88" y="243"/>
                  </a:cxn>
                  <a:cxn ang="0">
                    <a:pos x="103" y="261"/>
                  </a:cxn>
                  <a:cxn ang="0">
                    <a:pos x="108" y="297"/>
                  </a:cxn>
                  <a:cxn ang="0">
                    <a:pos x="122" y="299"/>
                  </a:cxn>
                </a:cxnLst>
                <a:rect l="0" t="0" r="r" b="b"/>
                <a:pathLst>
                  <a:path w="130" h="300">
                    <a:moveTo>
                      <a:pt x="122" y="299"/>
                    </a:moveTo>
                    <a:lnTo>
                      <a:pt x="115" y="257"/>
                    </a:lnTo>
                    <a:lnTo>
                      <a:pt x="104" y="235"/>
                    </a:lnTo>
                    <a:lnTo>
                      <a:pt x="118" y="208"/>
                    </a:lnTo>
                    <a:lnTo>
                      <a:pt x="129" y="180"/>
                    </a:lnTo>
                    <a:lnTo>
                      <a:pt x="122" y="167"/>
                    </a:lnTo>
                    <a:lnTo>
                      <a:pt x="120" y="170"/>
                    </a:lnTo>
                    <a:lnTo>
                      <a:pt x="112" y="134"/>
                    </a:lnTo>
                    <a:lnTo>
                      <a:pt x="100" y="122"/>
                    </a:lnTo>
                    <a:lnTo>
                      <a:pt x="95" y="132"/>
                    </a:lnTo>
                    <a:lnTo>
                      <a:pt x="86" y="106"/>
                    </a:lnTo>
                    <a:lnTo>
                      <a:pt x="77" y="88"/>
                    </a:lnTo>
                    <a:lnTo>
                      <a:pt x="71" y="48"/>
                    </a:lnTo>
                    <a:lnTo>
                      <a:pt x="79" y="16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40" y="33"/>
                    </a:lnTo>
                    <a:lnTo>
                      <a:pt x="40" y="28"/>
                    </a:lnTo>
                    <a:lnTo>
                      <a:pt x="20" y="51"/>
                    </a:lnTo>
                    <a:lnTo>
                      <a:pt x="16" y="68"/>
                    </a:lnTo>
                    <a:lnTo>
                      <a:pt x="9" y="60"/>
                    </a:lnTo>
                    <a:lnTo>
                      <a:pt x="3" y="83"/>
                    </a:lnTo>
                    <a:lnTo>
                      <a:pt x="8" y="113"/>
                    </a:lnTo>
                    <a:lnTo>
                      <a:pt x="0" y="103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2" y="172"/>
                    </a:lnTo>
                    <a:lnTo>
                      <a:pt x="2" y="158"/>
                    </a:lnTo>
                    <a:lnTo>
                      <a:pt x="4" y="184"/>
                    </a:lnTo>
                    <a:lnTo>
                      <a:pt x="17" y="209"/>
                    </a:lnTo>
                    <a:lnTo>
                      <a:pt x="28" y="225"/>
                    </a:lnTo>
                    <a:lnTo>
                      <a:pt x="41" y="231"/>
                    </a:lnTo>
                    <a:lnTo>
                      <a:pt x="67" y="237"/>
                    </a:lnTo>
                    <a:lnTo>
                      <a:pt x="88" y="243"/>
                    </a:lnTo>
                    <a:lnTo>
                      <a:pt x="103" y="261"/>
                    </a:lnTo>
                    <a:lnTo>
                      <a:pt x="108" y="297"/>
                    </a:lnTo>
                    <a:lnTo>
                      <a:pt x="122" y="299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2696" y="1754"/>
                <a:ext cx="87" cy="200"/>
              </a:xfrm>
              <a:custGeom>
                <a:avLst/>
                <a:gdLst/>
                <a:ahLst/>
                <a:cxnLst>
                  <a:cxn ang="0">
                    <a:pos x="86" y="199"/>
                  </a:cxn>
                  <a:cxn ang="0">
                    <a:pos x="58" y="196"/>
                  </a:cxn>
                  <a:cxn ang="0">
                    <a:pos x="33" y="183"/>
                  </a:cxn>
                  <a:cxn ang="0">
                    <a:pos x="16" y="161"/>
                  </a:cxn>
                  <a:cxn ang="0">
                    <a:pos x="25" y="162"/>
                  </a:cxn>
                  <a:cxn ang="0">
                    <a:pos x="11" y="129"/>
                  </a:cxn>
                  <a:cxn ang="0">
                    <a:pos x="0" y="92"/>
                  </a:cxn>
                  <a:cxn ang="0">
                    <a:pos x="18" y="101"/>
                  </a:cxn>
                  <a:cxn ang="0">
                    <a:pos x="20" y="82"/>
                  </a:cxn>
                  <a:cxn ang="0">
                    <a:pos x="13" y="52"/>
                  </a:cxn>
                  <a:cxn ang="0">
                    <a:pos x="33" y="72"/>
                  </a:cxn>
                  <a:cxn ang="0">
                    <a:pos x="22" y="34"/>
                  </a:cxn>
                  <a:cxn ang="0">
                    <a:pos x="35" y="14"/>
                  </a:cxn>
                  <a:cxn ang="0">
                    <a:pos x="51" y="0"/>
                  </a:cxn>
                  <a:cxn ang="0">
                    <a:pos x="43" y="49"/>
                  </a:cxn>
                  <a:cxn ang="0">
                    <a:pos x="52" y="93"/>
                  </a:cxn>
                  <a:cxn ang="0">
                    <a:pos x="64" y="140"/>
                  </a:cxn>
                  <a:cxn ang="0">
                    <a:pos x="86" y="199"/>
                  </a:cxn>
                </a:cxnLst>
                <a:rect l="0" t="0" r="r" b="b"/>
                <a:pathLst>
                  <a:path w="87" h="200">
                    <a:moveTo>
                      <a:pt x="86" y="199"/>
                    </a:moveTo>
                    <a:lnTo>
                      <a:pt x="58" y="196"/>
                    </a:lnTo>
                    <a:lnTo>
                      <a:pt x="33" y="183"/>
                    </a:lnTo>
                    <a:lnTo>
                      <a:pt x="16" y="161"/>
                    </a:lnTo>
                    <a:lnTo>
                      <a:pt x="25" y="162"/>
                    </a:lnTo>
                    <a:lnTo>
                      <a:pt x="11" y="129"/>
                    </a:lnTo>
                    <a:lnTo>
                      <a:pt x="0" y="92"/>
                    </a:lnTo>
                    <a:lnTo>
                      <a:pt x="18" y="101"/>
                    </a:lnTo>
                    <a:lnTo>
                      <a:pt x="20" y="82"/>
                    </a:lnTo>
                    <a:lnTo>
                      <a:pt x="13" y="52"/>
                    </a:lnTo>
                    <a:lnTo>
                      <a:pt x="33" y="72"/>
                    </a:lnTo>
                    <a:lnTo>
                      <a:pt x="22" y="34"/>
                    </a:lnTo>
                    <a:lnTo>
                      <a:pt x="35" y="14"/>
                    </a:lnTo>
                    <a:lnTo>
                      <a:pt x="51" y="0"/>
                    </a:lnTo>
                    <a:lnTo>
                      <a:pt x="43" y="49"/>
                    </a:lnTo>
                    <a:lnTo>
                      <a:pt x="52" y="93"/>
                    </a:lnTo>
                    <a:lnTo>
                      <a:pt x="64" y="140"/>
                    </a:lnTo>
                    <a:lnTo>
                      <a:pt x="86" y="199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559" y="1770"/>
              <a:ext cx="172" cy="377"/>
              <a:chOff x="2559" y="1770"/>
              <a:chExt cx="172" cy="377"/>
            </a:xfrm>
          </p:grpSpPr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2559" y="1770"/>
                <a:ext cx="172" cy="377"/>
              </a:xfrm>
              <a:custGeom>
                <a:avLst/>
                <a:gdLst/>
                <a:ahLst/>
                <a:cxnLst>
                  <a:cxn ang="0">
                    <a:pos x="161" y="376"/>
                  </a:cxn>
                  <a:cxn ang="0">
                    <a:pos x="152" y="323"/>
                  </a:cxn>
                  <a:cxn ang="0">
                    <a:pos x="138" y="295"/>
                  </a:cxn>
                  <a:cxn ang="0">
                    <a:pos x="157" y="261"/>
                  </a:cxn>
                  <a:cxn ang="0">
                    <a:pos x="171" y="226"/>
                  </a:cxn>
                  <a:cxn ang="0">
                    <a:pos x="161" y="210"/>
                  </a:cxn>
                  <a:cxn ang="0">
                    <a:pos x="160" y="213"/>
                  </a:cxn>
                  <a:cxn ang="0">
                    <a:pos x="149" y="168"/>
                  </a:cxn>
                  <a:cxn ang="0">
                    <a:pos x="132" y="153"/>
                  </a:cxn>
                  <a:cxn ang="0">
                    <a:pos x="126" y="165"/>
                  </a:cxn>
                  <a:cxn ang="0">
                    <a:pos x="114" y="133"/>
                  </a:cxn>
                  <a:cxn ang="0">
                    <a:pos x="102" y="110"/>
                  </a:cxn>
                  <a:cxn ang="0">
                    <a:pos x="94" y="60"/>
                  </a:cxn>
                  <a:cxn ang="0">
                    <a:pos x="105" y="20"/>
                  </a:cxn>
                  <a:cxn ang="0">
                    <a:pos x="126" y="0"/>
                  </a:cxn>
                  <a:cxn ang="0">
                    <a:pos x="79" y="22"/>
                  </a:cxn>
                  <a:cxn ang="0">
                    <a:pos x="53" y="41"/>
                  </a:cxn>
                  <a:cxn ang="0">
                    <a:pos x="53" y="35"/>
                  </a:cxn>
                  <a:cxn ang="0">
                    <a:pos x="27" y="64"/>
                  </a:cxn>
                  <a:cxn ang="0">
                    <a:pos x="21" y="85"/>
                  </a:cxn>
                  <a:cxn ang="0">
                    <a:pos x="12" y="75"/>
                  </a:cxn>
                  <a:cxn ang="0">
                    <a:pos x="4" y="104"/>
                  </a:cxn>
                  <a:cxn ang="0">
                    <a:pos x="10" y="142"/>
                  </a:cxn>
                  <a:cxn ang="0">
                    <a:pos x="0" y="129"/>
                  </a:cxn>
                  <a:cxn ang="0">
                    <a:pos x="0" y="155"/>
                  </a:cxn>
                  <a:cxn ang="0">
                    <a:pos x="4" y="182"/>
                  </a:cxn>
                  <a:cxn ang="0">
                    <a:pos x="16" y="216"/>
                  </a:cxn>
                  <a:cxn ang="0">
                    <a:pos x="3" y="198"/>
                  </a:cxn>
                  <a:cxn ang="0">
                    <a:pos x="6" y="231"/>
                  </a:cxn>
                  <a:cxn ang="0">
                    <a:pos x="22" y="262"/>
                  </a:cxn>
                  <a:cxn ang="0">
                    <a:pos x="38" y="282"/>
                  </a:cxn>
                  <a:cxn ang="0">
                    <a:pos x="54" y="290"/>
                  </a:cxn>
                  <a:cxn ang="0">
                    <a:pos x="90" y="298"/>
                  </a:cxn>
                  <a:cxn ang="0">
                    <a:pos x="117" y="305"/>
                  </a:cxn>
                  <a:cxn ang="0">
                    <a:pos x="137" y="328"/>
                  </a:cxn>
                  <a:cxn ang="0">
                    <a:pos x="143" y="373"/>
                  </a:cxn>
                  <a:cxn ang="0">
                    <a:pos x="161" y="376"/>
                  </a:cxn>
                </a:cxnLst>
                <a:rect l="0" t="0" r="r" b="b"/>
                <a:pathLst>
                  <a:path w="172" h="377">
                    <a:moveTo>
                      <a:pt x="161" y="376"/>
                    </a:moveTo>
                    <a:lnTo>
                      <a:pt x="152" y="323"/>
                    </a:lnTo>
                    <a:lnTo>
                      <a:pt x="138" y="295"/>
                    </a:lnTo>
                    <a:lnTo>
                      <a:pt x="157" y="261"/>
                    </a:lnTo>
                    <a:lnTo>
                      <a:pt x="171" y="226"/>
                    </a:lnTo>
                    <a:lnTo>
                      <a:pt x="161" y="210"/>
                    </a:lnTo>
                    <a:lnTo>
                      <a:pt x="160" y="213"/>
                    </a:lnTo>
                    <a:lnTo>
                      <a:pt x="149" y="168"/>
                    </a:lnTo>
                    <a:lnTo>
                      <a:pt x="132" y="153"/>
                    </a:lnTo>
                    <a:lnTo>
                      <a:pt x="126" y="165"/>
                    </a:lnTo>
                    <a:lnTo>
                      <a:pt x="114" y="133"/>
                    </a:lnTo>
                    <a:lnTo>
                      <a:pt x="102" y="110"/>
                    </a:lnTo>
                    <a:lnTo>
                      <a:pt x="94" y="60"/>
                    </a:lnTo>
                    <a:lnTo>
                      <a:pt x="105" y="20"/>
                    </a:lnTo>
                    <a:lnTo>
                      <a:pt x="126" y="0"/>
                    </a:lnTo>
                    <a:lnTo>
                      <a:pt x="79" y="22"/>
                    </a:lnTo>
                    <a:lnTo>
                      <a:pt x="53" y="41"/>
                    </a:lnTo>
                    <a:lnTo>
                      <a:pt x="53" y="35"/>
                    </a:lnTo>
                    <a:lnTo>
                      <a:pt x="27" y="64"/>
                    </a:lnTo>
                    <a:lnTo>
                      <a:pt x="21" y="85"/>
                    </a:lnTo>
                    <a:lnTo>
                      <a:pt x="12" y="75"/>
                    </a:lnTo>
                    <a:lnTo>
                      <a:pt x="4" y="104"/>
                    </a:lnTo>
                    <a:lnTo>
                      <a:pt x="10" y="142"/>
                    </a:lnTo>
                    <a:lnTo>
                      <a:pt x="0" y="129"/>
                    </a:lnTo>
                    <a:lnTo>
                      <a:pt x="0" y="155"/>
                    </a:lnTo>
                    <a:lnTo>
                      <a:pt x="4" y="182"/>
                    </a:lnTo>
                    <a:lnTo>
                      <a:pt x="16" y="216"/>
                    </a:lnTo>
                    <a:lnTo>
                      <a:pt x="3" y="198"/>
                    </a:lnTo>
                    <a:lnTo>
                      <a:pt x="6" y="231"/>
                    </a:lnTo>
                    <a:lnTo>
                      <a:pt x="22" y="262"/>
                    </a:lnTo>
                    <a:lnTo>
                      <a:pt x="38" y="282"/>
                    </a:lnTo>
                    <a:lnTo>
                      <a:pt x="54" y="290"/>
                    </a:lnTo>
                    <a:lnTo>
                      <a:pt x="90" y="298"/>
                    </a:lnTo>
                    <a:lnTo>
                      <a:pt x="117" y="305"/>
                    </a:lnTo>
                    <a:lnTo>
                      <a:pt x="137" y="328"/>
                    </a:lnTo>
                    <a:lnTo>
                      <a:pt x="143" y="373"/>
                    </a:lnTo>
                    <a:lnTo>
                      <a:pt x="161" y="376"/>
                    </a:lnTo>
                  </a:path>
                </a:pathLst>
              </a:custGeom>
              <a:solidFill>
                <a:srgbClr val="0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2562" y="1801"/>
                <a:ext cx="115" cy="256"/>
              </a:xfrm>
              <a:custGeom>
                <a:avLst/>
                <a:gdLst/>
                <a:ahLst/>
                <a:cxnLst>
                  <a:cxn ang="0">
                    <a:pos x="114" y="255"/>
                  </a:cxn>
                  <a:cxn ang="0">
                    <a:pos x="77" y="251"/>
                  </a:cxn>
                  <a:cxn ang="0">
                    <a:pos x="44" y="234"/>
                  </a:cxn>
                  <a:cxn ang="0">
                    <a:pos x="21" y="207"/>
                  </a:cxn>
                  <a:cxn ang="0">
                    <a:pos x="33" y="208"/>
                  </a:cxn>
                  <a:cxn ang="0">
                    <a:pos x="15" y="165"/>
                  </a:cxn>
                  <a:cxn ang="0">
                    <a:pos x="0" y="118"/>
                  </a:cxn>
                  <a:cxn ang="0">
                    <a:pos x="24" y="130"/>
                  </a:cxn>
                  <a:cxn ang="0">
                    <a:pos x="27" y="106"/>
                  </a:cxn>
                  <a:cxn ang="0">
                    <a:pos x="18" y="66"/>
                  </a:cxn>
                  <a:cxn ang="0">
                    <a:pos x="44" y="93"/>
                  </a:cxn>
                  <a:cxn ang="0">
                    <a:pos x="30" y="44"/>
                  </a:cxn>
                  <a:cxn ang="0">
                    <a:pos x="47" y="18"/>
                  </a:cxn>
                  <a:cxn ang="0">
                    <a:pos x="68" y="0"/>
                  </a:cxn>
                  <a:cxn ang="0">
                    <a:pos x="57" y="63"/>
                  </a:cxn>
                  <a:cxn ang="0">
                    <a:pos x="69" y="119"/>
                  </a:cxn>
                  <a:cxn ang="0">
                    <a:pos x="85" y="180"/>
                  </a:cxn>
                  <a:cxn ang="0">
                    <a:pos x="114" y="255"/>
                  </a:cxn>
                </a:cxnLst>
                <a:rect l="0" t="0" r="r" b="b"/>
                <a:pathLst>
                  <a:path w="115" h="256">
                    <a:moveTo>
                      <a:pt x="114" y="255"/>
                    </a:moveTo>
                    <a:lnTo>
                      <a:pt x="77" y="251"/>
                    </a:lnTo>
                    <a:lnTo>
                      <a:pt x="44" y="234"/>
                    </a:lnTo>
                    <a:lnTo>
                      <a:pt x="21" y="207"/>
                    </a:lnTo>
                    <a:lnTo>
                      <a:pt x="33" y="208"/>
                    </a:lnTo>
                    <a:lnTo>
                      <a:pt x="15" y="165"/>
                    </a:lnTo>
                    <a:lnTo>
                      <a:pt x="0" y="118"/>
                    </a:lnTo>
                    <a:lnTo>
                      <a:pt x="24" y="130"/>
                    </a:lnTo>
                    <a:lnTo>
                      <a:pt x="27" y="106"/>
                    </a:lnTo>
                    <a:lnTo>
                      <a:pt x="18" y="66"/>
                    </a:lnTo>
                    <a:lnTo>
                      <a:pt x="44" y="93"/>
                    </a:lnTo>
                    <a:lnTo>
                      <a:pt x="30" y="44"/>
                    </a:lnTo>
                    <a:lnTo>
                      <a:pt x="47" y="18"/>
                    </a:lnTo>
                    <a:lnTo>
                      <a:pt x="68" y="0"/>
                    </a:lnTo>
                    <a:lnTo>
                      <a:pt x="57" y="63"/>
                    </a:lnTo>
                    <a:lnTo>
                      <a:pt x="69" y="119"/>
                    </a:lnTo>
                    <a:lnTo>
                      <a:pt x="85" y="180"/>
                    </a:lnTo>
                    <a:lnTo>
                      <a:pt x="114" y="255"/>
                    </a:lnTo>
                  </a:path>
                </a:pathLst>
              </a:custGeom>
              <a:solidFill>
                <a:srgbClr val="0060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381" name="Rectangle 93"/>
          <p:cNvSpPr>
            <a:spLocks noChangeArrowheads="1"/>
          </p:cNvSpPr>
          <p:nvPr/>
        </p:nvSpPr>
        <p:spPr bwMode="auto">
          <a:xfrm rot="19990017">
            <a:off x="6281586" y="5236639"/>
            <a:ext cx="2797542" cy="95475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Água + herbicida puro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há evaporação da gota em baixa UR do ar.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Há necessidade de </a:t>
            </a:r>
            <a:r>
              <a:rPr sz="1400" b="1" dirty="0" smtClean="0">
                <a:solidFill>
                  <a:srgbClr val="FF0000"/>
                </a:solidFill>
                <a:latin typeface="Arial" pitchFamily="34" charset="0"/>
              </a:rPr>
              <a:t>antideriva</a:t>
            </a:r>
            <a:endParaRPr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384" name="Rectangle 96"/>
          <p:cNvSpPr>
            <a:spLocks noChangeArrowheads="1"/>
          </p:cNvSpPr>
          <p:nvPr/>
        </p:nvSpPr>
        <p:spPr bwMode="auto">
          <a:xfrm rot="471514">
            <a:off x="303067" y="1424288"/>
            <a:ext cx="3932815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Formulação (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surfactante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) que proporcione equilíbrio adequado para a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calda</a:t>
            </a:r>
            <a:endParaRPr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55900" y="992175"/>
            <a:ext cx="3430588" cy="650875"/>
            <a:chOff x="1736" y="569"/>
            <a:chExt cx="2161" cy="410"/>
          </a:xfrm>
        </p:grpSpPr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2780" y="914"/>
              <a:ext cx="13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" y="0"/>
                </a:cxn>
                <a:cxn ang="0">
                  <a:pos x="118" y="64"/>
                </a:cxn>
                <a:cxn ang="0">
                  <a:pos x="18" y="64"/>
                </a:cxn>
                <a:cxn ang="0">
                  <a:pos x="0" y="0"/>
                </a:cxn>
              </a:cxnLst>
              <a:rect l="0" t="0" r="r" b="b"/>
              <a:pathLst>
                <a:path w="131" h="65">
                  <a:moveTo>
                    <a:pt x="0" y="0"/>
                  </a:moveTo>
                  <a:lnTo>
                    <a:pt x="130" y="0"/>
                  </a:lnTo>
                  <a:lnTo>
                    <a:pt x="118" y="64"/>
                  </a:lnTo>
                  <a:lnTo>
                    <a:pt x="18" y="6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6600">
                    <a:gamma/>
                    <a:shade val="89804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717" y="765"/>
              <a:ext cx="270" cy="65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2647" y="814"/>
              <a:ext cx="408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7" y="0"/>
                </a:cxn>
                <a:cxn ang="0">
                  <a:pos x="377" y="100"/>
                </a:cxn>
                <a:cxn ang="0">
                  <a:pos x="26" y="100"/>
                </a:cxn>
                <a:cxn ang="0">
                  <a:pos x="0" y="0"/>
                </a:cxn>
              </a:cxnLst>
              <a:rect l="0" t="0" r="r" b="b"/>
              <a:pathLst>
                <a:path w="408" h="101">
                  <a:moveTo>
                    <a:pt x="0" y="0"/>
                  </a:moveTo>
                  <a:lnTo>
                    <a:pt x="407" y="0"/>
                  </a:lnTo>
                  <a:lnTo>
                    <a:pt x="377" y="100"/>
                  </a:lnTo>
                  <a:lnTo>
                    <a:pt x="26" y="10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100000">
                  <a:srgbClr val="333333">
                    <a:gamma/>
                    <a:tint val="8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736" y="573"/>
              <a:ext cx="2161" cy="193"/>
            </a:xfrm>
            <a:custGeom>
              <a:avLst/>
              <a:gdLst/>
              <a:ahLst/>
              <a:cxnLst>
                <a:cxn ang="0">
                  <a:pos x="2117" y="0"/>
                </a:cxn>
                <a:cxn ang="0">
                  <a:pos x="2114" y="7"/>
                </a:cxn>
                <a:cxn ang="0">
                  <a:pos x="2112" y="14"/>
                </a:cxn>
                <a:cxn ang="0">
                  <a:pos x="2111" y="23"/>
                </a:cxn>
                <a:cxn ang="0">
                  <a:pos x="2111" y="31"/>
                </a:cxn>
                <a:cxn ang="0">
                  <a:pos x="2111" y="40"/>
                </a:cxn>
                <a:cxn ang="0">
                  <a:pos x="2114" y="47"/>
                </a:cxn>
                <a:cxn ang="0">
                  <a:pos x="2116" y="54"/>
                </a:cxn>
                <a:cxn ang="0">
                  <a:pos x="2119" y="61"/>
                </a:cxn>
                <a:cxn ang="0">
                  <a:pos x="2126" y="69"/>
                </a:cxn>
                <a:cxn ang="0">
                  <a:pos x="2133" y="78"/>
                </a:cxn>
                <a:cxn ang="0">
                  <a:pos x="2139" y="87"/>
                </a:cxn>
                <a:cxn ang="0">
                  <a:pos x="2146" y="96"/>
                </a:cxn>
                <a:cxn ang="0">
                  <a:pos x="2151" y="105"/>
                </a:cxn>
                <a:cxn ang="0">
                  <a:pos x="2155" y="114"/>
                </a:cxn>
                <a:cxn ang="0">
                  <a:pos x="2158" y="123"/>
                </a:cxn>
                <a:cxn ang="0">
                  <a:pos x="2160" y="132"/>
                </a:cxn>
                <a:cxn ang="0">
                  <a:pos x="2158" y="141"/>
                </a:cxn>
                <a:cxn ang="0">
                  <a:pos x="2156" y="151"/>
                </a:cxn>
                <a:cxn ang="0">
                  <a:pos x="2153" y="159"/>
                </a:cxn>
                <a:cxn ang="0">
                  <a:pos x="2148" y="167"/>
                </a:cxn>
                <a:cxn ang="0">
                  <a:pos x="2142" y="175"/>
                </a:cxn>
                <a:cxn ang="0">
                  <a:pos x="2134" y="182"/>
                </a:cxn>
                <a:cxn ang="0">
                  <a:pos x="2124" y="188"/>
                </a:cxn>
                <a:cxn ang="0">
                  <a:pos x="2114" y="192"/>
                </a:cxn>
                <a:cxn ang="0">
                  <a:pos x="62" y="187"/>
                </a:cxn>
                <a:cxn ang="0">
                  <a:pos x="47" y="177"/>
                </a:cxn>
                <a:cxn ang="0">
                  <a:pos x="34" y="166"/>
                </a:cxn>
                <a:cxn ang="0">
                  <a:pos x="22" y="154"/>
                </a:cxn>
                <a:cxn ang="0">
                  <a:pos x="13" y="141"/>
                </a:cxn>
                <a:cxn ang="0">
                  <a:pos x="7" y="128"/>
                </a:cxn>
                <a:cxn ang="0">
                  <a:pos x="3" y="115"/>
                </a:cxn>
                <a:cxn ang="0">
                  <a:pos x="1" y="101"/>
                </a:cxn>
                <a:cxn ang="0">
                  <a:pos x="1" y="88"/>
                </a:cxn>
                <a:cxn ang="0">
                  <a:pos x="4" y="74"/>
                </a:cxn>
                <a:cxn ang="0">
                  <a:pos x="10" y="62"/>
                </a:cxn>
                <a:cxn ang="0">
                  <a:pos x="18" y="49"/>
                </a:cxn>
                <a:cxn ang="0">
                  <a:pos x="30" y="37"/>
                </a:cxn>
                <a:cxn ang="0">
                  <a:pos x="45" y="25"/>
                </a:cxn>
                <a:cxn ang="0">
                  <a:pos x="63" y="14"/>
                </a:cxn>
                <a:cxn ang="0">
                  <a:pos x="85" y="4"/>
                </a:cxn>
              </a:cxnLst>
              <a:rect l="0" t="0" r="r" b="b"/>
              <a:pathLst>
                <a:path w="2161" h="193">
                  <a:moveTo>
                    <a:pt x="96" y="0"/>
                  </a:moveTo>
                  <a:lnTo>
                    <a:pt x="2117" y="0"/>
                  </a:lnTo>
                  <a:lnTo>
                    <a:pt x="2115" y="2"/>
                  </a:lnTo>
                  <a:lnTo>
                    <a:pt x="2114" y="7"/>
                  </a:lnTo>
                  <a:lnTo>
                    <a:pt x="2113" y="11"/>
                  </a:lnTo>
                  <a:lnTo>
                    <a:pt x="2112" y="14"/>
                  </a:lnTo>
                  <a:lnTo>
                    <a:pt x="2111" y="19"/>
                  </a:lnTo>
                  <a:lnTo>
                    <a:pt x="2111" y="23"/>
                  </a:lnTo>
                  <a:lnTo>
                    <a:pt x="2111" y="27"/>
                  </a:lnTo>
                  <a:lnTo>
                    <a:pt x="2111" y="31"/>
                  </a:lnTo>
                  <a:lnTo>
                    <a:pt x="2111" y="35"/>
                  </a:lnTo>
                  <a:lnTo>
                    <a:pt x="2111" y="40"/>
                  </a:lnTo>
                  <a:lnTo>
                    <a:pt x="2112" y="43"/>
                  </a:lnTo>
                  <a:lnTo>
                    <a:pt x="2114" y="47"/>
                  </a:lnTo>
                  <a:lnTo>
                    <a:pt x="2115" y="51"/>
                  </a:lnTo>
                  <a:lnTo>
                    <a:pt x="2116" y="54"/>
                  </a:lnTo>
                  <a:lnTo>
                    <a:pt x="2118" y="57"/>
                  </a:lnTo>
                  <a:lnTo>
                    <a:pt x="2119" y="61"/>
                  </a:lnTo>
                  <a:lnTo>
                    <a:pt x="2123" y="65"/>
                  </a:lnTo>
                  <a:lnTo>
                    <a:pt x="2126" y="69"/>
                  </a:lnTo>
                  <a:lnTo>
                    <a:pt x="2128" y="74"/>
                  </a:lnTo>
                  <a:lnTo>
                    <a:pt x="2133" y="78"/>
                  </a:lnTo>
                  <a:lnTo>
                    <a:pt x="2137" y="83"/>
                  </a:lnTo>
                  <a:lnTo>
                    <a:pt x="2139" y="87"/>
                  </a:lnTo>
                  <a:lnTo>
                    <a:pt x="2143" y="91"/>
                  </a:lnTo>
                  <a:lnTo>
                    <a:pt x="2146" y="96"/>
                  </a:lnTo>
                  <a:lnTo>
                    <a:pt x="2148" y="100"/>
                  </a:lnTo>
                  <a:lnTo>
                    <a:pt x="2151" y="105"/>
                  </a:lnTo>
                  <a:lnTo>
                    <a:pt x="2154" y="109"/>
                  </a:lnTo>
                  <a:lnTo>
                    <a:pt x="2155" y="114"/>
                  </a:lnTo>
                  <a:lnTo>
                    <a:pt x="2157" y="118"/>
                  </a:lnTo>
                  <a:lnTo>
                    <a:pt x="2158" y="123"/>
                  </a:lnTo>
                  <a:lnTo>
                    <a:pt x="2160" y="128"/>
                  </a:lnTo>
                  <a:lnTo>
                    <a:pt x="2160" y="132"/>
                  </a:lnTo>
                  <a:lnTo>
                    <a:pt x="2158" y="137"/>
                  </a:lnTo>
                  <a:lnTo>
                    <a:pt x="2158" y="141"/>
                  </a:lnTo>
                  <a:lnTo>
                    <a:pt x="2157" y="146"/>
                  </a:lnTo>
                  <a:lnTo>
                    <a:pt x="2156" y="151"/>
                  </a:lnTo>
                  <a:lnTo>
                    <a:pt x="2155" y="155"/>
                  </a:lnTo>
                  <a:lnTo>
                    <a:pt x="2153" y="159"/>
                  </a:lnTo>
                  <a:lnTo>
                    <a:pt x="2151" y="163"/>
                  </a:lnTo>
                  <a:lnTo>
                    <a:pt x="2148" y="167"/>
                  </a:lnTo>
                  <a:lnTo>
                    <a:pt x="2145" y="171"/>
                  </a:lnTo>
                  <a:lnTo>
                    <a:pt x="2142" y="175"/>
                  </a:lnTo>
                  <a:lnTo>
                    <a:pt x="2138" y="178"/>
                  </a:lnTo>
                  <a:lnTo>
                    <a:pt x="2134" y="182"/>
                  </a:lnTo>
                  <a:lnTo>
                    <a:pt x="2129" y="185"/>
                  </a:lnTo>
                  <a:lnTo>
                    <a:pt x="2124" y="188"/>
                  </a:lnTo>
                  <a:lnTo>
                    <a:pt x="2119" y="189"/>
                  </a:lnTo>
                  <a:lnTo>
                    <a:pt x="2114" y="192"/>
                  </a:lnTo>
                  <a:lnTo>
                    <a:pt x="70" y="192"/>
                  </a:lnTo>
                  <a:lnTo>
                    <a:pt x="62" y="187"/>
                  </a:lnTo>
                  <a:lnTo>
                    <a:pt x="54" y="182"/>
                  </a:lnTo>
                  <a:lnTo>
                    <a:pt x="47" y="177"/>
                  </a:lnTo>
                  <a:lnTo>
                    <a:pt x="41" y="171"/>
                  </a:lnTo>
                  <a:lnTo>
                    <a:pt x="34" y="166"/>
                  </a:lnTo>
                  <a:lnTo>
                    <a:pt x="29" y="160"/>
                  </a:lnTo>
                  <a:lnTo>
                    <a:pt x="22" y="154"/>
                  </a:lnTo>
                  <a:lnTo>
                    <a:pt x="17" y="147"/>
                  </a:lnTo>
                  <a:lnTo>
                    <a:pt x="13" y="141"/>
                  </a:lnTo>
                  <a:lnTo>
                    <a:pt x="10" y="134"/>
                  </a:lnTo>
                  <a:lnTo>
                    <a:pt x="7" y="128"/>
                  </a:lnTo>
                  <a:lnTo>
                    <a:pt x="4" y="122"/>
                  </a:lnTo>
                  <a:lnTo>
                    <a:pt x="3" y="115"/>
                  </a:lnTo>
                  <a:lnTo>
                    <a:pt x="2" y="108"/>
                  </a:lnTo>
                  <a:lnTo>
                    <a:pt x="1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6" y="68"/>
                  </a:lnTo>
                  <a:lnTo>
                    <a:pt x="10" y="62"/>
                  </a:lnTo>
                  <a:lnTo>
                    <a:pt x="13" y="55"/>
                  </a:lnTo>
                  <a:lnTo>
                    <a:pt x="18" y="49"/>
                  </a:lnTo>
                  <a:lnTo>
                    <a:pt x="23" y="42"/>
                  </a:lnTo>
                  <a:lnTo>
                    <a:pt x="30" y="37"/>
                  </a:lnTo>
                  <a:lnTo>
                    <a:pt x="37" y="31"/>
                  </a:lnTo>
                  <a:lnTo>
                    <a:pt x="45" y="25"/>
                  </a:lnTo>
                  <a:lnTo>
                    <a:pt x="53" y="20"/>
                  </a:lnTo>
                  <a:lnTo>
                    <a:pt x="63" y="14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6" y="0"/>
                  </a:lnTo>
                </a:path>
              </a:pathLst>
            </a:custGeom>
            <a:gradFill rotWithShape="0">
              <a:gsLst>
                <a:gs pos="0">
                  <a:srgbClr val="333333"/>
                </a:gs>
                <a:gs pos="50000">
                  <a:srgbClr val="333333">
                    <a:gamma/>
                    <a:tint val="89804"/>
                    <a:invGamma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738" y="569"/>
              <a:ext cx="148" cy="197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89" y="8"/>
                </a:cxn>
                <a:cxn ang="0">
                  <a:pos x="89" y="15"/>
                </a:cxn>
                <a:cxn ang="0">
                  <a:pos x="89" y="21"/>
                </a:cxn>
                <a:cxn ang="0">
                  <a:pos x="88" y="27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2" y="46"/>
                </a:cxn>
                <a:cxn ang="0">
                  <a:pos x="95" y="55"/>
                </a:cxn>
                <a:cxn ang="0">
                  <a:pos x="102" y="67"/>
                </a:cxn>
                <a:cxn ang="0">
                  <a:pos x="111" y="78"/>
                </a:cxn>
                <a:cxn ang="0">
                  <a:pos x="120" y="90"/>
                </a:cxn>
                <a:cxn ang="0">
                  <a:pos x="130" y="102"/>
                </a:cxn>
                <a:cxn ang="0">
                  <a:pos x="137" y="114"/>
                </a:cxn>
                <a:cxn ang="0">
                  <a:pos x="143" y="125"/>
                </a:cxn>
                <a:cxn ang="0">
                  <a:pos x="147" y="136"/>
                </a:cxn>
                <a:cxn ang="0">
                  <a:pos x="145" y="148"/>
                </a:cxn>
                <a:cxn ang="0">
                  <a:pos x="141" y="157"/>
                </a:cxn>
                <a:cxn ang="0">
                  <a:pos x="134" y="167"/>
                </a:cxn>
                <a:cxn ang="0">
                  <a:pos x="123" y="177"/>
                </a:cxn>
                <a:cxn ang="0">
                  <a:pos x="113" y="185"/>
                </a:cxn>
                <a:cxn ang="0">
                  <a:pos x="100" y="191"/>
                </a:cxn>
                <a:cxn ang="0">
                  <a:pos x="87" y="195"/>
                </a:cxn>
                <a:cxn ang="0">
                  <a:pos x="76" y="195"/>
                </a:cxn>
                <a:cxn ang="0">
                  <a:pos x="61" y="190"/>
                </a:cxn>
                <a:cxn ang="0">
                  <a:pos x="45" y="182"/>
                </a:cxn>
                <a:cxn ang="0">
                  <a:pos x="31" y="172"/>
                </a:cxn>
                <a:cxn ang="0">
                  <a:pos x="21" y="159"/>
                </a:cxn>
                <a:cxn ang="0">
                  <a:pos x="11" y="145"/>
                </a:cxn>
                <a:cxn ang="0">
                  <a:pos x="5" y="131"/>
                </a:cxn>
                <a:cxn ang="0">
                  <a:pos x="1" y="117"/>
                </a:cxn>
                <a:cxn ang="0">
                  <a:pos x="0" y="103"/>
                </a:cxn>
                <a:cxn ang="0">
                  <a:pos x="1" y="89"/>
                </a:cxn>
                <a:cxn ang="0">
                  <a:pos x="3" y="75"/>
                </a:cxn>
                <a:cxn ang="0">
                  <a:pos x="9" y="61"/>
                </a:cxn>
                <a:cxn ang="0">
                  <a:pos x="16" y="48"/>
                </a:cxn>
                <a:cxn ang="0">
                  <a:pos x="27" y="36"/>
                </a:cxn>
                <a:cxn ang="0">
                  <a:pos x="41" y="24"/>
                </a:cxn>
                <a:cxn ang="0">
                  <a:pos x="59" y="14"/>
                </a:cxn>
                <a:cxn ang="0">
                  <a:pos x="80" y="4"/>
                </a:cxn>
              </a:cxnLst>
              <a:rect l="0" t="0" r="r" b="b"/>
              <a:pathLst>
                <a:path w="148" h="197">
                  <a:moveTo>
                    <a:pt x="93" y="0"/>
                  </a:moveTo>
                  <a:lnTo>
                    <a:pt x="92" y="2"/>
                  </a:lnTo>
                  <a:lnTo>
                    <a:pt x="90" y="6"/>
                  </a:lnTo>
                  <a:lnTo>
                    <a:pt x="89" y="8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89" y="18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8" y="27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90" y="43"/>
                  </a:lnTo>
                  <a:lnTo>
                    <a:pt x="92" y="46"/>
                  </a:lnTo>
                  <a:lnTo>
                    <a:pt x="93" y="49"/>
                  </a:lnTo>
                  <a:lnTo>
                    <a:pt x="95" y="55"/>
                  </a:lnTo>
                  <a:lnTo>
                    <a:pt x="98" y="61"/>
                  </a:lnTo>
                  <a:lnTo>
                    <a:pt x="102" y="67"/>
                  </a:lnTo>
                  <a:lnTo>
                    <a:pt x="106" y="72"/>
                  </a:lnTo>
                  <a:lnTo>
                    <a:pt x="111" y="78"/>
                  </a:lnTo>
                  <a:lnTo>
                    <a:pt x="116" y="84"/>
                  </a:lnTo>
                  <a:lnTo>
                    <a:pt x="120" y="90"/>
                  </a:lnTo>
                  <a:lnTo>
                    <a:pt x="125" y="96"/>
                  </a:lnTo>
                  <a:lnTo>
                    <a:pt x="130" y="102"/>
                  </a:lnTo>
                  <a:lnTo>
                    <a:pt x="134" y="108"/>
                  </a:lnTo>
                  <a:lnTo>
                    <a:pt x="137" y="114"/>
                  </a:lnTo>
                  <a:lnTo>
                    <a:pt x="141" y="119"/>
                  </a:lnTo>
                  <a:lnTo>
                    <a:pt x="143" y="125"/>
                  </a:lnTo>
                  <a:lnTo>
                    <a:pt x="145" y="131"/>
                  </a:lnTo>
                  <a:lnTo>
                    <a:pt x="147" y="136"/>
                  </a:lnTo>
                  <a:lnTo>
                    <a:pt x="147" y="142"/>
                  </a:lnTo>
                  <a:lnTo>
                    <a:pt x="145" y="148"/>
                  </a:lnTo>
                  <a:lnTo>
                    <a:pt x="143" y="153"/>
                  </a:lnTo>
                  <a:lnTo>
                    <a:pt x="141" y="157"/>
                  </a:lnTo>
                  <a:lnTo>
                    <a:pt x="137" y="163"/>
                  </a:lnTo>
                  <a:lnTo>
                    <a:pt x="134" y="167"/>
                  </a:lnTo>
                  <a:lnTo>
                    <a:pt x="130" y="172"/>
                  </a:lnTo>
                  <a:lnTo>
                    <a:pt x="123" y="177"/>
                  </a:lnTo>
                  <a:lnTo>
                    <a:pt x="118" y="181"/>
                  </a:lnTo>
                  <a:lnTo>
                    <a:pt x="113" y="185"/>
                  </a:lnTo>
                  <a:lnTo>
                    <a:pt x="106" y="188"/>
                  </a:lnTo>
                  <a:lnTo>
                    <a:pt x="100" y="191"/>
                  </a:lnTo>
                  <a:lnTo>
                    <a:pt x="94" y="193"/>
                  </a:lnTo>
                  <a:lnTo>
                    <a:pt x="87" y="195"/>
                  </a:lnTo>
                  <a:lnTo>
                    <a:pt x="81" y="196"/>
                  </a:lnTo>
                  <a:lnTo>
                    <a:pt x="76" y="195"/>
                  </a:lnTo>
                  <a:lnTo>
                    <a:pt x="69" y="193"/>
                  </a:lnTo>
                  <a:lnTo>
                    <a:pt x="61" y="190"/>
                  </a:lnTo>
                  <a:lnTo>
                    <a:pt x="52" y="187"/>
                  </a:lnTo>
                  <a:lnTo>
                    <a:pt x="45" y="182"/>
                  </a:lnTo>
                  <a:lnTo>
                    <a:pt x="39" y="177"/>
                  </a:lnTo>
                  <a:lnTo>
                    <a:pt x="31" y="172"/>
                  </a:lnTo>
                  <a:lnTo>
                    <a:pt x="26" y="166"/>
                  </a:lnTo>
                  <a:lnTo>
                    <a:pt x="21" y="159"/>
                  </a:lnTo>
                  <a:lnTo>
                    <a:pt x="16" y="153"/>
                  </a:lnTo>
                  <a:lnTo>
                    <a:pt x="11" y="145"/>
                  </a:lnTo>
                  <a:lnTo>
                    <a:pt x="8" y="139"/>
                  </a:lnTo>
                  <a:lnTo>
                    <a:pt x="5" y="131"/>
                  </a:lnTo>
                  <a:lnTo>
                    <a:pt x="3" y="124"/>
                  </a:lnTo>
                  <a:lnTo>
                    <a:pt x="1" y="117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1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9" y="61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27" y="36"/>
                  </a:lnTo>
                  <a:lnTo>
                    <a:pt x="33" y="30"/>
                  </a:lnTo>
                  <a:lnTo>
                    <a:pt x="41" y="24"/>
                  </a:lnTo>
                  <a:lnTo>
                    <a:pt x="49" y="19"/>
                  </a:lnTo>
                  <a:lnTo>
                    <a:pt x="59" y="14"/>
                  </a:lnTo>
                  <a:lnTo>
                    <a:pt x="69" y="8"/>
                  </a:lnTo>
                  <a:lnTo>
                    <a:pt x="80" y="4"/>
                  </a:lnTo>
                  <a:lnTo>
                    <a:pt x="93" y="0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22788" y="1820863"/>
            <a:ext cx="0" cy="75088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089400" y="1738313"/>
            <a:ext cx="374650" cy="679450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>
            <a:off x="3730625" y="1749425"/>
            <a:ext cx="633413" cy="401638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619625" y="1724025"/>
            <a:ext cx="331788" cy="663575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28" name="Line 40"/>
          <p:cNvSpPr>
            <a:spLocks noChangeShapeType="1"/>
          </p:cNvSpPr>
          <p:nvPr/>
        </p:nvSpPr>
        <p:spPr bwMode="auto">
          <a:xfrm flipH="1" flipV="1">
            <a:off x="4752975" y="1782763"/>
            <a:ext cx="627063" cy="427037"/>
          </a:xfrm>
          <a:prstGeom prst="line">
            <a:avLst/>
          </a:prstGeom>
          <a:noFill/>
          <a:ln w="25400">
            <a:solidFill>
              <a:srgbClr val="66CC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5214942" y="1428736"/>
            <a:ext cx="240931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Deriva da pulverização</a:t>
            </a: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5786446" y="3589870"/>
            <a:ext cx="110767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Retenção</a:t>
            </a: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4746932" y="4929198"/>
            <a:ext cx="161101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Umidade do ar</a:t>
            </a:r>
            <a:endParaRPr sz="1600" b="1" dirty="0">
              <a:solidFill>
                <a:srgbClr val="0000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1056689" y="3947060"/>
            <a:ext cx="1372171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>
                <a:solidFill>
                  <a:srgbClr val="0000FF"/>
                </a:solidFill>
                <a:latin typeface="Arial" pitchFamily="34" charset="0"/>
                <a:cs typeface="Arial" charset="0"/>
              </a:rPr>
              <a:t>Distribuição</a:t>
            </a:r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5899160" y="207167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6432550" y="135729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7321550" y="1352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7867650" y="1860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7981950" y="11620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5048250" y="37274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4845050" y="34353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5264150" y="40068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5556250" y="37782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5797550" y="34226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6280150" y="32575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788150" y="34099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2736850" y="39560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2520950" y="35623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2940050" y="41973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3105150" y="442595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3079750" y="4641850"/>
            <a:ext cx="533400" cy="508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046663" y="3408363"/>
            <a:ext cx="252412" cy="277812"/>
            <a:chOff x="3179" y="2147"/>
            <a:chExt cx="159" cy="175"/>
          </a:xfrm>
        </p:grpSpPr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3179" y="2148"/>
              <a:ext cx="92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13"/>
                </a:cxn>
                <a:cxn ang="0">
                  <a:pos x="17" y="16"/>
                </a:cxn>
                <a:cxn ang="0">
                  <a:pos x="23" y="20"/>
                </a:cxn>
                <a:cxn ang="0">
                  <a:pos x="28" y="23"/>
                </a:cxn>
                <a:cxn ang="0">
                  <a:pos x="32" y="27"/>
                </a:cxn>
                <a:cxn ang="0">
                  <a:pos x="36" y="29"/>
                </a:cxn>
                <a:cxn ang="0">
                  <a:pos x="40" y="33"/>
                </a:cxn>
                <a:cxn ang="0">
                  <a:pos x="44" y="38"/>
                </a:cxn>
                <a:cxn ang="0">
                  <a:pos x="48" y="44"/>
                </a:cxn>
                <a:cxn ang="0">
                  <a:pos x="51" y="49"/>
                </a:cxn>
                <a:cxn ang="0">
                  <a:pos x="55" y="54"/>
                </a:cxn>
                <a:cxn ang="0">
                  <a:pos x="58" y="59"/>
                </a:cxn>
                <a:cxn ang="0">
                  <a:pos x="62" y="66"/>
                </a:cxn>
                <a:cxn ang="0">
                  <a:pos x="66" y="74"/>
                </a:cxn>
                <a:cxn ang="0">
                  <a:pos x="69" y="80"/>
                </a:cxn>
                <a:cxn ang="0">
                  <a:pos x="72" y="86"/>
                </a:cxn>
                <a:cxn ang="0">
                  <a:pos x="74" y="92"/>
                </a:cxn>
                <a:cxn ang="0">
                  <a:pos x="76" y="97"/>
                </a:cxn>
                <a:cxn ang="0">
                  <a:pos x="79" y="106"/>
                </a:cxn>
                <a:cxn ang="0">
                  <a:pos x="81" y="114"/>
                </a:cxn>
                <a:cxn ang="0">
                  <a:pos x="91" y="111"/>
                </a:cxn>
                <a:cxn ang="0">
                  <a:pos x="87" y="99"/>
                </a:cxn>
                <a:cxn ang="0">
                  <a:pos x="83" y="86"/>
                </a:cxn>
                <a:cxn ang="0">
                  <a:pos x="78" y="75"/>
                </a:cxn>
                <a:cxn ang="0">
                  <a:pos x="72" y="63"/>
                </a:cxn>
                <a:cxn ang="0">
                  <a:pos x="63" y="46"/>
                </a:cxn>
                <a:cxn ang="0">
                  <a:pos x="53" y="32"/>
                </a:cxn>
                <a:cxn ang="0">
                  <a:pos x="43" y="20"/>
                </a:cxn>
                <a:cxn ang="0">
                  <a:pos x="35" y="12"/>
                </a:cxn>
                <a:cxn ang="0">
                  <a:pos x="24" y="5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92" h="115">
                  <a:moveTo>
                    <a:pt x="0" y="0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2" y="13"/>
                  </a:lnTo>
                  <a:lnTo>
                    <a:pt x="17" y="16"/>
                  </a:lnTo>
                  <a:lnTo>
                    <a:pt x="23" y="20"/>
                  </a:lnTo>
                  <a:lnTo>
                    <a:pt x="28" y="23"/>
                  </a:lnTo>
                  <a:lnTo>
                    <a:pt x="32" y="27"/>
                  </a:lnTo>
                  <a:lnTo>
                    <a:pt x="36" y="29"/>
                  </a:lnTo>
                  <a:lnTo>
                    <a:pt x="40" y="33"/>
                  </a:lnTo>
                  <a:lnTo>
                    <a:pt x="44" y="38"/>
                  </a:lnTo>
                  <a:lnTo>
                    <a:pt x="48" y="44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6" y="74"/>
                  </a:lnTo>
                  <a:lnTo>
                    <a:pt x="69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9" y="106"/>
                  </a:lnTo>
                  <a:lnTo>
                    <a:pt x="81" y="114"/>
                  </a:lnTo>
                  <a:lnTo>
                    <a:pt x="91" y="111"/>
                  </a:lnTo>
                  <a:lnTo>
                    <a:pt x="87" y="99"/>
                  </a:lnTo>
                  <a:lnTo>
                    <a:pt x="83" y="86"/>
                  </a:lnTo>
                  <a:lnTo>
                    <a:pt x="78" y="75"/>
                  </a:lnTo>
                  <a:lnTo>
                    <a:pt x="72" y="63"/>
                  </a:lnTo>
                  <a:lnTo>
                    <a:pt x="63" y="46"/>
                  </a:lnTo>
                  <a:lnTo>
                    <a:pt x="53" y="32"/>
                  </a:lnTo>
                  <a:lnTo>
                    <a:pt x="43" y="20"/>
                  </a:lnTo>
                  <a:lnTo>
                    <a:pt x="35" y="12"/>
                  </a:lnTo>
                  <a:lnTo>
                    <a:pt x="24" y="5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3289" y="2240"/>
              <a:ext cx="49" cy="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1"/>
                </a:cxn>
                <a:cxn ang="0">
                  <a:pos x="1" y="76"/>
                </a:cxn>
                <a:cxn ang="0">
                  <a:pos x="3" y="71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0" y="43"/>
                </a:cxn>
                <a:cxn ang="0">
                  <a:pos x="23" y="39"/>
                </a:cxn>
                <a:cxn ang="0">
                  <a:pos x="26" y="35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7" y="22"/>
                </a:cxn>
                <a:cxn ang="0">
                  <a:pos x="41" y="20"/>
                </a:cxn>
                <a:cxn ang="0">
                  <a:pos x="45" y="16"/>
                </a:cxn>
                <a:cxn ang="0">
                  <a:pos x="48" y="14"/>
                </a:cxn>
                <a:cxn ang="0">
                  <a:pos x="48" y="0"/>
                </a:cxn>
                <a:cxn ang="0">
                  <a:pos x="42" y="2"/>
                </a:cxn>
                <a:cxn ang="0">
                  <a:pos x="35" y="9"/>
                </a:cxn>
                <a:cxn ang="0">
                  <a:pos x="25" y="17"/>
                </a:cxn>
                <a:cxn ang="0">
                  <a:pos x="17" y="25"/>
                </a:cxn>
                <a:cxn ang="0">
                  <a:pos x="11" y="38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62"/>
                </a:cxn>
              </a:cxnLst>
              <a:rect l="0" t="0" r="r" b="b"/>
              <a:pathLst>
                <a:path w="49" h="82">
                  <a:moveTo>
                    <a:pt x="0" y="62"/>
                  </a:moveTo>
                  <a:lnTo>
                    <a:pt x="0" y="81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0" y="43"/>
                  </a:lnTo>
                  <a:lnTo>
                    <a:pt x="23" y="39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41" y="20"/>
                  </a:lnTo>
                  <a:lnTo>
                    <a:pt x="45" y="16"/>
                  </a:lnTo>
                  <a:lnTo>
                    <a:pt x="48" y="14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5" y="9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1" y="38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2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3233" y="2270"/>
              <a:ext cx="5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4" y="21"/>
                </a:cxn>
                <a:cxn ang="0">
                  <a:pos x="18" y="23"/>
                </a:cxn>
                <a:cxn ang="0">
                  <a:pos x="23" y="26"/>
                </a:cxn>
                <a:cxn ang="0">
                  <a:pos x="29" y="29"/>
                </a:cxn>
                <a:cxn ang="0">
                  <a:pos x="34" y="32"/>
                </a:cxn>
                <a:cxn ang="0">
                  <a:pos x="37" y="35"/>
                </a:cxn>
                <a:cxn ang="0">
                  <a:pos x="42" y="38"/>
                </a:cxn>
                <a:cxn ang="0">
                  <a:pos x="47" y="42"/>
                </a:cxn>
                <a:cxn ang="0">
                  <a:pos x="51" y="46"/>
                </a:cxn>
                <a:cxn ang="0">
                  <a:pos x="54" y="48"/>
                </a:cxn>
                <a:cxn ang="0">
                  <a:pos x="56" y="51"/>
                </a:cxn>
                <a:cxn ang="0">
                  <a:pos x="56" y="31"/>
                </a:cxn>
                <a:cxn ang="0">
                  <a:pos x="52" y="26"/>
                </a:cxn>
                <a:cxn ang="0">
                  <a:pos x="45" y="19"/>
                </a:cxn>
                <a:cxn ang="0">
                  <a:pos x="37" y="12"/>
                </a:cxn>
                <a:cxn ang="0">
                  <a:pos x="30" y="9"/>
                </a:cxn>
                <a:cxn ang="0">
                  <a:pos x="21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2" y="38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8"/>
                  </a:lnTo>
                  <a:lnTo>
                    <a:pt x="56" y="51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37" y="12"/>
                  </a:lnTo>
                  <a:lnTo>
                    <a:pt x="30" y="9"/>
                  </a:lnTo>
                  <a:lnTo>
                    <a:pt x="21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3179" y="2147"/>
              <a:ext cx="159" cy="1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8" y="1"/>
                </a:cxn>
                <a:cxn ang="0">
                  <a:pos x="37" y="4"/>
                </a:cxn>
                <a:cxn ang="0">
                  <a:pos x="47" y="8"/>
                </a:cxn>
                <a:cxn ang="0">
                  <a:pos x="57" y="14"/>
                </a:cxn>
                <a:cxn ang="0">
                  <a:pos x="68" y="23"/>
                </a:cxn>
                <a:cxn ang="0">
                  <a:pos x="78" y="31"/>
                </a:cxn>
                <a:cxn ang="0">
                  <a:pos x="87" y="40"/>
                </a:cxn>
                <a:cxn ang="0">
                  <a:pos x="96" y="50"/>
                </a:cxn>
                <a:cxn ang="0">
                  <a:pos x="104" y="62"/>
                </a:cxn>
                <a:cxn ang="0">
                  <a:pos x="113" y="75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53" y="96"/>
                </a:cxn>
                <a:cxn ang="0">
                  <a:pos x="143" y="105"/>
                </a:cxn>
                <a:cxn ang="0">
                  <a:pos x="136" y="112"/>
                </a:cxn>
                <a:cxn ang="0">
                  <a:pos x="131" y="118"/>
                </a:cxn>
                <a:cxn ang="0">
                  <a:pos x="125" y="127"/>
                </a:cxn>
                <a:cxn ang="0">
                  <a:pos x="119" y="138"/>
                </a:cxn>
                <a:cxn ang="0">
                  <a:pos x="113" y="150"/>
                </a:cxn>
                <a:cxn ang="0">
                  <a:pos x="108" y="152"/>
                </a:cxn>
                <a:cxn ang="0">
                  <a:pos x="102" y="147"/>
                </a:cxn>
                <a:cxn ang="0">
                  <a:pos x="96" y="142"/>
                </a:cxn>
                <a:cxn ang="0">
                  <a:pos x="89" y="138"/>
                </a:cxn>
                <a:cxn ang="0">
                  <a:pos x="82" y="134"/>
                </a:cxn>
                <a:cxn ang="0">
                  <a:pos x="76" y="131"/>
                </a:cxn>
                <a:cxn ang="0">
                  <a:pos x="69" y="128"/>
                </a:cxn>
                <a:cxn ang="0">
                  <a:pos x="62" y="125"/>
                </a:cxn>
                <a:cxn ang="0">
                  <a:pos x="54" y="123"/>
                </a:cxn>
                <a:cxn ang="0">
                  <a:pos x="86" y="101"/>
                </a:cxn>
                <a:cxn ang="0">
                  <a:pos x="78" y="82"/>
                </a:cxn>
                <a:cxn ang="0">
                  <a:pos x="72" y="71"/>
                </a:cxn>
                <a:cxn ang="0">
                  <a:pos x="64" y="56"/>
                </a:cxn>
                <a:cxn ang="0">
                  <a:pos x="57" y="44"/>
                </a:cxn>
                <a:cxn ang="0">
                  <a:pos x="51" y="35"/>
                </a:cxn>
                <a:cxn ang="0">
                  <a:pos x="44" y="26"/>
                </a:cxn>
                <a:cxn ang="0">
                  <a:pos x="36" y="19"/>
                </a:cxn>
                <a:cxn ang="0">
                  <a:pos x="28" y="12"/>
                </a:cxn>
                <a:cxn ang="0">
                  <a:pos x="18" y="8"/>
                </a:cxn>
                <a:cxn ang="0">
                  <a:pos x="8" y="4"/>
                </a:cxn>
              </a:cxnLst>
              <a:rect l="0" t="0" r="r" b="b"/>
              <a:pathLst>
                <a:path w="159" h="156">
                  <a:moveTo>
                    <a:pt x="0" y="1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7" y="14"/>
                  </a:lnTo>
                  <a:lnTo>
                    <a:pt x="63" y="18"/>
                  </a:lnTo>
                  <a:lnTo>
                    <a:pt x="68" y="23"/>
                  </a:lnTo>
                  <a:lnTo>
                    <a:pt x="73" y="27"/>
                  </a:lnTo>
                  <a:lnTo>
                    <a:pt x="78" y="31"/>
                  </a:lnTo>
                  <a:lnTo>
                    <a:pt x="82" y="36"/>
                  </a:lnTo>
                  <a:lnTo>
                    <a:pt x="87" y="40"/>
                  </a:lnTo>
                  <a:lnTo>
                    <a:pt x="91" y="46"/>
                  </a:lnTo>
                  <a:lnTo>
                    <a:pt x="96" y="50"/>
                  </a:lnTo>
                  <a:lnTo>
                    <a:pt x="100" y="57"/>
                  </a:lnTo>
                  <a:lnTo>
                    <a:pt x="104" y="62"/>
                  </a:lnTo>
                  <a:lnTo>
                    <a:pt x="109" y="69"/>
                  </a:lnTo>
                  <a:lnTo>
                    <a:pt x="113" y="75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2" y="94"/>
                  </a:lnTo>
                  <a:lnTo>
                    <a:pt x="124" y="100"/>
                  </a:lnTo>
                  <a:lnTo>
                    <a:pt x="158" y="92"/>
                  </a:lnTo>
                  <a:lnTo>
                    <a:pt x="153" y="96"/>
                  </a:lnTo>
                  <a:lnTo>
                    <a:pt x="147" y="101"/>
                  </a:lnTo>
                  <a:lnTo>
                    <a:pt x="143" y="105"/>
                  </a:lnTo>
                  <a:lnTo>
                    <a:pt x="140" y="108"/>
                  </a:lnTo>
                  <a:lnTo>
                    <a:pt x="136" y="112"/>
                  </a:lnTo>
                  <a:lnTo>
                    <a:pt x="133" y="115"/>
                  </a:lnTo>
                  <a:lnTo>
                    <a:pt x="131" y="118"/>
                  </a:lnTo>
                  <a:lnTo>
                    <a:pt x="128" y="123"/>
                  </a:lnTo>
                  <a:lnTo>
                    <a:pt x="125" y="127"/>
                  </a:lnTo>
                  <a:lnTo>
                    <a:pt x="122" y="133"/>
                  </a:lnTo>
                  <a:lnTo>
                    <a:pt x="119" y="138"/>
                  </a:lnTo>
                  <a:lnTo>
                    <a:pt x="116" y="143"/>
                  </a:lnTo>
                  <a:lnTo>
                    <a:pt x="113" y="150"/>
                  </a:lnTo>
                  <a:lnTo>
                    <a:pt x="110" y="155"/>
                  </a:lnTo>
                  <a:lnTo>
                    <a:pt x="108" y="152"/>
                  </a:lnTo>
                  <a:lnTo>
                    <a:pt x="105" y="150"/>
                  </a:lnTo>
                  <a:lnTo>
                    <a:pt x="102" y="147"/>
                  </a:lnTo>
                  <a:lnTo>
                    <a:pt x="99" y="144"/>
                  </a:lnTo>
                  <a:lnTo>
                    <a:pt x="96" y="142"/>
                  </a:lnTo>
                  <a:lnTo>
                    <a:pt x="92" y="140"/>
                  </a:lnTo>
                  <a:lnTo>
                    <a:pt x="89" y="138"/>
                  </a:lnTo>
                  <a:lnTo>
                    <a:pt x="86" y="136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6" y="131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65" y="127"/>
                  </a:lnTo>
                  <a:lnTo>
                    <a:pt x="62" y="125"/>
                  </a:lnTo>
                  <a:lnTo>
                    <a:pt x="58" y="124"/>
                  </a:lnTo>
                  <a:lnTo>
                    <a:pt x="54" y="123"/>
                  </a:lnTo>
                  <a:lnTo>
                    <a:pt x="88" y="111"/>
                  </a:lnTo>
                  <a:lnTo>
                    <a:pt x="86" y="101"/>
                  </a:lnTo>
                  <a:lnTo>
                    <a:pt x="83" y="95"/>
                  </a:lnTo>
                  <a:lnTo>
                    <a:pt x="78" y="82"/>
                  </a:lnTo>
                  <a:lnTo>
                    <a:pt x="75" y="76"/>
                  </a:lnTo>
                  <a:lnTo>
                    <a:pt x="72" y="71"/>
                  </a:lnTo>
                  <a:lnTo>
                    <a:pt x="67" y="61"/>
                  </a:lnTo>
                  <a:lnTo>
                    <a:pt x="64" y="56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54" y="40"/>
                  </a:lnTo>
                  <a:lnTo>
                    <a:pt x="51" y="35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2" y="15"/>
                  </a:lnTo>
                  <a:lnTo>
                    <a:pt x="28" y="12"/>
                  </a:lnTo>
                  <a:lnTo>
                    <a:pt x="23" y="10"/>
                  </a:lnTo>
                  <a:lnTo>
                    <a:pt x="18" y="8"/>
                  </a:lnTo>
                  <a:lnTo>
                    <a:pt x="13" y="6"/>
                  </a:lnTo>
                  <a:lnTo>
                    <a:pt x="8" y="4"/>
                  </a:lnTo>
                  <a:lnTo>
                    <a:pt x="0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6255054" y="523081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6089954" y="547211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52" name="Oval 64"/>
          <p:cNvSpPr>
            <a:spLocks noChangeArrowheads="1"/>
          </p:cNvSpPr>
          <p:nvPr/>
        </p:nvSpPr>
        <p:spPr bwMode="auto">
          <a:xfrm>
            <a:off x="5937554" y="571341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785154" y="591661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5693079" y="5414962"/>
            <a:ext cx="252413" cy="276225"/>
            <a:chOff x="3746" y="3456"/>
            <a:chExt cx="159" cy="174"/>
          </a:xfrm>
        </p:grpSpPr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3746" y="3456"/>
              <a:ext cx="159" cy="157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39" y="0"/>
                </a:cxn>
                <a:cxn ang="0">
                  <a:pos x="129" y="1"/>
                </a:cxn>
                <a:cxn ang="0">
                  <a:pos x="120" y="4"/>
                </a:cxn>
                <a:cxn ang="0">
                  <a:pos x="110" y="8"/>
                </a:cxn>
                <a:cxn ang="0">
                  <a:pos x="100" y="14"/>
                </a:cxn>
                <a:cxn ang="0">
                  <a:pos x="89" y="23"/>
                </a:cxn>
                <a:cxn ang="0">
                  <a:pos x="80" y="32"/>
                </a:cxn>
                <a:cxn ang="0">
                  <a:pos x="70" y="41"/>
                </a:cxn>
                <a:cxn ang="0">
                  <a:pos x="61" y="52"/>
                </a:cxn>
                <a:cxn ang="0">
                  <a:pos x="52" y="62"/>
                </a:cxn>
                <a:cxn ang="0">
                  <a:pos x="44" y="76"/>
                </a:cxn>
                <a:cxn ang="0">
                  <a:pos x="37" y="89"/>
                </a:cxn>
                <a:cxn ang="0">
                  <a:pos x="33" y="101"/>
                </a:cxn>
                <a:cxn ang="0">
                  <a:pos x="4" y="97"/>
                </a:cxn>
                <a:cxn ang="0">
                  <a:pos x="13" y="105"/>
                </a:cxn>
                <a:cxn ang="0">
                  <a:pos x="20" y="113"/>
                </a:cxn>
                <a:cxn ang="0">
                  <a:pos x="26" y="120"/>
                </a:cxn>
                <a:cxn ang="0">
                  <a:pos x="32" y="128"/>
                </a:cxn>
                <a:cxn ang="0">
                  <a:pos x="38" y="139"/>
                </a:cxn>
                <a:cxn ang="0">
                  <a:pos x="44" y="151"/>
                </a:cxn>
                <a:cxn ang="0">
                  <a:pos x="49" y="154"/>
                </a:cxn>
                <a:cxn ang="0">
                  <a:pos x="55" y="149"/>
                </a:cxn>
                <a:cxn ang="0">
                  <a:pos x="61" y="143"/>
                </a:cxn>
                <a:cxn ang="0">
                  <a:pos x="67" y="139"/>
                </a:cxn>
                <a:cxn ang="0">
                  <a:pos x="74" y="136"/>
                </a:cxn>
                <a:cxn ang="0">
                  <a:pos x="81" y="132"/>
                </a:cxn>
                <a:cxn ang="0">
                  <a:pos x="88" y="129"/>
                </a:cxn>
                <a:cxn ang="0">
                  <a:pos x="95" y="126"/>
                </a:cxn>
                <a:cxn ang="0">
                  <a:pos x="103" y="124"/>
                </a:cxn>
                <a:cxn ang="0">
                  <a:pos x="71" y="103"/>
                </a:cxn>
                <a:cxn ang="0">
                  <a:pos x="79" y="83"/>
                </a:cxn>
                <a:cxn ang="0">
                  <a:pos x="85" y="72"/>
                </a:cxn>
                <a:cxn ang="0">
                  <a:pos x="93" y="56"/>
                </a:cxn>
                <a:cxn ang="0">
                  <a:pos x="100" y="46"/>
                </a:cxn>
                <a:cxn ang="0">
                  <a:pos x="106" y="39"/>
                </a:cxn>
                <a:cxn ang="0">
                  <a:pos x="113" y="30"/>
                </a:cxn>
                <a:cxn ang="0">
                  <a:pos x="120" y="23"/>
                </a:cxn>
                <a:cxn ang="0">
                  <a:pos x="129" y="18"/>
                </a:cxn>
                <a:cxn ang="0">
                  <a:pos x="139" y="14"/>
                </a:cxn>
                <a:cxn ang="0">
                  <a:pos x="158" y="12"/>
                </a:cxn>
              </a:cxnLst>
              <a:rect l="0" t="0" r="r" b="b"/>
              <a:pathLst>
                <a:path w="159" h="157">
                  <a:moveTo>
                    <a:pt x="158" y="1"/>
                  </a:moveTo>
                  <a:lnTo>
                    <a:pt x="149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9" y="1"/>
                  </a:lnTo>
                  <a:lnTo>
                    <a:pt x="125" y="2"/>
                  </a:lnTo>
                  <a:lnTo>
                    <a:pt x="120" y="4"/>
                  </a:lnTo>
                  <a:lnTo>
                    <a:pt x="115" y="6"/>
                  </a:lnTo>
                  <a:lnTo>
                    <a:pt x="110" y="8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8"/>
                  </a:lnTo>
                  <a:lnTo>
                    <a:pt x="89" y="23"/>
                  </a:lnTo>
                  <a:lnTo>
                    <a:pt x="84" y="28"/>
                  </a:lnTo>
                  <a:lnTo>
                    <a:pt x="80" y="32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6"/>
                  </a:lnTo>
                  <a:lnTo>
                    <a:pt x="61" y="52"/>
                  </a:lnTo>
                  <a:lnTo>
                    <a:pt x="56" y="58"/>
                  </a:lnTo>
                  <a:lnTo>
                    <a:pt x="52" y="62"/>
                  </a:lnTo>
                  <a:lnTo>
                    <a:pt x="48" y="70"/>
                  </a:lnTo>
                  <a:lnTo>
                    <a:pt x="44" y="76"/>
                  </a:lnTo>
                  <a:lnTo>
                    <a:pt x="40" y="82"/>
                  </a:lnTo>
                  <a:lnTo>
                    <a:pt x="37" y="89"/>
                  </a:lnTo>
                  <a:lnTo>
                    <a:pt x="35" y="95"/>
                  </a:lnTo>
                  <a:lnTo>
                    <a:pt x="33" y="101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8" y="101"/>
                  </a:lnTo>
                  <a:lnTo>
                    <a:pt x="13" y="105"/>
                  </a:lnTo>
                  <a:lnTo>
                    <a:pt x="17" y="109"/>
                  </a:lnTo>
                  <a:lnTo>
                    <a:pt x="20" y="113"/>
                  </a:lnTo>
                  <a:lnTo>
                    <a:pt x="23" y="116"/>
                  </a:lnTo>
                  <a:lnTo>
                    <a:pt x="26" y="120"/>
                  </a:lnTo>
                  <a:lnTo>
                    <a:pt x="29" y="124"/>
                  </a:lnTo>
                  <a:lnTo>
                    <a:pt x="32" y="128"/>
                  </a:lnTo>
                  <a:lnTo>
                    <a:pt x="35" y="134"/>
                  </a:lnTo>
                  <a:lnTo>
                    <a:pt x="38" y="139"/>
                  </a:lnTo>
                  <a:lnTo>
                    <a:pt x="41" y="145"/>
                  </a:lnTo>
                  <a:lnTo>
                    <a:pt x="44" y="151"/>
                  </a:lnTo>
                  <a:lnTo>
                    <a:pt x="47" y="156"/>
                  </a:lnTo>
                  <a:lnTo>
                    <a:pt x="49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8" y="146"/>
                  </a:lnTo>
                  <a:lnTo>
                    <a:pt x="61" y="143"/>
                  </a:lnTo>
                  <a:lnTo>
                    <a:pt x="64" y="141"/>
                  </a:lnTo>
                  <a:lnTo>
                    <a:pt x="67" y="139"/>
                  </a:lnTo>
                  <a:lnTo>
                    <a:pt x="71" y="137"/>
                  </a:lnTo>
                  <a:lnTo>
                    <a:pt x="74" y="136"/>
                  </a:lnTo>
                  <a:lnTo>
                    <a:pt x="78" y="134"/>
                  </a:lnTo>
                  <a:lnTo>
                    <a:pt x="81" y="132"/>
                  </a:lnTo>
                  <a:lnTo>
                    <a:pt x="85" y="131"/>
                  </a:lnTo>
                  <a:lnTo>
                    <a:pt x="88" y="129"/>
                  </a:lnTo>
                  <a:lnTo>
                    <a:pt x="92" y="128"/>
                  </a:lnTo>
                  <a:lnTo>
                    <a:pt x="95" y="126"/>
                  </a:lnTo>
                  <a:lnTo>
                    <a:pt x="99" y="124"/>
                  </a:lnTo>
                  <a:lnTo>
                    <a:pt x="103" y="124"/>
                  </a:lnTo>
                  <a:lnTo>
                    <a:pt x="69" y="112"/>
                  </a:lnTo>
                  <a:lnTo>
                    <a:pt x="71" y="103"/>
                  </a:lnTo>
                  <a:lnTo>
                    <a:pt x="74" y="96"/>
                  </a:lnTo>
                  <a:lnTo>
                    <a:pt x="79" y="83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0" y="62"/>
                  </a:lnTo>
                  <a:lnTo>
                    <a:pt x="93" y="56"/>
                  </a:lnTo>
                  <a:lnTo>
                    <a:pt x="97" y="51"/>
                  </a:lnTo>
                  <a:lnTo>
                    <a:pt x="100" y="46"/>
                  </a:lnTo>
                  <a:lnTo>
                    <a:pt x="103" y="43"/>
                  </a:lnTo>
                  <a:lnTo>
                    <a:pt x="106" y="39"/>
                  </a:lnTo>
                  <a:lnTo>
                    <a:pt x="110" y="35"/>
                  </a:lnTo>
                  <a:lnTo>
                    <a:pt x="113" y="30"/>
                  </a:lnTo>
                  <a:lnTo>
                    <a:pt x="116" y="27"/>
                  </a:lnTo>
                  <a:lnTo>
                    <a:pt x="120" y="23"/>
                  </a:lnTo>
                  <a:lnTo>
                    <a:pt x="125" y="20"/>
                  </a:lnTo>
                  <a:lnTo>
                    <a:pt x="129" y="18"/>
                  </a:lnTo>
                  <a:lnTo>
                    <a:pt x="134" y="16"/>
                  </a:lnTo>
                  <a:lnTo>
                    <a:pt x="139" y="14"/>
                  </a:lnTo>
                  <a:lnTo>
                    <a:pt x="144" y="13"/>
                  </a:lnTo>
                  <a:lnTo>
                    <a:pt x="158" y="12"/>
                  </a:lnTo>
                  <a:lnTo>
                    <a:pt x="158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3816" y="3570"/>
              <a:ext cx="35" cy="27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34" y="2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34" y="10"/>
                </a:cxn>
              </a:cxnLst>
              <a:rect l="0" t="0" r="r" b="b"/>
              <a:pathLst>
                <a:path w="35" h="27">
                  <a:moveTo>
                    <a:pt x="34" y="10"/>
                  </a:moveTo>
                  <a:lnTo>
                    <a:pt x="34" y="2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34" y="1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3746" y="3550"/>
              <a:ext cx="3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33" y="25"/>
                </a:cxn>
                <a:cxn ang="0">
                  <a:pos x="33" y="7"/>
                </a:cxn>
                <a:cxn ang="0">
                  <a:pos x="0" y="0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4"/>
                  </a:lnTo>
                  <a:lnTo>
                    <a:pt x="33" y="25"/>
                  </a:lnTo>
                  <a:lnTo>
                    <a:pt x="33" y="7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3746" y="3467"/>
              <a:ext cx="159" cy="16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39" y="0"/>
                </a:cxn>
                <a:cxn ang="0">
                  <a:pos x="130" y="1"/>
                </a:cxn>
                <a:cxn ang="0">
                  <a:pos x="120" y="4"/>
                </a:cxn>
                <a:cxn ang="0">
                  <a:pos x="110" y="8"/>
                </a:cxn>
                <a:cxn ang="0">
                  <a:pos x="100" y="15"/>
                </a:cxn>
                <a:cxn ang="0">
                  <a:pos x="89" y="24"/>
                </a:cxn>
                <a:cxn ang="0">
                  <a:pos x="80" y="34"/>
                </a:cxn>
                <a:cxn ang="0">
                  <a:pos x="71" y="42"/>
                </a:cxn>
                <a:cxn ang="0">
                  <a:pos x="61" y="53"/>
                </a:cxn>
                <a:cxn ang="0">
                  <a:pos x="53" y="65"/>
                </a:cxn>
                <a:cxn ang="0">
                  <a:pos x="44" y="78"/>
                </a:cxn>
                <a:cxn ang="0">
                  <a:pos x="38" y="92"/>
                </a:cxn>
                <a:cxn ang="0">
                  <a:pos x="33" y="105"/>
                </a:cxn>
                <a:cxn ang="0">
                  <a:pos x="5" y="101"/>
                </a:cxn>
                <a:cxn ang="0">
                  <a:pos x="14" y="109"/>
                </a:cxn>
                <a:cxn ang="0">
                  <a:pos x="20" y="117"/>
                </a:cxn>
                <a:cxn ang="0">
                  <a:pos x="26" y="125"/>
                </a:cxn>
                <a:cxn ang="0">
                  <a:pos x="32" y="133"/>
                </a:cxn>
                <a:cxn ang="0">
                  <a:pos x="39" y="144"/>
                </a:cxn>
                <a:cxn ang="0">
                  <a:pos x="45" y="156"/>
                </a:cxn>
                <a:cxn ang="0">
                  <a:pos x="50" y="159"/>
                </a:cxn>
                <a:cxn ang="0">
                  <a:pos x="55" y="154"/>
                </a:cxn>
                <a:cxn ang="0">
                  <a:pos x="61" y="149"/>
                </a:cxn>
                <a:cxn ang="0">
                  <a:pos x="68" y="144"/>
                </a:cxn>
                <a:cxn ang="0">
                  <a:pos x="75" y="140"/>
                </a:cxn>
                <a:cxn ang="0">
                  <a:pos x="81" y="137"/>
                </a:cxn>
                <a:cxn ang="0">
                  <a:pos x="88" y="134"/>
                </a:cxn>
                <a:cxn ang="0">
                  <a:pos x="95" y="131"/>
                </a:cxn>
                <a:cxn ang="0">
                  <a:pos x="103" y="128"/>
                </a:cxn>
                <a:cxn ang="0">
                  <a:pos x="71" y="106"/>
                </a:cxn>
                <a:cxn ang="0">
                  <a:pos x="79" y="87"/>
                </a:cxn>
                <a:cxn ang="0">
                  <a:pos x="85" y="74"/>
                </a:cxn>
                <a:cxn ang="0">
                  <a:pos x="93" y="59"/>
                </a:cxn>
                <a:cxn ang="0">
                  <a:pos x="100" y="46"/>
                </a:cxn>
                <a:cxn ang="0">
                  <a:pos x="106" y="37"/>
                </a:cxn>
                <a:cxn ang="0">
                  <a:pos x="113" y="27"/>
                </a:cxn>
                <a:cxn ang="0">
                  <a:pos x="121" y="20"/>
                </a:cxn>
                <a:cxn ang="0">
                  <a:pos x="130" y="13"/>
                </a:cxn>
                <a:cxn ang="0">
                  <a:pos x="139" y="8"/>
                </a:cxn>
                <a:cxn ang="0">
                  <a:pos x="149" y="4"/>
                </a:cxn>
              </a:cxnLst>
              <a:rect l="0" t="0" r="r" b="b"/>
              <a:pathLst>
                <a:path w="159" h="163">
                  <a:moveTo>
                    <a:pt x="158" y="1"/>
                  </a:moveTo>
                  <a:lnTo>
                    <a:pt x="149" y="0"/>
                  </a:lnTo>
                  <a:lnTo>
                    <a:pt x="144" y="0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30" y="1"/>
                  </a:lnTo>
                  <a:lnTo>
                    <a:pt x="125" y="2"/>
                  </a:lnTo>
                  <a:lnTo>
                    <a:pt x="120" y="4"/>
                  </a:lnTo>
                  <a:lnTo>
                    <a:pt x="116" y="6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5"/>
                  </a:lnTo>
                  <a:lnTo>
                    <a:pt x="94" y="19"/>
                  </a:lnTo>
                  <a:lnTo>
                    <a:pt x="89" y="24"/>
                  </a:lnTo>
                  <a:lnTo>
                    <a:pt x="84" y="29"/>
                  </a:lnTo>
                  <a:lnTo>
                    <a:pt x="80" y="34"/>
                  </a:lnTo>
                  <a:lnTo>
                    <a:pt x="75" y="38"/>
                  </a:lnTo>
                  <a:lnTo>
                    <a:pt x="71" y="42"/>
                  </a:lnTo>
                  <a:lnTo>
                    <a:pt x="66" y="48"/>
                  </a:lnTo>
                  <a:lnTo>
                    <a:pt x="61" y="53"/>
                  </a:lnTo>
                  <a:lnTo>
                    <a:pt x="57" y="59"/>
                  </a:lnTo>
                  <a:lnTo>
                    <a:pt x="53" y="65"/>
                  </a:lnTo>
                  <a:lnTo>
                    <a:pt x="48" y="72"/>
                  </a:lnTo>
                  <a:lnTo>
                    <a:pt x="44" y="78"/>
                  </a:lnTo>
                  <a:lnTo>
                    <a:pt x="41" y="85"/>
                  </a:lnTo>
                  <a:lnTo>
                    <a:pt x="38" y="92"/>
                  </a:lnTo>
                  <a:lnTo>
                    <a:pt x="35" y="98"/>
                  </a:lnTo>
                  <a:lnTo>
                    <a:pt x="33" y="105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9" y="105"/>
                  </a:lnTo>
                  <a:lnTo>
                    <a:pt x="14" y="109"/>
                  </a:lnTo>
                  <a:lnTo>
                    <a:pt x="17" y="113"/>
                  </a:lnTo>
                  <a:lnTo>
                    <a:pt x="20" y="117"/>
                  </a:lnTo>
                  <a:lnTo>
                    <a:pt x="24" y="120"/>
                  </a:lnTo>
                  <a:lnTo>
                    <a:pt x="26" y="125"/>
                  </a:lnTo>
                  <a:lnTo>
                    <a:pt x="29" y="128"/>
                  </a:lnTo>
                  <a:lnTo>
                    <a:pt x="32" y="133"/>
                  </a:lnTo>
                  <a:lnTo>
                    <a:pt x="35" y="138"/>
                  </a:lnTo>
                  <a:lnTo>
                    <a:pt x="39" y="144"/>
                  </a:lnTo>
                  <a:lnTo>
                    <a:pt x="41" y="150"/>
                  </a:lnTo>
                  <a:lnTo>
                    <a:pt x="45" y="156"/>
                  </a:lnTo>
                  <a:lnTo>
                    <a:pt x="47" y="162"/>
                  </a:lnTo>
                  <a:lnTo>
                    <a:pt x="50" y="159"/>
                  </a:lnTo>
                  <a:lnTo>
                    <a:pt x="52" y="157"/>
                  </a:lnTo>
                  <a:lnTo>
                    <a:pt x="55" y="154"/>
                  </a:lnTo>
                  <a:lnTo>
                    <a:pt x="58" y="151"/>
                  </a:lnTo>
                  <a:lnTo>
                    <a:pt x="61" y="149"/>
                  </a:lnTo>
                  <a:lnTo>
                    <a:pt x="65" y="147"/>
                  </a:lnTo>
                  <a:lnTo>
                    <a:pt x="68" y="144"/>
                  </a:lnTo>
                  <a:lnTo>
                    <a:pt x="71" y="142"/>
                  </a:lnTo>
                  <a:lnTo>
                    <a:pt x="75" y="140"/>
                  </a:lnTo>
                  <a:lnTo>
                    <a:pt x="78" y="138"/>
                  </a:lnTo>
                  <a:lnTo>
                    <a:pt x="81" y="137"/>
                  </a:lnTo>
                  <a:lnTo>
                    <a:pt x="85" y="135"/>
                  </a:lnTo>
                  <a:lnTo>
                    <a:pt x="88" y="134"/>
                  </a:lnTo>
                  <a:lnTo>
                    <a:pt x="92" y="132"/>
                  </a:lnTo>
                  <a:lnTo>
                    <a:pt x="95" y="131"/>
                  </a:lnTo>
                  <a:lnTo>
                    <a:pt x="99" y="130"/>
                  </a:lnTo>
                  <a:lnTo>
                    <a:pt x="103" y="128"/>
                  </a:lnTo>
                  <a:lnTo>
                    <a:pt x="69" y="116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9" y="87"/>
                  </a:lnTo>
                  <a:lnTo>
                    <a:pt x="82" y="81"/>
                  </a:lnTo>
                  <a:lnTo>
                    <a:pt x="85" y="74"/>
                  </a:lnTo>
                  <a:lnTo>
                    <a:pt x="90" y="64"/>
                  </a:lnTo>
                  <a:lnTo>
                    <a:pt x="93" y="59"/>
                  </a:lnTo>
                  <a:lnTo>
                    <a:pt x="97" y="51"/>
                  </a:lnTo>
                  <a:lnTo>
                    <a:pt x="100" y="46"/>
                  </a:lnTo>
                  <a:lnTo>
                    <a:pt x="103" y="41"/>
                  </a:lnTo>
                  <a:lnTo>
                    <a:pt x="106" y="37"/>
                  </a:lnTo>
                  <a:lnTo>
                    <a:pt x="110" y="32"/>
                  </a:lnTo>
                  <a:lnTo>
                    <a:pt x="113" y="27"/>
                  </a:lnTo>
                  <a:lnTo>
                    <a:pt x="117" y="24"/>
                  </a:lnTo>
                  <a:lnTo>
                    <a:pt x="121" y="20"/>
                  </a:lnTo>
                  <a:lnTo>
                    <a:pt x="125" y="17"/>
                  </a:lnTo>
                  <a:lnTo>
                    <a:pt x="130" y="13"/>
                  </a:lnTo>
                  <a:lnTo>
                    <a:pt x="134" y="11"/>
                  </a:lnTo>
                  <a:lnTo>
                    <a:pt x="139" y="8"/>
                  </a:lnTo>
                  <a:lnTo>
                    <a:pt x="144" y="6"/>
                  </a:lnTo>
                  <a:lnTo>
                    <a:pt x="149" y="4"/>
                  </a:lnTo>
                  <a:lnTo>
                    <a:pt x="158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5424488" y="3592513"/>
            <a:ext cx="219075" cy="293687"/>
            <a:chOff x="3417" y="2263"/>
            <a:chExt cx="138" cy="185"/>
          </a:xfrm>
        </p:grpSpPr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3424" y="2323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3461" y="2263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3521" y="2286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3417" y="2268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989263" y="3675063"/>
            <a:ext cx="252412" cy="277812"/>
            <a:chOff x="1883" y="2315"/>
            <a:chExt cx="159" cy="175"/>
          </a:xfrm>
        </p:grpSpPr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1883" y="2316"/>
              <a:ext cx="92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13"/>
                </a:cxn>
                <a:cxn ang="0">
                  <a:pos x="17" y="16"/>
                </a:cxn>
                <a:cxn ang="0">
                  <a:pos x="23" y="20"/>
                </a:cxn>
                <a:cxn ang="0">
                  <a:pos x="28" y="23"/>
                </a:cxn>
                <a:cxn ang="0">
                  <a:pos x="32" y="27"/>
                </a:cxn>
                <a:cxn ang="0">
                  <a:pos x="36" y="29"/>
                </a:cxn>
                <a:cxn ang="0">
                  <a:pos x="40" y="33"/>
                </a:cxn>
                <a:cxn ang="0">
                  <a:pos x="44" y="38"/>
                </a:cxn>
                <a:cxn ang="0">
                  <a:pos x="48" y="44"/>
                </a:cxn>
                <a:cxn ang="0">
                  <a:pos x="51" y="49"/>
                </a:cxn>
                <a:cxn ang="0">
                  <a:pos x="55" y="54"/>
                </a:cxn>
                <a:cxn ang="0">
                  <a:pos x="58" y="59"/>
                </a:cxn>
                <a:cxn ang="0">
                  <a:pos x="62" y="66"/>
                </a:cxn>
                <a:cxn ang="0">
                  <a:pos x="66" y="74"/>
                </a:cxn>
                <a:cxn ang="0">
                  <a:pos x="69" y="80"/>
                </a:cxn>
                <a:cxn ang="0">
                  <a:pos x="72" y="86"/>
                </a:cxn>
                <a:cxn ang="0">
                  <a:pos x="74" y="92"/>
                </a:cxn>
                <a:cxn ang="0">
                  <a:pos x="76" y="97"/>
                </a:cxn>
                <a:cxn ang="0">
                  <a:pos x="79" y="106"/>
                </a:cxn>
                <a:cxn ang="0">
                  <a:pos x="81" y="114"/>
                </a:cxn>
                <a:cxn ang="0">
                  <a:pos x="91" y="111"/>
                </a:cxn>
                <a:cxn ang="0">
                  <a:pos x="87" y="99"/>
                </a:cxn>
                <a:cxn ang="0">
                  <a:pos x="83" y="86"/>
                </a:cxn>
                <a:cxn ang="0">
                  <a:pos x="78" y="75"/>
                </a:cxn>
                <a:cxn ang="0">
                  <a:pos x="72" y="63"/>
                </a:cxn>
                <a:cxn ang="0">
                  <a:pos x="63" y="46"/>
                </a:cxn>
                <a:cxn ang="0">
                  <a:pos x="53" y="32"/>
                </a:cxn>
                <a:cxn ang="0">
                  <a:pos x="43" y="20"/>
                </a:cxn>
                <a:cxn ang="0">
                  <a:pos x="35" y="12"/>
                </a:cxn>
                <a:cxn ang="0">
                  <a:pos x="24" y="5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r" b="b"/>
              <a:pathLst>
                <a:path w="92" h="115">
                  <a:moveTo>
                    <a:pt x="0" y="0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2" y="13"/>
                  </a:lnTo>
                  <a:lnTo>
                    <a:pt x="17" y="16"/>
                  </a:lnTo>
                  <a:lnTo>
                    <a:pt x="23" y="20"/>
                  </a:lnTo>
                  <a:lnTo>
                    <a:pt x="28" y="23"/>
                  </a:lnTo>
                  <a:lnTo>
                    <a:pt x="32" y="27"/>
                  </a:lnTo>
                  <a:lnTo>
                    <a:pt x="36" y="29"/>
                  </a:lnTo>
                  <a:lnTo>
                    <a:pt x="40" y="33"/>
                  </a:lnTo>
                  <a:lnTo>
                    <a:pt x="44" y="38"/>
                  </a:lnTo>
                  <a:lnTo>
                    <a:pt x="48" y="44"/>
                  </a:lnTo>
                  <a:lnTo>
                    <a:pt x="51" y="49"/>
                  </a:lnTo>
                  <a:lnTo>
                    <a:pt x="55" y="54"/>
                  </a:lnTo>
                  <a:lnTo>
                    <a:pt x="58" y="59"/>
                  </a:lnTo>
                  <a:lnTo>
                    <a:pt x="62" y="66"/>
                  </a:lnTo>
                  <a:lnTo>
                    <a:pt x="66" y="74"/>
                  </a:lnTo>
                  <a:lnTo>
                    <a:pt x="69" y="80"/>
                  </a:lnTo>
                  <a:lnTo>
                    <a:pt x="72" y="86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9" y="106"/>
                  </a:lnTo>
                  <a:lnTo>
                    <a:pt x="81" y="114"/>
                  </a:lnTo>
                  <a:lnTo>
                    <a:pt x="91" y="111"/>
                  </a:lnTo>
                  <a:lnTo>
                    <a:pt x="87" y="99"/>
                  </a:lnTo>
                  <a:lnTo>
                    <a:pt x="83" y="86"/>
                  </a:lnTo>
                  <a:lnTo>
                    <a:pt x="78" y="75"/>
                  </a:lnTo>
                  <a:lnTo>
                    <a:pt x="72" y="63"/>
                  </a:lnTo>
                  <a:lnTo>
                    <a:pt x="63" y="46"/>
                  </a:lnTo>
                  <a:lnTo>
                    <a:pt x="53" y="32"/>
                  </a:lnTo>
                  <a:lnTo>
                    <a:pt x="43" y="20"/>
                  </a:lnTo>
                  <a:lnTo>
                    <a:pt x="35" y="12"/>
                  </a:lnTo>
                  <a:lnTo>
                    <a:pt x="24" y="5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1993" y="2408"/>
              <a:ext cx="49" cy="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1"/>
                </a:cxn>
                <a:cxn ang="0">
                  <a:pos x="1" y="76"/>
                </a:cxn>
                <a:cxn ang="0">
                  <a:pos x="3" y="71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7" y="48"/>
                </a:cxn>
                <a:cxn ang="0">
                  <a:pos x="20" y="43"/>
                </a:cxn>
                <a:cxn ang="0">
                  <a:pos x="23" y="39"/>
                </a:cxn>
                <a:cxn ang="0">
                  <a:pos x="26" y="35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7" y="22"/>
                </a:cxn>
                <a:cxn ang="0">
                  <a:pos x="41" y="20"/>
                </a:cxn>
                <a:cxn ang="0">
                  <a:pos x="45" y="16"/>
                </a:cxn>
                <a:cxn ang="0">
                  <a:pos x="48" y="14"/>
                </a:cxn>
                <a:cxn ang="0">
                  <a:pos x="48" y="0"/>
                </a:cxn>
                <a:cxn ang="0">
                  <a:pos x="42" y="2"/>
                </a:cxn>
                <a:cxn ang="0">
                  <a:pos x="35" y="9"/>
                </a:cxn>
                <a:cxn ang="0">
                  <a:pos x="25" y="17"/>
                </a:cxn>
                <a:cxn ang="0">
                  <a:pos x="17" y="25"/>
                </a:cxn>
                <a:cxn ang="0">
                  <a:pos x="11" y="38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62"/>
                </a:cxn>
              </a:cxnLst>
              <a:rect l="0" t="0" r="r" b="b"/>
              <a:pathLst>
                <a:path w="49" h="82">
                  <a:moveTo>
                    <a:pt x="0" y="62"/>
                  </a:moveTo>
                  <a:lnTo>
                    <a:pt x="0" y="81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7" y="48"/>
                  </a:lnTo>
                  <a:lnTo>
                    <a:pt x="20" y="43"/>
                  </a:lnTo>
                  <a:lnTo>
                    <a:pt x="23" y="39"/>
                  </a:lnTo>
                  <a:lnTo>
                    <a:pt x="26" y="35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41" y="20"/>
                  </a:lnTo>
                  <a:lnTo>
                    <a:pt x="45" y="16"/>
                  </a:lnTo>
                  <a:lnTo>
                    <a:pt x="48" y="14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5" y="9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11" y="38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62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1937" y="2438"/>
              <a:ext cx="57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3" y="17"/>
                </a:cxn>
                <a:cxn ang="0">
                  <a:pos x="7" y="18"/>
                </a:cxn>
                <a:cxn ang="0">
                  <a:pos x="10" y="20"/>
                </a:cxn>
                <a:cxn ang="0">
                  <a:pos x="14" y="21"/>
                </a:cxn>
                <a:cxn ang="0">
                  <a:pos x="18" y="23"/>
                </a:cxn>
                <a:cxn ang="0">
                  <a:pos x="23" y="26"/>
                </a:cxn>
                <a:cxn ang="0">
                  <a:pos x="29" y="29"/>
                </a:cxn>
                <a:cxn ang="0">
                  <a:pos x="34" y="32"/>
                </a:cxn>
                <a:cxn ang="0">
                  <a:pos x="37" y="35"/>
                </a:cxn>
                <a:cxn ang="0">
                  <a:pos x="42" y="38"/>
                </a:cxn>
                <a:cxn ang="0">
                  <a:pos x="47" y="42"/>
                </a:cxn>
                <a:cxn ang="0">
                  <a:pos x="51" y="46"/>
                </a:cxn>
                <a:cxn ang="0">
                  <a:pos x="54" y="48"/>
                </a:cxn>
                <a:cxn ang="0">
                  <a:pos x="56" y="51"/>
                </a:cxn>
                <a:cxn ang="0">
                  <a:pos x="56" y="31"/>
                </a:cxn>
                <a:cxn ang="0">
                  <a:pos x="52" y="26"/>
                </a:cxn>
                <a:cxn ang="0">
                  <a:pos x="45" y="19"/>
                </a:cxn>
                <a:cxn ang="0">
                  <a:pos x="37" y="12"/>
                </a:cxn>
                <a:cxn ang="0">
                  <a:pos x="30" y="9"/>
                </a:cxn>
                <a:cxn ang="0">
                  <a:pos x="21" y="4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3" y="26"/>
                  </a:lnTo>
                  <a:lnTo>
                    <a:pt x="29" y="29"/>
                  </a:lnTo>
                  <a:lnTo>
                    <a:pt x="34" y="32"/>
                  </a:lnTo>
                  <a:lnTo>
                    <a:pt x="37" y="35"/>
                  </a:lnTo>
                  <a:lnTo>
                    <a:pt x="42" y="38"/>
                  </a:lnTo>
                  <a:lnTo>
                    <a:pt x="47" y="42"/>
                  </a:lnTo>
                  <a:lnTo>
                    <a:pt x="51" y="46"/>
                  </a:lnTo>
                  <a:lnTo>
                    <a:pt x="54" y="48"/>
                  </a:lnTo>
                  <a:lnTo>
                    <a:pt x="56" y="51"/>
                  </a:lnTo>
                  <a:lnTo>
                    <a:pt x="56" y="31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37" y="12"/>
                  </a:lnTo>
                  <a:lnTo>
                    <a:pt x="30" y="9"/>
                  </a:lnTo>
                  <a:lnTo>
                    <a:pt x="21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1883" y="2315"/>
              <a:ext cx="159" cy="1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8" y="1"/>
                </a:cxn>
                <a:cxn ang="0">
                  <a:pos x="37" y="4"/>
                </a:cxn>
                <a:cxn ang="0">
                  <a:pos x="47" y="8"/>
                </a:cxn>
                <a:cxn ang="0">
                  <a:pos x="57" y="14"/>
                </a:cxn>
                <a:cxn ang="0">
                  <a:pos x="68" y="23"/>
                </a:cxn>
                <a:cxn ang="0">
                  <a:pos x="78" y="31"/>
                </a:cxn>
                <a:cxn ang="0">
                  <a:pos x="87" y="40"/>
                </a:cxn>
                <a:cxn ang="0">
                  <a:pos x="96" y="50"/>
                </a:cxn>
                <a:cxn ang="0">
                  <a:pos x="104" y="62"/>
                </a:cxn>
                <a:cxn ang="0">
                  <a:pos x="113" y="75"/>
                </a:cxn>
                <a:cxn ang="0">
                  <a:pos x="120" y="88"/>
                </a:cxn>
                <a:cxn ang="0">
                  <a:pos x="124" y="100"/>
                </a:cxn>
                <a:cxn ang="0">
                  <a:pos x="153" y="96"/>
                </a:cxn>
                <a:cxn ang="0">
                  <a:pos x="143" y="105"/>
                </a:cxn>
                <a:cxn ang="0">
                  <a:pos x="136" y="112"/>
                </a:cxn>
                <a:cxn ang="0">
                  <a:pos x="131" y="118"/>
                </a:cxn>
                <a:cxn ang="0">
                  <a:pos x="125" y="127"/>
                </a:cxn>
                <a:cxn ang="0">
                  <a:pos x="119" y="138"/>
                </a:cxn>
                <a:cxn ang="0">
                  <a:pos x="113" y="150"/>
                </a:cxn>
                <a:cxn ang="0">
                  <a:pos x="108" y="152"/>
                </a:cxn>
                <a:cxn ang="0">
                  <a:pos x="102" y="147"/>
                </a:cxn>
                <a:cxn ang="0">
                  <a:pos x="96" y="142"/>
                </a:cxn>
                <a:cxn ang="0">
                  <a:pos x="89" y="138"/>
                </a:cxn>
                <a:cxn ang="0">
                  <a:pos x="82" y="134"/>
                </a:cxn>
                <a:cxn ang="0">
                  <a:pos x="76" y="131"/>
                </a:cxn>
                <a:cxn ang="0">
                  <a:pos x="69" y="128"/>
                </a:cxn>
                <a:cxn ang="0">
                  <a:pos x="62" y="125"/>
                </a:cxn>
                <a:cxn ang="0">
                  <a:pos x="54" y="123"/>
                </a:cxn>
                <a:cxn ang="0">
                  <a:pos x="86" y="101"/>
                </a:cxn>
                <a:cxn ang="0">
                  <a:pos x="78" y="82"/>
                </a:cxn>
                <a:cxn ang="0">
                  <a:pos x="72" y="71"/>
                </a:cxn>
                <a:cxn ang="0">
                  <a:pos x="64" y="56"/>
                </a:cxn>
                <a:cxn ang="0">
                  <a:pos x="57" y="44"/>
                </a:cxn>
                <a:cxn ang="0">
                  <a:pos x="51" y="35"/>
                </a:cxn>
                <a:cxn ang="0">
                  <a:pos x="44" y="26"/>
                </a:cxn>
                <a:cxn ang="0">
                  <a:pos x="36" y="19"/>
                </a:cxn>
                <a:cxn ang="0">
                  <a:pos x="28" y="12"/>
                </a:cxn>
                <a:cxn ang="0">
                  <a:pos x="18" y="8"/>
                </a:cxn>
                <a:cxn ang="0">
                  <a:pos x="8" y="4"/>
                </a:cxn>
              </a:cxnLst>
              <a:rect l="0" t="0" r="r" b="b"/>
              <a:pathLst>
                <a:path w="159" h="156">
                  <a:moveTo>
                    <a:pt x="0" y="1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7" y="14"/>
                  </a:lnTo>
                  <a:lnTo>
                    <a:pt x="63" y="18"/>
                  </a:lnTo>
                  <a:lnTo>
                    <a:pt x="68" y="23"/>
                  </a:lnTo>
                  <a:lnTo>
                    <a:pt x="73" y="27"/>
                  </a:lnTo>
                  <a:lnTo>
                    <a:pt x="78" y="31"/>
                  </a:lnTo>
                  <a:lnTo>
                    <a:pt x="82" y="36"/>
                  </a:lnTo>
                  <a:lnTo>
                    <a:pt x="87" y="40"/>
                  </a:lnTo>
                  <a:lnTo>
                    <a:pt x="91" y="46"/>
                  </a:lnTo>
                  <a:lnTo>
                    <a:pt x="96" y="50"/>
                  </a:lnTo>
                  <a:lnTo>
                    <a:pt x="100" y="57"/>
                  </a:lnTo>
                  <a:lnTo>
                    <a:pt x="104" y="62"/>
                  </a:lnTo>
                  <a:lnTo>
                    <a:pt x="109" y="69"/>
                  </a:lnTo>
                  <a:lnTo>
                    <a:pt x="113" y="75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2" y="94"/>
                  </a:lnTo>
                  <a:lnTo>
                    <a:pt x="124" y="100"/>
                  </a:lnTo>
                  <a:lnTo>
                    <a:pt x="158" y="92"/>
                  </a:lnTo>
                  <a:lnTo>
                    <a:pt x="153" y="96"/>
                  </a:lnTo>
                  <a:lnTo>
                    <a:pt x="147" y="101"/>
                  </a:lnTo>
                  <a:lnTo>
                    <a:pt x="143" y="105"/>
                  </a:lnTo>
                  <a:lnTo>
                    <a:pt x="140" y="108"/>
                  </a:lnTo>
                  <a:lnTo>
                    <a:pt x="136" y="112"/>
                  </a:lnTo>
                  <a:lnTo>
                    <a:pt x="133" y="115"/>
                  </a:lnTo>
                  <a:lnTo>
                    <a:pt x="131" y="118"/>
                  </a:lnTo>
                  <a:lnTo>
                    <a:pt x="128" y="123"/>
                  </a:lnTo>
                  <a:lnTo>
                    <a:pt x="125" y="127"/>
                  </a:lnTo>
                  <a:lnTo>
                    <a:pt x="122" y="133"/>
                  </a:lnTo>
                  <a:lnTo>
                    <a:pt x="119" y="138"/>
                  </a:lnTo>
                  <a:lnTo>
                    <a:pt x="116" y="143"/>
                  </a:lnTo>
                  <a:lnTo>
                    <a:pt x="113" y="150"/>
                  </a:lnTo>
                  <a:lnTo>
                    <a:pt x="110" y="155"/>
                  </a:lnTo>
                  <a:lnTo>
                    <a:pt x="108" y="152"/>
                  </a:lnTo>
                  <a:lnTo>
                    <a:pt x="105" y="150"/>
                  </a:lnTo>
                  <a:lnTo>
                    <a:pt x="102" y="147"/>
                  </a:lnTo>
                  <a:lnTo>
                    <a:pt x="99" y="144"/>
                  </a:lnTo>
                  <a:lnTo>
                    <a:pt x="96" y="142"/>
                  </a:lnTo>
                  <a:lnTo>
                    <a:pt x="92" y="140"/>
                  </a:lnTo>
                  <a:lnTo>
                    <a:pt x="89" y="138"/>
                  </a:lnTo>
                  <a:lnTo>
                    <a:pt x="86" y="136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6" y="131"/>
                  </a:lnTo>
                  <a:lnTo>
                    <a:pt x="72" y="129"/>
                  </a:lnTo>
                  <a:lnTo>
                    <a:pt x="69" y="128"/>
                  </a:lnTo>
                  <a:lnTo>
                    <a:pt x="65" y="127"/>
                  </a:lnTo>
                  <a:lnTo>
                    <a:pt x="62" y="125"/>
                  </a:lnTo>
                  <a:lnTo>
                    <a:pt x="58" y="124"/>
                  </a:lnTo>
                  <a:lnTo>
                    <a:pt x="54" y="123"/>
                  </a:lnTo>
                  <a:lnTo>
                    <a:pt x="88" y="111"/>
                  </a:lnTo>
                  <a:lnTo>
                    <a:pt x="86" y="101"/>
                  </a:lnTo>
                  <a:lnTo>
                    <a:pt x="83" y="95"/>
                  </a:lnTo>
                  <a:lnTo>
                    <a:pt x="78" y="82"/>
                  </a:lnTo>
                  <a:lnTo>
                    <a:pt x="75" y="76"/>
                  </a:lnTo>
                  <a:lnTo>
                    <a:pt x="72" y="71"/>
                  </a:lnTo>
                  <a:lnTo>
                    <a:pt x="67" y="61"/>
                  </a:lnTo>
                  <a:lnTo>
                    <a:pt x="64" y="56"/>
                  </a:lnTo>
                  <a:lnTo>
                    <a:pt x="60" y="49"/>
                  </a:lnTo>
                  <a:lnTo>
                    <a:pt x="57" y="44"/>
                  </a:lnTo>
                  <a:lnTo>
                    <a:pt x="54" y="40"/>
                  </a:lnTo>
                  <a:lnTo>
                    <a:pt x="51" y="35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0" y="23"/>
                  </a:lnTo>
                  <a:lnTo>
                    <a:pt x="36" y="19"/>
                  </a:lnTo>
                  <a:lnTo>
                    <a:pt x="32" y="15"/>
                  </a:lnTo>
                  <a:lnTo>
                    <a:pt x="28" y="12"/>
                  </a:lnTo>
                  <a:lnTo>
                    <a:pt x="23" y="10"/>
                  </a:lnTo>
                  <a:lnTo>
                    <a:pt x="18" y="8"/>
                  </a:lnTo>
                  <a:lnTo>
                    <a:pt x="13" y="6"/>
                  </a:lnTo>
                  <a:lnTo>
                    <a:pt x="8" y="4"/>
                  </a:lnTo>
                  <a:lnTo>
                    <a:pt x="0" y="1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7639073" y="1071546"/>
            <a:ext cx="219075" cy="293687"/>
            <a:chOff x="3849" y="815"/>
            <a:chExt cx="138" cy="185"/>
          </a:xfrm>
        </p:grpSpPr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380" name="Rectangle 92"/>
          <p:cNvSpPr>
            <a:spLocks noChangeArrowheads="1"/>
          </p:cNvSpPr>
          <p:nvPr/>
        </p:nvSpPr>
        <p:spPr bwMode="auto">
          <a:xfrm rot="20563486">
            <a:off x="5521913" y="1900181"/>
            <a:ext cx="3479951" cy="52386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Evitar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gotículas </a:t>
            </a:r>
            <a:r>
              <a:rPr sz="1400" b="1" dirty="0" smtClean="0">
                <a:solidFill>
                  <a:srgbClr val="FF0000"/>
                </a:solidFill>
                <a:latin typeface="Arial" pitchFamily="34" charset="0"/>
              </a:rPr>
              <a:t>pequenas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que são </a:t>
            </a:r>
            <a:r>
              <a:rPr sz="1400" b="1" dirty="0" smtClean="0">
                <a:solidFill>
                  <a:prstClr val="black"/>
                </a:solidFill>
                <a:latin typeface="Arial" pitchFamily="34" charset="0"/>
              </a:rPr>
              <a:t>facilmente carregadas </a:t>
            </a: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pelo vento</a:t>
            </a:r>
          </a:p>
        </p:txBody>
      </p:sp>
      <p:sp>
        <p:nvSpPr>
          <p:cNvPr id="12382" name="Rectangle 94"/>
          <p:cNvSpPr>
            <a:spLocks noChangeArrowheads="1"/>
          </p:cNvSpPr>
          <p:nvPr/>
        </p:nvSpPr>
        <p:spPr bwMode="auto">
          <a:xfrm rot="20627109">
            <a:off x="5948779" y="3790292"/>
            <a:ext cx="3143271" cy="308419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</a:rPr>
              <a:t>Gotas grandes, </a:t>
            </a:r>
            <a:r>
              <a:rPr sz="1400" b="1" dirty="0">
                <a:solidFill>
                  <a:srgbClr val="FF0000"/>
                </a:solidFill>
                <a:latin typeface="Arial" pitchFamily="34" charset="0"/>
              </a:rPr>
              <a:t>sem “respingos”</a:t>
            </a:r>
          </a:p>
        </p:txBody>
      </p:sp>
      <p:sp>
        <p:nvSpPr>
          <p:cNvPr id="12383" name="Rectangle 95"/>
          <p:cNvSpPr>
            <a:spLocks noChangeArrowheads="1"/>
          </p:cNvSpPr>
          <p:nvPr/>
        </p:nvSpPr>
        <p:spPr bwMode="auto">
          <a:xfrm rot="1180111">
            <a:off x="438444" y="4894334"/>
            <a:ext cx="3714776" cy="58541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600" b="1" dirty="0" smtClean="0">
                <a:solidFill>
                  <a:prstClr val="black"/>
                </a:solidFill>
                <a:latin typeface="Arial" pitchFamily="34" charset="0"/>
              </a:rPr>
              <a:t>Maximizar </a:t>
            </a:r>
            <a:r>
              <a:rPr sz="1600" b="1" dirty="0">
                <a:solidFill>
                  <a:prstClr val="black"/>
                </a:solidFill>
                <a:latin typeface="Arial" pitchFamily="34" charset="0"/>
              </a:rPr>
              <a:t>a distribuição para obter </a:t>
            </a:r>
            <a:r>
              <a:rPr sz="1600" b="1" dirty="0">
                <a:solidFill>
                  <a:srgbClr val="FF0000"/>
                </a:solidFill>
                <a:latin typeface="Arial" pitchFamily="34" charset="0"/>
              </a:rPr>
              <a:t>retenção efetiva </a:t>
            </a:r>
            <a:r>
              <a:rPr sz="1600" b="1" dirty="0" smtClean="0">
                <a:solidFill>
                  <a:prstClr val="black"/>
                </a:solidFill>
                <a:latin typeface="Arial" pitchFamily="34" charset="0"/>
              </a:rPr>
              <a:t>do herbicida</a:t>
            </a:r>
            <a:endParaRPr sz="16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8" name="Oval 48"/>
          <p:cNvSpPr>
            <a:spLocks noChangeArrowheads="1"/>
          </p:cNvSpPr>
          <p:nvPr/>
        </p:nvSpPr>
        <p:spPr bwMode="auto">
          <a:xfrm>
            <a:off x="5214942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7643834" y="898508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Oval 46"/>
          <p:cNvSpPr>
            <a:spLocks noChangeArrowheads="1"/>
          </p:cNvSpPr>
          <p:nvPr/>
        </p:nvSpPr>
        <p:spPr bwMode="auto">
          <a:xfrm>
            <a:off x="6184912" y="2613020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1" name="Group 91"/>
          <p:cNvGrpSpPr>
            <a:grpSpLocks/>
          </p:cNvGrpSpPr>
          <p:nvPr/>
        </p:nvGrpSpPr>
        <p:grpSpPr bwMode="auto">
          <a:xfrm>
            <a:off x="5424495" y="1992305"/>
            <a:ext cx="219075" cy="293687"/>
            <a:chOff x="3849" y="815"/>
            <a:chExt cx="138" cy="185"/>
          </a:xfrm>
        </p:grpSpPr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3856" y="875"/>
              <a:ext cx="84" cy="125"/>
            </a:xfrm>
            <a:custGeom>
              <a:avLst/>
              <a:gdLst/>
              <a:ahLst/>
              <a:cxnLst>
                <a:cxn ang="0">
                  <a:pos x="2" y="124"/>
                </a:cxn>
                <a:cxn ang="0">
                  <a:pos x="10" y="121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12" y="101"/>
                </a:cxn>
                <a:cxn ang="0">
                  <a:pos x="13" y="95"/>
                </a:cxn>
                <a:cxn ang="0">
                  <a:pos x="15" y="89"/>
                </a:cxn>
                <a:cxn ang="0">
                  <a:pos x="17" y="84"/>
                </a:cxn>
                <a:cxn ang="0">
                  <a:pos x="19" y="79"/>
                </a:cxn>
                <a:cxn ang="0">
                  <a:pos x="21" y="74"/>
                </a:cxn>
                <a:cxn ang="0">
                  <a:pos x="24" y="69"/>
                </a:cxn>
                <a:cxn ang="0">
                  <a:pos x="28" y="63"/>
                </a:cxn>
                <a:cxn ang="0">
                  <a:pos x="31" y="58"/>
                </a:cxn>
                <a:cxn ang="0">
                  <a:pos x="35" y="53"/>
                </a:cxn>
                <a:cxn ang="0">
                  <a:pos x="40" y="48"/>
                </a:cxn>
                <a:cxn ang="0">
                  <a:pos x="45" y="42"/>
                </a:cxn>
                <a:cxn ang="0">
                  <a:pos x="51" y="36"/>
                </a:cxn>
                <a:cxn ang="0">
                  <a:pos x="55" y="31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70" y="19"/>
                </a:cxn>
                <a:cxn ang="0">
                  <a:pos x="77" y="13"/>
                </a:cxn>
                <a:cxn ang="0">
                  <a:pos x="83" y="9"/>
                </a:cxn>
                <a:cxn ang="0">
                  <a:pos x="78" y="0"/>
                </a:cxn>
                <a:cxn ang="0">
                  <a:pos x="67" y="8"/>
                </a:cxn>
                <a:cxn ang="0">
                  <a:pos x="57" y="16"/>
                </a:cxn>
                <a:cxn ang="0">
                  <a:pos x="47" y="25"/>
                </a:cxn>
                <a:cxn ang="0">
                  <a:pos x="38" y="34"/>
                </a:cxn>
                <a:cxn ang="0">
                  <a:pos x="25" y="48"/>
                </a:cxn>
                <a:cxn ang="0">
                  <a:pos x="15" y="62"/>
                </a:cxn>
                <a:cxn ang="0">
                  <a:pos x="7" y="75"/>
                </a:cxn>
                <a:cxn ang="0">
                  <a:pos x="3" y="86"/>
                </a:cxn>
                <a:cxn ang="0">
                  <a:pos x="0" y="99"/>
                </a:cxn>
                <a:cxn ang="0">
                  <a:pos x="0" y="108"/>
                </a:cxn>
                <a:cxn ang="0">
                  <a:pos x="2" y="124"/>
                </a:cxn>
              </a:cxnLst>
              <a:rect l="0" t="0" r="r" b="b"/>
              <a:pathLst>
                <a:path w="84" h="125">
                  <a:moveTo>
                    <a:pt x="2" y="124"/>
                  </a:moveTo>
                  <a:lnTo>
                    <a:pt x="10" y="121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3" y="95"/>
                  </a:lnTo>
                  <a:lnTo>
                    <a:pt x="15" y="89"/>
                  </a:lnTo>
                  <a:lnTo>
                    <a:pt x="17" y="84"/>
                  </a:lnTo>
                  <a:lnTo>
                    <a:pt x="19" y="79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31" y="58"/>
                  </a:lnTo>
                  <a:lnTo>
                    <a:pt x="35" y="53"/>
                  </a:lnTo>
                  <a:lnTo>
                    <a:pt x="40" y="48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5" y="31"/>
                  </a:lnTo>
                  <a:lnTo>
                    <a:pt x="60" y="27"/>
                  </a:lnTo>
                  <a:lnTo>
                    <a:pt x="64" y="23"/>
                  </a:lnTo>
                  <a:lnTo>
                    <a:pt x="70" y="19"/>
                  </a:lnTo>
                  <a:lnTo>
                    <a:pt x="77" y="13"/>
                  </a:lnTo>
                  <a:lnTo>
                    <a:pt x="83" y="9"/>
                  </a:lnTo>
                  <a:lnTo>
                    <a:pt x="78" y="0"/>
                  </a:lnTo>
                  <a:lnTo>
                    <a:pt x="67" y="8"/>
                  </a:lnTo>
                  <a:lnTo>
                    <a:pt x="57" y="16"/>
                  </a:lnTo>
                  <a:lnTo>
                    <a:pt x="47" y="25"/>
                  </a:lnTo>
                  <a:lnTo>
                    <a:pt x="38" y="34"/>
                  </a:lnTo>
                  <a:lnTo>
                    <a:pt x="25" y="48"/>
                  </a:lnTo>
                  <a:lnTo>
                    <a:pt x="15" y="62"/>
                  </a:lnTo>
                  <a:lnTo>
                    <a:pt x="7" y="75"/>
                  </a:lnTo>
                  <a:lnTo>
                    <a:pt x="3" y="86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24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3893" y="815"/>
              <a:ext cx="94" cy="32"/>
            </a:xfrm>
            <a:custGeom>
              <a:avLst/>
              <a:gdLst/>
              <a:ahLst/>
              <a:cxnLst>
                <a:cxn ang="0">
                  <a:pos x="76" y="30"/>
                </a:cxn>
                <a:cxn ang="0">
                  <a:pos x="93" y="24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7" y="22"/>
                </a:cxn>
                <a:cxn ang="0">
                  <a:pos x="70" y="20"/>
                </a:cxn>
                <a:cxn ang="0">
                  <a:pos x="63" y="19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5" y="15"/>
                </a:cxn>
                <a:cxn ang="0">
                  <a:pos x="40" y="14"/>
                </a:cxn>
                <a:cxn ang="0">
                  <a:pos x="35" y="12"/>
                </a:cxn>
                <a:cxn ang="0">
                  <a:pos x="30" y="9"/>
                </a:cxn>
                <a:cxn ang="0">
                  <a:pos x="26" y="7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3" y="14"/>
                </a:cxn>
                <a:cxn ang="0">
                  <a:pos x="24" y="21"/>
                </a:cxn>
                <a:cxn ang="0">
                  <a:pos x="34" y="25"/>
                </a:cxn>
                <a:cxn ang="0">
                  <a:pos x="48" y="27"/>
                </a:cxn>
                <a:cxn ang="0">
                  <a:pos x="60" y="30"/>
                </a:cxn>
                <a:cxn ang="0">
                  <a:pos x="71" y="31"/>
                </a:cxn>
                <a:cxn ang="0">
                  <a:pos x="93" y="24"/>
                </a:cxn>
                <a:cxn ang="0">
                  <a:pos x="92" y="24"/>
                </a:cxn>
                <a:cxn ang="0">
                  <a:pos x="76" y="30"/>
                </a:cxn>
              </a:cxnLst>
              <a:rect l="0" t="0" r="r" b="b"/>
              <a:pathLst>
                <a:path w="94" h="32">
                  <a:moveTo>
                    <a:pt x="76" y="30"/>
                  </a:moveTo>
                  <a:lnTo>
                    <a:pt x="93" y="2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77" y="22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5" y="15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13" y="14"/>
                  </a:lnTo>
                  <a:lnTo>
                    <a:pt x="24" y="21"/>
                  </a:lnTo>
                  <a:lnTo>
                    <a:pt x="34" y="25"/>
                  </a:lnTo>
                  <a:lnTo>
                    <a:pt x="48" y="27"/>
                  </a:lnTo>
                  <a:lnTo>
                    <a:pt x="60" y="30"/>
                  </a:lnTo>
                  <a:lnTo>
                    <a:pt x="71" y="31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76" y="3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3953" y="838"/>
              <a:ext cx="34" cy="71"/>
            </a:xfrm>
            <a:custGeom>
              <a:avLst/>
              <a:gdLst/>
              <a:ahLst/>
              <a:cxnLst>
                <a:cxn ang="0">
                  <a:pos x="3" y="70"/>
                </a:cxn>
                <a:cxn ang="0">
                  <a:pos x="18" y="65"/>
                </a:cxn>
                <a:cxn ang="0">
                  <a:pos x="18" y="61"/>
                </a:cxn>
                <a:cxn ang="0">
                  <a:pos x="18" y="57"/>
                </a:cxn>
                <a:cxn ang="0">
                  <a:pos x="18" y="53"/>
                </a:cxn>
                <a:cxn ang="0">
                  <a:pos x="19" y="49"/>
                </a:cxn>
                <a:cxn ang="0">
                  <a:pos x="20" y="44"/>
                </a:cxn>
                <a:cxn ang="0">
                  <a:pos x="20" y="40"/>
                </a:cxn>
                <a:cxn ang="0">
                  <a:pos x="22" y="33"/>
                </a:cxn>
                <a:cxn ang="0">
                  <a:pos x="23" y="27"/>
                </a:cxn>
                <a:cxn ang="0">
                  <a:pos x="24" y="22"/>
                </a:cxn>
                <a:cxn ang="0">
                  <a:pos x="26" y="17"/>
                </a:cxn>
                <a:cxn ang="0">
                  <a:pos x="28" y="12"/>
                </a:cxn>
                <a:cxn ang="0">
                  <a:pos x="30" y="7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7" y="21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0" y="48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3" y="70"/>
                </a:cxn>
              </a:cxnLst>
              <a:rect l="0" t="0" r="r" b="b"/>
              <a:pathLst>
                <a:path w="34" h="71">
                  <a:moveTo>
                    <a:pt x="3" y="70"/>
                  </a:moveTo>
                  <a:lnTo>
                    <a:pt x="18" y="65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8" y="53"/>
                  </a:lnTo>
                  <a:lnTo>
                    <a:pt x="19" y="49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7" y="21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70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3849" y="820"/>
              <a:ext cx="120" cy="180"/>
            </a:xfrm>
            <a:custGeom>
              <a:avLst/>
              <a:gdLst/>
              <a:ahLst/>
              <a:cxnLst>
                <a:cxn ang="0">
                  <a:pos x="6" y="171"/>
                </a:cxn>
                <a:cxn ang="0">
                  <a:pos x="3" y="162"/>
                </a:cxn>
                <a:cxn ang="0">
                  <a:pos x="0" y="152"/>
                </a:cxn>
                <a:cxn ang="0">
                  <a:pos x="0" y="143"/>
                </a:cxn>
                <a:cxn ang="0">
                  <a:pos x="1" y="131"/>
                </a:cxn>
                <a:cxn ang="0">
                  <a:pos x="4" y="120"/>
                </a:cxn>
                <a:cxn ang="0">
                  <a:pos x="9" y="107"/>
                </a:cxn>
                <a:cxn ang="0">
                  <a:pos x="14" y="95"/>
                </a:cxn>
                <a:cxn ang="0">
                  <a:pos x="19" y="83"/>
                </a:cxn>
                <a:cxn ang="0">
                  <a:pos x="26" y="71"/>
                </a:cxn>
                <a:cxn ang="0">
                  <a:pos x="33" y="60"/>
                </a:cxn>
                <a:cxn ang="0">
                  <a:pos x="43" y="47"/>
                </a:cxn>
                <a:cxn ang="0">
                  <a:pos x="53" y="37"/>
                </a:cxn>
                <a:cxn ang="0">
                  <a:pos x="64" y="28"/>
                </a:cxn>
                <a:cxn ang="0">
                  <a:pos x="50" y="2"/>
                </a:cxn>
                <a:cxn ang="0">
                  <a:pos x="61" y="9"/>
                </a:cxn>
                <a:cxn ang="0">
                  <a:pos x="70" y="13"/>
                </a:cxn>
                <a:cxn ang="0">
                  <a:pos x="78" y="16"/>
                </a:cxn>
                <a:cxn ang="0">
                  <a:pos x="88" y="19"/>
                </a:cxn>
                <a:cxn ang="0">
                  <a:pos x="101" y="21"/>
                </a:cxn>
                <a:cxn ang="0">
                  <a:pos x="114" y="23"/>
                </a:cxn>
                <a:cxn ang="0">
                  <a:pos x="118" y="27"/>
                </a:cxn>
                <a:cxn ang="0">
                  <a:pos x="115" y="34"/>
                </a:cxn>
                <a:cxn ang="0">
                  <a:pos x="112" y="42"/>
                </a:cxn>
                <a:cxn ang="0">
                  <a:pos x="111" y="49"/>
                </a:cxn>
                <a:cxn ang="0">
                  <a:pos x="109" y="56"/>
                </a:cxn>
                <a:cxn ang="0">
                  <a:pos x="108" y="64"/>
                </a:cxn>
                <a:cxn ang="0">
                  <a:pos x="108" y="71"/>
                </a:cxn>
                <a:cxn ang="0">
                  <a:pos x="107" y="79"/>
                </a:cxn>
                <a:cxn ang="0">
                  <a:pos x="108" y="88"/>
                </a:cxn>
                <a:cxn ang="0">
                  <a:pos x="77" y="64"/>
                </a:cxn>
                <a:cxn ang="0">
                  <a:pos x="61" y="78"/>
                </a:cxn>
                <a:cxn ang="0">
                  <a:pos x="53" y="87"/>
                </a:cxn>
                <a:cxn ang="0">
                  <a:pos x="41" y="100"/>
                </a:cxn>
                <a:cxn ang="0">
                  <a:pos x="32" y="110"/>
                </a:cxn>
                <a:cxn ang="0">
                  <a:pos x="26" y="119"/>
                </a:cxn>
                <a:cxn ang="0">
                  <a:pos x="20" y="128"/>
                </a:cxn>
                <a:cxn ang="0">
                  <a:pos x="15" y="138"/>
                </a:cxn>
                <a:cxn ang="0">
                  <a:pos x="12" y="148"/>
                </a:cxn>
                <a:cxn ang="0">
                  <a:pos x="11" y="159"/>
                </a:cxn>
                <a:cxn ang="0">
                  <a:pos x="10" y="170"/>
                </a:cxn>
              </a:cxnLst>
              <a:rect l="0" t="0" r="r" b="b"/>
              <a:pathLst>
                <a:path w="120" h="180">
                  <a:moveTo>
                    <a:pt x="10" y="179"/>
                  </a:moveTo>
                  <a:lnTo>
                    <a:pt x="6" y="171"/>
                  </a:lnTo>
                  <a:lnTo>
                    <a:pt x="5" y="167"/>
                  </a:lnTo>
                  <a:lnTo>
                    <a:pt x="3" y="162"/>
                  </a:lnTo>
                  <a:lnTo>
                    <a:pt x="2" y="15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0" y="138"/>
                  </a:lnTo>
                  <a:lnTo>
                    <a:pt x="1" y="131"/>
                  </a:lnTo>
                  <a:lnTo>
                    <a:pt x="3" y="125"/>
                  </a:lnTo>
                  <a:lnTo>
                    <a:pt x="4" y="120"/>
                  </a:lnTo>
                  <a:lnTo>
                    <a:pt x="6" y="113"/>
                  </a:lnTo>
                  <a:lnTo>
                    <a:pt x="9" y="107"/>
                  </a:lnTo>
                  <a:lnTo>
                    <a:pt x="11" y="101"/>
                  </a:lnTo>
                  <a:lnTo>
                    <a:pt x="14" y="95"/>
                  </a:lnTo>
                  <a:lnTo>
                    <a:pt x="16" y="89"/>
                  </a:lnTo>
                  <a:lnTo>
                    <a:pt x="19" y="83"/>
                  </a:lnTo>
                  <a:lnTo>
                    <a:pt x="22" y="77"/>
                  </a:lnTo>
                  <a:lnTo>
                    <a:pt x="26" y="71"/>
                  </a:lnTo>
                  <a:lnTo>
                    <a:pt x="30" y="65"/>
                  </a:lnTo>
                  <a:lnTo>
                    <a:pt x="33" y="60"/>
                  </a:lnTo>
                  <a:lnTo>
                    <a:pt x="38" y="53"/>
                  </a:lnTo>
                  <a:lnTo>
                    <a:pt x="43" y="47"/>
                  </a:lnTo>
                  <a:lnTo>
                    <a:pt x="48" y="42"/>
                  </a:lnTo>
                  <a:lnTo>
                    <a:pt x="53" y="37"/>
                  </a:lnTo>
                  <a:lnTo>
                    <a:pt x="58" y="32"/>
                  </a:lnTo>
                  <a:lnTo>
                    <a:pt x="64" y="28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1"/>
                  </a:lnTo>
                  <a:lnTo>
                    <a:pt x="70" y="13"/>
                  </a:lnTo>
                  <a:lnTo>
                    <a:pt x="74" y="15"/>
                  </a:lnTo>
                  <a:lnTo>
                    <a:pt x="78" y="16"/>
                  </a:lnTo>
                  <a:lnTo>
                    <a:pt x="83" y="17"/>
                  </a:lnTo>
                  <a:lnTo>
                    <a:pt x="88" y="19"/>
                  </a:lnTo>
                  <a:lnTo>
                    <a:pt x="94" y="20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19" y="24"/>
                  </a:lnTo>
                  <a:lnTo>
                    <a:pt x="118" y="27"/>
                  </a:lnTo>
                  <a:lnTo>
                    <a:pt x="117" y="30"/>
                  </a:lnTo>
                  <a:lnTo>
                    <a:pt x="115" y="34"/>
                  </a:lnTo>
                  <a:lnTo>
                    <a:pt x="113" y="38"/>
                  </a:lnTo>
                  <a:lnTo>
                    <a:pt x="112" y="42"/>
                  </a:lnTo>
                  <a:lnTo>
                    <a:pt x="111" y="46"/>
                  </a:lnTo>
                  <a:lnTo>
                    <a:pt x="111" y="49"/>
                  </a:lnTo>
                  <a:lnTo>
                    <a:pt x="110" y="53"/>
                  </a:lnTo>
                  <a:lnTo>
                    <a:pt x="109" y="56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7" y="75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8" y="88"/>
                  </a:lnTo>
                  <a:lnTo>
                    <a:pt x="85" y="59"/>
                  </a:lnTo>
                  <a:lnTo>
                    <a:pt x="77" y="64"/>
                  </a:lnTo>
                  <a:lnTo>
                    <a:pt x="72" y="69"/>
                  </a:lnTo>
                  <a:lnTo>
                    <a:pt x="61" y="78"/>
                  </a:lnTo>
                  <a:lnTo>
                    <a:pt x="57" y="82"/>
                  </a:lnTo>
                  <a:lnTo>
                    <a:pt x="53" y="87"/>
                  </a:lnTo>
                  <a:lnTo>
                    <a:pt x="45" y="95"/>
                  </a:lnTo>
                  <a:lnTo>
                    <a:pt x="41" y="100"/>
                  </a:lnTo>
                  <a:lnTo>
                    <a:pt x="35" y="106"/>
                  </a:lnTo>
                  <a:lnTo>
                    <a:pt x="32" y="110"/>
                  </a:lnTo>
                  <a:lnTo>
                    <a:pt x="29" y="115"/>
                  </a:lnTo>
                  <a:lnTo>
                    <a:pt x="26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5" y="138"/>
                  </a:lnTo>
                  <a:lnTo>
                    <a:pt x="13" y="143"/>
                  </a:lnTo>
                  <a:lnTo>
                    <a:pt x="12" y="148"/>
                  </a:lnTo>
                  <a:lnTo>
                    <a:pt x="11" y="154"/>
                  </a:lnTo>
                  <a:lnTo>
                    <a:pt x="11" y="159"/>
                  </a:lnTo>
                  <a:lnTo>
                    <a:pt x="10" y="164"/>
                  </a:lnTo>
                  <a:lnTo>
                    <a:pt x="10" y="170"/>
                  </a:lnTo>
                  <a:lnTo>
                    <a:pt x="10" y="179"/>
                  </a:lnTo>
                </a:path>
              </a:pathLst>
            </a:custGeom>
            <a:solidFill>
              <a:srgbClr val="FF33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6" name="Oval 46"/>
          <p:cNvSpPr>
            <a:spLocks noChangeArrowheads="1"/>
          </p:cNvSpPr>
          <p:nvPr/>
        </p:nvSpPr>
        <p:spPr bwMode="auto">
          <a:xfrm>
            <a:off x="6256350" y="1827202"/>
            <a:ext cx="101600" cy="10160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Espaço Reservado para Data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446D4-B54A-455C-BCEC-DBD814339E83}" type="datetime1">
              <a:rPr lang="es-BO" smtClean="0"/>
              <a:pPr>
                <a:defRPr/>
              </a:pPr>
              <a:t>26/2/16</a:t>
            </a:fld>
            <a:endParaRPr/>
          </a:p>
        </p:txBody>
      </p:sp>
      <p:sp>
        <p:nvSpPr>
          <p:cNvPr id="108" name="Espaço Reservado para Número de Slide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742B9-F51E-4365-A233-BCB46E667B4A}" type="slidenum">
              <a:rPr smtClean="0"/>
              <a:pPr>
                <a:defRPr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8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1" grpId="0" animBg="1"/>
      <p:bldP spid="12350" grpId="0" animBg="1"/>
      <p:bldP spid="12351" grpId="0" animBg="1"/>
      <p:bldP spid="12352" grpId="0" animBg="1"/>
      <p:bldP spid="123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95400"/>
            <a:ext cx="7772400" cy="533400"/>
          </a:xfrm>
        </p:spPr>
        <p:txBody>
          <a:bodyPr/>
          <a:lstStyle/>
          <a:p>
            <a:pPr algn="ctr" eaLnBrk="1" hangingPunct="1"/>
            <a:r>
              <a:rPr lang="pt-BR" altLang="pt-BR" sz="3200" smtClean="0">
                <a:solidFill>
                  <a:srgbClr val="00010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Lei da difusão de FICK</a:t>
            </a:r>
            <a:r>
              <a:rPr lang="pt-BR" altLang="ja-JP" sz="3200" smtClean="0">
                <a:solidFill>
                  <a:srgbClr val="00010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	</a:t>
            </a:r>
            <a:endParaRPr lang="pt-BR" altLang="pt-BR" sz="3200" smtClean="0">
              <a:solidFill>
                <a:srgbClr val="000101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2286000"/>
            <a:ext cx="8458200" cy="4572000"/>
          </a:xfrm>
          <a:blipFill rotWithShape="0">
            <a:blip r:embed="rId2"/>
            <a:stretch>
              <a:fillRect l="-721" t="-1867" b="-2667"/>
            </a:stretch>
          </a:blipFill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pjchrist@usp.br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Training">
  <a:themeElements>
    <a:clrScheme name="1_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1_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">
  <a:themeElements>
    <a:clrScheme name="1_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1_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enérico">
  <a:themeElements>
    <a:clrScheme name="Genérico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érico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érico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érico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érico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1713</Words>
  <Application>Microsoft Macintosh PowerPoint</Application>
  <PresentationFormat>Apresentação na tela (4:3)</PresentationFormat>
  <Paragraphs>465</Paragraphs>
  <Slides>43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76" baseType="lpstr">
      <vt:lpstr>Arial Narrow</vt:lpstr>
      <vt:lpstr>Arial Rounded MT Bold</vt:lpstr>
      <vt:lpstr>Calibri</vt:lpstr>
      <vt:lpstr>HELVETICA</vt:lpstr>
      <vt:lpstr>HELVETICA</vt:lpstr>
      <vt:lpstr>MS PGothic</vt:lpstr>
      <vt:lpstr>ＭＳ Ｐゴシック</vt:lpstr>
      <vt:lpstr>Symbol</vt:lpstr>
      <vt:lpstr>Times New Roman</vt:lpstr>
      <vt:lpstr>Wingdings</vt:lpstr>
      <vt:lpstr>Arial</vt:lpstr>
      <vt:lpstr>ContemporaryPhotoAlbum</vt:lpstr>
      <vt:lpstr>1_Training</vt:lpstr>
      <vt:lpstr>Design padrão</vt:lpstr>
      <vt:lpstr>Cactus</vt:lpstr>
      <vt:lpstr>Training</vt:lpstr>
      <vt:lpstr>Genérico</vt:lpstr>
      <vt:lpstr>2_Training</vt:lpstr>
      <vt:lpstr>3_Training</vt:lpstr>
      <vt:lpstr>1_Design padrão</vt:lpstr>
      <vt:lpstr>7_ContemporaryPhotoAlbum</vt:lpstr>
      <vt:lpstr>6_ContemporaryPhotoAlbum</vt:lpstr>
      <vt:lpstr>Capsules</vt:lpstr>
      <vt:lpstr>2_ContemporaryPhotoAlbum</vt:lpstr>
      <vt:lpstr>1_Capsules</vt:lpstr>
      <vt:lpstr>4_Training</vt:lpstr>
      <vt:lpstr>2_Capsules</vt:lpstr>
      <vt:lpstr>3_Capsules</vt:lpstr>
      <vt:lpstr>5_Training</vt:lpstr>
      <vt:lpstr>6_Training</vt:lpstr>
      <vt:lpstr>7_Training</vt:lpstr>
      <vt:lpstr>8_ContemporaryPhotoAlbum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da difusão de FICK </vt:lpstr>
      <vt:lpstr>Apresentação do PowerPoint</vt:lpstr>
      <vt:lpstr>Absorção e translocação de herbicidas foliares</vt:lpstr>
      <vt:lpstr>Importância do Kow</vt:lpstr>
      <vt:lpstr>Gradiente de concentração (Co-Ci) </vt:lpstr>
      <vt:lpstr>FATORES QUE AFETAM A ABSORÇÃO FOLIAR DE HERBICIDAS       </vt:lpstr>
      <vt:lpstr>Apresentação do PowerPoint</vt:lpstr>
      <vt:lpstr>Apresentação do PowerPoint</vt:lpstr>
      <vt:lpstr>Translocação dos herbicidas</vt:lpstr>
      <vt:lpstr>Translocação pelo Floema e pelo Xilema</vt:lpstr>
      <vt:lpstr>Apresentação do PowerPoint</vt:lpstr>
      <vt:lpstr>a. Teoria do fluxo de pressão</vt:lpstr>
      <vt:lpstr>b. Teoria da corrente citoplasmática</vt:lpstr>
      <vt:lpstr>Translocação dos herbicidas pós-emergentes</vt:lpstr>
      <vt:lpstr>Translocação dos herbicidas pré e ppi</vt:lpstr>
      <vt:lpstr>Transporte dos herbicidas pelo floema</vt:lpstr>
      <vt:lpstr>Mobilidade no floema dos herbicidas ácidos fracos</vt:lpstr>
      <vt:lpstr>Evidências da teoria dos ácidos fracos</vt:lpstr>
      <vt:lpstr>Evidências contra a teoria dos ácidos fracos</vt:lpstr>
      <vt:lpstr>Teoria da permeabilidade intermediária</vt:lpstr>
      <vt:lpstr>Apresentação do PowerPoint</vt:lpstr>
      <vt:lpstr>Pergunta: O herbicida tem a mesma velocidade de deslocamento no xilema e floema, onde eles se acumulam?</vt:lpstr>
      <vt:lpstr>Apresentação do PowerPoint</vt:lpstr>
      <vt:lpstr>Unificação da teoria para transporte pelo floema</vt:lpstr>
      <vt:lpstr>Apresentação do PowerPoint</vt:lpstr>
      <vt:lpstr>Combinação do pKa e Log Kow para moblidade máxima no floema</vt:lpstr>
      <vt:lpstr>Apresentação do PowerPoint</vt:lpstr>
      <vt:lpstr>Translocação no xilema</vt:lpstr>
      <vt:lpstr>Translocação no xilema</vt:lpstr>
      <vt:lpstr>Translocação no xilema</vt:lpstr>
      <vt:lpstr>Relação entre Log Kow e TSCF sem solo</vt:lpstr>
      <vt:lpstr>Influência da M.O.S. na translocação do herbicida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2010-08-21T23:15:38Z</dcterms:created>
  <dcterms:modified xsi:type="dcterms:W3CDTF">2016-02-27T01:46:00Z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