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0" r:id="rId4"/>
    <p:sldId id="282" r:id="rId5"/>
    <p:sldId id="259" r:id="rId6"/>
    <p:sldId id="263" r:id="rId7"/>
    <p:sldId id="281" r:id="rId8"/>
    <p:sldId id="262" r:id="rId9"/>
    <p:sldId id="265" r:id="rId10"/>
    <p:sldId id="266" r:id="rId11"/>
    <p:sldId id="267" r:id="rId12"/>
    <p:sldId id="268" r:id="rId13"/>
    <p:sldId id="25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2" r:id="rId24"/>
    <p:sldId id="279" r:id="rId25"/>
    <p:sldId id="261" r:id="rId26"/>
    <p:sldId id="264" r:id="rId27"/>
    <p:sldId id="283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30" autoAdjust="0"/>
  </p:normalViewPr>
  <p:slideViewPr>
    <p:cSldViewPr>
      <p:cViewPr varScale="1">
        <p:scale>
          <a:sx n="63" d="100"/>
          <a:sy n="6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AC312-7E84-44D6-AE5C-A60D37F9E69F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89BD6DD6-3D1A-4AF7-B095-85905A814860}">
      <dgm:prSet phldrT="[Texte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Agricultura</a:t>
          </a:r>
          <a:endParaRPr lang="pt-BR" b="1" dirty="0">
            <a:solidFill>
              <a:schemeClr val="tx1"/>
            </a:solidFill>
          </a:endParaRPr>
        </a:p>
      </dgm:t>
    </dgm:pt>
    <dgm:pt modelId="{6949759C-0ACB-49E1-8C7D-06EC8F69E656}" type="parTrans" cxnId="{67E2E82A-35FA-41C0-9BAD-3CC7328A515C}">
      <dgm:prSet/>
      <dgm:spPr/>
      <dgm:t>
        <a:bodyPr/>
        <a:lstStyle/>
        <a:p>
          <a:endParaRPr lang="pt-BR"/>
        </a:p>
      </dgm:t>
    </dgm:pt>
    <dgm:pt modelId="{18194D67-5AF2-4C25-AF3A-12B232A0D9AA}" type="sibTrans" cxnId="{67E2E82A-35FA-41C0-9BAD-3CC7328A515C}">
      <dgm:prSet/>
      <dgm:spPr/>
      <dgm:t>
        <a:bodyPr/>
        <a:lstStyle/>
        <a:p>
          <a:endParaRPr lang="pt-BR"/>
        </a:p>
      </dgm:t>
    </dgm:pt>
    <dgm:pt modelId="{A7849152-3092-42D8-8516-A150C6A2993D}">
      <dgm:prSet phldrT="[Texte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Ambiental</a:t>
          </a:r>
          <a:endParaRPr lang="pt-BR" b="1" dirty="0">
            <a:solidFill>
              <a:schemeClr val="tx1"/>
            </a:solidFill>
          </a:endParaRPr>
        </a:p>
      </dgm:t>
    </dgm:pt>
    <dgm:pt modelId="{05A1710C-25F8-4E03-8A1F-FF78B4FDDB4F}" type="parTrans" cxnId="{2FD91884-CE10-4591-BBA3-555D18082085}">
      <dgm:prSet/>
      <dgm:spPr/>
      <dgm:t>
        <a:bodyPr/>
        <a:lstStyle/>
        <a:p>
          <a:endParaRPr lang="pt-BR"/>
        </a:p>
      </dgm:t>
    </dgm:pt>
    <dgm:pt modelId="{C16EF668-AB70-4884-8D3A-43D18A1C14A7}" type="sibTrans" cxnId="{2FD91884-CE10-4591-BBA3-555D18082085}">
      <dgm:prSet/>
      <dgm:spPr/>
      <dgm:t>
        <a:bodyPr/>
        <a:lstStyle/>
        <a:p>
          <a:endParaRPr lang="pt-BR"/>
        </a:p>
      </dgm:t>
    </dgm:pt>
    <dgm:pt modelId="{A73B303B-142C-4E3B-8A5F-BA40994D19BE}">
      <dgm:prSet phldrT="[Texte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Social</a:t>
          </a:r>
          <a:endParaRPr lang="pt-BR" b="1" dirty="0">
            <a:solidFill>
              <a:schemeClr val="tx1"/>
            </a:solidFill>
          </a:endParaRPr>
        </a:p>
      </dgm:t>
    </dgm:pt>
    <dgm:pt modelId="{6BFF7D98-59D2-484B-8A7A-626E0A444884}" type="parTrans" cxnId="{D5DD4C7F-B6D4-4ED2-ADC4-4EDF4EE6A573}">
      <dgm:prSet/>
      <dgm:spPr/>
      <dgm:t>
        <a:bodyPr/>
        <a:lstStyle/>
        <a:p>
          <a:endParaRPr lang="pt-BR"/>
        </a:p>
      </dgm:t>
    </dgm:pt>
    <dgm:pt modelId="{35B1DBAE-B34C-4AE5-AE1A-DF5FD3D10B38}" type="sibTrans" cxnId="{D5DD4C7F-B6D4-4ED2-ADC4-4EDF4EE6A573}">
      <dgm:prSet/>
      <dgm:spPr/>
      <dgm:t>
        <a:bodyPr/>
        <a:lstStyle/>
        <a:p>
          <a:endParaRPr lang="pt-BR"/>
        </a:p>
      </dgm:t>
    </dgm:pt>
    <dgm:pt modelId="{B5CA4622-D0EF-4C52-9FDF-E3871728EF89}">
      <dgm:prSet phldrT="[Texte]"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Econômica</a:t>
          </a:r>
          <a:endParaRPr lang="pt-BR" b="1" dirty="0">
            <a:solidFill>
              <a:schemeClr val="tx1"/>
            </a:solidFill>
          </a:endParaRPr>
        </a:p>
      </dgm:t>
    </dgm:pt>
    <dgm:pt modelId="{79DFD1D0-5CB1-42CD-8217-942511D08C4D}" type="parTrans" cxnId="{8BBDF715-83B8-4B50-ABE8-3553673EFB87}">
      <dgm:prSet/>
      <dgm:spPr/>
      <dgm:t>
        <a:bodyPr/>
        <a:lstStyle/>
        <a:p>
          <a:endParaRPr lang="pt-BR"/>
        </a:p>
      </dgm:t>
    </dgm:pt>
    <dgm:pt modelId="{499C9E08-A842-4CB7-A14B-709A206AE3C8}" type="sibTrans" cxnId="{8BBDF715-83B8-4B50-ABE8-3553673EFB87}">
      <dgm:prSet/>
      <dgm:spPr/>
      <dgm:t>
        <a:bodyPr/>
        <a:lstStyle/>
        <a:p>
          <a:endParaRPr lang="pt-BR"/>
        </a:p>
      </dgm:t>
    </dgm:pt>
    <dgm:pt modelId="{AF66B9A5-7213-4845-A2AD-3410861077C5}">
      <dgm:prSet phldrT="[Texte]"/>
      <dgm:spPr/>
      <dgm:t>
        <a:bodyPr/>
        <a:lstStyle/>
        <a:p>
          <a:r>
            <a:rPr lang="pt-BR" b="1" dirty="0" smtClean="0">
              <a:solidFill>
                <a:srgbClr val="C00000"/>
              </a:solidFill>
            </a:rPr>
            <a:t>Produção de Alimento</a:t>
          </a:r>
          <a:endParaRPr lang="pt-BR" b="1" dirty="0">
            <a:solidFill>
              <a:srgbClr val="C00000"/>
            </a:solidFill>
          </a:endParaRPr>
        </a:p>
      </dgm:t>
    </dgm:pt>
    <dgm:pt modelId="{3727CB7F-422C-40D3-938F-97414FA83C2E}" type="parTrans" cxnId="{DB20F4FE-78E1-42A7-8389-C2B3FC695B8D}">
      <dgm:prSet/>
      <dgm:spPr/>
      <dgm:t>
        <a:bodyPr/>
        <a:lstStyle/>
        <a:p>
          <a:endParaRPr lang="pt-BR"/>
        </a:p>
      </dgm:t>
    </dgm:pt>
    <dgm:pt modelId="{B1A47CBD-3B6B-44C8-9957-6EEFE0A04551}" type="sibTrans" cxnId="{DB20F4FE-78E1-42A7-8389-C2B3FC695B8D}">
      <dgm:prSet/>
      <dgm:spPr/>
      <dgm:t>
        <a:bodyPr/>
        <a:lstStyle/>
        <a:p>
          <a:endParaRPr lang="pt-BR"/>
        </a:p>
      </dgm:t>
    </dgm:pt>
    <dgm:pt modelId="{21781422-EA01-49B7-B4C3-E18425636308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Educação</a:t>
          </a:r>
          <a:endParaRPr lang="pt-BR" b="1" dirty="0">
            <a:solidFill>
              <a:schemeClr val="tx1"/>
            </a:solidFill>
          </a:endParaRPr>
        </a:p>
      </dgm:t>
    </dgm:pt>
    <dgm:pt modelId="{D3DD20D0-AADC-4187-AAA1-237AAF91242F}" type="parTrans" cxnId="{58318202-F615-447B-BD4D-FCB6B9C4B950}">
      <dgm:prSet/>
      <dgm:spPr/>
      <dgm:t>
        <a:bodyPr/>
        <a:lstStyle/>
        <a:p>
          <a:endParaRPr lang="pt-BR"/>
        </a:p>
      </dgm:t>
    </dgm:pt>
    <dgm:pt modelId="{8F6B5460-AD0A-4C04-BEF3-BD4A6AE2A546}" type="sibTrans" cxnId="{58318202-F615-447B-BD4D-FCB6B9C4B950}">
      <dgm:prSet/>
      <dgm:spPr/>
      <dgm:t>
        <a:bodyPr/>
        <a:lstStyle/>
        <a:p>
          <a:endParaRPr lang="pt-BR"/>
        </a:p>
      </dgm:t>
    </dgm:pt>
    <dgm:pt modelId="{7B8EBFDD-76C7-4853-BCB0-822D163C10A6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Paisagística</a:t>
          </a:r>
          <a:endParaRPr lang="pt-BR" b="1" dirty="0">
            <a:solidFill>
              <a:schemeClr val="tx1"/>
            </a:solidFill>
          </a:endParaRPr>
        </a:p>
      </dgm:t>
    </dgm:pt>
    <dgm:pt modelId="{6E216EC9-E003-4423-99D7-607C50785B48}" type="parTrans" cxnId="{310DA57A-F89C-4824-A445-149B1595ADA1}">
      <dgm:prSet/>
      <dgm:spPr/>
      <dgm:t>
        <a:bodyPr/>
        <a:lstStyle/>
        <a:p>
          <a:endParaRPr lang="pt-BR"/>
        </a:p>
      </dgm:t>
    </dgm:pt>
    <dgm:pt modelId="{9CCAAE40-8DB0-4E66-A079-807F0948CF09}" type="sibTrans" cxnId="{310DA57A-F89C-4824-A445-149B1595ADA1}">
      <dgm:prSet/>
      <dgm:spPr/>
      <dgm:t>
        <a:bodyPr/>
        <a:lstStyle/>
        <a:p>
          <a:endParaRPr lang="pt-BR"/>
        </a:p>
      </dgm:t>
    </dgm:pt>
    <dgm:pt modelId="{F88A5C7C-111C-47F3-9118-315ED55BE0AA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Lazer</a:t>
          </a:r>
          <a:endParaRPr lang="pt-BR" b="1" dirty="0">
            <a:solidFill>
              <a:schemeClr val="tx1"/>
            </a:solidFill>
          </a:endParaRPr>
        </a:p>
      </dgm:t>
    </dgm:pt>
    <dgm:pt modelId="{BAAF4304-954F-48B5-8D5D-765F8ECCE849}" type="parTrans" cxnId="{0FE310E7-FF6B-45F7-AF37-23382D7D66E8}">
      <dgm:prSet/>
      <dgm:spPr/>
      <dgm:t>
        <a:bodyPr/>
        <a:lstStyle/>
        <a:p>
          <a:endParaRPr lang="pt-BR"/>
        </a:p>
      </dgm:t>
    </dgm:pt>
    <dgm:pt modelId="{5E4ECA55-BEF2-470E-A81A-61BE43A17D01}" type="sibTrans" cxnId="{0FE310E7-FF6B-45F7-AF37-23382D7D66E8}">
      <dgm:prSet/>
      <dgm:spPr/>
      <dgm:t>
        <a:bodyPr/>
        <a:lstStyle/>
        <a:p>
          <a:endParaRPr lang="pt-BR"/>
        </a:p>
      </dgm:t>
    </dgm:pt>
    <dgm:pt modelId="{59F6DFCA-7D1B-4E32-81FB-3A1D6C478ECE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Saúde</a:t>
          </a:r>
          <a:endParaRPr lang="pt-BR" b="1" dirty="0">
            <a:solidFill>
              <a:schemeClr val="tx1"/>
            </a:solidFill>
          </a:endParaRPr>
        </a:p>
      </dgm:t>
    </dgm:pt>
    <dgm:pt modelId="{69A5232B-E99E-4ED7-AE12-684B44F1CF4C}" type="parTrans" cxnId="{EC616C00-27F8-402F-8E93-E50E04BAA335}">
      <dgm:prSet/>
      <dgm:spPr/>
      <dgm:t>
        <a:bodyPr/>
        <a:lstStyle/>
        <a:p>
          <a:endParaRPr lang="pt-BR"/>
        </a:p>
      </dgm:t>
    </dgm:pt>
    <dgm:pt modelId="{BCA500D0-36E0-49F2-979E-070A486B8B34}" type="sibTrans" cxnId="{EC616C00-27F8-402F-8E93-E50E04BAA335}">
      <dgm:prSet/>
      <dgm:spPr/>
      <dgm:t>
        <a:bodyPr/>
        <a:lstStyle/>
        <a:p>
          <a:endParaRPr lang="pt-BR"/>
        </a:p>
      </dgm:t>
    </dgm:pt>
    <dgm:pt modelId="{F3F9186E-D569-463B-AB0B-905181292B57}">
      <dgm:prSet/>
      <dgm:spPr/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Cultural</a:t>
          </a:r>
          <a:endParaRPr lang="pt-BR" b="1" dirty="0">
            <a:solidFill>
              <a:schemeClr val="tx1"/>
            </a:solidFill>
          </a:endParaRPr>
        </a:p>
      </dgm:t>
    </dgm:pt>
    <dgm:pt modelId="{2F735260-65D9-43C6-8BCB-75BEF2E32E5A}" type="parTrans" cxnId="{172B1640-2902-4AA2-9AC1-CF5C2475FFD5}">
      <dgm:prSet/>
      <dgm:spPr/>
      <dgm:t>
        <a:bodyPr/>
        <a:lstStyle/>
        <a:p>
          <a:endParaRPr lang="pt-BR"/>
        </a:p>
      </dgm:t>
    </dgm:pt>
    <dgm:pt modelId="{29D4A60C-7B15-4B25-BBEF-979F18ECDE58}" type="sibTrans" cxnId="{172B1640-2902-4AA2-9AC1-CF5C2475FFD5}">
      <dgm:prSet/>
      <dgm:spPr/>
      <dgm:t>
        <a:bodyPr/>
        <a:lstStyle/>
        <a:p>
          <a:endParaRPr lang="pt-BR"/>
        </a:p>
      </dgm:t>
    </dgm:pt>
    <dgm:pt modelId="{38E1EF41-87FE-4642-9B6D-DB1977E6F3D9}" type="pres">
      <dgm:prSet presAssocID="{64CAC312-7E84-44D6-AE5C-A60D37F9E6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647B516-B4B0-443D-BC03-090BF6AB93A8}" type="pres">
      <dgm:prSet presAssocID="{89BD6DD6-3D1A-4AF7-B095-85905A814860}" presName="centerShape" presStyleLbl="node0" presStyleIdx="0" presStyleCnt="1"/>
      <dgm:spPr/>
      <dgm:t>
        <a:bodyPr/>
        <a:lstStyle/>
        <a:p>
          <a:endParaRPr lang="pt-BR"/>
        </a:p>
      </dgm:t>
    </dgm:pt>
    <dgm:pt modelId="{C2C4D014-0038-4719-A3F6-288F0B940E83}" type="pres">
      <dgm:prSet presAssocID="{A7849152-3092-42D8-8516-A150C6A2993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8DFB47E-6BFE-4761-9A04-F7AC5068E5DA}" type="pres">
      <dgm:prSet presAssocID="{A7849152-3092-42D8-8516-A150C6A2993D}" presName="dummy" presStyleCnt="0"/>
      <dgm:spPr/>
    </dgm:pt>
    <dgm:pt modelId="{05ECE94E-29C2-4C21-9159-B6F6819D42C3}" type="pres">
      <dgm:prSet presAssocID="{C16EF668-AB70-4884-8D3A-43D18A1C14A7}" presName="sibTrans" presStyleLbl="sibTrans2D1" presStyleIdx="0" presStyleCnt="9"/>
      <dgm:spPr/>
      <dgm:t>
        <a:bodyPr/>
        <a:lstStyle/>
        <a:p>
          <a:endParaRPr lang="pt-BR"/>
        </a:p>
      </dgm:t>
    </dgm:pt>
    <dgm:pt modelId="{7DED090B-FF7E-40EF-B006-6F0B18645DA9}" type="pres">
      <dgm:prSet presAssocID="{A73B303B-142C-4E3B-8A5F-BA40994D19B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C0AD0CF-1E1E-433A-9485-4D1557E020D5}" type="pres">
      <dgm:prSet presAssocID="{A73B303B-142C-4E3B-8A5F-BA40994D19BE}" presName="dummy" presStyleCnt="0"/>
      <dgm:spPr/>
    </dgm:pt>
    <dgm:pt modelId="{5EDEE4DF-F9D2-413C-956D-B8470653C10A}" type="pres">
      <dgm:prSet presAssocID="{35B1DBAE-B34C-4AE5-AE1A-DF5FD3D10B38}" presName="sibTrans" presStyleLbl="sibTrans2D1" presStyleIdx="1" presStyleCnt="9"/>
      <dgm:spPr/>
      <dgm:t>
        <a:bodyPr/>
        <a:lstStyle/>
        <a:p>
          <a:endParaRPr lang="pt-BR"/>
        </a:p>
      </dgm:t>
    </dgm:pt>
    <dgm:pt modelId="{7CE589E9-5B7E-45D3-8AC2-C4E3470B5E5B}" type="pres">
      <dgm:prSet presAssocID="{B5CA4622-D0EF-4C52-9FDF-E3871728EF8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7EB282-BEFC-4A4B-AC49-98BC4ED71DF2}" type="pres">
      <dgm:prSet presAssocID="{B5CA4622-D0EF-4C52-9FDF-E3871728EF89}" presName="dummy" presStyleCnt="0"/>
      <dgm:spPr/>
    </dgm:pt>
    <dgm:pt modelId="{CB44E095-01F7-4760-9643-2A2AE2A7AD29}" type="pres">
      <dgm:prSet presAssocID="{499C9E08-A842-4CB7-A14B-709A206AE3C8}" presName="sibTrans" presStyleLbl="sibTrans2D1" presStyleIdx="2" presStyleCnt="9"/>
      <dgm:spPr/>
      <dgm:t>
        <a:bodyPr/>
        <a:lstStyle/>
        <a:p>
          <a:endParaRPr lang="pt-BR"/>
        </a:p>
      </dgm:t>
    </dgm:pt>
    <dgm:pt modelId="{D7F07F6F-0AA9-4973-B591-D0760276A1B6}" type="pres">
      <dgm:prSet presAssocID="{21781422-EA01-49B7-B4C3-E18425636308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34DC82-D454-445E-BFE0-C9B7579B022C}" type="pres">
      <dgm:prSet presAssocID="{21781422-EA01-49B7-B4C3-E18425636308}" presName="dummy" presStyleCnt="0"/>
      <dgm:spPr/>
    </dgm:pt>
    <dgm:pt modelId="{DD7D572A-5060-455F-BC14-ABD11D396CC7}" type="pres">
      <dgm:prSet presAssocID="{8F6B5460-AD0A-4C04-BEF3-BD4A6AE2A546}" presName="sibTrans" presStyleLbl="sibTrans2D1" presStyleIdx="3" presStyleCnt="9"/>
      <dgm:spPr/>
      <dgm:t>
        <a:bodyPr/>
        <a:lstStyle/>
        <a:p>
          <a:endParaRPr lang="pt-BR"/>
        </a:p>
      </dgm:t>
    </dgm:pt>
    <dgm:pt modelId="{62430A1B-95DF-4E14-A130-E709DB319ACE}" type="pres">
      <dgm:prSet presAssocID="{7B8EBFDD-76C7-4853-BCB0-822D163C10A6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26654C-7080-4A5D-A0E7-ED5FB6371D5D}" type="pres">
      <dgm:prSet presAssocID="{7B8EBFDD-76C7-4853-BCB0-822D163C10A6}" presName="dummy" presStyleCnt="0"/>
      <dgm:spPr/>
    </dgm:pt>
    <dgm:pt modelId="{3F0BEB3C-83DA-4ACC-B0B2-7B7C1B8372EE}" type="pres">
      <dgm:prSet presAssocID="{9CCAAE40-8DB0-4E66-A079-807F0948CF09}" presName="sibTrans" presStyleLbl="sibTrans2D1" presStyleIdx="4" presStyleCnt="9"/>
      <dgm:spPr/>
      <dgm:t>
        <a:bodyPr/>
        <a:lstStyle/>
        <a:p>
          <a:endParaRPr lang="pt-BR"/>
        </a:p>
      </dgm:t>
    </dgm:pt>
    <dgm:pt modelId="{4832FDFF-42FF-467E-AB54-B703D7FFF700}" type="pres">
      <dgm:prSet presAssocID="{F88A5C7C-111C-47F3-9118-315ED55BE0A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37E4A0-7835-4BB5-B3A3-6F22077F3B7D}" type="pres">
      <dgm:prSet presAssocID="{F88A5C7C-111C-47F3-9118-315ED55BE0AA}" presName="dummy" presStyleCnt="0"/>
      <dgm:spPr/>
    </dgm:pt>
    <dgm:pt modelId="{37897D94-4E82-445E-AEFF-C3EDCC7493BE}" type="pres">
      <dgm:prSet presAssocID="{5E4ECA55-BEF2-470E-A81A-61BE43A17D01}" presName="sibTrans" presStyleLbl="sibTrans2D1" presStyleIdx="5" presStyleCnt="9"/>
      <dgm:spPr/>
      <dgm:t>
        <a:bodyPr/>
        <a:lstStyle/>
        <a:p>
          <a:endParaRPr lang="pt-BR"/>
        </a:p>
      </dgm:t>
    </dgm:pt>
    <dgm:pt modelId="{7EE2C10E-9290-4780-8FF6-CAA21975ED04}" type="pres">
      <dgm:prSet presAssocID="{59F6DFCA-7D1B-4E32-81FB-3A1D6C478EC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1B3558-465D-4FEE-B127-A4414903D823}" type="pres">
      <dgm:prSet presAssocID="{59F6DFCA-7D1B-4E32-81FB-3A1D6C478ECE}" presName="dummy" presStyleCnt="0"/>
      <dgm:spPr/>
    </dgm:pt>
    <dgm:pt modelId="{21D1ABD4-50C3-435E-9471-696287BC6EE8}" type="pres">
      <dgm:prSet presAssocID="{BCA500D0-36E0-49F2-979E-070A486B8B34}" presName="sibTrans" presStyleLbl="sibTrans2D1" presStyleIdx="6" presStyleCnt="9"/>
      <dgm:spPr/>
      <dgm:t>
        <a:bodyPr/>
        <a:lstStyle/>
        <a:p>
          <a:endParaRPr lang="pt-BR"/>
        </a:p>
      </dgm:t>
    </dgm:pt>
    <dgm:pt modelId="{04B4B101-2C96-4DC5-B57B-1879486A73FE}" type="pres">
      <dgm:prSet presAssocID="{F3F9186E-D569-463B-AB0B-905181292B5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290287-A04F-4C0D-AA07-DB8D34216977}" type="pres">
      <dgm:prSet presAssocID="{F3F9186E-D569-463B-AB0B-905181292B57}" presName="dummy" presStyleCnt="0"/>
      <dgm:spPr/>
    </dgm:pt>
    <dgm:pt modelId="{D3EE6B92-B3BD-4666-8539-AE77FABF4F0D}" type="pres">
      <dgm:prSet presAssocID="{29D4A60C-7B15-4B25-BBEF-979F18ECDE58}" presName="sibTrans" presStyleLbl="sibTrans2D1" presStyleIdx="7" presStyleCnt="9"/>
      <dgm:spPr/>
      <dgm:t>
        <a:bodyPr/>
        <a:lstStyle/>
        <a:p>
          <a:endParaRPr lang="pt-BR"/>
        </a:p>
      </dgm:t>
    </dgm:pt>
    <dgm:pt modelId="{B3EC966E-2388-4B1C-A89C-E7E7E1F24242}" type="pres">
      <dgm:prSet presAssocID="{AF66B9A5-7213-4845-A2AD-3410861077C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597F3-EF89-4093-AEA8-E0C81D17AB73}" type="pres">
      <dgm:prSet presAssocID="{AF66B9A5-7213-4845-A2AD-3410861077C5}" presName="dummy" presStyleCnt="0"/>
      <dgm:spPr/>
    </dgm:pt>
    <dgm:pt modelId="{08E53C25-FF93-4311-9373-DAF6D4E2F2F2}" type="pres">
      <dgm:prSet presAssocID="{B1A47CBD-3B6B-44C8-9957-6EEFE0A04551}" presName="sibTrans" presStyleLbl="sibTrans2D1" presStyleIdx="8" presStyleCnt="9"/>
      <dgm:spPr/>
      <dgm:t>
        <a:bodyPr/>
        <a:lstStyle/>
        <a:p>
          <a:endParaRPr lang="pt-BR"/>
        </a:p>
      </dgm:t>
    </dgm:pt>
  </dgm:ptLst>
  <dgm:cxnLst>
    <dgm:cxn modelId="{003A9B4E-4D47-4650-850E-3E1441AFBA5A}" type="presOf" srcId="{499C9E08-A842-4CB7-A14B-709A206AE3C8}" destId="{CB44E095-01F7-4760-9643-2A2AE2A7AD29}" srcOrd="0" destOrd="0" presId="urn:microsoft.com/office/officeart/2005/8/layout/radial6"/>
    <dgm:cxn modelId="{0D9F179A-3B53-4224-A0BD-63BD338379D0}" type="presOf" srcId="{BCA500D0-36E0-49F2-979E-070A486B8B34}" destId="{21D1ABD4-50C3-435E-9471-696287BC6EE8}" srcOrd="0" destOrd="0" presId="urn:microsoft.com/office/officeart/2005/8/layout/radial6"/>
    <dgm:cxn modelId="{855E6403-02CA-4584-90A8-6C5A10F47243}" type="presOf" srcId="{59F6DFCA-7D1B-4E32-81FB-3A1D6C478ECE}" destId="{7EE2C10E-9290-4780-8FF6-CAA21975ED04}" srcOrd="0" destOrd="0" presId="urn:microsoft.com/office/officeart/2005/8/layout/radial6"/>
    <dgm:cxn modelId="{64B67E49-3F79-4237-A6F8-02DC6830616A}" type="presOf" srcId="{B1A47CBD-3B6B-44C8-9957-6EEFE0A04551}" destId="{08E53C25-FF93-4311-9373-DAF6D4E2F2F2}" srcOrd="0" destOrd="0" presId="urn:microsoft.com/office/officeart/2005/8/layout/radial6"/>
    <dgm:cxn modelId="{310DA57A-F89C-4824-A445-149B1595ADA1}" srcId="{89BD6DD6-3D1A-4AF7-B095-85905A814860}" destId="{7B8EBFDD-76C7-4853-BCB0-822D163C10A6}" srcOrd="4" destOrd="0" parTransId="{6E216EC9-E003-4423-99D7-607C50785B48}" sibTransId="{9CCAAE40-8DB0-4E66-A079-807F0948CF09}"/>
    <dgm:cxn modelId="{1A3838B9-1E50-4DF1-87A2-C54BC9B93498}" type="presOf" srcId="{5E4ECA55-BEF2-470E-A81A-61BE43A17D01}" destId="{37897D94-4E82-445E-AEFF-C3EDCC7493BE}" srcOrd="0" destOrd="0" presId="urn:microsoft.com/office/officeart/2005/8/layout/radial6"/>
    <dgm:cxn modelId="{0FE310E7-FF6B-45F7-AF37-23382D7D66E8}" srcId="{89BD6DD6-3D1A-4AF7-B095-85905A814860}" destId="{F88A5C7C-111C-47F3-9118-315ED55BE0AA}" srcOrd="5" destOrd="0" parTransId="{BAAF4304-954F-48B5-8D5D-765F8ECCE849}" sibTransId="{5E4ECA55-BEF2-470E-A81A-61BE43A17D01}"/>
    <dgm:cxn modelId="{EC616C00-27F8-402F-8E93-E50E04BAA335}" srcId="{89BD6DD6-3D1A-4AF7-B095-85905A814860}" destId="{59F6DFCA-7D1B-4E32-81FB-3A1D6C478ECE}" srcOrd="6" destOrd="0" parTransId="{69A5232B-E99E-4ED7-AE12-684B44F1CF4C}" sibTransId="{BCA500D0-36E0-49F2-979E-070A486B8B34}"/>
    <dgm:cxn modelId="{DCE3E6E0-33D6-4DE3-B283-18F67B070851}" type="presOf" srcId="{21781422-EA01-49B7-B4C3-E18425636308}" destId="{D7F07F6F-0AA9-4973-B591-D0760276A1B6}" srcOrd="0" destOrd="0" presId="urn:microsoft.com/office/officeart/2005/8/layout/radial6"/>
    <dgm:cxn modelId="{006E66F0-A5AF-4A18-8F43-171FB5C9A84D}" type="presOf" srcId="{35B1DBAE-B34C-4AE5-AE1A-DF5FD3D10B38}" destId="{5EDEE4DF-F9D2-413C-956D-B8470653C10A}" srcOrd="0" destOrd="0" presId="urn:microsoft.com/office/officeart/2005/8/layout/radial6"/>
    <dgm:cxn modelId="{D1A51F4C-8F9F-4462-9B41-BB91BE00696E}" type="presOf" srcId="{A7849152-3092-42D8-8516-A150C6A2993D}" destId="{C2C4D014-0038-4719-A3F6-288F0B940E83}" srcOrd="0" destOrd="0" presId="urn:microsoft.com/office/officeart/2005/8/layout/radial6"/>
    <dgm:cxn modelId="{2FD91884-CE10-4591-BBA3-555D18082085}" srcId="{89BD6DD6-3D1A-4AF7-B095-85905A814860}" destId="{A7849152-3092-42D8-8516-A150C6A2993D}" srcOrd="0" destOrd="0" parTransId="{05A1710C-25F8-4E03-8A1F-FF78B4FDDB4F}" sibTransId="{C16EF668-AB70-4884-8D3A-43D18A1C14A7}"/>
    <dgm:cxn modelId="{58318202-F615-447B-BD4D-FCB6B9C4B950}" srcId="{89BD6DD6-3D1A-4AF7-B095-85905A814860}" destId="{21781422-EA01-49B7-B4C3-E18425636308}" srcOrd="3" destOrd="0" parTransId="{D3DD20D0-AADC-4187-AAA1-237AAF91242F}" sibTransId="{8F6B5460-AD0A-4C04-BEF3-BD4A6AE2A546}"/>
    <dgm:cxn modelId="{E2C4D4A3-63C6-4E36-9A66-F54352A1B6D8}" type="presOf" srcId="{9CCAAE40-8DB0-4E66-A079-807F0948CF09}" destId="{3F0BEB3C-83DA-4ACC-B0B2-7B7C1B8372EE}" srcOrd="0" destOrd="0" presId="urn:microsoft.com/office/officeart/2005/8/layout/radial6"/>
    <dgm:cxn modelId="{3AE593A3-C233-45E9-ABDC-BF3E1A22FBDF}" type="presOf" srcId="{7B8EBFDD-76C7-4853-BCB0-822D163C10A6}" destId="{62430A1B-95DF-4E14-A130-E709DB319ACE}" srcOrd="0" destOrd="0" presId="urn:microsoft.com/office/officeart/2005/8/layout/radial6"/>
    <dgm:cxn modelId="{E03E4C98-DF1F-47DE-A1C3-628023278495}" type="presOf" srcId="{C16EF668-AB70-4884-8D3A-43D18A1C14A7}" destId="{05ECE94E-29C2-4C21-9159-B6F6819D42C3}" srcOrd="0" destOrd="0" presId="urn:microsoft.com/office/officeart/2005/8/layout/radial6"/>
    <dgm:cxn modelId="{D5DD4C7F-B6D4-4ED2-ADC4-4EDF4EE6A573}" srcId="{89BD6DD6-3D1A-4AF7-B095-85905A814860}" destId="{A73B303B-142C-4E3B-8A5F-BA40994D19BE}" srcOrd="1" destOrd="0" parTransId="{6BFF7D98-59D2-484B-8A7A-626E0A444884}" sibTransId="{35B1DBAE-B34C-4AE5-AE1A-DF5FD3D10B38}"/>
    <dgm:cxn modelId="{67E2E82A-35FA-41C0-9BAD-3CC7328A515C}" srcId="{64CAC312-7E84-44D6-AE5C-A60D37F9E69F}" destId="{89BD6DD6-3D1A-4AF7-B095-85905A814860}" srcOrd="0" destOrd="0" parTransId="{6949759C-0ACB-49E1-8C7D-06EC8F69E656}" sibTransId="{18194D67-5AF2-4C25-AF3A-12B232A0D9AA}"/>
    <dgm:cxn modelId="{A17F2173-EA08-4A17-96AE-A63B632E3222}" type="presOf" srcId="{A73B303B-142C-4E3B-8A5F-BA40994D19BE}" destId="{7DED090B-FF7E-40EF-B006-6F0B18645DA9}" srcOrd="0" destOrd="0" presId="urn:microsoft.com/office/officeart/2005/8/layout/radial6"/>
    <dgm:cxn modelId="{B047E001-AD66-4289-A46F-E79BA54CBAF1}" type="presOf" srcId="{64CAC312-7E84-44D6-AE5C-A60D37F9E69F}" destId="{38E1EF41-87FE-4642-9B6D-DB1977E6F3D9}" srcOrd="0" destOrd="0" presId="urn:microsoft.com/office/officeart/2005/8/layout/radial6"/>
    <dgm:cxn modelId="{172B1640-2902-4AA2-9AC1-CF5C2475FFD5}" srcId="{89BD6DD6-3D1A-4AF7-B095-85905A814860}" destId="{F3F9186E-D569-463B-AB0B-905181292B57}" srcOrd="7" destOrd="0" parTransId="{2F735260-65D9-43C6-8BCB-75BEF2E32E5A}" sibTransId="{29D4A60C-7B15-4B25-BBEF-979F18ECDE58}"/>
    <dgm:cxn modelId="{5E5AE332-E034-44AB-B6F9-911B789537FB}" type="presOf" srcId="{F88A5C7C-111C-47F3-9118-315ED55BE0AA}" destId="{4832FDFF-42FF-467E-AB54-B703D7FFF700}" srcOrd="0" destOrd="0" presId="urn:microsoft.com/office/officeart/2005/8/layout/radial6"/>
    <dgm:cxn modelId="{405B6861-84C0-4DFC-954C-810C58C1FC7A}" type="presOf" srcId="{F3F9186E-D569-463B-AB0B-905181292B57}" destId="{04B4B101-2C96-4DC5-B57B-1879486A73FE}" srcOrd="0" destOrd="0" presId="urn:microsoft.com/office/officeart/2005/8/layout/radial6"/>
    <dgm:cxn modelId="{72A4875D-3A05-4B66-B8D3-F9BB34992311}" type="presOf" srcId="{89BD6DD6-3D1A-4AF7-B095-85905A814860}" destId="{B647B516-B4B0-443D-BC03-090BF6AB93A8}" srcOrd="0" destOrd="0" presId="urn:microsoft.com/office/officeart/2005/8/layout/radial6"/>
    <dgm:cxn modelId="{A483C08A-F2BF-4181-8DC4-AB48ABAE1FD2}" type="presOf" srcId="{AF66B9A5-7213-4845-A2AD-3410861077C5}" destId="{B3EC966E-2388-4B1C-A89C-E7E7E1F24242}" srcOrd="0" destOrd="0" presId="urn:microsoft.com/office/officeart/2005/8/layout/radial6"/>
    <dgm:cxn modelId="{DB20F4FE-78E1-42A7-8389-C2B3FC695B8D}" srcId="{89BD6DD6-3D1A-4AF7-B095-85905A814860}" destId="{AF66B9A5-7213-4845-A2AD-3410861077C5}" srcOrd="8" destOrd="0" parTransId="{3727CB7F-422C-40D3-938F-97414FA83C2E}" sibTransId="{B1A47CBD-3B6B-44C8-9957-6EEFE0A04551}"/>
    <dgm:cxn modelId="{64E0DE62-CF11-405E-9BB7-DC025F347014}" type="presOf" srcId="{29D4A60C-7B15-4B25-BBEF-979F18ECDE58}" destId="{D3EE6B92-B3BD-4666-8539-AE77FABF4F0D}" srcOrd="0" destOrd="0" presId="urn:microsoft.com/office/officeart/2005/8/layout/radial6"/>
    <dgm:cxn modelId="{18A74CDA-C14A-4F2A-A67D-A0E606015AB6}" type="presOf" srcId="{8F6B5460-AD0A-4C04-BEF3-BD4A6AE2A546}" destId="{DD7D572A-5060-455F-BC14-ABD11D396CC7}" srcOrd="0" destOrd="0" presId="urn:microsoft.com/office/officeart/2005/8/layout/radial6"/>
    <dgm:cxn modelId="{8BBDF715-83B8-4B50-ABE8-3553673EFB87}" srcId="{89BD6DD6-3D1A-4AF7-B095-85905A814860}" destId="{B5CA4622-D0EF-4C52-9FDF-E3871728EF89}" srcOrd="2" destOrd="0" parTransId="{79DFD1D0-5CB1-42CD-8217-942511D08C4D}" sibTransId="{499C9E08-A842-4CB7-A14B-709A206AE3C8}"/>
    <dgm:cxn modelId="{B2F6E7C0-54FA-493A-81D2-375EF9D17F1A}" type="presOf" srcId="{B5CA4622-D0EF-4C52-9FDF-E3871728EF89}" destId="{7CE589E9-5B7E-45D3-8AC2-C4E3470B5E5B}" srcOrd="0" destOrd="0" presId="urn:microsoft.com/office/officeart/2005/8/layout/radial6"/>
    <dgm:cxn modelId="{C1807BAE-2C3A-4F2D-8E12-6C8EC998A60C}" type="presParOf" srcId="{38E1EF41-87FE-4642-9B6D-DB1977E6F3D9}" destId="{B647B516-B4B0-443D-BC03-090BF6AB93A8}" srcOrd="0" destOrd="0" presId="urn:microsoft.com/office/officeart/2005/8/layout/radial6"/>
    <dgm:cxn modelId="{6073D5FA-A4E3-4326-97FE-70541B145C3B}" type="presParOf" srcId="{38E1EF41-87FE-4642-9B6D-DB1977E6F3D9}" destId="{C2C4D014-0038-4719-A3F6-288F0B940E83}" srcOrd="1" destOrd="0" presId="urn:microsoft.com/office/officeart/2005/8/layout/radial6"/>
    <dgm:cxn modelId="{595BD2C7-0A64-4F66-BC41-EE51E250C4D4}" type="presParOf" srcId="{38E1EF41-87FE-4642-9B6D-DB1977E6F3D9}" destId="{38DFB47E-6BFE-4761-9A04-F7AC5068E5DA}" srcOrd="2" destOrd="0" presId="urn:microsoft.com/office/officeart/2005/8/layout/radial6"/>
    <dgm:cxn modelId="{DE3A01F8-E131-4C5A-B05A-5B54DA600357}" type="presParOf" srcId="{38E1EF41-87FE-4642-9B6D-DB1977E6F3D9}" destId="{05ECE94E-29C2-4C21-9159-B6F6819D42C3}" srcOrd="3" destOrd="0" presId="urn:microsoft.com/office/officeart/2005/8/layout/radial6"/>
    <dgm:cxn modelId="{B85F4E88-F5D6-4E9C-BFBE-C8802F768CF9}" type="presParOf" srcId="{38E1EF41-87FE-4642-9B6D-DB1977E6F3D9}" destId="{7DED090B-FF7E-40EF-B006-6F0B18645DA9}" srcOrd="4" destOrd="0" presId="urn:microsoft.com/office/officeart/2005/8/layout/radial6"/>
    <dgm:cxn modelId="{415D614D-17B7-4A58-807C-1E20EDD340AC}" type="presParOf" srcId="{38E1EF41-87FE-4642-9B6D-DB1977E6F3D9}" destId="{0C0AD0CF-1E1E-433A-9485-4D1557E020D5}" srcOrd="5" destOrd="0" presId="urn:microsoft.com/office/officeart/2005/8/layout/radial6"/>
    <dgm:cxn modelId="{047A0944-ABDE-434B-9FAF-78D2898E760D}" type="presParOf" srcId="{38E1EF41-87FE-4642-9B6D-DB1977E6F3D9}" destId="{5EDEE4DF-F9D2-413C-956D-B8470653C10A}" srcOrd="6" destOrd="0" presId="urn:microsoft.com/office/officeart/2005/8/layout/radial6"/>
    <dgm:cxn modelId="{097D9AEA-F35C-46F9-B901-439644E026BC}" type="presParOf" srcId="{38E1EF41-87FE-4642-9B6D-DB1977E6F3D9}" destId="{7CE589E9-5B7E-45D3-8AC2-C4E3470B5E5B}" srcOrd="7" destOrd="0" presId="urn:microsoft.com/office/officeart/2005/8/layout/radial6"/>
    <dgm:cxn modelId="{B70E25B4-6A9A-4E07-975E-2DF092AFAED7}" type="presParOf" srcId="{38E1EF41-87FE-4642-9B6D-DB1977E6F3D9}" destId="{6C7EB282-BEFC-4A4B-AC49-98BC4ED71DF2}" srcOrd="8" destOrd="0" presId="urn:microsoft.com/office/officeart/2005/8/layout/radial6"/>
    <dgm:cxn modelId="{70A47C2D-51FE-45BA-BEF3-74698725D102}" type="presParOf" srcId="{38E1EF41-87FE-4642-9B6D-DB1977E6F3D9}" destId="{CB44E095-01F7-4760-9643-2A2AE2A7AD29}" srcOrd="9" destOrd="0" presId="urn:microsoft.com/office/officeart/2005/8/layout/radial6"/>
    <dgm:cxn modelId="{7C8F6103-3ADD-42BE-A656-1383F39236B3}" type="presParOf" srcId="{38E1EF41-87FE-4642-9B6D-DB1977E6F3D9}" destId="{D7F07F6F-0AA9-4973-B591-D0760276A1B6}" srcOrd="10" destOrd="0" presId="urn:microsoft.com/office/officeart/2005/8/layout/radial6"/>
    <dgm:cxn modelId="{75015573-8D28-4E4D-8AA6-2AE6119CC8B8}" type="presParOf" srcId="{38E1EF41-87FE-4642-9B6D-DB1977E6F3D9}" destId="{FE34DC82-D454-445E-BFE0-C9B7579B022C}" srcOrd="11" destOrd="0" presId="urn:microsoft.com/office/officeart/2005/8/layout/radial6"/>
    <dgm:cxn modelId="{BFEEB68F-44B5-48CC-97B9-B992542134B0}" type="presParOf" srcId="{38E1EF41-87FE-4642-9B6D-DB1977E6F3D9}" destId="{DD7D572A-5060-455F-BC14-ABD11D396CC7}" srcOrd="12" destOrd="0" presId="urn:microsoft.com/office/officeart/2005/8/layout/radial6"/>
    <dgm:cxn modelId="{E00F5E55-1D64-4B12-A56E-A0C8EA34D824}" type="presParOf" srcId="{38E1EF41-87FE-4642-9B6D-DB1977E6F3D9}" destId="{62430A1B-95DF-4E14-A130-E709DB319ACE}" srcOrd="13" destOrd="0" presId="urn:microsoft.com/office/officeart/2005/8/layout/radial6"/>
    <dgm:cxn modelId="{7C24B7FC-E470-4F66-9728-471D6B7F6D08}" type="presParOf" srcId="{38E1EF41-87FE-4642-9B6D-DB1977E6F3D9}" destId="{0D26654C-7080-4A5D-A0E7-ED5FB6371D5D}" srcOrd="14" destOrd="0" presId="urn:microsoft.com/office/officeart/2005/8/layout/radial6"/>
    <dgm:cxn modelId="{86D6F84F-EA4D-4F0C-9870-2BDEBBFEE7B5}" type="presParOf" srcId="{38E1EF41-87FE-4642-9B6D-DB1977E6F3D9}" destId="{3F0BEB3C-83DA-4ACC-B0B2-7B7C1B8372EE}" srcOrd="15" destOrd="0" presId="urn:microsoft.com/office/officeart/2005/8/layout/radial6"/>
    <dgm:cxn modelId="{67CA5777-A16A-4DE2-8587-F98B447E41E6}" type="presParOf" srcId="{38E1EF41-87FE-4642-9B6D-DB1977E6F3D9}" destId="{4832FDFF-42FF-467E-AB54-B703D7FFF700}" srcOrd="16" destOrd="0" presId="urn:microsoft.com/office/officeart/2005/8/layout/radial6"/>
    <dgm:cxn modelId="{3C52B8C4-D3E9-4CC9-95EC-D6690F9C1CE2}" type="presParOf" srcId="{38E1EF41-87FE-4642-9B6D-DB1977E6F3D9}" destId="{BB37E4A0-7835-4BB5-B3A3-6F22077F3B7D}" srcOrd="17" destOrd="0" presId="urn:microsoft.com/office/officeart/2005/8/layout/radial6"/>
    <dgm:cxn modelId="{984599CE-B6D2-4F7B-988C-6F976D15DA36}" type="presParOf" srcId="{38E1EF41-87FE-4642-9B6D-DB1977E6F3D9}" destId="{37897D94-4E82-445E-AEFF-C3EDCC7493BE}" srcOrd="18" destOrd="0" presId="urn:microsoft.com/office/officeart/2005/8/layout/radial6"/>
    <dgm:cxn modelId="{5DF8ECB3-52A5-4461-AAD0-361C386A23E4}" type="presParOf" srcId="{38E1EF41-87FE-4642-9B6D-DB1977E6F3D9}" destId="{7EE2C10E-9290-4780-8FF6-CAA21975ED04}" srcOrd="19" destOrd="0" presId="urn:microsoft.com/office/officeart/2005/8/layout/radial6"/>
    <dgm:cxn modelId="{C9A7E3E9-F239-425F-9E29-0ED36F10D774}" type="presParOf" srcId="{38E1EF41-87FE-4642-9B6D-DB1977E6F3D9}" destId="{B81B3558-465D-4FEE-B127-A4414903D823}" srcOrd="20" destOrd="0" presId="urn:microsoft.com/office/officeart/2005/8/layout/radial6"/>
    <dgm:cxn modelId="{36A511EE-AC3F-46C5-A020-F61332CDCDF6}" type="presParOf" srcId="{38E1EF41-87FE-4642-9B6D-DB1977E6F3D9}" destId="{21D1ABD4-50C3-435E-9471-696287BC6EE8}" srcOrd="21" destOrd="0" presId="urn:microsoft.com/office/officeart/2005/8/layout/radial6"/>
    <dgm:cxn modelId="{9A98D445-E10B-4948-B916-A1EC422126A7}" type="presParOf" srcId="{38E1EF41-87FE-4642-9B6D-DB1977E6F3D9}" destId="{04B4B101-2C96-4DC5-B57B-1879486A73FE}" srcOrd="22" destOrd="0" presId="urn:microsoft.com/office/officeart/2005/8/layout/radial6"/>
    <dgm:cxn modelId="{AA1C2ABC-6667-4C01-A1D5-09A615E99B14}" type="presParOf" srcId="{38E1EF41-87FE-4642-9B6D-DB1977E6F3D9}" destId="{BE290287-A04F-4C0D-AA07-DB8D34216977}" srcOrd="23" destOrd="0" presId="urn:microsoft.com/office/officeart/2005/8/layout/radial6"/>
    <dgm:cxn modelId="{1960427F-15CD-4021-AD15-57D98656AF02}" type="presParOf" srcId="{38E1EF41-87FE-4642-9B6D-DB1977E6F3D9}" destId="{D3EE6B92-B3BD-4666-8539-AE77FABF4F0D}" srcOrd="24" destOrd="0" presId="urn:microsoft.com/office/officeart/2005/8/layout/radial6"/>
    <dgm:cxn modelId="{DA2F9A05-19DF-468D-9021-B6D9FCEE3F55}" type="presParOf" srcId="{38E1EF41-87FE-4642-9B6D-DB1977E6F3D9}" destId="{B3EC966E-2388-4B1C-A89C-E7E7E1F24242}" srcOrd="25" destOrd="0" presId="urn:microsoft.com/office/officeart/2005/8/layout/radial6"/>
    <dgm:cxn modelId="{CAF2DE69-847A-44CF-AF85-C19FA5C3CD7F}" type="presParOf" srcId="{38E1EF41-87FE-4642-9B6D-DB1977E6F3D9}" destId="{86E597F3-EF89-4093-AEA8-E0C81D17AB73}" srcOrd="26" destOrd="0" presId="urn:microsoft.com/office/officeart/2005/8/layout/radial6"/>
    <dgm:cxn modelId="{2D7AF56B-EA3E-4A62-97AE-200156E5815C}" type="presParOf" srcId="{38E1EF41-87FE-4642-9B6D-DB1977E6F3D9}" destId="{08E53C25-FF93-4311-9373-DAF6D4E2F2F2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E53C25-FF93-4311-9373-DAF6D4E2F2F2}">
      <dsp:nvSpPr>
        <dsp:cNvPr id="0" name=""/>
        <dsp:cNvSpPr/>
      </dsp:nvSpPr>
      <dsp:spPr>
        <a:xfrm>
          <a:off x="2420147" y="517734"/>
          <a:ext cx="5240824" cy="5240824"/>
        </a:xfrm>
        <a:prstGeom prst="blockArc">
          <a:avLst>
            <a:gd name="adj1" fmla="val 13800000"/>
            <a:gd name="adj2" fmla="val 16200000"/>
            <a:gd name="adj3" fmla="val 30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E6B92-B3BD-4666-8539-AE77FABF4F0D}">
      <dsp:nvSpPr>
        <dsp:cNvPr id="0" name=""/>
        <dsp:cNvSpPr/>
      </dsp:nvSpPr>
      <dsp:spPr>
        <a:xfrm>
          <a:off x="2420147" y="517734"/>
          <a:ext cx="5240824" cy="5240824"/>
        </a:xfrm>
        <a:prstGeom prst="blockArc">
          <a:avLst>
            <a:gd name="adj1" fmla="val 11400000"/>
            <a:gd name="adj2" fmla="val 13800000"/>
            <a:gd name="adj3" fmla="val 3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1ABD4-50C3-435E-9471-696287BC6EE8}">
      <dsp:nvSpPr>
        <dsp:cNvPr id="0" name=""/>
        <dsp:cNvSpPr/>
      </dsp:nvSpPr>
      <dsp:spPr>
        <a:xfrm>
          <a:off x="2420147" y="517734"/>
          <a:ext cx="5240824" cy="5240824"/>
        </a:xfrm>
        <a:prstGeom prst="blockArc">
          <a:avLst>
            <a:gd name="adj1" fmla="val 9000000"/>
            <a:gd name="adj2" fmla="val 11400000"/>
            <a:gd name="adj3" fmla="val 30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97D94-4E82-445E-AEFF-C3EDCC7493BE}">
      <dsp:nvSpPr>
        <dsp:cNvPr id="0" name=""/>
        <dsp:cNvSpPr/>
      </dsp:nvSpPr>
      <dsp:spPr>
        <a:xfrm>
          <a:off x="2420147" y="517734"/>
          <a:ext cx="5240824" cy="5240824"/>
        </a:xfrm>
        <a:prstGeom prst="blockArc">
          <a:avLst>
            <a:gd name="adj1" fmla="val 6600000"/>
            <a:gd name="adj2" fmla="val 9000000"/>
            <a:gd name="adj3" fmla="val 30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BEB3C-83DA-4ACC-B0B2-7B7C1B8372EE}">
      <dsp:nvSpPr>
        <dsp:cNvPr id="0" name=""/>
        <dsp:cNvSpPr/>
      </dsp:nvSpPr>
      <dsp:spPr>
        <a:xfrm>
          <a:off x="2420147" y="517734"/>
          <a:ext cx="5240824" cy="5240824"/>
        </a:xfrm>
        <a:prstGeom prst="blockArc">
          <a:avLst>
            <a:gd name="adj1" fmla="val 4200000"/>
            <a:gd name="adj2" fmla="val 6600000"/>
            <a:gd name="adj3" fmla="val 305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D572A-5060-455F-BC14-ABD11D396CC7}">
      <dsp:nvSpPr>
        <dsp:cNvPr id="0" name=""/>
        <dsp:cNvSpPr/>
      </dsp:nvSpPr>
      <dsp:spPr>
        <a:xfrm>
          <a:off x="2420147" y="517734"/>
          <a:ext cx="5240824" cy="5240824"/>
        </a:xfrm>
        <a:prstGeom prst="blockArc">
          <a:avLst>
            <a:gd name="adj1" fmla="val 1800000"/>
            <a:gd name="adj2" fmla="val 4200000"/>
            <a:gd name="adj3" fmla="val 30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4E095-01F7-4760-9643-2A2AE2A7AD29}">
      <dsp:nvSpPr>
        <dsp:cNvPr id="0" name=""/>
        <dsp:cNvSpPr/>
      </dsp:nvSpPr>
      <dsp:spPr>
        <a:xfrm>
          <a:off x="2420147" y="517734"/>
          <a:ext cx="5240824" cy="5240824"/>
        </a:xfrm>
        <a:prstGeom prst="blockArc">
          <a:avLst>
            <a:gd name="adj1" fmla="val 21000000"/>
            <a:gd name="adj2" fmla="val 1800000"/>
            <a:gd name="adj3" fmla="val 3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EE4DF-F9D2-413C-956D-B8470653C10A}">
      <dsp:nvSpPr>
        <dsp:cNvPr id="0" name=""/>
        <dsp:cNvSpPr/>
      </dsp:nvSpPr>
      <dsp:spPr>
        <a:xfrm>
          <a:off x="2420147" y="517734"/>
          <a:ext cx="5240824" cy="5240824"/>
        </a:xfrm>
        <a:prstGeom prst="blockArc">
          <a:avLst>
            <a:gd name="adj1" fmla="val 18600000"/>
            <a:gd name="adj2" fmla="val 21000000"/>
            <a:gd name="adj3" fmla="val 30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CE94E-29C2-4C21-9159-B6F6819D42C3}">
      <dsp:nvSpPr>
        <dsp:cNvPr id="0" name=""/>
        <dsp:cNvSpPr/>
      </dsp:nvSpPr>
      <dsp:spPr>
        <a:xfrm>
          <a:off x="2420147" y="517734"/>
          <a:ext cx="5240824" cy="5240824"/>
        </a:xfrm>
        <a:prstGeom prst="blockArc">
          <a:avLst>
            <a:gd name="adj1" fmla="val 16200000"/>
            <a:gd name="adj2" fmla="val 18600000"/>
            <a:gd name="adj3" fmla="val 30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7B516-B4B0-443D-BC03-090BF6AB93A8}">
      <dsp:nvSpPr>
        <dsp:cNvPr id="0" name=""/>
        <dsp:cNvSpPr/>
      </dsp:nvSpPr>
      <dsp:spPr>
        <a:xfrm>
          <a:off x="4245588" y="2343175"/>
          <a:ext cx="1589942" cy="1589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>
              <a:solidFill>
                <a:schemeClr val="tx1"/>
              </a:solidFill>
            </a:rPr>
            <a:t>Agricultura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4245588" y="2343175"/>
        <a:ext cx="1589942" cy="1589942"/>
      </dsp:txXfrm>
    </dsp:sp>
    <dsp:sp modelId="{C2C4D014-0038-4719-A3F6-288F0B940E83}">
      <dsp:nvSpPr>
        <dsp:cNvPr id="0" name=""/>
        <dsp:cNvSpPr/>
      </dsp:nvSpPr>
      <dsp:spPr>
        <a:xfrm>
          <a:off x="4484080" y="1321"/>
          <a:ext cx="1112959" cy="11129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Ambiental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4484080" y="1321"/>
        <a:ext cx="1112959" cy="1112959"/>
      </dsp:txXfrm>
    </dsp:sp>
    <dsp:sp modelId="{7DED090B-FF7E-40EF-B006-6F0B18645DA9}">
      <dsp:nvSpPr>
        <dsp:cNvPr id="0" name=""/>
        <dsp:cNvSpPr/>
      </dsp:nvSpPr>
      <dsp:spPr>
        <a:xfrm>
          <a:off x="6142694" y="605007"/>
          <a:ext cx="1112959" cy="11129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Social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6142694" y="605007"/>
        <a:ext cx="1112959" cy="1112959"/>
      </dsp:txXfrm>
    </dsp:sp>
    <dsp:sp modelId="{7CE589E9-5B7E-45D3-8AC2-C4E3470B5E5B}">
      <dsp:nvSpPr>
        <dsp:cNvPr id="0" name=""/>
        <dsp:cNvSpPr/>
      </dsp:nvSpPr>
      <dsp:spPr>
        <a:xfrm>
          <a:off x="7025224" y="2133594"/>
          <a:ext cx="1112959" cy="11129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Econômica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7025224" y="2133594"/>
        <a:ext cx="1112959" cy="1112959"/>
      </dsp:txXfrm>
    </dsp:sp>
    <dsp:sp modelId="{D7F07F6F-0AA9-4973-B591-D0760276A1B6}">
      <dsp:nvSpPr>
        <dsp:cNvPr id="0" name=""/>
        <dsp:cNvSpPr/>
      </dsp:nvSpPr>
      <dsp:spPr>
        <a:xfrm>
          <a:off x="6718725" y="3871839"/>
          <a:ext cx="1112959" cy="11129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Educação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6718725" y="3871839"/>
        <a:ext cx="1112959" cy="1112959"/>
      </dsp:txXfrm>
    </dsp:sp>
    <dsp:sp modelId="{62430A1B-95DF-4E14-A130-E709DB319ACE}">
      <dsp:nvSpPr>
        <dsp:cNvPr id="0" name=""/>
        <dsp:cNvSpPr/>
      </dsp:nvSpPr>
      <dsp:spPr>
        <a:xfrm>
          <a:off x="5366610" y="5006398"/>
          <a:ext cx="1112959" cy="111295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Paisagística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5366610" y="5006398"/>
        <a:ext cx="1112959" cy="1112959"/>
      </dsp:txXfrm>
    </dsp:sp>
    <dsp:sp modelId="{4832FDFF-42FF-467E-AB54-B703D7FFF700}">
      <dsp:nvSpPr>
        <dsp:cNvPr id="0" name=""/>
        <dsp:cNvSpPr/>
      </dsp:nvSpPr>
      <dsp:spPr>
        <a:xfrm>
          <a:off x="3601550" y="5006398"/>
          <a:ext cx="1112959" cy="111295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Lazer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3601550" y="5006398"/>
        <a:ext cx="1112959" cy="1112959"/>
      </dsp:txXfrm>
    </dsp:sp>
    <dsp:sp modelId="{7EE2C10E-9290-4780-8FF6-CAA21975ED04}">
      <dsp:nvSpPr>
        <dsp:cNvPr id="0" name=""/>
        <dsp:cNvSpPr/>
      </dsp:nvSpPr>
      <dsp:spPr>
        <a:xfrm>
          <a:off x="2249435" y="3871839"/>
          <a:ext cx="1112959" cy="111295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Saúde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2249435" y="3871839"/>
        <a:ext cx="1112959" cy="1112959"/>
      </dsp:txXfrm>
    </dsp:sp>
    <dsp:sp modelId="{04B4B101-2C96-4DC5-B57B-1879486A73FE}">
      <dsp:nvSpPr>
        <dsp:cNvPr id="0" name=""/>
        <dsp:cNvSpPr/>
      </dsp:nvSpPr>
      <dsp:spPr>
        <a:xfrm>
          <a:off x="1942935" y="2133594"/>
          <a:ext cx="1112959" cy="11129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chemeClr val="tx1"/>
              </a:solidFill>
            </a:rPr>
            <a:t>Cultural</a:t>
          </a:r>
          <a:endParaRPr lang="pt-BR" sz="900" b="1" kern="1200" dirty="0">
            <a:solidFill>
              <a:schemeClr val="tx1"/>
            </a:solidFill>
          </a:endParaRPr>
        </a:p>
      </dsp:txBody>
      <dsp:txXfrm>
        <a:off x="1942935" y="2133594"/>
        <a:ext cx="1112959" cy="1112959"/>
      </dsp:txXfrm>
    </dsp:sp>
    <dsp:sp modelId="{B3EC966E-2388-4B1C-A89C-E7E7E1F24242}">
      <dsp:nvSpPr>
        <dsp:cNvPr id="0" name=""/>
        <dsp:cNvSpPr/>
      </dsp:nvSpPr>
      <dsp:spPr>
        <a:xfrm>
          <a:off x="2825466" y="605007"/>
          <a:ext cx="1112959" cy="111295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b="1" kern="1200" dirty="0" smtClean="0">
              <a:solidFill>
                <a:srgbClr val="C00000"/>
              </a:solidFill>
            </a:rPr>
            <a:t>Produção de Alimento</a:t>
          </a:r>
          <a:endParaRPr lang="pt-BR" sz="900" b="1" kern="1200" dirty="0">
            <a:solidFill>
              <a:srgbClr val="C00000"/>
            </a:solidFill>
          </a:endParaRPr>
        </a:p>
      </dsp:txBody>
      <dsp:txXfrm>
        <a:off x="2825466" y="605007"/>
        <a:ext cx="1112959" cy="111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FA6CD-C140-4E6C-8124-E51468B0EE05}" type="datetimeFigureOut">
              <a:rPr lang="pt-BR" smtClean="0"/>
              <a:pPr/>
              <a:t>19/09/2017</a:t>
            </a:fld>
            <a:endParaRPr lang="pt-B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597F6-C190-445C-927F-2A6E94185CA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Produção de</a:t>
            </a:r>
            <a:r>
              <a:rPr lang="pt-BR" baseline="0" dirty="0" smtClean="0"/>
              <a:t> alimentar: papel primeiro, com noções relacionadas de segurança e </a:t>
            </a:r>
            <a:r>
              <a:rPr lang="pt-BR" baseline="0" smtClean="0"/>
              <a:t>soberania alimentar. </a:t>
            </a:r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97F6-C190-445C-927F-2A6E94185CA1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contribuição da agricultura decorre das anteriores e também de </a:t>
            </a:r>
          </a:p>
          <a:p>
            <a:endParaRPr lang="pt-BR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agricultura = principal fator definidor da identidade e condição de inserção social das famílias rurais brasileiras.</a:t>
            </a:r>
          </a:p>
          <a:p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97F6-C190-445C-927F-2A6E94185CA1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Canastra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97F6-C190-445C-927F-2A6E94185CA1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</a:t>
            </a:r>
            <a:r>
              <a:rPr lang="pt-BR" sz="12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visão sociopolítica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 defendia o fato que a atividade agrícola não se esgota na simples oferta de produtos ao mercado, mas que oferece igualmente outros bens à sociedade, inclusive imateriais, o que torna a agricultura multifuncional, o que </a:t>
            </a:r>
            <a:r>
              <a:rPr lang="pt-BR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justifica socialmente e legitima o apoio direto aos agricultores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Assim, essa abordagem permite atender a demandas formuladas pela sociedade aos agricultores e, inversamente, por estes ao conjunto da sociedade.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97F6-C190-445C-927F-2A6E94185CA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Codigo</a:t>
            </a:r>
            <a:r>
              <a:rPr lang="pt-BR" dirty="0" smtClean="0"/>
              <a:t> florestal.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97F6-C190-445C-927F-2A6E94185CA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Pasto em </a:t>
            </a:r>
            <a:r>
              <a:rPr lang="pt-BR" dirty="0" err="1" smtClean="0"/>
              <a:t>bord</a:t>
            </a:r>
            <a:r>
              <a:rPr lang="pt-BR" dirty="0" smtClean="0"/>
              <a:t> de </a:t>
            </a:r>
            <a:r>
              <a:rPr lang="pt-BR" dirty="0" err="1" smtClean="0"/>
              <a:t>Loire</a:t>
            </a:r>
            <a:r>
              <a:rPr lang="pt-BR" dirty="0" smtClean="0"/>
              <a:t>,</a:t>
            </a:r>
          </a:p>
          <a:p>
            <a:r>
              <a:rPr lang="pt-BR" dirty="0" smtClean="0"/>
              <a:t>Agricultura urbana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97F6-C190-445C-927F-2A6E94185CA1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só uma realidade geográfica ou física  </a:t>
            </a:r>
            <a:r>
              <a:rPr lang="pt-BR" dirty="0" smtClean="0">
                <a:sym typeface="Wingdings" pitchFamily="2" charset="2"/>
              </a:rPr>
              <a:t> não </a:t>
            </a:r>
            <a:r>
              <a:rPr lang="pt-BR" dirty="0" err="1" smtClean="0">
                <a:sym typeface="Wingdings" pitchFamily="2" charset="2"/>
              </a:rPr>
              <a:t>tbm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err="1" smtClean="0">
                <a:sym typeface="Wingdings" pitchFamily="2" charset="2"/>
              </a:rPr>
              <a:t>so</a:t>
            </a:r>
            <a:r>
              <a:rPr lang="pt-BR" dirty="0" smtClean="0">
                <a:sym typeface="Wingdings" pitchFamily="2" charset="2"/>
              </a:rPr>
              <a:t> </a:t>
            </a:r>
            <a:r>
              <a:rPr lang="pt-BR" dirty="0" err="1" smtClean="0">
                <a:sym typeface="Wingdings" pitchFamily="2" charset="2"/>
              </a:rPr>
              <a:t>politica</a:t>
            </a:r>
            <a:r>
              <a:rPr lang="pt-BR" dirty="0" smtClean="0">
                <a:sym typeface="Wingdings" pitchFamily="2" charset="2"/>
              </a:rPr>
              <a:t>!!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97F6-C190-445C-927F-2A6E94185CA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Canastra, território em construção com entrada de novos municípios</a:t>
            </a:r>
            <a:r>
              <a:rPr lang="pt-BR" baseline="0" dirty="0" smtClean="0"/>
              <a:t> na IG.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97F6-C190-445C-927F-2A6E94185CA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se desenvolver precisa de um objetivo, de recursos</a:t>
            </a:r>
            <a:r>
              <a:rPr lang="pt-BR" baseline="0" dirty="0" smtClean="0"/>
              <a:t> para valorizar.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97F6-C190-445C-927F-2A6E94185CA1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DUALIDADE!!!!!!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97F6-C190-445C-927F-2A6E94185CA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 em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condições dignas, função proeminente num contexto de elevado desemprego e de baixa renda para amplos segmentos da população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1597F6-C190-445C-927F-2A6E94185CA1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CC9908A-63BA-4D3E-91FA-ED48FEC68342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6A878-A036-4BD2-864B-CF98E25880A8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4D09-91F2-47CF-A7D4-CC4333597323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BA9B08-25BB-4BEC-91A9-714BB1CAC38E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4280F86-0B8C-4EA0-B852-2DD7FDF4D52D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B3959-BDB8-47DF-B297-BD4959D6965A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6133-974A-4193-8BC5-D670DBCD1160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0953702-FA85-46BF-A555-EE4A088EB62E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31E2-9CE2-45D2-9F7C-1B8FACF6FD09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8B6442-F43C-4D18-AFD2-8EEB8209F811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FEE2A12-2C4E-49C7-8C44-09E0486A90B0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9A03BE-D161-4575-B079-5F3576706EE7}" type="datetime1">
              <a:rPr lang="pt-BR" smtClean="0"/>
              <a:pPr/>
              <a:t>19/09/2017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‹N°›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0" y="692696"/>
            <a:ext cx="6102424" cy="3046490"/>
          </a:xfrm>
        </p:spPr>
        <p:txBody>
          <a:bodyPr>
            <a:normAutofit/>
          </a:bodyPr>
          <a:lstStyle/>
          <a:p>
            <a:r>
              <a:rPr lang="pt-BR" dirty="0" smtClean="0"/>
              <a:t>Multifuncionalidade da agricultura </a:t>
            </a:r>
            <a:r>
              <a:rPr lang="pt-BR" b="0" dirty="0" smtClean="0"/>
              <a:t>(MFA) </a:t>
            </a:r>
            <a:r>
              <a:rPr lang="pt-BR" dirty="0" smtClean="0"/>
              <a:t>e abordagens territoriais do desenvolvimento</a:t>
            </a:r>
            <a:endParaRPr lang="pt-B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ECO5024 – Agricultura, Sociedade e Natureza (2/2017)</a:t>
            </a:r>
          </a:p>
          <a:p>
            <a:endParaRPr lang="pt-BR" dirty="0" smtClean="0"/>
          </a:p>
          <a:p>
            <a:pPr algn="r"/>
            <a:r>
              <a:rPr lang="pt-BR" dirty="0" smtClean="0"/>
              <a:t>		Pierre </a:t>
            </a:r>
            <a:r>
              <a:rPr lang="pt-BR" dirty="0" err="1" smtClean="0"/>
              <a:t>Crouzoulon</a:t>
            </a:r>
            <a:endParaRPr lang="pt-BR" dirty="0" smtClean="0"/>
          </a:p>
          <a:p>
            <a:pPr algn="r"/>
            <a:r>
              <a:rPr lang="pt-BR" dirty="0" smtClean="0"/>
              <a:t>20/09/2017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7467600" cy="908720"/>
          </a:xfrm>
        </p:spPr>
        <p:txBody>
          <a:bodyPr/>
          <a:lstStyle/>
          <a:p>
            <a:r>
              <a:rPr lang="pt-BR" dirty="0" smtClean="0"/>
              <a:t>Noção de Território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A sua formação resulta do </a:t>
            </a:r>
            <a:r>
              <a:rPr lang="pt-BR" b="1" dirty="0" smtClean="0"/>
              <a:t>encontro e da mobilização dos atores </a:t>
            </a:r>
            <a:r>
              <a:rPr lang="pt-BR" dirty="0" smtClean="0"/>
              <a:t>que integram um dado espaço geográfico e que procuram </a:t>
            </a:r>
            <a:r>
              <a:rPr lang="pt-BR" b="1" dirty="0" smtClean="0"/>
              <a:t>identificar e resolver problemas comuns </a:t>
            </a:r>
            <a:r>
              <a:rPr lang="pt-BR" dirty="0" smtClean="0"/>
              <a:t>(grifo nosso).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Criação coletiva e recurso institucional (formal e informal – costumes, representações coletivas), que é em </a:t>
            </a:r>
            <a:r>
              <a:rPr lang="pt-BR" b="1" dirty="0" smtClean="0"/>
              <a:t>evolução</a:t>
            </a:r>
            <a:r>
              <a:rPr lang="pt-BR" dirty="0" smtClean="0"/>
              <a:t> e é o resultado simultâneo dos “jogos de poder” e dos “compromissos estáveis” (grifo nosso).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O território: configuração mutável, provisória e inacabada, e sua construção pressupõe a existência de uma </a:t>
            </a:r>
            <a:r>
              <a:rPr lang="pt-BR" b="1" dirty="0" smtClean="0"/>
              <a:t>relação de proximidade dos atores </a:t>
            </a:r>
            <a:r>
              <a:rPr lang="pt-BR" dirty="0" smtClean="0"/>
              <a:t>(</a:t>
            </a:r>
            <a:r>
              <a:rPr lang="pt-BR" dirty="0" err="1" smtClean="0"/>
              <a:t>Pecqueur</a:t>
            </a:r>
            <a:r>
              <a:rPr lang="pt-BR" dirty="0" smtClean="0"/>
              <a:t>, 1996).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“Não é, portanto, só uma realidade geográfica ou física, mas uma </a:t>
            </a:r>
            <a:r>
              <a:rPr lang="pt-BR" b="1" dirty="0" smtClean="0"/>
              <a:t>realidade humana, social, cultural e histórica</a:t>
            </a:r>
            <a:r>
              <a:rPr lang="pt-BR" dirty="0" smtClean="0"/>
              <a:t>. A dinâmica de desenvolvimento territorial se faz através da criação ou o reforço de redes e de formas de cooperação” (CAZELLA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2009, p.37).</a:t>
            </a:r>
          </a:p>
          <a:p>
            <a:pPr algn="just"/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O </a:t>
            </a:r>
            <a:r>
              <a:rPr lang="pt-BR" sz="2400" dirty="0" smtClean="0"/>
              <a:t>Território Dado </a:t>
            </a:r>
            <a:r>
              <a:rPr lang="fr-FR" sz="2400" dirty="0" smtClean="0"/>
              <a:t>&amp;</a:t>
            </a:r>
            <a:r>
              <a:rPr lang="pt-BR" sz="2400" dirty="0" smtClean="0"/>
              <a:t> </a:t>
            </a:r>
            <a:r>
              <a:rPr lang="pt-BR" sz="2400" dirty="0" smtClean="0"/>
              <a:t>o Território </a:t>
            </a:r>
            <a:r>
              <a:rPr lang="pt-BR" sz="2400" dirty="0" smtClean="0"/>
              <a:t>Construído </a:t>
            </a:r>
            <a:r>
              <a:rPr lang="pt-BR" sz="2400" dirty="0" smtClean="0"/>
              <a:t>(</a:t>
            </a:r>
            <a:r>
              <a:rPr lang="pt-BR" sz="2400" dirty="0" err="1" smtClean="0"/>
              <a:t>Pecqueur</a:t>
            </a:r>
            <a:r>
              <a:rPr lang="pt-BR" sz="2400" dirty="0" smtClean="0"/>
              <a:t>, 2005, p. 12-13)</a:t>
            </a:r>
            <a:endParaRPr lang="pt-BR" sz="24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277072"/>
          </a:xfr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>
            <a:normAutofit fontScale="62500" lnSpcReduction="20000"/>
          </a:bodyPr>
          <a:lstStyle/>
          <a:p>
            <a:pPr algn="just"/>
            <a:r>
              <a:rPr lang="pt-BR" dirty="0" smtClean="0"/>
              <a:t>O </a:t>
            </a:r>
            <a:r>
              <a:rPr lang="pt-BR" b="1" dirty="0" smtClean="0"/>
              <a:t>território dado </a:t>
            </a:r>
            <a:r>
              <a:rPr lang="pt-BR" dirty="0" smtClean="0"/>
              <a:t>é a porção de espaço que é objeto da observação.</a:t>
            </a:r>
          </a:p>
          <a:p>
            <a:pPr algn="just"/>
            <a:endParaRPr lang="pt-BR" dirty="0" smtClean="0"/>
          </a:p>
          <a:p>
            <a:pPr algn="just"/>
            <a:r>
              <a:rPr lang="pt-BR" i="1" dirty="0" smtClean="0"/>
              <a:t>Postula-se </a:t>
            </a:r>
            <a:r>
              <a:rPr lang="pt-BR" dirty="0" smtClean="0"/>
              <a:t>o território como </a:t>
            </a:r>
            <a:r>
              <a:rPr lang="pt-BR" dirty="0" err="1" smtClean="0"/>
              <a:t>préexistente</a:t>
            </a:r>
            <a:r>
              <a:rPr lang="pt-BR" dirty="0" smtClean="0"/>
              <a:t> e analisa-se o que aí acontece.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Território </a:t>
            </a:r>
            <a:r>
              <a:rPr lang="pt-BR" i="1" dirty="0" smtClean="0"/>
              <a:t>a priori</a:t>
            </a:r>
            <a:r>
              <a:rPr lang="pt-BR" dirty="0" smtClean="0"/>
              <a:t>; não se procura analisar sua gênese e as condições de sua constituição; é </a:t>
            </a:r>
            <a:r>
              <a:rPr lang="pt-BR" b="1" dirty="0" smtClean="0"/>
              <a:t>apenas um suporte</a:t>
            </a:r>
            <a:r>
              <a:rPr lang="pt-BR" dirty="0" smtClean="0"/>
              <a:t>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Trata-se, geralmente, do </a:t>
            </a:r>
            <a:r>
              <a:rPr lang="pt-BR" b="1" dirty="0" smtClean="0"/>
              <a:t>território</a:t>
            </a:r>
            <a:r>
              <a:rPr lang="pt-BR" dirty="0" smtClean="0"/>
              <a:t> </a:t>
            </a:r>
            <a:r>
              <a:rPr lang="pt-BR" b="1" dirty="0" smtClean="0"/>
              <a:t>institucional</a:t>
            </a:r>
            <a:r>
              <a:rPr lang="pt-BR" dirty="0" smtClean="0"/>
              <a:t>: a região, o distrito, a província, etc.</a:t>
            </a:r>
            <a:endParaRPr lang="pt-B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277072"/>
          </a:xfrm>
          <a:ln w="28575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0">
            <a:normAutofit fontScale="62500" lnSpcReduction="20000"/>
          </a:bodyPr>
          <a:lstStyle/>
          <a:p>
            <a:pPr algn="just"/>
            <a:r>
              <a:rPr lang="pt-BR" dirty="0" smtClean="0"/>
              <a:t>O </a:t>
            </a:r>
            <a:r>
              <a:rPr lang="pt-BR" b="1" dirty="0" smtClean="0"/>
              <a:t>território construído</a:t>
            </a:r>
            <a:r>
              <a:rPr lang="pt-BR" dirty="0" smtClean="0"/>
              <a:t>: nessa perspectiva, o território é o resultado de um </a:t>
            </a:r>
            <a:r>
              <a:rPr lang="pt-BR" b="1" dirty="0" smtClean="0"/>
              <a:t>processo de construção pelos atores</a:t>
            </a:r>
            <a:r>
              <a:rPr lang="pt-BR" dirty="0" smtClean="0"/>
              <a:t>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território não é postulado, é constatado </a:t>
            </a:r>
            <a:r>
              <a:rPr lang="pt-BR" i="1" dirty="0" smtClean="0"/>
              <a:t>a </a:t>
            </a:r>
            <a:r>
              <a:rPr lang="pt-BR" i="1" dirty="0" err="1" smtClean="0"/>
              <a:t>posteriori</a:t>
            </a:r>
            <a:r>
              <a:rPr lang="pt-BR" i="1" dirty="0" smtClean="0"/>
              <a:t>. </a:t>
            </a:r>
          </a:p>
          <a:p>
            <a:pPr algn="just"/>
            <a:endParaRPr lang="pt-BR" i="1" dirty="0" smtClean="0"/>
          </a:p>
          <a:p>
            <a:pPr algn="just"/>
            <a:r>
              <a:rPr lang="pt-BR" dirty="0" smtClean="0"/>
              <a:t>Isto significa dizer que </a:t>
            </a:r>
            <a:r>
              <a:rPr lang="pt-BR" b="1" dirty="0" smtClean="0"/>
              <a:t>o território construído não existe em todo lugar</a:t>
            </a:r>
            <a:r>
              <a:rPr lang="pt-BR" dirty="0" smtClean="0"/>
              <a:t>; podemos encontrar espaços dominados pelas leis exógenas da localização e que não são territórios.</a:t>
            </a:r>
            <a:endParaRPr lang="pt-BR" dirty="0"/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>
          <a:xfrm>
            <a:off x="755576" y="5949280"/>
            <a:ext cx="684076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algn="ctr"/>
            <a:r>
              <a:rPr lang="pt-BR" sz="1600" dirty="0" smtClean="0"/>
              <a:t>É necessário, portanto, entender que o território é, ao mesmo tempo, um “</a:t>
            </a:r>
            <a:r>
              <a:rPr lang="pt-BR" sz="1600" b="1" dirty="0" smtClean="0"/>
              <a:t>envolvente</a:t>
            </a:r>
            <a:r>
              <a:rPr lang="pt-BR" sz="1600" dirty="0" smtClean="0"/>
              <a:t>” (o que contém) e o resultado de um </a:t>
            </a:r>
            <a:r>
              <a:rPr lang="pt-BR" sz="1600" b="1" dirty="0" smtClean="0"/>
              <a:t>processo de elaboração de um conteúdo</a:t>
            </a:r>
            <a:r>
              <a:rPr lang="pt-BR" sz="1600" dirty="0" smtClean="0"/>
              <a:t>.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Uma abordagem do Desenvolvimento territorial (</a:t>
            </a:r>
            <a:r>
              <a:rPr lang="pt-BR" dirty="0" err="1" smtClean="0"/>
              <a:t>Pecqueur</a:t>
            </a:r>
            <a:r>
              <a:rPr lang="pt-BR" dirty="0" smtClean="0"/>
              <a:t>, 2005) 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Características básicas dos </a:t>
            </a:r>
            <a:r>
              <a:rPr lang="pt-BR" i="1" dirty="0" smtClean="0"/>
              <a:t>territórios construídos:</a:t>
            </a:r>
          </a:p>
          <a:p>
            <a:pPr lvl="1" algn="just"/>
            <a:r>
              <a:rPr lang="pt-BR" dirty="0" smtClean="0"/>
              <a:t>são </a:t>
            </a:r>
            <a:r>
              <a:rPr lang="pt-BR" b="1" dirty="0" smtClean="0"/>
              <a:t>múltiplos</a:t>
            </a:r>
            <a:r>
              <a:rPr lang="pt-BR" dirty="0" smtClean="0"/>
              <a:t>, podendo se sobrepor, além de </a:t>
            </a:r>
            <a:r>
              <a:rPr lang="pt-BR" dirty="0" err="1" smtClean="0"/>
              <a:t>impermanentes</a:t>
            </a:r>
            <a:r>
              <a:rPr lang="pt-BR" dirty="0" smtClean="0"/>
              <a:t>,</a:t>
            </a:r>
          </a:p>
          <a:p>
            <a:pPr lvl="1" algn="just"/>
            <a:r>
              <a:rPr lang="pt-BR" dirty="0" smtClean="0"/>
              <a:t>seus </a:t>
            </a:r>
            <a:r>
              <a:rPr lang="pt-BR" b="1" dirty="0" smtClean="0"/>
              <a:t>limites</a:t>
            </a:r>
            <a:r>
              <a:rPr lang="pt-BR" dirty="0" smtClean="0"/>
              <a:t> não são nítidos,</a:t>
            </a:r>
          </a:p>
          <a:p>
            <a:pPr lvl="1" algn="just"/>
            <a:r>
              <a:rPr lang="pt-BR" dirty="0" smtClean="0"/>
              <a:t>buscam </a:t>
            </a:r>
            <a:r>
              <a:rPr lang="pt-BR" b="1" dirty="0" smtClean="0"/>
              <a:t>valorizar o potencial de recursos </a:t>
            </a:r>
            <a:r>
              <a:rPr lang="pt-BR" dirty="0" smtClean="0"/>
              <a:t>latentes, virtuais ou “escondidos” (CAZELLA </a:t>
            </a:r>
            <a:r>
              <a:rPr lang="pt-BR" dirty="0" err="1" smtClean="0"/>
              <a:t>et</a:t>
            </a:r>
            <a:r>
              <a:rPr lang="pt-BR" dirty="0" smtClean="0"/>
              <a:t> al. 2009).</a:t>
            </a:r>
          </a:p>
          <a:p>
            <a:pPr lvl="1" algn="just"/>
            <a:endParaRPr lang="pt-BR" dirty="0" smtClean="0"/>
          </a:p>
          <a:p>
            <a:pPr algn="just"/>
            <a:r>
              <a:rPr lang="pt-BR" dirty="0" smtClean="0"/>
              <a:t>O desafio das estratégias: identificar e valorizar o potencial de um território a partir da constituição de uma entidade produtiva enraizada num </a:t>
            </a:r>
            <a:r>
              <a:rPr lang="pt-BR" b="1" dirty="0" smtClean="0"/>
              <a:t>espaço geográfico </a:t>
            </a:r>
            <a:r>
              <a:rPr lang="pt-BR" dirty="0" smtClean="0"/>
              <a:t>(grifo nosso).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Trata-se de transformar recursos em ativos, através de um processo de </a:t>
            </a:r>
            <a:r>
              <a:rPr lang="pt-BR" b="1" dirty="0" smtClean="0"/>
              <a:t>mobilização e arranjos dos atores</a:t>
            </a:r>
            <a:r>
              <a:rPr lang="pt-BR" dirty="0" smtClean="0"/>
              <a:t>, frequentemente para adaptar-se às novas características da globalização.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Fazer emergir e mobilizar novas capacidades, de fato, revelar “</a:t>
            </a:r>
            <a:r>
              <a:rPr lang="pt-BR" b="1" dirty="0" smtClean="0"/>
              <a:t>recursos escondidos</a:t>
            </a:r>
            <a:r>
              <a:rPr lang="pt-BR" dirty="0" smtClean="0"/>
              <a:t>” (HIRSCHMAN, 1986). 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Recursos </a:t>
            </a:r>
            <a:r>
              <a:rPr lang="fr-FR" dirty="0" smtClean="0"/>
              <a:t>&amp; </a:t>
            </a:r>
            <a:r>
              <a:rPr lang="pt-BR" dirty="0" smtClean="0"/>
              <a:t>Ativos /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Genéricos</a:t>
            </a:r>
            <a:r>
              <a:rPr lang="fr-FR" dirty="0" smtClean="0"/>
              <a:t> &amp; </a:t>
            </a:r>
            <a:r>
              <a:rPr lang="fr-FR" dirty="0" err="1" smtClean="0"/>
              <a:t>Específicos</a:t>
            </a:r>
            <a:r>
              <a:rPr lang="fr-FR" dirty="0" smtClean="0"/>
              <a:t> (Pecqueur, 2005)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/>
              <a:t>Recursos</a:t>
            </a:r>
            <a:r>
              <a:rPr lang="pt-BR" dirty="0" smtClean="0"/>
              <a:t>: transferíveis, independentes da aptidão do lugar e das pessoas, onde e por quem são produzidos.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Ativos</a:t>
            </a:r>
            <a:r>
              <a:rPr lang="pt-BR" dirty="0" smtClean="0"/>
              <a:t>: difícil transferência, pois resultam de um processo de negociação entre atores que dispõem de diferentes percepções dos problemas e diferentes competências funcionais.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Recurso </a:t>
            </a:r>
            <a:r>
              <a:rPr lang="pt-BR" dirty="0" smtClean="0">
                <a:sym typeface="Wingdings" pitchFamily="2" charset="2"/>
              </a:rPr>
              <a:t> ativo genérico  </a:t>
            </a:r>
            <a:r>
              <a:rPr lang="pt-BR" dirty="0" smtClean="0"/>
              <a:t>ativo específico: </a:t>
            </a:r>
          </a:p>
          <a:p>
            <a:pPr lvl="1" algn="just"/>
            <a:r>
              <a:rPr lang="pt-BR" dirty="0" smtClean="0"/>
              <a:t>indissociável da história longa, </a:t>
            </a:r>
          </a:p>
          <a:p>
            <a:pPr lvl="1" algn="just"/>
            <a:r>
              <a:rPr lang="pt-BR" dirty="0" smtClean="0"/>
              <a:t>memória social acumulada e de um processo de aprendizagem coletiva e cognitiva (aquisição de conhecimento) para resolver problemas comuns ou similares, </a:t>
            </a:r>
          </a:p>
          <a:p>
            <a:pPr lvl="1" algn="just"/>
            <a:r>
              <a:rPr lang="pt-BR" dirty="0" smtClean="0"/>
              <a:t>característica de um </a:t>
            </a:r>
            <a:r>
              <a:rPr lang="pt-BR" dirty="0" smtClean="0"/>
              <a:t>território construído. 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processo de especificação de ativos </a:t>
            </a:r>
            <a:r>
              <a:rPr lang="pt-BR" b="1" dirty="0" smtClean="0"/>
              <a:t>diferencia um território dos demais</a:t>
            </a:r>
            <a:r>
              <a:rPr lang="pt-BR" dirty="0" smtClean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5" name="Espace réservé du contenu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7566" t="25238" r="63614" b="39971"/>
          <a:stretch>
            <a:fillRect/>
          </a:stretch>
        </p:blipFill>
        <p:spPr bwMode="auto">
          <a:xfrm>
            <a:off x="611560" y="692696"/>
            <a:ext cx="7416824" cy="532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 l="17566" t="25712" r="63246" b="71399"/>
          <a:stretch>
            <a:fillRect/>
          </a:stretch>
        </p:blipFill>
        <p:spPr bwMode="auto">
          <a:xfrm>
            <a:off x="1043607" y="5791264"/>
            <a:ext cx="6584323" cy="51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Noções de </a:t>
            </a:r>
            <a:r>
              <a:rPr lang="pt-BR" i="1" dirty="0" smtClean="0"/>
              <a:t>Cluster</a:t>
            </a:r>
            <a:endParaRPr lang="pt-BR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“</a:t>
            </a:r>
            <a:r>
              <a:rPr lang="en-GB" i="1" dirty="0" smtClean="0"/>
              <a:t>A </a:t>
            </a:r>
            <a:r>
              <a:rPr lang="en-GB" b="1" i="1" dirty="0" smtClean="0"/>
              <a:t>cluster</a:t>
            </a:r>
            <a:r>
              <a:rPr lang="en-GB" i="1" dirty="0" smtClean="0"/>
              <a:t> is a geographically proximate group of </a:t>
            </a:r>
            <a:r>
              <a:rPr lang="en-GB" b="1" i="1" dirty="0" smtClean="0"/>
              <a:t>interconnected </a:t>
            </a:r>
            <a:r>
              <a:rPr lang="en-GB" i="1" dirty="0" smtClean="0"/>
              <a:t>companies and </a:t>
            </a:r>
            <a:r>
              <a:rPr lang="en-GB" b="1" i="1" dirty="0" smtClean="0"/>
              <a:t>associated</a:t>
            </a:r>
            <a:r>
              <a:rPr lang="en-GB" i="1" dirty="0" smtClean="0"/>
              <a:t> institutions in a particular </a:t>
            </a:r>
            <a:r>
              <a:rPr lang="en-GB" i="1" dirty="0" smtClean="0"/>
              <a:t>field</a:t>
            </a:r>
            <a:r>
              <a:rPr lang="en-GB" dirty="0" smtClean="0"/>
              <a:t>” </a:t>
            </a:r>
            <a:r>
              <a:rPr lang="en-GB" dirty="0" smtClean="0"/>
              <a:t>(Porter</a:t>
            </a:r>
            <a:r>
              <a:rPr lang="en-GB" dirty="0" smtClean="0"/>
              <a:t>, 2000, in </a:t>
            </a:r>
            <a:r>
              <a:rPr lang="en-GB" dirty="0" err="1" smtClean="0"/>
              <a:t>Pecqueur</a:t>
            </a:r>
            <a:r>
              <a:rPr lang="en-GB" dirty="0" smtClean="0"/>
              <a:t>, 2005, p.5).</a:t>
            </a:r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“</a:t>
            </a:r>
            <a:r>
              <a:rPr lang="en-GB" i="1" dirty="0" smtClean="0"/>
              <a:t>Linked </a:t>
            </a:r>
            <a:r>
              <a:rPr lang="en-GB" i="1" dirty="0" smtClean="0"/>
              <a:t>by </a:t>
            </a:r>
            <a:r>
              <a:rPr lang="en-GB" b="1" i="1" dirty="0" smtClean="0"/>
              <a:t>commonalities and </a:t>
            </a:r>
            <a:r>
              <a:rPr lang="en-GB" b="1" i="1" dirty="0" smtClean="0"/>
              <a:t>complementarities</a:t>
            </a:r>
            <a:r>
              <a:rPr lang="en-GB" dirty="0" smtClean="0"/>
              <a:t>” (idem)</a:t>
            </a:r>
            <a:r>
              <a:rPr lang="en-GB" dirty="0" smtClean="0"/>
              <a:t>. </a:t>
            </a:r>
            <a:endParaRPr lang="en-GB" dirty="0" smtClean="0"/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“</a:t>
            </a:r>
            <a:r>
              <a:rPr lang="en-GB" i="1" dirty="0" smtClean="0"/>
              <a:t>The </a:t>
            </a:r>
            <a:r>
              <a:rPr lang="en-GB" i="1" dirty="0" smtClean="0"/>
              <a:t>geographic scope of a cluster can range from a single city or state to a country or even a group of neighbouring countries</a:t>
            </a:r>
            <a:r>
              <a:rPr lang="en-GB" dirty="0" smtClean="0"/>
              <a:t>”(idem).</a:t>
            </a:r>
            <a:endParaRPr lang="en-GB" dirty="0" smtClean="0"/>
          </a:p>
          <a:p>
            <a:pPr algn="just"/>
            <a:endParaRPr lang="en-GB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Noção de SIAL (</a:t>
            </a:r>
            <a:r>
              <a:rPr lang="pt-BR" dirty="0" err="1" smtClean="0"/>
              <a:t>Muchnik</a:t>
            </a:r>
            <a:r>
              <a:rPr lang="pt-BR" dirty="0" smtClean="0"/>
              <a:t>, 2002)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pt-BR" dirty="0" smtClean="0"/>
              <a:t>SIAL: Sistema Agroalimentar Localizado:</a:t>
            </a:r>
          </a:p>
          <a:p>
            <a:pPr algn="just"/>
            <a:endParaRPr lang="pt-BR" dirty="0" smtClean="0"/>
          </a:p>
          <a:p>
            <a:pPr lvl="1" algn="just"/>
            <a:r>
              <a:rPr lang="pt-BR" dirty="0" smtClean="0"/>
              <a:t>A criação de </a:t>
            </a:r>
            <a:r>
              <a:rPr lang="pt-BR" b="1" i="1" dirty="0" smtClean="0"/>
              <a:t>economias externas </a:t>
            </a:r>
            <a:r>
              <a:rPr lang="pt-BR" dirty="0" smtClean="0"/>
              <a:t>ligadas à densidade das empresas situadas num local, e a proximidade entre os atores.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A valorização de </a:t>
            </a:r>
            <a:r>
              <a:rPr lang="pt-BR" b="1" i="1" dirty="0" smtClean="0"/>
              <a:t>conhecimentos não transferíveis</a:t>
            </a:r>
            <a:r>
              <a:rPr lang="pt-BR" dirty="0" smtClean="0"/>
              <a:t>. As competências, a relação de trabalho, os saber-fazer dos indivíduos e das empresas são fundados numa história comum, produzindo conhecimentos, práticas, normas e representações coletivas.</a:t>
            </a:r>
          </a:p>
          <a:p>
            <a:pPr lvl="1" algn="just"/>
            <a:endParaRPr lang="pt-BR" dirty="0" smtClean="0"/>
          </a:p>
          <a:p>
            <a:pPr lvl="1" algn="just"/>
            <a:r>
              <a:rPr lang="pt-BR" dirty="0" smtClean="0"/>
              <a:t>Os modos de regulação:</a:t>
            </a:r>
          </a:p>
          <a:p>
            <a:pPr lvl="2" algn="just"/>
            <a:r>
              <a:rPr lang="pt-BR" dirty="0" smtClean="0"/>
              <a:t>O </a:t>
            </a:r>
            <a:r>
              <a:rPr lang="pt-BR" b="1" dirty="0" smtClean="0"/>
              <a:t>mecanismo do mercado</a:t>
            </a:r>
            <a:r>
              <a:rPr lang="pt-BR" dirty="0" smtClean="0"/>
              <a:t>,</a:t>
            </a:r>
          </a:p>
          <a:p>
            <a:pPr lvl="2" algn="just"/>
            <a:r>
              <a:rPr lang="pt-BR" dirty="0" smtClean="0"/>
              <a:t>Elementos de </a:t>
            </a:r>
            <a:r>
              <a:rPr lang="pt-BR" b="1" dirty="0" smtClean="0"/>
              <a:t>reciprocidade e de redistribuição </a:t>
            </a:r>
            <a:r>
              <a:rPr lang="pt-BR" dirty="0" smtClean="0"/>
              <a:t>que se enraízam na identidade social. </a:t>
            </a:r>
          </a:p>
          <a:p>
            <a:pPr lvl="2" algn="just"/>
            <a:r>
              <a:rPr lang="pt-BR" dirty="0" smtClean="0"/>
              <a:t>A </a:t>
            </a:r>
            <a:r>
              <a:rPr lang="pt-BR" b="1" dirty="0" smtClean="0"/>
              <a:t>organização coletiva </a:t>
            </a:r>
            <a:r>
              <a:rPr lang="pt-BR" dirty="0" smtClean="0"/>
              <a:t>constitui um recurso específico do SIAL, fonte de estabilização e de reprodução.</a:t>
            </a:r>
          </a:p>
          <a:p>
            <a:pPr lvl="1" algn="just"/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MFA no contexto Brasileiro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Permite um “novo olhar” e à legitimação da </a:t>
            </a:r>
            <a:r>
              <a:rPr lang="pt-BR" b="1" dirty="0" smtClean="0"/>
              <a:t>agricultura familiar </a:t>
            </a:r>
            <a:r>
              <a:rPr lang="pt-BR" dirty="0" smtClean="0"/>
              <a:t>(CAZELLA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2009, p.47).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Analisa a </a:t>
            </a:r>
            <a:r>
              <a:rPr lang="pt-BR" b="1" dirty="0" smtClean="0"/>
              <a:t>interação entre famílias rurais e territórios </a:t>
            </a:r>
            <a:r>
              <a:rPr lang="pt-BR" dirty="0" smtClean="0"/>
              <a:t>na dinâmica de reprodução social, considerando os modos de vida além de seus componentes econômicos (</a:t>
            </a:r>
            <a:r>
              <a:rPr lang="pt-BR" i="1" dirty="0" smtClean="0"/>
              <a:t>idem</a:t>
            </a:r>
            <a:r>
              <a:rPr lang="pt-BR" dirty="0" smtClean="0"/>
              <a:t>)</a:t>
            </a:r>
            <a:r>
              <a:rPr lang="pt-BR" i="1" dirty="0" smtClean="0"/>
              <a:t>.</a:t>
            </a:r>
          </a:p>
          <a:p>
            <a:pPr algn="just"/>
            <a:endParaRPr lang="pt-BR" i="1" dirty="0" smtClean="0"/>
          </a:p>
          <a:p>
            <a:pPr algn="just"/>
            <a:r>
              <a:rPr lang="pt-BR" dirty="0" smtClean="0"/>
              <a:t>Elementos diferenciadores da sua aplicação na Europa, os papeis atribuídos à:</a:t>
            </a:r>
          </a:p>
          <a:p>
            <a:pPr lvl="1" algn="just"/>
            <a:r>
              <a:rPr lang="pt-BR" dirty="0" smtClean="0"/>
              <a:t>produção agroalimentar, </a:t>
            </a:r>
          </a:p>
          <a:p>
            <a:pPr lvl="1" algn="just"/>
            <a:r>
              <a:rPr lang="pt-BR" dirty="0" smtClean="0"/>
              <a:t>conformação do rural</a:t>
            </a:r>
          </a:p>
          <a:p>
            <a:pPr lvl="1" algn="just"/>
            <a:r>
              <a:rPr lang="pt-BR" dirty="0" smtClean="0"/>
              <a:t>reprodução das famílias rurais (</a:t>
            </a:r>
            <a:r>
              <a:rPr lang="pt-BR" i="1" dirty="0" smtClean="0"/>
              <a:t>idem</a:t>
            </a:r>
            <a:r>
              <a:rPr lang="pt-BR" dirty="0" smtClean="0"/>
              <a:t>)</a:t>
            </a:r>
            <a:r>
              <a:rPr lang="pt-BR" i="1" dirty="0" smtClean="0"/>
              <a:t>.</a:t>
            </a:r>
            <a:r>
              <a:rPr lang="pt-BR" dirty="0" smtClean="0"/>
              <a:t> </a:t>
            </a:r>
          </a:p>
          <a:p>
            <a:pPr lvl="1" algn="just"/>
            <a:endParaRPr lang="pt-BR" dirty="0" smtClean="0"/>
          </a:p>
          <a:p>
            <a:pPr algn="just"/>
            <a:r>
              <a:rPr lang="pt-BR" b="1" dirty="0" smtClean="0"/>
              <a:t>Dificuldade de aplicação </a:t>
            </a:r>
            <a:r>
              <a:rPr lang="pt-BR" dirty="0" smtClean="0"/>
              <a:t>da noção além das formas de AF (</a:t>
            </a:r>
            <a:r>
              <a:rPr lang="pt-BR" i="1" dirty="0" smtClean="0"/>
              <a:t>idem</a:t>
            </a:r>
            <a:r>
              <a:rPr lang="pt-BR" dirty="0" smtClean="0"/>
              <a:t>).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MALUF: quatro expressões da MFA na(s) realidade(s) rural(is) brasileira (in Carneiro </a:t>
            </a:r>
            <a:r>
              <a:rPr lang="pt-BR" sz="2400" dirty="0" err="1" smtClean="0"/>
              <a:t>et</a:t>
            </a:r>
            <a:r>
              <a:rPr lang="pt-BR" sz="2400" dirty="0" smtClean="0"/>
              <a:t> </a:t>
            </a:r>
            <a:r>
              <a:rPr lang="pt-BR" sz="2400" dirty="0" err="1" smtClean="0"/>
              <a:t>al</a:t>
            </a:r>
            <a:r>
              <a:rPr lang="pt-BR" sz="2400" dirty="0" smtClean="0"/>
              <a:t>, 2003, p.135)</a:t>
            </a:r>
            <a:endParaRPr lang="pt-B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As quatro funções </a:t>
            </a:r>
            <a:r>
              <a:rPr lang="pt-BR" b="1" dirty="0" smtClean="0"/>
              <a:t>não se manifestam e articulam, igualmente</a:t>
            </a:r>
            <a:r>
              <a:rPr lang="pt-BR" dirty="0" smtClean="0"/>
              <a:t>, nos diferentes contextos socioespaciais ou territórios.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Particularidade</a:t>
            </a:r>
            <a:r>
              <a:rPr lang="pt-BR" dirty="0" smtClean="0"/>
              <a:t> de cada contexto, mas constitui a principal </a:t>
            </a:r>
            <a:r>
              <a:rPr lang="pt-BR" dirty="0" smtClean="0"/>
              <a:t>referência </a:t>
            </a:r>
            <a:r>
              <a:rPr lang="pt-BR" dirty="0" smtClean="0"/>
              <a:t>para a avaliação da MFA nos estudos de caso e nas observações. </a:t>
            </a:r>
          </a:p>
          <a:p>
            <a:pPr algn="just"/>
            <a:endParaRPr lang="pt-BR" dirty="0" smtClean="0"/>
          </a:p>
          <a:p>
            <a:pPr marL="822960" lvl="1" indent="-457200" algn="just">
              <a:buFont typeface="+mj-lt"/>
              <a:buAutoNum type="arabicPeriod"/>
            </a:pPr>
            <a:r>
              <a:rPr lang="pt-BR" i="1" dirty="0" smtClean="0"/>
              <a:t>Reprodução socioeconômica das famílias rurais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pt-BR" i="1" dirty="0" smtClean="0"/>
              <a:t>Promoção da segurança alimentar das próprias famílias rurais e da sociedade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pt-BR" i="1" dirty="0" smtClean="0"/>
              <a:t>Manutenção do tecido social e cultural</a:t>
            </a:r>
          </a:p>
          <a:p>
            <a:pPr marL="822960" lvl="1" indent="-457200" algn="just">
              <a:buFont typeface="+mj-lt"/>
              <a:buAutoNum type="arabicPeriod"/>
            </a:pPr>
            <a:r>
              <a:rPr lang="pt-BR" i="1" dirty="0" smtClean="0"/>
              <a:t>Preservação dos recursos naturais e da paisagem rural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1- Reprodução socioeconômica das famílias rurais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Diz respeito à geração de trabalho e renda que permita às famílias rurais se manterem no campo, papel central da </a:t>
            </a:r>
            <a:r>
              <a:rPr lang="pt-BR" b="1" dirty="0" smtClean="0"/>
              <a:t>reprodução econômica e social </a:t>
            </a:r>
            <a:r>
              <a:rPr lang="pt-BR" dirty="0" smtClean="0"/>
              <a:t>das famílias rurais.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Descreste peso econômico </a:t>
            </a:r>
            <a:r>
              <a:rPr lang="pt-BR" dirty="0" smtClean="0"/>
              <a:t>da atividade agrícola própria na reprodução, devida à:</a:t>
            </a:r>
          </a:p>
          <a:p>
            <a:pPr lvl="1" algn="just"/>
            <a:r>
              <a:rPr lang="pt-BR" dirty="0" smtClean="0"/>
              <a:t>tendência de queda dos preços reais dos produtos agrícolas,</a:t>
            </a:r>
          </a:p>
          <a:p>
            <a:pPr lvl="1" algn="just"/>
            <a:r>
              <a:rPr lang="pt-BR" dirty="0" smtClean="0"/>
              <a:t>ausência de condições para aperfeiçoar o processo produtivo e agregar valor aos produtos agrícolas </a:t>
            </a:r>
          </a:p>
          <a:p>
            <a:pPr lvl="1" algn="just">
              <a:buNone/>
            </a:pPr>
            <a:r>
              <a:rPr lang="pt-BR" dirty="0" smtClean="0">
                <a:sym typeface="Wingdings" pitchFamily="2" charset="2"/>
              </a:rPr>
              <a:t>	 </a:t>
            </a:r>
            <a:r>
              <a:rPr lang="pt-BR" dirty="0" smtClean="0"/>
              <a:t>disponibilidade de área, suporte técnico-comercial e recursos financeiros.</a:t>
            </a:r>
          </a:p>
          <a:p>
            <a:pPr lvl="1"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Salienta-se a importância da </a:t>
            </a:r>
            <a:r>
              <a:rPr lang="pt-BR" b="1" dirty="0" smtClean="0"/>
              <a:t>pluriatividade </a:t>
            </a:r>
            <a:r>
              <a:rPr lang="pt-BR" dirty="0" smtClean="0"/>
              <a:t>(agrícola ou não) com estratégia para ampliar o campo de atuação e de inserção social e econômico na dinâmica territorial. 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79512" y="548680"/>
            <a:ext cx="8280920" cy="6192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568952" cy="634082"/>
          </a:xfrm>
        </p:spPr>
        <p:txBody>
          <a:bodyPr/>
          <a:lstStyle/>
          <a:p>
            <a:pPr algn="ctr"/>
            <a:r>
              <a:rPr lang="pt-BR" dirty="0" smtClean="0"/>
              <a:t>as </a:t>
            </a:r>
            <a:r>
              <a:rPr lang="pt-BR" dirty="0" smtClean="0"/>
              <a:t>funções da agricultura?</a:t>
            </a:r>
            <a:endParaRPr lang="pt-B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"/>
          </p:nvPr>
        </p:nvGraphicFramePr>
        <p:xfrm>
          <a:off x="-468560" y="548680"/>
          <a:ext cx="1008112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7" name="ZoneTexte 6"/>
          <p:cNvSpPr txBox="1"/>
          <p:nvPr/>
        </p:nvSpPr>
        <p:spPr>
          <a:xfrm>
            <a:off x="967375" y="1988840"/>
            <a:ext cx="508281" cy="331236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TERRITÓRIO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SA</a:t>
            </a:r>
            <a:r>
              <a:rPr lang="pt-BR" b="1" dirty="0" smtClean="0"/>
              <a:t> </a:t>
            </a:r>
            <a:r>
              <a:rPr lang="pt-BR" dirty="0" smtClean="0"/>
              <a:t>aqui considerada nos sentidos da </a:t>
            </a:r>
            <a:r>
              <a:rPr lang="pt-BR" b="1" dirty="0" smtClean="0"/>
              <a:t>disponibilidade</a:t>
            </a:r>
            <a:r>
              <a:rPr lang="pt-BR" dirty="0" smtClean="0"/>
              <a:t> e acesso aos alimentos e o da </a:t>
            </a:r>
            <a:r>
              <a:rPr lang="pt-BR" b="1" dirty="0" smtClean="0"/>
              <a:t>qualidade</a:t>
            </a:r>
            <a:r>
              <a:rPr lang="pt-BR" dirty="0" smtClean="0"/>
              <a:t> destes.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Importância da produção voltada para o </a:t>
            </a:r>
            <a:r>
              <a:rPr lang="pt-BR" b="1" dirty="0" smtClean="0"/>
              <a:t>autoconsumo</a:t>
            </a:r>
            <a:r>
              <a:rPr lang="pt-BR" dirty="0" smtClean="0"/>
              <a:t>, num contexto de crise da produção familiar mercantil e do desemprego urbano e rural.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 aspecto da qualidade dos alimentos produzidos (</a:t>
            </a:r>
            <a:r>
              <a:rPr lang="pt-BR" b="1" dirty="0" smtClean="0"/>
              <a:t>segurança dos alimentos</a:t>
            </a:r>
            <a:r>
              <a:rPr lang="pt-BR" dirty="0" smtClean="0"/>
              <a:t>), aparece:</a:t>
            </a:r>
          </a:p>
          <a:p>
            <a:pPr lvl="1" algn="just"/>
            <a:r>
              <a:rPr lang="pt-BR" dirty="0" smtClean="0"/>
              <a:t>diretamente nas iniciativas direcionada na agricultura orgânica e, </a:t>
            </a:r>
          </a:p>
          <a:p>
            <a:pPr lvl="1" algn="just"/>
            <a:r>
              <a:rPr lang="pt-BR" dirty="0" smtClean="0"/>
              <a:t>indiretamente, nos projetos de agregação de valor aos produtos agrícolas.</a:t>
            </a:r>
          </a:p>
          <a:p>
            <a:pPr algn="just"/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332656"/>
            <a:ext cx="7467600" cy="1143000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pt-BR" sz="3000" cap="sm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2- Promoção da segurança alimentar das próprias famílias rurais e da sociedade</a:t>
            </a:r>
            <a:endParaRPr kumimoji="0" lang="pt-BR" sz="3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3- Manutenção do tecido social e cultural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Identidade social e formas de </a:t>
            </a:r>
            <a:r>
              <a:rPr lang="pt-BR" b="1" dirty="0" smtClean="0"/>
              <a:t>sociabilidade</a:t>
            </a:r>
            <a:r>
              <a:rPr lang="pt-BR" dirty="0" smtClean="0"/>
              <a:t> das famílias e comunidades rurais.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relação entre agricultura e identidade social exige a </a:t>
            </a:r>
            <a:r>
              <a:rPr lang="pt-BR" b="1" dirty="0" smtClean="0"/>
              <a:t>valorização de aspectos </a:t>
            </a:r>
            <a:r>
              <a:rPr lang="pt-BR" dirty="0" smtClean="0"/>
              <a:t>como:</a:t>
            </a:r>
          </a:p>
          <a:p>
            <a:pPr lvl="1" algn="just"/>
            <a:r>
              <a:rPr lang="pt-BR" dirty="0" smtClean="0"/>
              <a:t>os modos de vida, </a:t>
            </a:r>
          </a:p>
          <a:p>
            <a:pPr lvl="1" algn="just"/>
            <a:r>
              <a:rPr lang="pt-BR" dirty="0" smtClean="0"/>
              <a:t>as relações com a natureza, </a:t>
            </a:r>
          </a:p>
          <a:p>
            <a:pPr lvl="1" algn="just"/>
            <a:r>
              <a:rPr lang="pt-BR" dirty="0" smtClean="0"/>
              <a:t>as relações com parentes e vizinhos (sociabilidade) e,</a:t>
            </a:r>
          </a:p>
          <a:p>
            <a:pPr lvl="1" algn="just"/>
            <a:r>
              <a:rPr lang="pt-BR" dirty="0" smtClean="0"/>
              <a:t>a produção de alimentos para a própria família.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Contudo, essa </a:t>
            </a:r>
            <a:r>
              <a:rPr lang="pt-BR" b="1" dirty="0" smtClean="0"/>
              <a:t>identidade está sendo questionada </a:t>
            </a:r>
            <a:r>
              <a:rPr lang="pt-BR" dirty="0" smtClean="0"/>
              <a:t>num contexto de transformações devidas à pluriatividade (turismo, etc.) ou multifuncionalidade.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Papel da agricultura, de fato, das famílias rurais e da comunidade num dado território, pela </a:t>
            </a:r>
            <a:r>
              <a:rPr lang="pt-BR" b="1" dirty="0" smtClean="0"/>
              <a:t>preservação ou recuperação do patrimônio cultural e da herança</a:t>
            </a:r>
            <a:r>
              <a:rPr lang="pt-BR" dirty="0" smtClean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4- Preservação dos recursos naturais e da paisagem rural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Precisa se considera as relações entre a agricultura praticada pelas FR e o território em que elas se localizam.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Questão da </a:t>
            </a:r>
            <a:r>
              <a:rPr lang="pt-BR" b="1" dirty="0" smtClean="0"/>
              <a:t>relação</a:t>
            </a:r>
            <a:r>
              <a:rPr lang="pt-BR" dirty="0" smtClean="0"/>
              <a:t> (força e personalização) </a:t>
            </a:r>
            <a:r>
              <a:rPr lang="pt-BR" b="1" dirty="0" smtClean="0"/>
              <a:t>dos agricultores com a natureza</a:t>
            </a:r>
            <a:r>
              <a:rPr lang="pt-BR" dirty="0" smtClean="0"/>
              <a:t>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No caso das pesquisas realizadas (CARNEIRO </a:t>
            </a:r>
            <a:r>
              <a:rPr lang="pt-BR" dirty="0" err="1" smtClean="0"/>
              <a:t>et</a:t>
            </a:r>
            <a:r>
              <a:rPr lang="pt-BR" dirty="0" smtClean="0"/>
              <a:t> MALUF, 2003), destaca-se os </a:t>
            </a:r>
            <a:r>
              <a:rPr lang="pt-BR" b="1" dirty="0" smtClean="0"/>
              <a:t>conflitos</a:t>
            </a:r>
            <a:r>
              <a:rPr lang="pt-BR" dirty="0" smtClean="0"/>
              <a:t> entre o objetivo da preservação dos recursos naturais e a prática da agricultura (especialmente ao respeito de legislação ambiental e da sua aplicação)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questão da </a:t>
            </a:r>
            <a:r>
              <a:rPr lang="pt-BR" b="1" dirty="0" smtClean="0"/>
              <a:t>preservação ou recuperação da paisagem </a:t>
            </a:r>
            <a:r>
              <a:rPr lang="pt-BR" dirty="0" smtClean="0"/>
              <a:t>é pouco ou quase nada tratada no Brasil.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Necessidade considerar </a:t>
            </a:r>
            <a:r>
              <a:rPr lang="pt-BR" dirty="0" smtClean="0"/>
              <a:t>as contribuições ou danos da agricultura além </a:t>
            </a:r>
            <a:r>
              <a:rPr lang="pt-BR" dirty="0" smtClean="0"/>
              <a:t>da </a:t>
            </a:r>
            <a:r>
              <a:rPr lang="pt-BR" b="1" dirty="0" smtClean="0"/>
              <a:t>paisagem natural </a:t>
            </a:r>
            <a:r>
              <a:rPr lang="pt-BR" dirty="0" smtClean="0"/>
              <a:t>pela </a:t>
            </a:r>
            <a:r>
              <a:rPr lang="pt-BR" b="1" dirty="0" smtClean="0"/>
              <a:t>paisagem rural</a:t>
            </a:r>
            <a:r>
              <a:rPr lang="pt-BR" dirty="0" smtClean="0"/>
              <a:t> (resultante da ocupação social do espaço rural).</a:t>
            </a:r>
          </a:p>
          <a:p>
            <a:pPr algn="just"/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Papel do Poder Público (PECQUEUR, 2005)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Obstáculos e limites importantes: esse modelo </a:t>
            </a:r>
            <a:r>
              <a:rPr lang="pt-BR" b="1" dirty="0" smtClean="0"/>
              <a:t>não se desenvolve espontaneamente</a:t>
            </a:r>
            <a:r>
              <a:rPr lang="pt-BR" dirty="0" smtClean="0"/>
              <a:t>; exige uma ação pública adequada.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Questão do financiamento </a:t>
            </a:r>
            <a:r>
              <a:rPr lang="pt-BR" dirty="0" smtClean="0"/>
              <a:t>da MFA, no âmbito da sociedade e das políticas públicas, e seus instrumentos, a saber: </a:t>
            </a:r>
          </a:p>
          <a:p>
            <a:pPr lvl="1" algn="just"/>
            <a:r>
              <a:rPr lang="pt-BR" dirty="0" smtClean="0"/>
              <a:t>os mecanismos de mercado e,</a:t>
            </a:r>
          </a:p>
          <a:p>
            <a:pPr lvl="1" algn="just"/>
            <a:r>
              <a:rPr lang="pt-BR" dirty="0" smtClean="0"/>
              <a:t>a transferência de recursos orçamentários (CARNEIRO e MALUF, 2003).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ação pública se encontra assim questionada, na medida em que o </a:t>
            </a:r>
            <a:r>
              <a:rPr lang="pt-BR" b="1" dirty="0" smtClean="0"/>
              <a:t>Estado permanece uma condição necessária</a:t>
            </a:r>
            <a:r>
              <a:rPr lang="pt-BR" dirty="0" smtClean="0"/>
              <a:t> embora não suficiente para a expressão da ação pública </a:t>
            </a:r>
            <a:r>
              <a:rPr lang="pt-BR" dirty="0" err="1" smtClean="0"/>
              <a:t>territorializada</a:t>
            </a:r>
            <a:r>
              <a:rPr lang="pt-BR" dirty="0" smtClean="0"/>
              <a:t>.</a:t>
            </a:r>
          </a:p>
          <a:p>
            <a:pPr algn="just"/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GOVERNANÇA (PECQUEUR, 2005)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Modelo </a:t>
            </a:r>
            <a:r>
              <a:rPr lang="pt-BR" b="1" dirty="0" smtClean="0"/>
              <a:t>territorial</a:t>
            </a:r>
            <a:r>
              <a:rPr lang="pt-BR" dirty="0" smtClean="0"/>
              <a:t> de </a:t>
            </a:r>
            <a:r>
              <a:rPr lang="pt-BR" b="1" dirty="0" smtClean="0"/>
              <a:t>coordenação</a:t>
            </a:r>
            <a:r>
              <a:rPr lang="pt-BR" dirty="0" smtClean="0"/>
              <a:t> entre atores que visa integrar as dimensões locais e as relações ao global.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Noções elaboradas desde os anos sessenta de:</a:t>
            </a:r>
          </a:p>
          <a:p>
            <a:pPr lvl="1" algn="just"/>
            <a:r>
              <a:rPr lang="pt-BR" dirty="0" smtClean="0"/>
              <a:t>“desenvolvimento a partir de baixo”,</a:t>
            </a:r>
          </a:p>
          <a:p>
            <a:pPr lvl="1" algn="just"/>
            <a:r>
              <a:rPr lang="pt-BR" dirty="0" smtClean="0"/>
              <a:t>“desenvolvimento endógeno”,</a:t>
            </a:r>
          </a:p>
          <a:p>
            <a:pPr lvl="1" algn="just"/>
            <a:r>
              <a:rPr lang="pt-BR" dirty="0" smtClean="0"/>
              <a:t>proximidade (geográfica e institucional) para explicar as coordenações de atores.</a:t>
            </a:r>
          </a:p>
          <a:p>
            <a:pPr lvl="1" algn="just"/>
            <a:endParaRPr lang="pt-BR" dirty="0" smtClean="0"/>
          </a:p>
          <a:p>
            <a:pPr algn="just"/>
            <a:r>
              <a:rPr lang="pt-BR" dirty="0" smtClean="0"/>
              <a:t>Nesse sentido, a redefinição das políticas públicas exige:</a:t>
            </a:r>
          </a:p>
          <a:p>
            <a:pPr lvl="1"/>
            <a:r>
              <a:rPr lang="pt-BR" b="1" dirty="0" smtClean="0"/>
              <a:t>Mudança de escala</a:t>
            </a:r>
            <a:r>
              <a:rPr lang="pt-BR" dirty="0" smtClean="0"/>
              <a:t>: território. Com a presencia do Estado assegurando 3 funções: a redistribuição, a mediação e coordenação. </a:t>
            </a:r>
          </a:p>
          <a:p>
            <a:pPr lvl="1"/>
            <a:r>
              <a:rPr lang="pt-BR" b="1" dirty="0" smtClean="0"/>
              <a:t>Mudança de natureza</a:t>
            </a:r>
            <a:r>
              <a:rPr lang="pt-BR" dirty="0" smtClean="0"/>
              <a:t>: o papel do público é estimular a produção de oferta diversificada pelos territórios, além da mercantil.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5" name="Espace réservé du contenu 4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8641" t="11211" r="26151" b="15523"/>
          <a:stretch>
            <a:fillRect/>
          </a:stretch>
        </p:blipFill>
        <p:spPr bwMode="auto">
          <a:xfrm>
            <a:off x="467544" y="44624"/>
            <a:ext cx="7632848" cy="6768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t-BR" dirty="0" smtClean="0"/>
              <a:t>Referências bibliográficas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643192" cy="5733256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pt-BR" dirty="0" smtClean="0"/>
              <a:t>CARNEIRO, Maria José e MALUF, Renato [org.] (2003), </a:t>
            </a:r>
            <a:r>
              <a:rPr lang="pt-BR" i="1" dirty="0" smtClean="0"/>
              <a:t>Para além da produção: multifuncionalidade e agricultura familiar</a:t>
            </a:r>
            <a:r>
              <a:rPr lang="pt-BR" dirty="0" smtClean="0"/>
              <a:t>, Rio de Janeiro.</a:t>
            </a:r>
          </a:p>
          <a:p>
            <a:pPr lvl="0" algn="just"/>
            <a:endParaRPr lang="pt-BR" dirty="0" smtClean="0"/>
          </a:p>
          <a:p>
            <a:pPr lvl="0" algn="just"/>
            <a:r>
              <a:rPr lang="pt-BR" dirty="0" smtClean="0"/>
              <a:t>CAZELLA, Ademir A., BONNAL, Philippe e MALUF, Renato S. [org.] (2009), </a:t>
            </a:r>
            <a:r>
              <a:rPr lang="pt-BR" i="1" dirty="0" smtClean="0"/>
              <a:t>Agricultura familiar, multifuncionalidade e desenvolvimento territorial no Brasil</a:t>
            </a:r>
            <a:r>
              <a:rPr lang="pt-BR" dirty="0" smtClean="0"/>
              <a:t>, Rio de Janeiro: </a:t>
            </a:r>
            <a:r>
              <a:rPr lang="pt-BR" dirty="0" err="1" smtClean="0"/>
              <a:t>Mauad</a:t>
            </a:r>
            <a:r>
              <a:rPr lang="pt-BR" dirty="0" smtClean="0"/>
              <a:t> X. </a:t>
            </a:r>
          </a:p>
          <a:p>
            <a:pPr lvl="0" algn="just"/>
            <a:endParaRPr lang="pt-BR" dirty="0" smtClean="0"/>
          </a:p>
          <a:p>
            <a:pPr lvl="0" algn="just"/>
            <a:r>
              <a:rPr lang="pt-BR" dirty="0" smtClean="0"/>
              <a:t>HERVIEU, Bertrand (2002), </a:t>
            </a:r>
            <a:r>
              <a:rPr lang="pt-BR" i="1" dirty="0" smtClean="0"/>
              <a:t>La </a:t>
            </a:r>
            <a:r>
              <a:rPr lang="pt-BR" i="1" dirty="0" err="1" smtClean="0"/>
              <a:t>multifonctionnalité</a:t>
            </a:r>
            <a:r>
              <a:rPr lang="pt-BR" i="1" dirty="0" smtClean="0"/>
              <a:t> de </a:t>
            </a:r>
            <a:r>
              <a:rPr lang="pt-BR" i="1" dirty="0" err="1" smtClean="0"/>
              <a:t>l’agriculture</a:t>
            </a:r>
            <a:r>
              <a:rPr lang="pt-BR" i="1" dirty="0" smtClean="0"/>
              <a:t>: </a:t>
            </a:r>
            <a:r>
              <a:rPr lang="pt-BR" i="1" dirty="0" err="1" smtClean="0"/>
              <a:t>genèse</a:t>
            </a:r>
            <a:r>
              <a:rPr lang="pt-BR" i="1" dirty="0" smtClean="0"/>
              <a:t> </a:t>
            </a:r>
            <a:r>
              <a:rPr lang="pt-BR" i="1" dirty="0" err="1" smtClean="0"/>
              <a:t>et</a:t>
            </a:r>
            <a:r>
              <a:rPr lang="pt-BR" i="1" dirty="0" smtClean="0"/>
              <a:t> </a:t>
            </a:r>
            <a:r>
              <a:rPr lang="pt-BR" i="1" dirty="0" err="1" smtClean="0"/>
              <a:t>fondements</a:t>
            </a:r>
            <a:r>
              <a:rPr lang="pt-BR" i="1" dirty="0" smtClean="0"/>
              <a:t> d’une </a:t>
            </a:r>
            <a:r>
              <a:rPr lang="pt-BR" i="1" dirty="0" err="1" smtClean="0"/>
              <a:t>nouvelle</a:t>
            </a:r>
            <a:r>
              <a:rPr lang="pt-BR" i="1" dirty="0" smtClean="0"/>
              <a:t> </a:t>
            </a:r>
            <a:r>
              <a:rPr lang="pt-BR" i="1" dirty="0" err="1" smtClean="0"/>
              <a:t>approche</a:t>
            </a:r>
            <a:r>
              <a:rPr lang="pt-BR" i="1" dirty="0" smtClean="0"/>
              <a:t> </a:t>
            </a:r>
            <a:r>
              <a:rPr lang="pt-BR" i="1" dirty="0" err="1" smtClean="0"/>
              <a:t>conceptuelle</a:t>
            </a:r>
            <a:r>
              <a:rPr lang="pt-BR" i="1" dirty="0" smtClean="0"/>
              <a:t> de </a:t>
            </a:r>
            <a:r>
              <a:rPr lang="pt-BR" i="1" dirty="0" err="1" smtClean="0"/>
              <a:t>l’activité</a:t>
            </a:r>
            <a:r>
              <a:rPr lang="pt-BR" i="1" dirty="0" smtClean="0"/>
              <a:t> </a:t>
            </a:r>
            <a:r>
              <a:rPr lang="pt-BR" i="1" dirty="0" err="1" smtClean="0"/>
              <a:t>agricole</a:t>
            </a:r>
            <a:r>
              <a:rPr lang="pt-BR" dirty="0" smtClean="0"/>
              <a:t>, </a:t>
            </a:r>
            <a:r>
              <a:rPr lang="pt-BR" dirty="0" err="1" smtClean="0"/>
              <a:t>Cahiers</a:t>
            </a:r>
            <a:r>
              <a:rPr lang="pt-BR" dirty="0" smtClean="0"/>
              <a:t> </a:t>
            </a:r>
            <a:r>
              <a:rPr lang="pt-BR" dirty="0" err="1" smtClean="0"/>
              <a:t>Agricultures</a:t>
            </a:r>
            <a:r>
              <a:rPr lang="pt-BR" dirty="0" smtClean="0"/>
              <a:t>, 11: 415-9.</a:t>
            </a:r>
          </a:p>
          <a:p>
            <a:pPr lvl="0" algn="just"/>
            <a:endParaRPr lang="pt-BR" dirty="0" smtClean="0"/>
          </a:p>
          <a:p>
            <a:pPr lvl="0" algn="just"/>
            <a:r>
              <a:rPr lang="pt-BR" dirty="0" smtClean="0"/>
              <a:t>KOLL, Jean-Christophe (2002), </a:t>
            </a:r>
            <a:r>
              <a:rPr lang="pt-BR" i="1" dirty="0" smtClean="0"/>
              <a:t>La </a:t>
            </a:r>
            <a:r>
              <a:rPr lang="pt-BR" i="1" dirty="0" err="1" smtClean="0"/>
              <a:t>multifonctionnalité</a:t>
            </a:r>
            <a:r>
              <a:rPr lang="pt-BR" i="1" dirty="0" smtClean="0"/>
              <a:t> </a:t>
            </a:r>
            <a:r>
              <a:rPr lang="pt-BR" i="1" dirty="0" err="1" smtClean="0"/>
              <a:t>dans</a:t>
            </a:r>
            <a:r>
              <a:rPr lang="pt-BR" i="1" dirty="0" smtClean="0"/>
              <a:t> </a:t>
            </a:r>
            <a:r>
              <a:rPr lang="pt-BR" i="1" dirty="0" err="1" smtClean="0"/>
              <a:t>la</a:t>
            </a:r>
            <a:r>
              <a:rPr lang="pt-BR" i="1" dirty="0" smtClean="0"/>
              <a:t> politique </a:t>
            </a:r>
            <a:r>
              <a:rPr lang="pt-BR" i="1" dirty="0" err="1" smtClean="0"/>
              <a:t>agricole</a:t>
            </a:r>
            <a:r>
              <a:rPr lang="pt-BR" i="1" dirty="0" smtClean="0"/>
              <a:t> </a:t>
            </a:r>
            <a:r>
              <a:rPr lang="pt-BR" i="1" dirty="0" err="1" smtClean="0"/>
              <a:t>commune</a:t>
            </a:r>
            <a:r>
              <a:rPr lang="pt-BR" i="1" dirty="0" smtClean="0"/>
              <a:t>: </a:t>
            </a:r>
            <a:r>
              <a:rPr lang="pt-BR" i="1" dirty="0" err="1" smtClean="0"/>
              <a:t>projet</a:t>
            </a:r>
            <a:r>
              <a:rPr lang="pt-BR" i="1" dirty="0" smtClean="0"/>
              <a:t> ou </a:t>
            </a:r>
            <a:r>
              <a:rPr lang="pt-BR" i="1" dirty="0" err="1" smtClean="0"/>
              <a:t>alibi</a:t>
            </a:r>
            <a:r>
              <a:rPr lang="fr-FR" i="1" dirty="0" smtClean="0"/>
              <a:t>?</a:t>
            </a:r>
            <a:r>
              <a:rPr lang="pt-BR" i="1" dirty="0" smtClean="0"/>
              <a:t> </a:t>
            </a:r>
            <a:r>
              <a:rPr lang="pt-BR" dirty="0" smtClean="0"/>
              <a:t>OCL, Vol.9, nº6, </a:t>
            </a:r>
            <a:r>
              <a:rPr lang="pt-BR" dirty="0" err="1" smtClean="0"/>
              <a:t>Nov-Dez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PECQUEUR, Bernard (2005), </a:t>
            </a:r>
            <a:r>
              <a:rPr lang="pt-BR" i="1" dirty="0" smtClean="0"/>
              <a:t>O desenvolvimento territorial: uma nova abordagem nos processos de desenvolvimento para as economias do Sul</a:t>
            </a:r>
            <a:r>
              <a:rPr lang="pt-BR" dirty="0" smtClean="0"/>
              <a:t>, Raízes, Campina Grande, Vol. 24, nº 01 e 02, p.10-22.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764704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/>
              <a:t>Obrigado pela Atenção</a:t>
            </a:r>
            <a:endParaRPr lang="pt-BR" sz="3200" dirty="0"/>
          </a:p>
        </p:txBody>
      </p:sp>
      <p:pic>
        <p:nvPicPr>
          <p:cNvPr id="1026" name="Picture 2" descr="C:\Users\Pierre\Desktop\CBTR - Artigo\Após avaliação - Trabalho final\Apresentação\MG_8960-e1469630303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65312"/>
            <a:ext cx="6192688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672271" y="773832"/>
            <a:ext cx="3483905" cy="63894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small" spc="0" normalizeH="0" baseline="0" noProof="0" dirty="0" smtClean="0"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Algumas</a:t>
            </a:r>
            <a:r>
              <a:rPr kumimoji="0" lang="pt-BR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Dúvidas</a:t>
            </a:r>
            <a:r>
              <a:rPr kumimoji="0" lang="fr-FR" sz="24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pt-BR" sz="24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27</a:t>
            </a:fld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Processo de industrialização da Agricultura: a Revolução Verde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Deve permitir </a:t>
            </a:r>
            <a:r>
              <a:rPr lang="pt-BR" b="1" dirty="0" smtClean="0"/>
              <a:t>liberar a mão de obra </a:t>
            </a:r>
            <a:r>
              <a:rPr lang="pt-BR" dirty="0" smtClean="0"/>
              <a:t>do meio rural pela industria urbana.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Objetiva </a:t>
            </a:r>
            <a:r>
              <a:rPr lang="pt-BR" b="1" dirty="0" smtClean="0"/>
              <a:t>diminuir o custo </a:t>
            </a:r>
            <a:r>
              <a:rPr lang="pt-BR" dirty="0" smtClean="0"/>
              <a:t>dos alimentos para favorecer o acesso e segurança alimentar. 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Transferência do capital e recursos </a:t>
            </a:r>
            <a:r>
              <a:rPr lang="pt-BR" dirty="0" smtClean="0"/>
              <a:t>da agricultura pela industria (mecanização, insumo, alimentação, etc.)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Passar de sistema policultura-pecuária de pequena escala à </a:t>
            </a:r>
            <a:r>
              <a:rPr lang="pt-BR" b="1" dirty="0" smtClean="0"/>
              <a:t>especialização e grande escala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b="1" dirty="0" smtClean="0"/>
              <a:t>Transfere do processo das matérias-primas </a:t>
            </a:r>
            <a:r>
              <a:rPr lang="pt-BR" dirty="0" smtClean="0"/>
              <a:t>pela industria agroalimentar para focar o papel do agricultor no aumento da produção. 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Mudança dos paradigmas Agrícolas na França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 smtClean="0"/>
              <a:t>Crise composta de 5 dimensões, segundo </a:t>
            </a:r>
            <a:r>
              <a:rPr lang="pt-BR" dirty="0" err="1" smtClean="0"/>
              <a:t>Hervieu</a:t>
            </a:r>
            <a:r>
              <a:rPr lang="pt-BR" dirty="0" smtClean="0"/>
              <a:t> (2002):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Crise </a:t>
            </a:r>
            <a:r>
              <a:rPr lang="pt-BR" b="1" dirty="0" smtClean="0"/>
              <a:t>demográfica e sociopolítica</a:t>
            </a:r>
            <a:r>
              <a:rPr lang="pt-BR" dirty="0" smtClean="0"/>
              <a:t>: em menos de um século passou de posição majoritária a minoritária,</a:t>
            </a:r>
          </a:p>
          <a:p>
            <a:pPr lvl="1"/>
            <a:endParaRPr lang="pt-BR" dirty="0" smtClean="0"/>
          </a:p>
          <a:p>
            <a:pPr lvl="1"/>
            <a:r>
              <a:rPr lang="pt-BR" b="1" dirty="0" smtClean="0"/>
              <a:t>Fragilidade territorial </a:t>
            </a:r>
            <a:r>
              <a:rPr lang="pt-BR" dirty="0" smtClean="0"/>
              <a:t>devida à concentração e deslocamento das produções,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Emergência da </a:t>
            </a:r>
            <a:r>
              <a:rPr lang="pt-BR" b="1" dirty="0" smtClean="0"/>
              <a:t>ignorância e inconsciência</a:t>
            </a:r>
            <a:r>
              <a:rPr lang="pt-BR" dirty="0" smtClean="0"/>
              <a:t> dos cidadãos no que diz respeita a </a:t>
            </a:r>
            <a:r>
              <a:rPr lang="pt-BR" b="1" dirty="0" smtClean="0"/>
              <a:t>alimentação</a:t>
            </a:r>
            <a:r>
              <a:rPr lang="pt-BR" dirty="0" smtClean="0"/>
              <a:t>, o que torna os agricultores simples membro da cadeia agroalimentar,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Manifestação de </a:t>
            </a:r>
            <a:r>
              <a:rPr lang="pt-BR" b="1" dirty="0" smtClean="0"/>
              <a:t>ruptura com o a agropecuária </a:t>
            </a:r>
            <a:r>
              <a:rPr lang="pt-BR" dirty="0" smtClean="0"/>
              <a:t>(</a:t>
            </a:r>
            <a:r>
              <a:rPr lang="pt-BR" dirty="0" err="1" smtClean="0"/>
              <a:t>vegetarismo</a:t>
            </a:r>
            <a:r>
              <a:rPr lang="pt-BR" dirty="0" smtClean="0"/>
              <a:t>, </a:t>
            </a:r>
            <a:r>
              <a:rPr lang="pt-BR" dirty="0" err="1" smtClean="0"/>
              <a:t>veganismo</a:t>
            </a:r>
            <a:r>
              <a:rPr lang="pt-BR" dirty="0" smtClean="0"/>
              <a:t>, entre outros),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Dúvida em relação à própria </a:t>
            </a:r>
            <a:r>
              <a:rPr lang="pt-BR" b="1" dirty="0" smtClean="0"/>
              <a:t>concepção do trabalho de agricultor</a:t>
            </a:r>
            <a:r>
              <a:rPr lang="pt-BR" dirty="0" smtClean="0"/>
              <a:t> (chefe de “exploração”, camponês</a:t>
            </a:r>
            <a:r>
              <a:rPr lang="fr-FR" dirty="0" smtClean="0"/>
              <a:t>?).</a:t>
            </a:r>
            <a:endParaRPr lang="pt-B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92088"/>
          </a:xfrm>
        </p:spPr>
        <p:txBody>
          <a:bodyPr/>
          <a:lstStyle/>
          <a:p>
            <a:r>
              <a:rPr lang="pt-BR" dirty="0" smtClean="0"/>
              <a:t>Além da função primária	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t-BR" dirty="0" smtClean="0"/>
              <a:t>O </a:t>
            </a:r>
            <a:r>
              <a:rPr lang="pt-BR" b="1" dirty="0" smtClean="0"/>
              <a:t>modelo produtivista europeu de modernização </a:t>
            </a:r>
            <a:r>
              <a:rPr lang="pt-BR" dirty="0" smtClean="0"/>
              <a:t>garantia a segurança alimentar interna e sua posição favorável no mercado, mas com efeitos:</a:t>
            </a:r>
          </a:p>
          <a:p>
            <a:pPr lvl="1" algn="just"/>
            <a:r>
              <a:rPr lang="pt-BR" dirty="0" smtClean="0"/>
              <a:t>econômico (superprodução), </a:t>
            </a:r>
          </a:p>
          <a:p>
            <a:pPr lvl="1" algn="just"/>
            <a:r>
              <a:rPr lang="pt-BR" dirty="0" smtClean="0"/>
              <a:t>social (redução dos efetivos agrícolas e a expansão de espaços socialmente vazios ou esvaziados), </a:t>
            </a:r>
          </a:p>
          <a:p>
            <a:pPr lvl="1" algn="just"/>
            <a:r>
              <a:rPr lang="pt-BR" dirty="0" smtClean="0"/>
              <a:t>ambiental (profundo desgaste dos recursos naturais).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Conferencia de </a:t>
            </a:r>
            <a:r>
              <a:rPr lang="pt-BR" b="1" dirty="0" smtClean="0"/>
              <a:t>Rio-92</a:t>
            </a:r>
            <a:r>
              <a:rPr lang="pt-BR" dirty="0" smtClean="0"/>
              <a:t>: conceito do desenvolvimento sustentável. </a:t>
            </a:r>
          </a:p>
          <a:p>
            <a:pPr lvl="1" algn="just"/>
            <a:r>
              <a:rPr lang="pt-BR" dirty="0" smtClean="0"/>
              <a:t>No caso da agricultura e do meio rural fundamentou as criticas às consequências econômicas, sociais e ambientais da Revolução Verde. </a:t>
            </a:r>
          </a:p>
          <a:p>
            <a:pPr lvl="1" algn="just"/>
            <a:endParaRPr lang="pt-BR" dirty="0" smtClean="0"/>
          </a:p>
          <a:p>
            <a:pPr algn="just"/>
            <a:r>
              <a:rPr lang="pt-BR" dirty="0" smtClean="0"/>
              <a:t>MFA </a:t>
            </a:r>
            <a:r>
              <a:rPr lang="pt-BR" dirty="0" smtClean="0"/>
              <a:t>chama a atenção para funções </a:t>
            </a:r>
            <a:r>
              <a:rPr lang="pt-BR" b="1" dirty="0" smtClean="0"/>
              <a:t>além da “primária” </a:t>
            </a:r>
            <a:r>
              <a:rPr lang="pt-BR" dirty="0" smtClean="0"/>
              <a:t>de produzir bens (alimentos e fibras), convencionalmente atribuída à agricultura. 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r>
              <a:rPr lang="pt-BR" dirty="0" smtClean="0"/>
              <a:t>Necessidade </a:t>
            </a:r>
            <a:r>
              <a:rPr lang="pt-BR" dirty="0" smtClean="0"/>
              <a:t>de repensar os processos de modernização:</a:t>
            </a:r>
          </a:p>
          <a:p>
            <a:pPr lvl="1" algn="just"/>
            <a:r>
              <a:rPr lang="pt-BR" dirty="0" smtClean="0"/>
              <a:t>pressões internacionais sobre os </a:t>
            </a:r>
            <a:r>
              <a:rPr lang="pt-BR" b="1" dirty="0" smtClean="0"/>
              <a:t>subsídios</a:t>
            </a:r>
            <a:r>
              <a:rPr lang="pt-BR" dirty="0" smtClean="0"/>
              <a:t>,</a:t>
            </a:r>
          </a:p>
          <a:p>
            <a:pPr lvl="1" algn="just"/>
            <a:r>
              <a:rPr lang="pt-BR" b="1" dirty="0" smtClean="0"/>
              <a:t>atuação dos agricultores</a:t>
            </a:r>
            <a:r>
              <a:rPr lang="pt-BR" dirty="0" smtClean="0"/>
              <a:t>, </a:t>
            </a:r>
          </a:p>
          <a:p>
            <a:pPr lvl="1" algn="just"/>
            <a:r>
              <a:rPr lang="pt-BR" dirty="0" smtClean="0"/>
              <a:t>crescentes </a:t>
            </a:r>
            <a:r>
              <a:rPr lang="pt-BR" b="1" dirty="0" smtClean="0"/>
              <a:t>demandas sociais</a:t>
            </a:r>
            <a:r>
              <a:rPr lang="pt-BR" dirty="0" smtClean="0"/>
              <a:t>.</a:t>
            </a:r>
          </a:p>
          <a:p>
            <a:pPr lvl="1" algn="just"/>
            <a:r>
              <a:rPr lang="pt-BR" b="1" dirty="0" smtClean="0"/>
              <a:t>adoção de políticas originais e inovadoras </a:t>
            </a:r>
            <a:r>
              <a:rPr lang="pt-BR" dirty="0" smtClean="0"/>
              <a:t>(CARNEIRO </a:t>
            </a:r>
            <a:r>
              <a:rPr lang="pt-BR" dirty="0" err="1" smtClean="0"/>
              <a:t>et</a:t>
            </a:r>
            <a:r>
              <a:rPr lang="pt-BR" dirty="0" smtClean="0"/>
              <a:t> </a:t>
            </a:r>
            <a:r>
              <a:rPr lang="pt-BR" dirty="0" err="1" smtClean="0"/>
              <a:t>al</a:t>
            </a:r>
            <a:r>
              <a:rPr lang="pt-BR" dirty="0" smtClean="0"/>
              <a:t>, 2003).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Políticas públicas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b="1" dirty="0" smtClean="0"/>
              <a:t>Lei de Orientação Agrícola na França </a:t>
            </a:r>
            <a:r>
              <a:rPr lang="pt-BR" dirty="0" smtClean="0"/>
              <a:t>(Julho, 1999), que evocava a tripla função da agricultura para o </a:t>
            </a:r>
            <a:r>
              <a:rPr lang="pt-BR" dirty="0" smtClean="0"/>
              <a:t>DS: </a:t>
            </a:r>
            <a:r>
              <a:rPr lang="pt-BR" dirty="0" smtClean="0"/>
              <a:t>produtiva, social e ambiental (sem usar a noção de MFA), no </a:t>
            </a:r>
            <a:r>
              <a:rPr lang="pt-BR" b="1" dirty="0" smtClean="0"/>
              <a:t>CTE</a:t>
            </a:r>
            <a:r>
              <a:rPr lang="pt-BR" dirty="0" smtClean="0"/>
              <a:t> (Contrato Territorial de Exploração). 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A discussão sobre a MFA e adoção de políticas agrícolas na França se estenderão, posteriormente, à U.E, no tocantes às </a:t>
            </a:r>
            <a:r>
              <a:rPr lang="pt-BR" b="1" dirty="0" smtClean="0"/>
              <a:t>transferências sociais de benefícios do desenvolvimento </a:t>
            </a:r>
            <a:r>
              <a:rPr lang="pt-BR" b="1" u="sng" dirty="0" smtClean="0"/>
              <a:t>rural</a:t>
            </a:r>
            <a:r>
              <a:rPr lang="pt-BR" dirty="0" smtClean="0"/>
              <a:t>, no âmbito do 2º pilar da PAC (Política Agrícola Comuna), Agenda 2000.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Fatores de difusão internacional: </a:t>
            </a:r>
          </a:p>
          <a:p>
            <a:pPr lvl="1" algn="just"/>
            <a:r>
              <a:rPr lang="pt-BR" dirty="0" smtClean="0"/>
              <a:t>1) em vista as consequências negativas das formas predominantes de agricultura, </a:t>
            </a:r>
            <a:r>
              <a:rPr lang="pt-BR" b="1" dirty="0" smtClean="0"/>
              <a:t>demais funções devem ser desempenhadas pela agricultura</a:t>
            </a:r>
            <a:r>
              <a:rPr lang="pt-BR" dirty="0" smtClean="0"/>
              <a:t>; </a:t>
            </a:r>
          </a:p>
          <a:p>
            <a:pPr lvl="1" algn="just"/>
            <a:r>
              <a:rPr lang="pt-BR" dirty="0" smtClean="0"/>
              <a:t>2) debate internacional acerca das “</a:t>
            </a:r>
            <a:r>
              <a:rPr lang="pt-BR" b="1" dirty="0" smtClean="0"/>
              <a:t>considerações não comerciais sobre a agricultura</a:t>
            </a:r>
            <a:r>
              <a:rPr lang="pt-BR" dirty="0" smtClean="0"/>
              <a:t>”, em contraste com a primazia dos aspectos mercantis (CARNEIRO </a:t>
            </a:r>
            <a:r>
              <a:rPr lang="pt-BR" dirty="0" err="1" smtClean="0"/>
              <a:t>et</a:t>
            </a:r>
            <a:r>
              <a:rPr lang="pt-BR" dirty="0" smtClean="0"/>
              <a:t> al. 2003). </a:t>
            </a:r>
          </a:p>
          <a:p>
            <a:pPr algn="just"/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Debate: Projeto ou </a:t>
            </a:r>
            <a:r>
              <a:rPr lang="pt-BR" dirty="0" err="1" smtClean="0"/>
              <a:t>Alibi</a:t>
            </a:r>
            <a:r>
              <a:rPr lang="pt-BR" dirty="0" smtClean="0"/>
              <a:t> (</a:t>
            </a:r>
            <a:r>
              <a:rPr lang="pt-BR" dirty="0" err="1" smtClean="0"/>
              <a:t>Kroll</a:t>
            </a:r>
            <a:r>
              <a:rPr lang="pt-BR" dirty="0" smtClean="0"/>
              <a:t>, 2002)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FAO (1999): conferência de </a:t>
            </a:r>
            <a:r>
              <a:rPr lang="pt-BR" dirty="0" err="1" smtClean="0"/>
              <a:t>Maastricht</a:t>
            </a:r>
            <a:r>
              <a:rPr lang="pt-BR" dirty="0" smtClean="0"/>
              <a:t> sobre “O caráter multifuncional da agricultura e território”. A noção é rejeitada devido à </a:t>
            </a:r>
            <a:r>
              <a:rPr lang="pt-BR" b="1" dirty="0" smtClean="0"/>
              <a:t>potencial protecionista</a:t>
            </a:r>
            <a:r>
              <a:rPr lang="pt-BR" dirty="0" smtClean="0"/>
              <a:t>. </a:t>
            </a:r>
          </a:p>
          <a:p>
            <a:endParaRPr lang="pt-BR" dirty="0" smtClean="0"/>
          </a:p>
          <a:p>
            <a:r>
              <a:rPr lang="pt-BR" dirty="0" smtClean="0"/>
              <a:t>Rodada </a:t>
            </a:r>
            <a:r>
              <a:rPr lang="pt-BR" dirty="0" smtClean="0"/>
              <a:t>de Doha (2001 – 2005):</a:t>
            </a:r>
          </a:p>
          <a:p>
            <a:pPr lvl="1"/>
            <a:r>
              <a:rPr lang="pt-BR" dirty="0" smtClean="0"/>
              <a:t>Amigos da MFA, favoráveis às políticas agrícolas protecionistas: U.E, Japão, Noruega, Suíça, Coréia</a:t>
            </a:r>
          </a:p>
          <a:p>
            <a:pPr lvl="1"/>
            <a:r>
              <a:rPr lang="pt-BR" dirty="0" smtClean="0"/>
              <a:t>Grupo de </a:t>
            </a:r>
            <a:r>
              <a:rPr lang="pt-BR" dirty="0" err="1" smtClean="0"/>
              <a:t>Cairns</a:t>
            </a:r>
            <a:r>
              <a:rPr lang="pt-BR" dirty="0" smtClean="0"/>
              <a:t>, 20 países agroexportadores que defendem políticas de liberalização total: E.U, Canadá, Austrália, África do Sul, maioria dos países da America latina. 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MFA vista como um </a:t>
            </a:r>
            <a:r>
              <a:rPr lang="pt-BR" b="1" dirty="0" smtClean="0"/>
              <a:t>protecionismo</a:t>
            </a:r>
            <a:r>
              <a:rPr lang="pt-BR" dirty="0" smtClean="0"/>
              <a:t> </a:t>
            </a:r>
            <a:r>
              <a:rPr lang="pt-BR" b="1" dirty="0" smtClean="0"/>
              <a:t>disfarçado</a:t>
            </a:r>
            <a:r>
              <a:rPr lang="pt-BR" dirty="0" smtClean="0"/>
              <a:t> estabelecido pelos países ricos. </a:t>
            </a:r>
          </a:p>
          <a:p>
            <a:endParaRPr lang="pt-B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Dualidade da Agricultura</a:t>
            </a:r>
            <a:endParaRPr lang="pt-B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Objetivo: </a:t>
            </a:r>
            <a:r>
              <a:rPr lang="pt-BR" b="1" dirty="0" smtClean="0"/>
              <a:t>reequilibrar</a:t>
            </a:r>
            <a:r>
              <a:rPr lang="pt-BR" dirty="0" smtClean="0"/>
              <a:t> o sistema de ajuda.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Risco de </a:t>
            </a:r>
            <a:r>
              <a:rPr lang="pt-BR" b="1" dirty="0" smtClean="0"/>
              <a:t>fortalecer a ideia de dualidade</a:t>
            </a:r>
            <a:r>
              <a:rPr lang="pt-BR" dirty="0" smtClean="0"/>
              <a:t>: a alguns caberia o espaço produtivo, e a outros, a sua conservação.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Separação da agricultura de conservação de espaço de sua função produtiva, portanto não seria mais MF, e sim especializada (função paisagista, turística etc.).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Por outro lado, o </a:t>
            </a:r>
            <a:r>
              <a:rPr lang="pt-BR" i="1" dirty="0" err="1" smtClean="0"/>
              <a:t>agribusiness</a:t>
            </a:r>
            <a:r>
              <a:rPr lang="pt-BR" dirty="0" smtClean="0"/>
              <a:t> se veria dispensado da MF em nome da eficácia e dos custos de produção (CAZELLA </a:t>
            </a:r>
            <a:r>
              <a:rPr lang="pt-BR" dirty="0" err="1" smtClean="0"/>
              <a:t>et</a:t>
            </a:r>
            <a:r>
              <a:rPr lang="pt-BR" dirty="0" smtClean="0"/>
              <a:t> al. 2009 – Prefácio, REMY). </a:t>
            </a:r>
            <a:endParaRPr lang="pt-B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Terminologia da Multifuncionalidade da Agricultura (CARNEIRO, 2003, p.19-20)</a:t>
            </a:r>
            <a:endParaRPr lang="pt-B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3657600" cy="4572000"/>
          </a:xfrm>
          <a:ln w="28575">
            <a:solidFill>
              <a:schemeClr val="accent1"/>
            </a:solidFill>
            <a:prstDash val="sysDash"/>
          </a:ln>
        </p:spPr>
        <p:txBody>
          <a:bodyPr anchor="ctr" anchorCtr="0">
            <a:normAutofit fontScale="70000" lnSpcReduction="20000"/>
          </a:bodyPr>
          <a:lstStyle/>
          <a:p>
            <a:r>
              <a:rPr lang="pt-BR" dirty="0" smtClean="0"/>
              <a:t>Viés </a:t>
            </a:r>
            <a:r>
              <a:rPr lang="pt-BR" b="1" dirty="0" smtClean="0"/>
              <a:t>funcionalista</a:t>
            </a:r>
            <a:r>
              <a:rPr lang="pt-BR" dirty="0" smtClean="0"/>
              <a:t> da ideia de “múltiplas funções da agricultura”, </a:t>
            </a:r>
          </a:p>
          <a:p>
            <a:endParaRPr lang="pt-BR" dirty="0" smtClean="0"/>
          </a:p>
          <a:p>
            <a:r>
              <a:rPr lang="pt-BR" dirty="0" smtClean="0"/>
              <a:t>Para obter o </a:t>
            </a:r>
            <a:r>
              <a:rPr lang="pt-BR" b="1" dirty="0" smtClean="0"/>
              <a:t>reconhecimento social</a:t>
            </a:r>
            <a:r>
              <a:rPr lang="pt-BR" dirty="0" smtClean="0"/>
              <a:t> da concessão de uma retribuição monetária para as “funções”.</a:t>
            </a:r>
          </a:p>
          <a:p>
            <a:endParaRPr lang="pt-BR" dirty="0" smtClean="0"/>
          </a:p>
          <a:p>
            <a:r>
              <a:rPr lang="pt-BR" dirty="0" smtClean="0"/>
              <a:t>Responsável pela:</a:t>
            </a:r>
          </a:p>
          <a:p>
            <a:pPr lvl="1"/>
            <a:r>
              <a:rPr lang="pt-BR" dirty="0" smtClean="0"/>
              <a:t>conservação dos recursos naturais (água, solos, biodiversidade e outros),</a:t>
            </a:r>
          </a:p>
          <a:p>
            <a:pPr lvl="1"/>
            <a:r>
              <a:rPr lang="pt-BR" dirty="0" smtClean="0"/>
              <a:t>do patrimônio natural (paisagens</a:t>
            </a:r>
            <a:r>
              <a:rPr lang="pt-BR" dirty="0" smtClean="0"/>
              <a:t>) e cultural,</a:t>
            </a:r>
            <a:endParaRPr lang="pt-BR" dirty="0" smtClean="0"/>
          </a:p>
          <a:p>
            <a:pPr lvl="1"/>
            <a:r>
              <a:rPr lang="pt-BR" dirty="0" smtClean="0"/>
              <a:t>qualidade dos alimentos. </a:t>
            </a:r>
            <a:endParaRPr lang="pt-BR" dirty="0" smtClean="0"/>
          </a:p>
          <a:p>
            <a:pPr lvl="1"/>
            <a:r>
              <a:rPr lang="pt-BR" dirty="0" smtClean="0"/>
              <a:t>etc</a:t>
            </a:r>
            <a:r>
              <a:rPr lang="pt-BR" dirty="0" smtClean="0"/>
              <a:t>...</a:t>
            </a:r>
            <a:endParaRPr lang="pt-BR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270248" y="1484784"/>
            <a:ext cx="3657600" cy="4572000"/>
          </a:xfrm>
          <a:ln w="28575">
            <a:solidFill>
              <a:schemeClr val="accent1"/>
            </a:solidFill>
            <a:prstDash val="sysDash"/>
          </a:ln>
        </p:spPr>
        <p:txBody>
          <a:bodyPr anchor="ctr" anchorCtr="0">
            <a:normAutofit fontScale="70000" lnSpcReduction="20000"/>
          </a:bodyPr>
          <a:lstStyle/>
          <a:p>
            <a:r>
              <a:rPr lang="pt-BR" dirty="0" smtClean="0"/>
              <a:t>Uso do vocábulo agricultura, cujo significado é ampliado ao conjunto diverso de elementos do </a:t>
            </a:r>
            <a:r>
              <a:rPr lang="pt-BR" b="1" dirty="0" smtClean="0"/>
              <a:t>mundo rural</a:t>
            </a:r>
            <a:r>
              <a:rPr lang="pt-BR" dirty="0" smtClean="0"/>
              <a:t>. 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Permite levar em conta a </a:t>
            </a:r>
            <a:r>
              <a:rPr lang="pt-BR" b="1" dirty="0" smtClean="0"/>
              <a:t>heterogeneidade</a:t>
            </a:r>
            <a:r>
              <a:rPr lang="pt-BR" dirty="0" smtClean="0"/>
              <a:t> estrutural da agricultura na analise do desenvolvimento local. </a:t>
            </a:r>
          </a:p>
          <a:p>
            <a:endParaRPr lang="pt-BR" dirty="0" smtClean="0"/>
          </a:p>
          <a:p>
            <a:r>
              <a:rPr lang="pt-BR" dirty="0" smtClean="0"/>
              <a:t>Porque um enfoque que recusa a abordagem setorial da agricultura não fala em multifuncionalidade “do território” ou da “área rural”</a:t>
            </a:r>
            <a:r>
              <a:rPr lang="fr-FR" dirty="0" smtClean="0"/>
              <a:t>? 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	Já que pretende chamar a atenção para as atividades não agrícolas associadas”.</a:t>
            </a:r>
          </a:p>
        </p:txBody>
      </p:sp>
      <p:sp>
        <p:nvSpPr>
          <p:cNvPr id="6" name="Espace réservé du contenu 5"/>
          <p:cNvSpPr txBox="1">
            <a:spLocks/>
          </p:cNvSpPr>
          <p:nvPr/>
        </p:nvSpPr>
        <p:spPr>
          <a:xfrm>
            <a:off x="755576" y="5949280"/>
            <a:ext cx="6840760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algn="ctr"/>
            <a:r>
              <a:rPr lang="pt-BR" sz="1600" dirty="0" smtClean="0"/>
              <a:t>No que diz respeito à agricultura e ao meio rural, o território aparece cada vez mais como uma </a:t>
            </a:r>
            <a:r>
              <a:rPr lang="pt-BR" sz="1600" b="1" dirty="0" smtClean="0"/>
              <a:t>entrada programática, inovadora e privilegiada </a:t>
            </a:r>
            <a:r>
              <a:rPr lang="pt-BR" sz="1600" dirty="0" smtClean="0"/>
              <a:t>para renovar a concepção do desenvolvimento rural. </a:t>
            </a:r>
            <a:endParaRPr kumimoji="0" lang="pt-B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1950</TotalTime>
  <Words>2817</Words>
  <Application>Microsoft Office PowerPoint</Application>
  <PresentationFormat>Affichage à l'écran (4:3)</PresentationFormat>
  <Paragraphs>299</Paragraphs>
  <Slides>27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Oriel</vt:lpstr>
      <vt:lpstr>Multifuncionalidade da agricultura (MFA) e abordagens territoriais do desenvolvimento</vt:lpstr>
      <vt:lpstr>as funções da agricultura?</vt:lpstr>
      <vt:lpstr>Processo de industrialização da Agricultura: a Revolução Verde</vt:lpstr>
      <vt:lpstr>Mudança dos paradigmas Agrícolas na França</vt:lpstr>
      <vt:lpstr>Além da função primária </vt:lpstr>
      <vt:lpstr>Políticas públicas</vt:lpstr>
      <vt:lpstr>Debate: Projeto ou Alibi (Kroll, 2002)</vt:lpstr>
      <vt:lpstr>Dualidade da Agricultura</vt:lpstr>
      <vt:lpstr>Terminologia da Multifuncionalidade da Agricultura (CARNEIRO, 2003, p.19-20)</vt:lpstr>
      <vt:lpstr>Noção de Território</vt:lpstr>
      <vt:lpstr>O Território Dado &amp; o Território Construído (Pecqueur, 2005, p. 12-13)</vt:lpstr>
      <vt:lpstr>Uma abordagem do Desenvolvimento territorial (Pecqueur, 2005) </vt:lpstr>
      <vt:lpstr>Recursos &amp; Ativos /  Genéricos &amp; Específicos (Pecqueur, 2005)</vt:lpstr>
      <vt:lpstr>Diapositive 14</vt:lpstr>
      <vt:lpstr>Noções de Cluster</vt:lpstr>
      <vt:lpstr>Noção de SIAL (Muchnik, 2002)</vt:lpstr>
      <vt:lpstr>A MFA no contexto Brasileiro</vt:lpstr>
      <vt:lpstr>MALUF: quatro expressões da MFA na(s) realidade(s) rural(is) brasileira (in Carneiro et al, 2003, p.135)</vt:lpstr>
      <vt:lpstr>1- Reprodução socioeconômica das famílias rurais</vt:lpstr>
      <vt:lpstr>Diapositive 20</vt:lpstr>
      <vt:lpstr>3- Manutenção do tecido social e cultural</vt:lpstr>
      <vt:lpstr>4- Preservação dos recursos naturais e da paisagem rural</vt:lpstr>
      <vt:lpstr>O Papel do Poder Público (PECQUEUR, 2005)</vt:lpstr>
      <vt:lpstr>GOVERNANÇA (PECQUEUR, 2005)</vt:lpstr>
      <vt:lpstr>Diapositive 25</vt:lpstr>
      <vt:lpstr>Referências bibliográficas</vt:lpstr>
      <vt:lpstr>Obrigado pela Atenção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 CROUZOULON</dc:creator>
  <cp:lastModifiedBy>Pierre</cp:lastModifiedBy>
  <cp:revision>127</cp:revision>
  <dcterms:created xsi:type="dcterms:W3CDTF">2017-08-24T14:51:20Z</dcterms:created>
  <dcterms:modified xsi:type="dcterms:W3CDTF">2017-09-20T00:16:00Z</dcterms:modified>
</cp:coreProperties>
</file>