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4" r:id="rId3"/>
    <p:sldId id="270" r:id="rId4"/>
    <p:sldId id="271" r:id="rId5"/>
    <p:sldId id="272" r:id="rId6"/>
    <p:sldId id="273" r:id="rId7"/>
    <p:sldId id="275" r:id="rId8"/>
    <p:sldId id="276" r:id="rId9"/>
    <p:sldId id="277" r:id="rId10"/>
    <p:sldId id="278" r:id="rId11"/>
    <p:sldId id="257" r:id="rId12"/>
    <p:sldId id="258" r:id="rId13"/>
    <p:sldId id="259" r:id="rId14"/>
    <p:sldId id="260" r:id="rId15"/>
    <p:sldId id="262" r:id="rId16"/>
    <p:sldId id="263" r:id="rId17"/>
    <p:sldId id="265" r:id="rId18"/>
    <p:sldId id="264" r:id="rId19"/>
    <p:sldId id="266" r:id="rId20"/>
    <p:sldId id="267" r:id="rId21"/>
    <p:sldId id="268" r:id="rId22"/>
    <p:sldId id="261" r:id="rId23"/>
    <p:sldId id="279" r:id="rId24"/>
    <p:sldId id="280" r:id="rId25"/>
    <p:sldId id="281" r:id="rId26"/>
    <p:sldId id="282" r:id="rId27"/>
    <p:sldId id="283" r:id="rId28"/>
    <p:sldId id="288" r:id="rId29"/>
    <p:sldId id="284" r:id="rId30"/>
    <p:sldId id="285" r:id="rId31"/>
    <p:sldId id="286" r:id="rId32"/>
    <p:sldId id="287" r:id="rId33"/>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sorterViewPr>
    <p:cViewPr>
      <p:scale>
        <a:sx n="156" d="100"/>
        <a:sy n="156" d="100"/>
      </p:scale>
      <p:origin x="0" y="-79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pt-BR" smtClean="0"/>
              <a:t>Clique para editar o título mestre</a:t>
            </a:r>
            <a:endParaRPr lang="pt-BR"/>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fld id="{2065575D-E002-4F93-A2A1-3712B26251B4}" type="datetimeFigureOut">
              <a:rPr lang="pt-BR" smtClean="0"/>
              <a:t>01/03/2020</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38C9892C-077E-42B4-9BFD-9C2CEB1F89DC}" type="slidenum">
              <a:rPr lang="pt-BR" smtClean="0"/>
              <a:t>‹nº›</a:t>
            </a:fld>
            <a:endParaRPr lang="pt-BR"/>
          </a:p>
        </p:txBody>
      </p:sp>
    </p:spTree>
    <p:extLst>
      <p:ext uri="{BB962C8B-B14F-4D97-AF65-F5344CB8AC3E}">
        <p14:creationId xmlns:p14="http://schemas.microsoft.com/office/powerpoint/2010/main" val="3122019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2065575D-E002-4F93-A2A1-3712B26251B4}" type="datetimeFigureOut">
              <a:rPr lang="pt-BR" smtClean="0"/>
              <a:t>01/03/2020</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38C9892C-077E-42B4-9BFD-9C2CEB1F89DC}" type="slidenum">
              <a:rPr lang="pt-BR" smtClean="0"/>
              <a:t>‹nº›</a:t>
            </a:fld>
            <a:endParaRPr lang="pt-BR"/>
          </a:p>
        </p:txBody>
      </p:sp>
    </p:spTree>
    <p:extLst>
      <p:ext uri="{BB962C8B-B14F-4D97-AF65-F5344CB8AC3E}">
        <p14:creationId xmlns:p14="http://schemas.microsoft.com/office/powerpoint/2010/main" val="27489221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838200" y="365125"/>
            <a:ext cx="7734300" cy="5811838"/>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2065575D-E002-4F93-A2A1-3712B26251B4}" type="datetimeFigureOut">
              <a:rPr lang="pt-BR" smtClean="0"/>
              <a:t>01/03/2020</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38C9892C-077E-42B4-9BFD-9C2CEB1F89DC}" type="slidenum">
              <a:rPr lang="pt-BR" smtClean="0"/>
              <a:t>‹nº›</a:t>
            </a:fld>
            <a:endParaRPr lang="pt-BR"/>
          </a:p>
        </p:txBody>
      </p:sp>
    </p:spTree>
    <p:extLst>
      <p:ext uri="{BB962C8B-B14F-4D97-AF65-F5344CB8AC3E}">
        <p14:creationId xmlns:p14="http://schemas.microsoft.com/office/powerpoint/2010/main" val="3274167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2065575D-E002-4F93-A2A1-3712B26251B4}" type="datetimeFigureOut">
              <a:rPr lang="pt-BR" smtClean="0"/>
              <a:t>01/03/2020</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38C9892C-077E-42B4-9BFD-9C2CEB1F89DC}" type="slidenum">
              <a:rPr lang="pt-BR" smtClean="0"/>
              <a:t>‹nº›</a:t>
            </a:fld>
            <a:endParaRPr lang="pt-BR"/>
          </a:p>
        </p:txBody>
      </p:sp>
    </p:spTree>
    <p:extLst>
      <p:ext uri="{BB962C8B-B14F-4D97-AF65-F5344CB8AC3E}">
        <p14:creationId xmlns:p14="http://schemas.microsoft.com/office/powerpoint/2010/main" val="23378242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pt-BR" smtClean="0"/>
              <a:t>Clique para editar o título mestre</a:t>
            </a:r>
            <a:endParaRPr lang="pt-BR"/>
          </a:p>
        </p:txBody>
      </p:sp>
      <p:sp>
        <p:nvSpPr>
          <p:cNvPr id="3" name="Espaço Reservado para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smtClean="0"/>
              <a:t>Clique para editar o texto mestre</a:t>
            </a:r>
          </a:p>
        </p:txBody>
      </p:sp>
      <p:sp>
        <p:nvSpPr>
          <p:cNvPr id="4" name="Espaço Reservado para Data 3"/>
          <p:cNvSpPr>
            <a:spLocks noGrp="1"/>
          </p:cNvSpPr>
          <p:nvPr>
            <p:ph type="dt" sz="half" idx="10"/>
          </p:nvPr>
        </p:nvSpPr>
        <p:spPr/>
        <p:txBody>
          <a:bodyPr/>
          <a:lstStyle/>
          <a:p>
            <a:fld id="{2065575D-E002-4F93-A2A1-3712B26251B4}" type="datetimeFigureOut">
              <a:rPr lang="pt-BR" smtClean="0"/>
              <a:t>01/03/2020</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38C9892C-077E-42B4-9BFD-9C2CEB1F89DC}" type="slidenum">
              <a:rPr lang="pt-BR" smtClean="0"/>
              <a:t>‹nº›</a:t>
            </a:fld>
            <a:endParaRPr lang="pt-BR"/>
          </a:p>
        </p:txBody>
      </p:sp>
    </p:spTree>
    <p:extLst>
      <p:ext uri="{BB962C8B-B14F-4D97-AF65-F5344CB8AC3E}">
        <p14:creationId xmlns:p14="http://schemas.microsoft.com/office/powerpoint/2010/main" val="23109636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sz="half" idx="1"/>
          </p:nvPr>
        </p:nvSpPr>
        <p:spPr>
          <a:xfrm>
            <a:off x="838200" y="1825625"/>
            <a:ext cx="5181600" cy="4351338"/>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6172200" y="1825625"/>
            <a:ext cx="5181600" cy="4351338"/>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2065575D-E002-4F93-A2A1-3712B26251B4}" type="datetimeFigureOut">
              <a:rPr lang="pt-BR" smtClean="0"/>
              <a:t>01/03/2020</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38C9892C-077E-42B4-9BFD-9C2CEB1F89DC}" type="slidenum">
              <a:rPr lang="pt-BR" smtClean="0"/>
              <a:t>‹nº›</a:t>
            </a:fld>
            <a:endParaRPr lang="pt-BR"/>
          </a:p>
        </p:txBody>
      </p:sp>
    </p:spTree>
    <p:extLst>
      <p:ext uri="{BB962C8B-B14F-4D97-AF65-F5344CB8AC3E}">
        <p14:creationId xmlns:p14="http://schemas.microsoft.com/office/powerpoint/2010/main" val="18969317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pt-BR" smtClean="0"/>
              <a:t>Clique para editar o título mestre</a:t>
            </a:r>
            <a:endParaRPr lang="pt-BR"/>
          </a:p>
        </p:txBody>
      </p:sp>
      <p:sp>
        <p:nvSpPr>
          <p:cNvPr id="3" name="Espaço Reservado para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Espaço Reservado para Conteúdo 3"/>
          <p:cNvSpPr>
            <a:spLocks noGrp="1"/>
          </p:cNvSpPr>
          <p:nvPr>
            <p:ph sz="half" idx="2"/>
          </p:nvPr>
        </p:nvSpPr>
        <p:spPr>
          <a:xfrm>
            <a:off x="839788" y="2505075"/>
            <a:ext cx="5157787" cy="3684588"/>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Espaço Reservado para Conteúdo 5"/>
          <p:cNvSpPr>
            <a:spLocks noGrp="1"/>
          </p:cNvSpPr>
          <p:nvPr>
            <p:ph sz="quarter" idx="4"/>
          </p:nvPr>
        </p:nvSpPr>
        <p:spPr>
          <a:xfrm>
            <a:off x="6172200" y="2505075"/>
            <a:ext cx="5183188" cy="3684588"/>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2065575D-E002-4F93-A2A1-3712B26251B4}" type="datetimeFigureOut">
              <a:rPr lang="pt-BR" smtClean="0"/>
              <a:t>01/03/2020</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38C9892C-077E-42B4-9BFD-9C2CEB1F89DC}" type="slidenum">
              <a:rPr lang="pt-BR" smtClean="0"/>
              <a:t>‹nº›</a:t>
            </a:fld>
            <a:endParaRPr lang="pt-BR"/>
          </a:p>
        </p:txBody>
      </p:sp>
    </p:spTree>
    <p:extLst>
      <p:ext uri="{BB962C8B-B14F-4D97-AF65-F5344CB8AC3E}">
        <p14:creationId xmlns:p14="http://schemas.microsoft.com/office/powerpoint/2010/main" val="24636720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Data 2"/>
          <p:cNvSpPr>
            <a:spLocks noGrp="1"/>
          </p:cNvSpPr>
          <p:nvPr>
            <p:ph type="dt" sz="half" idx="10"/>
          </p:nvPr>
        </p:nvSpPr>
        <p:spPr/>
        <p:txBody>
          <a:bodyPr/>
          <a:lstStyle/>
          <a:p>
            <a:fld id="{2065575D-E002-4F93-A2A1-3712B26251B4}" type="datetimeFigureOut">
              <a:rPr lang="pt-BR" smtClean="0"/>
              <a:t>01/03/2020</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38C9892C-077E-42B4-9BFD-9C2CEB1F89DC}" type="slidenum">
              <a:rPr lang="pt-BR" smtClean="0"/>
              <a:t>‹nº›</a:t>
            </a:fld>
            <a:endParaRPr lang="pt-BR"/>
          </a:p>
        </p:txBody>
      </p:sp>
    </p:spTree>
    <p:extLst>
      <p:ext uri="{BB962C8B-B14F-4D97-AF65-F5344CB8AC3E}">
        <p14:creationId xmlns:p14="http://schemas.microsoft.com/office/powerpoint/2010/main" val="23959716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2065575D-E002-4F93-A2A1-3712B26251B4}" type="datetimeFigureOut">
              <a:rPr lang="pt-BR" smtClean="0"/>
              <a:t>01/03/2020</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38C9892C-077E-42B4-9BFD-9C2CEB1F89DC}" type="slidenum">
              <a:rPr lang="pt-BR" smtClean="0"/>
              <a:t>‹nº›</a:t>
            </a:fld>
            <a:endParaRPr lang="pt-BR"/>
          </a:p>
        </p:txBody>
      </p:sp>
    </p:spTree>
    <p:extLst>
      <p:ext uri="{BB962C8B-B14F-4D97-AF65-F5344CB8AC3E}">
        <p14:creationId xmlns:p14="http://schemas.microsoft.com/office/powerpoint/2010/main" val="7493243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BR" smtClean="0"/>
              <a:t>Clique para editar o título mestre</a:t>
            </a:r>
            <a:endParaRPr lang="pt-BR"/>
          </a:p>
        </p:txBody>
      </p:sp>
      <p:sp>
        <p:nvSpPr>
          <p:cNvPr id="3" name="Espaço Reservado para Conteú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2065575D-E002-4F93-A2A1-3712B26251B4}" type="datetimeFigureOut">
              <a:rPr lang="pt-BR" smtClean="0"/>
              <a:t>01/03/2020</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38C9892C-077E-42B4-9BFD-9C2CEB1F89DC}" type="slidenum">
              <a:rPr lang="pt-BR" smtClean="0"/>
              <a:t>‹nº›</a:t>
            </a:fld>
            <a:endParaRPr lang="pt-BR"/>
          </a:p>
        </p:txBody>
      </p:sp>
    </p:spTree>
    <p:extLst>
      <p:ext uri="{BB962C8B-B14F-4D97-AF65-F5344CB8AC3E}">
        <p14:creationId xmlns:p14="http://schemas.microsoft.com/office/powerpoint/2010/main" val="2437174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BR" smtClean="0"/>
              <a:t>Clique para editar o título mestre</a:t>
            </a:r>
            <a:endParaRPr lang="pt-BR"/>
          </a:p>
        </p:txBody>
      </p:sp>
      <p:sp>
        <p:nvSpPr>
          <p:cNvPr id="3" name="Espaço Reservado para Imagem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2065575D-E002-4F93-A2A1-3712B26251B4}" type="datetimeFigureOut">
              <a:rPr lang="pt-BR" smtClean="0"/>
              <a:t>01/03/2020</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38C9892C-077E-42B4-9BFD-9C2CEB1F89DC}" type="slidenum">
              <a:rPr lang="pt-BR" smtClean="0"/>
              <a:t>‹nº›</a:t>
            </a:fld>
            <a:endParaRPr lang="pt-BR"/>
          </a:p>
        </p:txBody>
      </p:sp>
    </p:spTree>
    <p:extLst>
      <p:ext uri="{BB962C8B-B14F-4D97-AF65-F5344CB8AC3E}">
        <p14:creationId xmlns:p14="http://schemas.microsoft.com/office/powerpoint/2010/main" val="14181324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smtClean="0"/>
              <a:t>Clique para editar o título mestre</a:t>
            </a:r>
            <a:endParaRPr lang="pt-BR"/>
          </a:p>
        </p:txBody>
      </p:sp>
      <p:sp>
        <p:nvSpPr>
          <p:cNvPr id="3" name="Espaço Reservado para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65575D-E002-4F93-A2A1-3712B26251B4}" type="datetimeFigureOut">
              <a:rPr lang="pt-BR" smtClean="0"/>
              <a:t>01/03/2020</a:t>
            </a:fld>
            <a:endParaRPr lang="pt-BR"/>
          </a:p>
        </p:txBody>
      </p:sp>
      <p:sp>
        <p:nvSpPr>
          <p:cNvPr id="5" name="Espaço Reservado para Rodapé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8C9892C-077E-42B4-9BFD-9C2CEB1F89DC}" type="slidenum">
              <a:rPr lang="pt-BR" smtClean="0"/>
              <a:t>‹nº›</a:t>
            </a:fld>
            <a:endParaRPr lang="pt-BR"/>
          </a:p>
        </p:txBody>
      </p:sp>
    </p:spTree>
    <p:extLst>
      <p:ext uri="{BB962C8B-B14F-4D97-AF65-F5344CB8AC3E}">
        <p14:creationId xmlns:p14="http://schemas.microsoft.com/office/powerpoint/2010/main" val="9096383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gif"/><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jpeg"/><Relationship Id="rId7" Type="http://schemas.openxmlformats.org/officeDocument/2006/relationships/image" Target="../media/image23.jpeg"/><Relationship Id="rId2" Type="http://schemas.openxmlformats.org/officeDocument/2006/relationships/image" Target="../media/image18.jpeg"/><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 Id="rId9" Type="http://schemas.openxmlformats.org/officeDocument/2006/relationships/image" Target="../media/image25.jpeg"/></Relationships>
</file>

<file path=ppt/slides/_rels/slide1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0.g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xml"/><Relationship Id="rId5" Type="http://schemas.openxmlformats.org/officeDocument/2006/relationships/image" Target="../media/image41.jpeg"/><Relationship Id="rId4" Type="http://schemas.openxmlformats.org/officeDocument/2006/relationships/image" Target="../media/image40.gif"/></Relationships>
</file>

<file path=ppt/slides/_rels/slide2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jpeg"/><Relationship Id="rId1" Type="http://schemas.openxmlformats.org/officeDocument/2006/relationships/slideLayout" Target="../slideLayouts/slideLayout2.xml"/><Relationship Id="rId4" Type="http://schemas.openxmlformats.org/officeDocument/2006/relationships/image" Target="../media/image44.jpeg"/></Relationships>
</file>

<file path=ppt/slides/_rels/slide27.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2.xml"/><Relationship Id="rId4" Type="http://schemas.openxmlformats.org/officeDocument/2006/relationships/image" Target="../media/image47.jpeg"/></Relationships>
</file>

<file path=ppt/slides/_rels/slide2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jpeg"/><Relationship Id="rId1" Type="http://schemas.openxmlformats.org/officeDocument/2006/relationships/slideLayout" Target="../slideLayouts/slideLayout2.xml"/><Relationship Id="rId4" Type="http://schemas.openxmlformats.org/officeDocument/2006/relationships/image" Target="../media/image50.jpeg"/></Relationships>
</file>

<file path=ppt/slides/_rels/slide29.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2.xml"/><Relationship Id="rId4" Type="http://schemas.openxmlformats.org/officeDocument/2006/relationships/image" Target="../media/image53.jpeg"/></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30.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jpeg"/><Relationship Id="rId1" Type="http://schemas.openxmlformats.org/officeDocument/2006/relationships/slideLayout" Target="../slideLayouts/slideLayout2.xml"/><Relationship Id="rId4" Type="http://schemas.openxmlformats.org/officeDocument/2006/relationships/image" Target="../media/image57.png"/></Relationships>
</file>

<file path=ppt/slides/_rels/slide32.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p:cNvSpPr txBox="1"/>
          <p:nvPr/>
        </p:nvSpPr>
        <p:spPr>
          <a:xfrm>
            <a:off x="2202577" y="566671"/>
            <a:ext cx="7300396" cy="707886"/>
          </a:xfrm>
          <a:prstGeom prst="rect">
            <a:avLst/>
          </a:prstGeom>
          <a:noFill/>
        </p:spPr>
        <p:txBody>
          <a:bodyPr wrap="none" rtlCol="0">
            <a:spAutoFit/>
          </a:bodyPr>
          <a:lstStyle/>
          <a:p>
            <a:pPr algn="ctr"/>
            <a:r>
              <a:rPr lang="pt-BR" sz="4000" dirty="0" smtClean="0">
                <a:solidFill>
                  <a:schemeClr val="accent5">
                    <a:lumMod val="75000"/>
                  </a:schemeClr>
                </a:solidFill>
                <a:latin typeface="Lucida Console" panose="020B0609040504020204" pitchFamily="49" charset="0"/>
              </a:rPr>
              <a:t>Introdução à Bioquímica</a:t>
            </a:r>
            <a:endParaRPr lang="pt-BR" sz="4000" dirty="0">
              <a:solidFill>
                <a:schemeClr val="accent5">
                  <a:lumMod val="75000"/>
                </a:schemeClr>
              </a:solidFill>
              <a:latin typeface="Lucida Console" panose="020B0609040504020204" pitchFamily="49" charset="0"/>
            </a:endParaRPr>
          </a:p>
        </p:txBody>
      </p:sp>
      <p:sp>
        <p:nvSpPr>
          <p:cNvPr id="6" name="CaixaDeTexto 5"/>
          <p:cNvSpPr txBox="1"/>
          <p:nvPr/>
        </p:nvSpPr>
        <p:spPr>
          <a:xfrm>
            <a:off x="3115093" y="1558338"/>
            <a:ext cx="5391219" cy="461665"/>
          </a:xfrm>
          <a:prstGeom prst="rect">
            <a:avLst/>
          </a:prstGeom>
          <a:noFill/>
        </p:spPr>
        <p:txBody>
          <a:bodyPr wrap="none" rtlCol="0">
            <a:spAutoFit/>
          </a:bodyPr>
          <a:lstStyle/>
          <a:p>
            <a:pPr algn="ctr"/>
            <a:r>
              <a:rPr lang="pt-BR" sz="2400" dirty="0" smtClean="0">
                <a:solidFill>
                  <a:schemeClr val="accent5">
                    <a:lumMod val="75000"/>
                  </a:schemeClr>
                </a:solidFill>
                <a:latin typeface="Lucida Console" panose="020B0609040504020204" pitchFamily="49" charset="0"/>
              </a:rPr>
              <a:t>Professor: Geraldo A. Passos</a:t>
            </a:r>
            <a:endParaRPr lang="pt-BR" sz="2400" dirty="0">
              <a:solidFill>
                <a:schemeClr val="accent5">
                  <a:lumMod val="75000"/>
                </a:schemeClr>
              </a:solidFill>
              <a:latin typeface="Lucida Console" panose="020B0609040504020204" pitchFamily="49" charset="0"/>
            </a:endParaRPr>
          </a:p>
        </p:txBody>
      </p:sp>
      <p:pic>
        <p:nvPicPr>
          <p:cNvPr id="1026" name="Picture 2" descr="Enzyme and substrate GIF by The Amoeba Sisters."/>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88654" y="3819446"/>
            <a:ext cx="3895211" cy="211746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Go, go mitochondria! You mighty (not-so-morphin) mitochondria! #BlueRangerFTW #AmoebaGIFs"/>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275305" y="2673116"/>
            <a:ext cx="3452796" cy="364615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Vetor laboratório de química Vetor gráti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7394" y="1470992"/>
            <a:ext cx="2046712" cy="21939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53155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r>
              <a:rPr lang="pt-BR" sz="3200" b="1" dirty="0" smtClean="0">
                <a:solidFill>
                  <a:schemeClr val="accent1"/>
                </a:solidFill>
              </a:rPr>
              <a:t>Cientistas mais famosos que demonstraram os princípios da “vida” como a concebemos hoje</a:t>
            </a:r>
            <a:endParaRPr lang="pt-BR" sz="3200" b="1" dirty="0">
              <a:solidFill>
                <a:schemeClr val="accent1"/>
              </a:solidFill>
            </a:endParaRPr>
          </a:p>
        </p:txBody>
      </p:sp>
      <p:pic>
        <p:nvPicPr>
          <p:cNvPr id="4" name="Picture 2" descr="Resultado de imagem para louis pasteu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82858" y="1621093"/>
            <a:ext cx="1686102" cy="1906397"/>
          </a:xfrm>
          <a:prstGeom prst="rect">
            <a:avLst/>
          </a:prstGeom>
          <a:noFill/>
          <a:extLst>
            <a:ext uri="{909E8E84-426E-40DD-AFC4-6F175D3DCCD1}">
              <a14:hiddenFill xmlns:a14="http://schemas.microsoft.com/office/drawing/2010/main">
                <a:solidFill>
                  <a:srgbClr val="FFFFFF"/>
                </a:solidFill>
              </a14:hiddenFill>
            </a:ext>
          </a:extLst>
        </p:spPr>
      </p:pic>
      <p:sp>
        <p:nvSpPr>
          <p:cNvPr id="5" name="CaixaDeTexto 4"/>
          <p:cNvSpPr txBox="1"/>
          <p:nvPr/>
        </p:nvSpPr>
        <p:spPr>
          <a:xfrm>
            <a:off x="1210618" y="3567455"/>
            <a:ext cx="1558342" cy="276999"/>
          </a:xfrm>
          <a:prstGeom prst="rect">
            <a:avLst/>
          </a:prstGeom>
          <a:noFill/>
        </p:spPr>
        <p:txBody>
          <a:bodyPr wrap="square" rtlCol="0">
            <a:spAutoFit/>
          </a:bodyPr>
          <a:lstStyle/>
          <a:p>
            <a:r>
              <a:rPr lang="pt-BR" sz="1200" dirty="0" smtClean="0"/>
              <a:t>Louis Pasteur, 1862</a:t>
            </a:r>
            <a:endParaRPr lang="pt-BR" sz="1200" dirty="0"/>
          </a:p>
        </p:txBody>
      </p:sp>
      <p:pic>
        <p:nvPicPr>
          <p:cNvPr id="3074" name="Picture 2" descr="Resultado de imagem para gregor mende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61524" y="1799274"/>
            <a:ext cx="3686644" cy="1811723"/>
          </a:xfrm>
          <a:prstGeom prst="rect">
            <a:avLst/>
          </a:prstGeom>
          <a:noFill/>
          <a:extLst>
            <a:ext uri="{909E8E84-426E-40DD-AFC4-6F175D3DCCD1}">
              <a14:hiddenFill xmlns:a14="http://schemas.microsoft.com/office/drawing/2010/main">
                <a:solidFill>
                  <a:srgbClr val="FFFFFF"/>
                </a:solidFill>
              </a14:hiddenFill>
            </a:ext>
          </a:extLst>
        </p:spPr>
      </p:pic>
      <p:sp>
        <p:nvSpPr>
          <p:cNvPr id="8" name="CaixaDeTexto 7"/>
          <p:cNvSpPr txBox="1"/>
          <p:nvPr/>
        </p:nvSpPr>
        <p:spPr>
          <a:xfrm>
            <a:off x="3963905" y="3706969"/>
            <a:ext cx="1714176" cy="276999"/>
          </a:xfrm>
          <a:prstGeom prst="rect">
            <a:avLst/>
          </a:prstGeom>
          <a:noFill/>
        </p:spPr>
        <p:txBody>
          <a:bodyPr wrap="square" rtlCol="0">
            <a:spAutoFit/>
          </a:bodyPr>
          <a:lstStyle/>
          <a:p>
            <a:r>
              <a:rPr lang="pt-BR" sz="1200" dirty="0" err="1" smtClean="0"/>
              <a:t>Gregor</a:t>
            </a:r>
            <a:r>
              <a:rPr lang="pt-BR" sz="1200" dirty="0" smtClean="0"/>
              <a:t> Mendel, 1865</a:t>
            </a:r>
            <a:endParaRPr lang="pt-BR" sz="1200" dirty="0"/>
          </a:p>
        </p:txBody>
      </p:sp>
      <p:pic>
        <p:nvPicPr>
          <p:cNvPr id="3078" name="Picture 6" descr="Resultado de imagem para watson and crick 195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71512" y="1808631"/>
            <a:ext cx="1866648" cy="1869137"/>
          </a:xfrm>
          <a:prstGeom prst="rect">
            <a:avLst/>
          </a:prstGeom>
          <a:noFill/>
          <a:extLst>
            <a:ext uri="{909E8E84-426E-40DD-AFC4-6F175D3DCCD1}">
              <a14:hiddenFill xmlns:a14="http://schemas.microsoft.com/office/drawing/2010/main">
                <a:solidFill>
                  <a:srgbClr val="FFFFFF"/>
                </a:solidFill>
              </a14:hiddenFill>
            </a:ext>
          </a:extLst>
        </p:spPr>
      </p:pic>
      <p:sp>
        <p:nvSpPr>
          <p:cNvPr id="10" name="CaixaDeTexto 9"/>
          <p:cNvSpPr txBox="1"/>
          <p:nvPr/>
        </p:nvSpPr>
        <p:spPr>
          <a:xfrm>
            <a:off x="6614812" y="3743464"/>
            <a:ext cx="1923880" cy="276999"/>
          </a:xfrm>
          <a:prstGeom prst="rect">
            <a:avLst/>
          </a:prstGeom>
          <a:noFill/>
        </p:spPr>
        <p:txBody>
          <a:bodyPr wrap="square" rtlCol="0">
            <a:spAutoFit/>
          </a:bodyPr>
          <a:lstStyle/>
          <a:p>
            <a:r>
              <a:rPr lang="pt-BR" sz="1200" dirty="0" smtClean="0"/>
              <a:t>J. Watson e F. Crick, 1953</a:t>
            </a:r>
            <a:endParaRPr lang="pt-BR" sz="1200" dirty="0"/>
          </a:p>
        </p:txBody>
      </p:sp>
      <p:pic>
        <p:nvPicPr>
          <p:cNvPr id="3080" name="Picture 8" descr="Imagem relacionada"/>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846273" y="3550295"/>
            <a:ext cx="1753201" cy="2348038"/>
          </a:xfrm>
          <a:prstGeom prst="rect">
            <a:avLst/>
          </a:prstGeom>
          <a:noFill/>
          <a:extLst>
            <a:ext uri="{909E8E84-426E-40DD-AFC4-6F175D3DCCD1}">
              <a14:hiddenFill xmlns:a14="http://schemas.microsoft.com/office/drawing/2010/main">
                <a:solidFill>
                  <a:srgbClr val="FFFFFF"/>
                </a:solidFill>
              </a14:hiddenFill>
            </a:ext>
          </a:extLst>
        </p:spPr>
      </p:pic>
      <p:sp>
        <p:nvSpPr>
          <p:cNvPr id="12" name="CaixaDeTexto 11"/>
          <p:cNvSpPr txBox="1"/>
          <p:nvPr/>
        </p:nvSpPr>
        <p:spPr>
          <a:xfrm>
            <a:off x="9924687" y="5958344"/>
            <a:ext cx="1714176" cy="276999"/>
          </a:xfrm>
          <a:prstGeom prst="rect">
            <a:avLst/>
          </a:prstGeom>
          <a:noFill/>
        </p:spPr>
        <p:txBody>
          <a:bodyPr wrap="square" rtlCol="0">
            <a:spAutoFit/>
          </a:bodyPr>
          <a:lstStyle/>
          <a:p>
            <a:r>
              <a:rPr lang="pt-BR" sz="1200" dirty="0" smtClean="0"/>
              <a:t>Charles Darwin, 1859</a:t>
            </a:r>
            <a:endParaRPr lang="pt-BR" sz="1200" dirty="0"/>
          </a:p>
        </p:txBody>
      </p:sp>
      <p:pic>
        <p:nvPicPr>
          <p:cNvPr id="3082" name="Picture 10" descr="Resultado de imagem para avery and mccarty"/>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356609" y="4625216"/>
            <a:ext cx="2342786" cy="1757090"/>
          </a:xfrm>
          <a:prstGeom prst="rect">
            <a:avLst/>
          </a:prstGeom>
          <a:noFill/>
          <a:extLst>
            <a:ext uri="{909E8E84-426E-40DD-AFC4-6F175D3DCCD1}">
              <a14:hiddenFill xmlns:a14="http://schemas.microsoft.com/office/drawing/2010/main">
                <a:solidFill>
                  <a:srgbClr val="FFFFFF"/>
                </a:solidFill>
              </a14:hiddenFill>
            </a:ext>
          </a:extLst>
        </p:spPr>
      </p:pic>
      <p:sp>
        <p:nvSpPr>
          <p:cNvPr id="14" name="CaixaDeTexto 13"/>
          <p:cNvSpPr txBox="1"/>
          <p:nvPr/>
        </p:nvSpPr>
        <p:spPr>
          <a:xfrm>
            <a:off x="1421004" y="6422271"/>
            <a:ext cx="2342786" cy="276999"/>
          </a:xfrm>
          <a:prstGeom prst="rect">
            <a:avLst/>
          </a:prstGeom>
          <a:noFill/>
        </p:spPr>
        <p:txBody>
          <a:bodyPr wrap="square" rtlCol="0">
            <a:spAutoFit/>
          </a:bodyPr>
          <a:lstStyle/>
          <a:p>
            <a:r>
              <a:rPr lang="pt-BR" sz="1200" dirty="0" err="1" smtClean="0"/>
              <a:t>Avery</a:t>
            </a:r>
            <a:r>
              <a:rPr lang="pt-BR" sz="1200" dirty="0" smtClean="0"/>
              <a:t>, </a:t>
            </a:r>
            <a:r>
              <a:rPr lang="pt-BR" sz="1200" dirty="0" err="1" smtClean="0"/>
              <a:t>MacLeod</a:t>
            </a:r>
            <a:r>
              <a:rPr lang="pt-BR" sz="1200" dirty="0" smtClean="0"/>
              <a:t>, </a:t>
            </a:r>
            <a:r>
              <a:rPr lang="pt-BR" sz="1200" dirty="0" err="1" smtClean="0"/>
              <a:t>McCarty</a:t>
            </a:r>
            <a:r>
              <a:rPr lang="pt-BR" sz="1200" dirty="0" smtClean="0"/>
              <a:t>, 1944</a:t>
            </a:r>
            <a:endParaRPr lang="pt-BR" sz="1200" dirty="0"/>
          </a:p>
        </p:txBody>
      </p:sp>
      <p:sp>
        <p:nvSpPr>
          <p:cNvPr id="16" name="CaixaDeTexto 15"/>
          <p:cNvSpPr txBox="1"/>
          <p:nvPr/>
        </p:nvSpPr>
        <p:spPr>
          <a:xfrm>
            <a:off x="9239956" y="3148890"/>
            <a:ext cx="1923880" cy="276999"/>
          </a:xfrm>
          <a:prstGeom prst="rect">
            <a:avLst/>
          </a:prstGeom>
          <a:noFill/>
        </p:spPr>
        <p:txBody>
          <a:bodyPr wrap="square" rtlCol="0">
            <a:spAutoFit/>
          </a:bodyPr>
          <a:lstStyle/>
          <a:p>
            <a:r>
              <a:rPr lang="pt-BR" sz="1200" dirty="0" err="1" smtClean="0"/>
              <a:t>Rosalind</a:t>
            </a:r>
            <a:r>
              <a:rPr lang="pt-BR" sz="1200" dirty="0" smtClean="0"/>
              <a:t> Franklin, 1953</a:t>
            </a:r>
            <a:endParaRPr lang="pt-BR" sz="1200" dirty="0"/>
          </a:p>
        </p:txBody>
      </p:sp>
      <p:pic>
        <p:nvPicPr>
          <p:cNvPr id="3086" name="Picture 14" descr="Imagem relacionada"/>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817689" y="1715538"/>
            <a:ext cx="2536111" cy="1442413"/>
          </a:xfrm>
          <a:prstGeom prst="rect">
            <a:avLst/>
          </a:prstGeom>
          <a:noFill/>
          <a:extLst>
            <a:ext uri="{909E8E84-426E-40DD-AFC4-6F175D3DCCD1}">
              <a14:hiddenFill xmlns:a14="http://schemas.microsoft.com/office/drawing/2010/main">
                <a:solidFill>
                  <a:srgbClr val="FFFFFF"/>
                </a:solidFill>
              </a14:hiddenFill>
            </a:ext>
          </a:extLst>
        </p:spPr>
      </p:pic>
      <p:pic>
        <p:nvPicPr>
          <p:cNvPr id="3088" name="Picture 16" descr="Resultado de imagem para avery and mccarty"/>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159629" y="4152424"/>
            <a:ext cx="2834246" cy="1665777"/>
          </a:xfrm>
          <a:prstGeom prst="rect">
            <a:avLst/>
          </a:prstGeom>
          <a:noFill/>
          <a:extLst>
            <a:ext uri="{909E8E84-426E-40DD-AFC4-6F175D3DCCD1}">
              <a14:hiddenFill xmlns:a14="http://schemas.microsoft.com/office/drawing/2010/main">
                <a:solidFill>
                  <a:srgbClr val="FFFFFF"/>
                </a:solidFill>
              </a14:hiddenFill>
            </a:ext>
          </a:extLst>
        </p:spPr>
      </p:pic>
      <p:sp>
        <p:nvSpPr>
          <p:cNvPr id="20" name="CaixaDeTexto 19"/>
          <p:cNvSpPr txBox="1"/>
          <p:nvPr/>
        </p:nvSpPr>
        <p:spPr>
          <a:xfrm>
            <a:off x="6349285" y="5891801"/>
            <a:ext cx="2468403" cy="276999"/>
          </a:xfrm>
          <a:prstGeom prst="rect">
            <a:avLst/>
          </a:prstGeom>
          <a:noFill/>
        </p:spPr>
        <p:txBody>
          <a:bodyPr wrap="square" rtlCol="0">
            <a:spAutoFit/>
          </a:bodyPr>
          <a:lstStyle/>
          <a:p>
            <a:r>
              <a:rPr lang="pt-BR" sz="1200" dirty="0" smtClean="0"/>
              <a:t>Marta Chase, Alfred Hershey, 1952</a:t>
            </a:r>
            <a:endParaRPr lang="pt-BR" sz="1200" dirty="0"/>
          </a:p>
        </p:txBody>
      </p:sp>
      <p:pic>
        <p:nvPicPr>
          <p:cNvPr id="3090" name="Picture 18" descr="https://ars.els-cdn.com/content/image/1-s2.0-S0012160604008231-gr6.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301292" y="4414975"/>
            <a:ext cx="1432138" cy="1967331"/>
          </a:xfrm>
          <a:prstGeom prst="rect">
            <a:avLst/>
          </a:prstGeom>
          <a:noFill/>
          <a:extLst>
            <a:ext uri="{909E8E84-426E-40DD-AFC4-6F175D3DCCD1}">
              <a14:hiddenFill xmlns:a14="http://schemas.microsoft.com/office/drawing/2010/main">
                <a:solidFill>
                  <a:srgbClr val="FFFFFF"/>
                </a:solidFill>
              </a14:hiddenFill>
            </a:ext>
          </a:extLst>
        </p:spPr>
      </p:pic>
      <p:sp>
        <p:nvSpPr>
          <p:cNvPr id="22" name="CaixaDeTexto 21"/>
          <p:cNvSpPr txBox="1"/>
          <p:nvPr/>
        </p:nvSpPr>
        <p:spPr>
          <a:xfrm>
            <a:off x="4386764" y="6383632"/>
            <a:ext cx="1714176" cy="276999"/>
          </a:xfrm>
          <a:prstGeom prst="rect">
            <a:avLst/>
          </a:prstGeom>
          <a:noFill/>
        </p:spPr>
        <p:txBody>
          <a:bodyPr wrap="square" rtlCol="0">
            <a:spAutoFit/>
          </a:bodyPr>
          <a:lstStyle/>
          <a:p>
            <a:r>
              <a:rPr lang="pt-BR" sz="1200" dirty="0" smtClean="0"/>
              <a:t>F. </a:t>
            </a:r>
            <a:r>
              <a:rPr lang="pt-BR" sz="1200" dirty="0" err="1" smtClean="0"/>
              <a:t>Miescher</a:t>
            </a:r>
            <a:r>
              <a:rPr lang="pt-BR" sz="1200" dirty="0" smtClean="0"/>
              <a:t>, 1871</a:t>
            </a:r>
            <a:endParaRPr lang="pt-BR" sz="1200" dirty="0"/>
          </a:p>
        </p:txBody>
      </p:sp>
    </p:spTree>
    <p:extLst>
      <p:ext uri="{BB962C8B-B14F-4D97-AF65-F5344CB8AC3E}">
        <p14:creationId xmlns:p14="http://schemas.microsoft.com/office/powerpoint/2010/main" val="412656558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5"/>
          <p:cNvSpPr txBox="1">
            <a:spLocks noChangeArrowheads="1"/>
          </p:cNvSpPr>
          <p:nvPr/>
        </p:nvSpPr>
        <p:spPr bwMode="auto">
          <a:xfrm>
            <a:off x="1817664" y="1431101"/>
            <a:ext cx="8859838"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85000"/>
              <a:buBlip>
                <a:blip r:embed="rId2"/>
              </a:buBlip>
              <a:defRPr sz="3200">
                <a:solidFill>
                  <a:schemeClr val="tx1"/>
                </a:solidFill>
                <a:latin typeface="Times New Roman" panose="02020603050405020304" pitchFamily="18" charset="0"/>
              </a:defRPr>
            </a:lvl1pPr>
            <a:lvl2pPr marL="742950" indent="-285750">
              <a:spcBef>
                <a:spcPct val="20000"/>
              </a:spcBef>
              <a:buClr>
                <a:schemeClr val="bg2"/>
              </a:buClr>
              <a:buSzPct val="70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SzPct val="7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SzPct val="7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SzTx/>
              <a:buFontTx/>
              <a:buNone/>
            </a:pPr>
            <a:r>
              <a:rPr lang="es-ES" sz="2000" dirty="0">
                <a:solidFill>
                  <a:srgbClr val="FF6600"/>
                </a:solidFill>
                <a:latin typeface="Lucida Console" panose="020B0609040504020204" pitchFamily="49" charset="0"/>
              </a:rPr>
              <a:t> </a:t>
            </a:r>
            <a:r>
              <a:rPr lang="es-ES" sz="2000" dirty="0" smtClean="0">
                <a:solidFill>
                  <a:srgbClr val="FF6600"/>
                </a:solidFill>
                <a:latin typeface="Lucida Console" panose="020B0609040504020204" pitchFamily="49" charset="0"/>
              </a:rPr>
              <a:t>Bioquímica </a:t>
            </a:r>
            <a:r>
              <a:rPr lang="es-ES" sz="2000" dirty="0" err="1">
                <a:solidFill>
                  <a:srgbClr val="FF6600"/>
                </a:solidFill>
                <a:latin typeface="Lucida Console" panose="020B0609040504020204" pitchFamily="49" charset="0"/>
              </a:rPr>
              <a:t>estrutural</a:t>
            </a:r>
            <a:r>
              <a:rPr lang="es-ES" sz="2000" dirty="0">
                <a:solidFill>
                  <a:srgbClr val="FF6600"/>
                </a:solidFill>
                <a:latin typeface="Lucida Console" panose="020B0609040504020204" pitchFamily="49" charset="0"/>
              </a:rPr>
              <a:t>. </a:t>
            </a:r>
            <a:r>
              <a:rPr lang="es-ES" sz="2000" dirty="0">
                <a:solidFill>
                  <a:srgbClr val="0033CC"/>
                </a:solidFill>
                <a:latin typeface="Lucida Console" panose="020B0609040504020204" pitchFamily="49" charset="0"/>
              </a:rPr>
              <a:t> </a:t>
            </a:r>
          </a:p>
          <a:p>
            <a:pPr algn="ctr" eaLnBrk="1" hangingPunct="1">
              <a:spcBef>
                <a:spcPct val="0"/>
              </a:spcBef>
              <a:buSzTx/>
              <a:buFontTx/>
              <a:buNone/>
            </a:pPr>
            <a:r>
              <a:rPr lang="es-ES" sz="2000" dirty="0">
                <a:solidFill>
                  <a:srgbClr val="0033CC"/>
                </a:solidFill>
                <a:latin typeface="Lucida Console" panose="020B0609040504020204" pitchFamily="49" charset="0"/>
              </a:rPr>
              <a:t> </a:t>
            </a:r>
            <a:r>
              <a:rPr lang="es-ES" sz="2000" dirty="0" err="1">
                <a:solidFill>
                  <a:srgbClr val="0033CC"/>
                </a:solidFill>
                <a:latin typeface="Lucida Console" panose="020B0609040504020204" pitchFamily="49" charset="0"/>
              </a:rPr>
              <a:t>Estuda</a:t>
            </a:r>
            <a:r>
              <a:rPr lang="es-ES" sz="2000" dirty="0">
                <a:solidFill>
                  <a:srgbClr val="0033CC"/>
                </a:solidFill>
                <a:latin typeface="Lucida Console" panose="020B0609040504020204" pitchFamily="49" charset="0"/>
              </a:rPr>
              <a:t> a </a:t>
            </a:r>
            <a:r>
              <a:rPr lang="es-ES" sz="2000" dirty="0" err="1">
                <a:solidFill>
                  <a:srgbClr val="0033CC"/>
                </a:solidFill>
                <a:latin typeface="Lucida Console" panose="020B0609040504020204" pitchFamily="49" charset="0"/>
              </a:rPr>
              <a:t>estrutura</a:t>
            </a:r>
            <a:r>
              <a:rPr lang="es-ES" sz="2000" dirty="0">
                <a:solidFill>
                  <a:srgbClr val="0033CC"/>
                </a:solidFill>
                <a:latin typeface="Lucida Console" panose="020B0609040504020204" pitchFamily="49" charset="0"/>
              </a:rPr>
              <a:t> química dos componentes da </a:t>
            </a:r>
          </a:p>
          <a:p>
            <a:pPr algn="ctr" eaLnBrk="1" hangingPunct="1">
              <a:spcBef>
                <a:spcPct val="0"/>
              </a:spcBef>
              <a:buSzTx/>
              <a:buFontTx/>
              <a:buNone/>
            </a:pPr>
            <a:r>
              <a:rPr lang="es-ES" sz="2000" dirty="0">
                <a:solidFill>
                  <a:srgbClr val="0033CC"/>
                </a:solidFill>
                <a:latin typeface="Lucida Console" panose="020B0609040504020204" pitchFamily="49" charset="0"/>
              </a:rPr>
              <a:t> materia viva e </a:t>
            </a:r>
            <a:r>
              <a:rPr lang="es-ES" sz="2000" dirty="0" err="1">
                <a:solidFill>
                  <a:srgbClr val="0033CC"/>
                </a:solidFill>
                <a:latin typeface="Lucida Console" panose="020B0609040504020204" pitchFamily="49" charset="0"/>
              </a:rPr>
              <a:t>sua</a:t>
            </a:r>
            <a:r>
              <a:rPr lang="es-ES" sz="2000" dirty="0">
                <a:solidFill>
                  <a:srgbClr val="0033CC"/>
                </a:solidFill>
                <a:latin typeface="Lucida Console" panose="020B0609040504020204" pitchFamily="49" charset="0"/>
              </a:rPr>
              <a:t> </a:t>
            </a:r>
            <a:r>
              <a:rPr lang="es-ES" sz="2000" dirty="0" err="1">
                <a:solidFill>
                  <a:srgbClr val="0033CC"/>
                </a:solidFill>
                <a:latin typeface="Lucida Console" panose="020B0609040504020204" pitchFamily="49" charset="0"/>
              </a:rPr>
              <a:t>relação</a:t>
            </a:r>
            <a:r>
              <a:rPr lang="es-ES" sz="2000" dirty="0">
                <a:solidFill>
                  <a:srgbClr val="0033CC"/>
                </a:solidFill>
                <a:latin typeface="Lucida Console" panose="020B0609040504020204" pitchFamily="49" charset="0"/>
              </a:rPr>
              <a:t> </a:t>
            </a:r>
            <a:r>
              <a:rPr lang="es-ES" sz="2000" dirty="0" err="1">
                <a:solidFill>
                  <a:srgbClr val="0033CC"/>
                </a:solidFill>
                <a:latin typeface="Lucida Console" panose="020B0609040504020204" pitchFamily="49" charset="0"/>
              </a:rPr>
              <a:t>com</a:t>
            </a:r>
            <a:r>
              <a:rPr lang="es-ES" sz="2000" dirty="0">
                <a:solidFill>
                  <a:srgbClr val="0033CC"/>
                </a:solidFill>
                <a:latin typeface="Lucida Console" panose="020B0609040504020204" pitchFamily="49" charset="0"/>
              </a:rPr>
              <a:t> a </a:t>
            </a:r>
            <a:r>
              <a:rPr lang="es-ES" sz="2000" dirty="0" err="1">
                <a:solidFill>
                  <a:srgbClr val="0033CC"/>
                </a:solidFill>
                <a:latin typeface="Lucida Console" panose="020B0609040504020204" pitchFamily="49" charset="0"/>
              </a:rPr>
              <a:t>função</a:t>
            </a:r>
            <a:r>
              <a:rPr lang="es-ES" sz="2000" dirty="0">
                <a:solidFill>
                  <a:srgbClr val="0033CC"/>
                </a:solidFill>
                <a:latin typeface="Lucida Console" panose="020B0609040504020204" pitchFamily="49" charset="0"/>
              </a:rPr>
              <a:t> biológica.</a:t>
            </a:r>
            <a:endParaRPr lang="en-US" sz="2000" dirty="0">
              <a:solidFill>
                <a:srgbClr val="0033CC"/>
              </a:solidFill>
              <a:latin typeface="Lucida Console" panose="020B0609040504020204" pitchFamily="49" charset="0"/>
            </a:endParaRPr>
          </a:p>
        </p:txBody>
      </p:sp>
      <p:sp>
        <p:nvSpPr>
          <p:cNvPr id="5" name="CaixaDeTexto 4"/>
          <p:cNvSpPr txBox="1"/>
          <p:nvPr/>
        </p:nvSpPr>
        <p:spPr>
          <a:xfrm>
            <a:off x="2357264" y="566671"/>
            <a:ext cx="6991016" cy="707886"/>
          </a:xfrm>
          <a:prstGeom prst="rect">
            <a:avLst/>
          </a:prstGeom>
          <a:noFill/>
        </p:spPr>
        <p:txBody>
          <a:bodyPr wrap="none" rtlCol="0">
            <a:spAutoFit/>
          </a:bodyPr>
          <a:lstStyle/>
          <a:p>
            <a:pPr algn="ctr"/>
            <a:r>
              <a:rPr lang="pt-BR" sz="4000" dirty="0" smtClean="0">
                <a:solidFill>
                  <a:schemeClr val="accent5">
                    <a:lumMod val="75000"/>
                  </a:schemeClr>
                </a:solidFill>
                <a:latin typeface="Lucida Console" panose="020B0609040504020204" pitchFamily="49" charset="0"/>
              </a:rPr>
              <a:t>Divisões da Bioquímica</a:t>
            </a:r>
            <a:endParaRPr lang="pt-BR" sz="4000" dirty="0">
              <a:solidFill>
                <a:schemeClr val="accent5">
                  <a:lumMod val="75000"/>
                </a:schemeClr>
              </a:solidFill>
              <a:latin typeface="Lucida Console" panose="020B0609040504020204" pitchFamily="49" charset="0"/>
            </a:endParaRPr>
          </a:p>
        </p:txBody>
      </p:sp>
      <p:sp>
        <p:nvSpPr>
          <p:cNvPr id="6" name="Text Box 26"/>
          <p:cNvSpPr txBox="1">
            <a:spLocks noChangeArrowheads="1"/>
          </p:cNvSpPr>
          <p:nvPr/>
        </p:nvSpPr>
        <p:spPr bwMode="auto">
          <a:xfrm>
            <a:off x="1701934" y="2844814"/>
            <a:ext cx="8626922"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SzPct val="85000"/>
              <a:buBlip>
                <a:blip r:embed="rId2"/>
              </a:buBlip>
              <a:defRPr sz="3200">
                <a:solidFill>
                  <a:schemeClr val="tx1"/>
                </a:solidFill>
                <a:latin typeface="Times New Roman" panose="02020603050405020304" pitchFamily="18" charset="0"/>
              </a:defRPr>
            </a:lvl1pPr>
            <a:lvl2pPr marL="742950" indent="-285750">
              <a:spcBef>
                <a:spcPct val="20000"/>
              </a:spcBef>
              <a:buClr>
                <a:schemeClr val="bg2"/>
              </a:buClr>
              <a:buSzPct val="70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SzPct val="7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SzPct val="7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SzTx/>
              <a:buNone/>
            </a:pPr>
            <a:r>
              <a:rPr lang="es-ES" sz="2000" dirty="0" smtClean="0">
                <a:solidFill>
                  <a:srgbClr val="FF6600"/>
                </a:solidFill>
                <a:latin typeface="Arial Black" panose="020B0A04020102020204" pitchFamily="34" charset="0"/>
              </a:rPr>
              <a:t>   </a:t>
            </a:r>
            <a:r>
              <a:rPr lang="es-ES" sz="2000" dirty="0" smtClean="0">
                <a:solidFill>
                  <a:srgbClr val="FF6600"/>
                </a:solidFill>
                <a:latin typeface="Lucida Console" panose="020B0609040504020204" pitchFamily="49" charset="0"/>
              </a:rPr>
              <a:t>Bioquímica do Metabolismo</a:t>
            </a:r>
            <a:r>
              <a:rPr lang="es-ES" sz="2000" dirty="0">
                <a:solidFill>
                  <a:srgbClr val="FF6600"/>
                </a:solidFill>
                <a:latin typeface="Lucida Console" panose="020B0609040504020204" pitchFamily="49" charset="0"/>
              </a:rPr>
              <a:t>.</a:t>
            </a:r>
          </a:p>
          <a:p>
            <a:pPr algn="ctr" eaLnBrk="1" hangingPunct="1">
              <a:spcBef>
                <a:spcPct val="0"/>
              </a:spcBef>
              <a:buSzTx/>
              <a:buFontTx/>
              <a:buNone/>
            </a:pPr>
            <a:r>
              <a:rPr lang="es-ES" sz="2000" dirty="0">
                <a:solidFill>
                  <a:srgbClr val="0033CC"/>
                </a:solidFill>
                <a:latin typeface="Lucida Console" panose="020B0609040504020204" pitchFamily="49" charset="0"/>
              </a:rPr>
              <a:t> </a:t>
            </a:r>
            <a:r>
              <a:rPr lang="es-ES" sz="2000" dirty="0" err="1" smtClean="0">
                <a:solidFill>
                  <a:srgbClr val="0033CC"/>
                </a:solidFill>
                <a:latin typeface="Lucida Console" panose="020B0609040504020204" pitchFamily="49" charset="0"/>
              </a:rPr>
              <a:t>Estuda</a:t>
            </a:r>
            <a:r>
              <a:rPr lang="es-ES" sz="2000" dirty="0" smtClean="0">
                <a:solidFill>
                  <a:srgbClr val="0033CC"/>
                </a:solidFill>
                <a:latin typeface="Lucida Console" panose="020B0609040504020204" pitchFamily="49" charset="0"/>
              </a:rPr>
              <a:t> </a:t>
            </a:r>
            <a:r>
              <a:rPr lang="es-ES" sz="2000" dirty="0">
                <a:solidFill>
                  <a:srgbClr val="0033CC"/>
                </a:solidFill>
                <a:latin typeface="Lucida Console" panose="020B0609040504020204" pitchFamily="49" charset="0"/>
              </a:rPr>
              <a:t>a </a:t>
            </a:r>
            <a:r>
              <a:rPr lang="es-ES" sz="2000" dirty="0" err="1">
                <a:solidFill>
                  <a:srgbClr val="0033CC"/>
                </a:solidFill>
                <a:latin typeface="Lucida Console" panose="020B0609040504020204" pitchFamily="49" charset="0"/>
              </a:rPr>
              <a:t>totalidade</a:t>
            </a:r>
            <a:r>
              <a:rPr lang="es-ES" sz="2000" dirty="0">
                <a:solidFill>
                  <a:srgbClr val="0033CC"/>
                </a:solidFill>
                <a:latin typeface="Lucida Console" panose="020B0609040504020204" pitchFamily="49" charset="0"/>
              </a:rPr>
              <a:t> das </a:t>
            </a:r>
            <a:r>
              <a:rPr lang="es-ES" sz="2000" dirty="0" err="1">
                <a:solidFill>
                  <a:srgbClr val="0033CC"/>
                </a:solidFill>
                <a:latin typeface="Lucida Console" panose="020B0609040504020204" pitchFamily="49" charset="0"/>
              </a:rPr>
              <a:t>reações</a:t>
            </a:r>
            <a:r>
              <a:rPr lang="es-ES" sz="2000" dirty="0">
                <a:solidFill>
                  <a:srgbClr val="0033CC"/>
                </a:solidFill>
                <a:latin typeface="Lucida Console" panose="020B0609040504020204" pitchFamily="49" charset="0"/>
              </a:rPr>
              <a:t> </a:t>
            </a:r>
            <a:r>
              <a:rPr lang="es-ES" sz="2000" dirty="0" smtClean="0">
                <a:solidFill>
                  <a:srgbClr val="0033CC"/>
                </a:solidFill>
                <a:latin typeface="Lucida Console" panose="020B0609040504020204" pitchFamily="49" charset="0"/>
              </a:rPr>
              <a:t>químicas de </a:t>
            </a:r>
            <a:r>
              <a:rPr lang="es-ES" sz="2000" dirty="0" err="1" smtClean="0">
                <a:solidFill>
                  <a:srgbClr val="0033CC"/>
                </a:solidFill>
                <a:latin typeface="Lucida Console" panose="020B0609040504020204" pitchFamily="49" charset="0"/>
              </a:rPr>
              <a:t>síntese</a:t>
            </a:r>
            <a:r>
              <a:rPr lang="es-ES" sz="2000" dirty="0" smtClean="0">
                <a:solidFill>
                  <a:srgbClr val="0033CC"/>
                </a:solidFill>
                <a:latin typeface="Lucida Console" panose="020B0609040504020204" pitchFamily="49" charset="0"/>
              </a:rPr>
              <a:t> e       </a:t>
            </a:r>
            <a:r>
              <a:rPr lang="es-ES" sz="2000" dirty="0">
                <a:solidFill>
                  <a:srgbClr val="0033CC"/>
                </a:solidFill>
                <a:latin typeface="Lucida Console" panose="020B0609040504020204" pitchFamily="49" charset="0"/>
              </a:rPr>
              <a:t> </a:t>
            </a:r>
            <a:r>
              <a:rPr lang="es-ES" sz="2000" dirty="0" smtClean="0">
                <a:solidFill>
                  <a:srgbClr val="0033CC"/>
                </a:solidFill>
                <a:latin typeface="Lucida Console" panose="020B0609040504020204" pitchFamily="49" charset="0"/>
              </a:rPr>
              <a:t>                </a:t>
            </a:r>
            <a:r>
              <a:rPr lang="es-ES" sz="2000" dirty="0" err="1" smtClean="0">
                <a:solidFill>
                  <a:srgbClr val="0033CC"/>
                </a:solidFill>
                <a:latin typeface="Lucida Console" panose="020B0609040504020204" pitchFamily="49" charset="0"/>
              </a:rPr>
              <a:t>e</a:t>
            </a:r>
            <a:r>
              <a:rPr lang="es-ES" sz="2000" dirty="0" smtClean="0">
                <a:solidFill>
                  <a:srgbClr val="0033CC"/>
                </a:solidFill>
                <a:latin typeface="Lucida Console" panose="020B0609040504020204" pitchFamily="49" charset="0"/>
              </a:rPr>
              <a:t> </a:t>
            </a:r>
            <a:r>
              <a:rPr lang="es-ES" sz="2000" dirty="0" err="1" smtClean="0">
                <a:solidFill>
                  <a:srgbClr val="0033CC"/>
                </a:solidFill>
                <a:latin typeface="Lucida Console" panose="020B0609040504020204" pitchFamily="49" charset="0"/>
              </a:rPr>
              <a:t>degradação</a:t>
            </a:r>
            <a:r>
              <a:rPr lang="es-ES" sz="2000" dirty="0" smtClean="0">
                <a:solidFill>
                  <a:srgbClr val="0033CC"/>
                </a:solidFill>
                <a:latin typeface="Lucida Console" panose="020B0609040504020204" pitchFamily="49" charset="0"/>
              </a:rPr>
              <a:t> </a:t>
            </a:r>
            <a:r>
              <a:rPr lang="es-ES" sz="2000" dirty="0">
                <a:solidFill>
                  <a:srgbClr val="0033CC"/>
                </a:solidFill>
                <a:latin typeface="Lucida Console" panose="020B0609040504020204" pitchFamily="49" charset="0"/>
              </a:rPr>
              <a:t>que se </a:t>
            </a:r>
            <a:r>
              <a:rPr lang="es-ES" sz="2000" dirty="0" err="1" smtClean="0">
                <a:solidFill>
                  <a:srgbClr val="0033CC"/>
                </a:solidFill>
                <a:latin typeface="Lucida Console" panose="020B0609040504020204" pitchFamily="49" charset="0"/>
              </a:rPr>
              <a:t>produzem</a:t>
            </a:r>
            <a:r>
              <a:rPr lang="es-ES" sz="2000" dirty="0" smtClean="0">
                <a:solidFill>
                  <a:srgbClr val="0033CC"/>
                </a:solidFill>
                <a:latin typeface="Lucida Console" panose="020B0609040504020204" pitchFamily="49" charset="0"/>
              </a:rPr>
              <a:t> </a:t>
            </a:r>
            <a:r>
              <a:rPr lang="es-ES" sz="2000" dirty="0" err="1">
                <a:solidFill>
                  <a:srgbClr val="0033CC"/>
                </a:solidFill>
                <a:latin typeface="Lucida Console" panose="020B0609040504020204" pitchFamily="49" charset="0"/>
              </a:rPr>
              <a:t>na</a:t>
            </a:r>
            <a:r>
              <a:rPr lang="es-ES" sz="2000" dirty="0">
                <a:solidFill>
                  <a:srgbClr val="0033CC"/>
                </a:solidFill>
                <a:latin typeface="Lucida Console" panose="020B0609040504020204" pitchFamily="49" charset="0"/>
              </a:rPr>
              <a:t> </a:t>
            </a:r>
            <a:r>
              <a:rPr lang="es-ES" sz="2000" dirty="0" err="1">
                <a:solidFill>
                  <a:srgbClr val="0033CC"/>
                </a:solidFill>
                <a:latin typeface="Lucida Console" panose="020B0609040504020204" pitchFamily="49" charset="0"/>
              </a:rPr>
              <a:t>matéria</a:t>
            </a:r>
            <a:r>
              <a:rPr lang="es-ES" sz="2000" dirty="0">
                <a:solidFill>
                  <a:srgbClr val="0033CC"/>
                </a:solidFill>
                <a:latin typeface="Lucida Console" panose="020B0609040504020204" pitchFamily="49" charset="0"/>
              </a:rPr>
              <a:t> viva.</a:t>
            </a:r>
            <a:endParaRPr lang="en-US" sz="2000" dirty="0">
              <a:solidFill>
                <a:srgbClr val="0033CC"/>
              </a:solidFill>
              <a:latin typeface="Lucida Console" panose="020B0609040504020204" pitchFamily="49" charset="0"/>
            </a:endParaRPr>
          </a:p>
        </p:txBody>
      </p:sp>
      <p:sp>
        <p:nvSpPr>
          <p:cNvPr id="7" name="Text Box 27"/>
          <p:cNvSpPr txBox="1">
            <a:spLocks noChangeArrowheads="1"/>
          </p:cNvSpPr>
          <p:nvPr/>
        </p:nvSpPr>
        <p:spPr bwMode="auto">
          <a:xfrm>
            <a:off x="1661376" y="4223420"/>
            <a:ext cx="8893175"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85000"/>
              <a:buBlip>
                <a:blip r:embed="rId2"/>
              </a:buBlip>
              <a:defRPr sz="3200">
                <a:solidFill>
                  <a:schemeClr val="tx1"/>
                </a:solidFill>
                <a:latin typeface="Times New Roman" panose="02020603050405020304" pitchFamily="18" charset="0"/>
              </a:defRPr>
            </a:lvl1pPr>
            <a:lvl2pPr marL="742950" indent="-285750">
              <a:spcBef>
                <a:spcPct val="20000"/>
              </a:spcBef>
              <a:buClr>
                <a:schemeClr val="bg2"/>
              </a:buClr>
              <a:buSzPct val="70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SzPct val="7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SzPct val="7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SzTx/>
              <a:buFontTx/>
              <a:buNone/>
            </a:pPr>
            <a:r>
              <a:rPr lang="es-ES" sz="2000" dirty="0" smtClean="0">
                <a:solidFill>
                  <a:srgbClr val="FF6600"/>
                </a:solidFill>
                <a:latin typeface="Arial Black" panose="020B0A04020102020204" pitchFamily="34" charset="0"/>
              </a:rPr>
              <a:t>  </a:t>
            </a:r>
            <a:r>
              <a:rPr lang="es-ES" sz="2000" dirty="0" smtClean="0">
                <a:solidFill>
                  <a:srgbClr val="FF6600"/>
                </a:solidFill>
                <a:latin typeface="Lucida Console" panose="020B0609040504020204" pitchFamily="49" charset="0"/>
              </a:rPr>
              <a:t>Bioquímica da </a:t>
            </a:r>
            <a:r>
              <a:rPr lang="es-ES" sz="2000" dirty="0" err="1" smtClean="0">
                <a:solidFill>
                  <a:srgbClr val="FF6600"/>
                </a:solidFill>
                <a:latin typeface="Lucida Console" panose="020B0609040504020204" pitchFamily="49" charset="0"/>
              </a:rPr>
              <a:t>Informação</a:t>
            </a:r>
            <a:r>
              <a:rPr lang="es-ES" sz="2000" dirty="0" smtClean="0">
                <a:solidFill>
                  <a:srgbClr val="FF6600"/>
                </a:solidFill>
                <a:latin typeface="Lucida Console" panose="020B0609040504020204" pitchFamily="49" charset="0"/>
              </a:rPr>
              <a:t> </a:t>
            </a:r>
            <a:r>
              <a:rPr lang="es-ES" sz="2000" dirty="0">
                <a:solidFill>
                  <a:srgbClr val="FF6600"/>
                </a:solidFill>
                <a:latin typeface="Lucida Console" panose="020B0609040504020204" pitchFamily="49" charset="0"/>
              </a:rPr>
              <a:t>Biológica.</a:t>
            </a:r>
          </a:p>
          <a:p>
            <a:pPr algn="ctr" eaLnBrk="1" hangingPunct="1">
              <a:spcBef>
                <a:spcPct val="0"/>
              </a:spcBef>
              <a:buSzTx/>
              <a:buFontTx/>
              <a:buNone/>
            </a:pPr>
            <a:r>
              <a:rPr lang="es-ES" sz="2000" dirty="0">
                <a:solidFill>
                  <a:srgbClr val="0033CC"/>
                </a:solidFill>
                <a:latin typeface="Lucida Console" panose="020B0609040504020204" pitchFamily="49" charset="0"/>
              </a:rPr>
              <a:t> </a:t>
            </a:r>
            <a:r>
              <a:rPr lang="es-ES" sz="2000" dirty="0" smtClean="0">
                <a:solidFill>
                  <a:srgbClr val="0033CC"/>
                </a:solidFill>
                <a:latin typeface="Lucida Console" panose="020B0609040504020204" pitchFamily="49" charset="0"/>
              </a:rPr>
              <a:t> </a:t>
            </a:r>
            <a:r>
              <a:rPr lang="es-ES" sz="2000" dirty="0" err="1" smtClean="0">
                <a:solidFill>
                  <a:srgbClr val="0033CC"/>
                </a:solidFill>
                <a:latin typeface="Lucida Console" panose="020B0609040504020204" pitchFamily="49" charset="0"/>
              </a:rPr>
              <a:t>Estuda</a:t>
            </a:r>
            <a:r>
              <a:rPr lang="es-ES" sz="2000" dirty="0" smtClean="0">
                <a:solidFill>
                  <a:srgbClr val="0033CC"/>
                </a:solidFill>
                <a:latin typeface="Lucida Console" panose="020B0609040504020204" pitchFamily="49" charset="0"/>
              </a:rPr>
              <a:t> </a:t>
            </a:r>
            <a:r>
              <a:rPr lang="es-ES" sz="2000" dirty="0">
                <a:solidFill>
                  <a:srgbClr val="0033CC"/>
                </a:solidFill>
                <a:latin typeface="Lucida Console" panose="020B0609040504020204" pitchFamily="49" charset="0"/>
              </a:rPr>
              <a:t>a química dos </a:t>
            </a:r>
            <a:r>
              <a:rPr lang="es-ES" sz="2000" dirty="0" err="1">
                <a:solidFill>
                  <a:srgbClr val="0033CC"/>
                </a:solidFill>
                <a:latin typeface="Lucida Console" panose="020B0609040504020204" pitchFamily="49" charset="0"/>
              </a:rPr>
              <a:t>processos</a:t>
            </a:r>
            <a:r>
              <a:rPr lang="es-ES" sz="2000" dirty="0">
                <a:solidFill>
                  <a:srgbClr val="0033CC"/>
                </a:solidFill>
                <a:latin typeface="Lucida Console" panose="020B0609040504020204" pitchFamily="49" charset="0"/>
              </a:rPr>
              <a:t> e as substancias que </a:t>
            </a:r>
          </a:p>
          <a:p>
            <a:pPr algn="ctr" eaLnBrk="1" hangingPunct="1">
              <a:spcBef>
                <a:spcPct val="0"/>
              </a:spcBef>
              <a:buSzTx/>
              <a:buFontTx/>
              <a:buNone/>
            </a:pPr>
            <a:r>
              <a:rPr lang="es-ES" sz="2000" dirty="0">
                <a:solidFill>
                  <a:srgbClr val="0033CC"/>
                </a:solidFill>
                <a:latin typeface="Lucida Console" panose="020B0609040504020204" pitchFamily="49" charset="0"/>
              </a:rPr>
              <a:t>  </a:t>
            </a:r>
            <a:r>
              <a:rPr lang="es-ES" sz="2000" dirty="0" err="1">
                <a:solidFill>
                  <a:srgbClr val="0033CC"/>
                </a:solidFill>
                <a:latin typeface="Lucida Console" panose="020B0609040504020204" pitchFamily="49" charset="0"/>
              </a:rPr>
              <a:t>armazenam</a:t>
            </a:r>
            <a:r>
              <a:rPr lang="es-ES" sz="2000" dirty="0">
                <a:solidFill>
                  <a:srgbClr val="0033CC"/>
                </a:solidFill>
                <a:latin typeface="Lucida Console" panose="020B0609040504020204" pitchFamily="49" charset="0"/>
              </a:rPr>
              <a:t> e </a:t>
            </a:r>
            <a:r>
              <a:rPr lang="es-ES" sz="2000" dirty="0" err="1">
                <a:solidFill>
                  <a:srgbClr val="0033CC"/>
                </a:solidFill>
                <a:latin typeface="Lucida Console" panose="020B0609040504020204" pitchFamily="49" charset="0"/>
              </a:rPr>
              <a:t>transmitem</a:t>
            </a:r>
            <a:r>
              <a:rPr lang="es-ES" sz="2000" dirty="0">
                <a:solidFill>
                  <a:srgbClr val="0033CC"/>
                </a:solidFill>
                <a:latin typeface="Lucida Console" panose="020B0609040504020204" pitchFamily="49" charset="0"/>
              </a:rPr>
              <a:t> a </a:t>
            </a:r>
            <a:r>
              <a:rPr lang="es-ES" sz="2000" dirty="0" err="1">
                <a:solidFill>
                  <a:srgbClr val="0033CC"/>
                </a:solidFill>
                <a:latin typeface="Lucida Console" panose="020B0609040504020204" pitchFamily="49" charset="0"/>
              </a:rPr>
              <a:t>informação</a:t>
            </a:r>
            <a:r>
              <a:rPr lang="es-ES" sz="2000" dirty="0">
                <a:solidFill>
                  <a:srgbClr val="0033CC"/>
                </a:solidFill>
                <a:latin typeface="Lucida Console" panose="020B0609040504020204" pitchFamily="49" charset="0"/>
              </a:rPr>
              <a:t> biológica. </a:t>
            </a:r>
            <a:r>
              <a:rPr lang="es-ES" sz="2000" dirty="0" err="1">
                <a:solidFill>
                  <a:srgbClr val="0033CC"/>
                </a:solidFill>
                <a:latin typeface="Lucida Console" panose="020B0609040504020204" pitchFamily="49" charset="0"/>
              </a:rPr>
              <a:t>Inclui</a:t>
            </a:r>
            <a:r>
              <a:rPr lang="es-ES" sz="2000" dirty="0">
                <a:solidFill>
                  <a:srgbClr val="0033CC"/>
                </a:solidFill>
                <a:latin typeface="Lucida Console" panose="020B0609040504020204" pitchFamily="49" charset="0"/>
              </a:rPr>
              <a:t> a </a:t>
            </a:r>
          </a:p>
          <a:p>
            <a:pPr algn="ctr" eaLnBrk="1" hangingPunct="1">
              <a:spcBef>
                <a:spcPct val="0"/>
              </a:spcBef>
              <a:buSzTx/>
              <a:buFontTx/>
              <a:buNone/>
            </a:pPr>
            <a:r>
              <a:rPr lang="es-ES" sz="2000" i="1" dirty="0">
                <a:solidFill>
                  <a:srgbClr val="0033CC"/>
                </a:solidFill>
                <a:latin typeface="Lucida Console" panose="020B0609040504020204" pitchFamily="49" charset="0"/>
              </a:rPr>
              <a:t>  Genética Molecular</a:t>
            </a:r>
            <a:r>
              <a:rPr lang="es-ES" sz="2000" dirty="0">
                <a:solidFill>
                  <a:srgbClr val="0033CC"/>
                </a:solidFill>
                <a:latin typeface="Lucida Console" panose="020B0609040504020204" pitchFamily="49" charset="0"/>
              </a:rPr>
              <a:t> </a:t>
            </a:r>
            <a:r>
              <a:rPr lang="es-ES" sz="2000" dirty="0" err="1">
                <a:solidFill>
                  <a:srgbClr val="0033CC"/>
                </a:solidFill>
                <a:latin typeface="Lucida Console" panose="020B0609040504020204" pitchFamily="49" charset="0"/>
              </a:rPr>
              <a:t>cujo</a:t>
            </a:r>
            <a:r>
              <a:rPr lang="es-ES" sz="2000" dirty="0">
                <a:solidFill>
                  <a:srgbClr val="0033CC"/>
                </a:solidFill>
                <a:latin typeface="Lucida Console" panose="020B0609040504020204" pitchFamily="49" charset="0"/>
              </a:rPr>
              <a:t> objetivo é </a:t>
            </a:r>
            <a:r>
              <a:rPr lang="es-ES" sz="2000" dirty="0" err="1">
                <a:solidFill>
                  <a:srgbClr val="0033CC"/>
                </a:solidFill>
                <a:latin typeface="Lucida Console" panose="020B0609040504020204" pitchFamily="49" charset="0"/>
              </a:rPr>
              <a:t>conhecer</a:t>
            </a:r>
            <a:r>
              <a:rPr lang="es-ES" sz="2000" dirty="0">
                <a:solidFill>
                  <a:srgbClr val="0033CC"/>
                </a:solidFill>
                <a:latin typeface="Lucida Console" panose="020B0609040504020204" pitchFamily="49" charset="0"/>
              </a:rPr>
              <a:t> a </a:t>
            </a:r>
            <a:r>
              <a:rPr lang="es-ES" sz="2000" dirty="0" err="1">
                <a:solidFill>
                  <a:srgbClr val="0033CC"/>
                </a:solidFill>
                <a:latin typeface="Lucida Console" panose="020B0609040504020204" pitchFamily="49" charset="0"/>
              </a:rPr>
              <a:t>herança</a:t>
            </a:r>
            <a:r>
              <a:rPr lang="es-ES" sz="2000" dirty="0">
                <a:solidFill>
                  <a:srgbClr val="0033CC"/>
                </a:solidFill>
                <a:latin typeface="Lucida Console" panose="020B0609040504020204" pitchFamily="49" charset="0"/>
              </a:rPr>
              <a:t> e a  </a:t>
            </a:r>
            <a:r>
              <a:rPr lang="es-ES" sz="2000" dirty="0" err="1" smtClean="0">
                <a:solidFill>
                  <a:srgbClr val="0033CC"/>
                </a:solidFill>
                <a:latin typeface="Lucida Console" panose="020B0609040504020204" pitchFamily="49" charset="0"/>
              </a:rPr>
              <a:t>expressão</a:t>
            </a:r>
            <a:r>
              <a:rPr lang="es-ES" sz="2000" dirty="0" smtClean="0">
                <a:solidFill>
                  <a:srgbClr val="0033CC"/>
                </a:solidFill>
                <a:latin typeface="Lucida Console" panose="020B0609040504020204" pitchFamily="49" charset="0"/>
              </a:rPr>
              <a:t> </a:t>
            </a:r>
            <a:r>
              <a:rPr lang="es-ES" sz="2000" dirty="0">
                <a:solidFill>
                  <a:srgbClr val="0033CC"/>
                </a:solidFill>
                <a:latin typeface="Lucida Console" panose="020B0609040504020204" pitchFamily="49" charset="0"/>
              </a:rPr>
              <a:t>da </a:t>
            </a:r>
            <a:r>
              <a:rPr lang="es-ES" sz="2000" dirty="0" err="1">
                <a:solidFill>
                  <a:srgbClr val="0033CC"/>
                </a:solidFill>
                <a:latin typeface="Lucida Console" panose="020B0609040504020204" pitchFamily="49" charset="0"/>
              </a:rPr>
              <a:t>informação</a:t>
            </a:r>
            <a:r>
              <a:rPr lang="es-ES" sz="2000" dirty="0">
                <a:solidFill>
                  <a:srgbClr val="0033CC"/>
                </a:solidFill>
                <a:latin typeface="Lucida Console" panose="020B0609040504020204" pitchFamily="49" charset="0"/>
              </a:rPr>
              <a:t> genética </a:t>
            </a:r>
            <a:r>
              <a:rPr lang="es-ES" sz="2000" dirty="0" err="1">
                <a:solidFill>
                  <a:srgbClr val="0033CC"/>
                </a:solidFill>
                <a:latin typeface="Lucida Console" panose="020B0609040504020204" pitchFamily="49" charset="0"/>
              </a:rPr>
              <a:t>em</a:t>
            </a:r>
            <a:r>
              <a:rPr lang="es-ES" sz="2000" dirty="0">
                <a:solidFill>
                  <a:srgbClr val="0033CC"/>
                </a:solidFill>
                <a:latin typeface="Lucida Console" panose="020B0609040504020204" pitchFamily="49" charset="0"/>
              </a:rPr>
              <a:t> termos moleculares.</a:t>
            </a:r>
            <a:endParaRPr lang="en-US" sz="2000" dirty="0">
              <a:solidFill>
                <a:srgbClr val="0033CC"/>
              </a:solidFill>
              <a:latin typeface="Lucida Console" panose="020B0609040504020204" pitchFamily="49" charset="0"/>
            </a:endParaRPr>
          </a:p>
        </p:txBody>
      </p:sp>
    </p:spTree>
    <p:extLst>
      <p:ext uri="{BB962C8B-B14F-4D97-AF65-F5344CB8AC3E}">
        <p14:creationId xmlns:p14="http://schemas.microsoft.com/office/powerpoint/2010/main" val="65312330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i1p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7231" y="109241"/>
            <a:ext cx="7628741" cy="651694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104727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5"/>
          <p:cNvSpPr txBox="1">
            <a:spLocks noChangeArrowheads="1"/>
          </p:cNvSpPr>
          <p:nvPr/>
        </p:nvSpPr>
        <p:spPr bwMode="auto">
          <a:xfrm>
            <a:off x="761774" y="515158"/>
            <a:ext cx="10649069" cy="5632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SzPct val="85000"/>
              <a:buBlip>
                <a:blip r:embed="rId2"/>
              </a:buBlip>
              <a:defRPr sz="3200">
                <a:solidFill>
                  <a:schemeClr val="tx1"/>
                </a:solidFill>
                <a:latin typeface="Times New Roman" panose="02020603050405020304" pitchFamily="18" charset="0"/>
              </a:defRPr>
            </a:lvl1pPr>
            <a:lvl2pPr marL="742950" indent="-285750">
              <a:spcBef>
                <a:spcPct val="20000"/>
              </a:spcBef>
              <a:buClr>
                <a:schemeClr val="bg2"/>
              </a:buClr>
              <a:buSzPct val="70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SzPct val="7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SzPct val="7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SzTx/>
              <a:buFontTx/>
              <a:buChar char="-"/>
            </a:pPr>
            <a:r>
              <a:rPr lang="es-ES" sz="2000" b="1" dirty="0">
                <a:solidFill>
                  <a:schemeClr val="accent2"/>
                </a:solidFill>
                <a:latin typeface="Lucida Console" panose="020B0609040504020204" pitchFamily="49" charset="0"/>
              </a:rPr>
              <a:t> A bioquímica é </a:t>
            </a:r>
            <a:r>
              <a:rPr lang="es-ES" sz="2000" b="1" dirty="0" err="1">
                <a:solidFill>
                  <a:schemeClr val="accent2"/>
                </a:solidFill>
                <a:latin typeface="Lucida Console" panose="020B0609040504020204" pitchFamily="49" charset="0"/>
              </a:rPr>
              <a:t>uma</a:t>
            </a:r>
            <a:r>
              <a:rPr lang="es-ES" sz="2000" b="1" dirty="0">
                <a:solidFill>
                  <a:schemeClr val="accent2"/>
                </a:solidFill>
                <a:latin typeface="Lucida Console" panose="020B0609040504020204" pitchFamily="49" charset="0"/>
              </a:rPr>
              <a:t> </a:t>
            </a:r>
            <a:r>
              <a:rPr lang="es-ES" sz="2000" b="1" dirty="0" err="1" smtClean="0">
                <a:solidFill>
                  <a:schemeClr val="accent2"/>
                </a:solidFill>
                <a:latin typeface="Lucida Console" panose="020B0609040504020204" pitchFamily="49" charset="0"/>
              </a:rPr>
              <a:t>ciência</a:t>
            </a:r>
            <a:r>
              <a:rPr lang="es-ES" sz="2000" b="1" dirty="0" smtClean="0">
                <a:solidFill>
                  <a:schemeClr val="accent2"/>
                </a:solidFill>
                <a:latin typeface="Lucida Console" panose="020B0609040504020204" pitchFamily="49" charset="0"/>
              </a:rPr>
              <a:t> </a:t>
            </a:r>
            <a:r>
              <a:rPr lang="es-ES" sz="2000" b="1" dirty="0">
                <a:solidFill>
                  <a:schemeClr val="accent2"/>
                </a:solidFill>
                <a:latin typeface="Lucida Console" panose="020B0609040504020204" pitchFamily="49" charset="0"/>
              </a:rPr>
              <a:t>interdisciplinar.</a:t>
            </a:r>
          </a:p>
          <a:p>
            <a:pPr eaLnBrk="1" hangingPunct="1">
              <a:spcBef>
                <a:spcPct val="0"/>
              </a:spcBef>
              <a:buSzTx/>
              <a:buFontTx/>
              <a:buNone/>
            </a:pPr>
            <a:endParaRPr lang="es-ES" sz="2000" b="1" dirty="0">
              <a:solidFill>
                <a:srgbClr val="0033CC"/>
              </a:solidFill>
              <a:latin typeface="Lucida Console" panose="020B0609040504020204" pitchFamily="49" charset="0"/>
            </a:endParaRPr>
          </a:p>
          <a:p>
            <a:pPr eaLnBrk="1" hangingPunct="1">
              <a:spcBef>
                <a:spcPct val="0"/>
              </a:spcBef>
              <a:buSzTx/>
              <a:buFontTx/>
              <a:buChar char="•"/>
            </a:pPr>
            <a:r>
              <a:rPr lang="es-ES" sz="2000" b="1" dirty="0">
                <a:solidFill>
                  <a:srgbClr val="0033CC"/>
                </a:solidFill>
                <a:latin typeface="Lucida Console" panose="020B0609040504020204" pitchFamily="49" charset="0"/>
              </a:rPr>
              <a:t> Química </a:t>
            </a:r>
            <a:r>
              <a:rPr lang="es-ES" sz="2000" b="1" dirty="0" err="1" smtClean="0">
                <a:solidFill>
                  <a:srgbClr val="0033CC"/>
                </a:solidFill>
                <a:latin typeface="Lucida Console" panose="020B0609040504020204" pitchFamily="49" charset="0"/>
              </a:rPr>
              <a:t>orgânica</a:t>
            </a:r>
            <a:r>
              <a:rPr lang="es-ES" sz="2000" b="1" dirty="0">
                <a:solidFill>
                  <a:srgbClr val="0033CC"/>
                </a:solidFill>
                <a:latin typeface="Lucida Console" panose="020B0609040504020204" pitchFamily="49" charset="0"/>
              </a:rPr>
              <a:t>.</a:t>
            </a:r>
          </a:p>
          <a:p>
            <a:pPr eaLnBrk="1" hangingPunct="1">
              <a:spcBef>
                <a:spcPct val="0"/>
              </a:spcBef>
              <a:buSzTx/>
              <a:buFontTx/>
              <a:buChar char="•"/>
            </a:pPr>
            <a:r>
              <a:rPr lang="es-ES" sz="2000" b="1" dirty="0">
                <a:solidFill>
                  <a:srgbClr val="0033CC"/>
                </a:solidFill>
                <a:latin typeface="Lucida Console" panose="020B0609040504020204" pitchFamily="49" charset="0"/>
              </a:rPr>
              <a:t> Biofísica.</a:t>
            </a:r>
          </a:p>
          <a:p>
            <a:pPr eaLnBrk="1" hangingPunct="1">
              <a:spcBef>
                <a:spcPct val="0"/>
              </a:spcBef>
              <a:buSzTx/>
              <a:buFontTx/>
              <a:buChar char="•"/>
            </a:pPr>
            <a:r>
              <a:rPr lang="es-ES" sz="2000" b="1" dirty="0">
                <a:solidFill>
                  <a:srgbClr val="0033CC"/>
                </a:solidFill>
                <a:latin typeface="Lucida Console" panose="020B0609040504020204" pitchFamily="49" charset="0"/>
              </a:rPr>
              <a:t> </a:t>
            </a:r>
            <a:r>
              <a:rPr lang="es-ES" sz="2000" b="1" dirty="0" err="1">
                <a:solidFill>
                  <a:srgbClr val="0033CC"/>
                </a:solidFill>
                <a:latin typeface="Lucida Console" panose="020B0609040504020204" pitchFamily="49" charset="0"/>
              </a:rPr>
              <a:t>Investigação</a:t>
            </a:r>
            <a:r>
              <a:rPr lang="es-ES" sz="2000" b="1" dirty="0">
                <a:solidFill>
                  <a:srgbClr val="0033CC"/>
                </a:solidFill>
                <a:latin typeface="Lucida Console" panose="020B0609040504020204" pitchFamily="49" charset="0"/>
              </a:rPr>
              <a:t> médica.</a:t>
            </a:r>
          </a:p>
          <a:p>
            <a:pPr eaLnBrk="1" hangingPunct="1">
              <a:spcBef>
                <a:spcPct val="0"/>
              </a:spcBef>
              <a:buSzTx/>
              <a:buFontTx/>
              <a:buChar char="•"/>
            </a:pPr>
            <a:r>
              <a:rPr lang="es-ES" sz="2000" b="1" dirty="0">
                <a:solidFill>
                  <a:srgbClr val="0033CC"/>
                </a:solidFill>
                <a:latin typeface="Lucida Console" panose="020B0609040504020204" pitchFamily="49" charset="0"/>
              </a:rPr>
              <a:t> </a:t>
            </a:r>
            <a:r>
              <a:rPr lang="es-ES" sz="2000" b="1" dirty="0" err="1" smtClean="0">
                <a:solidFill>
                  <a:srgbClr val="0033CC"/>
                </a:solidFill>
                <a:latin typeface="Lucida Console" panose="020B0609040504020204" pitchFamily="49" charset="0"/>
              </a:rPr>
              <a:t>Nutrição</a:t>
            </a:r>
            <a:r>
              <a:rPr lang="es-ES" sz="2000" b="1" dirty="0" smtClean="0">
                <a:solidFill>
                  <a:srgbClr val="0033CC"/>
                </a:solidFill>
                <a:latin typeface="Lucida Console" panose="020B0609040504020204" pitchFamily="49" charset="0"/>
              </a:rPr>
              <a:t> e metabolismo.</a:t>
            </a:r>
            <a:endParaRPr lang="es-ES" sz="2000" b="1" dirty="0">
              <a:solidFill>
                <a:srgbClr val="0033CC"/>
              </a:solidFill>
              <a:latin typeface="Lucida Console" panose="020B0609040504020204" pitchFamily="49" charset="0"/>
            </a:endParaRPr>
          </a:p>
          <a:p>
            <a:pPr eaLnBrk="1" hangingPunct="1">
              <a:spcBef>
                <a:spcPct val="0"/>
              </a:spcBef>
              <a:buSzTx/>
              <a:buFontTx/>
              <a:buChar char="•"/>
            </a:pPr>
            <a:r>
              <a:rPr lang="es-ES" sz="2000" b="1" dirty="0">
                <a:solidFill>
                  <a:srgbClr val="0033CC"/>
                </a:solidFill>
                <a:latin typeface="Lucida Console" panose="020B0609040504020204" pitchFamily="49" charset="0"/>
              </a:rPr>
              <a:t> </a:t>
            </a:r>
            <a:r>
              <a:rPr lang="es-ES" sz="2000" b="1" dirty="0" err="1">
                <a:solidFill>
                  <a:srgbClr val="0033CC"/>
                </a:solidFill>
                <a:latin typeface="Lucida Console" panose="020B0609040504020204" pitchFamily="49" charset="0"/>
              </a:rPr>
              <a:t>Microbiologia</a:t>
            </a:r>
            <a:r>
              <a:rPr lang="es-ES" sz="2000" b="1" dirty="0">
                <a:solidFill>
                  <a:srgbClr val="0033CC"/>
                </a:solidFill>
                <a:latin typeface="Lucida Console" panose="020B0609040504020204" pitchFamily="49" charset="0"/>
              </a:rPr>
              <a:t>.</a:t>
            </a:r>
          </a:p>
          <a:p>
            <a:pPr eaLnBrk="1" hangingPunct="1">
              <a:spcBef>
                <a:spcPct val="0"/>
              </a:spcBef>
              <a:buSzTx/>
              <a:buFontTx/>
              <a:buChar char="•"/>
            </a:pPr>
            <a:r>
              <a:rPr lang="es-ES" sz="2000" b="1" dirty="0">
                <a:solidFill>
                  <a:srgbClr val="0033CC"/>
                </a:solidFill>
                <a:latin typeface="Lucida Console" panose="020B0609040504020204" pitchFamily="49" charset="0"/>
              </a:rPr>
              <a:t> </a:t>
            </a:r>
            <a:r>
              <a:rPr lang="es-ES" sz="2000" b="1" dirty="0" err="1">
                <a:solidFill>
                  <a:srgbClr val="0033CC"/>
                </a:solidFill>
                <a:latin typeface="Lucida Console" panose="020B0609040504020204" pitchFamily="49" charset="0"/>
              </a:rPr>
              <a:t>Fisiologia</a:t>
            </a:r>
            <a:r>
              <a:rPr lang="es-ES" sz="2000" b="1" dirty="0">
                <a:solidFill>
                  <a:srgbClr val="0033CC"/>
                </a:solidFill>
                <a:latin typeface="Lucida Console" panose="020B0609040504020204" pitchFamily="49" charset="0"/>
              </a:rPr>
              <a:t>.</a:t>
            </a:r>
          </a:p>
          <a:p>
            <a:pPr eaLnBrk="1" hangingPunct="1">
              <a:spcBef>
                <a:spcPct val="0"/>
              </a:spcBef>
              <a:buSzTx/>
              <a:buFontTx/>
              <a:buChar char="•"/>
            </a:pPr>
            <a:r>
              <a:rPr lang="es-ES" sz="2000" b="1" dirty="0">
                <a:solidFill>
                  <a:srgbClr val="0033CC"/>
                </a:solidFill>
                <a:latin typeface="Lucida Console" panose="020B0609040504020204" pitchFamily="49" charset="0"/>
              </a:rPr>
              <a:t> </a:t>
            </a:r>
            <a:r>
              <a:rPr lang="es-ES" sz="2000" b="1" dirty="0" err="1">
                <a:solidFill>
                  <a:srgbClr val="0033CC"/>
                </a:solidFill>
                <a:latin typeface="Lucida Console" panose="020B0609040504020204" pitchFamily="49" charset="0"/>
              </a:rPr>
              <a:t>Biologia</a:t>
            </a:r>
            <a:r>
              <a:rPr lang="es-ES" sz="2000" b="1" dirty="0">
                <a:solidFill>
                  <a:srgbClr val="0033CC"/>
                </a:solidFill>
                <a:latin typeface="Lucida Console" panose="020B0609040504020204" pitchFamily="49" charset="0"/>
              </a:rPr>
              <a:t> celular.</a:t>
            </a:r>
          </a:p>
          <a:p>
            <a:pPr eaLnBrk="1" hangingPunct="1">
              <a:spcBef>
                <a:spcPct val="0"/>
              </a:spcBef>
              <a:buSzTx/>
              <a:buFontTx/>
              <a:buChar char="•"/>
            </a:pPr>
            <a:r>
              <a:rPr lang="es-ES" sz="2000" b="1" dirty="0">
                <a:solidFill>
                  <a:srgbClr val="0033CC"/>
                </a:solidFill>
                <a:latin typeface="Lucida Console" panose="020B0609040504020204" pitchFamily="49" charset="0"/>
              </a:rPr>
              <a:t> Genética.</a:t>
            </a:r>
          </a:p>
          <a:p>
            <a:pPr eaLnBrk="1" hangingPunct="1">
              <a:spcBef>
                <a:spcPct val="0"/>
              </a:spcBef>
              <a:buSzTx/>
              <a:buFontTx/>
              <a:buNone/>
            </a:pPr>
            <a:endParaRPr lang="es-ES" sz="2000" b="1" dirty="0">
              <a:solidFill>
                <a:srgbClr val="0033CC"/>
              </a:solidFill>
              <a:latin typeface="Lucida Console" panose="020B0609040504020204" pitchFamily="49" charset="0"/>
            </a:endParaRPr>
          </a:p>
          <a:p>
            <a:pPr marL="342900" indent="-342900" eaLnBrk="1" hangingPunct="1">
              <a:spcBef>
                <a:spcPct val="0"/>
              </a:spcBef>
              <a:buSzTx/>
              <a:buFontTx/>
              <a:buChar char="-"/>
            </a:pPr>
            <a:r>
              <a:rPr lang="es-ES" sz="2000" b="1" dirty="0" smtClean="0">
                <a:solidFill>
                  <a:schemeClr val="accent2"/>
                </a:solidFill>
                <a:latin typeface="Lucida Console" panose="020B0609040504020204" pitchFamily="49" charset="0"/>
              </a:rPr>
              <a:t>Mas </a:t>
            </a:r>
            <a:r>
              <a:rPr lang="es-ES" sz="2000" b="1" dirty="0" err="1" smtClean="0">
                <a:solidFill>
                  <a:schemeClr val="accent2"/>
                </a:solidFill>
                <a:latin typeface="Lucida Console" panose="020B0609040504020204" pitchFamily="49" charset="0"/>
              </a:rPr>
              <a:t>tem</a:t>
            </a:r>
            <a:r>
              <a:rPr lang="es-ES" sz="2000" b="1" dirty="0" smtClean="0">
                <a:solidFill>
                  <a:schemeClr val="accent2"/>
                </a:solidFill>
                <a:latin typeface="Lucida Console" panose="020B0609040504020204" pitchFamily="49" charset="0"/>
              </a:rPr>
              <a:t> </a:t>
            </a:r>
            <a:r>
              <a:rPr lang="es-ES" sz="2000" b="1" dirty="0" err="1" smtClean="0">
                <a:solidFill>
                  <a:schemeClr val="accent2"/>
                </a:solidFill>
                <a:latin typeface="Lucida Console" panose="020B0609040504020204" pitchFamily="49" charset="0"/>
              </a:rPr>
              <a:t>uma</a:t>
            </a:r>
            <a:r>
              <a:rPr lang="es-ES" sz="2000" b="1" dirty="0" smtClean="0">
                <a:solidFill>
                  <a:schemeClr val="accent2"/>
                </a:solidFill>
                <a:latin typeface="Lucida Console" panose="020B0609040504020204" pitchFamily="49" charset="0"/>
              </a:rPr>
              <a:t> </a:t>
            </a:r>
            <a:r>
              <a:rPr lang="es-ES" sz="2000" b="1" dirty="0" err="1" smtClean="0">
                <a:solidFill>
                  <a:schemeClr val="accent2"/>
                </a:solidFill>
                <a:latin typeface="Lucida Console" panose="020B0609040504020204" pitchFamily="49" charset="0"/>
              </a:rPr>
              <a:t>identidade</a:t>
            </a:r>
            <a:r>
              <a:rPr lang="es-ES" sz="2000" b="1" dirty="0" smtClean="0">
                <a:solidFill>
                  <a:schemeClr val="accent2"/>
                </a:solidFill>
                <a:latin typeface="Lucida Console" panose="020B0609040504020204" pitchFamily="49" charset="0"/>
              </a:rPr>
              <a:t> </a:t>
            </a:r>
            <a:r>
              <a:rPr lang="es-ES" sz="2000" b="1" dirty="0" err="1" smtClean="0">
                <a:solidFill>
                  <a:schemeClr val="accent2"/>
                </a:solidFill>
                <a:latin typeface="Lucida Console" panose="020B0609040504020204" pitchFamily="49" charset="0"/>
              </a:rPr>
              <a:t>própria</a:t>
            </a:r>
            <a:r>
              <a:rPr lang="es-ES" sz="2000" b="1" dirty="0" smtClean="0">
                <a:solidFill>
                  <a:schemeClr val="accent2"/>
                </a:solidFill>
                <a:latin typeface="Lucida Console" panose="020B0609040504020204" pitchFamily="49" charset="0"/>
              </a:rPr>
              <a:t> :</a:t>
            </a:r>
          </a:p>
          <a:p>
            <a:pPr eaLnBrk="1" hangingPunct="1">
              <a:spcBef>
                <a:spcPct val="0"/>
              </a:spcBef>
              <a:buSzTx/>
              <a:buNone/>
            </a:pPr>
            <a:r>
              <a:rPr lang="es-ES" sz="2000" b="1" dirty="0" smtClean="0">
                <a:solidFill>
                  <a:srgbClr val="0033CC"/>
                </a:solidFill>
                <a:latin typeface="Lucida Console" panose="020B0609040504020204" pitchFamily="49" charset="0"/>
              </a:rPr>
              <a:t> </a:t>
            </a:r>
            <a:endParaRPr lang="es-ES" sz="2000" b="1" dirty="0">
              <a:solidFill>
                <a:srgbClr val="0033CC"/>
              </a:solidFill>
              <a:latin typeface="Lucida Console" panose="020B0609040504020204" pitchFamily="49" charset="0"/>
            </a:endParaRPr>
          </a:p>
          <a:p>
            <a:pPr eaLnBrk="1" hangingPunct="1">
              <a:spcBef>
                <a:spcPct val="0"/>
              </a:spcBef>
              <a:buSzTx/>
              <a:buFontTx/>
              <a:buNone/>
            </a:pPr>
            <a:r>
              <a:rPr lang="es-ES" sz="2000" b="1" dirty="0">
                <a:solidFill>
                  <a:srgbClr val="0033CC"/>
                </a:solidFill>
                <a:latin typeface="Lucida Console" panose="020B0609040504020204" pitchFamily="49" charset="0"/>
              </a:rPr>
              <a:t> - </a:t>
            </a:r>
            <a:r>
              <a:rPr lang="es-ES" sz="2000" b="1" dirty="0" err="1">
                <a:solidFill>
                  <a:srgbClr val="0033CC"/>
                </a:solidFill>
                <a:latin typeface="Lucida Console" panose="020B0609040504020204" pitchFamily="49" charset="0"/>
              </a:rPr>
              <a:t>Enfase</a:t>
            </a:r>
            <a:r>
              <a:rPr lang="es-ES" sz="2000" b="1" dirty="0">
                <a:solidFill>
                  <a:srgbClr val="0033CC"/>
                </a:solidFill>
                <a:latin typeface="Lucida Console" panose="020B0609040504020204" pitchFamily="49" charset="0"/>
              </a:rPr>
              <a:t> </a:t>
            </a:r>
            <a:r>
              <a:rPr lang="es-ES" sz="2000" b="1" dirty="0" err="1">
                <a:solidFill>
                  <a:srgbClr val="0033CC"/>
                </a:solidFill>
                <a:latin typeface="Lucida Console" panose="020B0609040504020204" pitchFamily="49" charset="0"/>
              </a:rPr>
              <a:t>nas</a:t>
            </a:r>
            <a:r>
              <a:rPr lang="es-ES" sz="2000" b="1" dirty="0">
                <a:solidFill>
                  <a:srgbClr val="0033CC"/>
                </a:solidFill>
                <a:latin typeface="Lucida Console" panose="020B0609040504020204" pitchFamily="49" charset="0"/>
              </a:rPr>
              <a:t> </a:t>
            </a:r>
            <a:r>
              <a:rPr lang="es-ES" sz="2000" b="1" dirty="0" err="1">
                <a:solidFill>
                  <a:srgbClr val="0033CC"/>
                </a:solidFill>
                <a:latin typeface="Lucida Console" panose="020B0609040504020204" pitchFamily="49" charset="0"/>
              </a:rPr>
              <a:t>estruturas</a:t>
            </a:r>
            <a:r>
              <a:rPr lang="es-ES" sz="2000" b="1" dirty="0">
                <a:solidFill>
                  <a:srgbClr val="0033CC"/>
                </a:solidFill>
                <a:latin typeface="Lucida Console" panose="020B0609040504020204" pitchFamily="49" charset="0"/>
              </a:rPr>
              <a:t> e </a:t>
            </a:r>
            <a:r>
              <a:rPr lang="es-ES" sz="2000" b="1" dirty="0" err="1">
                <a:solidFill>
                  <a:srgbClr val="0033CC"/>
                </a:solidFill>
                <a:latin typeface="Lucida Console" panose="020B0609040504020204" pitchFamily="49" charset="0"/>
              </a:rPr>
              <a:t>reações</a:t>
            </a:r>
            <a:r>
              <a:rPr lang="es-ES" sz="2000" b="1" dirty="0">
                <a:solidFill>
                  <a:srgbClr val="0033CC"/>
                </a:solidFill>
                <a:latin typeface="Lucida Console" panose="020B0609040504020204" pitchFamily="49" charset="0"/>
              </a:rPr>
              <a:t> das </a:t>
            </a:r>
            <a:r>
              <a:rPr lang="es-ES" sz="2000" b="1" dirty="0" err="1">
                <a:solidFill>
                  <a:srgbClr val="0033CC"/>
                </a:solidFill>
                <a:latin typeface="Lucida Console" panose="020B0609040504020204" pitchFamily="49" charset="0"/>
              </a:rPr>
              <a:t>biomoléculas</a:t>
            </a:r>
            <a:r>
              <a:rPr lang="es-ES" sz="2000" b="1" dirty="0">
                <a:solidFill>
                  <a:srgbClr val="0033CC"/>
                </a:solidFill>
                <a:latin typeface="Lucida Console" panose="020B0609040504020204" pitchFamily="49" charset="0"/>
              </a:rPr>
              <a:t>.</a:t>
            </a:r>
          </a:p>
          <a:p>
            <a:pPr eaLnBrk="1" hangingPunct="1">
              <a:spcBef>
                <a:spcPct val="0"/>
              </a:spcBef>
              <a:buSzTx/>
              <a:buFontTx/>
              <a:buNone/>
            </a:pPr>
            <a:r>
              <a:rPr lang="es-ES" sz="2000" b="1" dirty="0">
                <a:solidFill>
                  <a:srgbClr val="0033CC"/>
                </a:solidFill>
                <a:latin typeface="Lucida Console" panose="020B0609040504020204" pitchFamily="49" charset="0"/>
              </a:rPr>
              <a:t> - Enzimas e </a:t>
            </a:r>
            <a:r>
              <a:rPr lang="es-ES" sz="2000" b="1" dirty="0" err="1">
                <a:solidFill>
                  <a:srgbClr val="0033CC"/>
                </a:solidFill>
                <a:latin typeface="Lucida Console" panose="020B0609040504020204" pitchFamily="49" charset="0"/>
              </a:rPr>
              <a:t>catálise</a:t>
            </a:r>
            <a:r>
              <a:rPr lang="es-ES" sz="2000" b="1" dirty="0">
                <a:solidFill>
                  <a:srgbClr val="0033CC"/>
                </a:solidFill>
                <a:latin typeface="Lucida Console" panose="020B0609040504020204" pitchFamily="49" charset="0"/>
              </a:rPr>
              <a:t> biológica.</a:t>
            </a:r>
          </a:p>
          <a:p>
            <a:pPr eaLnBrk="1" hangingPunct="1">
              <a:spcBef>
                <a:spcPct val="0"/>
              </a:spcBef>
              <a:buSzTx/>
              <a:buFontTx/>
              <a:buNone/>
            </a:pPr>
            <a:r>
              <a:rPr lang="es-ES" sz="2000" b="1" dirty="0">
                <a:solidFill>
                  <a:srgbClr val="0033CC"/>
                </a:solidFill>
                <a:latin typeface="Lucida Console" panose="020B0609040504020204" pitchFamily="49" charset="0"/>
              </a:rPr>
              <a:t> - </a:t>
            </a:r>
            <a:r>
              <a:rPr lang="es-ES" sz="2000" b="1" dirty="0" err="1">
                <a:solidFill>
                  <a:srgbClr val="0033CC"/>
                </a:solidFill>
                <a:latin typeface="Lucida Console" panose="020B0609040504020204" pitchFamily="49" charset="0"/>
              </a:rPr>
              <a:t>Explicação</a:t>
            </a:r>
            <a:r>
              <a:rPr lang="es-ES" sz="2000" b="1" dirty="0">
                <a:solidFill>
                  <a:srgbClr val="0033CC"/>
                </a:solidFill>
                <a:latin typeface="Lucida Console" panose="020B0609040504020204" pitchFamily="49" charset="0"/>
              </a:rPr>
              <a:t> de rotas metabólicas e </a:t>
            </a:r>
            <a:r>
              <a:rPr lang="es-ES" sz="2000" b="1" dirty="0" err="1">
                <a:solidFill>
                  <a:srgbClr val="0033CC"/>
                </a:solidFill>
                <a:latin typeface="Lucida Console" panose="020B0609040504020204" pitchFamily="49" charset="0"/>
              </a:rPr>
              <a:t>seu</a:t>
            </a:r>
            <a:r>
              <a:rPr lang="es-ES" sz="2000" b="1" dirty="0">
                <a:solidFill>
                  <a:srgbClr val="0033CC"/>
                </a:solidFill>
                <a:latin typeface="Lucida Console" panose="020B0609040504020204" pitchFamily="49" charset="0"/>
              </a:rPr>
              <a:t> controle.</a:t>
            </a:r>
          </a:p>
          <a:p>
            <a:pPr eaLnBrk="1" hangingPunct="1">
              <a:spcBef>
                <a:spcPct val="0"/>
              </a:spcBef>
              <a:buSzTx/>
              <a:buFontTx/>
              <a:buNone/>
            </a:pPr>
            <a:r>
              <a:rPr lang="es-ES" sz="2000" b="1" dirty="0">
                <a:solidFill>
                  <a:srgbClr val="0033CC"/>
                </a:solidFill>
                <a:latin typeface="Lucida Console" panose="020B0609040504020204" pitchFamily="49" charset="0"/>
              </a:rPr>
              <a:t> - </a:t>
            </a:r>
            <a:r>
              <a:rPr lang="es-ES" sz="2000" b="1" dirty="0" err="1">
                <a:solidFill>
                  <a:srgbClr val="0033CC"/>
                </a:solidFill>
                <a:latin typeface="Lucida Console" panose="020B0609040504020204" pitchFamily="49" charset="0"/>
              </a:rPr>
              <a:t>Processos</a:t>
            </a:r>
            <a:r>
              <a:rPr lang="es-ES" sz="2000" b="1" dirty="0">
                <a:solidFill>
                  <a:srgbClr val="0033CC"/>
                </a:solidFill>
                <a:latin typeface="Lucida Console" panose="020B0609040504020204" pitchFamily="49" charset="0"/>
              </a:rPr>
              <a:t> </a:t>
            </a:r>
            <a:r>
              <a:rPr lang="es-ES" sz="2000" b="1" dirty="0" err="1">
                <a:solidFill>
                  <a:srgbClr val="0033CC"/>
                </a:solidFill>
                <a:latin typeface="Lucida Console" panose="020B0609040504020204" pitchFamily="49" charset="0"/>
              </a:rPr>
              <a:t>vitais</a:t>
            </a:r>
            <a:r>
              <a:rPr lang="es-ES" sz="2000" b="1" dirty="0">
                <a:solidFill>
                  <a:srgbClr val="0033CC"/>
                </a:solidFill>
                <a:latin typeface="Lucida Console" panose="020B0609040504020204" pitchFamily="49" charset="0"/>
              </a:rPr>
              <a:t> </a:t>
            </a:r>
            <a:r>
              <a:rPr lang="es-ES" sz="2000" b="1" dirty="0" err="1">
                <a:solidFill>
                  <a:srgbClr val="0033CC"/>
                </a:solidFill>
                <a:latin typeface="Lucida Console" panose="020B0609040504020204" pitchFamily="49" charset="0"/>
              </a:rPr>
              <a:t>podem</a:t>
            </a:r>
            <a:r>
              <a:rPr lang="es-ES" sz="2000" b="1" dirty="0">
                <a:solidFill>
                  <a:srgbClr val="0033CC"/>
                </a:solidFill>
                <a:latin typeface="Lucida Console" panose="020B0609040504020204" pitchFamily="49" charset="0"/>
              </a:rPr>
              <a:t> ser </a:t>
            </a:r>
            <a:r>
              <a:rPr lang="es-ES" sz="2000" b="1" dirty="0" err="1">
                <a:solidFill>
                  <a:srgbClr val="0033CC"/>
                </a:solidFill>
                <a:latin typeface="Lucida Console" panose="020B0609040504020204" pitchFamily="49" charset="0"/>
              </a:rPr>
              <a:t>compreendidos</a:t>
            </a:r>
            <a:r>
              <a:rPr lang="es-ES" sz="2000" b="1" dirty="0">
                <a:solidFill>
                  <a:srgbClr val="0033CC"/>
                </a:solidFill>
                <a:latin typeface="Lucida Console" panose="020B0609040504020204" pitchFamily="49" charset="0"/>
              </a:rPr>
              <a:t> mediante </a:t>
            </a:r>
            <a:r>
              <a:rPr lang="es-ES" sz="2000" b="1" dirty="0" err="1">
                <a:solidFill>
                  <a:srgbClr val="0033CC"/>
                </a:solidFill>
                <a:latin typeface="Lucida Console" panose="020B0609040504020204" pitchFamily="49" charset="0"/>
              </a:rPr>
              <a:t>leis</a:t>
            </a:r>
            <a:r>
              <a:rPr lang="es-ES" sz="2000" b="1" dirty="0">
                <a:solidFill>
                  <a:srgbClr val="0033CC"/>
                </a:solidFill>
                <a:latin typeface="Lucida Console" panose="020B0609040504020204" pitchFamily="49" charset="0"/>
              </a:rPr>
              <a:t> químicas. </a:t>
            </a:r>
          </a:p>
          <a:p>
            <a:pPr eaLnBrk="1" hangingPunct="1">
              <a:spcBef>
                <a:spcPct val="0"/>
              </a:spcBef>
              <a:buSzTx/>
              <a:buFontTx/>
              <a:buNone/>
            </a:pPr>
            <a:endParaRPr lang="en-US" sz="2000" b="1" dirty="0">
              <a:solidFill>
                <a:srgbClr val="0033CC"/>
              </a:solidFill>
              <a:latin typeface="Comic Sans MS" panose="030F0702030302020204" pitchFamily="66" charset="0"/>
            </a:endParaRPr>
          </a:p>
        </p:txBody>
      </p:sp>
    </p:spTree>
    <p:extLst>
      <p:ext uri="{BB962C8B-B14F-4D97-AF65-F5344CB8AC3E}">
        <p14:creationId xmlns:p14="http://schemas.microsoft.com/office/powerpoint/2010/main" val="386390866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4"/>
          <p:cNvSpPr txBox="1">
            <a:spLocks noChangeArrowheads="1"/>
          </p:cNvSpPr>
          <p:nvPr/>
        </p:nvSpPr>
        <p:spPr bwMode="auto">
          <a:xfrm>
            <a:off x="3118680" y="273697"/>
            <a:ext cx="5205271" cy="800219"/>
          </a:xfrm>
          <a:prstGeom prst="rect">
            <a:avLst/>
          </a:prstGeom>
          <a:noFill/>
          <a:ln w="9525">
            <a:noFill/>
            <a:miter lim="800000"/>
            <a:headEnd/>
            <a:tailEnd/>
          </a:ln>
          <a:effectLst/>
        </p:spPr>
        <p:txBody>
          <a:bodyPr wrap="none">
            <a:spAutoFit/>
          </a:bodyPr>
          <a:lstStyle/>
          <a:p>
            <a:pPr algn="ctr" eaLnBrk="1" hangingPunct="1">
              <a:defRPr/>
            </a:pPr>
            <a:r>
              <a:rPr lang="es-ES" sz="2800" dirty="0">
                <a:solidFill>
                  <a:schemeClr val="accent1"/>
                </a:solidFill>
                <a:effectLst>
                  <a:outerShdw blurRad="38100" dist="38100" dir="2700000" algn="tl">
                    <a:srgbClr val="000000"/>
                  </a:outerShdw>
                </a:effectLst>
                <a:latin typeface="Lucida Console" panose="020B0609040504020204" pitchFamily="49" charset="0"/>
              </a:rPr>
              <a:t>BIOELEMENTOS</a:t>
            </a:r>
          </a:p>
          <a:p>
            <a:pPr algn="ctr" eaLnBrk="1" hangingPunct="1">
              <a:defRPr/>
            </a:pPr>
            <a:r>
              <a:rPr lang="es-ES" b="1" dirty="0">
                <a:solidFill>
                  <a:schemeClr val="accent1"/>
                </a:solidFill>
                <a:effectLst>
                  <a:outerShdw blurRad="38100" dist="38100" dir="2700000" algn="tl">
                    <a:srgbClr val="000000"/>
                  </a:outerShdw>
                </a:effectLst>
                <a:latin typeface="Lucida Console" panose="020B0609040504020204" pitchFamily="49" charset="0"/>
              </a:rPr>
              <a:t>“Elementos Químicos da Materia Viva”</a:t>
            </a:r>
            <a:endParaRPr lang="en-US" b="1" dirty="0">
              <a:solidFill>
                <a:schemeClr val="accent1"/>
              </a:solidFill>
              <a:effectLst>
                <a:outerShdw blurRad="38100" dist="38100" dir="2700000" algn="tl">
                  <a:srgbClr val="000000"/>
                </a:outerShdw>
              </a:effectLst>
              <a:latin typeface="Lucida Console" panose="020B0609040504020204" pitchFamily="49" charset="0"/>
            </a:endParaRPr>
          </a:p>
        </p:txBody>
      </p:sp>
      <p:sp>
        <p:nvSpPr>
          <p:cNvPr id="5" name="Text Box 6"/>
          <p:cNvSpPr txBox="1">
            <a:spLocks noChangeArrowheads="1"/>
          </p:cNvSpPr>
          <p:nvPr/>
        </p:nvSpPr>
        <p:spPr bwMode="auto">
          <a:xfrm>
            <a:off x="1512274" y="1417747"/>
            <a:ext cx="880241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SzPct val="85000"/>
              <a:buBlip>
                <a:blip r:embed="rId2"/>
              </a:buBlip>
              <a:defRPr sz="3200">
                <a:solidFill>
                  <a:schemeClr val="tx1"/>
                </a:solidFill>
                <a:latin typeface="Times New Roman" panose="02020603050405020304" pitchFamily="18" charset="0"/>
              </a:defRPr>
            </a:lvl1pPr>
            <a:lvl2pPr marL="742950" indent="-285750">
              <a:spcBef>
                <a:spcPct val="20000"/>
              </a:spcBef>
              <a:buClr>
                <a:schemeClr val="bg2"/>
              </a:buClr>
              <a:buSzPct val="70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SzPct val="7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SzPct val="7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SzTx/>
              <a:buFontTx/>
              <a:buNone/>
            </a:pPr>
            <a:r>
              <a:rPr lang="es-ES" sz="2000" b="1" dirty="0">
                <a:solidFill>
                  <a:srgbClr val="0033CC"/>
                </a:solidFill>
                <a:latin typeface="Lucida Console" panose="020B0609040504020204" pitchFamily="49" charset="0"/>
              </a:rPr>
              <a:t>A materia viva está formada fundamentalmente por </a:t>
            </a:r>
            <a:r>
              <a:rPr lang="es-ES" sz="2000" b="1" dirty="0" err="1">
                <a:solidFill>
                  <a:srgbClr val="0033CC"/>
                </a:solidFill>
                <a:latin typeface="Lucida Console" panose="020B0609040504020204" pitchFamily="49" charset="0"/>
              </a:rPr>
              <a:t>poucos</a:t>
            </a:r>
            <a:r>
              <a:rPr lang="es-ES" sz="2000" b="1" dirty="0">
                <a:solidFill>
                  <a:srgbClr val="0033CC"/>
                </a:solidFill>
                <a:latin typeface="Lucida Console" panose="020B0609040504020204" pitchFamily="49" charset="0"/>
              </a:rPr>
              <a:t> </a:t>
            </a:r>
          </a:p>
          <a:p>
            <a:pPr algn="ctr" eaLnBrk="1" hangingPunct="1">
              <a:spcBef>
                <a:spcPct val="0"/>
              </a:spcBef>
              <a:buSzTx/>
              <a:buFontTx/>
              <a:buNone/>
            </a:pPr>
            <a:r>
              <a:rPr lang="es-ES" sz="2000" b="1" dirty="0">
                <a:solidFill>
                  <a:srgbClr val="0033CC"/>
                </a:solidFill>
                <a:latin typeface="Lucida Console" panose="020B0609040504020204" pitchFamily="49" charset="0"/>
              </a:rPr>
              <a:t>elementos : C, H, O e N (</a:t>
            </a:r>
            <a:r>
              <a:rPr lang="es-ES" sz="2000" b="1" dirty="0" err="1">
                <a:solidFill>
                  <a:srgbClr val="0033CC"/>
                </a:solidFill>
                <a:latin typeface="Lucida Console" panose="020B0609040504020204" pitchFamily="49" charset="0"/>
              </a:rPr>
              <a:t>outros</a:t>
            </a:r>
            <a:r>
              <a:rPr lang="es-ES" sz="2000" b="1" dirty="0">
                <a:solidFill>
                  <a:srgbClr val="0033CC"/>
                </a:solidFill>
                <a:latin typeface="Lucida Console" panose="020B0609040504020204" pitchFamily="49" charset="0"/>
              </a:rPr>
              <a:t> </a:t>
            </a:r>
            <a:r>
              <a:rPr lang="es-ES" sz="2000" b="1" dirty="0" err="1">
                <a:solidFill>
                  <a:srgbClr val="0033CC"/>
                </a:solidFill>
                <a:latin typeface="Lucida Console" panose="020B0609040504020204" pitchFamily="49" charset="0"/>
              </a:rPr>
              <a:t>em</a:t>
            </a:r>
            <a:r>
              <a:rPr lang="es-ES" sz="2000" b="1" dirty="0">
                <a:solidFill>
                  <a:srgbClr val="0033CC"/>
                </a:solidFill>
                <a:latin typeface="Lucida Console" panose="020B0609040504020204" pitchFamily="49" charset="0"/>
              </a:rPr>
              <a:t> menor </a:t>
            </a:r>
            <a:r>
              <a:rPr lang="es-ES" sz="2000" b="1" dirty="0" err="1">
                <a:solidFill>
                  <a:srgbClr val="0033CC"/>
                </a:solidFill>
                <a:latin typeface="Lucida Console" panose="020B0609040504020204" pitchFamily="49" charset="0"/>
              </a:rPr>
              <a:t>quantidade</a:t>
            </a:r>
            <a:r>
              <a:rPr lang="es-ES" sz="2000" b="1" dirty="0" smtClean="0">
                <a:solidFill>
                  <a:srgbClr val="0033CC"/>
                </a:solidFill>
                <a:latin typeface="Lucida Console" panose="020B0609040504020204" pitchFamily="49" charset="0"/>
              </a:rPr>
              <a:t>). </a:t>
            </a:r>
          </a:p>
          <a:p>
            <a:pPr algn="ctr" eaLnBrk="1" hangingPunct="1">
              <a:spcBef>
                <a:spcPct val="0"/>
              </a:spcBef>
              <a:buSzTx/>
              <a:buFontTx/>
              <a:buNone/>
            </a:pPr>
            <a:r>
              <a:rPr lang="es-ES" sz="2000" b="1" dirty="0" smtClean="0">
                <a:solidFill>
                  <a:srgbClr val="0033CC"/>
                </a:solidFill>
                <a:latin typeface="Lucida Console" panose="020B0609040504020204" pitchFamily="49" charset="0"/>
              </a:rPr>
              <a:t>O fósforo (P) é particularmente importante para a vida !</a:t>
            </a:r>
            <a:endParaRPr lang="en-US" sz="2000" b="1" dirty="0">
              <a:solidFill>
                <a:srgbClr val="0033CC"/>
              </a:solidFill>
              <a:latin typeface="Lucida Console" panose="020B0609040504020204" pitchFamily="49" charset="0"/>
            </a:endParaRPr>
          </a:p>
        </p:txBody>
      </p:sp>
      <p:grpSp>
        <p:nvGrpSpPr>
          <p:cNvPr id="6" name="Group 17"/>
          <p:cNvGrpSpPr>
            <a:grpSpLocks/>
          </p:cNvGrpSpPr>
          <p:nvPr/>
        </p:nvGrpSpPr>
        <p:grpSpPr bwMode="auto">
          <a:xfrm>
            <a:off x="1512274" y="2777241"/>
            <a:ext cx="8370319" cy="3868257"/>
            <a:chOff x="192" y="1632"/>
            <a:chExt cx="5352" cy="2688"/>
          </a:xfrm>
        </p:grpSpPr>
        <p:pic>
          <p:nvPicPr>
            <p:cNvPr id="7" name="Picture 3" descr="fi1p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2" y="1632"/>
              <a:ext cx="5352" cy="2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Oval 9"/>
            <p:cNvSpPr>
              <a:spLocks noChangeArrowheads="1"/>
            </p:cNvSpPr>
            <p:nvPr/>
          </p:nvSpPr>
          <p:spPr bwMode="auto">
            <a:xfrm>
              <a:off x="672" y="4032"/>
              <a:ext cx="240" cy="192"/>
            </a:xfrm>
            <a:prstGeom prst="ellipse">
              <a:avLst/>
            </a:prstGeom>
            <a:noFill/>
            <a:ln w="38100">
              <a:solidFill>
                <a:srgbClr val="FF66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SzPct val="85000"/>
                <a:buBlip>
                  <a:blip r:embed="rId2"/>
                </a:buBlip>
                <a:defRPr sz="3200">
                  <a:solidFill>
                    <a:schemeClr val="tx1"/>
                  </a:solidFill>
                  <a:latin typeface="Times New Roman" panose="02020603050405020304" pitchFamily="18" charset="0"/>
                </a:defRPr>
              </a:lvl1pPr>
              <a:lvl2pPr marL="742950" indent="-285750">
                <a:spcBef>
                  <a:spcPct val="20000"/>
                </a:spcBef>
                <a:buClr>
                  <a:schemeClr val="bg2"/>
                </a:buClr>
                <a:buSzPct val="70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SzPct val="7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SzPct val="7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SzTx/>
                <a:buFontTx/>
                <a:buNone/>
              </a:pPr>
              <a:endParaRPr lang="pt-BR" sz="2400"/>
            </a:p>
          </p:txBody>
        </p:sp>
        <p:sp>
          <p:nvSpPr>
            <p:cNvPr id="9" name="Oval 10"/>
            <p:cNvSpPr>
              <a:spLocks noChangeArrowheads="1"/>
            </p:cNvSpPr>
            <p:nvPr/>
          </p:nvSpPr>
          <p:spPr bwMode="auto">
            <a:xfrm>
              <a:off x="1824" y="4032"/>
              <a:ext cx="240" cy="192"/>
            </a:xfrm>
            <a:prstGeom prst="ellipse">
              <a:avLst/>
            </a:prstGeom>
            <a:noFill/>
            <a:ln w="38100">
              <a:solidFill>
                <a:srgbClr val="FF66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SzPct val="85000"/>
                <a:buBlip>
                  <a:blip r:embed="rId2"/>
                </a:buBlip>
                <a:defRPr sz="3200">
                  <a:solidFill>
                    <a:schemeClr val="tx1"/>
                  </a:solidFill>
                  <a:latin typeface="Times New Roman" panose="02020603050405020304" pitchFamily="18" charset="0"/>
                </a:defRPr>
              </a:lvl1pPr>
              <a:lvl2pPr marL="742950" indent="-285750">
                <a:spcBef>
                  <a:spcPct val="20000"/>
                </a:spcBef>
                <a:buClr>
                  <a:schemeClr val="bg2"/>
                </a:buClr>
                <a:buSzPct val="70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SzPct val="7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SzPct val="7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SzTx/>
                <a:buFontTx/>
                <a:buNone/>
              </a:pPr>
              <a:endParaRPr lang="pt-BR" sz="2400"/>
            </a:p>
          </p:txBody>
        </p:sp>
        <p:sp>
          <p:nvSpPr>
            <p:cNvPr id="10" name="Oval 11"/>
            <p:cNvSpPr>
              <a:spLocks noChangeArrowheads="1"/>
            </p:cNvSpPr>
            <p:nvPr/>
          </p:nvSpPr>
          <p:spPr bwMode="auto">
            <a:xfrm>
              <a:off x="2064" y="4032"/>
              <a:ext cx="240" cy="192"/>
            </a:xfrm>
            <a:prstGeom prst="ellipse">
              <a:avLst/>
            </a:prstGeom>
            <a:noFill/>
            <a:ln w="38100">
              <a:solidFill>
                <a:srgbClr val="FF66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SzPct val="85000"/>
                <a:buBlip>
                  <a:blip r:embed="rId2"/>
                </a:buBlip>
                <a:defRPr sz="3200">
                  <a:solidFill>
                    <a:schemeClr val="tx1"/>
                  </a:solidFill>
                  <a:latin typeface="Times New Roman" panose="02020603050405020304" pitchFamily="18" charset="0"/>
                </a:defRPr>
              </a:lvl1pPr>
              <a:lvl2pPr marL="742950" indent="-285750">
                <a:spcBef>
                  <a:spcPct val="20000"/>
                </a:spcBef>
                <a:buClr>
                  <a:schemeClr val="bg2"/>
                </a:buClr>
                <a:buSzPct val="70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SzPct val="7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SzPct val="7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SzTx/>
                <a:buFontTx/>
                <a:buNone/>
              </a:pPr>
              <a:endParaRPr lang="pt-BR" sz="2400"/>
            </a:p>
          </p:txBody>
        </p:sp>
        <p:sp>
          <p:nvSpPr>
            <p:cNvPr id="11" name="Oval 12"/>
            <p:cNvSpPr>
              <a:spLocks noChangeArrowheads="1"/>
            </p:cNvSpPr>
            <p:nvPr/>
          </p:nvSpPr>
          <p:spPr bwMode="auto">
            <a:xfrm>
              <a:off x="2256" y="4032"/>
              <a:ext cx="240" cy="192"/>
            </a:xfrm>
            <a:prstGeom prst="ellipse">
              <a:avLst/>
            </a:prstGeom>
            <a:noFill/>
            <a:ln w="38100">
              <a:solidFill>
                <a:srgbClr val="FF66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SzPct val="85000"/>
                <a:buBlip>
                  <a:blip r:embed="rId2"/>
                </a:buBlip>
                <a:defRPr sz="3200">
                  <a:solidFill>
                    <a:schemeClr val="tx1"/>
                  </a:solidFill>
                  <a:latin typeface="Times New Roman" panose="02020603050405020304" pitchFamily="18" charset="0"/>
                </a:defRPr>
              </a:lvl1pPr>
              <a:lvl2pPr marL="742950" indent="-285750">
                <a:spcBef>
                  <a:spcPct val="20000"/>
                </a:spcBef>
                <a:buClr>
                  <a:schemeClr val="bg2"/>
                </a:buClr>
                <a:buSzPct val="70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SzPct val="7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SzPct val="7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SzTx/>
                <a:buFontTx/>
                <a:buNone/>
              </a:pPr>
              <a:endParaRPr lang="pt-BR" sz="2400"/>
            </a:p>
          </p:txBody>
        </p:sp>
        <p:sp>
          <p:nvSpPr>
            <p:cNvPr id="12" name="Text Box 13"/>
            <p:cNvSpPr txBox="1">
              <a:spLocks noChangeArrowheads="1"/>
            </p:cNvSpPr>
            <p:nvPr/>
          </p:nvSpPr>
          <p:spPr bwMode="auto">
            <a:xfrm>
              <a:off x="2284" y="1632"/>
              <a:ext cx="21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SzPct val="85000"/>
                <a:buBlip>
                  <a:blip r:embed="rId2"/>
                </a:buBlip>
                <a:defRPr sz="3200">
                  <a:solidFill>
                    <a:schemeClr val="tx1"/>
                  </a:solidFill>
                  <a:latin typeface="Times New Roman" panose="02020603050405020304" pitchFamily="18" charset="0"/>
                </a:defRPr>
              </a:lvl1pPr>
              <a:lvl2pPr marL="742950" indent="-285750">
                <a:spcBef>
                  <a:spcPct val="20000"/>
                </a:spcBef>
                <a:buClr>
                  <a:schemeClr val="bg2"/>
                </a:buClr>
                <a:buSzPct val="70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SzPct val="7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SzPct val="7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SzTx/>
                <a:buFontTx/>
                <a:buNone/>
              </a:pPr>
              <a:r>
                <a:rPr lang="es-ES" sz="2400" b="1">
                  <a:solidFill>
                    <a:srgbClr val="FF3300"/>
                  </a:solidFill>
                </a:rPr>
                <a:t>*</a:t>
              </a:r>
              <a:endParaRPr lang="en-US" sz="2400" b="1">
                <a:solidFill>
                  <a:srgbClr val="FF3300"/>
                </a:solidFill>
              </a:endParaRPr>
            </a:p>
          </p:txBody>
        </p:sp>
        <p:sp>
          <p:nvSpPr>
            <p:cNvPr id="13" name="Text Box 14"/>
            <p:cNvSpPr txBox="1">
              <a:spLocks noChangeArrowheads="1"/>
            </p:cNvSpPr>
            <p:nvPr/>
          </p:nvSpPr>
          <p:spPr bwMode="auto">
            <a:xfrm>
              <a:off x="3628" y="1776"/>
              <a:ext cx="21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SzPct val="85000"/>
                <a:buBlip>
                  <a:blip r:embed="rId2"/>
                </a:buBlip>
                <a:defRPr sz="3200">
                  <a:solidFill>
                    <a:schemeClr val="tx1"/>
                  </a:solidFill>
                  <a:latin typeface="Times New Roman" panose="02020603050405020304" pitchFamily="18" charset="0"/>
                </a:defRPr>
              </a:lvl1pPr>
              <a:lvl2pPr marL="742950" indent="-285750">
                <a:spcBef>
                  <a:spcPct val="20000"/>
                </a:spcBef>
                <a:buClr>
                  <a:schemeClr val="bg2"/>
                </a:buClr>
                <a:buSzPct val="70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SzPct val="7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SzPct val="7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SzTx/>
                <a:buFontTx/>
                <a:buNone/>
              </a:pPr>
              <a:r>
                <a:rPr lang="es-ES" sz="2400" b="1">
                  <a:solidFill>
                    <a:srgbClr val="FF3300"/>
                  </a:solidFill>
                </a:rPr>
                <a:t>*</a:t>
              </a:r>
              <a:endParaRPr lang="en-US" sz="2400" b="1">
                <a:solidFill>
                  <a:srgbClr val="FF3300"/>
                </a:solidFill>
              </a:endParaRPr>
            </a:p>
          </p:txBody>
        </p:sp>
        <p:sp>
          <p:nvSpPr>
            <p:cNvPr id="14" name="Line 15"/>
            <p:cNvSpPr>
              <a:spLocks noChangeShapeType="1"/>
            </p:cNvSpPr>
            <p:nvPr/>
          </p:nvSpPr>
          <p:spPr bwMode="auto">
            <a:xfrm>
              <a:off x="2448" y="1728"/>
              <a:ext cx="0" cy="192"/>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pt-BR"/>
            </a:p>
          </p:txBody>
        </p:sp>
        <p:sp>
          <p:nvSpPr>
            <p:cNvPr id="15" name="Line 16"/>
            <p:cNvSpPr>
              <a:spLocks noChangeShapeType="1"/>
            </p:cNvSpPr>
            <p:nvPr/>
          </p:nvSpPr>
          <p:spPr bwMode="auto">
            <a:xfrm>
              <a:off x="2016" y="1824"/>
              <a:ext cx="0" cy="192"/>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pt-BR"/>
            </a:p>
          </p:txBody>
        </p:sp>
      </p:grpSp>
    </p:spTree>
    <p:extLst>
      <p:ext uri="{BB962C8B-B14F-4D97-AF65-F5344CB8AC3E}">
        <p14:creationId xmlns:p14="http://schemas.microsoft.com/office/powerpoint/2010/main" val="1765772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heckerboard(across)">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4"/>
          <p:cNvSpPr txBox="1">
            <a:spLocks noChangeArrowheads="1"/>
          </p:cNvSpPr>
          <p:nvPr/>
        </p:nvSpPr>
        <p:spPr bwMode="auto">
          <a:xfrm>
            <a:off x="3388786" y="428625"/>
            <a:ext cx="5161991" cy="954107"/>
          </a:xfrm>
          <a:prstGeom prst="rect">
            <a:avLst/>
          </a:prstGeom>
          <a:noFill/>
          <a:ln w="9525">
            <a:noFill/>
            <a:miter lim="800000"/>
            <a:headEnd/>
            <a:tailEnd/>
          </a:ln>
          <a:effectLst/>
        </p:spPr>
        <p:txBody>
          <a:bodyPr wrap="none">
            <a:spAutoFit/>
          </a:bodyPr>
          <a:lstStyle/>
          <a:p>
            <a:pPr algn="ctr" eaLnBrk="1" hangingPunct="1">
              <a:defRPr/>
            </a:pPr>
            <a:r>
              <a:rPr lang="es-ES" sz="2800" dirty="0">
                <a:solidFill>
                  <a:schemeClr val="accent1"/>
                </a:solidFill>
                <a:effectLst>
                  <a:outerShdw blurRad="38100" dist="38100" dir="2700000" algn="tl">
                    <a:srgbClr val="000000"/>
                  </a:outerShdw>
                </a:effectLst>
                <a:latin typeface="Lucida Console" panose="020B0609040504020204" pitchFamily="49" charset="0"/>
              </a:rPr>
              <a:t>BIOMOLÉCULAS </a:t>
            </a:r>
            <a:endParaRPr lang="es-ES" sz="2800" b="1" dirty="0">
              <a:solidFill>
                <a:schemeClr val="accent1"/>
              </a:solidFill>
              <a:effectLst>
                <a:outerShdw blurRad="38100" dist="38100" dir="2700000" algn="tl">
                  <a:srgbClr val="000000"/>
                </a:outerShdw>
              </a:effectLst>
              <a:latin typeface="Lucida Console" panose="020B0609040504020204" pitchFamily="49" charset="0"/>
            </a:endParaRPr>
          </a:p>
          <a:p>
            <a:pPr algn="ctr" eaLnBrk="1" hangingPunct="1">
              <a:defRPr/>
            </a:pPr>
            <a:r>
              <a:rPr lang="es-ES" sz="2800" b="1" dirty="0">
                <a:solidFill>
                  <a:schemeClr val="accent1"/>
                </a:solidFill>
                <a:effectLst>
                  <a:outerShdw blurRad="38100" dist="38100" dir="2700000" algn="tl">
                    <a:srgbClr val="000000"/>
                  </a:outerShdw>
                </a:effectLst>
                <a:latin typeface="Lucida Console" panose="020B0609040504020204" pitchFamily="49" charset="0"/>
              </a:rPr>
              <a:t>“Moléculas Biológicas”</a:t>
            </a:r>
            <a:r>
              <a:rPr lang="es-ES" sz="2800" dirty="0">
                <a:solidFill>
                  <a:schemeClr val="accent1"/>
                </a:solidFill>
                <a:effectLst>
                  <a:outerShdw blurRad="38100" dist="38100" dir="2700000" algn="tl">
                    <a:srgbClr val="000000"/>
                  </a:outerShdw>
                </a:effectLst>
                <a:latin typeface="Lucida Console" panose="020B0609040504020204" pitchFamily="49" charset="0"/>
              </a:rPr>
              <a:t> </a:t>
            </a:r>
            <a:endParaRPr lang="en-US" sz="2800" b="1" dirty="0">
              <a:solidFill>
                <a:schemeClr val="accent1"/>
              </a:solidFill>
              <a:effectLst>
                <a:outerShdw blurRad="38100" dist="38100" dir="2700000" algn="tl">
                  <a:srgbClr val="000000"/>
                </a:outerShdw>
              </a:effectLst>
              <a:latin typeface="Lucida Console" panose="020B0609040504020204" pitchFamily="49" charset="0"/>
            </a:endParaRPr>
          </a:p>
        </p:txBody>
      </p:sp>
      <p:grpSp>
        <p:nvGrpSpPr>
          <p:cNvPr id="5" name="Group 23"/>
          <p:cNvGrpSpPr>
            <a:grpSpLocks/>
          </p:cNvGrpSpPr>
          <p:nvPr/>
        </p:nvGrpSpPr>
        <p:grpSpPr bwMode="auto">
          <a:xfrm>
            <a:off x="2274081" y="1512865"/>
            <a:ext cx="7391400" cy="5027613"/>
            <a:chOff x="672" y="1009"/>
            <a:chExt cx="4656" cy="3167"/>
          </a:xfrm>
        </p:grpSpPr>
        <p:pic>
          <p:nvPicPr>
            <p:cNvPr id="6" name="Picture 16" descr="biomolecula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2" y="1009"/>
              <a:ext cx="4656" cy="3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17"/>
            <p:cNvSpPr txBox="1">
              <a:spLocks noChangeArrowheads="1"/>
            </p:cNvSpPr>
            <p:nvPr/>
          </p:nvSpPr>
          <p:spPr bwMode="auto">
            <a:xfrm>
              <a:off x="3010" y="1959"/>
              <a:ext cx="1667"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SzPct val="85000"/>
                <a:buBlip>
                  <a:blip r:embed="rId3"/>
                </a:buBlip>
                <a:defRPr sz="3200">
                  <a:solidFill>
                    <a:schemeClr val="tx1"/>
                  </a:solidFill>
                  <a:latin typeface="Times New Roman" panose="02020603050405020304" pitchFamily="18" charset="0"/>
                </a:defRPr>
              </a:lvl1pPr>
              <a:lvl2pPr marL="742950" indent="-285750">
                <a:spcBef>
                  <a:spcPct val="20000"/>
                </a:spcBef>
                <a:buClr>
                  <a:schemeClr val="bg2"/>
                </a:buClr>
                <a:buSzPct val="70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SzPct val="7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SzPct val="7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SzTx/>
                <a:buFontTx/>
                <a:buNone/>
              </a:pPr>
              <a:r>
                <a:rPr lang="es-ES" sz="1600" b="1"/>
                <a:t>(aprox. 70% corpo humano)</a:t>
              </a:r>
              <a:endParaRPr lang="en-US" sz="1600" b="1"/>
            </a:p>
          </p:txBody>
        </p:sp>
        <p:sp>
          <p:nvSpPr>
            <p:cNvPr id="8" name="Text Box 18"/>
            <p:cNvSpPr txBox="1">
              <a:spLocks noChangeArrowheads="1"/>
            </p:cNvSpPr>
            <p:nvPr/>
          </p:nvSpPr>
          <p:spPr bwMode="auto">
            <a:xfrm>
              <a:off x="703" y="3666"/>
              <a:ext cx="1263" cy="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SzPct val="85000"/>
                <a:buBlip>
                  <a:blip r:embed="rId3"/>
                </a:buBlip>
                <a:defRPr sz="3200">
                  <a:solidFill>
                    <a:schemeClr val="tx1"/>
                  </a:solidFill>
                  <a:latin typeface="Times New Roman" panose="02020603050405020304" pitchFamily="18" charset="0"/>
                </a:defRPr>
              </a:lvl1pPr>
              <a:lvl2pPr marL="742950" indent="-285750">
                <a:spcBef>
                  <a:spcPct val="20000"/>
                </a:spcBef>
                <a:buClr>
                  <a:schemeClr val="bg2"/>
                </a:buClr>
                <a:buSzPct val="70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SzPct val="7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SzPct val="7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SzTx/>
                <a:buFontTx/>
                <a:buNone/>
              </a:pPr>
              <a:r>
                <a:rPr lang="es-ES" sz="1600" b="1">
                  <a:solidFill>
                    <a:srgbClr val="FF3300"/>
                  </a:solidFill>
                </a:rPr>
                <a:t>(Moléculas gigantes </a:t>
              </a:r>
            </a:p>
            <a:p>
              <a:pPr algn="ctr" eaLnBrk="1" hangingPunct="1">
                <a:spcBef>
                  <a:spcPct val="0"/>
                </a:spcBef>
                <a:buSzTx/>
                <a:buFontTx/>
                <a:buNone/>
              </a:pPr>
              <a:r>
                <a:rPr lang="es-ES" sz="1600" b="1">
                  <a:solidFill>
                    <a:srgbClr val="FF3300"/>
                  </a:solidFill>
                </a:rPr>
                <a:t>ou Macromoléculas) </a:t>
              </a:r>
              <a:endParaRPr lang="en-US" sz="1600" b="1">
                <a:solidFill>
                  <a:srgbClr val="FF3300"/>
                </a:solidFill>
              </a:endParaRPr>
            </a:p>
          </p:txBody>
        </p:sp>
        <p:sp>
          <p:nvSpPr>
            <p:cNvPr id="9" name="Rectangle 19"/>
            <p:cNvSpPr>
              <a:spLocks noChangeArrowheads="1"/>
            </p:cNvSpPr>
            <p:nvPr/>
          </p:nvSpPr>
          <p:spPr bwMode="auto">
            <a:xfrm>
              <a:off x="2496" y="2496"/>
              <a:ext cx="432" cy="144"/>
            </a:xfrm>
            <a:prstGeom prst="rect">
              <a:avLst/>
            </a:prstGeom>
            <a:solidFill>
              <a:srgbClr val="FFEBEB"/>
            </a:solidFill>
            <a:ln w="9525">
              <a:solidFill>
                <a:schemeClr val="accent1"/>
              </a:solidFill>
              <a:miter lim="800000"/>
              <a:headEnd/>
              <a:tailEnd/>
            </a:ln>
          </p:spPr>
          <p:txBody>
            <a:bodyPr wrap="none" anchor="ctr"/>
            <a:lstStyle>
              <a:lvl1pPr>
                <a:spcBef>
                  <a:spcPct val="20000"/>
                </a:spcBef>
                <a:buSzPct val="85000"/>
                <a:buBlip>
                  <a:blip r:embed="rId3"/>
                </a:buBlip>
                <a:defRPr sz="3200">
                  <a:solidFill>
                    <a:schemeClr val="tx1"/>
                  </a:solidFill>
                  <a:latin typeface="Times New Roman" panose="02020603050405020304" pitchFamily="18" charset="0"/>
                </a:defRPr>
              </a:lvl1pPr>
              <a:lvl2pPr marL="742950" indent="-285750">
                <a:spcBef>
                  <a:spcPct val="20000"/>
                </a:spcBef>
                <a:buClr>
                  <a:schemeClr val="bg2"/>
                </a:buClr>
                <a:buSzPct val="70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SzPct val="7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SzPct val="7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SzTx/>
                <a:buFontTx/>
                <a:buNone/>
              </a:pPr>
              <a:r>
                <a:rPr lang="es-ES" sz="1200" b="1">
                  <a:latin typeface="Arial" panose="020B0604020202020204" pitchFamily="34" charset="0"/>
                </a:rPr>
                <a:t>CO</a:t>
              </a:r>
              <a:r>
                <a:rPr lang="es-ES" sz="1200" b="1" baseline="-25000">
                  <a:latin typeface="Arial" panose="020B0604020202020204" pitchFamily="34" charset="0"/>
                </a:rPr>
                <a:t>2</a:t>
              </a:r>
              <a:endParaRPr lang="en-US" sz="1200" b="1" baseline="-25000">
                <a:latin typeface="Arial" panose="020B0604020202020204" pitchFamily="34" charset="0"/>
              </a:endParaRPr>
            </a:p>
          </p:txBody>
        </p:sp>
        <p:sp>
          <p:nvSpPr>
            <p:cNvPr id="10" name="Line 21"/>
            <p:cNvSpPr>
              <a:spLocks noChangeShapeType="1"/>
            </p:cNvSpPr>
            <p:nvPr/>
          </p:nvSpPr>
          <p:spPr bwMode="auto">
            <a:xfrm>
              <a:off x="2064" y="2352"/>
              <a:ext cx="0" cy="192"/>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pt-BR"/>
            </a:p>
          </p:txBody>
        </p:sp>
        <p:sp>
          <p:nvSpPr>
            <p:cNvPr id="11" name="Line 22"/>
            <p:cNvSpPr>
              <a:spLocks noChangeShapeType="1"/>
            </p:cNvSpPr>
            <p:nvPr/>
          </p:nvSpPr>
          <p:spPr bwMode="auto">
            <a:xfrm>
              <a:off x="2064" y="2544"/>
              <a:ext cx="432" cy="0"/>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pt-BR"/>
            </a:p>
          </p:txBody>
        </p:sp>
      </p:grpSp>
    </p:spTree>
    <p:extLst>
      <p:ext uri="{BB962C8B-B14F-4D97-AF65-F5344CB8AC3E}">
        <p14:creationId xmlns:p14="http://schemas.microsoft.com/office/powerpoint/2010/main" val="65905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descr="Resultado de imagem para biomolecul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506" y="591465"/>
            <a:ext cx="10652211" cy="5693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207581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5"/>
          <p:cNvSpPr txBox="1">
            <a:spLocks noChangeArrowheads="1"/>
          </p:cNvSpPr>
          <p:nvPr/>
        </p:nvSpPr>
        <p:spPr bwMode="auto">
          <a:xfrm>
            <a:off x="1834928" y="129863"/>
            <a:ext cx="8506807" cy="4648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SzPct val="85000"/>
              <a:buBlip>
                <a:blip r:embed="rId2"/>
              </a:buBlip>
              <a:defRPr sz="3200">
                <a:solidFill>
                  <a:schemeClr val="tx1"/>
                </a:solidFill>
                <a:latin typeface="Times New Roman" panose="02020603050405020304" pitchFamily="18" charset="0"/>
              </a:defRPr>
            </a:lvl1pPr>
            <a:lvl2pPr marL="742950" indent="-285750">
              <a:spcBef>
                <a:spcPct val="20000"/>
              </a:spcBef>
              <a:buClr>
                <a:schemeClr val="bg2"/>
              </a:buClr>
              <a:buSzPct val="70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SzPct val="7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SzPct val="7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0"/>
              </a:spcBef>
              <a:buSzTx/>
              <a:buFontTx/>
              <a:buChar char="-"/>
            </a:pPr>
            <a:r>
              <a:rPr lang="es-ES" sz="2400" dirty="0">
                <a:solidFill>
                  <a:srgbClr val="0033CC"/>
                </a:solidFill>
                <a:latin typeface="Lucida Console" panose="020B0609040504020204" pitchFamily="49" charset="0"/>
              </a:rPr>
              <a:t> A </a:t>
            </a:r>
            <a:r>
              <a:rPr lang="es-ES" sz="2400" dirty="0" err="1">
                <a:solidFill>
                  <a:srgbClr val="0033CC"/>
                </a:solidFill>
                <a:latin typeface="Lucida Console" panose="020B0609040504020204" pitchFamily="49" charset="0"/>
              </a:rPr>
              <a:t>síntese</a:t>
            </a:r>
            <a:r>
              <a:rPr lang="es-ES" sz="2400" dirty="0">
                <a:solidFill>
                  <a:srgbClr val="0033CC"/>
                </a:solidFill>
                <a:latin typeface="Lucida Console" panose="020B0609040504020204" pitchFamily="49" charset="0"/>
              </a:rPr>
              <a:t> das  macromoléculas </a:t>
            </a:r>
            <a:r>
              <a:rPr lang="es-ES" sz="2400" dirty="0" err="1">
                <a:solidFill>
                  <a:srgbClr val="0033CC"/>
                </a:solidFill>
                <a:latin typeface="Lucida Console" panose="020B0609040504020204" pitchFamily="49" charset="0"/>
              </a:rPr>
              <a:t>tem</a:t>
            </a:r>
            <a:r>
              <a:rPr lang="es-ES" sz="2400" dirty="0">
                <a:solidFill>
                  <a:srgbClr val="0033CC"/>
                </a:solidFill>
                <a:latin typeface="Lucida Console" panose="020B0609040504020204" pitchFamily="49" charset="0"/>
              </a:rPr>
              <a:t> todo </a:t>
            </a:r>
            <a:r>
              <a:rPr lang="es-ES" sz="2400" dirty="0" err="1">
                <a:solidFill>
                  <a:srgbClr val="0033CC"/>
                </a:solidFill>
                <a:latin typeface="Lucida Console" panose="020B0609040504020204" pitchFamily="49" charset="0"/>
              </a:rPr>
              <a:t>um</a:t>
            </a:r>
            <a:r>
              <a:rPr lang="es-ES" sz="2400" dirty="0">
                <a:solidFill>
                  <a:srgbClr val="0033CC"/>
                </a:solidFill>
                <a:latin typeface="Lucida Console" panose="020B0609040504020204" pitchFamily="49" charset="0"/>
              </a:rPr>
              <a:t> desafío para a </a:t>
            </a:r>
          </a:p>
          <a:p>
            <a:pPr algn="just" eaLnBrk="1" hangingPunct="1">
              <a:spcBef>
                <a:spcPct val="0"/>
              </a:spcBef>
              <a:buSzTx/>
              <a:buFontTx/>
              <a:buNone/>
            </a:pPr>
            <a:r>
              <a:rPr lang="es-ES" sz="2400" dirty="0">
                <a:solidFill>
                  <a:srgbClr val="0033CC"/>
                </a:solidFill>
                <a:latin typeface="Lucida Console" panose="020B0609040504020204" pitchFamily="49" charset="0"/>
              </a:rPr>
              <a:t>  célula.</a:t>
            </a:r>
          </a:p>
          <a:p>
            <a:pPr algn="just" eaLnBrk="1" hangingPunct="1">
              <a:spcBef>
                <a:spcPct val="0"/>
              </a:spcBef>
              <a:buSzTx/>
              <a:buFontTx/>
              <a:buNone/>
            </a:pPr>
            <a:endParaRPr lang="es-ES" sz="2400" dirty="0">
              <a:solidFill>
                <a:srgbClr val="0033CC"/>
              </a:solidFill>
              <a:latin typeface="Lucida Console" panose="020B0609040504020204" pitchFamily="49" charset="0"/>
            </a:endParaRPr>
          </a:p>
          <a:p>
            <a:pPr algn="just" eaLnBrk="1" hangingPunct="1">
              <a:spcBef>
                <a:spcPct val="0"/>
              </a:spcBef>
              <a:buSzTx/>
              <a:buFontTx/>
              <a:buChar char="-"/>
            </a:pPr>
            <a:r>
              <a:rPr lang="es-ES" sz="2400" dirty="0">
                <a:solidFill>
                  <a:srgbClr val="0033CC"/>
                </a:solidFill>
                <a:latin typeface="Lucida Console" panose="020B0609040504020204" pitchFamily="49" charset="0"/>
              </a:rPr>
              <a:t> As células </a:t>
            </a:r>
            <a:r>
              <a:rPr lang="es-ES" sz="2400" dirty="0" err="1">
                <a:solidFill>
                  <a:srgbClr val="0033CC"/>
                </a:solidFill>
                <a:latin typeface="Lucida Console" panose="020B0609040504020204" pitchFamily="49" charset="0"/>
              </a:rPr>
              <a:t>utilizam</a:t>
            </a:r>
            <a:r>
              <a:rPr lang="es-ES" sz="2400" dirty="0">
                <a:solidFill>
                  <a:srgbClr val="0033CC"/>
                </a:solidFill>
                <a:latin typeface="Lucida Console" panose="020B0609040504020204" pitchFamily="49" charset="0"/>
              </a:rPr>
              <a:t> “</a:t>
            </a:r>
            <a:r>
              <a:rPr lang="es-ES" sz="2400" i="1" dirty="0" err="1">
                <a:solidFill>
                  <a:srgbClr val="0033CC"/>
                </a:solidFill>
                <a:latin typeface="Lucida Console" panose="020B0609040504020204" pitchFamily="49" charset="0"/>
              </a:rPr>
              <a:t>pequenas</a:t>
            </a:r>
            <a:r>
              <a:rPr lang="es-ES" sz="2400" i="1" dirty="0">
                <a:solidFill>
                  <a:srgbClr val="0033CC"/>
                </a:solidFill>
                <a:latin typeface="Lucida Console" panose="020B0609040504020204" pitchFamily="49" charset="0"/>
              </a:rPr>
              <a:t> </a:t>
            </a:r>
            <a:r>
              <a:rPr lang="es-ES" sz="2400" i="1" dirty="0" err="1">
                <a:solidFill>
                  <a:srgbClr val="0033CC"/>
                </a:solidFill>
                <a:latin typeface="Lucida Console" panose="020B0609040504020204" pitchFamily="49" charset="0"/>
              </a:rPr>
              <a:t>peças</a:t>
            </a:r>
            <a:r>
              <a:rPr lang="es-ES" sz="2400" i="1" dirty="0">
                <a:solidFill>
                  <a:srgbClr val="0033CC"/>
                </a:solidFill>
                <a:latin typeface="Lucida Console" panose="020B0609040504020204" pitchFamily="49" charset="0"/>
              </a:rPr>
              <a:t> de </a:t>
            </a:r>
            <a:r>
              <a:rPr lang="es-ES" sz="2400" i="1" dirty="0" err="1" smtClean="0">
                <a:solidFill>
                  <a:srgbClr val="0033CC"/>
                </a:solidFill>
                <a:latin typeface="Lucida Console" panose="020B0609040504020204" pitchFamily="49" charset="0"/>
              </a:rPr>
              <a:t>encaixe</a:t>
            </a:r>
            <a:r>
              <a:rPr lang="es-ES" sz="2400" i="1" dirty="0" smtClean="0">
                <a:solidFill>
                  <a:srgbClr val="0033CC"/>
                </a:solidFill>
                <a:latin typeface="Lucida Console" panose="020B0609040504020204" pitchFamily="49" charset="0"/>
              </a:rPr>
              <a:t> pre-fabricadas</a:t>
            </a:r>
            <a:r>
              <a:rPr lang="es-ES" sz="2400" i="1" dirty="0">
                <a:solidFill>
                  <a:srgbClr val="0033CC"/>
                </a:solidFill>
                <a:latin typeface="Lucida Console" panose="020B0609040504020204" pitchFamily="49" charset="0"/>
              </a:rPr>
              <a:t>”</a:t>
            </a:r>
            <a:r>
              <a:rPr lang="es-ES" sz="2400" dirty="0">
                <a:solidFill>
                  <a:srgbClr val="0033CC"/>
                </a:solidFill>
                <a:latin typeface="Lucida Console" panose="020B0609040504020204" pitchFamily="49" charset="0"/>
              </a:rPr>
              <a:t> para elaborar macromoléculas.</a:t>
            </a:r>
          </a:p>
          <a:p>
            <a:pPr algn="just" eaLnBrk="1" hangingPunct="1">
              <a:spcBef>
                <a:spcPct val="0"/>
              </a:spcBef>
              <a:buSzTx/>
              <a:buFontTx/>
              <a:buNone/>
            </a:pPr>
            <a:endParaRPr lang="es-ES" sz="2400" dirty="0">
              <a:solidFill>
                <a:srgbClr val="0033CC"/>
              </a:solidFill>
              <a:latin typeface="Lucida Console" panose="020B0609040504020204" pitchFamily="49" charset="0"/>
            </a:endParaRPr>
          </a:p>
          <a:p>
            <a:pPr algn="just" eaLnBrk="1" hangingPunct="1">
              <a:spcBef>
                <a:spcPct val="0"/>
              </a:spcBef>
              <a:buSzTx/>
              <a:buFontTx/>
              <a:buNone/>
            </a:pPr>
            <a:r>
              <a:rPr lang="es-ES" sz="2400" dirty="0" smtClean="0">
                <a:solidFill>
                  <a:srgbClr val="0033CC"/>
                </a:solidFill>
                <a:latin typeface="Lucida Console" panose="020B0609040504020204" pitchFamily="49" charset="0"/>
              </a:rPr>
              <a:t>- </a:t>
            </a:r>
            <a:r>
              <a:rPr lang="es-ES" sz="2400" i="1" u="sng" dirty="0" smtClean="0">
                <a:solidFill>
                  <a:srgbClr val="0033CC"/>
                </a:solidFill>
                <a:latin typeface="Lucida Console" panose="020B0609040504020204" pitchFamily="49" charset="0"/>
              </a:rPr>
              <a:t>Polímeros</a:t>
            </a:r>
            <a:r>
              <a:rPr lang="es-ES" sz="2400" dirty="0" smtClean="0">
                <a:solidFill>
                  <a:srgbClr val="0033CC"/>
                </a:solidFill>
                <a:latin typeface="Lucida Console" panose="020B0609040504020204" pitchFamily="49" charset="0"/>
              </a:rPr>
              <a:t> </a:t>
            </a:r>
            <a:r>
              <a:rPr lang="es-ES" sz="2400" dirty="0">
                <a:solidFill>
                  <a:srgbClr val="0033CC"/>
                </a:solidFill>
                <a:latin typeface="Lucida Console" panose="020B0609040504020204" pitchFamily="49" charset="0"/>
              </a:rPr>
              <a:t>: formados pela </a:t>
            </a:r>
            <a:r>
              <a:rPr lang="es-ES" sz="2400" dirty="0" err="1">
                <a:solidFill>
                  <a:srgbClr val="0033CC"/>
                </a:solidFill>
                <a:latin typeface="Lucida Console" panose="020B0609040504020204" pitchFamily="49" charset="0"/>
              </a:rPr>
              <a:t>união</a:t>
            </a:r>
            <a:r>
              <a:rPr lang="es-ES" sz="2400" dirty="0">
                <a:solidFill>
                  <a:srgbClr val="0033CC"/>
                </a:solidFill>
                <a:latin typeface="Lucida Console" panose="020B0609040504020204" pitchFamily="49" charset="0"/>
              </a:rPr>
              <a:t> de unidades </a:t>
            </a:r>
          </a:p>
          <a:p>
            <a:pPr algn="just" eaLnBrk="1" hangingPunct="1">
              <a:spcBef>
                <a:spcPct val="0"/>
              </a:spcBef>
              <a:buSzTx/>
              <a:buFontTx/>
              <a:buNone/>
            </a:pPr>
            <a:r>
              <a:rPr lang="es-ES" sz="2400" dirty="0">
                <a:solidFill>
                  <a:srgbClr val="0033CC"/>
                </a:solidFill>
                <a:latin typeface="Lucida Console" panose="020B0609040504020204" pitchFamily="49" charset="0"/>
              </a:rPr>
              <a:t> pre-fabricadas </a:t>
            </a:r>
            <a:r>
              <a:rPr lang="es-ES" sz="2400" dirty="0" err="1">
                <a:solidFill>
                  <a:srgbClr val="0033CC"/>
                </a:solidFill>
                <a:latin typeface="Lucida Console" panose="020B0609040504020204" pitchFamily="49" charset="0"/>
              </a:rPr>
              <a:t>ou</a:t>
            </a:r>
            <a:r>
              <a:rPr lang="es-ES" sz="2400" dirty="0">
                <a:solidFill>
                  <a:srgbClr val="0033CC"/>
                </a:solidFill>
                <a:latin typeface="Lucida Console" panose="020B0609040504020204" pitchFamily="49" charset="0"/>
              </a:rPr>
              <a:t> </a:t>
            </a:r>
            <a:r>
              <a:rPr lang="es-ES" sz="2400" i="1" dirty="0">
                <a:solidFill>
                  <a:srgbClr val="0033CC"/>
                </a:solidFill>
                <a:latin typeface="Lucida Console" panose="020B0609040504020204" pitchFamily="49" charset="0"/>
              </a:rPr>
              <a:t>monómeros</a:t>
            </a:r>
            <a:r>
              <a:rPr lang="es-ES" sz="2400" dirty="0">
                <a:solidFill>
                  <a:srgbClr val="0033CC"/>
                </a:solidFill>
                <a:latin typeface="Lucida Console" panose="020B0609040504020204" pitchFamily="49" charset="0"/>
              </a:rPr>
              <a:t>. Polímeros </a:t>
            </a:r>
            <a:r>
              <a:rPr lang="es-ES" sz="2400" dirty="0" err="1">
                <a:solidFill>
                  <a:srgbClr val="0033CC"/>
                </a:solidFill>
                <a:latin typeface="Lucida Console" panose="020B0609040504020204" pitchFamily="49" charset="0"/>
              </a:rPr>
              <a:t>são</a:t>
            </a:r>
            <a:r>
              <a:rPr lang="es-ES" sz="2400" dirty="0">
                <a:solidFill>
                  <a:srgbClr val="0033CC"/>
                </a:solidFill>
                <a:latin typeface="Lucida Console" panose="020B0609040504020204" pitchFamily="49" charset="0"/>
              </a:rPr>
              <a:t> </a:t>
            </a:r>
          </a:p>
          <a:p>
            <a:pPr algn="just" eaLnBrk="1" hangingPunct="1">
              <a:spcBef>
                <a:spcPct val="0"/>
              </a:spcBef>
              <a:buSzTx/>
              <a:buFontTx/>
              <a:buNone/>
            </a:pPr>
            <a:r>
              <a:rPr lang="es-ES" sz="2400" dirty="0">
                <a:solidFill>
                  <a:srgbClr val="0033CC"/>
                </a:solidFill>
                <a:latin typeface="Lucida Console" panose="020B0609040504020204" pitchFamily="49" charset="0"/>
              </a:rPr>
              <a:t> macromoléculas </a:t>
            </a:r>
            <a:r>
              <a:rPr lang="es-ES" sz="2400" dirty="0" err="1">
                <a:solidFill>
                  <a:srgbClr val="0033CC"/>
                </a:solidFill>
                <a:latin typeface="Lucida Console" panose="020B0609040504020204" pitchFamily="49" charset="0"/>
              </a:rPr>
              <a:t>ou</a:t>
            </a:r>
            <a:r>
              <a:rPr lang="es-ES" sz="2400" dirty="0">
                <a:solidFill>
                  <a:srgbClr val="0033CC"/>
                </a:solidFill>
                <a:latin typeface="Lucida Console" panose="020B0609040504020204" pitchFamily="49" charset="0"/>
              </a:rPr>
              <a:t> moléculas de elevado peso</a:t>
            </a:r>
          </a:p>
          <a:p>
            <a:pPr algn="just" eaLnBrk="1" hangingPunct="1">
              <a:spcBef>
                <a:spcPct val="0"/>
              </a:spcBef>
              <a:buSzTx/>
              <a:buFontTx/>
              <a:buNone/>
            </a:pPr>
            <a:r>
              <a:rPr lang="es-ES" sz="2400" dirty="0">
                <a:solidFill>
                  <a:srgbClr val="0033CC"/>
                </a:solidFill>
                <a:latin typeface="Lucida Console" panose="020B0609040504020204" pitchFamily="49" charset="0"/>
              </a:rPr>
              <a:t> molecular e de unidades que se </a:t>
            </a:r>
            <a:r>
              <a:rPr lang="es-ES" sz="2400" dirty="0" err="1">
                <a:solidFill>
                  <a:srgbClr val="0033CC"/>
                </a:solidFill>
                <a:latin typeface="Lucida Console" panose="020B0609040504020204" pitchFamily="49" charset="0"/>
              </a:rPr>
              <a:t>repetem</a:t>
            </a:r>
            <a:r>
              <a:rPr lang="es-ES" sz="2400" dirty="0">
                <a:solidFill>
                  <a:srgbClr val="0033CC"/>
                </a:solidFill>
                <a:latin typeface="Lucida Console" panose="020B0609040504020204" pitchFamily="49" charset="0"/>
              </a:rPr>
              <a:t>.</a:t>
            </a:r>
            <a:endParaRPr lang="en-US" sz="2400" dirty="0">
              <a:solidFill>
                <a:srgbClr val="0033CC"/>
              </a:solidFill>
              <a:latin typeface="Lucida Console" panose="020B0609040504020204" pitchFamily="49" charset="0"/>
            </a:endParaRPr>
          </a:p>
        </p:txBody>
      </p:sp>
      <p:sp>
        <p:nvSpPr>
          <p:cNvPr id="5" name="Text Box 7"/>
          <p:cNvSpPr txBox="1">
            <a:spLocks noChangeArrowheads="1"/>
          </p:cNvSpPr>
          <p:nvPr/>
        </p:nvSpPr>
        <p:spPr bwMode="auto">
          <a:xfrm>
            <a:off x="1918283" y="4801427"/>
            <a:ext cx="8340745" cy="1538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SzPct val="85000"/>
              <a:buBlip>
                <a:blip r:embed="rId2"/>
              </a:buBlip>
              <a:defRPr sz="3200">
                <a:solidFill>
                  <a:schemeClr val="tx1"/>
                </a:solidFill>
                <a:latin typeface="Times New Roman" panose="02020603050405020304" pitchFamily="18" charset="0"/>
              </a:defRPr>
            </a:lvl1pPr>
            <a:lvl2pPr marL="742950" indent="-285750">
              <a:spcBef>
                <a:spcPct val="20000"/>
              </a:spcBef>
              <a:buClr>
                <a:schemeClr val="bg2"/>
              </a:buClr>
              <a:buSzPct val="70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SzPct val="7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SzPct val="7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SzTx/>
              <a:buFontTx/>
              <a:buNone/>
            </a:pPr>
            <a:r>
              <a:rPr lang="es-ES" sz="2000" b="1" dirty="0" err="1">
                <a:solidFill>
                  <a:schemeClr val="accent2"/>
                </a:solidFill>
                <a:latin typeface="Lucida Console" panose="020B0609040504020204" pitchFamily="49" charset="0"/>
              </a:rPr>
              <a:t>Pequenas</a:t>
            </a:r>
            <a:r>
              <a:rPr lang="es-ES" sz="2000" b="1" dirty="0">
                <a:solidFill>
                  <a:schemeClr val="accent2"/>
                </a:solidFill>
                <a:latin typeface="Lucida Console" panose="020B0609040504020204" pitchFamily="49" charset="0"/>
              </a:rPr>
              <a:t> moléculas :  </a:t>
            </a:r>
            <a:r>
              <a:rPr lang="es-ES" sz="2000" b="1" dirty="0" smtClean="0">
                <a:solidFill>
                  <a:schemeClr val="accent2"/>
                </a:solidFill>
                <a:latin typeface="Lucida Console" panose="020B0609040504020204" pitchFamily="49" charset="0"/>
              </a:rPr>
              <a:t>100 u </a:t>
            </a:r>
            <a:r>
              <a:rPr lang="es-ES" sz="2000" b="1" dirty="0">
                <a:solidFill>
                  <a:schemeClr val="accent2"/>
                </a:solidFill>
                <a:latin typeface="Lucida Console" panose="020B0609040504020204" pitchFamily="49" charset="0"/>
              </a:rPr>
              <a:t>a </a:t>
            </a:r>
            <a:r>
              <a:rPr lang="es-ES" sz="2000" b="1" dirty="0" smtClean="0">
                <a:solidFill>
                  <a:schemeClr val="accent2"/>
                </a:solidFill>
                <a:latin typeface="Lucida Console" panose="020B0609040504020204" pitchFamily="49" charset="0"/>
              </a:rPr>
              <a:t>1000 u</a:t>
            </a:r>
          </a:p>
          <a:p>
            <a:pPr eaLnBrk="1" hangingPunct="1">
              <a:spcBef>
                <a:spcPct val="0"/>
              </a:spcBef>
              <a:buSzTx/>
              <a:buFontTx/>
              <a:buNone/>
            </a:pPr>
            <a:r>
              <a:rPr lang="es-ES" sz="2000" b="1" dirty="0" smtClean="0">
                <a:solidFill>
                  <a:schemeClr val="accent2"/>
                </a:solidFill>
                <a:latin typeface="Lucida Console" panose="020B0609040504020204" pitchFamily="49" charset="0"/>
              </a:rPr>
              <a:t>Grandes </a:t>
            </a:r>
            <a:r>
              <a:rPr lang="es-ES" sz="2000" b="1" dirty="0">
                <a:solidFill>
                  <a:schemeClr val="accent2"/>
                </a:solidFill>
                <a:latin typeface="Lucida Console" panose="020B0609040504020204" pitchFamily="49" charset="0"/>
              </a:rPr>
              <a:t>moléculas: </a:t>
            </a:r>
            <a:r>
              <a:rPr lang="es-ES" sz="2000" b="1" dirty="0" smtClean="0">
                <a:solidFill>
                  <a:schemeClr val="accent2"/>
                </a:solidFill>
                <a:latin typeface="Lucida Console" panose="020B0609040504020204" pitchFamily="49" charset="0"/>
              </a:rPr>
              <a:t>10</a:t>
            </a:r>
            <a:r>
              <a:rPr lang="es-ES" sz="2000" b="1" baseline="30000" dirty="0" smtClean="0">
                <a:solidFill>
                  <a:schemeClr val="accent2"/>
                </a:solidFill>
                <a:latin typeface="Lucida Console" panose="020B0609040504020204" pitchFamily="49" charset="0"/>
              </a:rPr>
              <a:t>4 </a:t>
            </a:r>
            <a:r>
              <a:rPr lang="es-ES" sz="2000" b="1" dirty="0" smtClean="0">
                <a:solidFill>
                  <a:schemeClr val="accent2"/>
                </a:solidFill>
                <a:latin typeface="Lucida Console" panose="020B0609040504020204" pitchFamily="49" charset="0"/>
              </a:rPr>
              <a:t>u </a:t>
            </a:r>
            <a:r>
              <a:rPr lang="es-ES" sz="2000" b="1" dirty="0">
                <a:solidFill>
                  <a:schemeClr val="accent2"/>
                </a:solidFill>
                <a:latin typeface="Lucida Console" panose="020B0609040504020204" pitchFamily="49" charset="0"/>
              </a:rPr>
              <a:t>a </a:t>
            </a:r>
            <a:r>
              <a:rPr lang="es-ES" sz="2000" b="1" dirty="0" err="1">
                <a:solidFill>
                  <a:schemeClr val="accent2"/>
                </a:solidFill>
                <a:latin typeface="Lucida Console" panose="020B0609040504020204" pitchFamily="49" charset="0"/>
              </a:rPr>
              <a:t>mais</a:t>
            </a:r>
            <a:r>
              <a:rPr lang="es-ES" sz="2000" b="1" dirty="0">
                <a:solidFill>
                  <a:schemeClr val="accent2"/>
                </a:solidFill>
                <a:latin typeface="Lucida Console" panose="020B0609040504020204" pitchFamily="49" charset="0"/>
              </a:rPr>
              <a:t> de </a:t>
            </a:r>
            <a:r>
              <a:rPr lang="es-ES" sz="2000" b="1" dirty="0" smtClean="0">
                <a:solidFill>
                  <a:schemeClr val="accent2"/>
                </a:solidFill>
                <a:latin typeface="Lucida Console" panose="020B0609040504020204" pitchFamily="49" charset="0"/>
              </a:rPr>
              <a:t>10</a:t>
            </a:r>
            <a:r>
              <a:rPr lang="es-ES" sz="2000" b="1" baseline="30000" dirty="0" smtClean="0">
                <a:solidFill>
                  <a:schemeClr val="accent2"/>
                </a:solidFill>
                <a:latin typeface="Lucida Console" panose="020B0609040504020204" pitchFamily="49" charset="0"/>
              </a:rPr>
              <a:t>8 </a:t>
            </a:r>
            <a:r>
              <a:rPr lang="es-ES" sz="2000" b="1" dirty="0" smtClean="0">
                <a:solidFill>
                  <a:schemeClr val="accent2"/>
                </a:solidFill>
                <a:latin typeface="Lucida Console" panose="020B0609040504020204" pitchFamily="49" charset="0"/>
              </a:rPr>
              <a:t>u</a:t>
            </a:r>
            <a:endParaRPr lang="es-ES" sz="2000" b="1" dirty="0">
              <a:solidFill>
                <a:schemeClr val="accent2"/>
              </a:solidFill>
              <a:latin typeface="Lucida Console" panose="020B0609040504020204" pitchFamily="49" charset="0"/>
            </a:endParaRPr>
          </a:p>
          <a:p>
            <a:pPr eaLnBrk="1" hangingPunct="1">
              <a:spcBef>
                <a:spcPct val="0"/>
              </a:spcBef>
              <a:buSzTx/>
              <a:buFontTx/>
              <a:buNone/>
            </a:pPr>
            <a:endParaRPr lang="es-ES" sz="1400" b="1" dirty="0">
              <a:solidFill>
                <a:schemeClr val="accent2"/>
              </a:solidFill>
              <a:latin typeface="Lucida Console" panose="020B0609040504020204" pitchFamily="49" charset="0"/>
            </a:endParaRPr>
          </a:p>
          <a:p>
            <a:pPr eaLnBrk="1" hangingPunct="1">
              <a:spcBef>
                <a:spcPct val="0"/>
              </a:spcBef>
              <a:buSzTx/>
              <a:buFontTx/>
              <a:buNone/>
            </a:pPr>
            <a:r>
              <a:rPr lang="es-ES" sz="2000" b="1" dirty="0" err="1">
                <a:solidFill>
                  <a:schemeClr val="accent2"/>
                </a:solidFill>
                <a:latin typeface="Lucida Console" panose="020B0609040504020204" pitchFamily="49" charset="0"/>
              </a:rPr>
              <a:t>Unidade</a:t>
            </a:r>
            <a:r>
              <a:rPr lang="es-ES" sz="2000" b="1" dirty="0">
                <a:solidFill>
                  <a:schemeClr val="accent2"/>
                </a:solidFill>
                <a:latin typeface="Lucida Console" panose="020B0609040504020204" pitchFamily="49" charset="0"/>
              </a:rPr>
              <a:t> de </a:t>
            </a:r>
            <a:r>
              <a:rPr lang="es-ES" sz="2000" b="1" dirty="0" err="1">
                <a:solidFill>
                  <a:schemeClr val="accent2"/>
                </a:solidFill>
                <a:latin typeface="Lucida Console" panose="020B0609040504020204" pitchFamily="49" charset="0"/>
              </a:rPr>
              <a:t>Massa</a:t>
            </a:r>
            <a:r>
              <a:rPr lang="es-ES" sz="2000" b="1" dirty="0">
                <a:solidFill>
                  <a:schemeClr val="accent2"/>
                </a:solidFill>
                <a:latin typeface="Lucida Console" panose="020B0609040504020204" pitchFamily="49" charset="0"/>
              </a:rPr>
              <a:t> Molecular = Dalton (Da)</a:t>
            </a:r>
          </a:p>
          <a:p>
            <a:pPr eaLnBrk="1" hangingPunct="1">
              <a:spcBef>
                <a:spcPct val="0"/>
              </a:spcBef>
              <a:buSzTx/>
              <a:buFontTx/>
              <a:buNone/>
            </a:pPr>
            <a:r>
              <a:rPr lang="es-ES" sz="2000" b="1" dirty="0">
                <a:solidFill>
                  <a:schemeClr val="accent2"/>
                </a:solidFill>
                <a:latin typeface="Lucida Console" panose="020B0609040504020204" pitchFamily="49" charset="0"/>
              </a:rPr>
              <a:t>                                   </a:t>
            </a:r>
            <a:r>
              <a:rPr lang="es-ES" sz="2000" b="1" dirty="0" smtClean="0">
                <a:solidFill>
                  <a:schemeClr val="accent2"/>
                </a:solidFill>
                <a:latin typeface="Lucida Console" panose="020B0609040504020204" pitchFamily="49" charset="0"/>
              </a:rPr>
              <a:t>1 </a:t>
            </a:r>
            <a:r>
              <a:rPr lang="es-ES" sz="2000" b="1" dirty="0">
                <a:solidFill>
                  <a:schemeClr val="accent2"/>
                </a:solidFill>
                <a:latin typeface="Lucida Console" panose="020B0609040504020204" pitchFamily="49" charset="0"/>
              </a:rPr>
              <a:t>Da = 1,66x10</a:t>
            </a:r>
            <a:r>
              <a:rPr lang="es-ES" sz="2000" b="1" baseline="30000" dirty="0">
                <a:solidFill>
                  <a:schemeClr val="accent2"/>
                </a:solidFill>
                <a:latin typeface="Lucida Console" panose="020B0609040504020204" pitchFamily="49" charset="0"/>
              </a:rPr>
              <a:t>-24</a:t>
            </a:r>
            <a:r>
              <a:rPr lang="es-ES" sz="2000" b="1" dirty="0">
                <a:solidFill>
                  <a:schemeClr val="accent2"/>
                </a:solidFill>
                <a:latin typeface="Lucida Console" panose="020B0609040504020204" pitchFamily="49" charset="0"/>
              </a:rPr>
              <a:t>g </a:t>
            </a:r>
          </a:p>
        </p:txBody>
      </p:sp>
    </p:spTree>
    <p:extLst>
      <p:ext uri="{BB962C8B-B14F-4D97-AF65-F5344CB8AC3E}">
        <p14:creationId xmlns:p14="http://schemas.microsoft.com/office/powerpoint/2010/main" val="2772840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s://universe-review.ca/I15-81-biomolecules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9534" y="148220"/>
            <a:ext cx="5099007" cy="64416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120849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descr="fi1p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63927" y="187971"/>
            <a:ext cx="4343713" cy="6496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aixaDeTexto 4"/>
          <p:cNvSpPr txBox="1"/>
          <p:nvPr/>
        </p:nvSpPr>
        <p:spPr>
          <a:xfrm>
            <a:off x="154544" y="1326526"/>
            <a:ext cx="5019323" cy="1200329"/>
          </a:xfrm>
          <a:prstGeom prst="rect">
            <a:avLst/>
          </a:prstGeom>
          <a:noFill/>
        </p:spPr>
        <p:txBody>
          <a:bodyPr wrap="none" rtlCol="0">
            <a:spAutoFit/>
          </a:bodyPr>
          <a:lstStyle/>
          <a:p>
            <a:r>
              <a:rPr lang="pt-BR" sz="2400" dirty="0" smtClean="0">
                <a:solidFill>
                  <a:schemeClr val="accent1">
                    <a:lumMod val="75000"/>
                  </a:schemeClr>
                </a:solidFill>
                <a:latin typeface="Lucida Console" panose="020B0609040504020204" pitchFamily="49" charset="0"/>
              </a:rPr>
              <a:t>Dimensão e</a:t>
            </a:r>
            <a:endParaRPr lang="pt-BR" sz="2400" dirty="0">
              <a:solidFill>
                <a:schemeClr val="accent1">
                  <a:lumMod val="75000"/>
                </a:schemeClr>
              </a:solidFill>
              <a:latin typeface="Lucida Console" panose="020B0609040504020204" pitchFamily="49" charset="0"/>
            </a:endParaRPr>
          </a:p>
          <a:p>
            <a:r>
              <a:rPr lang="pt-BR" sz="2400" dirty="0">
                <a:solidFill>
                  <a:schemeClr val="accent1">
                    <a:lumMod val="75000"/>
                  </a:schemeClr>
                </a:solidFill>
                <a:latin typeface="Lucida Console" panose="020B0609040504020204" pitchFamily="49" charset="0"/>
              </a:rPr>
              <a:t>o</a:t>
            </a:r>
            <a:r>
              <a:rPr lang="pt-BR" sz="2400" dirty="0" smtClean="0">
                <a:solidFill>
                  <a:schemeClr val="accent1">
                    <a:lumMod val="75000"/>
                  </a:schemeClr>
                </a:solidFill>
                <a:latin typeface="Lucida Console" panose="020B0609040504020204" pitchFamily="49" charset="0"/>
              </a:rPr>
              <a:t>rganização das moléculas </a:t>
            </a:r>
          </a:p>
          <a:p>
            <a:r>
              <a:rPr lang="pt-BR" sz="2400" dirty="0" smtClean="0">
                <a:solidFill>
                  <a:schemeClr val="accent1">
                    <a:lumMod val="75000"/>
                  </a:schemeClr>
                </a:solidFill>
                <a:latin typeface="Lucida Console" panose="020B0609040504020204" pitchFamily="49" charset="0"/>
              </a:rPr>
              <a:t>no mundo vivo</a:t>
            </a:r>
            <a:endParaRPr lang="pt-BR" sz="2400" dirty="0">
              <a:solidFill>
                <a:schemeClr val="accent1">
                  <a:lumMod val="75000"/>
                </a:schemeClr>
              </a:solidFill>
              <a:latin typeface="Lucida Console" panose="020B0609040504020204" pitchFamily="49" charset="0"/>
            </a:endParaRPr>
          </a:p>
        </p:txBody>
      </p:sp>
    </p:spTree>
    <p:extLst>
      <p:ext uri="{BB962C8B-B14F-4D97-AF65-F5344CB8AC3E}">
        <p14:creationId xmlns:p14="http://schemas.microsoft.com/office/powerpoint/2010/main" val="80322621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197701"/>
            <a:ext cx="10515600" cy="1325563"/>
          </a:xfrm>
        </p:spPr>
        <p:txBody>
          <a:bodyPr>
            <a:normAutofit/>
          </a:bodyPr>
          <a:lstStyle/>
          <a:p>
            <a:pPr algn="ctr"/>
            <a:r>
              <a:rPr lang="pt-BR" sz="3600" b="1" dirty="0" smtClean="0">
                <a:solidFill>
                  <a:schemeClr val="accent1">
                    <a:lumMod val="75000"/>
                  </a:schemeClr>
                </a:solidFill>
              </a:rPr>
              <a:t>Tudo o que é vivo se origina de outro ser vivo.</a:t>
            </a:r>
            <a:br>
              <a:rPr lang="pt-BR" sz="3600" b="1" dirty="0" smtClean="0">
                <a:solidFill>
                  <a:schemeClr val="accent1">
                    <a:lumMod val="75000"/>
                  </a:schemeClr>
                </a:solidFill>
              </a:rPr>
            </a:br>
            <a:r>
              <a:rPr lang="pt-BR" sz="3600" b="1" dirty="0" smtClean="0">
                <a:solidFill>
                  <a:schemeClr val="accent1">
                    <a:lumMod val="75000"/>
                  </a:schemeClr>
                </a:solidFill>
              </a:rPr>
              <a:t>O fim da teoria da geração espontânea</a:t>
            </a:r>
            <a:endParaRPr lang="pt-BR" sz="3600" b="1" dirty="0">
              <a:solidFill>
                <a:schemeClr val="accent1">
                  <a:lumMod val="75000"/>
                </a:schemeClr>
              </a:solidFill>
            </a:endParaRPr>
          </a:p>
        </p:txBody>
      </p:sp>
      <p:pic>
        <p:nvPicPr>
          <p:cNvPr id="18434" name="Picture 2" descr="Resultado de imagem para louis pasteu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0275" y="1823591"/>
            <a:ext cx="3049747" cy="3448207"/>
          </a:xfrm>
          <a:prstGeom prst="rect">
            <a:avLst/>
          </a:prstGeom>
          <a:noFill/>
          <a:extLst>
            <a:ext uri="{909E8E84-426E-40DD-AFC4-6F175D3DCCD1}">
              <a14:hiddenFill xmlns:a14="http://schemas.microsoft.com/office/drawing/2010/main">
                <a:solidFill>
                  <a:srgbClr val="FFFFFF"/>
                </a:solidFill>
              </a14:hiddenFill>
            </a:ext>
          </a:extLst>
        </p:spPr>
      </p:pic>
      <p:pic>
        <p:nvPicPr>
          <p:cNvPr id="18436" name="Picture 4" descr="http://4.bp.blogspot.com/_0d5erPYWZ9Q/S7QLiTmQnsI/AAAAAAAAAAM/oL07cnSmi00/s1600/pesco%C3%A7o+de+cisne.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67769" y="1742269"/>
            <a:ext cx="5076774" cy="2942017"/>
          </a:xfrm>
          <a:prstGeom prst="rect">
            <a:avLst/>
          </a:prstGeom>
          <a:noFill/>
          <a:extLst>
            <a:ext uri="{909E8E84-426E-40DD-AFC4-6F175D3DCCD1}">
              <a14:hiddenFill xmlns:a14="http://schemas.microsoft.com/office/drawing/2010/main">
                <a:solidFill>
                  <a:srgbClr val="FFFFFF"/>
                </a:solidFill>
              </a14:hiddenFill>
            </a:ext>
          </a:extLst>
        </p:spPr>
      </p:pic>
      <p:pic>
        <p:nvPicPr>
          <p:cNvPr id="18438" name="Picture 6" descr="http://phototheque.pasteur.fr/vignette/00000000000/d1076.th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89712" y="2535966"/>
            <a:ext cx="2356541" cy="3534812"/>
          </a:xfrm>
          <a:prstGeom prst="rect">
            <a:avLst/>
          </a:prstGeom>
          <a:noFill/>
          <a:extLst>
            <a:ext uri="{909E8E84-426E-40DD-AFC4-6F175D3DCCD1}">
              <a14:hiddenFill xmlns:a14="http://schemas.microsoft.com/office/drawing/2010/main">
                <a:solidFill>
                  <a:srgbClr val="FFFFFF"/>
                </a:solidFill>
              </a14:hiddenFill>
            </a:ext>
          </a:extLst>
        </p:spPr>
      </p:pic>
      <p:sp>
        <p:nvSpPr>
          <p:cNvPr id="4" name="CaixaDeTexto 3"/>
          <p:cNvSpPr txBox="1"/>
          <p:nvPr/>
        </p:nvSpPr>
        <p:spPr>
          <a:xfrm>
            <a:off x="901522" y="5357609"/>
            <a:ext cx="1983876" cy="369332"/>
          </a:xfrm>
          <a:prstGeom prst="rect">
            <a:avLst/>
          </a:prstGeom>
          <a:noFill/>
        </p:spPr>
        <p:txBody>
          <a:bodyPr wrap="none" rtlCol="0">
            <a:spAutoFit/>
          </a:bodyPr>
          <a:lstStyle/>
          <a:p>
            <a:r>
              <a:rPr lang="pt-BR" dirty="0" smtClean="0"/>
              <a:t>Louis Pasteur, 1862</a:t>
            </a:r>
            <a:endParaRPr lang="pt-BR" dirty="0"/>
          </a:p>
        </p:txBody>
      </p:sp>
      <p:sp>
        <p:nvSpPr>
          <p:cNvPr id="5" name="CaixaDeTexto 4"/>
          <p:cNvSpPr txBox="1"/>
          <p:nvPr/>
        </p:nvSpPr>
        <p:spPr>
          <a:xfrm>
            <a:off x="7598537" y="5357609"/>
            <a:ext cx="2639953" cy="369332"/>
          </a:xfrm>
          <a:prstGeom prst="rect">
            <a:avLst/>
          </a:prstGeom>
          <a:noFill/>
        </p:spPr>
        <p:txBody>
          <a:bodyPr wrap="none" rtlCol="0">
            <a:spAutoFit/>
          </a:bodyPr>
          <a:lstStyle/>
          <a:p>
            <a:r>
              <a:rPr lang="pt-BR" b="1" dirty="0" smtClean="0">
                <a:solidFill>
                  <a:schemeClr val="accent1">
                    <a:lumMod val="75000"/>
                  </a:schemeClr>
                </a:solidFill>
              </a:rPr>
              <a:t>Frasco “pescoço de cisne”</a:t>
            </a:r>
            <a:endParaRPr lang="pt-BR" b="1" dirty="0">
              <a:solidFill>
                <a:schemeClr val="accent1">
                  <a:lumMod val="75000"/>
                </a:schemeClr>
              </a:solidFill>
            </a:endParaRPr>
          </a:p>
        </p:txBody>
      </p:sp>
    </p:spTree>
    <p:extLst>
      <p:ext uri="{BB962C8B-B14F-4D97-AF65-F5344CB8AC3E}">
        <p14:creationId xmlns:p14="http://schemas.microsoft.com/office/powerpoint/2010/main" val="166454809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22289" y="236335"/>
            <a:ext cx="10515600" cy="1325563"/>
          </a:xfrm>
        </p:spPr>
        <p:txBody>
          <a:bodyPr/>
          <a:lstStyle/>
          <a:p>
            <a:pPr algn="ctr"/>
            <a:r>
              <a:rPr lang="pt-BR" b="1" dirty="0" smtClean="0">
                <a:solidFill>
                  <a:schemeClr val="accent1">
                    <a:lumMod val="75000"/>
                  </a:schemeClr>
                </a:solidFill>
              </a:rPr>
              <a:t>Célula Animal</a:t>
            </a:r>
            <a:endParaRPr lang="pt-BR" b="1" dirty="0">
              <a:solidFill>
                <a:schemeClr val="accent1">
                  <a:lumMod val="75000"/>
                </a:schemeClr>
              </a:solidFill>
            </a:endParaRPr>
          </a:p>
        </p:txBody>
      </p:sp>
      <p:pic>
        <p:nvPicPr>
          <p:cNvPr id="4" name="Picture 17" descr="Animal-Ce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00151" y="1241001"/>
            <a:ext cx="4159876" cy="5464935"/>
          </a:xfrm>
          <a:prstGeom prst="rect">
            <a:avLst/>
          </a:prstGeom>
          <a:solidFill>
            <a:srgbClr val="E8EAE8"/>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953255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b="1" dirty="0" smtClean="0">
                <a:solidFill>
                  <a:schemeClr val="accent1">
                    <a:lumMod val="75000"/>
                  </a:schemeClr>
                </a:solidFill>
              </a:rPr>
              <a:t>Distribuição das Macromoléculas na Célula</a:t>
            </a:r>
            <a:endParaRPr lang="pt-BR" b="1" dirty="0">
              <a:solidFill>
                <a:schemeClr val="accent1">
                  <a:lumMod val="75000"/>
                </a:schemeClr>
              </a:solidFill>
            </a:endParaRPr>
          </a:p>
        </p:txBody>
      </p:sp>
      <p:pic>
        <p:nvPicPr>
          <p:cNvPr id="4" name="Picture 4" descr="fi1p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1518" y="1857554"/>
            <a:ext cx="8785225" cy="482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297166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esultado de imagem para biomolecul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8458" y="716500"/>
            <a:ext cx="9879288" cy="55941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439461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b="1" dirty="0" smtClean="0">
                <a:solidFill>
                  <a:schemeClr val="accent1"/>
                </a:solidFill>
              </a:rPr>
              <a:t>Principais assuntos vistos na disciplina</a:t>
            </a:r>
            <a:endParaRPr lang="pt-BR" b="1" dirty="0">
              <a:solidFill>
                <a:schemeClr val="accent1"/>
              </a:solidFill>
            </a:endParaRPr>
          </a:p>
        </p:txBody>
      </p:sp>
      <p:sp>
        <p:nvSpPr>
          <p:cNvPr id="3" name="Espaço Reservado para Conteúdo 2"/>
          <p:cNvSpPr>
            <a:spLocks noGrp="1"/>
          </p:cNvSpPr>
          <p:nvPr>
            <p:ph idx="1"/>
          </p:nvPr>
        </p:nvSpPr>
        <p:spPr>
          <a:xfrm>
            <a:off x="3168201" y="1400622"/>
            <a:ext cx="5481034" cy="827423"/>
          </a:xfrm>
        </p:spPr>
        <p:txBody>
          <a:bodyPr>
            <a:normAutofit lnSpcReduction="10000"/>
          </a:bodyPr>
          <a:lstStyle/>
          <a:p>
            <a:pPr marL="0" indent="0" algn="ctr">
              <a:buNone/>
            </a:pPr>
            <a:r>
              <a:rPr lang="pt-BR" dirty="0" smtClean="0">
                <a:solidFill>
                  <a:schemeClr val="accent1"/>
                </a:solidFill>
              </a:rPr>
              <a:t>Constituintes moleculares das células</a:t>
            </a:r>
            <a:endParaRPr lang="pt-BR" dirty="0">
              <a:solidFill>
                <a:schemeClr val="accent1"/>
              </a:solidFill>
            </a:endParaRPr>
          </a:p>
        </p:txBody>
      </p:sp>
      <p:pic>
        <p:nvPicPr>
          <p:cNvPr id="4" name="Picture 2" descr="Love this drawing! A simplified illustration of cell metabolism, depicting the cell as a factory. | #teaching #biolog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88119" y="2343955"/>
            <a:ext cx="5241197" cy="41383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644676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4020760" y="141665"/>
            <a:ext cx="3114892" cy="584775"/>
          </a:xfrm>
          <a:prstGeom prst="rect">
            <a:avLst/>
          </a:prstGeom>
          <a:noFill/>
        </p:spPr>
        <p:txBody>
          <a:bodyPr wrap="none" rtlCol="0">
            <a:spAutoFit/>
          </a:bodyPr>
          <a:lstStyle/>
          <a:p>
            <a:pPr algn="ctr"/>
            <a:r>
              <a:rPr lang="pt-BR" sz="3200" dirty="0" smtClean="0">
                <a:solidFill>
                  <a:schemeClr val="accent1"/>
                </a:solidFill>
              </a:rPr>
              <a:t>ÁGUA NA CÉLULA</a:t>
            </a:r>
            <a:endParaRPr lang="pt-BR" sz="3200" dirty="0">
              <a:solidFill>
                <a:schemeClr val="accent1"/>
              </a:solidFill>
            </a:endParaRPr>
          </a:p>
        </p:txBody>
      </p:sp>
      <p:pic>
        <p:nvPicPr>
          <p:cNvPr id="5122" name="Picture 2" descr="Resultado de imagem para agua na célula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0589" y="927279"/>
            <a:ext cx="7246510" cy="54348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36341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929135" y="-47005"/>
            <a:ext cx="10515600" cy="1325563"/>
          </a:xfrm>
        </p:spPr>
        <p:txBody>
          <a:bodyPr/>
          <a:lstStyle/>
          <a:p>
            <a:pPr algn="ctr"/>
            <a:r>
              <a:rPr lang="pt-BR" b="1" dirty="0" smtClean="0">
                <a:solidFill>
                  <a:schemeClr val="accent1"/>
                </a:solidFill>
              </a:rPr>
              <a:t>Carboidratos</a:t>
            </a:r>
            <a:endParaRPr lang="pt-BR" b="1" dirty="0">
              <a:solidFill>
                <a:schemeClr val="accent1"/>
              </a:solidFill>
            </a:endParaRPr>
          </a:p>
        </p:txBody>
      </p:sp>
      <p:pic>
        <p:nvPicPr>
          <p:cNvPr id="6146" name="Picture 2" descr="Resultado de imagem para glicos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6183" y="1106381"/>
            <a:ext cx="1899886" cy="1664301"/>
          </a:xfrm>
          <a:prstGeom prst="rect">
            <a:avLst/>
          </a:prstGeom>
          <a:noFill/>
          <a:extLst>
            <a:ext uri="{909E8E84-426E-40DD-AFC4-6F175D3DCCD1}">
              <a14:hiddenFill xmlns:a14="http://schemas.microsoft.com/office/drawing/2010/main">
                <a:solidFill>
                  <a:srgbClr val="FFFFFF"/>
                </a:solidFill>
              </a14:hiddenFill>
            </a:ext>
          </a:extLst>
        </p:spPr>
      </p:pic>
      <p:sp>
        <p:nvSpPr>
          <p:cNvPr id="4" name="CaixaDeTexto 3"/>
          <p:cNvSpPr txBox="1"/>
          <p:nvPr/>
        </p:nvSpPr>
        <p:spPr>
          <a:xfrm>
            <a:off x="721221" y="2781836"/>
            <a:ext cx="1373581" cy="646331"/>
          </a:xfrm>
          <a:prstGeom prst="rect">
            <a:avLst/>
          </a:prstGeom>
          <a:noFill/>
        </p:spPr>
        <p:txBody>
          <a:bodyPr wrap="none" rtlCol="0">
            <a:spAutoFit/>
          </a:bodyPr>
          <a:lstStyle/>
          <a:p>
            <a:pPr algn="ctr"/>
            <a:r>
              <a:rPr lang="pt-BR" dirty="0" smtClean="0"/>
              <a:t>Glicose</a:t>
            </a:r>
          </a:p>
          <a:p>
            <a:pPr algn="ctr"/>
            <a:r>
              <a:rPr lang="pt-BR" dirty="0" smtClean="0"/>
              <a:t>(monômero)</a:t>
            </a:r>
            <a:endParaRPr lang="pt-BR" dirty="0"/>
          </a:p>
        </p:txBody>
      </p:sp>
      <p:pic>
        <p:nvPicPr>
          <p:cNvPr id="6148" name="Picture 4" descr="Resultado de imagem para glicos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34615" y="2986941"/>
            <a:ext cx="4009553" cy="3007165"/>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Resultado de imagem para glicogêni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19519" y="797287"/>
            <a:ext cx="4049849" cy="2094749"/>
          </a:xfrm>
          <a:prstGeom prst="rect">
            <a:avLst/>
          </a:prstGeom>
          <a:noFill/>
          <a:extLst>
            <a:ext uri="{909E8E84-426E-40DD-AFC4-6F175D3DCCD1}">
              <a14:hiddenFill xmlns:a14="http://schemas.microsoft.com/office/drawing/2010/main">
                <a:solidFill>
                  <a:srgbClr val="FFFFFF"/>
                </a:solidFill>
              </a14:hiddenFill>
            </a:ext>
          </a:extLst>
        </p:spPr>
      </p:pic>
      <p:sp>
        <p:nvSpPr>
          <p:cNvPr id="8" name="CaixaDeTexto 7"/>
          <p:cNvSpPr txBox="1"/>
          <p:nvPr/>
        </p:nvSpPr>
        <p:spPr>
          <a:xfrm>
            <a:off x="5390308" y="2663776"/>
            <a:ext cx="2153923" cy="646331"/>
          </a:xfrm>
          <a:prstGeom prst="rect">
            <a:avLst/>
          </a:prstGeom>
          <a:noFill/>
        </p:spPr>
        <p:txBody>
          <a:bodyPr wrap="none" rtlCol="0">
            <a:spAutoFit/>
          </a:bodyPr>
          <a:lstStyle/>
          <a:p>
            <a:pPr algn="ctr"/>
            <a:r>
              <a:rPr lang="pt-BR" dirty="0" smtClean="0"/>
              <a:t>Glicogênio</a:t>
            </a:r>
          </a:p>
          <a:p>
            <a:pPr algn="ctr"/>
            <a:r>
              <a:rPr lang="pt-BR" dirty="0" smtClean="0"/>
              <a:t>(polímero de glicose)</a:t>
            </a:r>
            <a:endParaRPr lang="pt-BR" dirty="0"/>
          </a:p>
        </p:txBody>
      </p:sp>
      <p:sp>
        <p:nvSpPr>
          <p:cNvPr id="9" name="CaixaDeTexto 8"/>
          <p:cNvSpPr txBox="1"/>
          <p:nvPr/>
        </p:nvSpPr>
        <p:spPr>
          <a:xfrm>
            <a:off x="8638358" y="6126050"/>
            <a:ext cx="2402068" cy="369332"/>
          </a:xfrm>
          <a:prstGeom prst="rect">
            <a:avLst/>
          </a:prstGeom>
          <a:noFill/>
        </p:spPr>
        <p:txBody>
          <a:bodyPr wrap="none" rtlCol="0">
            <a:spAutoFit/>
          </a:bodyPr>
          <a:lstStyle/>
          <a:p>
            <a:pPr algn="ctr"/>
            <a:r>
              <a:rPr lang="pt-BR" dirty="0" smtClean="0"/>
              <a:t>Metabolismo da glicose</a:t>
            </a:r>
            <a:endParaRPr lang="pt-BR" dirty="0"/>
          </a:p>
        </p:txBody>
      </p:sp>
      <p:pic>
        <p:nvPicPr>
          <p:cNvPr id="6154" name="Picture 10" descr="Resultado de imagem para glicose e ciclo de kreb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09948" y="3537442"/>
            <a:ext cx="4102975" cy="30772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744464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30336"/>
            <a:ext cx="10515600" cy="1325563"/>
          </a:xfrm>
        </p:spPr>
        <p:txBody>
          <a:bodyPr>
            <a:normAutofit/>
          </a:bodyPr>
          <a:lstStyle/>
          <a:p>
            <a:pPr algn="ctr"/>
            <a:r>
              <a:rPr lang="pt-BR" sz="4000" b="1" dirty="0" smtClean="0">
                <a:solidFill>
                  <a:schemeClr val="accent1"/>
                </a:solidFill>
              </a:rPr>
              <a:t>Lipídeos e membranas</a:t>
            </a:r>
            <a:endParaRPr lang="pt-BR" sz="4000" b="1" dirty="0">
              <a:solidFill>
                <a:schemeClr val="accent1"/>
              </a:solidFill>
            </a:endParaRPr>
          </a:p>
        </p:txBody>
      </p:sp>
      <p:pic>
        <p:nvPicPr>
          <p:cNvPr id="7170" name="Picture 2" descr="Imagem relacio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1789" y="1651305"/>
            <a:ext cx="4403545" cy="3811593"/>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Resultado de imagem para lipídeo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7440" y="792961"/>
            <a:ext cx="4580199" cy="2808386"/>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Resultado de imagem para lipídeo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46527" y="3738864"/>
            <a:ext cx="3849755" cy="28873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686694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506833" y="249215"/>
            <a:ext cx="9074239" cy="562154"/>
          </a:xfrm>
        </p:spPr>
        <p:txBody>
          <a:bodyPr>
            <a:normAutofit fontScale="90000"/>
          </a:bodyPr>
          <a:lstStyle/>
          <a:p>
            <a:pPr algn="ctr"/>
            <a:r>
              <a:rPr lang="pt-BR" sz="3600" b="1" dirty="0" smtClean="0">
                <a:solidFill>
                  <a:schemeClr val="accent1"/>
                </a:solidFill>
              </a:rPr>
              <a:t>Aminoácidos e Proteínas</a:t>
            </a:r>
            <a:endParaRPr lang="pt-BR" sz="3600" b="1" dirty="0">
              <a:solidFill>
                <a:schemeClr val="accent1"/>
              </a:solidFill>
            </a:endParaRPr>
          </a:p>
        </p:txBody>
      </p:sp>
      <p:pic>
        <p:nvPicPr>
          <p:cNvPr id="8194" name="Picture 2" descr="Free biochemistry review activity on protein folding. Features embedded interactives from the Next-Generation Molecular Workbenc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95010" y="914400"/>
            <a:ext cx="3263529" cy="5691595"/>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Amino acids are important organic compounds that  are essentially the building blocks of proteins. #aminoaci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65921" y="356092"/>
            <a:ext cx="1957584" cy="1310135"/>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amino acid | Amino Acids: Chemistry, Biochemistry &amp; Nutriti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667" y="2130176"/>
            <a:ext cx="5253553" cy="41637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109931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r>
              <a:rPr lang="pt-BR" sz="3600" b="1" dirty="0" smtClean="0">
                <a:solidFill>
                  <a:schemeClr val="tx2"/>
                </a:solidFill>
              </a:rPr>
              <a:t>Enzimas</a:t>
            </a:r>
            <a:endParaRPr lang="pt-BR" sz="3600" b="1" dirty="0">
              <a:solidFill>
                <a:schemeClr val="tx2"/>
              </a:solidFill>
            </a:endParaRPr>
          </a:p>
        </p:txBody>
      </p:sp>
      <p:pic>
        <p:nvPicPr>
          <p:cNvPr id="1026" name="Picture 2" descr="Resultado de imagem para enzym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36234" y="1458868"/>
            <a:ext cx="3458493" cy="202646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Resultado de imagem para enzym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57924" y="1611505"/>
            <a:ext cx="4765183" cy="191798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Resultado de imagem para enzyme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69721" y="3607926"/>
            <a:ext cx="4568972" cy="30287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551413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b="1" dirty="0" smtClean="0">
                <a:solidFill>
                  <a:schemeClr val="accent1"/>
                </a:solidFill>
              </a:rPr>
              <a:t>Ácidos Nucleicos</a:t>
            </a:r>
            <a:endParaRPr lang="pt-BR" b="1" dirty="0">
              <a:solidFill>
                <a:schemeClr val="accent1"/>
              </a:solidFill>
            </a:endParaRPr>
          </a:p>
        </p:txBody>
      </p:sp>
      <p:pic>
        <p:nvPicPr>
          <p:cNvPr id="9218" name="Picture 2" descr="Basic Chemistry | LESSON 1: Basic Chemistr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22266" y="1685992"/>
            <a:ext cx="2826977" cy="4604197"/>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Nucleic acids are polymeric macromolecules, or large biological molecules, essential for all known forms of life. Nucleic acids, which include DNA (deoxyribonucleic acid) and RNA (ribonucleic acid), are made from monomers known as nucleotid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7896" y="2305319"/>
            <a:ext cx="3103936" cy="2485622"/>
          </a:xfrm>
          <a:prstGeom prst="rect">
            <a:avLst/>
          </a:prstGeom>
          <a:noFill/>
          <a:extLst>
            <a:ext uri="{909E8E84-426E-40DD-AFC4-6F175D3DCCD1}">
              <a14:hiddenFill xmlns:a14="http://schemas.microsoft.com/office/drawing/2010/main">
                <a:solidFill>
                  <a:srgbClr val="FFFFFF"/>
                </a:solidFill>
              </a14:hiddenFill>
            </a:ext>
          </a:extLst>
        </p:spPr>
      </p:pic>
      <p:pic>
        <p:nvPicPr>
          <p:cNvPr id="9222" name="Picture 6" descr="Acidos nucleicos!  http://camilalemos.com/wp-content/uploads/2009/02/dna-15.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18771" y="1685992"/>
            <a:ext cx="3935029" cy="46088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05409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838200" y="1387739"/>
            <a:ext cx="10515600" cy="3325929"/>
          </a:xfrm>
        </p:spPr>
        <p:txBody>
          <a:bodyPr>
            <a:normAutofit/>
          </a:bodyPr>
          <a:lstStyle/>
          <a:p>
            <a:r>
              <a:rPr lang="pt-BR" sz="2400" dirty="0" smtClean="0">
                <a:solidFill>
                  <a:schemeClr val="accent1">
                    <a:lumMod val="75000"/>
                  </a:schemeClr>
                </a:solidFill>
                <a:latin typeface="Lucida Console" panose="020B0609040504020204" pitchFamily="49" charset="0"/>
              </a:rPr>
              <a:t>Matéria orgânica e matéria não-orgânica</a:t>
            </a:r>
          </a:p>
          <a:p>
            <a:r>
              <a:rPr lang="pt-BR" sz="2400" dirty="0" smtClean="0">
                <a:solidFill>
                  <a:schemeClr val="accent1">
                    <a:lumMod val="75000"/>
                  </a:schemeClr>
                </a:solidFill>
                <a:latin typeface="Lucida Console" panose="020B0609040504020204" pitchFamily="49" charset="0"/>
              </a:rPr>
              <a:t>Carbono e compostos “orgânicos”</a:t>
            </a:r>
          </a:p>
          <a:p>
            <a:r>
              <a:rPr lang="pt-BR" sz="2400" dirty="0" smtClean="0">
                <a:solidFill>
                  <a:schemeClr val="accent1">
                    <a:lumMod val="75000"/>
                  </a:schemeClr>
                </a:solidFill>
                <a:latin typeface="Lucida Console" panose="020B0609040504020204" pitchFamily="49" charset="0"/>
              </a:rPr>
              <a:t>Teoria do “Vitalismo” : Substâncias “orgânicas” só são originadas de organismos “vivos” (</a:t>
            </a:r>
            <a:r>
              <a:rPr lang="pt-BR" sz="2400" dirty="0" err="1" smtClean="0">
                <a:solidFill>
                  <a:schemeClr val="accent1">
                    <a:lumMod val="75000"/>
                  </a:schemeClr>
                </a:solidFill>
                <a:latin typeface="Lucida Console" panose="020B0609040504020204" pitchFamily="49" charset="0"/>
              </a:rPr>
              <a:t>Berlzelius</a:t>
            </a:r>
            <a:r>
              <a:rPr lang="pt-BR" sz="2400" dirty="0" smtClean="0">
                <a:solidFill>
                  <a:schemeClr val="accent1">
                    <a:lumMod val="75000"/>
                  </a:schemeClr>
                </a:solidFill>
                <a:latin typeface="Lucida Console" panose="020B0609040504020204" pitchFamily="49" charset="0"/>
              </a:rPr>
              <a:t>, 1807).</a:t>
            </a:r>
          </a:p>
          <a:p>
            <a:r>
              <a:rPr lang="pt-BR" sz="2400" dirty="0" smtClean="0">
                <a:solidFill>
                  <a:schemeClr val="accent1">
                    <a:lumMod val="75000"/>
                  </a:schemeClr>
                </a:solidFill>
                <a:latin typeface="Lucida Console" panose="020B0609040504020204" pitchFamily="49" charset="0"/>
              </a:rPr>
              <a:t>Entretanto, Friedrich </a:t>
            </a:r>
            <a:r>
              <a:rPr lang="pt-BR" sz="2400" dirty="0" err="1" smtClean="0">
                <a:solidFill>
                  <a:schemeClr val="accent1">
                    <a:lumMod val="75000"/>
                  </a:schemeClr>
                </a:solidFill>
                <a:latin typeface="Lucida Console" panose="020B0609040504020204" pitchFamily="49" charset="0"/>
              </a:rPr>
              <a:t>Wöhler</a:t>
            </a:r>
            <a:r>
              <a:rPr lang="pt-BR" sz="2400" dirty="0" smtClean="0">
                <a:solidFill>
                  <a:schemeClr val="accent1">
                    <a:lumMod val="75000"/>
                  </a:schemeClr>
                </a:solidFill>
                <a:latin typeface="Lucida Console" panose="020B0609040504020204" pitchFamily="49" charset="0"/>
              </a:rPr>
              <a:t> (1828) conseguiu sintetizar a ureia (composto orgânico) aquecendo </a:t>
            </a:r>
            <a:r>
              <a:rPr lang="pt-BR" sz="2400" dirty="0" err="1" smtClean="0">
                <a:solidFill>
                  <a:schemeClr val="accent1">
                    <a:lumMod val="75000"/>
                  </a:schemeClr>
                </a:solidFill>
                <a:latin typeface="Lucida Console" panose="020B0609040504020204" pitchFamily="49" charset="0"/>
              </a:rPr>
              <a:t>cianato</a:t>
            </a:r>
            <a:r>
              <a:rPr lang="pt-BR" sz="2400" dirty="0" smtClean="0">
                <a:solidFill>
                  <a:schemeClr val="accent1">
                    <a:lumMod val="75000"/>
                  </a:schemeClr>
                </a:solidFill>
                <a:latin typeface="Lucida Console" panose="020B0609040504020204" pitchFamily="49" charset="0"/>
              </a:rPr>
              <a:t> </a:t>
            </a:r>
            <a:r>
              <a:rPr lang="pt-BR" sz="2400" dirty="0" smtClean="0">
                <a:solidFill>
                  <a:schemeClr val="accent1">
                    <a:lumMod val="75000"/>
                  </a:schemeClr>
                </a:solidFill>
                <a:latin typeface="Lucida Console" panose="020B0609040504020204" pitchFamily="49" charset="0"/>
              </a:rPr>
              <a:t>de amônio </a:t>
            </a:r>
            <a:r>
              <a:rPr lang="pt-BR" sz="2400" dirty="0">
                <a:solidFill>
                  <a:schemeClr val="accent1">
                    <a:lumMod val="75000"/>
                  </a:schemeClr>
                </a:solidFill>
                <a:latin typeface="Lucida Console" panose="020B0609040504020204" pitchFamily="49" charset="0"/>
              </a:rPr>
              <a:t>(composto </a:t>
            </a:r>
            <a:r>
              <a:rPr lang="pt-BR" sz="2400" dirty="0" smtClean="0">
                <a:solidFill>
                  <a:schemeClr val="accent1">
                    <a:lumMod val="75000"/>
                  </a:schemeClr>
                </a:solidFill>
                <a:latin typeface="Lucida Console" panose="020B0609040504020204" pitchFamily="49" charset="0"/>
              </a:rPr>
              <a:t>inorgânico).</a:t>
            </a:r>
          </a:p>
          <a:p>
            <a:r>
              <a:rPr lang="pt-BR" sz="2400" dirty="0" smtClean="0">
                <a:solidFill>
                  <a:schemeClr val="accent1">
                    <a:lumMod val="75000"/>
                  </a:schemeClr>
                </a:solidFill>
                <a:latin typeface="Lucida Console" panose="020B0609040504020204" pitchFamily="49" charset="0"/>
              </a:rPr>
              <a:t>Isso rompeu a </a:t>
            </a:r>
            <a:r>
              <a:rPr lang="pt-BR" sz="2400" dirty="0">
                <a:solidFill>
                  <a:schemeClr val="accent1">
                    <a:lumMod val="75000"/>
                  </a:schemeClr>
                </a:solidFill>
                <a:latin typeface="Lucida Console" panose="020B0609040504020204" pitchFamily="49" charset="0"/>
              </a:rPr>
              <a:t>Teoria do “Vitalismo”</a:t>
            </a:r>
            <a:r>
              <a:rPr lang="pt-BR" sz="2400" dirty="0" smtClean="0">
                <a:solidFill>
                  <a:schemeClr val="accent1">
                    <a:lumMod val="75000"/>
                  </a:schemeClr>
                </a:solidFill>
                <a:latin typeface="Lucida Console" panose="020B0609040504020204" pitchFamily="49" charset="0"/>
              </a:rPr>
              <a:t> </a:t>
            </a:r>
            <a:endParaRPr lang="pt-BR" sz="2400" dirty="0">
              <a:solidFill>
                <a:schemeClr val="accent1">
                  <a:lumMod val="75000"/>
                </a:schemeClr>
              </a:solidFill>
              <a:latin typeface="Lucida Console" panose="020B0609040504020204" pitchFamily="49" charset="0"/>
            </a:endParaRPr>
          </a:p>
        </p:txBody>
      </p:sp>
      <p:pic>
        <p:nvPicPr>
          <p:cNvPr id="14338" name="Picture 2" descr="https://www.infoescola.com/wp-content/uploads/2012/04/tfv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4087" y="4713668"/>
            <a:ext cx="4421875" cy="1828800"/>
          </a:xfrm>
          <a:prstGeom prst="rect">
            <a:avLst/>
          </a:prstGeom>
          <a:noFill/>
          <a:extLst>
            <a:ext uri="{909E8E84-426E-40DD-AFC4-6F175D3DCCD1}">
              <a14:hiddenFill xmlns:a14="http://schemas.microsoft.com/office/drawing/2010/main">
                <a:solidFill>
                  <a:srgbClr val="FFFFFF"/>
                </a:solidFill>
              </a14:hiddenFill>
            </a:ext>
          </a:extLst>
        </p:spPr>
      </p:pic>
      <p:pic>
        <p:nvPicPr>
          <p:cNvPr id="14340" name="Picture 4" descr="Resultado de imagem para berzeliu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0121" y="4818523"/>
            <a:ext cx="2342926" cy="1252001"/>
          </a:xfrm>
          <a:prstGeom prst="rect">
            <a:avLst/>
          </a:prstGeom>
          <a:noFill/>
          <a:extLst>
            <a:ext uri="{909E8E84-426E-40DD-AFC4-6F175D3DCCD1}">
              <a14:hiddenFill xmlns:a14="http://schemas.microsoft.com/office/drawing/2010/main">
                <a:solidFill>
                  <a:srgbClr val="FFFFFF"/>
                </a:solidFill>
              </a14:hiddenFill>
            </a:ext>
          </a:extLst>
        </p:spPr>
      </p:pic>
      <p:sp>
        <p:nvSpPr>
          <p:cNvPr id="4" name="CaixaDeTexto 3"/>
          <p:cNvSpPr txBox="1"/>
          <p:nvPr/>
        </p:nvSpPr>
        <p:spPr>
          <a:xfrm>
            <a:off x="838200" y="6014431"/>
            <a:ext cx="1024255" cy="369332"/>
          </a:xfrm>
          <a:prstGeom prst="rect">
            <a:avLst/>
          </a:prstGeom>
          <a:noFill/>
        </p:spPr>
        <p:txBody>
          <a:bodyPr wrap="none" rtlCol="0">
            <a:spAutoFit/>
          </a:bodyPr>
          <a:lstStyle/>
          <a:p>
            <a:r>
              <a:rPr lang="pt-BR" dirty="0" err="1" smtClean="0"/>
              <a:t>Berzelius</a:t>
            </a:r>
            <a:endParaRPr lang="pt-BR" dirty="0"/>
          </a:p>
        </p:txBody>
      </p:sp>
      <p:pic>
        <p:nvPicPr>
          <p:cNvPr id="14342" name="Picture 6" descr="Resultado de imagem para Friedrich Wöhl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21701" y="4429433"/>
            <a:ext cx="1467163" cy="1954330"/>
          </a:xfrm>
          <a:prstGeom prst="rect">
            <a:avLst/>
          </a:prstGeom>
          <a:noFill/>
          <a:extLst>
            <a:ext uri="{909E8E84-426E-40DD-AFC4-6F175D3DCCD1}">
              <a14:hiddenFill xmlns:a14="http://schemas.microsoft.com/office/drawing/2010/main">
                <a:solidFill>
                  <a:srgbClr val="FFFFFF"/>
                </a:solidFill>
              </a14:hiddenFill>
            </a:ext>
          </a:extLst>
        </p:spPr>
      </p:pic>
      <p:sp>
        <p:nvSpPr>
          <p:cNvPr id="8" name="CaixaDeTexto 7"/>
          <p:cNvSpPr txBox="1"/>
          <p:nvPr/>
        </p:nvSpPr>
        <p:spPr>
          <a:xfrm>
            <a:off x="9321157" y="6347137"/>
            <a:ext cx="872290" cy="369332"/>
          </a:xfrm>
          <a:prstGeom prst="rect">
            <a:avLst/>
          </a:prstGeom>
          <a:noFill/>
        </p:spPr>
        <p:txBody>
          <a:bodyPr wrap="none" rtlCol="0">
            <a:spAutoFit/>
          </a:bodyPr>
          <a:lstStyle/>
          <a:p>
            <a:r>
              <a:rPr lang="pt-BR" dirty="0" err="1" smtClean="0"/>
              <a:t>Wöhler</a:t>
            </a:r>
            <a:endParaRPr lang="pt-BR" dirty="0"/>
          </a:p>
        </p:txBody>
      </p:sp>
      <p:sp>
        <p:nvSpPr>
          <p:cNvPr id="5" name="Título 4"/>
          <p:cNvSpPr>
            <a:spLocks noGrp="1"/>
          </p:cNvSpPr>
          <p:nvPr>
            <p:ph type="title"/>
          </p:nvPr>
        </p:nvSpPr>
        <p:spPr>
          <a:xfrm>
            <a:off x="838200" y="4513"/>
            <a:ext cx="10515600" cy="1325563"/>
          </a:xfrm>
        </p:spPr>
        <p:txBody>
          <a:bodyPr/>
          <a:lstStyle/>
          <a:p>
            <a:pPr algn="ctr"/>
            <a:r>
              <a:rPr lang="pt-BR" b="1" dirty="0" smtClean="0">
                <a:solidFill>
                  <a:schemeClr val="accent1">
                    <a:lumMod val="75000"/>
                  </a:schemeClr>
                </a:solidFill>
              </a:rPr>
              <a:t>Inorgânico </a:t>
            </a:r>
            <a:r>
              <a:rPr lang="pt-BR" b="1" dirty="0" err="1" smtClean="0">
                <a:solidFill>
                  <a:schemeClr val="accent1">
                    <a:lumMod val="75000"/>
                  </a:schemeClr>
                </a:solidFill>
              </a:rPr>
              <a:t>vs</a:t>
            </a:r>
            <a:r>
              <a:rPr lang="pt-BR" b="1" dirty="0" smtClean="0">
                <a:solidFill>
                  <a:schemeClr val="accent1">
                    <a:lumMod val="75000"/>
                  </a:schemeClr>
                </a:solidFill>
              </a:rPr>
              <a:t> Orgânico</a:t>
            </a:r>
            <a:endParaRPr lang="pt-BR" b="1" dirty="0">
              <a:solidFill>
                <a:schemeClr val="accent1">
                  <a:lumMod val="75000"/>
                </a:schemeClr>
              </a:solidFill>
            </a:endParaRPr>
          </a:p>
        </p:txBody>
      </p:sp>
    </p:spTree>
    <p:extLst>
      <p:ext uri="{BB962C8B-B14F-4D97-AF65-F5344CB8AC3E}">
        <p14:creationId xmlns:p14="http://schemas.microsoft.com/office/powerpoint/2010/main" val="226965936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94666"/>
            <a:ext cx="10515600" cy="1325563"/>
          </a:xfrm>
        </p:spPr>
        <p:txBody>
          <a:bodyPr/>
          <a:lstStyle/>
          <a:p>
            <a:pPr algn="ctr"/>
            <a:r>
              <a:rPr lang="pt-BR" b="1" dirty="0" smtClean="0">
                <a:solidFill>
                  <a:schemeClr val="accent1"/>
                </a:solidFill>
              </a:rPr>
              <a:t>Metabolismo: Ciclo de Krebs</a:t>
            </a:r>
            <a:endParaRPr lang="pt-BR" b="1" dirty="0">
              <a:solidFill>
                <a:schemeClr val="accent1"/>
              </a:solidFill>
            </a:endParaRPr>
          </a:p>
        </p:txBody>
      </p:sp>
      <p:pic>
        <p:nvPicPr>
          <p:cNvPr id="10242" name="Picture 2" descr="Krebs cycle- simple and easier to rea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45039" y="1430829"/>
            <a:ext cx="3811074" cy="51557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139744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197699"/>
            <a:ext cx="10515600" cy="1325563"/>
          </a:xfrm>
        </p:spPr>
        <p:txBody>
          <a:bodyPr/>
          <a:lstStyle/>
          <a:p>
            <a:pPr algn="ctr"/>
            <a:r>
              <a:rPr lang="pt-BR" b="1" dirty="0" smtClean="0">
                <a:solidFill>
                  <a:schemeClr val="accent1"/>
                </a:solidFill>
              </a:rPr>
              <a:t>Tenham um bom curso, aproveitem, estudem bastante, discutam a matéria !</a:t>
            </a:r>
            <a:endParaRPr lang="pt-BR" b="1" dirty="0">
              <a:solidFill>
                <a:schemeClr val="accent1"/>
              </a:solidFill>
            </a:endParaRPr>
          </a:p>
        </p:txBody>
      </p:sp>
      <p:pic>
        <p:nvPicPr>
          <p:cNvPr id="11266" name="Picture 2" descr="Resultado de imagem para estou estudand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28885" y="4234634"/>
            <a:ext cx="4109065" cy="2211644"/>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Imagem relacionad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2287409"/>
            <a:ext cx="3894449" cy="3894449"/>
          </a:xfrm>
          <a:prstGeom prst="rect">
            <a:avLst/>
          </a:prstGeom>
          <a:noFill/>
          <a:extLst>
            <a:ext uri="{909E8E84-426E-40DD-AFC4-6F175D3DCCD1}">
              <a14:hiddenFill xmlns:a14="http://schemas.microsoft.com/office/drawing/2010/main">
                <a:solidFill>
                  <a:srgbClr val="FFFFFF"/>
                </a:solidFill>
              </a14:hiddenFill>
            </a:ext>
          </a:extLst>
        </p:spPr>
      </p:pic>
      <p:pic>
        <p:nvPicPr>
          <p:cNvPr id="11270" name="Picture 6" descr="Resultado de imagem para participação em sala de aul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75065" y="1904084"/>
            <a:ext cx="5878735" cy="19595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968352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b="1" dirty="0" smtClean="0">
                <a:solidFill>
                  <a:schemeClr val="accent1"/>
                </a:solidFill>
              </a:rPr>
              <a:t>Referências sugeridas para estudo</a:t>
            </a:r>
            <a:endParaRPr lang="pt-BR" b="1" dirty="0">
              <a:solidFill>
                <a:schemeClr val="accent1"/>
              </a:solidFill>
            </a:endParaRPr>
          </a:p>
        </p:txBody>
      </p:sp>
      <p:pic>
        <p:nvPicPr>
          <p:cNvPr id="12290" name="Picture 2" descr="https://images.livrariasaraiva.com.br/imagemnet/imagem.aspx/?pro_id=7732917&amp;qld=90&amp;l=430&amp;a=-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23011" y="1788970"/>
            <a:ext cx="2896718" cy="3839836"/>
          </a:xfrm>
          <a:prstGeom prst="rect">
            <a:avLst/>
          </a:prstGeom>
          <a:noFill/>
          <a:extLst>
            <a:ext uri="{909E8E84-426E-40DD-AFC4-6F175D3DCCD1}">
              <a14:hiddenFill xmlns:a14="http://schemas.microsoft.com/office/drawing/2010/main">
                <a:solidFill>
                  <a:srgbClr val="FFFFFF"/>
                </a:solidFill>
              </a14:hiddenFill>
            </a:ext>
          </a:extLst>
        </p:spPr>
      </p:pic>
      <p:pic>
        <p:nvPicPr>
          <p:cNvPr id="12292" name="Picture 4" descr="https://images.livrariasaraiva.com.br/imagemnet/imagem.aspx/?pro_id=6864311&amp;qld=90&amp;l=430&amp;a=-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32894" y="1788970"/>
            <a:ext cx="2948446" cy="38398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95243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b="1" dirty="0" smtClean="0">
                <a:solidFill>
                  <a:schemeClr val="accent1">
                    <a:lumMod val="75000"/>
                  </a:schemeClr>
                </a:solidFill>
              </a:rPr>
              <a:t>O começo da bioquímica !</a:t>
            </a:r>
            <a:endParaRPr lang="pt-BR" b="1" dirty="0">
              <a:solidFill>
                <a:schemeClr val="accent1">
                  <a:lumMod val="75000"/>
                </a:schemeClr>
              </a:solidFill>
            </a:endParaRPr>
          </a:p>
        </p:txBody>
      </p:sp>
      <p:sp>
        <p:nvSpPr>
          <p:cNvPr id="3" name="Espaço Reservado para Conteúdo 2"/>
          <p:cNvSpPr>
            <a:spLocks noGrp="1"/>
          </p:cNvSpPr>
          <p:nvPr>
            <p:ph idx="1"/>
          </p:nvPr>
        </p:nvSpPr>
        <p:spPr/>
        <p:txBody>
          <a:bodyPr/>
          <a:lstStyle/>
          <a:p>
            <a:r>
              <a:rPr lang="pt-BR" dirty="0" smtClean="0">
                <a:solidFill>
                  <a:schemeClr val="accent1">
                    <a:lumMod val="75000"/>
                  </a:schemeClr>
                </a:solidFill>
              </a:rPr>
              <a:t>Em 1897 Eduard </a:t>
            </a:r>
            <a:r>
              <a:rPr lang="pt-BR" dirty="0" err="1" smtClean="0">
                <a:solidFill>
                  <a:schemeClr val="accent1">
                    <a:lumMod val="75000"/>
                  </a:schemeClr>
                </a:solidFill>
              </a:rPr>
              <a:t>Buchner</a:t>
            </a:r>
            <a:r>
              <a:rPr lang="pt-BR" dirty="0" smtClean="0">
                <a:solidFill>
                  <a:schemeClr val="accent1">
                    <a:lumMod val="75000"/>
                  </a:schemeClr>
                </a:solidFill>
              </a:rPr>
              <a:t> conseguiu sintetizar etanol misturando glicose com extrato de levedura (leveduras mortas e trituradas).</a:t>
            </a:r>
          </a:p>
          <a:p>
            <a:endParaRPr lang="pt-BR" dirty="0" smtClean="0">
              <a:solidFill>
                <a:schemeClr val="accent1">
                  <a:lumMod val="75000"/>
                </a:schemeClr>
              </a:solidFill>
            </a:endParaRPr>
          </a:p>
          <a:p>
            <a:r>
              <a:rPr lang="pt-BR" dirty="0" smtClean="0">
                <a:solidFill>
                  <a:schemeClr val="accent1">
                    <a:lumMod val="75000"/>
                  </a:schemeClr>
                </a:solidFill>
              </a:rPr>
              <a:t>Glicose + </a:t>
            </a:r>
            <a:r>
              <a:rPr lang="pt-BR" dirty="0">
                <a:solidFill>
                  <a:schemeClr val="accent1">
                    <a:lumMod val="75000"/>
                  </a:schemeClr>
                </a:solidFill>
              </a:rPr>
              <a:t>extrato de levedura </a:t>
            </a:r>
            <a:r>
              <a:rPr lang="pt-BR" dirty="0" smtClean="0">
                <a:solidFill>
                  <a:schemeClr val="accent1">
                    <a:lumMod val="75000"/>
                  </a:schemeClr>
                </a:solidFill>
                <a:sym typeface="Wingdings" panose="05000000000000000000" pitchFamily="2" charset="2"/>
              </a:rPr>
              <a:t> etanol</a:t>
            </a:r>
          </a:p>
          <a:p>
            <a:endParaRPr lang="pt-BR" dirty="0" smtClean="0">
              <a:solidFill>
                <a:schemeClr val="accent1">
                  <a:lumMod val="75000"/>
                </a:schemeClr>
              </a:solidFill>
              <a:sym typeface="Wingdings" panose="05000000000000000000" pitchFamily="2" charset="2"/>
            </a:endParaRPr>
          </a:p>
          <a:p>
            <a:r>
              <a:rPr lang="pt-BR" dirty="0" smtClean="0">
                <a:solidFill>
                  <a:schemeClr val="accent1">
                    <a:lumMod val="75000"/>
                  </a:schemeClr>
                </a:solidFill>
                <a:sym typeface="Wingdings" panose="05000000000000000000" pitchFamily="2" charset="2"/>
              </a:rPr>
              <a:t>J. B. </a:t>
            </a:r>
            <a:r>
              <a:rPr lang="pt-BR" dirty="0" err="1" smtClean="0">
                <a:solidFill>
                  <a:schemeClr val="accent1">
                    <a:lumMod val="75000"/>
                  </a:schemeClr>
                </a:solidFill>
                <a:sym typeface="Wingdings" panose="05000000000000000000" pitchFamily="2" charset="2"/>
              </a:rPr>
              <a:t>Sumner</a:t>
            </a:r>
            <a:r>
              <a:rPr lang="pt-BR" dirty="0" smtClean="0">
                <a:solidFill>
                  <a:schemeClr val="accent1">
                    <a:lumMod val="75000"/>
                  </a:schemeClr>
                </a:solidFill>
                <a:sym typeface="Wingdings" panose="05000000000000000000" pitchFamily="2" charset="2"/>
              </a:rPr>
              <a:t> (1926) isolou e cristalizou a primeira enzima (</a:t>
            </a:r>
            <a:r>
              <a:rPr lang="pt-BR" dirty="0" err="1" smtClean="0">
                <a:solidFill>
                  <a:schemeClr val="accent1">
                    <a:lumMod val="75000"/>
                  </a:schemeClr>
                </a:solidFill>
                <a:sym typeface="Wingdings" panose="05000000000000000000" pitchFamily="2" charset="2"/>
              </a:rPr>
              <a:t>urease</a:t>
            </a:r>
            <a:r>
              <a:rPr lang="pt-BR" dirty="0" smtClean="0">
                <a:solidFill>
                  <a:schemeClr val="accent1">
                    <a:lumMod val="75000"/>
                  </a:schemeClr>
                </a:solidFill>
                <a:sym typeface="Wingdings" panose="05000000000000000000" pitchFamily="2" charset="2"/>
              </a:rPr>
              <a:t>) a partir de uma infusão de sementes de feijão.</a:t>
            </a:r>
          </a:p>
          <a:p>
            <a:endParaRPr lang="pt-BR" dirty="0"/>
          </a:p>
        </p:txBody>
      </p:sp>
    </p:spTree>
    <p:extLst>
      <p:ext uri="{BB962C8B-B14F-4D97-AF65-F5344CB8AC3E}">
        <p14:creationId xmlns:p14="http://schemas.microsoft.com/office/powerpoint/2010/main" val="285615143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buchner-ferment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25190" y="99550"/>
            <a:ext cx="3927028" cy="6758450"/>
          </a:xfrm>
          <a:prstGeom prst="rect">
            <a:avLst/>
          </a:prstGeom>
          <a:noFill/>
          <a:extLst>
            <a:ext uri="{909E8E84-426E-40DD-AFC4-6F175D3DCCD1}">
              <a14:hiddenFill xmlns:a14="http://schemas.microsoft.com/office/drawing/2010/main">
                <a:solidFill>
                  <a:srgbClr val="FFFFFF"/>
                </a:solidFill>
              </a14:hiddenFill>
            </a:ext>
          </a:extLst>
        </p:spPr>
      </p:pic>
      <p:sp>
        <p:nvSpPr>
          <p:cNvPr id="5" name="CaixaDeTexto 4"/>
          <p:cNvSpPr txBox="1"/>
          <p:nvPr/>
        </p:nvSpPr>
        <p:spPr>
          <a:xfrm>
            <a:off x="180300" y="425000"/>
            <a:ext cx="4200189" cy="1938992"/>
          </a:xfrm>
          <a:prstGeom prst="rect">
            <a:avLst/>
          </a:prstGeom>
          <a:noFill/>
        </p:spPr>
        <p:txBody>
          <a:bodyPr wrap="none" rtlCol="0">
            <a:spAutoFit/>
          </a:bodyPr>
          <a:lstStyle/>
          <a:p>
            <a:pPr algn="ctr"/>
            <a:r>
              <a:rPr lang="pt-BR" sz="2400" b="1" dirty="0" smtClean="0">
                <a:solidFill>
                  <a:schemeClr val="accent1">
                    <a:lumMod val="75000"/>
                  </a:schemeClr>
                </a:solidFill>
              </a:rPr>
              <a:t>O experimento de </a:t>
            </a:r>
            <a:r>
              <a:rPr lang="pt-BR" sz="2400" b="1" dirty="0" err="1" smtClean="0">
                <a:solidFill>
                  <a:schemeClr val="accent1">
                    <a:lumMod val="75000"/>
                  </a:schemeClr>
                </a:solidFill>
              </a:rPr>
              <a:t>Buchner</a:t>
            </a:r>
            <a:endParaRPr lang="pt-BR" sz="2400" b="1" dirty="0" smtClean="0">
              <a:solidFill>
                <a:schemeClr val="accent1">
                  <a:lumMod val="75000"/>
                </a:schemeClr>
              </a:solidFill>
            </a:endParaRPr>
          </a:p>
          <a:p>
            <a:endParaRPr lang="pt-BR" sz="2400" b="1" dirty="0">
              <a:solidFill>
                <a:schemeClr val="accent1">
                  <a:lumMod val="75000"/>
                </a:schemeClr>
              </a:solidFill>
            </a:endParaRPr>
          </a:p>
          <a:p>
            <a:r>
              <a:rPr lang="pt-BR" sz="2400" b="1" dirty="0" smtClean="0">
                <a:solidFill>
                  <a:schemeClr val="accent1">
                    <a:lumMod val="75000"/>
                  </a:schemeClr>
                </a:solidFill>
              </a:rPr>
              <a:t>Conversão da glicose em etanol</a:t>
            </a:r>
          </a:p>
          <a:p>
            <a:r>
              <a:rPr lang="pt-BR" sz="2400" b="1" dirty="0" smtClean="0">
                <a:solidFill>
                  <a:schemeClr val="accent1">
                    <a:lumMod val="75000"/>
                  </a:schemeClr>
                </a:solidFill>
              </a:rPr>
              <a:t>utilizando extrato de levedura</a:t>
            </a:r>
          </a:p>
          <a:p>
            <a:pPr algn="ctr"/>
            <a:r>
              <a:rPr lang="pt-BR" sz="2400" b="1" dirty="0">
                <a:solidFill>
                  <a:schemeClr val="accent1">
                    <a:lumMod val="75000"/>
                  </a:schemeClr>
                </a:solidFill>
              </a:rPr>
              <a:t>l</a:t>
            </a:r>
            <a:r>
              <a:rPr lang="pt-BR" sz="2400" b="1" dirty="0" smtClean="0">
                <a:solidFill>
                  <a:schemeClr val="accent1">
                    <a:lumMod val="75000"/>
                  </a:schemeClr>
                </a:solidFill>
              </a:rPr>
              <a:t>ivre de células vivas</a:t>
            </a:r>
            <a:endParaRPr lang="pt-BR" sz="2400" b="1" dirty="0">
              <a:solidFill>
                <a:schemeClr val="accent1">
                  <a:lumMod val="75000"/>
                </a:schemeClr>
              </a:solidFill>
            </a:endParaRPr>
          </a:p>
        </p:txBody>
      </p:sp>
      <p:pic>
        <p:nvPicPr>
          <p:cNvPr id="16386" name="Picture 2" descr="Imagem relacionad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3775" y="2891000"/>
            <a:ext cx="3372917" cy="3044059"/>
          </a:xfrm>
          <a:prstGeom prst="rect">
            <a:avLst/>
          </a:prstGeom>
          <a:noFill/>
          <a:extLst>
            <a:ext uri="{909E8E84-426E-40DD-AFC4-6F175D3DCCD1}">
              <a14:hiddenFill xmlns:a14="http://schemas.microsoft.com/office/drawing/2010/main">
                <a:solidFill>
                  <a:srgbClr val="FFFFFF"/>
                </a:solidFill>
              </a14:hiddenFill>
            </a:ext>
          </a:extLst>
        </p:spPr>
      </p:pic>
      <p:pic>
        <p:nvPicPr>
          <p:cNvPr id="16388" name="Picture 4" descr="Imagem relacionad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441242" y="600614"/>
            <a:ext cx="1763378" cy="1763378"/>
          </a:xfrm>
          <a:prstGeom prst="rect">
            <a:avLst/>
          </a:prstGeom>
          <a:noFill/>
          <a:extLst>
            <a:ext uri="{909E8E84-426E-40DD-AFC4-6F175D3DCCD1}">
              <a14:hiddenFill xmlns:a14="http://schemas.microsoft.com/office/drawing/2010/main">
                <a:solidFill>
                  <a:srgbClr val="FFFFFF"/>
                </a:solidFill>
              </a14:hiddenFill>
            </a:ext>
          </a:extLst>
        </p:spPr>
      </p:pic>
      <p:sp>
        <p:nvSpPr>
          <p:cNvPr id="6" name="CaixaDeTexto 5"/>
          <p:cNvSpPr txBox="1"/>
          <p:nvPr/>
        </p:nvSpPr>
        <p:spPr>
          <a:xfrm>
            <a:off x="9491731" y="2421226"/>
            <a:ext cx="1766830" cy="369332"/>
          </a:xfrm>
          <a:prstGeom prst="rect">
            <a:avLst/>
          </a:prstGeom>
          <a:noFill/>
        </p:spPr>
        <p:txBody>
          <a:bodyPr wrap="none" rtlCol="0">
            <a:spAutoFit/>
          </a:bodyPr>
          <a:lstStyle/>
          <a:p>
            <a:r>
              <a:rPr lang="pt-BR" dirty="0" smtClean="0"/>
              <a:t>Funil de </a:t>
            </a:r>
            <a:r>
              <a:rPr lang="pt-BR" dirty="0" err="1" smtClean="0"/>
              <a:t>Buchner</a:t>
            </a:r>
            <a:endParaRPr lang="pt-BR" dirty="0"/>
          </a:p>
        </p:txBody>
      </p:sp>
    </p:spTree>
    <p:extLst>
      <p:ext uri="{BB962C8B-B14F-4D97-AF65-F5344CB8AC3E}">
        <p14:creationId xmlns:p14="http://schemas.microsoft.com/office/powerpoint/2010/main" val="18018100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Resultado de imagem para j.b sumn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74527" y="676576"/>
            <a:ext cx="7563609" cy="56727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83060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Imagem relacio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8000" y="1813885"/>
            <a:ext cx="4532337" cy="4471502"/>
          </a:xfrm>
          <a:prstGeom prst="rect">
            <a:avLst/>
          </a:prstGeom>
          <a:noFill/>
          <a:extLst>
            <a:ext uri="{909E8E84-426E-40DD-AFC4-6F175D3DCCD1}">
              <a14:hiddenFill xmlns:a14="http://schemas.microsoft.com/office/drawing/2010/main">
                <a:solidFill>
                  <a:srgbClr val="FFFFFF"/>
                </a:solidFill>
              </a14:hiddenFill>
            </a:ext>
          </a:extLst>
        </p:spPr>
      </p:pic>
      <p:sp>
        <p:nvSpPr>
          <p:cNvPr id="4" name="CaixaDeTexto 3"/>
          <p:cNvSpPr txBox="1"/>
          <p:nvPr/>
        </p:nvSpPr>
        <p:spPr>
          <a:xfrm>
            <a:off x="1251571" y="425001"/>
            <a:ext cx="9660723" cy="1200329"/>
          </a:xfrm>
          <a:prstGeom prst="rect">
            <a:avLst/>
          </a:prstGeom>
          <a:noFill/>
        </p:spPr>
        <p:txBody>
          <a:bodyPr wrap="none" rtlCol="0">
            <a:spAutoFit/>
          </a:bodyPr>
          <a:lstStyle/>
          <a:p>
            <a:pPr algn="ctr"/>
            <a:r>
              <a:rPr lang="pt-BR" sz="2400" dirty="0" smtClean="0">
                <a:solidFill>
                  <a:schemeClr val="accent1">
                    <a:lumMod val="75000"/>
                  </a:schemeClr>
                </a:solidFill>
              </a:rPr>
              <a:t>Experimento de Miller: </a:t>
            </a:r>
          </a:p>
          <a:p>
            <a:pPr algn="ctr"/>
            <a:r>
              <a:rPr lang="pt-BR" sz="2400" dirty="0" smtClean="0">
                <a:solidFill>
                  <a:schemeClr val="accent1">
                    <a:lumMod val="75000"/>
                  </a:schemeClr>
                </a:solidFill>
              </a:rPr>
              <a:t>Síntese de aminoácidos a partir de gases numa atmosfera “primitiva” (1953)</a:t>
            </a:r>
          </a:p>
          <a:p>
            <a:pPr algn="ctr"/>
            <a:r>
              <a:rPr lang="pt-BR" sz="2400" dirty="0" smtClean="0">
                <a:solidFill>
                  <a:schemeClr val="accent1">
                    <a:lumMod val="75000"/>
                  </a:schemeClr>
                </a:solidFill>
              </a:rPr>
              <a:t>“origem da vida”</a:t>
            </a:r>
            <a:endParaRPr lang="pt-BR" sz="2400" dirty="0">
              <a:solidFill>
                <a:schemeClr val="accent1">
                  <a:lumMod val="75000"/>
                </a:schemeClr>
              </a:solidFill>
            </a:endParaRPr>
          </a:p>
        </p:txBody>
      </p:sp>
      <p:pic>
        <p:nvPicPr>
          <p:cNvPr id="19462" name="Picture 6" descr="Imagem relacionad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73161" y="2266683"/>
            <a:ext cx="6409133" cy="36318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69635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98812" y="-34124"/>
            <a:ext cx="10515600" cy="1325563"/>
          </a:xfrm>
        </p:spPr>
        <p:txBody>
          <a:bodyPr>
            <a:normAutofit/>
          </a:bodyPr>
          <a:lstStyle/>
          <a:p>
            <a:pPr algn="ctr"/>
            <a:r>
              <a:rPr lang="pt-BR" sz="4000" b="1" dirty="0" smtClean="0">
                <a:solidFill>
                  <a:srgbClr val="C00000"/>
                </a:solidFill>
              </a:rPr>
              <a:t>Conceito de “vida” no seu sentido biológico</a:t>
            </a:r>
            <a:endParaRPr lang="pt-BR" sz="4000" b="1" dirty="0">
              <a:solidFill>
                <a:srgbClr val="C00000"/>
              </a:solidFill>
            </a:endParaRPr>
          </a:p>
        </p:txBody>
      </p:sp>
      <p:sp>
        <p:nvSpPr>
          <p:cNvPr id="3" name="Espaço Reservado para Conteúdo 2"/>
          <p:cNvSpPr>
            <a:spLocks noGrp="1"/>
          </p:cNvSpPr>
          <p:nvPr>
            <p:ph idx="1"/>
          </p:nvPr>
        </p:nvSpPr>
        <p:spPr>
          <a:xfrm>
            <a:off x="978792" y="1001373"/>
            <a:ext cx="9924245" cy="3003957"/>
          </a:xfrm>
        </p:spPr>
        <p:txBody>
          <a:bodyPr/>
          <a:lstStyle/>
          <a:p>
            <a:r>
              <a:rPr lang="pt-BR" b="1" dirty="0" smtClean="0">
                <a:solidFill>
                  <a:schemeClr val="accent1"/>
                </a:solidFill>
              </a:rPr>
              <a:t>Reprodução/replicação</a:t>
            </a:r>
          </a:p>
          <a:p>
            <a:r>
              <a:rPr lang="pt-BR" b="1" dirty="0" smtClean="0">
                <a:solidFill>
                  <a:schemeClr val="accent1"/>
                </a:solidFill>
              </a:rPr>
              <a:t>Programa genético (</a:t>
            </a:r>
            <a:r>
              <a:rPr lang="pt-BR" b="1" dirty="0" err="1" smtClean="0">
                <a:solidFill>
                  <a:schemeClr val="accent1"/>
                </a:solidFill>
              </a:rPr>
              <a:t>teleonomia</a:t>
            </a:r>
            <a:r>
              <a:rPr lang="pt-BR" b="1" dirty="0" smtClean="0">
                <a:solidFill>
                  <a:schemeClr val="accent1"/>
                </a:solidFill>
              </a:rPr>
              <a:t>)</a:t>
            </a:r>
          </a:p>
          <a:p>
            <a:r>
              <a:rPr lang="pt-BR" b="1" dirty="0" smtClean="0">
                <a:solidFill>
                  <a:schemeClr val="accent1"/>
                </a:solidFill>
              </a:rPr>
              <a:t>Mutação</a:t>
            </a:r>
          </a:p>
          <a:p>
            <a:r>
              <a:rPr lang="pt-BR" b="1" dirty="0" smtClean="0">
                <a:solidFill>
                  <a:schemeClr val="accent1"/>
                </a:solidFill>
              </a:rPr>
              <a:t>Adaptação por seleção natural</a:t>
            </a:r>
            <a:endParaRPr lang="pt-BR" b="1" dirty="0">
              <a:solidFill>
                <a:schemeClr val="accent1"/>
              </a:solidFill>
            </a:endParaRPr>
          </a:p>
          <a:p>
            <a:pPr marL="0" indent="0" algn="ctr">
              <a:buNone/>
            </a:pPr>
            <a:r>
              <a:rPr lang="pt-BR" b="1" dirty="0" smtClean="0">
                <a:solidFill>
                  <a:schemeClr val="accent1"/>
                </a:solidFill>
              </a:rPr>
              <a:t>Por isso, os vírus são seres vivos tanto quanto uma ameba ou uma árvore ou lobo ou um humano.</a:t>
            </a:r>
            <a:endParaRPr lang="pt-BR" b="1" dirty="0">
              <a:solidFill>
                <a:schemeClr val="accent1"/>
              </a:solidFill>
            </a:endParaRPr>
          </a:p>
        </p:txBody>
      </p:sp>
      <p:pic>
        <p:nvPicPr>
          <p:cNvPr id="1026" name="Picture 2" descr="Resultado de imagem para amoeb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91702" y="4005330"/>
            <a:ext cx="3079878" cy="2657977"/>
          </a:xfrm>
          <a:prstGeom prst="rect">
            <a:avLst/>
          </a:prstGeom>
          <a:noFill/>
          <a:extLst>
            <a:ext uri="{909E8E84-426E-40DD-AFC4-6F175D3DCCD1}">
              <a14:hiddenFill xmlns:a14="http://schemas.microsoft.com/office/drawing/2010/main">
                <a:solidFill>
                  <a:srgbClr val="FFFFFF"/>
                </a:solidFill>
              </a14:hiddenFill>
            </a:ext>
          </a:extLst>
        </p:spPr>
      </p:pic>
      <p:sp>
        <p:nvSpPr>
          <p:cNvPr id="4" name="CaixaDeTexto 3"/>
          <p:cNvSpPr txBox="1"/>
          <p:nvPr/>
        </p:nvSpPr>
        <p:spPr>
          <a:xfrm>
            <a:off x="6375042" y="5009886"/>
            <a:ext cx="4297267" cy="369332"/>
          </a:xfrm>
          <a:prstGeom prst="rect">
            <a:avLst/>
          </a:prstGeom>
          <a:noFill/>
        </p:spPr>
        <p:txBody>
          <a:bodyPr wrap="none" rtlCol="0">
            <a:spAutoFit/>
          </a:bodyPr>
          <a:lstStyle/>
          <a:p>
            <a:r>
              <a:rPr lang="pt-BR" b="1" dirty="0" err="1" smtClean="0">
                <a:solidFill>
                  <a:srgbClr val="C00000"/>
                </a:solidFill>
              </a:rPr>
              <a:t>Teleonomia</a:t>
            </a:r>
            <a:r>
              <a:rPr lang="pt-BR" b="1" dirty="0" smtClean="0">
                <a:solidFill>
                  <a:srgbClr val="C00000"/>
                </a:solidFill>
              </a:rPr>
              <a:t>: Ameba </a:t>
            </a:r>
            <a:r>
              <a:rPr lang="pt-BR" b="1" dirty="0" smtClean="0">
                <a:solidFill>
                  <a:srgbClr val="C00000"/>
                </a:solidFill>
                <a:sym typeface="Wingdings" panose="05000000000000000000" pitchFamily="2" charset="2"/>
              </a:rPr>
              <a:t> ameba  ameba ...</a:t>
            </a:r>
            <a:endParaRPr lang="pt-BR" b="1" dirty="0">
              <a:solidFill>
                <a:srgbClr val="C00000"/>
              </a:solidFill>
            </a:endParaRPr>
          </a:p>
        </p:txBody>
      </p:sp>
    </p:spTree>
    <p:extLst>
      <p:ext uri="{BB962C8B-B14F-4D97-AF65-F5344CB8AC3E}">
        <p14:creationId xmlns:p14="http://schemas.microsoft.com/office/powerpoint/2010/main" val="159648158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1198812" y="-34124"/>
            <a:ext cx="10515600" cy="1325563"/>
          </a:xfrm>
        </p:spPr>
        <p:txBody>
          <a:bodyPr>
            <a:normAutofit/>
          </a:bodyPr>
          <a:lstStyle/>
          <a:p>
            <a:pPr algn="ctr"/>
            <a:r>
              <a:rPr lang="pt-BR" sz="4000" b="1" dirty="0" smtClean="0">
                <a:solidFill>
                  <a:srgbClr val="C00000"/>
                </a:solidFill>
              </a:rPr>
              <a:t>Principal macromolécula da vida: DNA</a:t>
            </a:r>
            <a:endParaRPr lang="pt-BR" sz="4000" b="1" dirty="0">
              <a:solidFill>
                <a:srgbClr val="C00000"/>
              </a:solidFill>
            </a:endParaRPr>
          </a:p>
        </p:txBody>
      </p:sp>
      <p:pic>
        <p:nvPicPr>
          <p:cNvPr id="2050" name="Picture 2" descr="Imagem relacio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43973" y="1291439"/>
            <a:ext cx="1956560" cy="5092417"/>
          </a:xfrm>
          <a:prstGeom prst="rect">
            <a:avLst/>
          </a:prstGeom>
          <a:noFill/>
          <a:extLst>
            <a:ext uri="{909E8E84-426E-40DD-AFC4-6F175D3DCCD1}">
              <a14:hiddenFill xmlns:a14="http://schemas.microsoft.com/office/drawing/2010/main">
                <a:solidFill>
                  <a:srgbClr val="FFFFFF"/>
                </a:solidFill>
              </a14:hiddenFill>
            </a:ext>
          </a:extLst>
        </p:spPr>
      </p:pic>
      <p:sp>
        <p:nvSpPr>
          <p:cNvPr id="6" name="Espaço Reservado para Conteúdo 2"/>
          <p:cNvSpPr>
            <a:spLocks noGrp="1"/>
          </p:cNvSpPr>
          <p:nvPr>
            <p:ph idx="1"/>
          </p:nvPr>
        </p:nvSpPr>
        <p:spPr>
          <a:xfrm>
            <a:off x="4327303" y="2743199"/>
            <a:ext cx="7078012" cy="2086378"/>
          </a:xfrm>
        </p:spPr>
        <p:txBody>
          <a:bodyPr>
            <a:normAutofit fontScale="85000" lnSpcReduction="20000"/>
          </a:bodyPr>
          <a:lstStyle/>
          <a:p>
            <a:r>
              <a:rPr lang="pt-BR" b="1" dirty="0" smtClean="0">
                <a:solidFill>
                  <a:schemeClr val="accent1"/>
                </a:solidFill>
              </a:rPr>
              <a:t>Ela se reproduz/replicação</a:t>
            </a:r>
          </a:p>
          <a:p>
            <a:r>
              <a:rPr lang="pt-BR" b="1" dirty="0" smtClean="0">
                <a:solidFill>
                  <a:schemeClr val="accent1"/>
                </a:solidFill>
              </a:rPr>
              <a:t>Ela é o próprio programa genético (portanto, é a base da </a:t>
            </a:r>
            <a:r>
              <a:rPr lang="pt-BR" b="1" dirty="0" err="1" smtClean="0">
                <a:solidFill>
                  <a:srgbClr val="C00000"/>
                </a:solidFill>
              </a:rPr>
              <a:t>teleonomia</a:t>
            </a:r>
            <a:r>
              <a:rPr lang="pt-BR" b="1" dirty="0" smtClean="0">
                <a:solidFill>
                  <a:schemeClr val="accent1"/>
                </a:solidFill>
              </a:rPr>
              <a:t>)</a:t>
            </a:r>
          </a:p>
          <a:p>
            <a:r>
              <a:rPr lang="pt-BR" b="1" dirty="0" smtClean="0">
                <a:solidFill>
                  <a:schemeClr val="accent1"/>
                </a:solidFill>
              </a:rPr>
              <a:t>Ela sofre mutação</a:t>
            </a:r>
          </a:p>
          <a:p>
            <a:r>
              <a:rPr lang="pt-BR" b="1" dirty="0" smtClean="0">
                <a:solidFill>
                  <a:schemeClr val="accent1"/>
                </a:solidFill>
              </a:rPr>
              <a:t>Ela se mantém “adaptada” ao longo de gerações por meio de  seleção natural</a:t>
            </a:r>
            <a:endParaRPr lang="pt-BR" b="1" dirty="0">
              <a:solidFill>
                <a:schemeClr val="accent1"/>
              </a:solidFill>
            </a:endParaRPr>
          </a:p>
        </p:txBody>
      </p:sp>
    </p:spTree>
    <p:extLst>
      <p:ext uri="{BB962C8B-B14F-4D97-AF65-F5344CB8AC3E}">
        <p14:creationId xmlns:p14="http://schemas.microsoft.com/office/powerpoint/2010/main" val="901976571"/>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860</TotalTime>
  <Words>760</Words>
  <Application>Microsoft Office PowerPoint</Application>
  <PresentationFormat>Widescreen</PresentationFormat>
  <Paragraphs>124</Paragraphs>
  <Slides>32</Slides>
  <Notes>0</Notes>
  <HiddenSlides>0</HiddenSlides>
  <MMClips>0</MMClips>
  <ScaleCrop>false</ScaleCrop>
  <HeadingPairs>
    <vt:vector size="6" baseType="variant">
      <vt:variant>
        <vt:lpstr>Fontes usadas</vt:lpstr>
      </vt:variant>
      <vt:variant>
        <vt:i4>8</vt:i4>
      </vt:variant>
      <vt:variant>
        <vt:lpstr>Tema</vt:lpstr>
      </vt:variant>
      <vt:variant>
        <vt:i4>1</vt:i4>
      </vt:variant>
      <vt:variant>
        <vt:lpstr>Títulos de slides</vt:lpstr>
      </vt:variant>
      <vt:variant>
        <vt:i4>32</vt:i4>
      </vt:variant>
    </vt:vector>
  </HeadingPairs>
  <TitlesOfParts>
    <vt:vector size="41" baseType="lpstr">
      <vt:lpstr>Arial</vt:lpstr>
      <vt:lpstr>Arial Black</vt:lpstr>
      <vt:lpstr>Calibri</vt:lpstr>
      <vt:lpstr>Calibri Light</vt:lpstr>
      <vt:lpstr>Comic Sans MS</vt:lpstr>
      <vt:lpstr>Lucida Console</vt:lpstr>
      <vt:lpstr>Times New Roman</vt:lpstr>
      <vt:lpstr>Wingdings</vt:lpstr>
      <vt:lpstr>Tema do Office</vt:lpstr>
      <vt:lpstr>Apresentação do PowerPoint</vt:lpstr>
      <vt:lpstr>Tudo o que é vivo se origina de outro ser vivo. O fim da teoria da geração espontânea</vt:lpstr>
      <vt:lpstr>Inorgânico vs Orgânico</vt:lpstr>
      <vt:lpstr>O começo da bioquímica !</vt:lpstr>
      <vt:lpstr>Apresentação do PowerPoint</vt:lpstr>
      <vt:lpstr>Apresentação do PowerPoint</vt:lpstr>
      <vt:lpstr>Apresentação do PowerPoint</vt:lpstr>
      <vt:lpstr>Conceito de “vida” no seu sentido biológico</vt:lpstr>
      <vt:lpstr>Principal macromolécula da vida: DNA</vt:lpstr>
      <vt:lpstr>Cientistas mais famosos que demonstraram os princípios da “vida” como a concebemos hoje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Célula Animal</vt:lpstr>
      <vt:lpstr>Distribuição das Macromoléculas na Célula</vt:lpstr>
      <vt:lpstr>Apresentação do PowerPoint</vt:lpstr>
      <vt:lpstr>Principais assuntos vistos na disciplina</vt:lpstr>
      <vt:lpstr>Apresentação do PowerPoint</vt:lpstr>
      <vt:lpstr>Carboidratos</vt:lpstr>
      <vt:lpstr>Lipídeos e membranas</vt:lpstr>
      <vt:lpstr>Aminoácidos e Proteínas</vt:lpstr>
      <vt:lpstr>Enzimas</vt:lpstr>
      <vt:lpstr>Ácidos Nucleicos</vt:lpstr>
      <vt:lpstr>Metabolismo: Ciclo de Krebs</vt:lpstr>
      <vt:lpstr>Tenham um bom curso, aproveitem, estudem bastante, discutam a matéria !</vt:lpstr>
      <vt:lpstr>Referências sugeridas para estudo</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Geraldo</dc:creator>
  <cp:lastModifiedBy>Geraldo</cp:lastModifiedBy>
  <cp:revision>53</cp:revision>
  <dcterms:created xsi:type="dcterms:W3CDTF">2018-03-03T13:53:16Z</dcterms:created>
  <dcterms:modified xsi:type="dcterms:W3CDTF">2020-03-01T19:28:02Z</dcterms:modified>
</cp:coreProperties>
</file>