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12" r:id="rId3"/>
    <p:sldId id="529" r:id="rId4"/>
    <p:sldId id="526" r:id="rId5"/>
    <p:sldId id="527" r:id="rId6"/>
    <p:sldId id="520" r:id="rId7"/>
    <p:sldId id="522" r:id="rId8"/>
    <p:sldId id="528" r:id="rId9"/>
    <p:sldId id="524" r:id="rId1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90"/>
    <p:restoredTop sz="94580"/>
  </p:normalViewPr>
  <p:slideViewPr>
    <p:cSldViewPr>
      <p:cViewPr varScale="1">
        <p:scale>
          <a:sx n="109" d="100"/>
          <a:sy n="109" d="100"/>
        </p:scale>
        <p:origin x="10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23D25-6EEA-5647-89AA-5D929F627BD4}" type="datetimeFigureOut">
              <a:rPr lang="en-US" smtClean="0"/>
              <a:pPr/>
              <a:t>8/19/20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99C53-3002-A04C-BD5E-75596A83960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51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3E69B-C53E-0C48-93D8-B3E3E2F7AC14}" type="datetimeFigureOut">
              <a:rPr lang="en-US" smtClean="0"/>
              <a:pPr/>
              <a:t>8/19/20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BD650-09AC-6847-9A27-37157A254C0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32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F566-41D7-4537-9294-B92D589F8FCB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9899-16C1-464F-97FA-C337BF0B5D53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BB93-A4CE-40B1-B251-B3DCB497453A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C6C5-F25A-461B-A0CA-3E45221E55B6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C212-101B-4427-9C89-2F7F0AEA7FDB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458A-4134-4189-BF84-A6170C94E8FD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8A33D-EB8A-4256-81D3-F66904D6DB15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528A-049A-46A1-8080-026B1CAFA9D2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FB87F-0DD6-41D0-A01E-BBDB2712FFE7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44DC-58FB-4E98-AFE2-E3F492122365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B2C5E-A626-41A6-A587-AAD00764E0F9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A9287-BEC8-4F75-BD92-8EA32CEC9034}" type="datetime1">
              <a:rPr lang="pt-BR" smtClean="0"/>
              <a:pPr/>
              <a:t>19/08/2020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7E75A-E3CB-47AE-BED1-145DBA778CA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opoldo.fulgenci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/>
          </a:bodyPr>
          <a:lstStyle/>
          <a:p>
            <a:br>
              <a:rPr lang="pt-BR" sz="3600" b="1" dirty="0"/>
            </a:br>
            <a:r>
              <a:rPr lang="pt-BR" sz="2400" b="1" dirty="0"/>
              <a:t>PSA-286 - Psicologia do Desenvolvimento II</a:t>
            </a:r>
            <a:r>
              <a:rPr lang="pt-BR" sz="2400" dirty="0"/>
              <a:t> </a:t>
            </a:r>
            <a:r>
              <a:rPr lang="pt-BR" sz="2800" dirty="0"/>
              <a:t> </a:t>
            </a:r>
            <a:br>
              <a:rPr lang="pt-BR" dirty="0"/>
            </a:br>
            <a:r>
              <a:rPr lang="pt-BR" dirty="0"/>
              <a:t>2020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400" b="1" dirty="0">
                <a:solidFill>
                  <a:schemeClr val="tx1"/>
                </a:solidFill>
              </a:rPr>
              <a:t>Curso para a Terapia Ocupacional</a:t>
            </a:r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b="1" dirty="0">
                <a:solidFill>
                  <a:schemeClr val="tx1"/>
                </a:solidFill>
              </a:rPr>
              <a:t>Prof. Dr. </a:t>
            </a:r>
            <a:r>
              <a:rPr lang="pt-BR" sz="2400" b="1" i="1" dirty="0">
                <a:solidFill>
                  <a:schemeClr val="tx1"/>
                </a:solidFill>
              </a:rPr>
              <a:t>Leopoldo </a:t>
            </a:r>
            <a:r>
              <a:rPr lang="pt-BR" sz="2400" b="1" i="1" dirty="0" err="1">
                <a:solidFill>
                  <a:schemeClr val="tx1"/>
                </a:solidFill>
              </a:rPr>
              <a:t>fulgencio</a:t>
            </a:r>
            <a:endParaRPr lang="pt-BR" sz="2400" b="1" i="1" dirty="0">
              <a:solidFill>
                <a:schemeClr val="tx1"/>
              </a:solidFill>
            </a:endParaRPr>
          </a:p>
          <a:p>
            <a:r>
              <a:rPr lang="pt-BR" sz="2400" b="1" dirty="0">
                <a:solidFill>
                  <a:schemeClr val="tx1"/>
                </a:solidFill>
                <a:hlinkClick r:id="rId2"/>
              </a:rPr>
              <a:t>leopoldo.fulgencio@gmail.com</a:t>
            </a:r>
            <a:endParaRPr lang="pt-BR" sz="2400" b="1" dirty="0">
              <a:solidFill>
                <a:schemeClr val="tx1"/>
              </a:solidFill>
            </a:endParaRPr>
          </a:p>
          <a:p>
            <a:r>
              <a:rPr lang="pt-BR" b="1" dirty="0">
                <a:solidFill>
                  <a:schemeClr val="tx1"/>
                </a:solidFill>
              </a:rPr>
              <a:t>AULA 01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Ementa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PT" sz="2000" dirty="0"/>
              <a:t>Esta disciplina tem como objetivo principal fornecer ao graduando no curso de Terapia Ocupacional a compreensão do que são as teorias do desenvolvimento do ser humano, especialmente no que se refere ao seu desenvolvimento cognitivo e </a:t>
            </a:r>
            <a:r>
              <a:rPr lang="pt-PT" sz="2000" dirty="0" err="1"/>
              <a:t>socioemocional</a:t>
            </a:r>
            <a:r>
              <a:rPr lang="pt-PT" sz="2000" dirty="0"/>
              <a:t>. Depois de apresentar um quadro geral das diversas teorias do desenvolvimento (seja em termos dos seus campos seja em termos dos seus tipos), propõe-se analisar mais detalhadamente, duas perspectivas do desenvolvimento: uma cognitiva (Piaget e </a:t>
            </a:r>
            <a:r>
              <a:rPr lang="pt-PT" sz="2000" dirty="0" err="1"/>
              <a:t>Wallon</a:t>
            </a:r>
            <a:r>
              <a:rPr lang="pt-PT" sz="2000" dirty="0"/>
              <a:t>) e outra psicanalítica (Freud e </a:t>
            </a:r>
            <a:r>
              <a:rPr lang="pt-PT" sz="2000" dirty="0" err="1"/>
              <a:t>Winnicott</a:t>
            </a:r>
            <a:r>
              <a:rPr lang="pt-PT" sz="2000" dirty="0"/>
              <a:t>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74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Ementa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PT" sz="2000" dirty="0"/>
              <a:t>Após revisar alguns </a:t>
            </a:r>
            <a:r>
              <a:rPr lang="pt-PT" sz="2000" dirty="0" err="1"/>
              <a:t>aspéctos</a:t>
            </a:r>
            <a:r>
              <a:rPr lang="pt-PT" sz="2000" dirty="0"/>
              <a:t> da teoria do Desenvolvimento cognitivo do ponto de vista de Piaget, analisamos a proposta do desenvolvimento do ponto de vista de </a:t>
            </a:r>
            <a:r>
              <a:rPr lang="pt-PT" sz="2000" dirty="0" err="1"/>
              <a:t>Wallon</a:t>
            </a:r>
            <a:r>
              <a:rPr lang="pt-PT" sz="2000" dirty="0"/>
              <a:t> e nos dedicamos ao esclarecimento do quadro geral das teorias psicanalíticas do desenvolvimento, analisando as propostas de Freud e de </a:t>
            </a:r>
            <a:r>
              <a:rPr lang="pt-PT" sz="2000" dirty="0" err="1"/>
              <a:t>Winnicott</a:t>
            </a:r>
            <a:r>
              <a:rPr lang="pt-PT" sz="2000" dirty="0"/>
              <a:t>.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PT" sz="2000" dirty="0"/>
              <a:t>Com Freud daremos as características gerais desse tipo de teoria; com </a:t>
            </a:r>
            <a:r>
              <a:rPr lang="pt-PT" sz="2000" dirty="0" err="1"/>
              <a:t>Winnicott</a:t>
            </a:r>
            <a:r>
              <a:rPr lang="pt-PT" sz="2000" dirty="0"/>
              <a:t>, aprofundaremos a compreensão dessa </a:t>
            </a:r>
            <a:r>
              <a:rPr lang="pt-PT" sz="2000" dirty="0" err="1"/>
              <a:t>perspectiva</a:t>
            </a:r>
            <a:r>
              <a:rPr lang="pt-PT" sz="2000" dirty="0"/>
              <a:t> e esclareceremos a noção e a ação de Brincar, como modelo para a realização de atividades terapêuticas (nesse caso, em harmonia com a prática do terapeuta ocupacional).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05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70000"/>
              </a:lnSpc>
            </a:pPr>
            <a:r>
              <a:rPr lang="en-US" sz="2800" b="1" dirty="0"/>
              <a:t>A </a:t>
            </a:r>
            <a:r>
              <a:rPr lang="en-US" sz="2800" b="1" dirty="0" err="1"/>
              <a:t>necessidade</a:t>
            </a:r>
            <a:r>
              <a:rPr lang="en-US" sz="2800" b="1" dirty="0"/>
              <a:t> de </a:t>
            </a:r>
            <a:r>
              <a:rPr lang="en-US" sz="2800" b="1" dirty="0" err="1"/>
              <a:t>uma</a:t>
            </a:r>
            <a:r>
              <a:rPr lang="en-US" sz="2800" b="1" dirty="0"/>
              <a:t> </a:t>
            </a:r>
            <a:r>
              <a:rPr lang="en-US" sz="2800" b="1" dirty="0" err="1"/>
              <a:t>teoria</a:t>
            </a:r>
            <a:r>
              <a:rPr lang="en-US" sz="2800" b="1" dirty="0"/>
              <a:t> do </a:t>
            </a:r>
            <a:r>
              <a:rPr lang="en-US" sz="2800" b="1" dirty="0" err="1"/>
              <a:t>desenvolvimento</a:t>
            </a:r>
            <a:endParaRPr lang="pt-B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4800" dirty="0"/>
              <a:t>Uma teoria do desenvolvimento pode fornecer a compreensão de como funciona o ambiente na interação com os indivíduos, mas também uma teoria do que ocorre num desenvolvimento saudável, a partir da qual, pode-se compreender como surgem as patologias (psíquicas) e como se deve trata-las (pelos seus mais diversos meios).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800" dirty="0"/>
              <a:t>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4800" dirty="0"/>
              <a:t>Um ponto fundamental, para a prática de vocês é, pois, saber ou ter algumas diretivas para ajudá-los a estabelecer um contato direto, humano, um </a:t>
            </a:r>
            <a:r>
              <a:rPr lang="pt-BR" sz="4800" i="1" dirty="0"/>
              <a:t>holding</a:t>
            </a:r>
            <a:r>
              <a:rPr lang="pt-BR" sz="4800" dirty="0"/>
              <a:t> para que a prática do terapeuta ocupacional possa ter os melhores resultados possíveis.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906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900" dirty="0"/>
              <a:t>Há contribuições pontuais , importantes, mas nem sempre apresentam uma linha estrutural que as caracterize como tal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sz="2900" dirty="0"/>
          </a:p>
          <a:p>
            <a:pPr algn="just">
              <a:lnSpc>
                <a:spcPct val="170000"/>
              </a:lnSpc>
            </a:pPr>
            <a:r>
              <a:rPr lang="pt-BR" sz="2900" dirty="0"/>
              <a:t>Uma teoria do desenvolvimento fornece</a:t>
            </a:r>
          </a:p>
          <a:p>
            <a:pPr lvl="1" algn="just">
              <a:lnSpc>
                <a:spcPct val="170000"/>
              </a:lnSpc>
            </a:pPr>
            <a:r>
              <a:rPr lang="pt-BR" sz="2900" dirty="0"/>
              <a:t>Linha da saúde com a descrição das conquistas e dinâmicas de cada fase</a:t>
            </a:r>
          </a:p>
          <a:p>
            <a:pPr lvl="1" algn="just">
              <a:lnSpc>
                <a:spcPct val="170000"/>
              </a:lnSpc>
            </a:pPr>
            <a:r>
              <a:rPr lang="pt-BR" sz="2900" dirty="0"/>
              <a:t>Linha da patologia com uma explicação da origem psicogênica da psicopatologias, o que implica na compreensão das dinâmicas dos modos de ser patológicos relacionais</a:t>
            </a:r>
          </a:p>
          <a:p>
            <a:pPr lvl="1" algn="just">
              <a:lnSpc>
                <a:spcPct val="170000"/>
              </a:lnSpc>
            </a:pPr>
            <a:r>
              <a:rPr lang="pt-BR" sz="2900" dirty="0"/>
              <a:t>Possibilidade de ação preventiva e curativa</a:t>
            </a:r>
          </a:p>
          <a:p>
            <a:pPr lvl="1" algn="just">
              <a:lnSpc>
                <a:spcPct val="170000"/>
              </a:lnSpc>
            </a:pPr>
            <a:r>
              <a:rPr lang="pt-BR" sz="2900" dirty="0"/>
              <a:t>Compreensão da vida relacional com o outro, com os grupos, com a vida cultural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8B65-15CB-F743-9D01-DFD55F5634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5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sz="4000" b="1" dirty="0"/>
              <a:t>1. O campo das teorias do desenvolvimento</a:t>
            </a:r>
            <a:endParaRPr lang="it-IT" sz="4000" b="1" dirty="0"/>
          </a:p>
          <a:p>
            <a:pPr marL="0" indent="0">
              <a:lnSpc>
                <a:spcPct val="170000"/>
              </a:lnSpc>
              <a:buNone/>
            </a:pPr>
            <a:r>
              <a:rPr lang="pt-BR" sz="4000" b="1" dirty="0"/>
              <a:t>2. As teorias cognitivas do desenvolvimento - Piaget (revisão) e </a:t>
            </a:r>
            <a:r>
              <a:rPr lang="pt-BR" sz="4000" b="1" dirty="0" err="1"/>
              <a:t>Wallon</a:t>
            </a:r>
            <a:r>
              <a:rPr lang="pt-BR" sz="4000" b="1" dirty="0"/>
              <a:t>  </a:t>
            </a:r>
            <a:endParaRPr lang="pt-BR" sz="4000" dirty="0"/>
          </a:p>
          <a:p>
            <a:pPr marL="0" indent="0">
              <a:lnSpc>
                <a:spcPct val="170000"/>
              </a:lnSpc>
              <a:buNone/>
            </a:pPr>
            <a:endParaRPr lang="pt-BR" sz="4000" b="1" dirty="0"/>
          </a:p>
          <a:p>
            <a:pPr marL="0" indent="0">
              <a:lnSpc>
                <a:spcPct val="170000"/>
              </a:lnSpc>
              <a:buNone/>
            </a:pPr>
            <a:r>
              <a:rPr lang="pt-BR" sz="4000" b="1" dirty="0"/>
              <a:t>3. AS TEORIAS PSICANALÍTICAS DO DESENVOLVIMENTO </a:t>
            </a:r>
            <a:endParaRPr lang="pt-BR" sz="4000" dirty="0"/>
          </a:p>
          <a:p>
            <a:pPr marL="0" indent="0">
              <a:lnSpc>
                <a:spcPct val="170000"/>
              </a:lnSpc>
              <a:buNone/>
            </a:pPr>
            <a:r>
              <a:rPr lang="pt-BR" sz="4000" b="1" dirty="0"/>
              <a:t>	</a:t>
            </a:r>
            <a:r>
              <a:rPr lang="pt-BR" sz="4000" dirty="0"/>
              <a:t>Fundamentos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4000" dirty="0"/>
              <a:t>	A teoria do desenvolvimento da sexualidade de Freud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4000" dirty="0"/>
              <a:t>	 As teorias psicanalíticas do Desenvolvimentos pós-Freud </a:t>
            </a:r>
          </a:p>
          <a:p>
            <a:pPr marL="0" indent="0">
              <a:lnSpc>
                <a:spcPct val="170000"/>
              </a:lnSpc>
              <a:buNone/>
            </a:pPr>
            <a:endParaRPr lang="pt-BR" sz="4000" b="1" dirty="0"/>
          </a:p>
          <a:p>
            <a:pPr marL="0" indent="0">
              <a:lnSpc>
                <a:spcPct val="170000"/>
              </a:lnSpc>
              <a:buNone/>
            </a:pPr>
            <a:r>
              <a:rPr lang="pt-BR" sz="4000" b="1" dirty="0"/>
              <a:t>4. A ESPECIFICIDADE DAS CONTRIBUIÇÕES DE WINNICOTT</a:t>
            </a:r>
          </a:p>
          <a:p>
            <a:pPr marL="400050" lvl="1" indent="0">
              <a:lnSpc>
                <a:spcPct val="170000"/>
              </a:lnSpc>
              <a:buNone/>
            </a:pPr>
            <a:r>
              <a:rPr lang="pt-BR" sz="4000" b="1" dirty="0"/>
              <a:t>	</a:t>
            </a:r>
            <a:r>
              <a:rPr lang="pt-BR" sz="4000" dirty="0"/>
              <a:t>“Os objetos e Fenômenos transicionais”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4000" dirty="0"/>
              <a:t>	“O lugar em que vivemos”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4000" dirty="0"/>
              <a:t>	O Brincar como modelo</a:t>
            </a:r>
          </a:p>
          <a:p>
            <a:pPr marL="400050" lvl="1" indent="0">
              <a:lnSpc>
                <a:spcPct val="170000"/>
              </a:lnSpc>
              <a:buNone/>
            </a:pPr>
            <a:r>
              <a:rPr lang="pt-BR" sz="4000" dirty="0"/>
              <a:t>	A Teoria do desenvolvimento do SER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514350" indent="-514350">
              <a:buAutoNum type="arabicPeriod"/>
            </a:pPr>
            <a:endParaRPr lang="pt-BR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00050" lvl="1" indent="0">
              <a:buNone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50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Aspectos</a:t>
            </a:r>
            <a:r>
              <a:rPr lang="en-US" dirty="0"/>
              <a:t> </a:t>
            </a:r>
            <a:r>
              <a:rPr lang="en-US" dirty="0" err="1"/>
              <a:t>formais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Pasta DROPBOX … </a:t>
            </a:r>
            <a:r>
              <a:rPr lang="en-US" dirty="0" err="1"/>
              <a:t>Tvz</a:t>
            </a:r>
            <a:r>
              <a:rPr lang="en-US" dirty="0"/>
              <a:t> Moodle USP</a:t>
            </a:r>
          </a:p>
          <a:p>
            <a:pPr marL="514350" indent="-514350">
              <a:buAutoNum type="arabicPeriod"/>
            </a:pPr>
            <a:r>
              <a:rPr lang="en-US" dirty="0" err="1"/>
              <a:t>Calendário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Avaliações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756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007754-FA96-9C4B-9199-B6154F465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sz="4000" dirty="0"/>
            </a:br>
            <a:r>
              <a:rPr lang="pt-BR" b="1" dirty="0"/>
              <a:t>Aula 1. </a:t>
            </a:r>
            <a:br>
              <a:rPr lang="pt-BR" b="1" dirty="0"/>
            </a:br>
            <a:r>
              <a:rPr lang="pt-BR" b="1" dirty="0"/>
              <a:t>Apresentação do curso</a:t>
            </a:r>
            <a:br>
              <a:rPr lang="pt-BR" sz="4000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CAA37F-2209-6C4F-BD99-79F22BD45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lvl="0" indent="0" algn="just">
              <a:lnSpc>
                <a:spcPct val="170000"/>
              </a:lnSpc>
              <a:buNone/>
            </a:pPr>
            <a:endParaRPr lang="pt-BR" dirty="0"/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1. O campo das teorias do desenvolvimento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2. A teoria do desenvolvimento cognitivo de Piaget (revisão) e </a:t>
            </a:r>
            <a:r>
              <a:rPr lang="pt-BR" sz="4300" dirty="0" err="1"/>
              <a:t>Wallon</a:t>
            </a:r>
            <a:r>
              <a:rPr lang="pt-BR" sz="4300" dirty="0"/>
              <a:t>  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3. Fundamentos da Teoria Psicanalítica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4. A teoria do desenvolvimento da sexualidade de Freud 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5. As teorias psicanalíticas do Desenvolvimentos pós-Freud (quadro geral)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6. </a:t>
            </a:r>
            <a:r>
              <a:rPr lang="pt-BR" sz="4300" dirty="0" err="1"/>
              <a:t>Winnicott</a:t>
            </a:r>
            <a:r>
              <a:rPr lang="pt-BR" sz="4300" dirty="0"/>
              <a:t> na história da psicanálise 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7. A teoria da comunicação em </a:t>
            </a:r>
            <a:r>
              <a:rPr lang="pt-BR" sz="4300" dirty="0" err="1"/>
              <a:t>Winnicott</a:t>
            </a:r>
            <a:r>
              <a:rPr lang="pt-BR" sz="4300" dirty="0"/>
              <a:t>: “Os objetos e Fenômenos transicionais”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8. A teoria da cultura em </a:t>
            </a:r>
            <a:r>
              <a:rPr lang="pt-BR" sz="4300" dirty="0" err="1"/>
              <a:t>Winnicott</a:t>
            </a:r>
            <a:r>
              <a:rPr lang="pt-BR" sz="4300" dirty="0"/>
              <a:t>: “O lugar em que vivemos”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9. O Brincar como modelo</a:t>
            </a:r>
          </a:p>
          <a:p>
            <a:pPr marL="0" lvl="0" indent="0" algn="just">
              <a:lnSpc>
                <a:spcPct val="170000"/>
              </a:lnSpc>
              <a:buNone/>
            </a:pPr>
            <a:r>
              <a:rPr lang="pt-BR" sz="4300" dirty="0"/>
              <a:t>10. Teoria do desenvolvimento do SER</a:t>
            </a:r>
          </a:p>
          <a:p>
            <a:pPr marL="0" indent="0">
              <a:buNone/>
            </a:pPr>
            <a:br>
              <a:rPr lang="pt-BR" b="1" dirty="0"/>
            </a:br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60377E-8BDB-6941-8E89-5762EBE96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09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Cronograma</a:t>
            </a:r>
            <a:r>
              <a:rPr lang="en-US" sz="2400" dirty="0"/>
              <a:t> das aulas</a:t>
            </a:r>
            <a:br>
              <a:rPr lang="en-US" sz="2400" dirty="0"/>
            </a:br>
            <a:r>
              <a:rPr lang="pt-BR" sz="2400" b="1" dirty="0"/>
              <a:t>PSA-286 - Psicologia do Desenvolvimento II</a:t>
            </a:r>
            <a:r>
              <a:rPr lang="pt-BR" sz="2400" dirty="0"/>
              <a:t>  </a:t>
            </a:r>
            <a:br>
              <a:rPr lang="pt-BR" sz="2400" dirty="0"/>
            </a:br>
            <a:r>
              <a:rPr lang="pt-BR" sz="2400" dirty="0"/>
              <a:t>2020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12/08/2020.   Aula 1. Apresentação do curso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19/08/2020.   Aula 02. O campo das teorias do desenvolvimento</a:t>
            </a:r>
            <a:endParaRPr lang="it-IT" b="1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26/08/2020.   Aula 3.  A teoria do desenvolvimento cognitivo de Piaget (revisão) e </a:t>
            </a:r>
            <a:r>
              <a:rPr lang="pt-BR" b="1" dirty="0" err="1"/>
              <a:t>Wallon</a:t>
            </a:r>
            <a:r>
              <a:rPr lang="pt-BR" b="1" dirty="0"/>
              <a:t>  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endParaRPr lang="pt-BR" b="1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AS TEORIAS PSICANALÍTICAS DO DESENVOLVIMENTO 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02/09/2020 e 09/09/2020. Aula 4 e 5.  Fundamentos da Teoria Psicanalítica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16/09/2020. Aula 6. A teoria do desenvolvimento da sexualidade de Freud e as teorias psicanalíticas do Desenvolvimentos pós-Freud (quadro geral)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endParaRPr lang="pt-BR" b="1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23/09/2020. Aula 7. </a:t>
            </a:r>
            <a:r>
              <a:rPr lang="pt-BR" b="1" dirty="0" err="1"/>
              <a:t>Winnicott</a:t>
            </a:r>
            <a:r>
              <a:rPr lang="pt-BR" b="1" dirty="0"/>
              <a:t> na história da psicanálise: 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30/09/2020.  Aula 8. A teoria da comunicação em </a:t>
            </a:r>
            <a:r>
              <a:rPr lang="pt-BR" b="1" dirty="0" err="1"/>
              <a:t>Winnicott</a:t>
            </a:r>
            <a:r>
              <a:rPr lang="pt-BR" b="1" dirty="0"/>
              <a:t>: “Os objetos e Fenômenos transicionais”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07/10/2020.  Aula 9. A teoria da cultura em </a:t>
            </a:r>
            <a:r>
              <a:rPr lang="pt-BR" b="1" dirty="0" err="1"/>
              <a:t>Winnicott</a:t>
            </a:r>
            <a:r>
              <a:rPr lang="pt-BR" b="1" dirty="0"/>
              <a:t>: “O lugar em que vivemos”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14/10/2020.  Aula  10 e 11. Modos de relação com a realidade; Modos de ser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21/10/2020 e 28/10/2020.  Aula 12. O Brincar como modelo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04/11/2020   Aula 13. </a:t>
            </a:r>
            <a:r>
              <a:rPr lang="pt-BR" b="1" dirty="0" err="1"/>
              <a:t>Winnicott</a:t>
            </a:r>
            <a:r>
              <a:rPr lang="pt-BR" b="1" dirty="0"/>
              <a:t> – Natureza Humana 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11/11/2020.  Aula 14. </a:t>
            </a:r>
            <a:r>
              <a:rPr lang="pt-BR" b="1" dirty="0" err="1"/>
              <a:t>Winnicott</a:t>
            </a:r>
            <a:r>
              <a:rPr lang="pt-BR" b="1" dirty="0"/>
              <a:t> – Teoria do desenvolvimento do SER</a:t>
            </a:r>
            <a:endParaRPr lang="pt-BR" dirty="0"/>
          </a:p>
          <a:p>
            <a:pPr marL="0" indent="0">
              <a:lnSpc>
                <a:spcPct val="170000"/>
              </a:lnSpc>
              <a:buNone/>
            </a:pPr>
            <a:r>
              <a:rPr lang="pt-BR" b="1" dirty="0"/>
              <a:t>18/11/2020.  Aula 15. Finalização do curso, entrega de trabalhos</a:t>
            </a:r>
            <a:endParaRPr lang="pt-B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E75A-E3CB-47AE-BED1-145DBA778CAD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22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4568</TotalTime>
  <Words>827</Words>
  <Application>Microsoft Macintosh PowerPoint</Application>
  <PresentationFormat>Apresentação na tela 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do Office</vt:lpstr>
      <vt:lpstr> PSA-286 - Psicologia do Desenvolvimento II   2020</vt:lpstr>
      <vt:lpstr>Ementa</vt:lpstr>
      <vt:lpstr>Ementa</vt:lpstr>
      <vt:lpstr>A necessidade de uma teoria do desenvolvimento</vt:lpstr>
      <vt:lpstr>Apresentação do PowerPoint</vt:lpstr>
      <vt:lpstr>Programa</vt:lpstr>
      <vt:lpstr>Aspectos formais</vt:lpstr>
      <vt:lpstr> Aula 1.  Apresentação do curso </vt:lpstr>
      <vt:lpstr>Cronograma das aulas PSA-286 - Psicologia do Desenvolvimento II  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Psicologia do Desenvolvimento como área do conhecimento: definição, história e temas polêmicos</dc:title>
  <dc:creator>leopoldofulgencio</dc:creator>
  <cp:lastModifiedBy>Microsoft Office User</cp:lastModifiedBy>
  <cp:revision>163</cp:revision>
  <cp:lastPrinted>2015-05-30T15:01:36Z</cp:lastPrinted>
  <dcterms:created xsi:type="dcterms:W3CDTF">2014-03-26T14:24:38Z</dcterms:created>
  <dcterms:modified xsi:type="dcterms:W3CDTF">2020-08-19T18:13:22Z</dcterms:modified>
</cp:coreProperties>
</file>