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67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59" r:id="rId12"/>
    <p:sldId id="360" r:id="rId13"/>
    <p:sldId id="361" r:id="rId14"/>
    <p:sldId id="362" r:id="rId15"/>
    <p:sldId id="364" r:id="rId16"/>
    <p:sldId id="363" r:id="rId17"/>
    <p:sldId id="365" r:id="rId18"/>
    <p:sldId id="366" r:id="rId19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512A"/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 autoAdjust="0"/>
    <p:restoredTop sz="94660"/>
  </p:normalViewPr>
  <p:slideViewPr>
    <p:cSldViewPr>
      <p:cViewPr varScale="1">
        <p:scale>
          <a:sx n="83" d="100"/>
          <a:sy n="83" d="100"/>
        </p:scale>
        <p:origin x="821" y="67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24E87C5-B690-459E-B204-DAC727026D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58C249D-433F-4835-BDFD-48C819E1AF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6647F9-4904-4EC2-AD48-ED69E08027F7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D99C45-5923-40E0-AADB-5E39FA0076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011F9-61DE-4209-9238-A7074E311A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2B997A87-582F-4D35-A8D4-1C838AA870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EB565B8-D29F-4E65-A382-22CA9E9255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68F23FB-DC47-448A-BFB1-8F21FE5526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C6173A-B8CB-4B4C-B1D8-CA239BF2D6EC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1F64CE6B-4781-4C7F-A04C-765A5B71BE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4E81290-7AEA-44E2-9FD9-5A1BB90AE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93F097-096B-4F80-8CB7-06779D3DA7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2D5E56-BA79-4A85-A62D-772E1C1D6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71E429A7-EE01-49C7-8AEB-063F84F5E8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A85DD12A-94DC-423E-845B-AF5822D834C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CD93D045-D481-48D6-8E0B-95F32AD98B0E}"/>
                </a:ext>
              </a:extLst>
            </p:cNvPr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>
              <a:extLst>
                <a:ext uri="{FF2B5EF4-FFF2-40B4-BE49-F238E27FC236}">
                  <a16:creationId xmlns:a16="http://schemas.microsoft.com/office/drawing/2014/main" id="{0C3D054F-60F4-4011-8674-8604EC835A83}"/>
                </a:ext>
              </a:extLst>
            </p:cNvPr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>
              <a:extLst>
                <a:ext uri="{FF2B5EF4-FFF2-40B4-BE49-F238E27FC236}">
                  <a16:creationId xmlns:a16="http://schemas.microsoft.com/office/drawing/2014/main" id="{A736F043-6385-4F6F-98A4-9A9E1EDBFCFE}"/>
                </a:ext>
              </a:extLst>
            </p:cNvPr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>
                <a:extLst>
                  <a:ext uri="{FF2B5EF4-FFF2-40B4-BE49-F238E27FC236}">
                    <a16:creationId xmlns:a16="http://schemas.microsoft.com/office/drawing/2014/main" id="{358A5B54-375E-4E6F-9BF5-A0AA941F6408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>
                <a:extLst>
                  <a:ext uri="{FF2B5EF4-FFF2-40B4-BE49-F238E27FC236}">
                    <a16:creationId xmlns:a16="http://schemas.microsoft.com/office/drawing/2014/main" id="{608C140B-6847-4B17-A89D-EF5F36299340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>
            <a:extLst>
              <a:ext uri="{FF2B5EF4-FFF2-40B4-BE49-F238E27FC236}">
                <a16:creationId xmlns:a16="http://schemas.microsoft.com/office/drawing/2014/main" id="{01319C75-EAEF-4D26-B976-64DEF2459B2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>
              <a:extLst>
                <a:ext uri="{FF2B5EF4-FFF2-40B4-BE49-F238E27FC236}">
                  <a16:creationId xmlns:a16="http://schemas.microsoft.com/office/drawing/2014/main" id="{40D99B56-2FE4-44A4-A268-BB0F12D94F9E}"/>
                </a:ext>
              </a:extLst>
            </p:cNvPr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>
              <a:extLst>
                <a:ext uri="{FF2B5EF4-FFF2-40B4-BE49-F238E27FC236}">
                  <a16:creationId xmlns:a16="http://schemas.microsoft.com/office/drawing/2014/main" id="{C955A387-9839-4074-9229-14E289742798}"/>
                </a:ext>
              </a:extLst>
            </p:cNvPr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>
              <a:extLst>
                <a:ext uri="{FF2B5EF4-FFF2-40B4-BE49-F238E27FC236}">
                  <a16:creationId xmlns:a16="http://schemas.microsoft.com/office/drawing/2014/main" id="{374A6421-BBA8-4D2C-8E48-45B87F527D11}"/>
                </a:ext>
              </a:extLst>
            </p:cNvPr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>
                <a:extLst>
                  <a:ext uri="{FF2B5EF4-FFF2-40B4-BE49-F238E27FC236}">
                    <a16:creationId xmlns:a16="http://schemas.microsoft.com/office/drawing/2014/main" id="{498EFDA9-76FF-4ADC-A641-50F2FC743AE0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>
                <a:extLst>
                  <a:ext uri="{FF2B5EF4-FFF2-40B4-BE49-F238E27FC236}">
                    <a16:creationId xmlns:a16="http://schemas.microsoft.com/office/drawing/2014/main" id="{AC949494-D533-4ACC-BDA5-B9BF3A12A375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>
            <a:extLst>
              <a:ext uri="{FF2B5EF4-FFF2-40B4-BE49-F238E27FC236}">
                <a16:creationId xmlns:a16="http://schemas.microsoft.com/office/drawing/2014/main" id="{001BBF7B-A5BA-441D-84F9-36019605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B72222-E9B6-4A15-AB73-69DE3EB36F1A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17" name="Espaço Reservado para Rodapé 4">
            <a:extLst>
              <a:ext uri="{FF2B5EF4-FFF2-40B4-BE49-F238E27FC236}">
                <a16:creationId xmlns:a16="http://schemas.microsoft.com/office/drawing/2014/main" id="{06536CE7-DDDB-45BF-9B89-CB23D482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id="{EBB9CF44-BCC3-43D5-8054-21090261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6E8CD3-A52F-4E9E-BB3A-3BC15AAFB9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266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66AC5E-8A4C-477F-B5A9-35414FAA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3B19-A38E-414F-9728-CA2982A93941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54C142-8F03-48E6-9904-48C5DDD1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7D5A6-C680-49C1-A11F-EB83B6AF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6D12-F529-4345-88F9-10BE4B488F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66371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33FF8AC-492A-457E-8854-F730C82E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F273-03B0-436E-8EBD-16F48A95AB22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31D8BDE-46C6-4E9B-9DE0-BE8D41CD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851E415-B23B-4F03-A4E6-2C4BFD15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7C66-EE32-4239-8CF3-99E213B5DA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13949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CDE0EC6-0427-471D-A213-A6EE936F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0516-FBBC-47F4-94F0-27A65532BA45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229DBCA-28C2-4C52-930E-0789DABA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325EACD2-C305-44C4-A962-07FF32BB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EFEE-8EDC-4645-B701-94D3B82C5F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97941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81325C6-F16A-4CAF-A395-A4E4DE79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15556-B355-4CA1-90C6-123CF7A770B5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A642AB42-5069-4662-9724-79AE98E0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2BA60EF-DAEF-41A6-A4D8-9BEDB1E5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1F9E-EE8F-4435-B3F6-A442AC8896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099361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0FB81D4-A35D-487F-B60F-5B1D63D1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45DD8-4212-4EC6-890F-94A04D272DA5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95371C2-179F-42FE-BFD8-D8961CCF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2E93408-D171-422F-A7BA-874EB492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1E25-8206-4C8C-A848-3E6DCD4B9A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137098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43FF812-DC46-45D3-B8D3-2203DF08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4372-4A93-453A-9C06-31408603A3F6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0D1F532-F7EA-4210-BC58-414200F2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9FD2626-4BE9-4C12-82BF-4080E474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F2F7-0BAF-43D6-8C95-2F14045DBC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617766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490B65-3E47-483B-ABF4-FDBAFE78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AA9F-443A-4F33-8A4B-61B4C0DD4E32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CEEE29-090A-41BE-8190-379C415F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7FEFCF-3033-4A9D-B8EE-5BEFAC8B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E649-EAAF-4700-897E-BB34EDFB4D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718366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D30D2B-5A03-4E85-AB9D-874187F3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7A40-C140-42CD-90B4-E9B033F00ACE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735D7-E12C-4412-8561-BB67564F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003D21-005F-497F-8539-11EAF0DF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E039-FEF3-44B7-BAF6-08874BEF8F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28948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45E7DC94-9EE3-4883-9279-1CBD21114443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38FEBA0E-AC29-440D-A681-01F35C9A177B}"/>
              </a:ext>
            </a:extLst>
          </p:cNvPr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>
            <a:extLst>
              <a:ext uri="{FF2B5EF4-FFF2-40B4-BE49-F238E27FC236}">
                <a16:creationId xmlns:a16="http://schemas.microsoft.com/office/drawing/2014/main" id="{078F34F9-E8A3-4710-BBE9-F58066E54D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33" name="Espaço Reservado para Texto 2">
            <a:extLst>
              <a:ext uri="{FF2B5EF4-FFF2-40B4-BE49-F238E27FC236}">
                <a16:creationId xmlns:a16="http://schemas.microsoft.com/office/drawing/2014/main" id="{ADF61C77-C60A-4491-ADE3-F7476DE96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042E4E-26A6-4179-9966-A7DE0E32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E330000-BA9F-4C80-A1BE-7E87FBBB2DF6}" type="datetimeFigureOut">
              <a:rPr lang="pt-BR"/>
              <a:pPr>
                <a:defRPr/>
              </a:pPr>
              <a:t>27/05/2020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A17FBD-B25F-4890-948E-656174BF2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D1F526-5C88-4CF5-ABBC-C73479208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F92C6BA4-933F-482D-84F5-1C1DEF25BB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>
            <a:extLst>
              <a:ext uri="{FF2B5EF4-FFF2-40B4-BE49-F238E27FC236}">
                <a16:creationId xmlns:a16="http://schemas.microsoft.com/office/drawing/2014/main" id="{64D58C13-88F4-4557-BD9D-DE90129D9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438" y="2708275"/>
            <a:ext cx="9436100" cy="1625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000" dirty="0"/>
              <a:t>Aula </a:t>
            </a:r>
            <a:r>
              <a:rPr lang="pt-BR" altLang="pt-BR" sz="4000" dirty="0" smtClean="0"/>
              <a:t>23</a:t>
            </a:r>
            <a:r>
              <a:rPr lang="pt-BR" altLang="pt-BR" sz="4000" dirty="0" smtClean="0"/>
              <a:t>:</a:t>
            </a:r>
            <a:r>
              <a:rPr lang="pt-BR" altLang="pt-BR" sz="4000" dirty="0"/>
              <a:t/>
            </a:r>
            <a:br>
              <a:rPr lang="pt-BR" altLang="pt-BR" sz="4000" dirty="0"/>
            </a:br>
            <a:r>
              <a:rPr lang="pt-BR" altLang="pt-BR" sz="4000" dirty="0"/>
              <a:t/>
            </a:r>
            <a:br>
              <a:rPr lang="pt-BR" altLang="pt-BR" sz="4000" dirty="0"/>
            </a:br>
            <a:r>
              <a:rPr lang="pt-BR" altLang="pt-BR" sz="4000" dirty="0"/>
              <a:t> </a:t>
            </a:r>
            <a:r>
              <a:rPr lang="pt-BR" altLang="pt-BR" sz="3200" dirty="0">
                <a:solidFill>
                  <a:schemeClr val="tx1"/>
                </a:solidFill>
              </a:rPr>
              <a:t>O pensamento (</a:t>
            </a:r>
            <a:r>
              <a:rPr lang="pt-BR" altLang="pt-BR" sz="3200" dirty="0" err="1">
                <a:solidFill>
                  <a:schemeClr val="tx1"/>
                </a:solidFill>
              </a:rPr>
              <a:t>neo</a:t>
            </a:r>
            <a:r>
              <a:rPr lang="pt-BR" altLang="pt-BR" sz="3200" dirty="0">
                <a:solidFill>
                  <a:schemeClr val="tx1"/>
                </a:solidFill>
              </a:rPr>
              <a:t>)liberal entre os anos 30 e 60 no Brasil </a:t>
            </a:r>
            <a:r>
              <a:rPr lang="pt-BR" altLang="pt-BR" sz="3200" dirty="0" smtClean="0">
                <a:solidFill>
                  <a:schemeClr val="tx1"/>
                </a:solidFill>
              </a:rPr>
              <a:t>Eugenio </a:t>
            </a:r>
            <a:r>
              <a:rPr lang="pt-BR" altLang="pt-BR" sz="3200" dirty="0" err="1" smtClean="0">
                <a:solidFill>
                  <a:schemeClr val="tx1"/>
                </a:solidFill>
              </a:rPr>
              <a:t>Gudin</a:t>
            </a:r>
            <a:r>
              <a:rPr lang="pt-BR" altLang="pt-BR" sz="3200" dirty="0" smtClean="0">
                <a:solidFill>
                  <a:schemeClr val="tx1"/>
                </a:solidFill>
              </a:rPr>
              <a:t> (II</a:t>
            </a:r>
            <a:r>
              <a:rPr lang="pt-BR" altLang="pt-BR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123" name="Subtítulo 2">
            <a:extLst>
              <a:ext uri="{FF2B5EF4-FFF2-40B4-BE49-F238E27FC236}">
                <a16:creationId xmlns:a16="http://schemas.microsoft.com/office/drawing/2014/main" id="{347B59CB-31DE-4996-9CBF-74EAD15D0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pt-BR" altLang="pt-BR" sz="1900" cap="none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pt-BR" altLang="pt-BR" sz="1900" cap="none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t-BR" altLang="pt-BR" sz="1900" cap="none" dirty="0" err="1"/>
              <a:t>Rec</a:t>
            </a:r>
            <a:r>
              <a:rPr lang="pt-BR" altLang="pt-BR" sz="1900" cap="none" dirty="0"/>
              <a:t> 3402 Desenvolvimento e pensamento econômico Brasileiro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t-BR" altLang="pt-BR" sz="1900" cap="none" dirty="0"/>
              <a:t>1º semestre </a:t>
            </a:r>
            <a:r>
              <a:rPr lang="pt-BR" altLang="pt-BR" sz="1900" cap="none" dirty="0" smtClean="0"/>
              <a:t>2020</a:t>
            </a:r>
            <a:endParaRPr lang="pt-BR" altLang="pt-BR" sz="1900" cap="non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pt-BR" altLang="pt-BR" dirty="0" smtClean="0"/>
              <a:t>Acredita na conversibilidade e no equilíbrio monetário e cambial (FMI)</a:t>
            </a:r>
          </a:p>
          <a:p>
            <a:pPr lvl="2">
              <a:lnSpc>
                <a:spcPct val="80000"/>
              </a:lnSpc>
            </a:pPr>
            <a:r>
              <a:rPr lang="pt-BR" altLang="pt-BR" dirty="0" smtClean="0"/>
              <a:t>Mas para ele PO faliu e é necessário estar vigilante a desequilíbrios do BP</a:t>
            </a:r>
          </a:p>
          <a:p>
            <a:pPr lvl="2">
              <a:lnSpc>
                <a:spcPct val="80000"/>
              </a:lnSpc>
            </a:pPr>
            <a:r>
              <a:rPr lang="pt-BR" altLang="pt-BR" dirty="0" smtClean="0"/>
              <a:t>Contrario à desvalorizações para equilíbrio do BP em função de seus efeitos inflacionistas e de possíveis problema </a:t>
            </a:r>
            <a:r>
              <a:rPr lang="pt-BR" altLang="pt-BR" dirty="0" err="1" smtClean="0"/>
              <a:t>tb</a:t>
            </a:r>
            <a:r>
              <a:rPr lang="pt-BR" altLang="pt-BR" dirty="0" smtClean="0"/>
              <a:t> no BP dado que desvalorização reforça queda dos termos de troca </a:t>
            </a:r>
          </a:p>
          <a:p>
            <a:pPr lvl="1">
              <a:lnSpc>
                <a:spcPct val="80000"/>
              </a:lnSpc>
            </a:pPr>
            <a:r>
              <a:rPr lang="pt-BR" altLang="pt-BR" dirty="0" smtClean="0"/>
              <a:t>Causa do desequilíbrio externo é a inflação (diferente da visão </a:t>
            </a:r>
            <a:r>
              <a:rPr lang="pt-BR" altLang="pt-BR" dirty="0" err="1" smtClean="0"/>
              <a:t>cepalina</a:t>
            </a:r>
            <a:r>
              <a:rPr lang="pt-BR" altLang="pt-BR" dirty="0" smtClean="0"/>
              <a:t> de </a:t>
            </a:r>
            <a:r>
              <a:rPr lang="pt-BR" altLang="pt-BR" dirty="0" err="1" smtClean="0"/>
              <a:t>deficit</a:t>
            </a:r>
            <a:r>
              <a:rPr lang="pt-BR" altLang="pt-BR" dirty="0" smtClean="0"/>
              <a:t> estrutural)</a:t>
            </a:r>
          </a:p>
          <a:p>
            <a:pPr lvl="2">
              <a:lnSpc>
                <a:spcPct val="80000"/>
              </a:lnSpc>
            </a:pPr>
            <a:r>
              <a:rPr lang="pt-BR" altLang="pt-BR" dirty="0" smtClean="0"/>
              <a:t>Combate </a:t>
            </a:r>
            <a:r>
              <a:rPr lang="pt-BR" altLang="pt-BR" dirty="0" err="1" smtClean="0"/>
              <a:t>tb</a:t>
            </a:r>
            <a:r>
              <a:rPr lang="pt-BR" altLang="pt-BR" dirty="0" smtClean="0"/>
              <a:t> o protecionismo pois este leva a problemas com as próprias exportações </a:t>
            </a:r>
            <a:r>
              <a:rPr lang="pt-BR" altLang="pt-BR" dirty="0" err="1" smtClean="0"/>
              <a:t>alem</a:t>
            </a:r>
            <a:r>
              <a:rPr lang="pt-BR" altLang="pt-BR" dirty="0" smtClean="0"/>
              <a:t> de ser inflacionário, </a:t>
            </a:r>
          </a:p>
          <a:p>
            <a:pPr lvl="2">
              <a:lnSpc>
                <a:spcPct val="80000"/>
              </a:lnSpc>
            </a:pPr>
            <a:r>
              <a:rPr lang="pt-BR" altLang="pt-BR" dirty="0" smtClean="0"/>
              <a:t>Superávit conseguindo é momentâneo que leva a uma valorização cambial e acaba por prejudicar as exportações </a:t>
            </a:r>
          </a:p>
          <a:p>
            <a:pPr lvl="2">
              <a:lnSpc>
                <a:spcPct val="80000"/>
              </a:lnSpc>
            </a:pPr>
            <a:r>
              <a:rPr lang="pt-BR" altLang="pt-BR" dirty="0" smtClean="0"/>
              <a:t>Para resolver equilíbrio externo se deve combatera inflação (inflação é a causa do desequilíbrio externo) e não desvalorização ou proteção </a:t>
            </a:r>
          </a:p>
          <a:p>
            <a:pPr lvl="1">
              <a:lnSpc>
                <a:spcPct val="80000"/>
              </a:lnSpc>
            </a:pPr>
            <a:r>
              <a:rPr lang="pt-BR" altLang="pt-BR" dirty="0" smtClean="0"/>
              <a:t>Defende cambio administrado evitando a especulação de cambio flutuante</a:t>
            </a:r>
          </a:p>
          <a:p>
            <a:pPr>
              <a:lnSpc>
                <a:spcPct val="80000"/>
              </a:lnSpc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419154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0E47F8F3-80FA-4648-8D4D-56E857CCF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692150"/>
            <a:ext cx="10872788" cy="5832475"/>
          </a:xfrm>
        </p:spPr>
        <p:txBody>
          <a:bodyPr/>
          <a:lstStyle/>
          <a:p>
            <a:r>
              <a:rPr lang="pt-BR" altLang="pt-BR" sz="2800"/>
              <a:t>Gudin: Problema do país é baixa produtividade </a:t>
            </a:r>
          </a:p>
          <a:p>
            <a:pPr lvl="1"/>
            <a:r>
              <a:rPr lang="pt-BR" altLang="pt-BR" sz="2400"/>
              <a:t>Baixa produtividade é que causa a ilusão (dos estruturalistas) de que a agricultura é sinônimo de pobreza</a:t>
            </a:r>
          </a:p>
          <a:p>
            <a:pPr lvl="2"/>
            <a:r>
              <a:rPr lang="pt-BR" altLang="pt-BR" sz="2000"/>
              <a:t>problema da pobreza é a baixa produtividade (inclusive agrícola), não especialização agrícola em si </a:t>
            </a:r>
          </a:p>
          <a:p>
            <a:pPr lvl="1"/>
            <a:r>
              <a:rPr lang="pt-BR" altLang="pt-BR" sz="2400"/>
              <a:t>Melhora da produtividade (agrícola) induz uma sobra de mão de obra que poderia induzir uma industrialização inicialmente nos setores mais leves/simples</a:t>
            </a:r>
          </a:p>
          <a:p>
            <a:pPr lvl="2"/>
            <a:r>
              <a:rPr lang="pt-BR" altLang="pt-BR" sz="2000"/>
              <a:t>Políticas governamentais para tal (horizontais)</a:t>
            </a:r>
          </a:p>
          <a:p>
            <a:pPr lvl="3"/>
            <a:r>
              <a:rPr lang="pt-BR" altLang="pt-BR" sz="1800"/>
              <a:t>Assistência técnica e formação de mão de obra</a:t>
            </a:r>
          </a:p>
          <a:p>
            <a:pPr lvl="3"/>
            <a:r>
              <a:rPr lang="pt-BR" altLang="pt-BR" sz="1800"/>
              <a:t>Políticas de estabilização monetária e de preços </a:t>
            </a:r>
          </a:p>
          <a:p>
            <a:pPr lvl="3"/>
            <a:r>
              <a:rPr lang="pt-BR" altLang="pt-BR" sz="1800"/>
              <a:t>Ampliação dos mecanismos de geração de poupança e concessão de crédito</a:t>
            </a:r>
          </a:p>
          <a:p>
            <a:pPr lvl="4"/>
            <a:r>
              <a:rPr lang="pt-BR" altLang="pt-BR" sz="1800"/>
              <a:t>Estruturação de um sistema financeiro (para isto antes se deve debelar inflação)</a:t>
            </a:r>
          </a:p>
          <a:p>
            <a:pPr lvl="4"/>
            <a:r>
              <a:rPr lang="pt-BR" altLang="pt-BR" sz="1800"/>
              <a:t>Recurso a poupança externa </a:t>
            </a:r>
          </a:p>
          <a:p>
            <a:pPr lvl="2"/>
            <a:r>
              <a:rPr lang="pt-BR" altLang="pt-BR" sz="2000"/>
              <a:t>Se afasta de políticas de defesa deliberada da industrialização, protecionismo, investimentos estatais e regras de controle do capital estrangeiro 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A9CC29D-AD71-4C2A-9ACE-9B0CBC6F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88913"/>
            <a:ext cx="11304588" cy="1168400"/>
          </a:xfrm>
        </p:spPr>
        <p:txBody>
          <a:bodyPr/>
          <a:lstStyle/>
          <a:p>
            <a:r>
              <a:rPr lang="pt-BR" altLang="pt-BR"/>
              <a:t>Gudin: critico das políticas de industrialização do período (1)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BC5F322-919C-476E-8ABE-5A5E4AEA9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1557338"/>
            <a:ext cx="11161712" cy="4729162"/>
          </a:xfrm>
        </p:spPr>
        <p:txBody>
          <a:bodyPr/>
          <a:lstStyle/>
          <a:p>
            <a:r>
              <a:rPr lang="pt-BR" altLang="pt-BR" sz="2800"/>
              <a:t>Protecionismo </a:t>
            </a:r>
          </a:p>
          <a:p>
            <a:pPr lvl="1"/>
            <a:r>
              <a:rPr lang="pt-BR" altLang="pt-BR" sz="2400"/>
              <a:t>Mesmo aceitando argumento da industria nascente, para ele o volume de industrias nascentes é menor do que a proteção existente no Brasil e principalmente existe uma questão temporal (proteção no Brasil parece eterna o que se contradiz com principio da industria nascente)</a:t>
            </a:r>
          </a:p>
          <a:p>
            <a:pPr lvl="1"/>
            <a:r>
              <a:rPr lang="pt-BR" altLang="pt-BR" sz="2400"/>
              <a:t>Protecionismo se contrapõe a ganhos de produtividade</a:t>
            </a:r>
          </a:p>
          <a:p>
            <a:pPr lvl="2"/>
            <a:r>
              <a:rPr lang="pt-BR" altLang="pt-BR" sz="2000"/>
              <a:t>Proteção retira concorrência que é a base para a busca de ganhos de produtividade, gera apenas monopólios e sobre lucros </a:t>
            </a:r>
          </a:p>
          <a:p>
            <a:pPr lvl="4"/>
            <a:r>
              <a:rPr lang="pt-BR" altLang="pt-BR" sz="1800"/>
              <a:t>Forja-se no Brasil uma “industria preguiçosa”, garantindo a obtenção de fortunas para uma minoria privilegiada, as custas do consumidor e no longo prazo do país</a:t>
            </a:r>
          </a:p>
          <a:p>
            <a:pPr lvl="3"/>
            <a:r>
              <a:rPr lang="pt-BR" altLang="pt-BR" sz="1800"/>
              <a:t>Aceita com muita dificuldade a idéia de externalidades provocadas pela industrialização deliberada</a:t>
            </a:r>
          </a:p>
          <a:p>
            <a:pPr lvl="3"/>
            <a:r>
              <a:rPr lang="pt-BR" altLang="pt-BR" sz="1800"/>
              <a:t>Também não aceita a idéia de proteção como compensação a teoria da deterioração dos termos de troca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E5CF4296-D76A-4106-8740-05A5421A3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981075"/>
            <a:ext cx="11304588" cy="5400675"/>
          </a:xfrm>
        </p:spPr>
        <p:txBody>
          <a:bodyPr/>
          <a:lstStyle/>
          <a:p>
            <a:r>
              <a:rPr lang="pt-BR" altLang="pt-BR" dirty="0"/>
              <a:t>Planejamento e estatização</a:t>
            </a:r>
          </a:p>
          <a:p>
            <a:pPr lvl="1"/>
            <a:r>
              <a:rPr lang="pt-BR" altLang="pt-BR" dirty="0"/>
              <a:t>Se contrapunha às vantagens das forças de mercado e era, para </a:t>
            </a:r>
            <a:r>
              <a:rPr lang="pt-BR" altLang="pt-BR" dirty="0" err="1"/>
              <a:t>Gudin</a:t>
            </a:r>
            <a:r>
              <a:rPr lang="pt-BR" altLang="pt-BR" dirty="0"/>
              <a:t>, como sinônimo de políticas socialistas</a:t>
            </a:r>
          </a:p>
          <a:p>
            <a:pPr lvl="3"/>
            <a:r>
              <a:rPr lang="pt-BR" altLang="pt-BR" dirty="0"/>
              <a:t>Já vimos no debate contra Simonsen em 44-45; existe outro debate com </a:t>
            </a:r>
            <a:r>
              <a:rPr lang="pt-BR" altLang="pt-BR" dirty="0" err="1"/>
              <a:t>Prebisch</a:t>
            </a:r>
            <a:r>
              <a:rPr lang="pt-BR" altLang="pt-BR" dirty="0"/>
              <a:t> </a:t>
            </a:r>
            <a:r>
              <a:rPr lang="pt-BR" altLang="pt-BR" dirty="0" smtClean="0"/>
              <a:t>e Furtado em </a:t>
            </a:r>
            <a:r>
              <a:rPr lang="pt-BR" altLang="pt-BR" dirty="0"/>
              <a:t>52-53 </a:t>
            </a:r>
          </a:p>
          <a:p>
            <a:pPr lvl="2"/>
            <a:r>
              <a:rPr lang="pt-BR" altLang="pt-BR" dirty="0"/>
              <a:t>Repete argumentos (liberais) dos debates internacionais Von </a:t>
            </a:r>
            <a:r>
              <a:rPr lang="pt-BR" altLang="pt-BR" dirty="0" err="1"/>
              <a:t>Mises</a:t>
            </a:r>
            <a:r>
              <a:rPr lang="pt-BR" altLang="pt-BR" dirty="0"/>
              <a:t> e Robbins x Oscar Lange e </a:t>
            </a:r>
            <a:r>
              <a:rPr lang="pt-BR" altLang="pt-BR" dirty="0" err="1"/>
              <a:t>Dobb</a:t>
            </a:r>
            <a:endParaRPr lang="pt-BR" altLang="pt-BR" dirty="0"/>
          </a:p>
          <a:p>
            <a:pPr lvl="3"/>
            <a:r>
              <a:rPr lang="pt-BR" altLang="pt-BR" dirty="0"/>
              <a:t>Estado não sabe o que se deve produzir, resposta a isto esta no sufrágio ininterrupto dos consumidores no jogo quotidiano do mercado </a:t>
            </a:r>
          </a:p>
          <a:p>
            <a:pPr lvl="4"/>
            <a:r>
              <a:rPr lang="pt-BR" altLang="pt-BR" dirty="0"/>
              <a:t>Aponta também algumas deficiência dos instrumentos de planejamento (muitos deles ofertados pela CEPAL)</a:t>
            </a:r>
          </a:p>
          <a:p>
            <a:pPr lvl="1"/>
            <a:r>
              <a:rPr lang="pt-BR" altLang="pt-BR" dirty="0"/>
              <a:t>Estatização excessiva sem equilíbrio fiscal-monetário </a:t>
            </a:r>
          </a:p>
          <a:p>
            <a:pPr lvl="2"/>
            <a:r>
              <a:rPr lang="pt-BR" altLang="pt-BR" dirty="0"/>
              <a:t>Problema do financiamento da intervenção – inflação e impostos (ineficiência e </a:t>
            </a:r>
            <a:r>
              <a:rPr lang="pt-BR" altLang="pt-BR" i="1" dirty="0" err="1"/>
              <a:t>crowding</a:t>
            </a:r>
            <a:r>
              <a:rPr lang="pt-BR" altLang="pt-BR" i="1" dirty="0"/>
              <a:t> out</a:t>
            </a:r>
            <a:r>
              <a:rPr lang="pt-BR" altLang="pt-BR" dirty="0"/>
              <a:t>)</a:t>
            </a:r>
          </a:p>
          <a:p>
            <a:pPr lvl="2"/>
            <a:r>
              <a:rPr lang="pt-BR" altLang="pt-BR" dirty="0"/>
              <a:t>Estatização limita obtenção de ganhos de produtividade (ganhos de monopólios)</a:t>
            </a:r>
          </a:p>
          <a:p>
            <a:pPr lvl="2"/>
            <a:r>
              <a:rPr lang="pt-BR" altLang="pt-BR" dirty="0"/>
              <a:t>Estatização leva a problemas políticos (identificado com ditaduras) e econômicos (ineficiência – “</a:t>
            </a:r>
            <a:r>
              <a:rPr lang="pt-BR" altLang="pt-BR" i="1" dirty="0" err="1"/>
              <a:t>Descalabrobrás</a:t>
            </a:r>
            <a:r>
              <a:rPr lang="pt-BR" altLang="pt-BR" i="1" dirty="0"/>
              <a:t>”</a:t>
            </a:r>
            <a:r>
              <a:rPr lang="pt-BR" altLang="pt-BR" dirty="0"/>
              <a:t>)</a:t>
            </a:r>
          </a:p>
          <a:p>
            <a:pPr lvl="3"/>
            <a:r>
              <a:rPr lang="pt-BR" altLang="pt-BR" dirty="0"/>
              <a:t>Estatização de alguns setores é entregá-los à politicagem e a demagogia </a:t>
            </a:r>
          </a:p>
          <a:p>
            <a:pPr lvl="3"/>
            <a:r>
              <a:rPr lang="pt-BR" altLang="pt-BR" dirty="0"/>
              <a:t>Não aceita a ideia de falta de capacidade empreendedora dos capitalistas (foram afugentados e não lhes deu condições de empreender)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26E6BC73-5B88-4FCF-9A96-BE27BDE4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33375"/>
            <a:ext cx="11520488" cy="647700"/>
          </a:xfrm>
          <a:noFill/>
        </p:spPr>
        <p:txBody>
          <a:bodyPr/>
          <a:lstStyle/>
          <a:p>
            <a:r>
              <a:rPr lang="pt-BR" altLang="pt-BR"/>
              <a:t>Gudin: critico das políticas de industrialização do período (2)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BB1E466-C850-4D18-B434-B179296E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38" y="333375"/>
            <a:ext cx="9750425" cy="693738"/>
          </a:xfrm>
        </p:spPr>
        <p:txBody>
          <a:bodyPr/>
          <a:lstStyle/>
          <a:p>
            <a:r>
              <a:rPr lang="pt-BR" altLang="pt-BR"/>
              <a:t>Ampliação dos Investimentos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2BCD356-0523-4B87-B88D-8BD6B93F2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1196975"/>
            <a:ext cx="11090275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/>
              <a:t>Para viabilizar ampliação dos investimentos necessário: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Estruturação de um sistema mais eficiente de financiamento e 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acesso ao capital (poupança) externa</a:t>
            </a:r>
          </a:p>
          <a:p>
            <a:pPr>
              <a:lnSpc>
                <a:spcPct val="80000"/>
              </a:lnSpc>
            </a:pPr>
            <a:r>
              <a:rPr lang="pt-BR" altLang="pt-BR" sz="2000"/>
              <a:t>Bulhões mais preocupado com montagem de um </a:t>
            </a:r>
            <a:r>
              <a:rPr lang="pt-BR" altLang="pt-BR" sz="2000" u="sng"/>
              <a:t>sistema de intermediação de longo prazo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Gudin cético – importante é debelar empecilhos ao funcionamento de um sistema financeiro: maior deles a inflação </a:t>
            </a:r>
          </a:p>
          <a:p>
            <a:pPr lvl="2">
              <a:lnSpc>
                <a:spcPct val="80000"/>
              </a:lnSpc>
            </a:pPr>
            <a:r>
              <a:rPr lang="pt-BR" altLang="pt-BR" sz="1600"/>
              <a:t>Bulhões alega a possibilidade de montagem de um sistema financeiro com inflação – adoção de mecanismos de indexação nos ativos financeiros</a:t>
            </a:r>
          </a:p>
          <a:p>
            <a:pPr lvl="3">
              <a:lnSpc>
                <a:spcPct val="80000"/>
              </a:lnSpc>
            </a:pPr>
            <a:r>
              <a:rPr lang="pt-BR" altLang="pt-BR" sz="1400"/>
              <a:t>Gudin reage dizendo que estes mecanismos iriam “enrijecer a inflação”</a:t>
            </a:r>
          </a:p>
          <a:p>
            <a:pPr>
              <a:lnSpc>
                <a:spcPct val="80000"/>
              </a:lnSpc>
            </a:pPr>
            <a:r>
              <a:rPr lang="pt-BR" altLang="pt-BR" sz="2000"/>
              <a:t>Gudin defesa da </a:t>
            </a:r>
            <a:r>
              <a:rPr lang="pt-BR" altLang="pt-BR" sz="2000" u="sng"/>
              <a:t>obtenção de poupança externa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Defende entrada de capital externo em todos os setores e sobretudo nos com relação capital/produto mais intensa e naqueles com prazos de maturação mais longos</a:t>
            </a:r>
          </a:p>
          <a:p>
            <a:pPr lvl="2">
              <a:lnSpc>
                <a:spcPct val="80000"/>
              </a:lnSpc>
            </a:pPr>
            <a:r>
              <a:rPr lang="pt-BR" altLang="pt-BR" sz="1600"/>
              <a:t>“Leis contrarias ao capital estrangeiro vem de 3 grupos motivados por razões emocionais e irracionais: comunistas, socialistas e os inocentes úteis  cuja característica dominante é a burrice” 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Reconhece que existe um problema do efeito da entrada do capital estrangeiro com o BP (a dependência futura de saída de capital na forma de lucros e juros remetidos)</a:t>
            </a:r>
          </a:p>
          <a:p>
            <a:pPr lvl="2">
              <a:lnSpc>
                <a:spcPct val="80000"/>
              </a:lnSpc>
            </a:pPr>
            <a:r>
              <a:rPr lang="pt-BR" altLang="pt-BR" sz="1600"/>
              <a:t>Mas alega que o importante é o efeito sobre o desenvolvimento do país (aumenta da renda nacional) que gera condições de fazer frente a esta questão do BP, além de capital externo poder estimular as exportações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B4FC601-2DE7-4B0A-B357-B8F33932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Gudin e as políticas cambiais brasileiras no pos guerra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1D91E15-F75B-4D85-86CF-399C1B428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275" y="1803400"/>
            <a:ext cx="11090275" cy="4267200"/>
          </a:xfrm>
        </p:spPr>
        <p:txBody>
          <a:bodyPr/>
          <a:lstStyle/>
          <a:p>
            <a:r>
              <a:rPr lang="pt-BR" altLang="pt-BR" sz="2000"/>
              <a:t>Remédio definitivo para déficit de BP é o fim da inflação mas: </a:t>
            </a:r>
          </a:p>
          <a:p>
            <a:pPr lvl="1"/>
            <a:r>
              <a:rPr lang="pt-BR" altLang="pt-BR" sz="1800"/>
              <a:t>Inicialmente Gudin apóia medidas de 47-48 de controles quantitativos sobre importação com cambio fixo por medo dos efeitos da desvalorização de cambio sobre inflação e de seu efeito sobre queda dos preços das exportações</a:t>
            </a:r>
          </a:p>
          <a:p>
            <a:pPr lvl="1"/>
            <a:r>
              <a:rPr lang="pt-BR" altLang="pt-BR" sz="1800"/>
              <a:t>Depois critica a medida em função da qualidade dos controles feitas pela CEXIM e o tamanho da valorização cambial que ocorria dada a continuidade da inflação</a:t>
            </a:r>
          </a:p>
          <a:p>
            <a:pPr lvl="1"/>
            <a:r>
              <a:rPr lang="pt-BR" altLang="pt-BR" sz="1800"/>
              <a:t>Defendeu (mentor intelectual) do cambio múltiplo de 53, adotado por Prebisch tb na Argentina na década de 30</a:t>
            </a:r>
          </a:p>
          <a:p>
            <a:pPr lvl="2"/>
            <a:r>
              <a:rPr lang="pt-BR" altLang="pt-BR" sz="1600"/>
              <a:t>Escreve em 52 que cambio múltiplo é uma forma interessante de equilibrar BP e evitar agravamento da inflação sem recorrer as licenças. Mesmo encarecendo algumas importações isto deve ocorrer para equilibrar o BP </a:t>
            </a:r>
          </a:p>
          <a:p>
            <a:pPr lvl="2"/>
            <a:r>
              <a:rPr lang="pt-BR" altLang="pt-BR" sz="1600"/>
              <a:t>É interessante em situação de inelasticidade dos produtos de exportação e importação quando desvalorização pode ter efeitos perversos sobre BP</a:t>
            </a:r>
          </a:p>
          <a:p>
            <a:pPr lvl="1"/>
            <a:r>
              <a:rPr lang="pt-BR" altLang="pt-BR" sz="1800"/>
              <a:t>De todo modo é uma solução intermediaria entre o pior dos mundos (licenciamento) e a idéia de desvalorização que pode ampliar o problema inflacionário</a:t>
            </a:r>
          </a:p>
          <a:p>
            <a:pPr lvl="2"/>
            <a:endParaRPr lang="pt-BR" altLang="pt-BR" sz="1600"/>
          </a:p>
          <a:p>
            <a:pPr lvl="1"/>
            <a:endParaRPr lang="pt-BR" altLang="pt-BR" sz="180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339EEE9-79AB-4E35-8AEC-B597062A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Estabilidade monetária e do Balanço de Pagamentos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78A33FF-B6DF-42C2-ADF8-E71E8BC5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275" y="1803400"/>
            <a:ext cx="11161713" cy="4649788"/>
          </a:xfrm>
        </p:spPr>
        <p:txBody>
          <a:bodyPr/>
          <a:lstStyle/>
          <a:p>
            <a:r>
              <a:rPr lang="pt-BR" altLang="pt-BR"/>
              <a:t>Gudin – protagonista no debate e na defesa da estabilidade monetária e do Balanço de Pagamentos</a:t>
            </a:r>
          </a:p>
          <a:p>
            <a:pPr lvl="1"/>
            <a:r>
              <a:rPr lang="pt-BR" altLang="pt-BR"/>
              <a:t>A causa do desequilíbrio do BP é a inflação e não o inverso </a:t>
            </a:r>
          </a:p>
          <a:p>
            <a:pPr lvl="2"/>
            <a:r>
              <a:rPr lang="pt-BR" altLang="pt-BR"/>
              <a:t>Não existe déficit estrutural do BP </a:t>
            </a:r>
          </a:p>
          <a:p>
            <a:pPr lvl="1"/>
            <a:r>
              <a:rPr lang="pt-BR" altLang="pt-BR"/>
              <a:t>Inflação afasta cambio da paridade é sobrevaloriza a taxa (em termos reais) o que gera problema no BP (perda de competitividade das exportações) </a:t>
            </a:r>
          </a:p>
          <a:p>
            <a:pPr lvl="2"/>
            <a:r>
              <a:rPr lang="pt-BR" altLang="pt-BR"/>
              <a:t>Desvalorização de cambio seria uma alternativa mas dois problemas</a:t>
            </a:r>
          </a:p>
          <a:p>
            <a:pPr lvl="3"/>
            <a:r>
              <a:rPr lang="pt-BR" altLang="pt-BR"/>
              <a:t>Realimentação inflacionária</a:t>
            </a:r>
          </a:p>
          <a:p>
            <a:pPr lvl="3"/>
            <a:r>
              <a:rPr lang="pt-BR" altLang="pt-BR"/>
              <a:t>Efeito perverso da desvalorização sobre os termos de troca </a:t>
            </a:r>
          </a:p>
          <a:p>
            <a:pPr lvl="1"/>
            <a:r>
              <a:rPr lang="pt-BR" altLang="pt-BR"/>
              <a:t>Remédio para o desequilíbrio do Balanço de Pagamentos é o fim da inflação (estabilização monetária) </a:t>
            </a:r>
          </a:p>
          <a:p>
            <a:r>
              <a:rPr lang="pt-BR" altLang="pt-BR"/>
              <a:t>Causa da inflação é excesso de demanda por erros de política monetária 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E89F64C-6F9D-41BD-B163-146E65D0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Critica a posição estruturalista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86FFA02-EF61-40CA-BB16-5E48C0C14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1773238"/>
            <a:ext cx="11233150" cy="4267200"/>
          </a:xfrm>
        </p:spPr>
        <p:txBody>
          <a:bodyPr/>
          <a:lstStyle/>
          <a:p>
            <a:r>
              <a:rPr lang="pt-BR" altLang="pt-BR"/>
              <a:t>Inflação estruturalista: </a:t>
            </a:r>
          </a:p>
          <a:p>
            <a:pPr lvl="1"/>
            <a:r>
              <a:rPr lang="pt-BR" altLang="pt-BR"/>
              <a:t>Falta de oferta (agrícola), pontos de estrangulamentos setoriais (em setores como energia etc), estrangulamento externo e desvalorização cambial </a:t>
            </a:r>
          </a:p>
          <a:p>
            <a:pPr lvl="1"/>
            <a:r>
              <a:rPr lang="pt-BR" altLang="pt-BR"/>
              <a:t>Políticas de combate a inflação estruturalista: controle de preços e de cambio </a:t>
            </a:r>
          </a:p>
          <a:p>
            <a:r>
              <a:rPr lang="pt-BR" altLang="pt-BR"/>
              <a:t>Gudin politicas estruturalistas reforçam o problema: diminuem ainda mais a oferta </a:t>
            </a:r>
          </a:p>
          <a:p>
            <a:pPr lvl="1"/>
            <a:r>
              <a:rPr lang="pt-BR" altLang="pt-BR"/>
              <a:t>Problemas do estrangulamento é a inflação e seu combate pelos estruturalistas</a:t>
            </a:r>
          </a:p>
          <a:p>
            <a:pPr lvl="1"/>
            <a:r>
              <a:rPr lang="pt-BR" altLang="pt-BR"/>
              <a:t>Necessário controlar a demanda e seu excesso causado por políticas fiscais e creditícias errôneas e elevações salariais demasiadas </a:t>
            </a:r>
          </a:p>
          <a:p>
            <a:r>
              <a:rPr lang="pt-BR" altLang="pt-BR"/>
              <a:t>Inflação causa problemas sérios</a:t>
            </a:r>
          </a:p>
          <a:p>
            <a:pPr lvl="1"/>
            <a:r>
              <a:rPr lang="pt-BR" altLang="pt-BR"/>
              <a:t>Má alocação recursos que inibe desenvolvimento</a:t>
            </a:r>
          </a:p>
          <a:p>
            <a:pPr lvl="2"/>
            <a:r>
              <a:rPr lang="pt-BR" altLang="pt-BR"/>
              <a:t>Aplicação para proteção em relação a inflação – terras, imóveis que tem baixo retorno social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895E2A8-DA23-49F9-AA87-F8FE18CF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693738"/>
          </a:xfrm>
        </p:spPr>
        <p:txBody>
          <a:bodyPr/>
          <a:lstStyle/>
          <a:p>
            <a:r>
              <a:rPr lang="pt-BR" altLang="pt-BR"/>
              <a:t>Questões distributivas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36C02C2-9810-468F-8B57-EB080801D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75" y="1125538"/>
            <a:ext cx="1144905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800"/>
              <a:t>Poucos momentos se manifesta em relação a reforma agrária ou outras políticas de </a:t>
            </a:r>
            <a:r>
              <a:rPr lang="pt-BR" altLang="pt-BR" sz="1800" u="sng"/>
              <a:t>redistribuição de propriedade</a:t>
            </a:r>
          </a:p>
          <a:p>
            <a:pPr lvl="1">
              <a:lnSpc>
                <a:spcPct val="80000"/>
              </a:lnSpc>
            </a:pPr>
            <a:r>
              <a:rPr lang="pt-BR" altLang="pt-BR" sz="1600"/>
              <a:t>Para ele é uma questão inútil, pois o problema não está na estrutura de propriedade; </a:t>
            </a:r>
          </a:p>
          <a:p>
            <a:pPr lvl="1">
              <a:lnSpc>
                <a:spcPct val="80000"/>
              </a:lnSpc>
            </a:pPr>
            <a:r>
              <a:rPr lang="pt-BR" altLang="pt-BR" sz="1600"/>
              <a:t>Verdadeiros problemas (que explicam por exemplo a pobreza rural) estão em 4 outros elementos</a:t>
            </a:r>
          </a:p>
          <a:p>
            <a:pPr lvl="2">
              <a:lnSpc>
                <a:spcPct val="80000"/>
              </a:lnSpc>
            </a:pPr>
            <a:r>
              <a:rPr lang="pt-BR" altLang="pt-BR" sz="1400"/>
              <a:t>Acesso a educação</a:t>
            </a:r>
          </a:p>
          <a:p>
            <a:pPr lvl="2">
              <a:lnSpc>
                <a:spcPct val="80000"/>
              </a:lnSpc>
            </a:pPr>
            <a:r>
              <a:rPr lang="pt-BR" altLang="pt-BR" sz="1400"/>
              <a:t>Acesso a saúde</a:t>
            </a:r>
          </a:p>
          <a:p>
            <a:pPr lvl="2">
              <a:lnSpc>
                <a:spcPct val="80000"/>
              </a:lnSpc>
            </a:pPr>
            <a:r>
              <a:rPr lang="pt-BR" altLang="pt-BR" sz="1400"/>
              <a:t>Acesso a técnicas agrícolas</a:t>
            </a:r>
          </a:p>
          <a:p>
            <a:pPr lvl="2">
              <a:lnSpc>
                <a:spcPct val="80000"/>
              </a:lnSpc>
            </a:pPr>
            <a:r>
              <a:rPr lang="pt-BR" altLang="pt-BR" sz="1400"/>
              <a:t>Acesso a crédito </a:t>
            </a:r>
          </a:p>
          <a:p>
            <a:pPr lvl="1">
              <a:lnSpc>
                <a:spcPct val="80000"/>
              </a:lnSpc>
            </a:pPr>
            <a:r>
              <a:rPr lang="pt-BR" altLang="pt-BR" sz="1600"/>
              <a:t>Atacando estes problemas, o setor agrícola aumenta sua produtividade e desaparece a pobreza (fazendo inclusive que se acesse as terras)</a:t>
            </a:r>
          </a:p>
          <a:p>
            <a:pPr>
              <a:lnSpc>
                <a:spcPct val="80000"/>
              </a:lnSpc>
            </a:pPr>
            <a:r>
              <a:rPr lang="pt-BR" altLang="pt-BR" sz="1800"/>
              <a:t>Em relação a distribuição de renda</a:t>
            </a:r>
          </a:p>
          <a:p>
            <a:pPr lvl="1">
              <a:lnSpc>
                <a:spcPct val="80000"/>
              </a:lnSpc>
            </a:pPr>
            <a:r>
              <a:rPr lang="pt-BR" altLang="pt-BR" sz="1600"/>
              <a:t>Gudin dois posicionamentos – em torno da distribuição da renda a partir de produtividade marginal</a:t>
            </a:r>
          </a:p>
          <a:p>
            <a:pPr lvl="2">
              <a:lnSpc>
                <a:spcPct val="80000"/>
              </a:lnSpc>
            </a:pPr>
            <a:r>
              <a:rPr lang="pt-BR" altLang="pt-BR" sz="1400"/>
              <a:t>Apropriação privadas de renda em função de benefícios gerados por governo </a:t>
            </a:r>
          </a:p>
          <a:p>
            <a:pPr lvl="2">
              <a:lnSpc>
                <a:spcPct val="80000"/>
              </a:lnSpc>
            </a:pPr>
            <a:r>
              <a:rPr lang="pt-BR" altLang="pt-BR" sz="1400"/>
              <a:t>cuidado com os desincentivos gerados por aumento excessivamente rápido dos salários e um ambiente de pleno emprego (inflação) para ele os salários reais devem aumentar de acordo com os ganhos de produtividade </a:t>
            </a:r>
          </a:p>
          <a:p>
            <a:pPr lvl="3">
              <a:lnSpc>
                <a:spcPct val="80000"/>
              </a:lnSpc>
            </a:pPr>
            <a:r>
              <a:rPr lang="pt-BR" altLang="pt-BR" sz="1200"/>
              <a:t>Não defende sua redução para incentivar industrialização,</a:t>
            </a:r>
          </a:p>
          <a:p>
            <a:pPr lvl="3">
              <a:lnSpc>
                <a:spcPct val="80000"/>
              </a:lnSpc>
            </a:pPr>
            <a:r>
              <a:rPr lang="pt-BR" altLang="pt-BR" sz="1200"/>
              <a:t>Inflação é problema maior para assalariado do que para outros</a:t>
            </a:r>
          </a:p>
          <a:p>
            <a:pPr lvl="3">
              <a:lnSpc>
                <a:spcPct val="80000"/>
              </a:lnSpc>
            </a:pPr>
            <a:r>
              <a:rPr lang="pt-BR" altLang="pt-BR" sz="1200"/>
              <a:t>Existe critica a legislação trabalhista por distorcerem os mecanismos alocativos da economia</a:t>
            </a:r>
          </a:p>
          <a:p>
            <a:pPr lvl="1">
              <a:lnSpc>
                <a:spcPct val="80000"/>
              </a:lnSpc>
            </a:pPr>
            <a:r>
              <a:rPr lang="pt-BR" altLang="pt-BR" sz="1600"/>
              <a:t>Gudin nunca se expressou nos termos da “teoria do bolo” (concentrar renda para fazê-lo crescer e depois reparti-lo)</a:t>
            </a:r>
          </a:p>
          <a:p>
            <a:pPr lvl="3">
              <a:lnSpc>
                <a:spcPct val="80000"/>
              </a:lnSpc>
            </a:pPr>
            <a:endParaRPr lang="pt-BR" altLang="pt-BR" sz="120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981075"/>
          </a:xfrm>
        </p:spPr>
        <p:txBody>
          <a:bodyPr/>
          <a:lstStyle/>
          <a:p>
            <a:r>
              <a:rPr lang="pt-BR" altLang="pt-BR" smtClean="0"/>
              <a:t>Eugenio Gudin (RJ 1886 – RJ 1986) 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549275" y="1557338"/>
            <a:ext cx="11233150" cy="4967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 smtClean="0"/>
              <a:t>Formou-se em engenharia em 1905 pela Escola Politécnica do Rio de Janeiro. </a:t>
            </a:r>
          </a:p>
          <a:p>
            <a:pPr lvl="1">
              <a:lnSpc>
                <a:spcPct val="80000"/>
              </a:lnSpc>
            </a:pPr>
            <a:r>
              <a:rPr lang="pt-BR" altLang="pt-BR" sz="1800" smtClean="0"/>
              <a:t>Passou a interessar-se por economia na década de 20 e, entre 1924 e 1926, publicou seus primeiros artigos sobre matéria econômica em </a:t>
            </a:r>
            <a:r>
              <a:rPr lang="pt-BR" altLang="pt-BR" sz="1800" i="1" smtClean="0"/>
              <a:t>O Jornal</a:t>
            </a:r>
            <a:r>
              <a:rPr lang="pt-BR" altLang="pt-BR" sz="1800" smtClean="0"/>
              <a:t>, do Rio de Janeiro, do qual também foi diretor.</a:t>
            </a:r>
          </a:p>
          <a:p>
            <a:pPr>
              <a:lnSpc>
                <a:spcPct val="80000"/>
              </a:lnSpc>
            </a:pPr>
            <a:r>
              <a:rPr lang="pt-BR" altLang="pt-BR" sz="2000" smtClean="0"/>
              <a:t>trabalhou em empresas estrangeiras como a Light, a Dodsworth &amp; Cia, a Pernambuco Tramway and Power Co. e a Great Western of Brazil Railway Co. , da qual seria diretor-geral por quase 30 anos. Em 1929, tornou-se também diretor da Western Telegraph Co., cargo que ocuparia até 1954</a:t>
            </a:r>
          </a:p>
          <a:p>
            <a:pPr>
              <a:lnSpc>
                <a:spcPct val="80000"/>
              </a:lnSpc>
            </a:pPr>
            <a:r>
              <a:rPr lang="pt-BR" altLang="pt-BR" sz="2000" smtClean="0"/>
              <a:t>Participou da fundação, em 1938, da Faculdade de Ciências Econômicas e Administrativas, mais tarde incorporada à Universidade do Brasil, instituição na qual exerceria o magistério até aposentar-se, em 1957. </a:t>
            </a:r>
          </a:p>
          <a:p>
            <a:pPr lvl="2">
              <a:lnSpc>
                <a:spcPct val="80000"/>
              </a:lnSpc>
            </a:pPr>
            <a:r>
              <a:rPr lang="pt-BR" altLang="pt-BR" sz="1600" smtClean="0"/>
              <a:t>Por seu pioneirismo no ensino superior de economia no Brasil, foi designado pelo ministro da Educação, Gustavo Capanema, a redigir, em 1944, o projeto de lei que institucionalizava o curso no país.</a:t>
            </a:r>
          </a:p>
          <a:p>
            <a:pPr lvl="1">
              <a:lnSpc>
                <a:spcPct val="80000"/>
              </a:lnSpc>
            </a:pPr>
            <a:r>
              <a:rPr lang="pt-BR" altLang="pt-BR" sz="1800" smtClean="0"/>
              <a:t>Já na década de 40 vinculou-se também a Fundação Getúlio Vargas</a:t>
            </a:r>
          </a:p>
          <a:p>
            <a:pPr lvl="2">
              <a:lnSpc>
                <a:spcPct val="80000"/>
              </a:lnSpc>
            </a:pPr>
            <a:r>
              <a:rPr lang="pt-BR" altLang="pt-BR" sz="1600" smtClean="0"/>
              <a:t>Foi Vice-presidente da Fundação Getúlio Vargas entre 1960 e 1976, </a:t>
            </a:r>
          </a:p>
          <a:p>
            <a:pPr lvl="2">
              <a:lnSpc>
                <a:spcPct val="80000"/>
              </a:lnSpc>
            </a:pPr>
            <a:r>
              <a:rPr lang="pt-BR" altLang="pt-BR" sz="1600" smtClean="0"/>
              <a:t>foi um dos responsáveis pela implantação, nessa instituição, do Instituto Brasileiro de Economia (IBRE) e da Escola de Pós-Graduação em Economia (EPGE), dos quais também tornou-se diretor</a:t>
            </a:r>
          </a:p>
        </p:txBody>
      </p:sp>
    </p:spTree>
    <p:extLst>
      <p:ext uri="{BB962C8B-B14F-4D97-AF65-F5344CB8AC3E}">
        <p14:creationId xmlns:p14="http://schemas.microsoft.com/office/powerpoint/2010/main" val="1673627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06400" y="333375"/>
            <a:ext cx="11304588" cy="6119813"/>
          </a:xfrm>
        </p:spPr>
        <p:txBody>
          <a:bodyPr/>
          <a:lstStyle/>
          <a:p>
            <a:pPr>
              <a:defRPr/>
            </a:pPr>
            <a:r>
              <a:rPr lang="pt-BR" altLang="pt-BR" dirty="0" smtClean="0"/>
              <a:t>A partir da década de 30, passou a integrar órgãos técnicos e consultivos de coordenação econômica criados pelo governo federal. </a:t>
            </a:r>
          </a:p>
          <a:p>
            <a:pPr lvl="1">
              <a:defRPr/>
            </a:pPr>
            <a:r>
              <a:rPr lang="pt-BR" altLang="pt-BR" dirty="0" smtClean="0"/>
              <a:t>Iniciou pela </a:t>
            </a:r>
            <a:r>
              <a:rPr lang="pt-BR" i="1" dirty="0"/>
              <a:t>Comissão de Estudos Financeiros e Econômicos dos Estados e </a:t>
            </a:r>
            <a:r>
              <a:rPr lang="pt-BR" i="1" dirty="0" smtClean="0"/>
              <a:t>Municípios</a:t>
            </a:r>
            <a:r>
              <a:rPr lang="pt-BR" dirty="0" smtClean="0"/>
              <a:t>, passou pela </a:t>
            </a:r>
            <a:r>
              <a:rPr lang="pt-BR" i="1" dirty="0" smtClean="0"/>
              <a:t>CAMOB</a:t>
            </a:r>
            <a:r>
              <a:rPr lang="pt-BR" dirty="0" smtClean="0"/>
              <a:t>, pela </a:t>
            </a:r>
            <a:r>
              <a:rPr lang="pt-BR" i="1" dirty="0"/>
              <a:t>Comissão Mista de Reforma Econômica e </a:t>
            </a:r>
            <a:r>
              <a:rPr lang="pt-BR" i="1" dirty="0" smtClean="0"/>
              <a:t>Financeira</a:t>
            </a:r>
            <a:r>
              <a:rPr lang="pt-BR" dirty="0" smtClean="0"/>
              <a:t>, pelo </a:t>
            </a:r>
            <a:r>
              <a:rPr lang="pt-BR" i="1" dirty="0" smtClean="0"/>
              <a:t>Conselho </a:t>
            </a:r>
            <a:r>
              <a:rPr lang="pt-BR" i="1" dirty="0"/>
              <a:t>Técnico de Economia e Finanças </a:t>
            </a:r>
            <a:r>
              <a:rPr lang="pt-BR" dirty="0"/>
              <a:t>(CTEF</a:t>
            </a:r>
            <a:r>
              <a:rPr lang="pt-BR" dirty="0" smtClean="0"/>
              <a:t>), pela </a:t>
            </a:r>
            <a:r>
              <a:rPr lang="pt-BR" dirty="0"/>
              <a:t> </a:t>
            </a:r>
            <a:r>
              <a:rPr lang="pt-BR" i="1" dirty="0"/>
              <a:t>Comissão de Planejamento Econômico </a:t>
            </a:r>
            <a:r>
              <a:rPr lang="pt-BR" dirty="0"/>
              <a:t>(CPE), subordinada ao </a:t>
            </a:r>
            <a:r>
              <a:rPr lang="pt-BR" i="1" dirty="0"/>
              <a:t>Conselho de Segurança Nacional</a:t>
            </a:r>
            <a:endParaRPr lang="pt-BR" altLang="pt-BR" i="1" dirty="0" smtClean="0"/>
          </a:p>
          <a:p>
            <a:pPr lvl="2">
              <a:defRPr/>
            </a:pPr>
            <a:r>
              <a:rPr lang="pt-BR" altLang="pt-BR" dirty="0" smtClean="0"/>
              <a:t>Na década de 40 protagonizou </a:t>
            </a:r>
            <a:r>
              <a:rPr lang="pt-BR" altLang="pt-BR" u="sng" dirty="0" smtClean="0"/>
              <a:t>debate com Roberto Simonsen</a:t>
            </a:r>
            <a:r>
              <a:rPr lang="pt-BR" altLang="pt-BR" dirty="0" smtClean="0"/>
              <a:t>, defensor de uma planificação econômica estatal que protegesse a indústria nacional e restringisse a atuação do capital estrangeiro no país. </a:t>
            </a:r>
          </a:p>
          <a:p>
            <a:pPr lvl="3">
              <a:defRPr/>
            </a:pPr>
            <a:r>
              <a:rPr lang="pt-BR" altLang="pt-BR" dirty="0" err="1" smtClean="0"/>
              <a:t>Gudin</a:t>
            </a:r>
            <a:r>
              <a:rPr lang="pt-BR" altLang="pt-BR" dirty="0" smtClean="0"/>
              <a:t> apresentava-se como um crítico das medidas econômicas protecionistas; um defensor da liberdade de atuação para o capital estrangeiro (da igualdade de tratamento entre este e o capital nacional); e da abolição das restrições à remessa de lucros para o exterior. </a:t>
            </a:r>
          </a:p>
          <a:p>
            <a:pPr lvl="3">
              <a:defRPr/>
            </a:pPr>
            <a:r>
              <a:rPr lang="pt-BR" altLang="pt-BR" dirty="0" smtClean="0"/>
              <a:t>Para </a:t>
            </a:r>
            <a:r>
              <a:rPr lang="pt-BR" altLang="pt-BR" dirty="0" err="1" smtClean="0"/>
              <a:t>Gudin</a:t>
            </a:r>
            <a:r>
              <a:rPr lang="pt-BR" altLang="pt-BR" dirty="0" smtClean="0"/>
              <a:t> os problemas da economia brasileira deveriam ser enfrentados por um rígido controle da inflação baseado na redução de investimentos públicos e na restrição ao crédito.</a:t>
            </a:r>
          </a:p>
          <a:p>
            <a:pPr>
              <a:defRPr/>
            </a:pPr>
            <a:r>
              <a:rPr lang="pt-BR" altLang="pt-BR" dirty="0" smtClean="0"/>
              <a:t>Em 1944, foi escolhido como um dos delegado brasileiro à Conferência Monetária Internacional, realizada em </a:t>
            </a:r>
            <a:r>
              <a:rPr lang="pt-BR" altLang="pt-BR" dirty="0" err="1" smtClean="0"/>
              <a:t>Bretton</a:t>
            </a:r>
            <a:r>
              <a:rPr lang="pt-BR" altLang="pt-BR" dirty="0" smtClean="0"/>
              <a:t> Woods (EUA), que decidiu pela criação do Fundo Monetário Internacional (FMI) e do Banco Internacional para a Reconstrução e o Desenvolvimento (BIRD). </a:t>
            </a:r>
          </a:p>
          <a:p>
            <a:pPr lvl="1">
              <a:defRPr/>
            </a:pPr>
            <a:r>
              <a:rPr lang="pt-BR" altLang="pt-BR" dirty="0" smtClean="0"/>
              <a:t>Entre 1951 e 1954, representou o governo brasileiro junto ao FMI e ao BIRD.</a:t>
            </a:r>
          </a:p>
          <a:p>
            <a:pPr marL="301625" lvl="1" indent="0">
              <a:buFont typeface="Arial" panose="020B0604020202020204" pitchFamily="34" charset="0"/>
              <a:buNone/>
              <a:defRPr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717015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549275" y="549275"/>
            <a:ext cx="11017250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 dirty="0" smtClean="0"/>
              <a:t>Ligado à União Democrática Nacional (UDN), apoiou, em artigos na imprensa, a campanha promovida contra Vargas durante o seu segundo governo, assim como contra João Goulart no inicio dos 60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 smtClean="0"/>
              <a:t>No início da década de 50, integrou a Comissão de Anteprojeto da Legislação do Petróleo, tendo discordado das restrições impostas a atuação do capital estrangeiro no setor. </a:t>
            </a:r>
          </a:p>
          <a:p>
            <a:pPr lvl="2">
              <a:lnSpc>
                <a:spcPct val="80000"/>
              </a:lnSpc>
            </a:pPr>
            <a:r>
              <a:rPr lang="pt-BR" altLang="pt-BR" sz="1600" dirty="0" smtClean="0"/>
              <a:t>colocou-se frontalmente </a:t>
            </a:r>
            <a:r>
              <a:rPr lang="pt-BR" altLang="pt-BR" sz="1600" u="sng" dirty="0" smtClean="0"/>
              <a:t>contrário à criação da Petrobrás</a:t>
            </a:r>
            <a:r>
              <a:rPr lang="pt-BR" altLang="pt-BR" sz="1600" dirty="0" smtClean="0"/>
              <a:t> e especialmente contra o monopólio estatal do petróleo.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Depois da Morte de Vargas, com a posse do vice-presidente João Café Filho, foi nomeado </a:t>
            </a:r>
            <a:r>
              <a:rPr lang="pt-BR" altLang="pt-BR" sz="2000" u="sng" dirty="0" smtClean="0"/>
              <a:t>Ministro da Fazenda</a:t>
            </a:r>
            <a:r>
              <a:rPr lang="pt-BR" altLang="pt-BR" sz="2000" dirty="0" smtClean="0"/>
              <a:t>. 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 smtClean="0"/>
              <a:t>Promoveu, então, uma política de estabilização econômica baseada no corte das despesas públicas e na contenção da expansão monetária e do crédito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 smtClean="0"/>
              <a:t>Apesar de critico do sistema de cambio múltiplo acabou por não desfazê-lo em função de suas possíveis repercussões inflacionárias 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 smtClean="0"/>
              <a:t>Criou a Instrução 113, da Superintendência da Moeda e do Crédito (</a:t>
            </a:r>
            <a:r>
              <a:rPr lang="pt-BR" altLang="pt-BR" sz="1800" dirty="0" err="1" smtClean="0"/>
              <a:t>Sumoc</a:t>
            </a:r>
            <a:r>
              <a:rPr lang="pt-BR" altLang="pt-BR" sz="1800" dirty="0" smtClean="0"/>
              <a:t>) que que permitia a importação de maquinas e equipamentos sem cobertura cambial e que acabou por facilitar os investimentos estrangeiros no país, e que seria largamente utilizada no governo de Juscelino Kubitscheck. 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 smtClean="0"/>
              <a:t>Na sua gestão o imposto de renda sobre os salários passou a ser descontado na fonte e criou-se o Imposto sobre Energia Elétrica quando foi instituído o Fundo Federal de Eletrificação</a:t>
            </a:r>
            <a:r>
              <a:rPr lang="pt-BR" altLang="pt-BR" sz="1200" dirty="0" smtClean="0"/>
              <a:t> </a:t>
            </a:r>
            <a:endParaRPr lang="pt-BR" altLang="pt-BR" sz="1800" dirty="0" smtClean="0"/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 </a:t>
            </a:r>
            <a:r>
              <a:rPr lang="pt-BR" altLang="pt-BR" sz="2000" dirty="0" smtClean="0"/>
              <a:t>Apoiou </a:t>
            </a:r>
            <a:r>
              <a:rPr lang="pt-BR" altLang="pt-BR" sz="2000" dirty="0" smtClean="0"/>
              <a:t>o golpe militar de março de 1964, que afastou Goulart do poder.</a:t>
            </a:r>
          </a:p>
        </p:txBody>
      </p:sp>
    </p:spTree>
    <p:extLst>
      <p:ext uri="{BB962C8B-B14F-4D97-AF65-F5344CB8AC3E}">
        <p14:creationId xmlns:p14="http://schemas.microsoft.com/office/powerpoint/2010/main" val="3723042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620713"/>
          </a:xfrm>
        </p:spPr>
        <p:txBody>
          <a:bodyPr/>
          <a:lstStyle/>
          <a:p>
            <a:pPr>
              <a:defRPr/>
            </a:pPr>
            <a:r>
              <a:rPr lang="pt-BR" altLang="pt-BR" dirty="0" err="1" smtClean="0">
                <a:solidFill>
                  <a:schemeClr val="bg2">
                    <a:lumMod val="50000"/>
                  </a:schemeClr>
                </a:solidFill>
              </a:rPr>
              <a:t>Gudin</a:t>
            </a:r>
            <a:r>
              <a:rPr lang="pt-BR" altLang="pt-BR" dirty="0" smtClean="0">
                <a:solidFill>
                  <a:schemeClr val="bg2">
                    <a:lumMod val="50000"/>
                  </a:schemeClr>
                </a:solidFill>
              </a:rPr>
              <a:t>: publicações e influencias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77838" y="1125538"/>
            <a:ext cx="11233150" cy="52546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3600" smtClean="0"/>
              <a:t>Escreve diversos artigos em revistas especializadas e algumas acadêmicas, o livro texto </a:t>
            </a:r>
            <a:r>
              <a:rPr lang="pt-BR" altLang="pt-BR" sz="3600" i="1" smtClean="0"/>
              <a:t>Princípios de Economia Monetária</a:t>
            </a:r>
            <a:r>
              <a:rPr lang="pt-BR" altLang="pt-BR" sz="3600" smtClean="0"/>
              <a:t> (1943, 1952)</a:t>
            </a:r>
          </a:p>
          <a:p>
            <a:pPr lvl="1">
              <a:lnSpc>
                <a:spcPct val="70000"/>
              </a:lnSpc>
            </a:pPr>
            <a:r>
              <a:rPr lang="pt-BR" altLang="pt-BR" sz="2400" smtClean="0"/>
              <a:t>Escreve também em 1931 - As origens da crise mundial; em 1935 - Capitalismo e sua evolução monetária e em 1945 - Rumos de política econômica </a:t>
            </a:r>
            <a:r>
              <a:rPr lang="pt-BR" altLang="pt-BR" smtClean="0"/>
              <a:t>(texto do debate com Simonsen – vira livro)</a:t>
            </a:r>
          </a:p>
          <a:p>
            <a:pPr>
              <a:lnSpc>
                <a:spcPct val="70000"/>
              </a:lnSpc>
            </a:pPr>
            <a:r>
              <a:rPr lang="pt-BR" altLang="pt-BR" sz="3600" smtClean="0"/>
              <a:t>Influencias</a:t>
            </a:r>
          </a:p>
          <a:p>
            <a:pPr lvl="1">
              <a:lnSpc>
                <a:spcPct val="70000"/>
              </a:lnSpc>
            </a:pPr>
            <a:r>
              <a:rPr lang="pt-BR" altLang="pt-BR" sz="3200" smtClean="0"/>
              <a:t>Liberais de um modo geral, clássicos e modernos</a:t>
            </a:r>
          </a:p>
          <a:p>
            <a:pPr lvl="1">
              <a:lnSpc>
                <a:spcPct val="70000"/>
              </a:lnSpc>
            </a:pPr>
            <a:r>
              <a:rPr lang="pt-BR" altLang="pt-BR" sz="3200" smtClean="0"/>
              <a:t>Leu e introduziu Keynes no Brasil</a:t>
            </a:r>
          </a:p>
          <a:p>
            <a:pPr lvl="1">
              <a:lnSpc>
                <a:spcPct val="70000"/>
              </a:lnSpc>
            </a:pPr>
            <a:r>
              <a:rPr lang="pt-BR" altLang="pt-BR" sz="3200" smtClean="0"/>
              <a:t>Economicamente merece especial atenção Jacob Viner e Gottfried Harbeler</a:t>
            </a:r>
          </a:p>
          <a:p>
            <a:pPr lvl="2">
              <a:lnSpc>
                <a:spcPct val="70000"/>
              </a:lnSpc>
            </a:pPr>
            <a:r>
              <a:rPr lang="pt-BR" altLang="pt-BR" sz="2800" smtClean="0"/>
              <a:t>Teóricos do comércio internacional – livre cambistas – sustentação do princípios da divisão internacional do trabalho (Ricardo, Hecksher-Ohlin)</a:t>
            </a:r>
          </a:p>
        </p:txBody>
      </p:sp>
    </p:spTree>
    <p:extLst>
      <p:ext uri="{BB962C8B-B14F-4D97-AF65-F5344CB8AC3E}">
        <p14:creationId xmlns:p14="http://schemas.microsoft.com/office/powerpoint/2010/main" val="339311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3738" y="908050"/>
            <a:ext cx="10801350" cy="54006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pt-BR" altLang="pt-BR" sz="2800" dirty="0" smtClean="0"/>
              <a:t>Forte formação teórica, mas busca ser um economista aplicado e busca adaptação das </a:t>
            </a:r>
            <a:r>
              <a:rPr lang="pt-BR" altLang="pt-BR" sz="2800" dirty="0" smtClean="0"/>
              <a:t>ideias </a:t>
            </a:r>
            <a:r>
              <a:rPr lang="pt-BR" altLang="pt-BR" sz="2800" dirty="0" smtClean="0"/>
              <a:t>à realidade nacional </a:t>
            </a:r>
          </a:p>
          <a:p>
            <a:pPr lvl="1">
              <a:lnSpc>
                <a:spcPct val="100000"/>
              </a:lnSpc>
              <a:defRPr/>
            </a:pPr>
            <a:r>
              <a:rPr lang="pt-BR" altLang="pt-BR" sz="2400" dirty="0" smtClean="0"/>
              <a:t>Princípios liberais, mas era </a:t>
            </a:r>
            <a:r>
              <a:rPr lang="pt-BR" altLang="pt-BR" sz="2400" dirty="0" err="1" smtClean="0"/>
              <a:t>neo</a:t>
            </a:r>
            <a:r>
              <a:rPr lang="pt-BR" altLang="pt-BR" sz="2400" dirty="0" smtClean="0"/>
              <a:t> liberal com a crença que política econômica pode atenuar ciclos (Keynes)</a:t>
            </a:r>
          </a:p>
          <a:p>
            <a:pPr lvl="2">
              <a:lnSpc>
                <a:spcPct val="100000"/>
              </a:lnSpc>
              <a:defRPr/>
            </a:pPr>
            <a:r>
              <a:rPr lang="pt-BR" altLang="pt-BR" sz="2000" dirty="0" smtClean="0"/>
              <a:t>Estado corrigindo falhas, mesmo que intervenção deva ser mínima </a:t>
            </a:r>
          </a:p>
          <a:p>
            <a:pPr lvl="1">
              <a:lnSpc>
                <a:spcPct val="100000"/>
              </a:lnSpc>
              <a:defRPr/>
            </a:pPr>
            <a:r>
              <a:rPr lang="pt-BR" altLang="pt-BR" sz="2400" dirty="0" smtClean="0"/>
              <a:t>Dentro dos debates internacionais em torno da inflação recusa tese estruturalista mas não cai no debate monetaristas x </a:t>
            </a:r>
            <a:r>
              <a:rPr lang="pt-BR" altLang="pt-BR" sz="2400" dirty="0" err="1" smtClean="0"/>
              <a:t>keynesianos</a:t>
            </a:r>
            <a:r>
              <a:rPr lang="pt-BR" altLang="pt-BR" sz="2400" dirty="0" smtClean="0"/>
              <a:t> pois para ele Brasil vivia numa situação de pleno emprego </a:t>
            </a:r>
          </a:p>
          <a:p>
            <a:pPr lvl="2">
              <a:lnSpc>
                <a:spcPct val="100000"/>
              </a:lnSpc>
              <a:defRPr/>
            </a:pPr>
            <a:r>
              <a:rPr lang="pt-BR" altLang="pt-BR" sz="2000" dirty="0" smtClean="0"/>
              <a:t>Não pode ser considerado um monetarista rígido, pois vê elementos reais em decorrência da política monetária</a:t>
            </a:r>
          </a:p>
          <a:p>
            <a:pPr lvl="2">
              <a:lnSpc>
                <a:spcPct val="100000"/>
              </a:lnSpc>
              <a:defRPr/>
            </a:pPr>
            <a:r>
              <a:rPr lang="pt-BR" altLang="pt-BR" sz="2000" dirty="0" smtClean="0"/>
              <a:t>Inflação de demanda (ressalta alguns aspectos de custos – salários)</a:t>
            </a:r>
          </a:p>
          <a:p>
            <a:pPr lvl="1">
              <a:lnSpc>
                <a:spcPct val="100000"/>
              </a:lnSpc>
              <a:defRPr/>
            </a:pPr>
            <a:r>
              <a:rPr lang="pt-BR" altLang="pt-BR" sz="2400" dirty="0" err="1" smtClean="0"/>
              <a:t>Gudin</a:t>
            </a:r>
            <a:r>
              <a:rPr lang="pt-BR" altLang="pt-BR" sz="2400" dirty="0" smtClean="0"/>
              <a:t> obrigado a repensar livre </a:t>
            </a:r>
            <a:r>
              <a:rPr lang="pt-BR" altLang="pt-BR" sz="2400" dirty="0" err="1" smtClean="0"/>
              <a:t>cambismo</a:t>
            </a:r>
            <a:r>
              <a:rPr lang="pt-BR" altLang="pt-BR" sz="2400" dirty="0" smtClean="0"/>
              <a:t> pela ótica dos países em desenvolvimento</a:t>
            </a:r>
          </a:p>
          <a:p>
            <a:pPr lvl="1">
              <a:lnSpc>
                <a:spcPct val="100000"/>
              </a:lnSpc>
              <a:defRPr/>
            </a:pPr>
            <a:r>
              <a:rPr lang="pt-BR" altLang="pt-BR" sz="2400" dirty="0" smtClean="0"/>
              <a:t>Não cai no chavão de recusa da industrialização e defesa da vocação agrária </a:t>
            </a:r>
          </a:p>
          <a:p>
            <a:pPr>
              <a:defRPr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08982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Gudin ...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765175" y="1803400"/>
            <a:ext cx="10729913" cy="4267200"/>
          </a:xfrm>
        </p:spPr>
        <p:txBody>
          <a:bodyPr/>
          <a:lstStyle/>
          <a:p>
            <a:r>
              <a:rPr lang="pt-BR" altLang="pt-BR" smtClean="0"/>
              <a:t>Principal instrumento de desenvolvimento são as forças de mercado e funcionamento livre dos mecanismos de preço</a:t>
            </a:r>
          </a:p>
          <a:p>
            <a:pPr lvl="1"/>
            <a:r>
              <a:rPr lang="pt-BR" altLang="pt-BR" smtClean="0"/>
              <a:t>Para sua operação eficiente necessário equilíbrio monetário e financeiro </a:t>
            </a:r>
          </a:p>
          <a:p>
            <a:r>
              <a:rPr lang="pt-BR" altLang="pt-BR" smtClean="0"/>
              <a:t>Admite industrialização se</a:t>
            </a:r>
          </a:p>
          <a:p>
            <a:pPr lvl="1"/>
            <a:r>
              <a:rPr lang="pt-BR" altLang="pt-BR" smtClean="0"/>
              <a:t>ocorrer normalmente de acordo com as forças de mercado (não induzida por Estado) </a:t>
            </a:r>
          </a:p>
          <a:p>
            <a:pPr lvl="1"/>
            <a:r>
              <a:rPr lang="pt-BR" altLang="pt-BR" smtClean="0"/>
              <a:t>absorver excesso de mão de obra decorrente do progresso técnico da agricultura</a:t>
            </a:r>
          </a:p>
          <a:p>
            <a:r>
              <a:rPr lang="pt-BR" altLang="pt-BR" smtClean="0"/>
              <a:t>Se economia brasileira estiver em regime de pleno emprego com agricultura exportadora, industrialização induzida por Estado significa roubar fatores produtivos melhor aplicados no setor agrícola, reduzir a eficiência alocativa da economia</a:t>
            </a:r>
          </a:p>
          <a:p>
            <a:pPr lvl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4925113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Gudin e o subdesenvolvimento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77838" y="1803400"/>
            <a:ext cx="11233150" cy="464978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2000" dirty="0" smtClean="0"/>
              <a:t>Preocupado com realidade do Brasil (América latina)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 smtClean="0"/>
              <a:t>Promove seminário sobre desenvolvimento latino americano trazendo especialistas externos em 1957</a:t>
            </a:r>
          </a:p>
          <a:p>
            <a:pPr marL="246063" lvl="1">
              <a:lnSpc>
                <a:spcPct val="70000"/>
              </a:lnSpc>
              <a:spcBef>
                <a:spcPts val="1800"/>
              </a:spcBef>
            </a:pPr>
            <a:r>
              <a:rPr lang="pt-BR" altLang="pt-BR" sz="1800" dirty="0"/>
              <a:t>Crescimento demográfico </a:t>
            </a:r>
            <a:r>
              <a:rPr lang="pt-BR" altLang="pt-BR" sz="1800" dirty="0" smtClean="0"/>
              <a:t>acentuado x produtividade</a:t>
            </a:r>
            <a:endParaRPr lang="pt-BR" altLang="pt-BR" sz="1800" dirty="0"/>
          </a:p>
          <a:p>
            <a:pPr>
              <a:lnSpc>
                <a:spcPct val="70000"/>
              </a:lnSpc>
            </a:pPr>
            <a:r>
              <a:rPr lang="pt-BR" altLang="pt-BR" sz="2000" dirty="0" smtClean="0"/>
              <a:t>Não </a:t>
            </a:r>
            <a:r>
              <a:rPr lang="pt-BR" altLang="pt-BR" sz="2000" dirty="0" smtClean="0"/>
              <a:t>acredita que deva haver teorias econômicas diferentes para países diferentes mas as políticas tem que se adequar a diferentes realidades </a:t>
            </a:r>
          </a:p>
          <a:p>
            <a:pPr>
              <a:lnSpc>
                <a:spcPct val="70000"/>
              </a:lnSpc>
            </a:pPr>
            <a:r>
              <a:rPr lang="pt-BR" altLang="pt-BR" sz="2000" dirty="0" smtClean="0"/>
              <a:t>Examina a tese da DTT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 smtClean="0"/>
              <a:t>Não </a:t>
            </a:r>
            <a:r>
              <a:rPr lang="pt-BR" altLang="pt-BR" sz="1800" dirty="0" smtClean="0"/>
              <a:t>verdadeira e </a:t>
            </a:r>
            <a:r>
              <a:rPr lang="pt-BR" altLang="pt-BR" sz="1800" dirty="0" smtClean="0"/>
              <a:t>se </a:t>
            </a:r>
            <a:r>
              <a:rPr lang="pt-BR" altLang="pt-BR" sz="1800" dirty="0" smtClean="0"/>
              <a:t>fosse a </a:t>
            </a:r>
            <a:r>
              <a:rPr lang="pt-BR" altLang="pt-BR" sz="1800" dirty="0" smtClean="0"/>
              <a:t>culpa </a:t>
            </a:r>
            <a:r>
              <a:rPr lang="pt-BR" altLang="pt-BR" sz="1800" dirty="0" smtClean="0"/>
              <a:t>seria </a:t>
            </a:r>
            <a:r>
              <a:rPr lang="pt-BR" altLang="pt-BR" sz="1800" dirty="0" smtClean="0"/>
              <a:t>da política econômica dos países periféricos, política que eleva a inflação  acaba fazendo com que termos de troca se deteriorem </a:t>
            </a:r>
            <a:endParaRPr lang="pt-BR" altLang="pt-BR" sz="1800" dirty="0" smtClean="0"/>
          </a:p>
          <a:p>
            <a:pPr lvl="2">
              <a:lnSpc>
                <a:spcPct val="70000"/>
              </a:lnSpc>
            </a:pPr>
            <a:r>
              <a:rPr lang="pt-BR" altLang="pt-BR" sz="1600" dirty="0"/>
              <a:t>Desvalorizações de cambio acentuam queda dos termos de </a:t>
            </a:r>
            <a:r>
              <a:rPr lang="pt-BR" altLang="pt-BR" sz="1600" dirty="0" smtClean="0"/>
              <a:t>troca, desvalorização é culpa da inflação</a:t>
            </a:r>
            <a:endParaRPr lang="pt-BR" altLang="pt-BR" sz="1600" dirty="0"/>
          </a:p>
          <a:p>
            <a:pPr>
              <a:lnSpc>
                <a:spcPct val="70000"/>
              </a:lnSpc>
            </a:pPr>
            <a:r>
              <a:rPr lang="pt-BR" altLang="pt-BR" sz="2000" dirty="0" smtClean="0"/>
              <a:t>Aceita </a:t>
            </a:r>
            <a:r>
              <a:rPr lang="pt-BR" altLang="pt-BR" sz="2000" dirty="0" smtClean="0"/>
              <a:t>instabilidade dos países subdesenvolvimento e atraso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 smtClean="0"/>
              <a:t>Exportações : problemas em função de </a:t>
            </a:r>
            <a:r>
              <a:rPr lang="pt-BR" altLang="pt-BR" sz="1800" dirty="0" err="1" smtClean="0"/>
              <a:t>inelaticidade</a:t>
            </a:r>
            <a:r>
              <a:rPr lang="pt-BR" altLang="pt-BR" sz="1800" dirty="0" smtClean="0"/>
              <a:t> </a:t>
            </a:r>
            <a:r>
              <a:rPr lang="pt-BR" altLang="pt-BR" sz="1800" dirty="0" smtClean="0"/>
              <a:t>preço da </a:t>
            </a:r>
            <a:r>
              <a:rPr lang="pt-BR" altLang="pt-BR" sz="1800" dirty="0" smtClean="0"/>
              <a:t>oferta da produção (e efeitos climáticos) e </a:t>
            </a:r>
            <a:r>
              <a:rPr lang="pt-BR" altLang="pt-BR" sz="1800" dirty="0" err="1" smtClean="0"/>
              <a:t>inelasticidade</a:t>
            </a:r>
            <a:r>
              <a:rPr lang="pt-BR" altLang="pt-BR" sz="1800" dirty="0" smtClean="0"/>
              <a:t> </a:t>
            </a:r>
            <a:r>
              <a:rPr lang="pt-BR" altLang="pt-BR" sz="1800" dirty="0" smtClean="0"/>
              <a:t>preço da </a:t>
            </a:r>
            <a:r>
              <a:rPr lang="pt-BR" altLang="pt-BR" sz="1800" dirty="0" smtClean="0"/>
              <a:t>demanda, além da pequena diversificação  – Preços oscilam forte e economia vulnerável a essas oscilações ainda mais que importações também são </a:t>
            </a:r>
            <a:r>
              <a:rPr lang="pt-BR" altLang="pt-BR" sz="1800" dirty="0" err="1" smtClean="0"/>
              <a:t>inelaticas</a:t>
            </a:r>
            <a:r>
              <a:rPr lang="pt-BR" altLang="pt-BR" sz="1800" dirty="0" smtClean="0"/>
              <a:t> </a:t>
            </a:r>
            <a:r>
              <a:rPr lang="pt-BR" altLang="pt-BR" sz="1800" dirty="0" smtClean="0"/>
              <a:t>dada a sua essencialidade</a:t>
            </a:r>
          </a:p>
          <a:p>
            <a:pPr lvl="2">
              <a:lnSpc>
                <a:spcPct val="70000"/>
              </a:lnSpc>
            </a:pPr>
            <a:r>
              <a:rPr lang="pt-BR" altLang="pt-BR" sz="1600" dirty="0" smtClean="0"/>
              <a:t>Problemas com elasticidade renda das exportações </a:t>
            </a:r>
            <a:r>
              <a:rPr lang="pt-BR" altLang="pt-BR" sz="1600" dirty="0" err="1" smtClean="0"/>
              <a:t>tb</a:t>
            </a:r>
            <a:r>
              <a:rPr lang="pt-BR" altLang="pt-BR" sz="1600" dirty="0" smtClean="0"/>
              <a:t> </a:t>
            </a:r>
            <a:r>
              <a:rPr lang="pt-BR" altLang="pt-BR" sz="1600" dirty="0" smtClean="0"/>
              <a:t>aceita</a:t>
            </a:r>
            <a:endParaRPr lang="pt-BR" altLang="pt-BR" sz="1600" dirty="0" smtClean="0"/>
          </a:p>
          <a:p>
            <a:pPr lvl="1">
              <a:lnSpc>
                <a:spcPct val="70000"/>
              </a:lnSpc>
            </a:pPr>
            <a:r>
              <a:rPr lang="pt-BR" altLang="pt-BR" sz="1800" dirty="0" smtClean="0"/>
              <a:t>Aceita tese que fluxos de capitais são pro </a:t>
            </a:r>
            <a:r>
              <a:rPr lang="pt-BR" altLang="pt-BR" sz="1800" dirty="0" err="1" smtClean="0"/>
              <a:t>ciclicos</a:t>
            </a:r>
            <a:r>
              <a:rPr lang="pt-BR" altLang="pt-BR" sz="1800" dirty="0" smtClean="0"/>
              <a:t> e não contra (portanto agravam os problemas</a:t>
            </a:r>
            <a:r>
              <a:rPr lang="pt-BR" altLang="pt-BR" sz="1800" dirty="0" smtClean="0"/>
              <a:t>)</a:t>
            </a:r>
            <a:endParaRPr lang="pt-BR" alt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1578057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549275" y="908050"/>
            <a:ext cx="11090275" cy="5616575"/>
          </a:xfrm>
        </p:spPr>
        <p:txBody>
          <a:bodyPr/>
          <a:lstStyle/>
          <a:p>
            <a:pPr lvl="1"/>
            <a:r>
              <a:rPr lang="pt-BR" altLang="pt-BR" smtClean="0"/>
              <a:t>Para fazer frente a isto</a:t>
            </a:r>
          </a:p>
          <a:p>
            <a:pPr lvl="2"/>
            <a:r>
              <a:rPr lang="pt-BR" altLang="pt-BR" smtClean="0"/>
              <a:t>Defesa da estabilidade econômica e  busca ampliar a eficiência econômica (mercado)</a:t>
            </a:r>
          </a:p>
          <a:p>
            <a:pPr lvl="2"/>
            <a:r>
              <a:rPr lang="pt-BR" altLang="pt-BR" smtClean="0"/>
              <a:t>Busca medidas compensatórias que procuram atenuar oscilações </a:t>
            </a:r>
          </a:p>
          <a:p>
            <a:pPr lvl="3"/>
            <a:r>
              <a:rPr lang="pt-BR" altLang="pt-BR" smtClean="0"/>
              <a:t>Chega a defender inclusive a intervenção do governo nos mecanismos de formação de preços (estocagem) </a:t>
            </a:r>
          </a:p>
          <a:p>
            <a:pPr lvl="3"/>
            <a:r>
              <a:rPr lang="pt-BR" altLang="pt-BR" smtClean="0"/>
              <a:t>Criação também de políticas contra cíclicas – impostos que absorvem parte dos aumentos de preços nas fases de ascensão dos ciclos e sua liberação nas fases de baixa</a:t>
            </a:r>
          </a:p>
          <a:p>
            <a:pPr lvl="2"/>
            <a:r>
              <a:rPr lang="pt-BR" altLang="pt-BR" smtClean="0"/>
              <a:t>Busca da diversificação produtiva  e das exportações</a:t>
            </a:r>
          </a:p>
          <a:p>
            <a:pPr lvl="3"/>
            <a:r>
              <a:rPr lang="pt-BR" altLang="pt-BR" smtClean="0"/>
              <a:t>Defende inclusive a própria industrialização neste sentido mas desde que ocorra de forma natural – incorporando mão de obra  que tenderia ao desemprego quando as exportações primarias não fossem suficiente para incorporar esta população </a:t>
            </a:r>
          </a:p>
          <a:p>
            <a:pPr lvl="4"/>
            <a:r>
              <a:rPr lang="pt-BR" altLang="pt-BR" smtClean="0"/>
              <a:t>Se mercado sinalizar para industrialização ok </a:t>
            </a:r>
          </a:p>
          <a:p>
            <a:pPr lvl="4"/>
            <a:r>
              <a:rPr lang="pt-BR" altLang="pt-BR" smtClean="0"/>
              <a:t>Esta contudo não faz sentido quando  desenvolvimento agrícola e das exportações incorpora a mão de obra perfeitamente – neste caso industrialização significa perda de eficiência </a:t>
            </a:r>
          </a:p>
          <a:p>
            <a:pPr lvl="4"/>
            <a:r>
              <a:rPr lang="pt-BR" altLang="pt-BR" smtClean="0"/>
              <a:t>Existência de pleno emprego elimina motivação apara industrialização</a:t>
            </a:r>
          </a:p>
          <a:p>
            <a:pPr lvl="1"/>
            <a:r>
              <a:rPr lang="pt-BR" altLang="pt-BR" smtClean="0"/>
              <a:t>O Problema maior é que voluntarismo de construção industrial acarreta mais problemas que soluções </a:t>
            </a:r>
          </a:p>
          <a:p>
            <a:pPr lvl="3">
              <a:buFont typeface="Arial" panose="020B0604020202020204" pitchFamily="34" charset="0"/>
              <a:buNone/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34863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2659</Words>
  <Application>Microsoft Office PowerPoint</Application>
  <PresentationFormat>Personalizar</PresentationFormat>
  <Paragraphs>174</Paragraphs>
  <Slides>18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Constantia</vt:lpstr>
      <vt:lpstr>Ppt0000000</vt:lpstr>
      <vt:lpstr>Aula 23:   O pensamento (neo)liberal entre os anos 30 e 60 no Brasil Eugenio Gudin (II)</vt:lpstr>
      <vt:lpstr>Eugenio Gudin (RJ 1886 – RJ 1986) </vt:lpstr>
      <vt:lpstr>Apresentação do PowerPoint</vt:lpstr>
      <vt:lpstr>Apresentação do PowerPoint</vt:lpstr>
      <vt:lpstr>Gudin: publicações e influencias</vt:lpstr>
      <vt:lpstr>Apresentação do PowerPoint</vt:lpstr>
      <vt:lpstr>Gudin ...</vt:lpstr>
      <vt:lpstr>Gudin e o subdesenvolvimento</vt:lpstr>
      <vt:lpstr>Apresentação do PowerPoint</vt:lpstr>
      <vt:lpstr>Apresentação do PowerPoint</vt:lpstr>
      <vt:lpstr>Apresentação do PowerPoint</vt:lpstr>
      <vt:lpstr>Gudin: critico das políticas de industrialização do período (1)</vt:lpstr>
      <vt:lpstr>Gudin: critico das políticas de industrialização do período (2)</vt:lpstr>
      <vt:lpstr>Ampliação dos Investimentos </vt:lpstr>
      <vt:lpstr>Gudin e as políticas cambiais brasileiras no pos guerra</vt:lpstr>
      <vt:lpstr>Estabilidade monetária e do Balanço de Pagamentos</vt:lpstr>
      <vt:lpstr>Critica a posição estruturalista</vt:lpstr>
      <vt:lpstr>Questões distributivas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lastModifiedBy/>
  <cp:revision>42</cp:revision>
  <dcterms:created xsi:type="dcterms:W3CDTF">2013-02-28T14:35:11Z</dcterms:created>
  <dcterms:modified xsi:type="dcterms:W3CDTF">2020-05-27T21:01:06Z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