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3" r:id="rId4"/>
    <p:sldId id="305" r:id="rId5"/>
    <p:sldId id="303" r:id="rId6"/>
    <p:sldId id="257" r:id="rId7"/>
    <p:sldId id="291" r:id="rId8"/>
    <p:sldId id="294" r:id="rId9"/>
    <p:sldId id="295" r:id="rId10"/>
    <p:sldId id="317" r:id="rId11"/>
    <p:sldId id="315" r:id="rId12"/>
    <p:sldId id="314" r:id="rId13"/>
    <p:sldId id="29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8" autoAdjust="0"/>
  </p:normalViewPr>
  <p:slideViewPr>
    <p:cSldViewPr>
      <p:cViewPr varScale="1">
        <p:scale>
          <a:sx n="99" d="100"/>
          <a:sy n="99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C5A4-384A-4933-BEE4-5CBA214B0711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0861-FF99-4C3B-91AF-93DBD12B1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0861-FF99-4C3B-91AF-93DBD12B173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17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0861-FF99-4C3B-91AF-93DBD12B173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04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2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8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1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9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2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8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5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0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6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E759-4659-4E75-ABF5-F2C18BF692E3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theus.hf.15@usp.b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47728" y="692696"/>
            <a:ext cx="50872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PSE1545 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Sensorial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400" b="1" dirty="0" smtClean="0"/>
              <a:t>3°feira</a:t>
            </a:r>
            <a:r>
              <a:rPr lang="en-US" sz="2400" b="1" dirty="0"/>
              <a:t>, das 14 as </a:t>
            </a:r>
            <a:r>
              <a:rPr lang="en-US" sz="2400" b="1" dirty="0" smtClean="0"/>
              <a:t>18hs</a:t>
            </a:r>
            <a:endParaRPr lang="en-US" sz="2400" b="1" dirty="0"/>
          </a:p>
          <a:p>
            <a:pPr algn="ctr"/>
            <a:r>
              <a:rPr lang="en-US" sz="2400" b="1" dirty="0" err="1" smtClean="0"/>
              <a:t>Teórica</a:t>
            </a:r>
            <a:r>
              <a:rPr lang="en-US" sz="2400" b="1" dirty="0" smtClean="0"/>
              <a:t>: Sala 15 </a:t>
            </a:r>
            <a:r>
              <a:rPr lang="en-US" sz="2400" b="1" dirty="0"/>
              <a:t>– </a:t>
            </a:r>
            <a:r>
              <a:rPr lang="en-US" sz="2400" b="1" dirty="0" err="1"/>
              <a:t>Bloco</a:t>
            </a:r>
            <a:r>
              <a:rPr lang="en-US" sz="2400" b="1" dirty="0"/>
              <a:t> </a:t>
            </a:r>
            <a:r>
              <a:rPr lang="en-US" sz="2400" b="1" dirty="0" smtClean="0"/>
              <a:t>B</a:t>
            </a:r>
          </a:p>
          <a:p>
            <a:pPr algn="ctr"/>
            <a:r>
              <a:rPr lang="en-US" sz="2400" b="1" dirty="0" err="1" smtClean="0"/>
              <a:t>Prática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Laboratório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Didático</a:t>
            </a:r>
            <a:r>
              <a:rPr lang="en-US" sz="2400" b="1" dirty="0"/>
              <a:t> </a:t>
            </a:r>
            <a:r>
              <a:rPr lang="en-US" sz="2400" b="1" dirty="0" smtClean="0"/>
              <a:t>– </a:t>
            </a:r>
            <a:r>
              <a:rPr lang="en-US" sz="2400" b="1" dirty="0" err="1" smtClean="0"/>
              <a:t>Bloco</a:t>
            </a:r>
            <a:r>
              <a:rPr lang="en-US" sz="2400" b="1" dirty="0" smtClean="0"/>
              <a:t> G</a:t>
            </a:r>
            <a:endParaRPr lang="en-US" sz="2400" b="1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000" dirty="0" smtClean="0"/>
              <a:t>Prof. Dr. Marcelo </a:t>
            </a:r>
            <a:r>
              <a:rPr lang="en-US" sz="2000" dirty="0" err="1" smtClean="0"/>
              <a:t>Fernandes</a:t>
            </a:r>
            <a:r>
              <a:rPr lang="en-US" sz="2000" dirty="0" smtClean="0"/>
              <a:t> da Costa</a:t>
            </a:r>
          </a:p>
          <a:p>
            <a:pPr algn="ctr"/>
            <a:r>
              <a:rPr lang="en-US" sz="2000" dirty="0" err="1" smtClean="0"/>
              <a:t>Profa</a:t>
            </a:r>
            <a:r>
              <a:rPr lang="en-US" sz="2000" dirty="0"/>
              <a:t>. </a:t>
            </a:r>
            <a:r>
              <a:rPr lang="en-US" sz="2000" dirty="0" smtClean="0"/>
              <a:t>Dra. Daniela </a:t>
            </a:r>
            <a:r>
              <a:rPr lang="en-US" sz="2000" dirty="0"/>
              <a:t>M. O. </a:t>
            </a:r>
            <a:r>
              <a:rPr lang="en-US" sz="2000" dirty="0" smtClean="0"/>
              <a:t>Bonci</a:t>
            </a:r>
          </a:p>
          <a:p>
            <a:pPr algn="ctr"/>
            <a:r>
              <a:rPr lang="en-US" sz="2000" dirty="0" err="1" smtClean="0"/>
              <a:t>Profa</a:t>
            </a:r>
            <a:r>
              <a:rPr lang="en-US" sz="2000" dirty="0" smtClean="0"/>
              <a:t>. Dra. </a:t>
            </a:r>
            <a:r>
              <a:rPr lang="en-US" sz="2000" dirty="0" err="1" smtClean="0"/>
              <a:t>Mirella</a:t>
            </a:r>
            <a:r>
              <a:rPr lang="en-US" sz="2000" dirty="0" smtClean="0"/>
              <a:t> </a:t>
            </a:r>
            <a:r>
              <a:rPr lang="en-US" sz="2000" dirty="0" err="1" smtClean="0"/>
              <a:t>Gualtieri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Departamento</a:t>
            </a:r>
            <a:r>
              <a:rPr lang="en-US" sz="2000" dirty="0"/>
              <a:t> de </a:t>
            </a:r>
            <a:r>
              <a:rPr lang="en-US" sz="2000" dirty="0" err="1"/>
              <a:t>Psicologia</a:t>
            </a:r>
            <a:r>
              <a:rPr lang="en-US" sz="2000" dirty="0"/>
              <a:t> Experimental</a:t>
            </a:r>
          </a:p>
          <a:p>
            <a:pPr algn="ctr"/>
            <a:r>
              <a:rPr lang="en-US" sz="2000" dirty="0" err="1"/>
              <a:t>Instituto</a:t>
            </a:r>
            <a:r>
              <a:rPr lang="en-US" sz="2000" dirty="0"/>
              <a:t> de </a:t>
            </a:r>
            <a:r>
              <a:rPr lang="en-US" sz="2000" dirty="0" err="1"/>
              <a:t>Psicologia</a:t>
            </a:r>
            <a:r>
              <a:rPr lang="en-US" sz="2000" dirty="0"/>
              <a:t> USP</a:t>
            </a:r>
          </a:p>
        </p:txBody>
      </p:sp>
    </p:spTree>
    <p:extLst>
      <p:ext uri="{BB962C8B-B14F-4D97-AF65-F5344CB8AC3E}">
        <p14:creationId xmlns:p14="http://schemas.microsoft.com/office/powerpoint/2010/main" val="4200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19536" y="620688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Prática:</a:t>
            </a:r>
          </a:p>
          <a:p>
            <a:r>
              <a:rPr lang="pt-BR" sz="2000" dirty="0" smtClean="0"/>
              <a:t> </a:t>
            </a:r>
          </a:p>
          <a:p>
            <a:r>
              <a:rPr lang="pt-BR" sz="2000" b="1" dirty="0" smtClean="0"/>
              <a:t>1) Experimentos realizados no </a:t>
            </a:r>
            <a:r>
              <a:rPr lang="pt-BR" sz="2000" b="1" dirty="0"/>
              <a:t>L</a:t>
            </a:r>
            <a:r>
              <a:rPr lang="pt-BR" sz="2000" b="1" dirty="0" smtClean="0"/>
              <a:t>aboratório Didático de Psicologia Sensorial</a:t>
            </a:r>
          </a:p>
          <a:p>
            <a:r>
              <a:rPr lang="pt-BR" sz="2000" b="1" dirty="0" smtClean="0"/>
              <a:t>    Bloco G, 1º andar</a:t>
            </a:r>
          </a:p>
          <a:p>
            <a:endParaRPr lang="pt-BR" sz="20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Total: 28 experimentos distribuídos pelo laboratório;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Entregar o(s) relatório(s) </a:t>
            </a:r>
            <a:r>
              <a:rPr lang="pt-BR" sz="2000" dirty="0" smtClean="0">
                <a:solidFill>
                  <a:srgbClr val="FF0000"/>
                </a:solidFill>
              </a:rPr>
              <a:t>em aula</a:t>
            </a:r>
            <a:r>
              <a:rPr lang="pt-BR" sz="2000" dirty="0" smtClean="0"/>
              <a:t> descrevendo: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	a</a:t>
            </a:r>
            <a:r>
              <a:rPr lang="pt-BR" sz="2000" dirty="0" smtClean="0"/>
              <a:t>) o que foi feito,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	b) qual o resultado do experimento, 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	c) uma possível explicação para os resultados;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Valor de cada relatório: </a:t>
            </a:r>
            <a:r>
              <a:rPr lang="pt-BR" sz="2000" dirty="0"/>
              <a:t>de 0 a </a:t>
            </a:r>
            <a:r>
              <a:rPr lang="pt-BR" sz="2000" dirty="0" smtClean="0"/>
              <a:t>0,5;</a:t>
            </a:r>
            <a:endParaRPr lang="pt-B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FF0000"/>
                </a:solidFill>
              </a:rPr>
              <a:t># </a:t>
            </a:r>
            <a:r>
              <a:rPr lang="pt-BR" sz="2000" i="1" dirty="0" smtClean="0">
                <a:solidFill>
                  <a:srgbClr val="FF0000"/>
                </a:solidFill>
              </a:rPr>
              <a:t>entregar 20 relatórios até o final do curso </a:t>
            </a:r>
            <a:r>
              <a:rPr lang="pt-BR" sz="2000" dirty="0" smtClean="0">
                <a:solidFill>
                  <a:srgbClr val="FF0000"/>
                </a:solidFill>
              </a:rPr>
              <a:t>#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812" r="9090"/>
          <a:stretch/>
        </p:blipFill>
        <p:spPr>
          <a:xfrm>
            <a:off x="6456040" y="1124744"/>
            <a:ext cx="5040560" cy="522938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1384" y="476672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Exemplo: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7" y="173690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5514" y="1484784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Dúvidas???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m para du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492896"/>
            <a:ext cx="26193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</p:spTree>
    <p:extLst>
      <p:ext uri="{BB962C8B-B14F-4D97-AF65-F5344CB8AC3E}">
        <p14:creationId xmlns:p14="http://schemas.microsoft.com/office/powerpoint/2010/main" val="35066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1026" name="Picture 2" descr="Resultado de imagem para sens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052736"/>
            <a:ext cx="63511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89014" y="3459860"/>
            <a:ext cx="21723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 </a:t>
            </a:r>
          </a:p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curso!!!!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7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1745" y="2008750"/>
            <a:ext cx="3696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Profa</a:t>
            </a:r>
            <a:r>
              <a:rPr lang="en-US" sz="2000" b="1" dirty="0"/>
              <a:t>. Dra. Daniela M. O. </a:t>
            </a:r>
            <a:r>
              <a:rPr lang="en-US" sz="2000" b="1" dirty="0" err="1"/>
              <a:t>Bonci</a:t>
            </a:r>
            <a:endParaRPr lang="en-US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72856" y="2022691"/>
            <a:ext cx="4106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Prof. Dr. Marcelo </a:t>
            </a:r>
            <a:r>
              <a:rPr lang="en-US" sz="2000" b="1" dirty="0" err="1"/>
              <a:t>Fernandes</a:t>
            </a:r>
            <a:r>
              <a:rPr lang="en-US" sz="2000" b="1" dirty="0"/>
              <a:t> da Costa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2604" y="692696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Docentes responsáveis: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3074" name="Picture 2" descr="http://servicosweb.cnpq.br/wspessoa/servletrecuperafoto?tipo=1&amp;id=K4767841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2777121"/>
            <a:ext cx="34109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ervicosweb.cnpq.br/wspessoa/servletrecuperafoto?tipo=1&amp;id=K4706699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80" y="277712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51449" y="5658212"/>
            <a:ext cx="172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costamf@usp.br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408368" y="565821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dbonci@usp.br</a:t>
            </a:r>
            <a:endParaRPr lang="pt-BR" i="1" dirty="0"/>
          </a:p>
        </p:txBody>
      </p:sp>
      <p:pic>
        <p:nvPicPr>
          <p:cNvPr id="1026" name="Picture 2" descr="Resultado de imagem para mirella gualtie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 bwMode="auto">
          <a:xfrm>
            <a:off x="4645281" y="2743856"/>
            <a:ext cx="2991083" cy="27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79045" y="2031216"/>
            <a:ext cx="3696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Profa</a:t>
            </a:r>
            <a:r>
              <a:rPr lang="en-US" sz="2000" b="1" dirty="0"/>
              <a:t>. Dra. </a:t>
            </a:r>
            <a:r>
              <a:rPr lang="en-US" sz="2000" b="1" dirty="0" err="1" smtClean="0"/>
              <a:t>Mirella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Gualtieri</a:t>
            </a:r>
            <a:endParaRPr lang="en-US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70231" y="568043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mirellag@usp.br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18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7488" y="2852936"/>
            <a:ext cx="151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Monitor: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748" y="3789040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dirty="0"/>
              <a:t>Matheus Henrique Ferreira </a:t>
            </a:r>
            <a:r>
              <a:rPr lang="pt-BR" sz="2800" dirty="0" smtClean="0"/>
              <a:t>(</a:t>
            </a:r>
            <a:r>
              <a:rPr lang="pt-BR" dirty="0" smtClean="0">
                <a:hlinkClick r:id="rId2"/>
              </a:rPr>
              <a:t>Matheus.hf.15@usp.br</a:t>
            </a:r>
            <a:r>
              <a:rPr lang="pt-BR" sz="2800" dirty="0" smtClean="0"/>
              <a:t>)</a:t>
            </a:r>
            <a:endParaRPr lang="pt-BR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pic>
        <p:nvPicPr>
          <p:cNvPr id="4102" name="Picture 6" descr="Resultado de imagem para monitor da discip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4" y="502921"/>
            <a:ext cx="2664296" cy="15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</p:spTree>
    <p:extLst>
      <p:ext uri="{BB962C8B-B14F-4D97-AF65-F5344CB8AC3E}">
        <p14:creationId xmlns:p14="http://schemas.microsoft.com/office/powerpoint/2010/main" val="885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368" y="372007"/>
            <a:ext cx="203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Site da disciplina: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11624" y="398159"/>
            <a:ext cx="4931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https</a:t>
            </a:r>
            <a:r>
              <a:rPr lang="pt-BR" sz="2000" b="1" dirty="0"/>
              <a:t>://edisciplinas.usp.br/acessar/#courses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268760"/>
            <a:ext cx="9007018" cy="4769958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5231904" y="4869160"/>
            <a:ext cx="2160240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2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99462" y="595404"/>
            <a:ext cx="4402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/>
              <a:t>Critérios de </a:t>
            </a:r>
            <a:r>
              <a:rPr lang="pt-BR" sz="2000" b="1" dirty="0" smtClean="0"/>
              <a:t>avaliação de aprendizagem: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0644" y="5445224"/>
            <a:ext cx="930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                   </a:t>
            </a:r>
            <a:r>
              <a:rPr lang="pt-BR" sz="3600" u="sng" dirty="0" smtClean="0"/>
              <a:t>[(</a:t>
            </a:r>
            <a:r>
              <a:rPr lang="pt-BR" sz="3600" u="sng" dirty="0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r>
              <a:rPr lang="pt-BR" sz="3600" u="sng" dirty="0" smtClean="0"/>
              <a:t> + </a:t>
            </a:r>
            <a:r>
              <a:rPr lang="pt-BR" sz="3600" u="sng" dirty="0" smtClean="0">
                <a:solidFill>
                  <a:srgbClr val="00B050"/>
                </a:solidFill>
              </a:rPr>
              <a:t>P2</a:t>
            </a:r>
            <a:r>
              <a:rPr lang="pt-BR" sz="3600" u="sng" dirty="0" smtClean="0"/>
              <a:t>+</a:t>
            </a:r>
            <a:r>
              <a:rPr lang="pt-BR" sz="3600" u="sng" dirty="0" smtClean="0">
                <a:solidFill>
                  <a:srgbClr val="7030A0"/>
                </a:solidFill>
              </a:rPr>
              <a:t>P3</a:t>
            </a:r>
            <a:r>
              <a:rPr lang="pt-BR" sz="3600" u="sng" dirty="0" smtClean="0"/>
              <a:t>)x2] + Prática </a:t>
            </a:r>
            <a:r>
              <a:rPr lang="pt-BR" sz="3600" dirty="0" smtClean="0"/>
              <a:t>= Nota Final</a:t>
            </a:r>
            <a:endParaRPr lang="pt-BR" sz="3600" u="sng" dirty="0"/>
          </a:p>
          <a:p>
            <a:pPr algn="ctr"/>
            <a:r>
              <a:rPr lang="pt-BR" sz="3600" dirty="0" smtClean="0"/>
              <a:t>3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1055440" y="1196752"/>
            <a:ext cx="10585176" cy="2808312"/>
            <a:chOff x="1055440" y="1196752"/>
            <a:chExt cx="10585176" cy="2808312"/>
          </a:xfrm>
        </p:grpSpPr>
        <p:sp>
          <p:nvSpPr>
            <p:cNvPr id="11" name="Retângulo Arredondado 10"/>
            <p:cNvSpPr/>
            <p:nvPr/>
          </p:nvSpPr>
          <p:spPr>
            <a:xfrm>
              <a:off x="1055440" y="1196752"/>
              <a:ext cx="10585176" cy="28083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129216" y="1504528"/>
              <a:ext cx="4350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B050"/>
                  </a:solidFill>
                </a:rPr>
                <a:t>Prova 2 (P2):</a:t>
              </a:r>
            </a:p>
            <a:p>
              <a:r>
                <a:rPr lang="pt-BR" sz="2000" dirty="0" smtClean="0">
                  <a:solidFill>
                    <a:srgbClr val="00B050"/>
                  </a:solidFill>
                </a:rPr>
                <a:t>Valor: de 0 a 10;</a:t>
              </a:r>
            </a:p>
            <a:p>
              <a:r>
                <a:rPr lang="pt-BR" sz="2000" dirty="0">
                  <a:solidFill>
                    <a:srgbClr val="00B050"/>
                  </a:solidFill>
                </a:rPr>
                <a:t>C</a:t>
              </a:r>
              <a:r>
                <a:rPr lang="pt-BR" sz="2000" dirty="0" smtClean="0">
                  <a:solidFill>
                    <a:srgbClr val="00B050"/>
                  </a:solidFill>
                </a:rPr>
                <a:t>onteúdo: </a:t>
              </a:r>
              <a:r>
                <a:rPr lang="pt-BR" sz="2000" b="1" dirty="0" smtClean="0">
                  <a:solidFill>
                    <a:srgbClr val="00B050"/>
                  </a:solidFill>
                </a:rPr>
                <a:t>toda</a:t>
              </a:r>
              <a:r>
                <a:rPr lang="pt-BR" sz="2000" dirty="0" smtClean="0">
                  <a:solidFill>
                    <a:srgbClr val="00B050"/>
                  </a:solidFill>
                </a:rPr>
                <a:t> </a:t>
              </a:r>
              <a:r>
                <a:rPr lang="pt-BR" sz="2000" b="1" dirty="0" smtClean="0">
                  <a:solidFill>
                    <a:srgbClr val="00B050"/>
                  </a:solidFill>
                </a:rPr>
                <a:t>matéria </a:t>
              </a:r>
              <a:r>
                <a:rPr lang="pt-BR" sz="2000" b="1" dirty="0">
                  <a:solidFill>
                    <a:srgbClr val="00B050"/>
                  </a:solidFill>
                </a:rPr>
                <a:t>dada </a:t>
              </a:r>
              <a:r>
                <a:rPr lang="pt-BR" sz="2000" b="1" dirty="0" smtClean="0">
                  <a:solidFill>
                    <a:srgbClr val="00B050"/>
                  </a:solidFill>
                </a:rPr>
                <a:t>após </a:t>
              </a:r>
              <a:r>
                <a:rPr lang="pt-BR" sz="2000" b="1" dirty="0">
                  <a:solidFill>
                    <a:srgbClr val="00B050"/>
                  </a:solidFill>
                </a:rPr>
                <a:t>a </a:t>
              </a:r>
              <a:r>
                <a:rPr lang="pt-BR" sz="2000" b="1" dirty="0" smtClean="0">
                  <a:solidFill>
                    <a:srgbClr val="00B050"/>
                  </a:solidFill>
                </a:rPr>
                <a:t>P2</a:t>
              </a:r>
              <a:endParaRPr lang="pt-B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783632" y="1487956"/>
              <a:ext cx="41847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Prova 1 (P1):</a:t>
              </a:r>
            </a:p>
            <a:p>
              <a:r>
                <a:rPr lang="pt-BR" sz="2000" dirty="0" smtClean="0">
                  <a:solidFill>
                    <a:schemeClr val="accent6">
                      <a:lumMod val="75000"/>
                    </a:schemeClr>
                  </a:solidFill>
                </a:rPr>
                <a:t>Valor: de 0 a 10;</a:t>
              </a:r>
            </a:p>
            <a:p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pt-BR" sz="2000" dirty="0" smtClean="0">
                  <a:solidFill>
                    <a:schemeClr val="accent6">
                      <a:lumMod val="75000"/>
                    </a:schemeClr>
                  </a:solidFill>
                </a:rPr>
                <a:t>onteúdo: </a:t>
              </a:r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toda</a:t>
              </a:r>
              <a:r>
                <a:rPr lang="pt-BR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matéria dada até a P1</a:t>
              </a:r>
              <a:endParaRPr lang="pt-BR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1248709" y="2399051"/>
              <a:ext cx="928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Teórica:</a:t>
              </a:r>
              <a:endParaRPr lang="pt-BR" b="1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882750" y="2726843"/>
              <a:ext cx="4350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7030A0"/>
                  </a:solidFill>
                </a:rPr>
                <a:t>Prova 3 (P3):</a:t>
              </a:r>
            </a:p>
            <a:p>
              <a:r>
                <a:rPr lang="pt-BR" sz="2000" dirty="0" smtClean="0">
                  <a:solidFill>
                    <a:srgbClr val="7030A0"/>
                  </a:solidFill>
                </a:rPr>
                <a:t>Valor: de 0 a 10;</a:t>
              </a:r>
            </a:p>
            <a:p>
              <a:r>
                <a:rPr lang="pt-BR" sz="2000" dirty="0">
                  <a:solidFill>
                    <a:srgbClr val="7030A0"/>
                  </a:solidFill>
                </a:rPr>
                <a:t>C</a:t>
              </a:r>
              <a:r>
                <a:rPr lang="pt-BR" sz="2000" dirty="0" smtClean="0">
                  <a:solidFill>
                    <a:srgbClr val="7030A0"/>
                  </a:solidFill>
                </a:rPr>
                <a:t>onteúdo: </a:t>
              </a:r>
              <a:r>
                <a:rPr lang="pt-BR" sz="2000" b="1" dirty="0" smtClean="0">
                  <a:solidFill>
                    <a:srgbClr val="7030A0"/>
                  </a:solidFill>
                </a:rPr>
                <a:t>toda</a:t>
              </a:r>
              <a:r>
                <a:rPr lang="pt-BR" sz="2000" dirty="0" smtClean="0">
                  <a:solidFill>
                    <a:srgbClr val="7030A0"/>
                  </a:solidFill>
                </a:rPr>
                <a:t> </a:t>
              </a:r>
              <a:r>
                <a:rPr lang="pt-BR" sz="2000" b="1" dirty="0" smtClean="0">
                  <a:solidFill>
                    <a:srgbClr val="7030A0"/>
                  </a:solidFill>
                </a:rPr>
                <a:t>matéria </a:t>
              </a:r>
              <a:r>
                <a:rPr lang="pt-BR" sz="2000" b="1" dirty="0">
                  <a:solidFill>
                    <a:srgbClr val="7030A0"/>
                  </a:solidFill>
                </a:rPr>
                <a:t>dada </a:t>
              </a:r>
              <a:r>
                <a:rPr lang="pt-BR" sz="2000" b="1" dirty="0" smtClean="0">
                  <a:solidFill>
                    <a:srgbClr val="7030A0"/>
                  </a:solidFill>
                </a:rPr>
                <a:t>após </a:t>
              </a:r>
              <a:r>
                <a:rPr lang="pt-BR" sz="2000" b="1" dirty="0">
                  <a:solidFill>
                    <a:srgbClr val="7030A0"/>
                  </a:solidFill>
                </a:rPr>
                <a:t>a </a:t>
              </a:r>
              <a:r>
                <a:rPr lang="pt-BR" sz="2000" b="1" dirty="0" smtClean="0">
                  <a:solidFill>
                    <a:srgbClr val="7030A0"/>
                  </a:solidFill>
                </a:rPr>
                <a:t>P2</a:t>
              </a:r>
              <a:endParaRPr lang="pt-BR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1055440" y="4206302"/>
            <a:ext cx="10585176" cy="804633"/>
            <a:chOff x="1055440" y="4136535"/>
            <a:chExt cx="10585176" cy="804633"/>
          </a:xfrm>
        </p:grpSpPr>
        <p:sp>
          <p:nvSpPr>
            <p:cNvPr id="12" name="Retângulo Arredondado 11"/>
            <p:cNvSpPr/>
            <p:nvPr/>
          </p:nvSpPr>
          <p:spPr>
            <a:xfrm>
              <a:off x="1055440" y="4136535"/>
              <a:ext cx="10585176" cy="8046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248709" y="4338796"/>
              <a:ext cx="1139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/>
                <a:t>Prática: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758052" y="4220664"/>
              <a:ext cx="82344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chemeClr val="accent2">
                      <a:lumMod val="75000"/>
                    </a:schemeClr>
                  </a:solidFill>
                </a:rPr>
                <a:t>Experimentos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pequenos realizados no laboratório</a:t>
              </a:r>
            </a:p>
            <a:p>
              <a:r>
                <a:rPr lang="pt-BR" dirty="0" smtClean="0">
                  <a:solidFill>
                    <a:schemeClr val="accent2">
                      <a:lumMod val="75000"/>
                    </a:schemeClr>
                  </a:solidFill>
                </a:rPr>
                <a:t>Cada experimento valor</a:t>
              </a:r>
              <a:r>
                <a:rPr lang="pt-BR" dirty="0">
                  <a:solidFill>
                    <a:schemeClr val="accent2">
                      <a:lumMod val="75000"/>
                    </a:schemeClr>
                  </a:solidFill>
                </a:rPr>
                <a:t>: de 0 a </a:t>
              </a:r>
              <a:r>
                <a:rPr lang="pt-BR" dirty="0" smtClean="0">
                  <a:solidFill>
                    <a:schemeClr val="accent2">
                      <a:lumMod val="75000"/>
                    </a:schemeClr>
                  </a:solidFill>
                </a:rPr>
                <a:t>0,5, devem ser feitos 20 experimentos totalizando 10</a:t>
              </a:r>
              <a:endParaRPr lang="pt-B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2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9606" y="260648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Cronograma: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552384" y="292494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Esse calendário pode sofrer alterações, portanto as tardes de terça devem ser todas dedicadas a disciplina de psicologia sensorial!!</a:t>
            </a:r>
            <a:endParaRPr lang="pt-BR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35996"/>
              </p:ext>
            </p:extLst>
          </p:nvPr>
        </p:nvGraphicFramePr>
        <p:xfrm>
          <a:off x="911424" y="1052736"/>
          <a:ext cx="8208912" cy="4903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487">
                  <a:extLst>
                    <a:ext uri="{9D8B030D-6E8A-4147-A177-3AD203B41FA5}">
                      <a16:colId xmlns:a16="http://schemas.microsoft.com/office/drawing/2014/main" val="3282671452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3820260075"/>
                    </a:ext>
                  </a:extLst>
                </a:gridCol>
                <a:gridCol w="1963792">
                  <a:extLst>
                    <a:ext uri="{9D8B030D-6E8A-4147-A177-3AD203B41FA5}">
                      <a16:colId xmlns:a16="http://schemas.microsoft.com/office/drawing/2014/main" val="3281827617"/>
                    </a:ext>
                  </a:extLst>
                </a:gridCol>
                <a:gridCol w="1583140">
                  <a:extLst>
                    <a:ext uri="{9D8B030D-6E8A-4147-A177-3AD203B41FA5}">
                      <a16:colId xmlns:a16="http://schemas.microsoft.com/office/drawing/2014/main" val="2322931494"/>
                    </a:ext>
                  </a:extLst>
                </a:gridCol>
                <a:gridCol w="2136312">
                  <a:extLst>
                    <a:ext uri="{9D8B030D-6E8A-4147-A177-3AD203B41FA5}">
                      <a16:colId xmlns:a16="http://schemas.microsoft.com/office/drawing/2014/main" val="38977937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830622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h - 16 h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10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 Teórica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69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conteúdo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02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03-mar-19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 da disciplina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886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10-mar-19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Psicofísica 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psicofísica clássica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082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17-mar-19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Psicofísica 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363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24-mar-19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Psicofisiologia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Psicofisiológicas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532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31-mar-19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PROVA 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984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07-abr-19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Semana santa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431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14-abr-19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Mirella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óptica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648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21-abr-19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Tiradentes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927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28-abr-19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Mirella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249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05-mai-19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75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12-mai-19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Semana da Psicologia</a:t>
                      </a:r>
                      <a:endParaRPr lang="pt-BR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161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19-mai-19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Daniela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espaço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446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26-mai-19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PROVA 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420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02-jun-19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Daniela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Audição 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ouvido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238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09-jun-19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Daniela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Audição 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vias centrais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807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16-jun-19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Mirella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sentidos químicos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olfação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119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23-jun-19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Mirella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sentidos químicos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28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30-jun-19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Somestesia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pressão, dor, temperatura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316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07-jul-19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Mirella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PROVA 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7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36342" y="527372"/>
            <a:ext cx="4712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PSE1545 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Sensorial</a:t>
            </a:r>
          </a:p>
        </p:txBody>
      </p:sp>
      <p:cxnSp>
        <p:nvCxnSpPr>
          <p:cNvPr id="4" name="Conector de seta reta 3"/>
          <p:cNvCxnSpPr>
            <a:stCxn id="2" idx="2"/>
          </p:cNvCxnSpPr>
          <p:nvPr/>
        </p:nvCxnSpPr>
        <p:spPr>
          <a:xfrm flipH="1">
            <a:off x="4007768" y="1050592"/>
            <a:ext cx="1984764" cy="696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>
            <a:stCxn id="2" idx="2"/>
          </p:cNvCxnSpPr>
          <p:nvPr/>
        </p:nvCxnSpPr>
        <p:spPr>
          <a:xfrm>
            <a:off x="5992532" y="1050592"/>
            <a:ext cx="2047684" cy="696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202103" y="1772826"/>
            <a:ext cx="143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Turma A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372857" y="1772826"/>
            <a:ext cx="141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Turma B</a:t>
            </a:r>
            <a:endParaRPr lang="pt-BR" sz="2800" b="1" dirty="0"/>
          </a:p>
        </p:txBody>
      </p:sp>
      <p:sp>
        <p:nvSpPr>
          <p:cNvPr id="24" name="Retângulo 23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215779"/>
            <a:ext cx="6334125" cy="43434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15779"/>
            <a:ext cx="51911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231902" y="1070656"/>
            <a:ext cx="143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Turma A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43985" y="356011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Prática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66" y="2025177"/>
            <a:ext cx="4691355" cy="39004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916832"/>
            <a:ext cx="4680520" cy="41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231904" y="37982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Prática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19821" y="996719"/>
            <a:ext cx="143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Turma B</a:t>
            </a:r>
            <a:endParaRPr lang="pt-BR" sz="2800" b="1" dirty="0"/>
          </a:p>
        </p:txBody>
      </p:sp>
      <p:sp>
        <p:nvSpPr>
          <p:cNvPr id="11" name="Retângulo 10"/>
          <p:cNvSpPr/>
          <p:nvPr/>
        </p:nvSpPr>
        <p:spPr>
          <a:xfrm>
            <a:off x="8976320" y="116632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PSE1545 –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</a:rPr>
              <a:t>Psicologia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Sensorial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75520" y="6002158"/>
            <a:ext cx="886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solidFill>
                  <a:srgbClr val="FF0000"/>
                </a:solidFill>
              </a:rPr>
              <a:t>Não será permitido participar da aula fora do horário da sua turma!!!</a:t>
            </a:r>
            <a:endParaRPr lang="pt-BR" sz="2400" i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12" y="1638500"/>
            <a:ext cx="4719077" cy="39693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15298"/>
            <a:ext cx="4741129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3016</TotalTime>
  <Words>477</Words>
  <Application>Microsoft Office PowerPoint</Application>
  <PresentationFormat>Widescreen</PresentationFormat>
  <Paragraphs>213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Daniela Bonci</cp:lastModifiedBy>
  <cp:revision>194</cp:revision>
  <dcterms:created xsi:type="dcterms:W3CDTF">2015-07-24T18:21:19Z</dcterms:created>
  <dcterms:modified xsi:type="dcterms:W3CDTF">2020-03-02T12:37:32Z</dcterms:modified>
</cp:coreProperties>
</file>