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8" r:id="rId3"/>
    <p:sldId id="315" r:id="rId4"/>
    <p:sldId id="306" r:id="rId5"/>
    <p:sldId id="323" r:id="rId6"/>
    <p:sldId id="324" r:id="rId7"/>
    <p:sldId id="325" r:id="rId8"/>
    <p:sldId id="339" r:id="rId9"/>
    <p:sldId id="326" r:id="rId10"/>
    <p:sldId id="327" r:id="rId11"/>
    <p:sldId id="328" r:id="rId12"/>
    <p:sldId id="329" r:id="rId13"/>
    <p:sldId id="337" r:id="rId14"/>
    <p:sldId id="330" r:id="rId15"/>
    <p:sldId id="331" r:id="rId16"/>
    <p:sldId id="332" r:id="rId17"/>
    <p:sldId id="333" r:id="rId18"/>
    <p:sldId id="334" r:id="rId19"/>
    <p:sldId id="340" r:id="rId20"/>
    <p:sldId id="259" r:id="rId21"/>
    <p:sldId id="283" r:id="rId22"/>
    <p:sldId id="270" r:id="rId23"/>
    <p:sldId id="319" r:id="rId24"/>
    <p:sldId id="273" r:id="rId25"/>
    <p:sldId id="274" r:id="rId26"/>
    <p:sldId id="290" r:id="rId27"/>
    <p:sldId id="287" r:id="rId28"/>
    <p:sldId id="275" r:id="rId29"/>
    <p:sldId id="322" r:id="rId30"/>
    <p:sldId id="277" r:id="rId31"/>
    <p:sldId id="279" r:id="rId32"/>
    <p:sldId id="335" r:id="rId33"/>
    <p:sldId id="288" r:id="rId34"/>
    <p:sldId id="314" r:id="rId35"/>
    <p:sldId id="289" r:id="rId36"/>
    <p:sldId id="310" r:id="rId37"/>
    <p:sldId id="280" r:id="rId38"/>
    <p:sldId id="312" r:id="rId39"/>
    <p:sldId id="311" r:id="rId40"/>
    <p:sldId id="281" r:id="rId41"/>
    <p:sldId id="257" r:id="rId42"/>
    <p:sldId id="321" r:id="rId43"/>
    <p:sldId id="258" r:id="rId44"/>
    <p:sldId id="260" r:id="rId45"/>
    <p:sldId id="293" r:id="rId46"/>
    <p:sldId id="261" r:id="rId47"/>
    <p:sldId id="342" r:id="rId48"/>
    <p:sldId id="294" r:id="rId49"/>
    <p:sldId id="262" r:id="rId50"/>
    <p:sldId id="336" r:id="rId51"/>
    <p:sldId id="296" r:id="rId52"/>
    <p:sldId id="303" r:id="rId53"/>
    <p:sldId id="304" r:id="rId54"/>
    <p:sldId id="263" r:id="rId55"/>
    <p:sldId id="343" r:id="rId56"/>
    <p:sldId id="264" r:id="rId57"/>
    <p:sldId id="297" r:id="rId58"/>
    <p:sldId id="265" r:id="rId59"/>
    <p:sldId id="295" r:id="rId60"/>
    <p:sldId id="284" r:id="rId61"/>
    <p:sldId id="285" r:id="rId62"/>
    <p:sldId id="266" r:id="rId63"/>
    <p:sldId id="300" r:id="rId64"/>
    <p:sldId id="286" r:id="rId65"/>
    <p:sldId id="341" r:id="rId66"/>
    <p:sldId id="301" r:id="rId67"/>
    <p:sldId id="267" r:id="rId68"/>
    <p:sldId id="302" r:id="rId6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729"/>
  </p:normalViewPr>
  <p:slideViewPr>
    <p:cSldViewPr snapToGrid="0" snapToObjects="1">
      <p:cViewPr varScale="1">
        <p:scale>
          <a:sx n="113" d="100"/>
          <a:sy n="113"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48A10C-720F-FC40-BBC5-CBD33F12C058}"/>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568B1E0-05D9-9148-B001-1E5AACC89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82BCFF3-8A23-5040-B39A-16D7CA6225FA}"/>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5" name="Espaço Reservado para Rodapé 4">
            <a:extLst>
              <a:ext uri="{FF2B5EF4-FFF2-40B4-BE49-F238E27FC236}">
                <a16:creationId xmlns:a16="http://schemas.microsoft.com/office/drawing/2014/main" id="{E8AEC740-EE26-3242-9A46-16B14BB3D0E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B5A7781-2EEC-1E4A-A0FA-103CA250DEA9}"/>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2140935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917834-871A-DE49-AFF5-A01730DD963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E1CDE80-2115-C448-8526-629217CF2F2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28DE919-F570-4646-8180-610BEB0095AB}"/>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5" name="Espaço Reservado para Rodapé 4">
            <a:extLst>
              <a:ext uri="{FF2B5EF4-FFF2-40B4-BE49-F238E27FC236}">
                <a16:creationId xmlns:a16="http://schemas.microsoft.com/office/drawing/2014/main" id="{C21220F3-1522-3E4E-8E6D-CD850C4BBF9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C09E799-1788-6B4F-BC2E-6A38E56B9992}"/>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420456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B36D1FD-7772-CF4F-A42B-F81AEF555C5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39AC081-D02D-5F42-BDEA-B7BDDF8AE808}"/>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DD0745E-D774-E345-9401-706AAC320128}"/>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5" name="Espaço Reservado para Rodapé 4">
            <a:extLst>
              <a:ext uri="{FF2B5EF4-FFF2-40B4-BE49-F238E27FC236}">
                <a16:creationId xmlns:a16="http://schemas.microsoft.com/office/drawing/2014/main" id="{CF2C57DA-3A2E-5D42-AC9A-61CF3BB6E5F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30DECB2-C8E9-A34A-B1AE-CACDC5632F75}"/>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294990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1DC1A1-BBBB-D940-B3D7-C7C7ECBCA9C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9C38537-633C-FE4B-87F2-1BB13438E5D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835E4A9-942F-1541-A2A3-AB9592C51C2C}"/>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5" name="Espaço Reservado para Rodapé 4">
            <a:extLst>
              <a:ext uri="{FF2B5EF4-FFF2-40B4-BE49-F238E27FC236}">
                <a16:creationId xmlns:a16="http://schemas.microsoft.com/office/drawing/2014/main" id="{8D29D445-EA4D-F240-872A-DDB4D87C66A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BF7E5A3-854F-DE42-BC3D-D36B4EF3E887}"/>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228435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B44701-382C-414F-83C9-E4E82277E76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EAB65E63-D826-3340-853B-8FE7A038A4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58CE8F2-5EDD-0D4B-879D-130D4106629D}"/>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5" name="Espaço Reservado para Rodapé 4">
            <a:extLst>
              <a:ext uri="{FF2B5EF4-FFF2-40B4-BE49-F238E27FC236}">
                <a16:creationId xmlns:a16="http://schemas.microsoft.com/office/drawing/2014/main" id="{83402119-1FC2-094E-B201-0674AEA6AE4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93CE77C-3206-B546-9EE7-BE48BB8A9A33}"/>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127015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13FB44-01A0-E140-9006-8AA1B02F888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9C354C3-53E1-534C-8B35-5DC01CD0B8FF}"/>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92C23A0-55D2-CB47-9B45-08E39F7A7B9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8042591-F726-FD48-A802-DFA223526C75}"/>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6" name="Espaço Reservado para Rodapé 5">
            <a:extLst>
              <a:ext uri="{FF2B5EF4-FFF2-40B4-BE49-F238E27FC236}">
                <a16:creationId xmlns:a16="http://schemas.microsoft.com/office/drawing/2014/main" id="{EFA5AD12-ED79-314F-AB3B-06B942BD921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0870836-0D8C-1848-A230-2BF1A25827C7}"/>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1495819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C84D2F-02CD-4745-93E6-4DE4CB4E233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AC20188-AAF0-8F44-AEF1-4EA3E277FF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D5FB5A9-626D-144D-A01C-73707DB231D8}"/>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90FE1FD-C27A-C44A-BDF1-CFC9AEFC6C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645EE441-1FAE-4648-B7C1-BE34DB5F5F5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2563B33E-34E2-6245-A98A-1372D687878C}"/>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8" name="Espaço Reservado para Rodapé 7">
            <a:extLst>
              <a:ext uri="{FF2B5EF4-FFF2-40B4-BE49-F238E27FC236}">
                <a16:creationId xmlns:a16="http://schemas.microsoft.com/office/drawing/2014/main" id="{6A227C4C-259A-204C-A9FB-C1A75F672085}"/>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C955935-2BB5-1D47-98C7-EC8229453F6B}"/>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337415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131F68-9085-C441-AA0E-813264AA041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78D40A8-7D66-AF46-919D-2BBF399FBB19}"/>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4" name="Espaço Reservado para Rodapé 3">
            <a:extLst>
              <a:ext uri="{FF2B5EF4-FFF2-40B4-BE49-F238E27FC236}">
                <a16:creationId xmlns:a16="http://schemas.microsoft.com/office/drawing/2014/main" id="{AB5AF9B6-A8F2-7148-A3DB-CE1D20181AF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0D59C3F-BB4E-5746-B9B9-F4AD0E4AC2FE}"/>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250467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4C47F7B8-6CBF-7B48-B605-CE8DD42DA4C7}"/>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3" name="Espaço Reservado para Rodapé 2">
            <a:extLst>
              <a:ext uri="{FF2B5EF4-FFF2-40B4-BE49-F238E27FC236}">
                <a16:creationId xmlns:a16="http://schemas.microsoft.com/office/drawing/2014/main" id="{2211B5E0-41AB-1F4C-96AA-288ACAE181A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284B650B-9CA3-EF42-8D36-8C1B314A0A1E}"/>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297318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8244B-8BAA-434D-A217-E8ADD363EEA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2345500-4745-B148-AFD8-6F78C6FD4E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022024B-9966-5A41-8775-EE2B3A7F2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26ADB21-1DE7-E54C-A2B6-006CB3A26F46}"/>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6" name="Espaço Reservado para Rodapé 5">
            <a:extLst>
              <a:ext uri="{FF2B5EF4-FFF2-40B4-BE49-F238E27FC236}">
                <a16:creationId xmlns:a16="http://schemas.microsoft.com/office/drawing/2014/main" id="{31358EE9-245C-6C4B-9E51-94A0970387B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76DE6A01-AD14-C14F-B0E7-75DBE9A5203F}"/>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34301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26AAE-DFCE-A347-AC9E-743E2C09251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37BCB4B-E71A-C149-9B31-2EC09504DC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EF61E92-6B38-394C-AD44-7B7FF73EF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573E8B6-23A3-554F-8AE1-1995322DABC1}"/>
              </a:ext>
            </a:extLst>
          </p:cNvPr>
          <p:cNvSpPr>
            <a:spLocks noGrp="1"/>
          </p:cNvSpPr>
          <p:nvPr>
            <p:ph type="dt" sz="half" idx="10"/>
          </p:nvPr>
        </p:nvSpPr>
        <p:spPr/>
        <p:txBody>
          <a:bodyPr/>
          <a:lstStyle/>
          <a:p>
            <a:fld id="{18A1DC4D-3212-F34B-B583-F93E5817AAF6}" type="datetimeFigureOut">
              <a:rPr lang="pt-BR" smtClean="0"/>
              <a:t>19/04/2022</a:t>
            </a:fld>
            <a:endParaRPr lang="pt-BR"/>
          </a:p>
        </p:txBody>
      </p:sp>
      <p:sp>
        <p:nvSpPr>
          <p:cNvPr id="6" name="Espaço Reservado para Rodapé 5">
            <a:extLst>
              <a:ext uri="{FF2B5EF4-FFF2-40B4-BE49-F238E27FC236}">
                <a16:creationId xmlns:a16="http://schemas.microsoft.com/office/drawing/2014/main" id="{D7E89AFF-37D7-9D41-B01A-D6B7D0100A7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207D3D71-9CFE-C741-B88F-B896FD24A657}"/>
              </a:ext>
            </a:extLst>
          </p:cNvPr>
          <p:cNvSpPr>
            <a:spLocks noGrp="1"/>
          </p:cNvSpPr>
          <p:nvPr>
            <p:ph type="sldNum" sz="quarter" idx="12"/>
          </p:nvPr>
        </p:nvSpPr>
        <p:spPr/>
        <p:txBody>
          <a:bodyPr/>
          <a:lstStyle/>
          <a:p>
            <a:fld id="{5115F8B0-CF5C-4745-8F36-6D3506870921}" type="slidenum">
              <a:rPr lang="pt-BR" smtClean="0"/>
              <a:t>‹nº›</a:t>
            </a:fld>
            <a:endParaRPr lang="pt-BR"/>
          </a:p>
        </p:txBody>
      </p:sp>
    </p:spTree>
    <p:extLst>
      <p:ext uri="{BB962C8B-B14F-4D97-AF65-F5344CB8AC3E}">
        <p14:creationId xmlns:p14="http://schemas.microsoft.com/office/powerpoint/2010/main" val="2560204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F13C029-981F-9740-85E7-E8917AB38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69F2E96-B8A1-9040-ABDD-00182F8A17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53D5855-59D3-3E4A-82D4-83C105C86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1DC4D-3212-F34B-B583-F93E5817AAF6}" type="datetimeFigureOut">
              <a:rPr lang="pt-BR" smtClean="0"/>
              <a:t>19/04/2022</a:t>
            </a:fld>
            <a:endParaRPr lang="pt-BR"/>
          </a:p>
        </p:txBody>
      </p:sp>
      <p:sp>
        <p:nvSpPr>
          <p:cNvPr id="5" name="Espaço Reservado para Rodapé 4">
            <a:extLst>
              <a:ext uri="{FF2B5EF4-FFF2-40B4-BE49-F238E27FC236}">
                <a16:creationId xmlns:a16="http://schemas.microsoft.com/office/drawing/2014/main" id="{5E054486-C83B-CE48-88ED-58FACEF6F6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6C97E265-3E0C-184A-B3C6-16B9D50E69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15F8B0-CF5C-4745-8F36-6D3506870921}" type="slidenum">
              <a:rPr lang="pt-BR" smtClean="0"/>
              <a:t>‹nº›</a:t>
            </a:fld>
            <a:endParaRPr lang="pt-BR"/>
          </a:p>
        </p:txBody>
      </p:sp>
    </p:spTree>
    <p:extLst>
      <p:ext uri="{BB962C8B-B14F-4D97-AF65-F5344CB8AC3E}">
        <p14:creationId xmlns:p14="http://schemas.microsoft.com/office/powerpoint/2010/main" val="2506323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mbasciati.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imbasciati.it/it/"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3BAEF4-3FA7-2A45-9638-846F81574349}"/>
              </a:ext>
            </a:extLst>
          </p:cNvPr>
          <p:cNvSpPr>
            <a:spLocks noGrp="1"/>
          </p:cNvSpPr>
          <p:nvPr>
            <p:ph type="ctrTitle"/>
          </p:nvPr>
        </p:nvSpPr>
        <p:spPr/>
        <p:txBody>
          <a:bodyPr>
            <a:normAutofit/>
          </a:bodyPr>
          <a:lstStyle/>
          <a:p>
            <a:br>
              <a:rPr lang="pt-BR" sz="2800" b="1" dirty="0"/>
            </a:br>
            <a:r>
              <a:rPr lang="pt-BR" sz="2800" b="1" dirty="0"/>
              <a:t>A Psicologia Clínica Perinatal</a:t>
            </a:r>
            <a:br>
              <a:rPr lang="pt-BR" sz="2800" dirty="0"/>
            </a:br>
            <a:r>
              <a:rPr lang="pt-BR" sz="2000" i="1" dirty="0" err="1"/>
              <a:t>Antonio</a:t>
            </a:r>
            <a:r>
              <a:rPr lang="pt-BR" sz="2000" i="1" dirty="0"/>
              <a:t> </a:t>
            </a:r>
            <a:r>
              <a:rPr lang="pt-BR" sz="2000" i="1" dirty="0" err="1"/>
              <a:t>Imbasciati</a:t>
            </a:r>
            <a:br>
              <a:rPr lang="pt-BR" sz="2000" dirty="0"/>
            </a:br>
            <a:r>
              <a:rPr lang="pt-BR" sz="2000" dirty="0"/>
              <a:t>Professore </a:t>
            </a:r>
            <a:r>
              <a:rPr lang="pt-BR" sz="2000" dirty="0" err="1"/>
              <a:t>Emerito</a:t>
            </a:r>
            <a:r>
              <a:rPr lang="pt-BR" sz="2000" dirty="0"/>
              <a:t> </a:t>
            </a:r>
            <a:r>
              <a:rPr lang="pt-BR" sz="2000" dirty="0" err="1"/>
              <a:t>di</a:t>
            </a:r>
            <a:r>
              <a:rPr lang="pt-BR" sz="2000" dirty="0"/>
              <a:t> Psicologia Clinica</a:t>
            </a:r>
            <a:br>
              <a:rPr lang="pt-BR" sz="2000" dirty="0"/>
            </a:br>
            <a:r>
              <a:rPr lang="pt-BR" sz="2000" dirty="0" err="1"/>
              <a:t>dell'Università</a:t>
            </a:r>
            <a:r>
              <a:rPr lang="pt-BR" sz="2000" dirty="0"/>
              <a:t> </a:t>
            </a:r>
            <a:r>
              <a:rPr lang="pt-BR" sz="2000" dirty="0" err="1"/>
              <a:t>degli</a:t>
            </a:r>
            <a:r>
              <a:rPr lang="pt-BR" sz="2000" dirty="0"/>
              <a:t> Studi </a:t>
            </a:r>
            <a:r>
              <a:rPr lang="pt-BR" sz="2000" dirty="0" err="1"/>
              <a:t>di</a:t>
            </a:r>
            <a:r>
              <a:rPr lang="pt-BR" sz="2000" dirty="0"/>
              <a:t> Brescia</a:t>
            </a:r>
            <a:br>
              <a:rPr lang="pt-BR" sz="2000" dirty="0"/>
            </a:br>
            <a:r>
              <a:rPr lang="pt-BR" sz="2000" dirty="0">
                <a:hlinkClick r:id="rId2"/>
              </a:rPr>
              <a:t>www.imbasciati.it</a:t>
            </a:r>
            <a:br>
              <a:rPr lang="pt-BR" sz="2000" dirty="0"/>
            </a:br>
            <a:endParaRPr lang="pt-BR" sz="2800" dirty="0"/>
          </a:p>
        </p:txBody>
      </p:sp>
      <p:sp>
        <p:nvSpPr>
          <p:cNvPr id="3" name="Subtítulo 2">
            <a:extLst>
              <a:ext uri="{FF2B5EF4-FFF2-40B4-BE49-F238E27FC236}">
                <a16:creationId xmlns:a16="http://schemas.microsoft.com/office/drawing/2014/main" id="{6C18224E-D52E-0549-A160-4AFDEB5730E9}"/>
              </a:ext>
            </a:extLst>
          </p:cNvPr>
          <p:cNvSpPr>
            <a:spLocks noGrp="1"/>
          </p:cNvSpPr>
          <p:nvPr>
            <p:ph type="subTitle" idx="1"/>
          </p:nvPr>
        </p:nvSpPr>
        <p:spPr/>
        <p:txBody>
          <a:bodyPr>
            <a:normAutofit fontScale="62500" lnSpcReduction="20000"/>
          </a:bodyPr>
          <a:lstStyle/>
          <a:p>
            <a:br>
              <a:rPr lang="pt-BR" dirty="0"/>
            </a:br>
            <a:r>
              <a:rPr lang="pt-BR" b="1" dirty="0"/>
              <a:t>Psicanálise &amp; Desenvolvimento VI. A PSICANÁLISE PERINATAL E O DESENVOLVIMENTO PSÍQUICO </a:t>
            </a:r>
          </a:p>
          <a:p>
            <a:r>
              <a:rPr lang="pt-BR" dirty="0"/>
              <a:t>Prof. Dr. </a:t>
            </a:r>
            <a:r>
              <a:rPr lang="pt-BR" i="1" dirty="0"/>
              <a:t>Leopoldo </a:t>
            </a:r>
            <a:r>
              <a:rPr lang="pt-BR" i="1" dirty="0" err="1"/>
              <a:t>Fulgencio</a:t>
            </a:r>
            <a:endParaRPr lang="pt-BR" i="1" dirty="0"/>
          </a:p>
          <a:p>
            <a:r>
              <a:rPr lang="pt-BR" dirty="0"/>
              <a:t>Programa de Pós-Graduação em Psicologia Escolar e do Desenvolvimento Humano</a:t>
            </a:r>
          </a:p>
          <a:p>
            <a:r>
              <a:rPr lang="pt-BR" dirty="0"/>
              <a:t>Instituto de Psicologia da Universidade de São Paulo</a:t>
            </a:r>
          </a:p>
          <a:p>
            <a:r>
              <a:rPr lang="pt-BR" dirty="0"/>
              <a:t>2022</a:t>
            </a:r>
          </a:p>
        </p:txBody>
      </p:sp>
    </p:spTree>
    <p:extLst>
      <p:ext uri="{BB962C8B-B14F-4D97-AF65-F5344CB8AC3E}">
        <p14:creationId xmlns:p14="http://schemas.microsoft.com/office/powerpoint/2010/main" val="154862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95E922-BD18-1743-A63F-CBC57FE5725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1217FBC-41C3-234D-B0F1-A7A05B4C1CB5}"/>
              </a:ext>
            </a:extLst>
          </p:cNvPr>
          <p:cNvSpPr>
            <a:spLocks noGrp="1"/>
          </p:cNvSpPr>
          <p:nvPr>
            <p:ph idx="1"/>
          </p:nvPr>
        </p:nvSpPr>
        <p:spPr/>
        <p:txBody>
          <a:bodyPr>
            <a:normAutofit fontScale="77500" lnSpcReduction="20000"/>
          </a:bodyPr>
          <a:lstStyle/>
          <a:p>
            <a:pPr algn="just">
              <a:lnSpc>
                <a:spcPct val="150000"/>
              </a:lnSpc>
            </a:pPr>
            <a:r>
              <a:rPr lang="pt-BR" dirty="0"/>
              <a:t>Esta Psicologia Clínica, que se beneficia em grande parte e necessariamente da contribuição psicanalítica, foi integrada por mim, na Escola da Universidade de Brescia, </a:t>
            </a:r>
          </a:p>
          <a:p>
            <a:pPr lvl="1" algn="just">
              <a:lnSpc>
                <a:spcPct val="150000"/>
              </a:lnSpc>
            </a:pPr>
            <a:r>
              <a:rPr lang="pt-BR" dirty="0"/>
              <a:t>ao estudo das origens da mente,</a:t>
            </a:r>
          </a:p>
          <a:p>
            <a:pPr lvl="1" algn="just">
              <a:lnSpc>
                <a:spcPct val="150000"/>
              </a:lnSpc>
            </a:pPr>
            <a:r>
              <a:rPr lang="pt-BR" dirty="0"/>
              <a:t>dos processos </a:t>
            </a:r>
            <a:r>
              <a:rPr lang="pt-BR" dirty="0" err="1"/>
              <a:t>protomentais</a:t>
            </a:r>
            <a:r>
              <a:rPr lang="pt-BR" dirty="0"/>
              <a:t> que se encontram, clínica e experimentalmente, ao longo do desenvolvimento humano do feto ao recém-nascido (</a:t>
            </a:r>
            <a:r>
              <a:rPr lang="pt-BR" dirty="0" err="1"/>
              <a:t>Imbasciati</a:t>
            </a:r>
            <a:r>
              <a:rPr lang="pt-BR" dirty="0"/>
              <a:t>, </a:t>
            </a:r>
            <a:r>
              <a:rPr lang="pt-BR" dirty="0" err="1"/>
              <a:t>Calorio</a:t>
            </a:r>
            <a:r>
              <a:rPr lang="pt-BR" dirty="0"/>
              <a:t>, 1981; </a:t>
            </a:r>
            <a:r>
              <a:rPr lang="pt-BR" dirty="0" err="1"/>
              <a:t>Imbasciati</a:t>
            </a:r>
            <a:r>
              <a:rPr lang="pt-BR" dirty="0"/>
              <a:t>, 1994, 1998, 2005ab); </a:t>
            </a:r>
          </a:p>
          <a:p>
            <a:pPr algn="just">
              <a:lnSpc>
                <a:spcPct val="150000"/>
              </a:lnSpc>
            </a:pPr>
            <a:r>
              <a:rPr lang="pt-BR" dirty="0"/>
              <a:t>considerando-a como uma  extensão da observação e da investigação experimental em crianças (</a:t>
            </a:r>
            <a:r>
              <a:rPr lang="pt-BR" dirty="0" err="1"/>
              <a:t>Manfredi</a:t>
            </a:r>
            <a:r>
              <a:rPr lang="pt-BR" dirty="0"/>
              <a:t>, </a:t>
            </a:r>
            <a:r>
              <a:rPr lang="pt-BR" dirty="0" err="1"/>
              <a:t>Imbasciati</a:t>
            </a:r>
            <a:r>
              <a:rPr lang="pt-BR" dirty="0"/>
              <a:t>, 2004) e (Cena, </a:t>
            </a:r>
            <a:r>
              <a:rPr lang="pt-BR" dirty="0" err="1"/>
              <a:t>Imbasciati</a:t>
            </a:r>
            <a:r>
              <a:rPr lang="pt-BR" dirty="0"/>
              <a:t>, </a:t>
            </a:r>
            <a:r>
              <a:rPr lang="pt-BR" dirty="0" err="1"/>
              <a:t>Bal</a:t>
            </a:r>
            <a:r>
              <a:rPr lang="pt-BR" dirty="0"/>
              <a:t> </a:t>
            </a:r>
            <a:r>
              <a:rPr lang="pt-BR" dirty="0" err="1"/>
              <a:t>doni</a:t>
            </a:r>
            <a:r>
              <a:rPr lang="pt-BR" dirty="0"/>
              <a:t>, 2010,2012).</a:t>
            </a:r>
          </a:p>
        </p:txBody>
      </p:sp>
    </p:spTree>
    <p:extLst>
      <p:ext uri="{BB962C8B-B14F-4D97-AF65-F5344CB8AC3E}">
        <p14:creationId xmlns:p14="http://schemas.microsoft.com/office/powerpoint/2010/main" val="422977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86248A-9C97-A645-8712-BDB403CEC89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74EA33D-CAB7-0349-945E-2F192121C127}"/>
              </a:ext>
            </a:extLst>
          </p:cNvPr>
          <p:cNvSpPr>
            <a:spLocks noGrp="1"/>
          </p:cNvSpPr>
          <p:nvPr>
            <p:ph idx="1"/>
          </p:nvPr>
        </p:nvSpPr>
        <p:spPr/>
        <p:txBody>
          <a:bodyPr/>
          <a:lstStyle/>
          <a:p>
            <a:pPr marL="0" indent="0" algn="just">
              <a:lnSpc>
                <a:spcPct val="150000"/>
              </a:lnSpc>
              <a:buNone/>
            </a:pPr>
            <a:r>
              <a:rPr lang="pt-BR" dirty="0"/>
              <a:t>Nesta épica já existia uma "Psicologia Pré-natal", muitas vezes fundindo-se com uma "Medicina Pré-natal", em algumas Escolas denominadas "Medicina Fetal", concebidas diversamente do ponto de vista metodológico e, portanto, dos seus </a:t>
            </a:r>
            <a:r>
              <a:rPr lang="pt-BR" dirty="0" err="1"/>
              <a:t>objectivos</a:t>
            </a:r>
            <a:r>
              <a:rPr lang="pt-BR" dirty="0"/>
              <a:t> e formas.</a:t>
            </a:r>
          </a:p>
        </p:txBody>
      </p:sp>
    </p:spTree>
    <p:extLst>
      <p:ext uri="{BB962C8B-B14F-4D97-AF65-F5344CB8AC3E}">
        <p14:creationId xmlns:p14="http://schemas.microsoft.com/office/powerpoint/2010/main" val="3680944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98B359-0015-994B-84C8-6494840992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9E91FB4-4A0E-F343-B36A-0D03367F869D}"/>
              </a:ext>
            </a:extLst>
          </p:cNvPr>
          <p:cNvSpPr>
            <a:spLocks noGrp="1"/>
          </p:cNvSpPr>
          <p:nvPr>
            <p:ph idx="1"/>
          </p:nvPr>
        </p:nvSpPr>
        <p:spPr/>
        <p:txBody>
          <a:bodyPr>
            <a:normAutofit fontScale="85000" lnSpcReduction="10000"/>
          </a:bodyPr>
          <a:lstStyle/>
          <a:p>
            <a:pPr algn="just">
              <a:lnSpc>
                <a:spcPct val="160000"/>
              </a:lnSpc>
            </a:pPr>
            <a:r>
              <a:rPr lang="pt-BR" sz="2300" dirty="0"/>
              <a:t>A confluência de uma Psicologia Clínica onde o termo "clínica" não era apenas sinônimo de uma atividade </a:t>
            </a:r>
            <a:r>
              <a:rPr lang="pt-BR" sz="2300" i="1" dirty="0"/>
              <a:t>curativa</a:t>
            </a:r>
            <a:r>
              <a:rPr lang="pt-BR" sz="2300" dirty="0"/>
              <a:t>, isto é, não se referia à patologia, mas se dirigia à pesquisa, como também, à prevenção; </a:t>
            </a:r>
          </a:p>
          <a:p>
            <a:pPr algn="just">
              <a:lnSpc>
                <a:spcPct val="160000"/>
              </a:lnSpc>
            </a:pPr>
            <a:r>
              <a:rPr lang="pt-BR" sz="2300" dirty="0"/>
              <a:t>comungando meus estudos e minha Escola sobre desenvolvimento psíquico primário e sua génese relacional, deparamo-nos com uma revista "gloriosa", </a:t>
            </a:r>
            <a:r>
              <a:rPr lang="pt-BR" sz="2300" i="1" dirty="0" err="1"/>
              <a:t>Nascere</a:t>
            </a:r>
            <a:r>
              <a:rPr lang="pt-BR" sz="2300" dirty="0"/>
              <a:t> – fundada por um obstetra (</a:t>
            </a:r>
            <a:r>
              <a:rPr lang="pt-BR" sz="2300" dirty="0" err="1"/>
              <a:t>Ferruccio</a:t>
            </a:r>
            <a:r>
              <a:rPr lang="pt-BR" sz="2300" dirty="0"/>
              <a:t> </a:t>
            </a:r>
            <a:r>
              <a:rPr lang="pt-BR" sz="2300" dirty="0" err="1"/>
              <a:t>Miraglia</a:t>
            </a:r>
            <a:r>
              <a:rPr lang="pt-BR" sz="2300" dirty="0"/>
              <a:t>) e por um psicanalista (Franco </a:t>
            </a:r>
            <a:r>
              <a:rPr lang="pt-BR" sz="2300" dirty="0" err="1"/>
              <a:t>Fornari</a:t>
            </a:r>
            <a:r>
              <a:rPr lang="pt-BR" sz="2300" dirty="0"/>
              <a:t>)] –, que defendia a proposta de uma "</a:t>
            </a:r>
            <a:r>
              <a:rPr lang="pt-BR" sz="2300" dirty="0" err="1"/>
              <a:t>Psicoproffilaxia</a:t>
            </a:r>
            <a:r>
              <a:rPr lang="pt-BR" sz="2300" dirty="0"/>
              <a:t>" no parto e no nascimento, </a:t>
            </a:r>
          </a:p>
          <a:p>
            <a:pPr algn="just">
              <a:lnSpc>
                <a:spcPct val="160000"/>
              </a:lnSpc>
            </a:pPr>
            <a:r>
              <a:rPr lang="pt-BR" sz="2300" dirty="0"/>
              <a:t>a partir do que formulei minha proposta de uma "Psicologia Clínica Perinatal" (</a:t>
            </a:r>
            <a:r>
              <a:rPr lang="pt-BR" sz="2300" dirty="0" err="1"/>
              <a:t>Imbasciati</a:t>
            </a:r>
            <a:r>
              <a:rPr lang="pt-BR" sz="2300" dirty="0"/>
              <a:t>, 1997), </a:t>
            </a:r>
          </a:p>
          <a:p>
            <a:endParaRPr lang="pt-BR" dirty="0"/>
          </a:p>
        </p:txBody>
      </p:sp>
    </p:spTree>
    <p:extLst>
      <p:ext uri="{BB962C8B-B14F-4D97-AF65-F5344CB8AC3E}">
        <p14:creationId xmlns:p14="http://schemas.microsoft.com/office/powerpoint/2010/main" val="1561645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98B359-0015-994B-84C8-6494840992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9E91FB4-4A0E-F343-B36A-0D03367F869D}"/>
              </a:ext>
            </a:extLst>
          </p:cNvPr>
          <p:cNvSpPr>
            <a:spLocks noGrp="1"/>
          </p:cNvSpPr>
          <p:nvPr>
            <p:ph idx="1"/>
          </p:nvPr>
        </p:nvSpPr>
        <p:spPr/>
        <p:txBody>
          <a:bodyPr>
            <a:normAutofit/>
          </a:bodyPr>
          <a:lstStyle/>
          <a:p>
            <a:pPr marL="457200" lvl="1" indent="0" algn="just">
              <a:lnSpc>
                <a:spcPct val="160000"/>
              </a:lnSpc>
              <a:buNone/>
            </a:pPr>
            <a:endParaRPr lang="pt-BR" sz="2300" dirty="0"/>
          </a:p>
          <a:p>
            <a:pPr marL="457200" lvl="1" indent="0" algn="just">
              <a:lnSpc>
                <a:spcPct val="160000"/>
              </a:lnSpc>
              <a:buNone/>
            </a:pPr>
            <a:r>
              <a:rPr lang="pt-BR" sz="2300" dirty="0"/>
              <a:t>A Psicologia clínica Perinatal reúne especificamente os estudos sobre as origens da mente humana com os eventos psíquicos do acasalamento, concepção, gestação, da vida fetal, dos cuidados nos dois primeiros anos de vida e da constituição da </a:t>
            </a:r>
            <a:r>
              <a:rPr lang="pt-BR" sz="2300" dirty="0" err="1"/>
              <a:t>parentalidade</a:t>
            </a:r>
            <a:r>
              <a:rPr lang="pt-BR" sz="2300" dirty="0"/>
              <a:t>, originado, assim, na convenção de 2006, já citada, e na sua primeira publicação em 2007, com a sua titulação específica </a:t>
            </a:r>
            <a:r>
              <a:rPr lang="pt-BR" sz="2300" i="1" dirty="0"/>
              <a:t>Psicologia Clínica Perinatal</a:t>
            </a:r>
            <a:r>
              <a:rPr lang="pt-BR" sz="2300" dirty="0"/>
              <a:t>.</a:t>
            </a:r>
          </a:p>
          <a:p>
            <a:endParaRPr lang="pt-BR" dirty="0"/>
          </a:p>
        </p:txBody>
      </p:sp>
    </p:spTree>
    <p:extLst>
      <p:ext uri="{BB962C8B-B14F-4D97-AF65-F5344CB8AC3E}">
        <p14:creationId xmlns:p14="http://schemas.microsoft.com/office/powerpoint/2010/main" val="2805946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9C4B86-3236-924A-8F1F-F0FFB9E43A12}"/>
              </a:ext>
            </a:extLst>
          </p:cNvPr>
          <p:cNvSpPr>
            <a:spLocks noGrp="1"/>
          </p:cNvSpPr>
          <p:nvPr>
            <p:ph type="title"/>
          </p:nvPr>
        </p:nvSpPr>
        <p:spPr/>
        <p:txBody>
          <a:bodyPr>
            <a:normAutofit fontScale="90000"/>
          </a:bodyPr>
          <a:lstStyle/>
          <a:p>
            <a:br>
              <a:rPr lang="pt-BR" sz="3100" dirty="0"/>
            </a:br>
            <a:r>
              <a:rPr lang="pt-BR" sz="2200" dirty="0">
                <a:latin typeface="Times New Roman" panose="02020603050405020304" pitchFamily="18" charset="0"/>
                <a:cs typeface="Times New Roman" panose="02020603050405020304" pitchFamily="18" charset="0"/>
              </a:rPr>
              <a:t>Nesse ínterim, entre os anos 90 e os do século seguinte, a literatura mundial demonstrava: </a:t>
            </a:r>
            <a:br>
              <a:rPr lang="pt-BR" dirty="0"/>
            </a:br>
            <a:endParaRPr lang="pt-BR" dirty="0"/>
          </a:p>
        </p:txBody>
      </p:sp>
      <p:sp>
        <p:nvSpPr>
          <p:cNvPr id="3" name="Espaço Reservado para Conteúdo 2">
            <a:extLst>
              <a:ext uri="{FF2B5EF4-FFF2-40B4-BE49-F238E27FC236}">
                <a16:creationId xmlns:a16="http://schemas.microsoft.com/office/drawing/2014/main" id="{9B6AD011-3126-5E4F-BA38-AA4D1B4876B1}"/>
              </a:ext>
            </a:extLst>
          </p:cNvPr>
          <p:cNvSpPr>
            <a:spLocks noGrp="1"/>
          </p:cNvSpPr>
          <p:nvPr>
            <p:ph idx="1"/>
          </p:nvPr>
        </p:nvSpPr>
        <p:spPr/>
        <p:txBody>
          <a:bodyPr>
            <a:normAutofit fontScale="47500" lnSpcReduction="20000"/>
          </a:bodyPr>
          <a:lstStyle/>
          <a:p>
            <a:pPr marL="514350" lvl="0" indent="-514350" algn="just">
              <a:lnSpc>
                <a:spcPct val="150000"/>
              </a:lnSpc>
              <a:buAutoNum type="alphaLcParenR"/>
            </a:pPr>
            <a:r>
              <a:rPr lang="pt-BR" sz="3600" dirty="0">
                <a:latin typeface="Times New Roman" panose="02020603050405020304" pitchFamily="18" charset="0"/>
                <a:cs typeface="Times New Roman" panose="02020603050405020304" pitchFamily="18" charset="0"/>
              </a:rPr>
              <a:t>a importância do desenvolvimento psíquico precoce (fetal, neonatal) nos dois primeiros anos de vida, como base condicionante para a qualidade de qualquer desenvolvimento, incluindo o desenvolvimento somático;</a:t>
            </a:r>
          </a:p>
          <a:p>
            <a:pPr marL="514350" lvl="0" indent="-514350" algn="just">
              <a:lnSpc>
                <a:spcPct val="150000"/>
              </a:lnSpc>
              <a:buAutoNum type="alphaLcParenR"/>
            </a:pPr>
            <a:r>
              <a:rPr lang="pt-BR" sz="3600" dirty="0">
                <a:latin typeface="Times New Roman" panose="02020603050405020304" pitchFamily="18" charset="0"/>
                <a:cs typeface="Times New Roman" panose="02020603050405020304" pitchFamily="18" charset="0"/>
              </a:rPr>
              <a:t>sua origem relacional, e não genética (genômica), referida aos eventos interpessoais do novo ser humano com a mãe e os demais cuidadores (origem e natureza hoje confirmadas pela </a:t>
            </a:r>
            <a:r>
              <a:rPr lang="pt-BR" sz="3600" dirty="0" err="1">
                <a:latin typeface="Times New Roman" panose="02020603050405020304" pitchFamily="18" charset="0"/>
                <a:cs typeface="Times New Roman" panose="02020603050405020304" pitchFamily="18" charset="0"/>
              </a:rPr>
              <a:t>epigenética</a:t>
            </a:r>
            <a:r>
              <a:rPr lang="pt-BR" sz="3600" dirty="0">
                <a:latin typeface="Times New Roman" panose="02020603050405020304" pitchFamily="18" charset="0"/>
                <a:cs typeface="Times New Roman" panose="02020603050405020304" pitchFamily="18" charset="0"/>
              </a:rPr>
              <a:t>);</a:t>
            </a:r>
          </a:p>
          <a:p>
            <a:pPr marL="514350" lvl="0" indent="-514350" algn="just">
              <a:lnSpc>
                <a:spcPct val="150000"/>
              </a:lnSpc>
              <a:buAutoNum type="alphaLcParenR"/>
            </a:pPr>
            <a:r>
              <a:rPr lang="pt-BR" sz="3600" dirty="0">
                <a:latin typeface="Times New Roman" panose="02020603050405020304" pitchFamily="18" charset="0"/>
                <a:cs typeface="Times New Roman" panose="02020603050405020304" pitchFamily="18" charset="0"/>
              </a:rPr>
              <a:t>o tipo de aprendizagem referido às diversas modalidades [campos] e seus efeitos de desenvolvimento associados aos acontecimentos (relacionais) interpessoais;</a:t>
            </a:r>
          </a:p>
          <a:p>
            <a:pPr marL="514350" lvl="0" indent="-514350" algn="just">
              <a:lnSpc>
                <a:spcPct val="150000"/>
              </a:lnSpc>
              <a:buAutoNum type="alphaLcParenR"/>
            </a:pPr>
            <a:r>
              <a:rPr lang="pt-BR" sz="3600" dirty="0">
                <a:latin typeface="Times New Roman" panose="02020603050405020304" pitchFamily="18" charset="0"/>
                <a:cs typeface="Times New Roman" panose="02020603050405020304" pitchFamily="18" charset="0"/>
              </a:rPr>
              <a:t>as dimensões e impactos psíquicos dos acontecimentos da gestação, parto e lactação da criança na mente da mulher, transmitidos à criança como fator determinante, positivo ou negativo, na qualidade do desenvolvimento de sua mente e de seu próprio soma (psicossomático). </a:t>
            </a:r>
          </a:p>
          <a:p>
            <a:pPr marL="514350" lvl="0" indent="-514350" algn="just">
              <a:lnSpc>
                <a:spcPct val="150000"/>
              </a:lnSpc>
              <a:buAutoNum type="alphaLcParenR"/>
            </a:pPr>
            <a:endParaRPr lang="pt-BR" dirty="0"/>
          </a:p>
          <a:p>
            <a:endParaRPr lang="pt-BR" dirty="0"/>
          </a:p>
        </p:txBody>
      </p:sp>
    </p:spTree>
    <p:extLst>
      <p:ext uri="{BB962C8B-B14F-4D97-AF65-F5344CB8AC3E}">
        <p14:creationId xmlns:p14="http://schemas.microsoft.com/office/powerpoint/2010/main" val="2080171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4601DB-4581-5A43-B551-E3C48D19306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0983CEB-122E-1248-ACB3-8893E62E4C23}"/>
              </a:ext>
            </a:extLst>
          </p:cNvPr>
          <p:cNvSpPr>
            <a:spLocks noGrp="1"/>
          </p:cNvSpPr>
          <p:nvPr>
            <p:ph idx="1"/>
          </p:nvPr>
        </p:nvSpPr>
        <p:spPr/>
        <p:txBody>
          <a:bodyPr>
            <a:normAutofit fontScale="70000" lnSpcReduction="20000"/>
          </a:bodyPr>
          <a:lstStyle/>
          <a:p>
            <a:pPr algn="just">
              <a:lnSpc>
                <a:spcPct val="160000"/>
              </a:lnSpc>
            </a:pPr>
            <a:r>
              <a:rPr lang="pt-BR" dirty="0"/>
              <a:t>Tudo isso confirmou a importância de uma Psicologia Clínica Perinatal que procurava integrar os conhecimentos indispensáveis das Ciências Obstétricas à Psicologia Clínica, das Ciências Sociais, da Neonatologia, da Neuropsiquiatria Infantil e da Pediatria. </a:t>
            </a:r>
          </a:p>
          <a:p>
            <a:pPr algn="just">
              <a:lnSpc>
                <a:spcPct val="160000"/>
              </a:lnSpc>
            </a:pPr>
            <a:r>
              <a:rPr lang="pt-BR" dirty="0"/>
              <a:t>Desta necessidade científica surgiu a necessidade de desenvolver uma competência integrada para todos os operadores do parto. Assim nasceu o primeiro curso de Psicologia Clínica Perinatal em Brescia, no ano de 2012/13, e outros se seguiram, de onde nasceram os quatro volumes (um quinto em construção), que constituem como um "manual", para todos os operadores interessados, referido a  diferentes títulos e com diferentes habilidades, bem como para um horizonte social mais amplo.</a:t>
            </a:r>
          </a:p>
          <a:p>
            <a:endParaRPr lang="pt-BR" dirty="0"/>
          </a:p>
        </p:txBody>
      </p:sp>
    </p:spTree>
    <p:extLst>
      <p:ext uri="{BB962C8B-B14F-4D97-AF65-F5344CB8AC3E}">
        <p14:creationId xmlns:p14="http://schemas.microsoft.com/office/powerpoint/2010/main" val="1783332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D279A3-2281-A448-963B-614702539D1E}"/>
              </a:ext>
            </a:extLst>
          </p:cNvPr>
          <p:cNvSpPr>
            <a:spLocks noGrp="1"/>
          </p:cNvSpPr>
          <p:nvPr>
            <p:ph type="title"/>
          </p:nvPr>
        </p:nvSpPr>
        <p:spPr/>
        <p:txBody>
          <a:bodyPr>
            <a:normAutofit/>
          </a:bodyPr>
          <a:lstStyle/>
          <a:p>
            <a:pPr algn="ctr"/>
            <a:r>
              <a:rPr lang="pt-BR" sz="2800" b="1" dirty="0" err="1"/>
              <a:t>Transgeracionalidade</a:t>
            </a:r>
            <a:endParaRPr lang="pt-BR" sz="2800" b="1" dirty="0"/>
          </a:p>
        </p:txBody>
      </p:sp>
      <p:sp>
        <p:nvSpPr>
          <p:cNvPr id="3" name="Espaço Reservado para Conteúdo 2">
            <a:extLst>
              <a:ext uri="{FF2B5EF4-FFF2-40B4-BE49-F238E27FC236}">
                <a16:creationId xmlns:a16="http://schemas.microsoft.com/office/drawing/2014/main" id="{1D32DEF8-423B-E04F-86A0-547994CE4ABC}"/>
              </a:ext>
            </a:extLst>
          </p:cNvPr>
          <p:cNvSpPr>
            <a:spLocks noGrp="1"/>
          </p:cNvSpPr>
          <p:nvPr>
            <p:ph idx="1"/>
          </p:nvPr>
        </p:nvSpPr>
        <p:spPr/>
        <p:txBody>
          <a:bodyPr>
            <a:normAutofit fontScale="92500" lnSpcReduction="10000"/>
          </a:bodyPr>
          <a:lstStyle/>
          <a:p>
            <a:pPr algn="just">
              <a:lnSpc>
                <a:spcPct val="170000"/>
              </a:lnSpc>
            </a:pPr>
            <a:r>
              <a:rPr lang="pt-BR" dirty="0"/>
              <a:t>Fundamental a esta última proposta são também as descobertas sobre a </a:t>
            </a:r>
            <a:r>
              <a:rPr lang="pt-BR" dirty="0" err="1"/>
              <a:t>transgeracionalidade</a:t>
            </a:r>
            <a:r>
              <a:rPr lang="pt-BR" dirty="0"/>
              <a:t>: </a:t>
            </a:r>
          </a:p>
          <a:p>
            <a:pPr lvl="1" algn="just">
              <a:lnSpc>
                <a:spcPct val="170000"/>
              </a:lnSpc>
            </a:pPr>
            <a:r>
              <a:rPr lang="pt-BR" dirty="0"/>
              <a:t>a qualidade da mente, condicionada pelos eventos interpessoais e externos da </a:t>
            </a:r>
            <a:r>
              <a:rPr lang="pt-BR" dirty="0" err="1"/>
              <a:t>perinatalidade</a:t>
            </a:r>
            <a:r>
              <a:rPr lang="pt-BR" dirty="0"/>
              <a:t> que, por sua vez, condiciona não apenas a mente do futuro indivíduo adulto solteiro, mas também sua capacidade futura de transmitir essa qualidade, boa ou não, saudável ou "patológica", para os filhos; e estes, por sua vez, aos filhos dos filhos (</a:t>
            </a:r>
            <a:r>
              <a:rPr lang="pt-BR" dirty="0" err="1"/>
              <a:t>Imbasciati</a:t>
            </a:r>
            <a:r>
              <a:rPr lang="pt-BR" dirty="0"/>
              <a:t>, </a:t>
            </a:r>
            <a:r>
              <a:rPr lang="pt-BR" dirty="0" err="1"/>
              <a:t>Dabrassi</a:t>
            </a:r>
            <a:r>
              <a:rPr lang="pt-BR" dirty="0"/>
              <a:t>, Cena, 2012). </a:t>
            </a:r>
          </a:p>
          <a:p>
            <a:endParaRPr lang="pt-BR" dirty="0"/>
          </a:p>
        </p:txBody>
      </p:sp>
    </p:spTree>
    <p:extLst>
      <p:ext uri="{BB962C8B-B14F-4D97-AF65-F5344CB8AC3E}">
        <p14:creationId xmlns:p14="http://schemas.microsoft.com/office/powerpoint/2010/main" val="1854767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DBD4D-6D15-EE48-975B-6546A2AF9CD9}"/>
              </a:ext>
            </a:extLst>
          </p:cNvPr>
          <p:cNvSpPr>
            <a:spLocks noGrp="1"/>
          </p:cNvSpPr>
          <p:nvPr>
            <p:ph type="title"/>
          </p:nvPr>
        </p:nvSpPr>
        <p:spPr/>
        <p:txBody>
          <a:bodyPr>
            <a:normAutofit/>
          </a:bodyPr>
          <a:lstStyle/>
          <a:p>
            <a:pPr algn="ctr"/>
            <a:r>
              <a:rPr lang="pt-BR" sz="2800" b="1" dirty="0"/>
              <a:t>As neurociências </a:t>
            </a:r>
          </a:p>
        </p:txBody>
      </p:sp>
      <p:sp>
        <p:nvSpPr>
          <p:cNvPr id="3" name="Espaço Reservado para Conteúdo 2">
            <a:extLst>
              <a:ext uri="{FF2B5EF4-FFF2-40B4-BE49-F238E27FC236}">
                <a16:creationId xmlns:a16="http://schemas.microsoft.com/office/drawing/2014/main" id="{D84C72DA-38DC-9A4C-9211-FFE6BAF470F9}"/>
              </a:ext>
            </a:extLst>
          </p:cNvPr>
          <p:cNvSpPr>
            <a:spLocks noGrp="1"/>
          </p:cNvSpPr>
          <p:nvPr>
            <p:ph idx="1"/>
          </p:nvPr>
        </p:nvSpPr>
        <p:spPr/>
        <p:txBody>
          <a:bodyPr>
            <a:normAutofit fontScale="92500"/>
          </a:bodyPr>
          <a:lstStyle/>
          <a:p>
            <a:pPr algn="just">
              <a:lnSpc>
                <a:spcPct val="170000"/>
              </a:lnSpc>
            </a:pPr>
            <a:r>
              <a:rPr lang="pt-BR" dirty="0"/>
              <a:t>Tão fundamentais também são as descobertas da neurociência e da genética, sobre como o desenvolvimento da mente, conforme descrito pelas descobertas clínico-psicológicas, para o desenvolvimento do cérebro: </a:t>
            </a:r>
          </a:p>
          <a:p>
            <a:pPr lvl="1" algn="just">
              <a:lnSpc>
                <a:spcPct val="170000"/>
              </a:lnSpc>
            </a:pPr>
            <a:r>
              <a:rPr lang="pt-BR" dirty="0"/>
              <a:t>a experiência interpessoal gera as redes neurais que determinam o desenvolvimento que caracteriza o cérebro de aquele único indivíduo (</a:t>
            </a:r>
            <a:r>
              <a:rPr lang="pt-BR" dirty="0" err="1"/>
              <a:t>Imbasciati</a:t>
            </a:r>
            <a:r>
              <a:rPr lang="pt-BR" dirty="0"/>
              <a:t>, </a:t>
            </a:r>
            <a:r>
              <a:rPr lang="pt-BR" dirty="0" err="1"/>
              <a:t>Longhin</a:t>
            </a:r>
            <a:r>
              <a:rPr lang="pt-BR" dirty="0"/>
              <a:t>, 2014, cap. 21). </a:t>
            </a:r>
          </a:p>
          <a:p>
            <a:endParaRPr lang="pt-BR" dirty="0"/>
          </a:p>
        </p:txBody>
      </p:sp>
    </p:spTree>
    <p:extLst>
      <p:ext uri="{BB962C8B-B14F-4D97-AF65-F5344CB8AC3E}">
        <p14:creationId xmlns:p14="http://schemas.microsoft.com/office/powerpoint/2010/main" val="2175808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DBD4D-6D15-EE48-975B-6546A2AF9CD9}"/>
              </a:ext>
            </a:extLst>
          </p:cNvPr>
          <p:cNvSpPr>
            <a:spLocks noGrp="1"/>
          </p:cNvSpPr>
          <p:nvPr>
            <p:ph type="title"/>
          </p:nvPr>
        </p:nvSpPr>
        <p:spPr/>
        <p:txBody>
          <a:bodyPr>
            <a:normAutofit/>
          </a:bodyPr>
          <a:lstStyle/>
          <a:p>
            <a:r>
              <a:rPr lang="pt-BR" sz="2800" b="1" dirty="0">
                <a:latin typeface="Times New Roman" panose="02020603050405020304" pitchFamily="18" charset="0"/>
                <a:cs typeface="Times New Roman" panose="02020603050405020304" pitchFamily="18" charset="0"/>
              </a:rPr>
              <a:t>Mente e cérebro se desenvolvem em retroalimentação recíproca</a:t>
            </a:r>
            <a:r>
              <a:rPr lang="pt-BR" sz="2800" dirty="0">
                <a:latin typeface="Times New Roman" panose="02020603050405020304" pitchFamily="18" charset="0"/>
                <a:cs typeface="Times New Roman" panose="02020603050405020304" pitchFamily="18" charset="0"/>
              </a:rPr>
              <a:t>:</a:t>
            </a:r>
          </a:p>
        </p:txBody>
      </p:sp>
      <p:sp>
        <p:nvSpPr>
          <p:cNvPr id="3" name="Espaço Reservado para Conteúdo 2">
            <a:extLst>
              <a:ext uri="{FF2B5EF4-FFF2-40B4-BE49-F238E27FC236}">
                <a16:creationId xmlns:a16="http://schemas.microsoft.com/office/drawing/2014/main" id="{D84C72DA-38DC-9A4C-9211-FFE6BAF470F9}"/>
              </a:ext>
            </a:extLst>
          </p:cNvPr>
          <p:cNvSpPr>
            <a:spLocks noGrp="1"/>
          </p:cNvSpPr>
          <p:nvPr>
            <p:ph idx="1"/>
          </p:nvPr>
        </p:nvSpPr>
        <p:spPr/>
        <p:txBody>
          <a:bodyPr>
            <a:normAutofit fontScale="92500"/>
          </a:bodyPr>
          <a:lstStyle/>
          <a:p>
            <a:pPr algn="just">
              <a:lnSpc>
                <a:spcPct val="170000"/>
              </a:lnSpc>
            </a:pPr>
            <a:r>
              <a:rPr lang="pt-BR" dirty="0"/>
              <a:t>o desenvolvimento, tanto da mente quanto do cérebro, não obedece a uma "maturação" natural, ditada pelo genoma, mas é o resultado, individual em sua qualidade específica para cada pessoa, da aprendizagem neonatal e infantil, que condicionam a expressividade gênica na formação e transformação contínua das redes neurais, das quais depende a funcionalidade de cada cérebro em sua singularidade. </a:t>
            </a:r>
          </a:p>
          <a:p>
            <a:endParaRPr lang="pt-BR" dirty="0"/>
          </a:p>
        </p:txBody>
      </p:sp>
    </p:spTree>
    <p:extLst>
      <p:ext uri="{BB962C8B-B14F-4D97-AF65-F5344CB8AC3E}">
        <p14:creationId xmlns:p14="http://schemas.microsoft.com/office/powerpoint/2010/main" val="170027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ADBD4D-6D15-EE48-975B-6546A2AF9CD9}"/>
              </a:ext>
            </a:extLst>
          </p:cNvPr>
          <p:cNvSpPr>
            <a:spLocks noGrp="1"/>
          </p:cNvSpPr>
          <p:nvPr>
            <p:ph type="title"/>
          </p:nvPr>
        </p:nvSpPr>
        <p:spPr/>
        <p:txBody>
          <a:bodyPr>
            <a:normAutofit/>
          </a:bodyPr>
          <a:lstStyle/>
          <a:p>
            <a:pPr algn="ctr"/>
            <a:r>
              <a:rPr lang="pt-BR" sz="2800" b="1" dirty="0">
                <a:latin typeface="Times New Roman" panose="02020603050405020304" pitchFamily="18" charset="0"/>
                <a:cs typeface="Times New Roman" panose="02020603050405020304" pitchFamily="18" charset="0"/>
              </a:rPr>
              <a:t>Individualidade cerebral advém da história relacional</a:t>
            </a:r>
          </a:p>
        </p:txBody>
      </p:sp>
      <p:sp>
        <p:nvSpPr>
          <p:cNvPr id="3" name="Espaço Reservado para Conteúdo 2">
            <a:extLst>
              <a:ext uri="{FF2B5EF4-FFF2-40B4-BE49-F238E27FC236}">
                <a16:creationId xmlns:a16="http://schemas.microsoft.com/office/drawing/2014/main" id="{D84C72DA-38DC-9A4C-9211-FFE6BAF470F9}"/>
              </a:ext>
            </a:extLst>
          </p:cNvPr>
          <p:cNvSpPr>
            <a:spLocks noGrp="1"/>
          </p:cNvSpPr>
          <p:nvPr>
            <p:ph idx="1"/>
          </p:nvPr>
        </p:nvSpPr>
        <p:spPr/>
        <p:txBody>
          <a:bodyPr>
            <a:normAutofit lnSpcReduction="10000"/>
          </a:bodyPr>
          <a:lstStyle/>
          <a:p>
            <a:pPr algn="just">
              <a:lnSpc>
                <a:spcPct val="170000"/>
              </a:lnSpc>
            </a:pPr>
            <a:r>
              <a:rPr lang="pt-BR" dirty="0"/>
              <a:t>Ninguém tem uma mente igual à de outro porque ninguém tem um cérebro igual ao de outro. </a:t>
            </a:r>
          </a:p>
          <a:p>
            <a:pPr algn="just">
              <a:lnSpc>
                <a:spcPct val="170000"/>
              </a:lnSpc>
            </a:pPr>
            <a:r>
              <a:rPr lang="pt-BR" dirty="0"/>
              <a:t>Nessa individualidade, central é a qualidade da mente-cérebro dos pais e especificamente sua capacidade de tecer com a criança um relacionamento que produzirá seu desenvolvimento ótimo e não patológico.</a:t>
            </a:r>
          </a:p>
          <a:p>
            <a:endParaRPr lang="pt-BR" dirty="0"/>
          </a:p>
        </p:txBody>
      </p:sp>
    </p:spTree>
    <p:extLst>
      <p:ext uri="{BB962C8B-B14F-4D97-AF65-F5344CB8AC3E}">
        <p14:creationId xmlns:p14="http://schemas.microsoft.com/office/powerpoint/2010/main" val="152953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A779F-3B21-6D49-8AB6-0A89197204D7}"/>
              </a:ext>
            </a:extLst>
          </p:cNvPr>
          <p:cNvSpPr>
            <a:spLocks noGrp="1"/>
          </p:cNvSpPr>
          <p:nvPr>
            <p:ph type="title"/>
          </p:nvPr>
        </p:nvSpPr>
        <p:spPr/>
        <p:txBody>
          <a:bodyPr>
            <a:normAutofit/>
          </a:bodyPr>
          <a:lstStyle/>
          <a:p>
            <a:pPr algn="ctr"/>
            <a:r>
              <a:rPr lang="pt-BR" sz="2800" b="1" dirty="0" err="1"/>
              <a:t>Antonio</a:t>
            </a:r>
            <a:r>
              <a:rPr lang="pt-BR" sz="2800" b="1" dirty="0"/>
              <a:t> </a:t>
            </a:r>
            <a:r>
              <a:rPr lang="pt-BR" sz="2800" b="1" dirty="0" err="1"/>
              <a:t>Imbasciati</a:t>
            </a:r>
            <a:br>
              <a:rPr lang="pt-BR" sz="2800" b="1" dirty="0"/>
            </a:br>
            <a:r>
              <a:rPr lang="pt-BR" sz="2800" b="1" dirty="0">
                <a:hlinkClick r:id="rId2"/>
              </a:rPr>
              <a:t>www.imbasciati.it</a:t>
            </a:r>
            <a:endParaRPr lang="pt-BR" sz="2800" b="1" dirty="0"/>
          </a:p>
        </p:txBody>
      </p:sp>
      <p:sp>
        <p:nvSpPr>
          <p:cNvPr id="3" name="Espaço Reservado para Conteúdo 2">
            <a:extLst>
              <a:ext uri="{FF2B5EF4-FFF2-40B4-BE49-F238E27FC236}">
                <a16:creationId xmlns:a16="http://schemas.microsoft.com/office/drawing/2014/main" id="{3CF42A77-D5C1-3740-837D-716DC60B2380}"/>
              </a:ext>
            </a:extLst>
          </p:cNvPr>
          <p:cNvSpPr>
            <a:spLocks noGrp="1"/>
          </p:cNvSpPr>
          <p:nvPr>
            <p:ph idx="1"/>
          </p:nvPr>
        </p:nvSpPr>
        <p:spPr/>
        <p:txBody>
          <a:bodyPr>
            <a:normAutofit fontScale="47500" lnSpcReduction="20000"/>
          </a:bodyPr>
          <a:lstStyle/>
          <a:p>
            <a:pPr algn="just">
              <a:lnSpc>
                <a:spcPct val="170000"/>
              </a:lnSpc>
            </a:pPr>
            <a:r>
              <a:rPr lang="pt-BR" sz="2900" dirty="0"/>
              <a:t>Professor Titular de Psicologia Clínica e Diretor do Instituto de Psicologia Clínica da Universidade de Brescia. </a:t>
            </a:r>
          </a:p>
          <a:p>
            <a:pPr algn="just">
              <a:lnSpc>
                <a:spcPct val="170000"/>
              </a:lnSpc>
            </a:pPr>
            <a:r>
              <a:rPr lang="pt-BR" sz="2900" dirty="0"/>
              <a:t>Membro titular e analista </a:t>
            </a:r>
            <a:r>
              <a:rPr lang="pt-BR" sz="2900" dirty="0" err="1"/>
              <a:t>didata</a:t>
            </a:r>
            <a:r>
              <a:rPr lang="pt-BR" sz="2900" dirty="0"/>
              <a:t> da Associação Psicanalítica Italiana. Hoje, com 65 anos, é Professor Emérito.</a:t>
            </a:r>
          </a:p>
          <a:p>
            <a:pPr algn="just">
              <a:lnSpc>
                <a:spcPct val="170000"/>
              </a:lnSpc>
            </a:pPr>
            <a:r>
              <a:rPr lang="pt-BR" sz="2900" dirty="0"/>
              <a:t>Licenciou-se em Medicina e fez três especializações: em Psicotécnica, em Psicologia Clínica e em Neuropsiquiatria Infantil. Formou-se como pesquisador no Instituto de Psicologia da Universidade Católica de Milão entre 1961 e 1971 (Qualificação de Professor Universitário em 1970); e como psicanalista, desde 1963, dentro das estruturas institucionais da Sociedade Psicanalítica Italiana.</a:t>
            </a:r>
          </a:p>
          <a:p>
            <a:pPr algn="just">
              <a:lnSpc>
                <a:spcPct val="170000"/>
              </a:lnSpc>
            </a:pPr>
            <a:r>
              <a:rPr lang="pt-BR" sz="2900" dirty="0"/>
              <a:t>Ele trabalha em Milão e Brescia como psicanalista, psicoterapeuta, pesquisador e professor universitário, supervisor e analista </a:t>
            </a:r>
            <a:r>
              <a:rPr lang="pt-BR" sz="2900" dirty="0" err="1"/>
              <a:t>didata</a:t>
            </a:r>
            <a:r>
              <a:rPr lang="pt-BR" sz="2900" dirty="0"/>
              <a:t>. </a:t>
            </a:r>
          </a:p>
          <a:p>
            <a:pPr algn="just">
              <a:lnSpc>
                <a:spcPct val="170000"/>
              </a:lnSpc>
            </a:pPr>
            <a:r>
              <a:rPr lang="pt-BR" sz="2900" dirty="0"/>
              <a:t>Juntamente com Alessandro </a:t>
            </a:r>
            <a:r>
              <a:rPr lang="pt-BR" sz="2900" dirty="0" err="1"/>
              <a:t>Salvini</a:t>
            </a:r>
            <a:r>
              <a:rPr lang="pt-BR" sz="2900" dirty="0"/>
              <a:t> e Enrico Molinari, é fundador e presidente do </a:t>
            </a:r>
            <a:r>
              <a:rPr lang="pt-BR" sz="2900" dirty="0" err="1"/>
              <a:t>College</a:t>
            </a:r>
            <a:r>
              <a:rPr lang="pt-BR" sz="2900" dirty="0"/>
              <a:t> </a:t>
            </a:r>
            <a:r>
              <a:rPr lang="pt-BR" sz="2900" dirty="0" err="1"/>
              <a:t>of</a:t>
            </a:r>
            <a:r>
              <a:rPr lang="pt-BR" sz="2900" dirty="0"/>
              <a:t> </a:t>
            </a:r>
            <a:r>
              <a:rPr lang="pt-BR" sz="2900" dirty="0" err="1"/>
              <a:t>University</a:t>
            </a:r>
            <a:r>
              <a:rPr lang="pt-BR" sz="2900" dirty="0"/>
              <a:t> </a:t>
            </a:r>
            <a:r>
              <a:rPr lang="pt-BR" sz="2900" dirty="0" err="1"/>
              <a:t>Trainers</a:t>
            </a:r>
            <a:r>
              <a:rPr lang="pt-BR" sz="2900" dirty="0"/>
              <a:t> </a:t>
            </a:r>
            <a:r>
              <a:rPr lang="pt-BR" sz="2900" dirty="0" err="1"/>
              <a:t>and</a:t>
            </a:r>
            <a:r>
              <a:rPr lang="pt-BR" sz="2900" dirty="0"/>
              <a:t> </a:t>
            </a:r>
            <a:r>
              <a:rPr lang="pt-BR" sz="2900" dirty="0" err="1"/>
              <a:t>Researcher</a:t>
            </a:r>
            <a:r>
              <a:rPr lang="pt-BR" sz="2900" dirty="0"/>
              <a:t> in </a:t>
            </a:r>
            <a:r>
              <a:rPr lang="pt-BR" sz="2900" dirty="0" err="1"/>
              <a:t>Clinical</a:t>
            </a:r>
            <a:r>
              <a:rPr lang="pt-BR" sz="2900" dirty="0"/>
              <a:t> </a:t>
            </a:r>
            <a:r>
              <a:rPr lang="pt-BR" sz="2900" dirty="0" err="1"/>
              <a:t>Psychology</a:t>
            </a:r>
            <a:r>
              <a:rPr lang="pt-BR" sz="2900" dirty="0"/>
              <a:t>. Também lecionou como sexólogo no Centro Interdisciplinar de Pesquisa e Educação em </a:t>
            </a:r>
            <a:r>
              <a:rPr lang="pt-BR" sz="2900" dirty="0" err="1"/>
              <a:t>Sexuologia</a:t>
            </a:r>
            <a:r>
              <a:rPr lang="pt-BR" sz="2900" dirty="0"/>
              <a:t> (CIRS, aderente FISS).</a:t>
            </a:r>
          </a:p>
          <a:p>
            <a:pPr algn="just">
              <a:lnSpc>
                <a:spcPct val="170000"/>
              </a:lnSpc>
            </a:pPr>
            <a:r>
              <a:rPr lang="pt-BR" sz="2900" dirty="0"/>
              <a:t>Mais de 380 de seus trabalhos (70 dos quais são livros) foram publicados até agora. Seus principais trabalhos em inglês são </a:t>
            </a:r>
            <a:r>
              <a:rPr lang="pt-BR" sz="2900" i="1" dirty="0" err="1"/>
              <a:t>Constructing</a:t>
            </a:r>
            <a:r>
              <a:rPr lang="pt-BR" sz="2900" i="1" dirty="0"/>
              <a:t> a </a:t>
            </a:r>
            <a:r>
              <a:rPr lang="pt-BR" sz="2900" i="1" dirty="0" err="1"/>
              <a:t>Mind</a:t>
            </a:r>
            <a:r>
              <a:rPr lang="pt-BR" sz="2900" dirty="0"/>
              <a:t> (</a:t>
            </a:r>
            <a:r>
              <a:rPr lang="pt-BR" sz="2900" dirty="0" err="1"/>
              <a:t>Brunner</a:t>
            </a:r>
            <a:r>
              <a:rPr lang="pt-BR" sz="2900" dirty="0"/>
              <a:t> &amp; </a:t>
            </a:r>
            <a:r>
              <a:rPr lang="pt-BR" sz="2900" dirty="0" err="1"/>
              <a:t>Routledge</a:t>
            </a:r>
            <a:r>
              <a:rPr lang="pt-BR" sz="2900" dirty="0"/>
              <a:t>, Londres, 2006) e </a:t>
            </a:r>
            <a:r>
              <a:rPr lang="pt-BR" sz="2900" i="1" dirty="0" err="1"/>
              <a:t>Mindbrain</a:t>
            </a:r>
            <a:r>
              <a:rPr lang="pt-BR" sz="2900" i="1" dirty="0"/>
              <a:t>, </a:t>
            </a:r>
            <a:r>
              <a:rPr lang="pt-BR" sz="2900" i="1" dirty="0" err="1"/>
              <a:t>Psychoanalytic</a:t>
            </a:r>
            <a:r>
              <a:rPr lang="pt-BR" sz="2900" i="1" dirty="0"/>
              <a:t> </a:t>
            </a:r>
            <a:r>
              <a:rPr lang="pt-BR" sz="2900" i="1" dirty="0" err="1"/>
              <a:t>Institutions</a:t>
            </a:r>
            <a:r>
              <a:rPr lang="pt-BR" sz="2900" i="1" dirty="0"/>
              <a:t> </a:t>
            </a:r>
            <a:r>
              <a:rPr lang="pt-BR" sz="2900" i="1" dirty="0" err="1"/>
              <a:t>and</a:t>
            </a:r>
            <a:r>
              <a:rPr lang="pt-BR" sz="2900" i="1" dirty="0"/>
              <a:t> </a:t>
            </a:r>
            <a:r>
              <a:rPr lang="pt-BR" sz="2900" i="1" dirty="0" err="1"/>
              <a:t>Psychoanalysts</a:t>
            </a:r>
            <a:r>
              <a:rPr lang="pt-BR" sz="2900" i="1" dirty="0"/>
              <a:t> </a:t>
            </a:r>
            <a:r>
              <a:rPr lang="pt-BR" sz="2900" dirty="0"/>
              <a:t>(Karnak, Londres, 2017).</a:t>
            </a:r>
          </a:p>
          <a:p>
            <a:endParaRPr lang="pt-BR" dirty="0"/>
          </a:p>
        </p:txBody>
      </p:sp>
    </p:spTree>
    <p:extLst>
      <p:ext uri="{BB962C8B-B14F-4D97-AF65-F5344CB8AC3E}">
        <p14:creationId xmlns:p14="http://schemas.microsoft.com/office/powerpoint/2010/main" val="3192622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6E2220-E89D-3146-B964-1595252263D1}"/>
              </a:ext>
            </a:extLst>
          </p:cNvPr>
          <p:cNvSpPr>
            <a:spLocks noGrp="1"/>
          </p:cNvSpPr>
          <p:nvPr>
            <p:ph type="title"/>
          </p:nvPr>
        </p:nvSpPr>
        <p:spPr/>
        <p:txBody>
          <a:bodyPr>
            <a:normAutofit fontScale="90000"/>
          </a:bodyPr>
          <a:lstStyle/>
          <a:p>
            <a:pPr algn="ctr"/>
            <a:br>
              <a:rPr lang="pt-BR" b="1" dirty="0"/>
            </a:br>
            <a:br>
              <a:rPr lang="pt-BR" sz="3100" b="1" dirty="0"/>
            </a:br>
            <a:r>
              <a:rPr lang="pt-BR" sz="3100" b="1" dirty="0"/>
              <a:t>2. Fundamentos e Referências Teóricas da Psicologia Clínica Perinatal  </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2CCEA48D-7EDD-E946-A73E-26B330AE75E1}"/>
              </a:ext>
            </a:extLst>
          </p:cNvPr>
          <p:cNvSpPr>
            <a:spLocks noGrp="1"/>
          </p:cNvSpPr>
          <p:nvPr>
            <p:ph idx="1"/>
          </p:nvPr>
        </p:nvSpPr>
        <p:spPr/>
        <p:txBody>
          <a:bodyPr/>
          <a:lstStyle/>
          <a:p>
            <a:endParaRPr lang="pt-BR" sz="2400" dirty="0">
              <a:sym typeface="Wingdings" pitchFamily="2" charset="2"/>
            </a:endParaRPr>
          </a:p>
          <a:p>
            <a:r>
              <a:rPr lang="pt-BR" sz="2400" dirty="0">
                <a:sym typeface="Wingdings" pitchFamily="2" charset="2"/>
              </a:rPr>
              <a:t></a:t>
            </a:r>
            <a:r>
              <a:rPr lang="pt-BR" sz="2400" dirty="0"/>
              <a:t> Psicanálise (Freud, Klein, outros como </a:t>
            </a:r>
            <a:r>
              <a:rPr lang="pt-BR" sz="2400" dirty="0" err="1"/>
              <a:t>Bion</a:t>
            </a:r>
            <a:r>
              <a:rPr lang="pt-BR" sz="2400" dirty="0"/>
              <a:t> e </a:t>
            </a:r>
            <a:r>
              <a:rPr lang="pt-BR" sz="2400" dirty="0" err="1"/>
              <a:t>Winnicott</a:t>
            </a:r>
            <a:r>
              <a:rPr lang="pt-BR" sz="2400" dirty="0"/>
              <a:t>, em menor grau)</a:t>
            </a:r>
          </a:p>
          <a:p>
            <a:r>
              <a:rPr lang="pt-BR" sz="2400" dirty="0">
                <a:sym typeface="Wingdings" pitchFamily="2" charset="2"/>
              </a:rPr>
              <a:t></a:t>
            </a:r>
            <a:r>
              <a:rPr lang="pt-BR" sz="2400" dirty="0"/>
              <a:t> Teoria do Apego</a:t>
            </a:r>
          </a:p>
          <a:p>
            <a:r>
              <a:rPr lang="pt-BR" sz="2400" dirty="0">
                <a:sym typeface="Wingdings" pitchFamily="2" charset="2"/>
              </a:rPr>
              <a:t></a:t>
            </a:r>
            <a:r>
              <a:rPr lang="pt-BR" sz="2400" dirty="0"/>
              <a:t> Daniel Stern</a:t>
            </a:r>
          </a:p>
          <a:p>
            <a:r>
              <a:rPr lang="pt-BR" sz="2400" dirty="0">
                <a:sym typeface="Wingdings" pitchFamily="2" charset="2"/>
              </a:rPr>
              <a:t></a:t>
            </a:r>
            <a:r>
              <a:rPr lang="pt-BR" sz="2400" dirty="0"/>
              <a:t> Neurociências</a:t>
            </a:r>
          </a:p>
          <a:p>
            <a:r>
              <a:rPr lang="pt-BR" sz="2400" dirty="0">
                <a:sym typeface="Wingdings" pitchFamily="2" charset="2"/>
              </a:rPr>
              <a:t></a:t>
            </a:r>
            <a:r>
              <a:rPr lang="pt-BR" sz="2400" dirty="0"/>
              <a:t> </a:t>
            </a:r>
            <a:r>
              <a:rPr lang="pt-BR" sz="2400" dirty="0" err="1"/>
              <a:t>Epigenética</a:t>
            </a:r>
            <a:endParaRPr lang="pt-BR" sz="2400" dirty="0"/>
          </a:p>
          <a:p>
            <a:r>
              <a:rPr lang="pt-BR" sz="2400" dirty="0">
                <a:sym typeface="Wingdings" pitchFamily="2" charset="2"/>
              </a:rPr>
              <a:t></a:t>
            </a:r>
            <a:r>
              <a:rPr lang="pt-BR" sz="2400" dirty="0"/>
              <a:t> Sintomas e transmissões </a:t>
            </a:r>
            <a:r>
              <a:rPr lang="pt-BR" sz="2400" dirty="0" err="1"/>
              <a:t>Transgeracionais</a:t>
            </a:r>
            <a:endParaRPr lang="pt-BR" sz="2400" dirty="0"/>
          </a:p>
          <a:p>
            <a:endParaRPr lang="pt-BR" dirty="0"/>
          </a:p>
        </p:txBody>
      </p:sp>
    </p:spTree>
    <p:extLst>
      <p:ext uri="{BB962C8B-B14F-4D97-AF65-F5344CB8AC3E}">
        <p14:creationId xmlns:p14="http://schemas.microsoft.com/office/powerpoint/2010/main" val="2603043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13A4E-355C-E541-BAF8-A7F21EA3E52E}"/>
              </a:ext>
            </a:extLst>
          </p:cNvPr>
          <p:cNvSpPr>
            <a:spLocks noGrp="1"/>
          </p:cNvSpPr>
          <p:nvPr>
            <p:ph type="title"/>
          </p:nvPr>
        </p:nvSpPr>
        <p:spPr/>
        <p:txBody>
          <a:bodyPr>
            <a:normAutofit/>
          </a:bodyPr>
          <a:lstStyle/>
          <a:p>
            <a:pPr algn="ctr"/>
            <a:r>
              <a:rPr lang="pt-BR" sz="2800" b="1" dirty="0"/>
              <a:t>3. A Psicologia Clínica Perinatal e seu projeto preventivo</a:t>
            </a:r>
          </a:p>
        </p:txBody>
      </p:sp>
      <p:sp>
        <p:nvSpPr>
          <p:cNvPr id="3" name="Espaço Reservado para Conteúdo 2">
            <a:extLst>
              <a:ext uri="{FF2B5EF4-FFF2-40B4-BE49-F238E27FC236}">
                <a16:creationId xmlns:a16="http://schemas.microsoft.com/office/drawing/2014/main" id="{448DF4CC-2B5B-FB4D-BD0C-431FECFC9B86}"/>
              </a:ext>
            </a:extLst>
          </p:cNvPr>
          <p:cNvSpPr>
            <a:spLocks noGrp="1"/>
          </p:cNvSpPr>
          <p:nvPr>
            <p:ph idx="1"/>
          </p:nvPr>
        </p:nvSpPr>
        <p:spPr/>
        <p:txBody>
          <a:bodyPr>
            <a:normAutofit fontScale="85000" lnSpcReduction="20000"/>
          </a:bodyPr>
          <a:lstStyle/>
          <a:p>
            <a:pPr>
              <a:lnSpc>
                <a:spcPct val="150000"/>
              </a:lnSpc>
            </a:pPr>
            <a:r>
              <a:rPr lang="pt-BR" dirty="0"/>
              <a:t>A identificação das patologias e riscos</a:t>
            </a:r>
          </a:p>
          <a:p>
            <a:pPr>
              <a:lnSpc>
                <a:spcPct val="150000"/>
              </a:lnSpc>
            </a:pPr>
            <a:r>
              <a:rPr lang="pt-BR" dirty="0"/>
              <a:t>A centralidade da vida afetiva </a:t>
            </a:r>
          </a:p>
          <a:p>
            <a:pPr>
              <a:lnSpc>
                <a:spcPct val="150000"/>
              </a:lnSpc>
            </a:pPr>
            <a:r>
              <a:rPr lang="pt-BR" dirty="0"/>
              <a:t>A unidade cérebro-mente</a:t>
            </a:r>
          </a:p>
          <a:p>
            <a:pPr>
              <a:lnSpc>
                <a:spcPct val="150000"/>
              </a:lnSpc>
            </a:pPr>
            <a:r>
              <a:rPr lang="pt-BR" dirty="0"/>
              <a:t>Plano de determinações</a:t>
            </a:r>
          </a:p>
          <a:p>
            <a:pPr>
              <a:lnSpc>
                <a:spcPct val="150000"/>
              </a:lnSpc>
            </a:pPr>
            <a:r>
              <a:rPr lang="pt-BR" dirty="0"/>
              <a:t>Intervenções da psicologia perinatal</a:t>
            </a:r>
          </a:p>
          <a:p>
            <a:pPr>
              <a:lnSpc>
                <a:spcPct val="150000"/>
              </a:lnSpc>
            </a:pPr>
            <a:r>
              <a:rPr lang="pt-BR" dirty="0"/>
              <a:t>Viabilidade de uma Psicologia Clínica Perinatal</a:t>
            </a:r>
          </a:p>
          <a:p>
            <a:pPr>
              <a:lnSpc>
                <a:spcPct val="150000"/>
              </a:lnSpc>
            </a:pPr>
            <a:r>
              <a:rPr lang="pt-BR" sz="1900" dirty="0" err="1"/>
              <a:t>Imbasciati</a:t>
            </a:r>
            <a:r>
              <a:rPr lang="pt-BR" sz="1900" dirty="0"/>
              <a:t> , A. (2019). </a:t>
            </a:r>
            <a:r>
              <a:rPr lang="pt-BR" sz="1900" dirty="0" err="1"/>
              <a:t>Capitolo</a:t>
            </a:r>
            <a:r>
              <a:rPr lang="pt-BR" sz="1900" dirty="0"/>
              <a:t> 9. </a:t>
            </a:r>
            <a:r>
              <a:rPr lang="pt-BR" sz="1900" b="1" dirty="0"/>
              <a:t>Psicologia Clinica </a:t>
            </a:r>
            <a:r>
              <a:rPr lang="pt-BR" sz="1900" b="1" dirty="0" err="1"/>
              <a:t>Perinatale</a:t>
            </a:r>
            <a:r>
              <a:rPr lang="pt-BR" sz="1900" b="1" dirty="0"/>
              <a:t> per </a:t>
            </a:r>
            <a:r>
              <a:rPr lang="pt-BR" sz="1900" b="1" dirty="0" err="1"/>
              <a:t>la</a:t>
            </a:r>
            <a:r>
              <a:rPr lang="pt-BR" sz="1900" b="1" dirty="0"/>
              <a:t> </a:t>
            </a:r>
            <a:r>
              <a:rPr lang="pt-BR" sz="1900" b="1" dirty="0" err="1"/>
              <a:t>prevenzione</a:t>
            </a:r>
            <a:r>
              <a:rPr lang="pt-BR" sz="1900" b="1" dirty="0"/>
              <a:t>: “</a:t>
            </a:r>
            <a:r>
              <a:rPr lang="pt-BR" sz="1900" b="1" dirty="0" err="1"/>
              <a:t>Intervento</a:t>
            </a:r>
            <a:r>
              <a:rPr lang="pt-BR" sz="1900" b="1" dirty="0"/>
              <a:t>” per </a:t>
            </a:r>
            <a:r>
              <a:rPr lang="pt-BR" sz="1900" b="1" dirty="0" err="1"/>
              <a:t>la</a:t>
            </a:r>
            <a:r>
              <a:rPr lang="pt-BR" sz="1900" b="1" dirty="0"/>
              <a:t> </a:t>
            </a:r>
            <a:r>
              <a:rPr lang="pt-BR" sz="1900" b="1" dirty="0" err="1"/>
              <a:t>Salute</a:t>
            </a:r>
            <a:r>
              <a:rPr lang="pt-BR" sz="1900" b="1" dirty="0"/>
              <a:t> </a:t>
            </a:r>
            <a:r>
              <a:rPr lang="pt-BR" sz="1900" b="1" dirty="0" err="1"/>
              <a:t>Mentale</a:t>
            </a:r>
            <a:r>
              <a:rPr lang="pt-BR" sz="1900" dirty="0"/>
              <a:t>. In </a:t>
            </a:r>
            <a:r>
              <a:rPr lang="pt-BR" sz="1900" i="1" dirty="0"/>
              <a:t>Una </a:t>
            </a:r>
            <a:r>
              <a:rPr lang="pt-BR" sz="1900" i="1" dirty="0" err="1"/>
              <a:t>vita</a:t>
            </a:r>
            <a:r>
              <a:rPr lang="pt-BR" sz="1900" i="1" dirty="0"/>
              <a:t> “</a:t>
            </a:r>
            <a:r>
              <a:rPr lang="pt-BR" sz="1900" i="1" dirty="0" err="1"/>
              <a:t>con</a:t>
            </a:r>
            <a:r>
              <a:rPr lang="pt-BR" sz="1900" i="1" dirty="0"/>
              <a:t>” </a:t>
            </a:r>
            <a:r>
              <a:rPr lang="pt-BR" sz="1900" i="1" dirty="0" err="1"/>
              <a:t>la</a:t>
            </a:r>
            <a:r>
              <a:rPr lang="pt-BR" sz="1900" i="1" dirty="0"/>
              <a:t> </a:t>
            </a:r>
            <a:r>
              <a:rPr lang="pt-BR" sz="1900" i="1" dirty="0" err="1"/>
              <a:t>psicoanalisi</a:t>
            </a:r>
            <a:r>
              <a:rPr lang="pt-BR" sz="1900" i="1" dirty="0"/>
              <a:t>. La </a:t>
            </a:r>
            <a:r>
              <a:rPr lang="pt-BR" sz="1900" i="1" dirty="0" err="1"/>
              <a:t>costruzione</a:t>
            </a:r>
            <a:r>
              <a:rPr lang="pt-BR" sz="1900" i="1" dirty="0"/>
              <a:t> </a:t>
            </a:r>
            <a:r>
              <a:rPr lang="pt-BR" sz="1900" i="1" dirty="0" err="1"/>
              <a:t>del</a:t>
            </a:r>
            <a:r>
              <a:rPr lang="pt-BR" sz="1900" i="1" dirty="0"/>
              <a:t> </a:t>
            </a:r>
            <a:r>
              <a:rPr lang="pt-BR" sz="1900" i="1" dirty="0" err="1"/>
              <a:t>cervello</a:t>
            </a:r>
            <a:r>
              <a:rPr lang="pt-BR" sz="1900" i="1" dirty="0"/>
              <a:t> e </a:t>
            </a:r>
            <a:r>
              <a:rPr lang="pt-BR" sz="1900" i="1" dirty="0" err="1"/>
              <a:t>il</a:t>
            </a:r>
            <a:r>
              <a:rPr lang="pt-BR" sz="1900" i="1" dirty="0"/>
              <a:t> futuro </a:t>
            </a:r>
            <a:r>
              <a:rPr lang="pt-BR" sz="1900" i="1" dirty="0" err="1"/>
              <a:t>dell’Umanità</a:t>
            </a:r>
            <a:r>
              <a:rPr lang="pt-BR" sz="1900" dirty="0"/>
              <a:t> (pp. 195-211). Milan: </a:t>
            </a:r>
            <a:r>
              <a:rPr lang="pt-BR" sz="1900" dirty="0" err="1"/>
              <a:t>Mimesis</a:t>
            </a:r>
            <a:r>
              <a:rPr lang="pt-BR" sz="1900" dirty="0"/>
              <a:t>/</a:t>
            </a:r>
            <a:r>
              <a:rPr lang="pt-BR" sz="1900" dirty="0" err="1"/>
              <a:t>Eterotopie</a:t>
            </a:r>
            <a:r>
              <a:rPr lang="pt-BR" sz="1900" dirty="0"/>
              <a:t>.</a:t>
            </a:r>
          </a:p>
          <a:p>
            <a:endParaRPr lang="pt-BR" dirty="0"/>
          </a:p>
        </p:txBody>
      </p:sp>
    </p:spTree>
    <p:extLst>
      <p:ext uri="{BB962C8B-B14F-4D97-AF65-F5344CB8AC3E}">
        <p14:creationId xmlns:p14="http://schemas.microsoft.com/office/powerpoint/2010/main" val="12416715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F40BD-9F3C-C44E-A355-B832E908EFE5}"/>
              </a:ext>
            </a:extLst>
          </p:cNvPr>
          <p:cNvSpPr>
            <a:spLocks noGrp="1"/>
          </p:cNvSpPr>
          <p:nvPr>
            <p:ph type="title"/>
          </p:nvPr>
        </p:nvSpPr>
        <p:spPr/>
        <p:txBody>
          <a:bodyPr>
            <a:normAutofit/>
          </a:bodyPr>
          <a:lstStyle/>
          <a:p>
            <a:pPr algn="ctr"/>
            <a:r>
              <a:rPr lang="pt-BR" sz="3200" b="1" dirty="0">
                <a:latin typeface="Times New Roman" panose="02020603050405020304" pitchFamily="18" charset="0"/>
                <a:cs typeface="Times New Roman" panose="02020603050405020304" pitchFamily="18" charset="0"/>
              </a:rPr>
              <a:t>A identificação das patologias e dos riscos </a:t>
            </a:r>
          </a:p>
        </p:txBody>
      </p:sp>
      <p:sp>
        <p:nvSpPr>
          <p:cNvPr id="3" name="Espaço Reservado para Conteúdo 2">
            <a:extLst>
              <a:ext uri="{FF2B5EF4-FFF2-40B4-BE49-F238E27FC236}">
                <a16:creationId xmlns:a16="http://schemas.microsoft.com/office/drawing/2014/main" id="{4F22270B-1022-0545-98DE-9C9790F5A990}"/>
              </a:ext>
            </a:extLst>
          </p:cNvPr>
          <p:cNvSpPr>
            <a:spLocks noGrp="1"/>
          </p:cNvSpPr>
          <p:nvPr>
            <p:ph idx="1"/>
          </p:nvPr>
        </p:nvSpPr>
        <p:spPr/>
        <p:txBody>
          <a:bodyPr/>
          <a:lstStyle/>
          <a:p>
            <a:pPr algn="just">
              <a:lnSpc>
                <a:spcPct val="150000"/>
              </a:lnSpc>
            </a:pPr>
            <a:r>
              <a:rPr lang="pt-BR" dirty="0"/>
              <a:t>O objetivo da Psicologia Clínica Perinatal passa a ser detectar quaisquer mensagens patogênicas que podem identificar “crianças em risco” e apontar riscos no casal, e na família, em um circuito psicossomático com a criança, futuro adulto na cadeia </a:t>
            </a:r>
            <a:r>
              <a:rPr lang="pt-BR" dirty="0" err="1"/>
              <a:t>transgeracional</a:t>
            </a:r>
            <a:r>
              <a:rPr lang="pt-BR" dirty="0"/>
              <a:t>. </a:t>
            </a:r>
          </a:p>
        </p:txBody>
      </p:sp>
    </p:spTree>
    <p:extLst>
      <p:ext uri="{BB962C8B-B14F-4D97-AF65-F5344CB8AC3E}">
        <p14:creationId xmlns:p14="http://schemas.microsoft.com/office/powerpoint/2010/main" val="3226427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a:extLst>
              <a:ext uri="{FF2B5EF4-FFF2-40B4-BE49-F238E27FC236}">
                <a16:creationId xmlns:a16="http://schemas.microsoft.com/office/drawing/2014/main" id="{FA61CBE0-A285-CA4B-8C68-8D4DA6951F7D}"/>
              </a:ext>
            </a:extLst>
          </p:cNvPr>
          <p:cNvSpPr/>
          <p:nvPr/>
        </p:nvSpPr>
        <p:spPr>
          <a:xfrm>
            <a:off x="1500708" y="0"/>
            <a:ext cx="9246313" cy="369332"/>
          </a:xfrm>
          <a:prstGeom prst="rect">
            <a:avLst/>
          </a:prstGeom>
        </p:spPr>
        <p:txBody>
          <a:bodyPr wrap="square">
            <a:spAutoFit/>
          </a:bodyPr>
          <a:lstStyle/>
          <a:p>
            <a:r>
              <a:rPr lang="pt-BR" b="1" dirty="0"/>
              <a:t>OBJETIVO ESPECÍFICO DA PSICOLOGIA PERINATAL: PREVENÇÃO PARA A FUTURA GERAÇÃO</a:t>
            </a:r>
          </a:p>
        </p:txBody>
      </p:sp>
      <p:pic>
        <p:nvPicPr>
          <p:cNvPr id="8" name="Imagem 7" descr="Diagrama, Esquemático&#10;&#10;Descrição gerada automaticamente">
            <a:extLst>
              <a:ext uri="{FF2B5EF4-FFF2-40B4-BE49-F238E27FC236}">
                <a16:creationId xmlns:a16="http://schemas.microsoft.com/office/drawing/2014/main" id="{AF94875B-93AC-B347-841B-2023B60C3C82}"/>
              </a:ext>
            </a:extLst>
          </p:cNvPr>
          <p:cNvPicPr>
            <a:picLocks noChangeAspect="1"/>
          </p:cNvPicPr>
          <p:nvPr/>
        </p:nvPicPr>
        <p:blipFill>
          <a:blip r:embed="rId2"/>
          <a:stretch>
            <a:fillRect/>
          </a:stretch>
        </p:blipFill>
        <p:spPr>
          <a:xfrm rot="16200000">
            <a:off x="2836426" y="-1449647"/>
            <a:ext cx="6246097" cy="10058400"/>
          </a:xfrm>
          <a:prstGeom prst="rect">
            <a:avLst/>
          </a:prstGeom>
        </p:spPr>
      </p:pic>
    </p:spTree>
    <p:extLst>
      <p:ext uri="{BB962C8B-B14F-4D97-AF65-F5344CB8AC3E}">
        <p14:creationId xmlns:p14="http://schemas.microsoft.com/office/powerpoint/2010/main" val="1349134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C860CA-B927-1647-886B-4B33D0ACE601}"/>
              </a:ext>
            </a:extLst>
          </p:cNvPr>
          <p:cNvSpPr>
            <a:spLocks noGrp="1"/>
          </p:cNvSpPr>
          <p:nvPr>
            <p:ph type="title"/>
          </p:nvPr>
        </p:nvSpPr>
        <p:spPr/>
        <p:txBody>
          <a:bodyPr>
            <a:normAutofit/>
          </a:bodyPr>
          <a:lstStyle/>
          <a:p>
            <a:pPr algn="ctr"/>
            <a:r>
              <a:rPr lang="pt-BR" sz="2800" b="1" dirty="0"/>
              <a:t>A centralidade da vida afetiva</a:t>
            </a:r>
          </a:p>
        </p:txBody>
      </p:sp>
      <p:sp>
        <p:nvSpPr>
          <p:cNvPr id="3" name="Espaço Reservado para Conteúdo 2">
            <a:extLst>
              <a:ext uri="{FF2B5EF4-FFF2-40B4-BE49-F238E27FC236}">
                <a16:creationId xmlns:a16="http://schemas.microsoft.com/office/drawing/2014/main" id="{B505AEB2-5608-3642-A38B-61A5610FB804}"/>
              </a:ext>
            </a:extLst>
          </p:cNvPr>
          <p:cNvSpPr>
            <a:spLocks noGrp="1"/>
          </p:cNvSpPr>
          <p:nvPr>
            <p:ph idx="1"/>
          </p:nvPr>
        </p:nvSpPr>
        <p:spPr/>
        <p:txBody>
          <a:bodyPr>
            <a:normAutofit fontScale="85000" lnSpcReduction="10000"/>
          </a:bodyPr>
          <a:lstStyle/>
          <a:p>
            <a:pPr algn="just">
              <a:lnSpc>
                <a:spcPct val="150000"/>
              </a:lnSpc>
            </a:pPr>
            <a:r>
              <a:rPr lang="pt-BR" dirty="0"/>
              <a:t>Na realidade, tanto as construções da psicanálise infantil (recém-nascido com os pais) quanto das pesquisas infantis derivadas da teoria do apego e das neurociências, mostram como afetos, ou emoções, (ainda mais se forem inconscientes, em seu transito inconsciente e automático entre os humanos) são os maiores responsáveis pela produção do pensamento e do  comportamento; </a:t>
            </a:r>
          </a:p>
          <a:p>
            <a:pPr algn="just">
              <a:lnSpc>
                <a:spcPct val="150000"/>
              </a:lnSpc>
            </a:pPr>
            <a:r>
              <a:rPr lang="pt-BR" dirty="0"/>
              <a:t>e para o bebê, aqueles responsáveis pela estruturação </a:t>
            </a:r>
            <a:r>
              <a:rPr lang="pt-BR" i="1" dirty="0" err="1"/>
              <a:t>Bodybrainmind</a:t>
            </a:r>
            <a:r>
              <a:rPr lang="pt-BR" dirty="0"/>
              <a:t> (mente-corpo-cérebro) (cf. cap. 5 e 7), como toda a nossa Psicologia Perinatal pretende enfatizar.</a:t>
            </a:r>
          </a:p>
          <a:p>
            <a:endParaRPr lang="pt-BR" dirty="0"/>
          </a:p>
        </p:txBody>
      </p:sp>
    </p:spTree>
    <p:extLst>
      <p:ext uri="{BB962C8B-B14F-4D97-AF65-F5344CB8AC3E}">
        <p14:creationId xmlns:p14="http://schemas.microsoft.com/office/powerpoint/2010/main" val="4023654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0A3C6A-EE1E-0A4D-9A34-C4880CE0F657}"/>
              </a:ext>
            </a:extLst>
          </p:cNvPr>
          <p:cNvSpPr>
            <a:spLocks noGrp="1"/>
          </p:cNvSpPr>
          <p:nvPr>
            <p:ph type="title"/>
          </p:nvPr>
        </p:nvSpPr>
        <p:spPr/>
        <p:txBody>
          <a:bodyPr>
            <a:normAutofit/>
          </a:bodyPr>
          <a:lstStyle/>
          <a:p>
            <a:pPr algn="ctr"/>
            <a:r>
              <a:rPr lang="pt-BR" sz="3200" b="1" dirty="0"/>
              <a:t>A unidade cérebro-mente</a:t>
            </a:r>
          </a:p>
        </p:txBody>
      </p:sp>
      <p:sp>
        <p:nvSpPr>
          <p:cNvPr id="3" name="Espaço Reservado para Conteúdo 2">
            <a:extLst>
              <a:ext uri="{FF2B5EF4-FFF2-40B4-BE49-F238E27FC236}">
                <a16:creationId xmlns:a16="http://schemas.microsoft.com/office/drawing/2014/main" id="{46E5717E-85C5-B241-AB0E-D594A72E3C9E}"/>
              </a:ext>
            </a:extLst>
          </p:cNvPr>
          <p:cNvSpPr>
            <a:spLocks noGrp="1"/>
          </p:cNvSpPr>
          <p:nvPr>
            <p:ph idx="1"/>
          </p:nvPr>
        </p:nvSpPr>
        <p:spPr/>
        <p:txBody>
          <a:bodyPr>
            <a:normAutofit fontScale="70000" lnSpcReduction="20000"/>
          </a:bodyPr>
          <a:lstStyle/>
          <a:p>
            <a:pPr algn="just">
              <a:lnSpc>
                <a:spcPct val="150000"/>
              </a:lnSpc>
            </a:pPr>
            <a:r>
              <a:rPr lang="pt-BR" sz="3000" dirty="0"/>
              <a:t>O cérebro é formado geneticamente, apenas em sua </a:t>
            </a:r>
            <a:r>
              <a:rPr lang="pt-BR" sz="3000" dirty="0" err="1"/>
              <a:t>macromorfologia</a:t>
            </a:r>
            <a:r>
              <a:rPr lang="pt-BR" sz="3000" dirty="0"/>
              <a:t>; as redes neurais e sua fisiologia, ou seja, seu funcionamento, é formado como resultado dos aprendizados iniciais do feto, muito intensos nos primeiros dezoito meses e, depois, progressivamente menos intensos, ao longo da vida. </a:t>
            </a:r>
          </a:p>
          <a:p>
            <a:pPr algn="just">
              <a:lnSpc>
                <a:spcPct val="150000"/>
              </a:lnSpc>
            </a:pPr>
            <a:r>
              <a:rPr lang="pt-BR" sz="3000" dirty="0"/>
              <a:t>Estes aprendizados produzem novas redes neurais, sendo que algumas [redes neurais] mais antigas podem ser desativadas. As redes neurais são a memória do que aprendemos. A mente se constrói pela aprendizagem e ocorre através de interações  inter-humanas. </a:t>
            </a:r>
          </a:p>
          <a:p>
            <a:pPr algn="just">
              <a:lnSpc>
                <a:spcPct val="150000"/>
              </a:lnSpc>
            </a:pPr>
            <a:r>
              <a:rPr lang="pt-BR" sz="3000" dirty="0"/>
              <a:t>O cérebro deve aprender a funcionar, e o faz nas relações (</a:t>
            </a:r>
            <a:r>
              <a:rPr lang="pt-BR" sz="3000" dirty="0" err="1"/>
              <a:t>Siegel</a:t>
            </a:r>
            <a:r>
              <a:rPr lang="pt-BR" sz="3000" dirty="0"/>
              <a:t>, 199; </a:t>
            </a:r>
            <a:r>
              <a:rPr lang="pt-BR" sz="3000" dirty="0" err="1"/>
              <a:t>Schore</a:t>
            </a:r>
            <a:r>
              <a:rPr lang="pt-BR" sz="3000" dirty="0"/>
              <a:t>, 2003 </a:t>
            </a:r>
            <a:r>
              <a:rPr lang="pt-BR" sz="3000" dirty="0" err="1"/>
              <a:t>a,b</a:t>
            </a:r>
            <a:r>
              <a:rPr lang="pt-BR" sz="3000" dirty="0"/>
              <a:t>; </a:t>
            </a:r>
            <a:r>
              <a:rPr lang="pt-BR" sz="3000" dirty="0" err="1"/>
              <a:t>Damasio</a:t>
            </a:r>
            <a:r>
              <a:rPr lang="pt-BR" sz="3000" dirty="0"/>
              <a:t>, 2010).</a:t>
            </a:r>
          </a:p>
          <a:p>
            <a:endParaRPr lang="pt-BR" dirty="0"/>
          </a:p>
          <a:p>
            <a:endParaRPr lang="pt-BR" dirty="0"/>
          </a:p>
        </p:txBody>
      </p:sp>
    </p:spTree>
    <p:extLst>
      <p:ext uri="{BB962C8B-B14F-4D97-AF65-F5344CB8AC3E}">
        <p14:creationId xmlns:p14="http://schemas.microsoft.com/office/powerpoint/2010/main" val="3157774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50964-BEA6-C846-814A-0FC124EC6BB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1074FA2-F854-C24A-9A51-998C8BF6CA43}"/>
              </a:ext>
            </a:extLst>
          </p:cNvPr>
          <p:cNvSpPr>
            <a:spLocks noGrp="1"/>
          </p:cNvSpPr>
          <p:nvPr>
            <p:ph idx="1"/>
          </p:nvPr>
        </p:nvSpPr>
        <p:spPr/>
        <p:txBody>
          <a:bodyPr>
            <a:normAutofit/>
          </a:bodyPr>
          <a:lstStyle/>
          <a:p>
            <a:pPr>
              <a:lnSpc>
                <a:spcPct val="150000"/>
              </a:lnSpc>
            </a:pPr>
            <a:r>
              <a:rPr lang="pt-BR" sz="1400" dirty="0" err="1"/>
              <a:t>Siegel</a:t>
            </a:r>
            <a:r>
              <a:rPr lang="pt-BR" sz="1400" dirty="0"/>
              <a:t> D. (1999), La mente </a:t>
            </a:r>
            <a:r>
              <a:rPr lang="pt-BR" sz="1400" dirty="0" err="1"/>
              <a:t>relazionale</a:t>
            </a:r>
            <a:r>
              <a:rPr lang="pt-BR" sz="1400" dirty="0"/>
              <a:t>. Cortina, Milano, 2005.</a:t>
            </a:r>
            <a:endParaRPr lang="en-US" sz="1400" dirty="0"/>
          </a:p>
          <a:p>
            <a:pPr>
              <a:lnSpc>
                <a:spcPct val="150000"/>
              </a:lnSpc>
            </a:pPr>
            <a:r>
              <a:rPr lang="en-US" sz="1400" dirty="0" err="1"/>
              <a:t>Schore</a:t>
            </a:r>
            <a:r>
              <a:rPr lang="en-US" sz="1400" dirty="0"/>
              <a:t> A. (2003 a), Affect </a:t>
            </a:r>
            <a:r>
              <a:rPr lang="en-US" sz="1400" dirty="0" err="1"/>
              <a:t>Regularion</a:t>
            </a:r>
            <a:r>
              <a:rPr lang="en-US" sz="1400" dirty="0"/>
              <a:t> and the Repair of the Self, Norton, New York.</a:t>
            </a:r>
            <a:endParaRPr lang="pt-BR" sz="1400" dirty="0"/>
          </a:p>
          <a:p>
            <a:pPr>
              <a:lnSpc>
                <a:spcPct val="150000"/>
              </a:lnSpc>
            </a:pPr>
            <a:r>
              <a:rPr lang="en-US" sz="1400" dirty="0" err="1"/>
              <a:t>Schore</a:t>
            </a:r>
            <a:r>
              <a:rPr lang="en-US" sz="1400" dirty="0"/>
              <a:t> A. (2003 b), Affect </a:t>
            </a:r>
            <a:r>
              <a:rPr lang="en-US" sz="1400" dirty="0" err="1"/>
              <a:t>Disregulatione</a:t>
            </a:r>
            <a:r>
              <a:rPr lang="en-US" sz="1400" dirty="0"/>
              <a:t> and the Disorders of the Self, Norton, New York.</a:t>
            </a:r>
            <a:endParaRPr lang="pt-BR" sz="1400" dirty="0"/>
          </a:p>
          <a:p>
            <a:pPr>
              <a:lnSpc>
                <a:spcPct val="150000"/>
              </a:lnSpc>
            </a:pPr>
            <a:r>
              <a:rPr lang="pt-BR" sz="1400" dirty="0" err="1"/>
              <a:t>Damasio</a:t>
            </a:r>
            <a:r>
              <a:rPr lang="pt-BR" sz="1400" dirty="0"/>
              <a:t> A. (2010), Il Sé </a:t>
            </a:r>
            <a:r>
              <a:rPr lang="pt-BR" sz="1400" dirty="0" err="1"/>
              <a:t>viene</a:t>
            </a:r>
            <a:r>
              <a:rPr lang="pt-BR" sz="1400" dirty="0"/>
              <a:t> </a:t>
            </a:r>
            <a:r>
              <a:rPr lang="pt-BR" sz="1400" dirty="0" err="1"/>
              <a:t>alla</a:t>
            </a:r>
            <a:r>
              <a:rPr lang="pt-BR" sz="1400" dirty="0"/>
              <a:t> </a:t>
            </a:r>
            <a:r>
              <a:rPr lang="pt-BR" sz="1400" dirty="0" err="1"/>
              <a:t>mentó</a:t>
            </a:r>
            <a:r>
              <a:rPr lang="pt-BR" sz="1400" dirty="0"/>
              <a:t>, </a:t>
            </a:r>
            <a:r>
              <a:rPr lang="pt-BR" sz="1400" dirty="0" err="1"/>
              <a:t>Adelphi</a:t>
            </a:r>
            <a:r>
              <a:rPr lang="pt-BR" sz="1400" dirty="0"/>
              <a:t>, Milano.</a:t>
            </a:r>
          </a:p>
        </p:txBody>
      </p:sp>
    </p:spTree>
    <p:extLst>
      <p:ext uri="{BB962C8B-B14F-4D97-AF65-F5344CB8AC3E}">
        <p14:creationId xmlns:p14="http://schemas.microsoft.com/office/powerpoint/2010/main" val="58408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1B729-4D56-0144-9ABD-77CAE1605AA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A26FDFD-04C5-6D4A-A8A3-9FD07EDA0ADF}"/>
              </a:ext>
            </a:extLst>
          </p:cNvPr>
          <p:cNvSpPr>
            <a:spLocks noGrp="1"/>
          </p:cNvSpPr>
          <p:nvPr>
            <p:ph idx="1"/>
          </p:nvPr>
        </p:nvSpPr>
        <p:spPr/>
        <p:txBody>
          <a:bodyPr>
            <a:normAutofit fontScale="85000" lnSpcReduction="20000"/>
          </a:bodyPr>
          <a:lstStyle/>
          <a:p>
            <a:pPr algn="just">
              <a:lnSpc>
                <a:spcPct val="160000"/>
              </a:lnSpc>
            </a:pPr>
            <a:r>
              <a:rPr lang="pt-BR" dirty="0"/>
              <a:t>A construção da mente-cérebro (</a:t>
            </a:r>
            <a:r>
              <a:rPr lang="pt-BR" dirty="0" err="1"/>
              <a:t>Imbasciatti</a:t>
            </a:r>
            <a:r>
              <a:rPr lang="pt-BR" dirty="0"/>
              <a:t> 2015) do indivíduo depende da qualidade da relação com a qual ele aprende. </a:t>
            </a:r>
          </a:p>
          <a:p>
            <a:pPr algn="just">
              <a:lnSpc>
                <a:spcPct val="160000"/>
              </a:lnSpc>
            </a:pPr>
            <a:r>
              <a:rPr lang="pt-BR" dirty="0"/>
              <a:t>Estes dependem, além do ambiente externo, da estrutura das mentes e cérebros das pessoas com as quais um indivíduo está em contato, e, portanto, da comunicação. </a:t>
            </a:r>
          </a:p>
          <a:p>
            <a:pPr algn="just">
              <a:lnSpc>
                <a:spcPct val="160000"/>
              </a:lnSpc>
            </a:pPr>
            <a:r>
              <a:rPr lang="pt-BR" dirty="0"/>
              <a:t>A qualidade da relação criança/cuidador, portanto, depende da qualidade da estrutura </a:t>
            </a:r>
            <a:r>
              <a:rPr lang="pt-BR" dirty="0" err="1"/>
              <a:t>neuromental</a:t>
            </a:r>
            <a:r>
              <a:rPr lang="pt-BR" dirty="0"/>
              <a:t> daqueles que lidam com ela. </a:t>
            </a:r>
          </a:p>
          <a:p>
            <a:pPr algn="just">
              <a:lnSpc>
                <a:spcPct val="160000"/>
              </a:lnSpc>
            </a:pPr>
            <a:r>
              <a:rPr lang="en-US" sz="1500" dirty="0" err="1"/>
              <a:t>Imbasciati</a:t>
            </a:r>
            <a:r>
              <a:rPr lang="en-US" sz="1500" dirty="0"/>
              <a:t> A. (2015), </a:t>
            </a:r>
            <a:r>
              <a:rPr lang="en-US" sz="1500" dirty="0" err="1"/>
              <a:t>Nouve</a:t>
            </a:r>
            <a:r>
              <a:rPr lang="en-US" sz="1500" dirty="0"/>
              <a:t> </a:t>
            </a:r>
            <a:r>
              <a:rPr lang="en-US" sz="1500" dirty="0" err="1"/>
              <a:t>teorie</a:t>
            </a:r>
            <a:r>
              <a:rPr lang="en-US" sz="1500" dirty="0"/>
              <a:t> </a:t>
            </a:r>
            <a:r>
              <a:rPr lang="en-US" sz="1500" dirty="0" err="1"/>
              <a:t>sul</a:t>
            </a:r>
            <a:r>
              <a:rPr lang="en-US" sz="1500" dirty="0"/>
              <a:t> </a:t>
            </a:r>
            <a:r>
              <a:rPr lang="en-US" sz="1500" dirty="0" err="1"/>
              <a:t>funzionamenio</a:t>
            </a:r>
            <a:r>
              <a:rPr lang="en-US" sz="1500" dirty="0"/>
              <a:t> </a:t>
            </a:r>
            <a:r>
              <a:rPr lang="en-US" sz="1500" dirty="0" err="1"/>
              <a:t>delia</a:t>
            </a:r>
            <a:r>
              <a:rPr lang="en-US" sz="1500" dirty="0"/>
              <a:t> </a:t>
            </a:r>
            <a:r>
              <a:rPr lang="en-US" sz="1500" dirty="0" err="1"/>
              <a:t>mente</a:t>
            </a:r>
            <a:r>
              <a:rPr lang="en-US" sz="1500" dirty="0"/>
              <a:t>. </a:t>
            </a:r>
            <a:r>
              <a:rPr lang="pt-BR" sz="1500" dirty="0"/>
              <a:t>Franco </a:t>
            </a:r>
            <a:r>
              <a:rPr lang="pt-BR" sz="1500" dirty="0" err="1"/>
              <a:t>Angeli</a:t>
            </a:r>
            <a:r>
              <a:rPr lang="pt-BR" sz="1500" dirty="0"/>
              <a:t>, Milano.</a:t>
            </a:r>
          </a:p>
          <a:p>
            <a:pPr algn="just">
              <a:lnSpc>
                <a:spcPct val="160000"/>
              </a:lnSpc>
            </a:pPr>
            <a:endParaRPr lang="pt-BR" dirty="0"/>
          </a:p>
          <a:p>
            <a:endParaRPr lang="pt-BR" dirty="0"/>
          </a:p>
        </p:txBody>
      </p:sp>
    </p:spTree>
    <p:extLst>
      <p:ext uri="{BB962C8B-B14F-4D97-AF65-F5344CB8AC3E}">
        <p14:creationId xmlns:p14="http://schemas.microsoft.com/office/powerpoint/2010/main" val="1269651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719F47-D220-0A49-9CB0-08911E5DB31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32BCF27-0D69-F142-B0AB-2A54E2020D73}"/>
              </a:ext>
            </a:extLst>
          </p:cNvPr>
          <p:cNvSpPr>
            <a:spLocks noGrp="1"/>
          </p:cNvSpPr>
          <p:nvPr>
            <p:ph idx="1"/>
          </p:nvPr>
        </p:nvSpPr>
        <p:spPr/>
        <p:txBody>
          <a:bodyPr>
            <a:normAutofit fontScale="92500" lnSpcReduction="10000"/>
          </a:bodyPr>
          <a:lstStyle/>
          <a:p>
            <a:pPr algn="just">
              <a:lnSpc>
                <a:spcPct val="150000"/>
              </a:lnSpc>
            </a:pPr>
            <a:r>
              <a:rPr lang="pt-BR" dirty="0"/>
              <a:t>Portanto, importantíssima é a qualidade das funções básicas aprendidas por um recém-nascido (talvez também pelo feto) na determinação de como ele usará qualquer experiência externa adicional na construção do cérebro, e portanto, o que ele será capaz de aprender (bom ao invés de ruim) em cada evento de vida subsequente. </a:t>
            </a:r>
          </a:p>
          <a:p>
            <a:pPr algn="just">
              <a:lnSpc>
                <a:spcPct val="150000"/>
              </a:lnSpc>
            </a:pPr>
            <a:r>
              <a:rPr lang="pt-BR" dirty="0"/>
              <a:t>As funções primarias condicionam a construção de cada função subsequente “efeito cascata” (cf. cap. 8.1).</a:t>
            </a:r>
          </a:p>
          <a:p>
            <a:endParaRPr lang="pt-BR" dirty="0"/>
          </a:p>
        </p:txBody>
      </p:sp>
    </p:spTree>
    <p:extLst>
      <p:ext uri="{BB962C8B-B14F-4D97-AF65-F5344CB8AC3E}">
        <p14:creationId xmlns:p14="http://schemas.microsoft.com/office/powerpoint/2010/main" val="3832906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211D7-32C6-CD45-82A2-75367253017B}"/>
              </a:ext>
            </a:extLst>
          </p:cNvPr>
          <p:cNvSpPr>
            <a:spLocks noGrp="1"/>
          </p:cNvSpPr>
          <p:nvPr>
            <p:ph type="title"/>
          </p:nvPr>
        </p:nvSpPr>
        <p:spPr>
          <a:xfrm>
            <a:off x="838200" y="365126"/>
            <a:ext cx="10515600" cy="379942"/>
          </a:xfrm>
        </p:spPr>
        <p:txBody>
          <a:bodyPr>
            <a:normAutofit fontScale="90000"/>
          </a:bodyPr>
          <a:lstStyle/>
          <a:p>
            <a:pPr algn="ctr"/>
            <a:br>
              <a:rPr lang="pt-BR" sz="2400" b="1" dirty="0"/>
            </a:br>
            <a:r>
              <a:rPr lang="pt-BR" sz="3100" b="1" dirty="0"/>
              <a:t>Plano de determinações</a:t>
            </a:r>
            <a:br>
              <a:rPr lang="pt-BR" sz="2400" b="1" dirty="0"/>
            </a:br>
            <a:endParaRPr lang="pt-BR" sz="2400" b="1" dirty="0"/>
          </a:p>
        </p:txBody>
      </p:sp>
      <p:pic>
        <p:nvPicPr>
          <p:cNvPr id="5" name="Espaço Reservado para Conteúdo 4" descr="Diagrama&#10;&#10;Descrição gerada automaticamente">
            <a:extLst>
              <a:ext uri="{FF2B5EF4-FFF2-40B4-BE49-F238E27FC236}">
                <a16:creationId xmlns:a16="http://schemas.microsoft.com/office/drawing/2014/main" id="{4A402972-1137-D641-AFA9-15E0FA2F077D}"/>
              </a:ext>
            </a:extLst>
          </p:cNvPr>
          <p:cNvPicPr>
            <a:picLocks noGrp="1" noChangeAspect="1"/>
          </p:cNvPicPr>
          <p:nvPr>
            <p:ph idx="1"/>
          </p:nvPr>
        </p:nvPicPr>
        <p:blipFill>
          <a:blip r:embed="rId2"/>
          <a:stretch>
            <a:fillRect/>
          </a:stretch>
        </p:blipFill>
        <p:spPr>
          <a:xfrm>
            <a:off x="2617945" y="745068"/>
            <a:ext cx="6399056" cy="7015163"/>
          </a:xfrm>
        </p:spPr>
      </p:pic>
    </p:spTree>
    <p:extLst>
      <p:ext uri="{BB962C8B-B14F-4D97-AF65-F5344CB8AC3E}">
        <p14:creationId xmlns:p14="http://schemas.microsoft.com/office/powerpoint/2010/main" val="5012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D9894-BE5D-944A-85E4-E2C09377F3ED}"/>
              </a:ext>
            </a:extLst>
          </p:cNvPr>
          <p:cNvSpPr>
            <a:spLocks noGrp="1"/>
          </p:cNvSpPr>
          <p:nvPr>
            <p:ph type="title"/>
          </p:nvPr>
        </p:nvSpPr>
        <p:spPr/>
        <p:txBody>
          <a:bodyPr>
            <a:normAutofit/>
          </a:bodyPr>
          <a:lstStyle/>
          <a:p>
            <a:pPr algn="ctr"/>
            <a:r>
              <a:rPr lang="pt-BR" sz="2800" b="1" dirty="0"/>
              <a:t>A psicologia clínica perinatal</a:t>
            </a:r>
          </a:p>
        </p:txBody>
      </p:sp>
      <p:sp>
        <p:nvSpPr>
          <p:cNvPr id="3" name="Espaço Reservado para Conteúdo 2">
            <a:extLst>
              <a:ext uri="{FF2B5EF4-FFF2-40B4-BE49-F238E27FC236}">
                <a16:creationId xmlns:a16="http://schemas.microsoft.com/office/drawing/2014/main" id="{3C2C520F-6FE4-6148-81E0-9380C032F188}"/>
              </a:ext>
            </a:extLst>
          </p:cNvPr>
          <p:cNvSpPr>
            <a:spLocks noGrp="1"/>
          </p:cNvSpPr>
          <p:nvPr>
            <p:ph idx="1"/>
          </p:nvPr>
        </p:nvSpPr>
        <p:spPr/>
        <p:txBody>
          <a:bodyPr>
            <a:normAutofit/>
          </a:bodyPr>
          <a:lstStyle/>
          <a:p>
            <a:pPr marL="514350" indent="-514350">
              <a:lnSpc>
                <a:spcPct val="150000"/>
              </a:lnSpc>
              <a:buAutoNum type="arabicPeriod"/>
            </a:pPr>
            <a:endParaRPr lang="pt-BR" sz="2400" dirty="0"/>
          </a:p>
          <a:p>
            <a:pPr marL="514350" indent="-514350">
              <a:lnSpc>
                <a:spcPct val="150000"/>
              </a:lnSpc>
              <a:buAutoNum type="arabicPeriod"/>
            </a:pPr>
            <a:r>
              <a:rPr lang="pt-BR" sz="2400" dirty="0"/>
              <a:t>História, origens e características gerais da Psicologia Clínica Perinatal. </a:t>
            </a:r>
          </a:p>
          <a:p>
            <a:pPr marL="514350" indent="-514350">
              <a:lnSpc>
                <a:spcPct val="150000"/>
              </a:lnSpc>
              <a:buAutoNum type="arabicPeriod"/>
            </a:pPr>
            <a:r>
              <a:rPr lang="pt-BR" sz="2400" dirty="0"/>
              <a:t>Fundamentos e referências teóricas</a:t>
            </a:r>
          </a:p>
          <a:p>
            <a:pPr marL="514350" indent="-514350">
              <a:lnSpc>
                <a:spcPct val="150000"/>
              </a:lnSpc>
              <a:buAutoNum type="arabicPeriod"/>
            </a:pPr>
            <a:r>
              <a:rPr lang="pt-BR" sz="2400" dirty="0"/>
              <a:t>A Psicologia Clínica Perinatal e seu projeto de prevenção </a:t>
            </a:r>
          </a:p>
          <a:p>
            <a:pPr marL="514350" indent="-514350">
              <a:lnSpc>
                <a:spcPct val="150000"/>
              </a:lnSpc>
              <a:buAutoNum type="arabicPeriod"/>
            </a:pPr>
            <a:r>
              <a:rPr lang="pt-BR" sz="2400" dirty="0"/>
              <a:t>Análise da perspectiva teórica da Psicologia Clínica Perinatal</a:t>
            </a:r>
          </a:p>
        </p:txBody>
      </p:sp>
    </p:spTree>
    <p:extLst>
      <p:ext uri="{BB962C8B-B14F-4D97-AF65-F5344CB8AC3E}">
        <p14:creationId xmlns:p14="http://schemas.microsoft.com/office/powerpoint/2010/main" val="33123165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BE6024-8648-3E4C-80E8-D52B0F5E9266}"/>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1969E62B-DB94-6440-856E-DBAF87F1ACF5}"/>
              </a:ext>
            </a:extLst>
          </p:cNvPr>
          <p:cNvSpPr>
            <a:spLocks noGrp="1"/>
          </p:cNvSpPr>
          <p:nvPr>
            <p:ph idx="1"/>
          </p:nvPr>
        </p:nvSpPr>
        <p:spPr/>
        <p:txBody>
          <a:bodyPr>
            <a:normAutofit/>
          </a:bodyPr>
          <a:lstStyle/>
          <a:p>
            <a:pPr marL="0" indent="0">
              <a:buNone/>
            </a:pPr>
            <a:r>
              <a:rPr lang="pt-BR" sz="1200" dirty="0"/>
              <a:t>		</a:t>
            </a:r>
            <a:endParaRPr lang="pt-BR" dirty="0"/>
          </a:p>
        </p:txBody>
      </p:sp>
      <p:pic>
        <p:nvPicPr>
          <p:cNvPr id="4" name="Imagem 3">
            <a:extLst>
              <a:ext uri="{FF2B5EF4-FFF2-40B4-BE49-F238E27FC236}">
                <a16:creationId xmlns:a16="http://schemas.microsoft.com/office/drawing/2014/main" id="{A2E359FA-487D-A948-9AF7-161EF94DBD6B}"/>
              </a:ext>
            </a:extLst>
          </p:cNvPr>
          <p:cNvPicPr/>
          <p:nvPr/>
        </p:nvPicPr>
        <p:blipFill>
          <a:blip r:embed="rId2">
            <a:extLst>
              <a:ext uri="{28A0092B-C50C-407E-A947-70E740481C1C}">
                <a14:useLocalDpi xmlns:a14="http://schemas.microsoft.com/office/drawing/2010/main" val="0"/>
              </a:ext>
            </a:extLst>
          </a:blip>
          <a:stretch>
            <a:fillRect/>
          </a:stretch>
        </p:blipFill>
        <p:spPr>
          <a:xfrm>
            <a:off x="2594052" y="0"/>
            <a:ext cx="6770384" cy="7518786"/>
          </a:xfrm>
          <a:prstGeom prst="rect">
            <a:avLst/>
          </a:prstGeom>
        </p:spPr>
      </p:pic>
    </p:spTree>
    <p:extLst>
      <p:ext uri="{BB962C8B-B14F-4D97-AF65-F5344CB8AC3E}">
        <p14:creationId xmlns:p14="http://schemas.microsoft.com/office/powerpoint/2010/main" val="3818541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D3F54-04D7-0540-A6FA-4A680EDC62B2}"/>
              </a:ext>
            </a:extLst>
          </p:cNvPr>
          <p:cNvSpPr>
            <a:spLocks noGrp="1"/>
          </p:cNvSpPr>
          <p:nvPr>
            <p:ph type="title"/>
          </p:nvPr>
        </p:nvSpPr>
        <p:spPr/>
        <p:txBody>
          <a:bodyPr>
            <a:normAutofit fontScale="90000"/>
          </a:bodyPr>
          <a:lstStyle/>
          <a:p>
            <a:pPr algn="ctr"/>
            <a:r>
              <a:rPr lang="pt-BR" dirty="0"/>
              <a:t> </a:t>
            </a:r>
            <a:br>
              <a:rPr lang="pt-BR" dirty="0"/>
            </a:br>
            <a:r>
              <a:rPr lang="pt-BR" sz="3600" b="1" dirty="0"/>
              <a:t>Intervenções da psicologia perinatal</a:t>
            </a:r>
            <a:br>
              <a:rPr lang="pt-BR" dirty="0"/>
            </a:br>
            <a:endParaRPr lang="pt-BR" dirty="0"/>
          </a:p>
        </p:txBody>
      </p:sp>
      <p:sp>
        <p:nvSpPr>
          <p:cNvPr id="3" name="Espaço Reservado para Conteúdo 2">
            <a:extLst>
              <a:ext uri="{FF2B5EF4-FFF2-40B4-BE49-F238E27FC236}">
                <a16:creationId xmlns:a16="http://schemas.microsoft.com/office/drawing/2014/main" id="{FFB1114A-C84D-8C44-8329-0F0AAD262866}"/>
              </a:ext>
            </a:extLst>
          </p:cNvPr>
          <p:cNvSpPr>
            <a:spLocks noGrp="1"/>
          </p:cNvSpPr>
          <p:nvPr>
            <p:ph idx="1"/>
          </p:nvPr>
        </p:nvSpPr>
        <p:spPr/>
        <p:txBody>
          <a:bodyPr>
            <a:normAutofit fontScale="70000" lnSpcReduction="20000"/>
          </a:bodyPr>
          <a:lstStyle/>
          <a:p>
            <a:pPr algn="just">
              <a:lnSpc>
                <a:spcPct val="150000"/>
              </a:lnSpc>
            </a:pPr>
            <a:r>
              <a:rPr lang="pt-BR" dirty="0"/>
              <a:t>Dado que a principal intenção, sublinhada nesse capítulo, para a nossa Psicologia Clínica Perinatal, é a prevenção para as gerações futuras,</a:t>
            </a:r>
          </a:p>
          <a:p>
            <a:pPr algn="just">
              <a:lnSpc>
                <a:spcPct val="150000"/>
              </a:lnSpc>
            </a:pPr>
            <a:r>
              <a:rPr lang="pt-BR" dirty="0"/>
              <a:t> realizada por meio de triagem de todos os casais e para aqueles em risco,</a:t>
            </a:r>
          </a:p>
          <a:p>
            <a:pPr algn="just">
              <a:lnSpc>
                <a:spcPct val="150000"/>
              </a:lnSpc>
            </a:pPr>
            <a:r>
              <a:rPr lang="pt-BR" dirty="0"/>
              <a:t>[no cuidado] em suas estruturas mentais, [bem como] para [o cuidado com] outros fatores sócio-econômico-laboral, </a:t>
            </a:r>
          </a:p>
          <a:p>
            <a:pPr algn="just">
              <a:lnSpc>
                <a:spcPct val="150000"/>
              </a:lnSpc>
            </a:pPr>
            <a:r>
              <a:rPr lang="pt-BR" dirty="0"/>
              <a:t>para a gênese e criação dos  filhos que, quando adultos, poderiam agravar, </a:t>
            </a:r>
            <a:r>
              <a:rPr lang="pt-BR" dirty="0" err="1"/>
              <a:t>intergeneracionalmente</a:t>
            </a:r>
            <a:r>
              <a:rPr lang="pt-BR" dirty="0"/>
              <a:t>, caso haja o problemas; </a:t>
            </a:r>
          </a:p>
          <a:p>
            <a:pPr algn="just">
              <a:lnSpc>
                <a:spcPct val="150000"/>
              </a:lnSpc>
            </a:pPr>
            <a:r>
              <a:rPr lang="pt-BR" dirty="0"/>
              <a:t>[tendo, então, a  Psicologia Clínica Perinatal a tarefar de] ajudar esses casais em situação de risco. </a:t>
            </a:r>
          </a:p>
        </p:txBody>
      </p:sp>
    </p:spTree>
    <p:extLst>
      <p:ext uri="{BB962C8B-B14F-4D97-AF65-F5344CB8AC3E}">
        <p14:creationId xmlns:p14="http://schemas.microsoft.com/office/powerpoint/2010/main" val="1094999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D3F54-04D7-0540-A6FA-4A680EDC62B2}"/>
              </a:ext>
            </a:extLst>
          </p:cNvPr>
          <p:cNvSpPr>
            <a:spLocks noGrp="1"/>
          </p:cNvSpPr>
          <p:nvPr>
            <p:ph type="title"/>
          </p:nvPr>
        </p:nvSpPr>
        <p:spPr/>
        <p:txBody>
          <a:bodyPr>
            <a:normAutofit fontScale="90000"/>
          </a:bodyPr>
          <a:lstStyle/>
          <a:p>
            <a:pPr algn="ctr"/>
            <a:r>
              <a:rPr lang="pt-BR" dirty="0"/>
              <a:t> </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FFB1114A-C84D-8C44-8329-0F0AAD262866}"/>
              </a:ext>
            </a:extLst>
          </p:cNvPr>
          <p:cNvSpPr>
            <a:spLocks noGrp="1"/>
          </p:cNvSpPr>
          <p:nvPr>
            <p:ph idx="1"/>
          </p:nvPr>
        </p:nvSpPr>
        <p:spPr/>
        <p:txBody>
          <a:bodyPr>
            <a:normAutofit/>
          </a:bodyPr>
          <a:lstStyle/>
          <a:p>
            <a:pPr marL="0" indent="0" algn="just">
              <a:lnSpc>
                <a:spcPct val="150000"/>
              </a:lnSpc>
              <a:buNone/>
            </a:pPr>
            <a:r>
              <a:rPr lang="pt-BR" dirty="0"/>
              <a:t> Aqui podemos falar de “intervenção”, termo caro a todo o meio médico, desde que o adjetivo seja “</a:t>
            </a:r>
            <a:r>
              <a:rPr lang="pt-BR" b="1" dirty="0"/>
              <a:t>precoce</a:t>
            </a:r>
            <a:r>
              <a:rPr lang="pt-BR" dirty="0"/>
              <a:t>”, o que costuma ser acompanhado por esse substantivo nas campanhas de prevenção, e é aplicado não à criança que poderia eventualmente, mas nem sempre, surgir como “um risco”, mas mais apropriadamente os possíveis fatores de risco para o eventual filho do casal passível de gera-lo.</a:t>
            </a:r>
          </a:p>
        </p:txBody>
      </p:sp>
    </p:spTree>
    <p:extLst>
      <p:ext uri="{BB962C8B-B14F-4D97-AF65-F5344CB8AC3E}">
        <p14:creationId xmlns:p14="http://schemas.microsoft.com/office/powerpoint/2010/main" val="2533881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D3F54-04D7-0540-A6FA-4A680EDC62B2}"/>
              </a:ext>
            </a:extLst>
          </p:cNvPr>
          <p:cNvSpPr>
            <a:spLocks noGrp="1"/>
          </p:cNvSpPr>
          <p:nvPr>
            <p:ph type="title"/>
          </p:nvPr>
        </p:nvSpPr>
        <p:spPr/>
        <p:txBody>
          <a:bodyPr>
            <a:normAutofit/>
          </a:bodyPr>
          <a:lstStyle/>
          <a:p>
            <a:r>
              <a:rPr lang="pt-BR" sz="3100" dirty="0"/>
              <a:t> </a:t>
            </a:r>
            <a:r>
              <a:rPr lang="pt-BR" sz="3100" b="1" dirty="0"/>
              <a:t>A intervenção precoce em Psicologia Clínica Perinatal, portanto, significa intervir em todos os casais em risco como possíveis pais.</a:t>
            </a:r>
            <a:endParaRPr lang="pt-BR" dirty="0"/>
          </a:p>
        </p:txBody>
      </p:sp>
      <p:sp>
        <p:nvSpPr>
          <p:cNvPr id="3" name="Espaço Reservado para Conteúdo 2">
            <a:extLst>
              <a:ext uri="{FF2B5EF4-FFF2-40B4-BE49-F238E27FC236}">
                <a16:creationId xmlns:a16="http://schemas.microsoft.com/office/drawing/2014/main" id="{FFB1114A-C84D-8C44-8329-0F0AAD262866}"/>
              </a:ext>
            </a:extLst>
          </p:cNvPr>
          <p:cNvSpPr>
            <a:spLocks noGrp="1"/>
          </p:cNvSpPr>
          <p:nvPr>
            <p:ph idx="1"/>
          </p:nvPr>
        </p:nvSpPr>
        <p:spPr/>
        <p:txBody>
          <a:bodyPr>
            <a:normAutofit fontScale="62500" lnSpcReduction="20000"/>
          </a:bodyPr>
          <a:lstStyle/>
          <a:p>
            <a:pPr algn="just">
              <a:lnSpc>
                <a:spcPct val="170000"/>
              </a:lnSpc>
            </a:pPr>
            <a:r>
              <a:rPr lang="pt-BR" dirty="0"/>
              <a:t>Esta intervenção não pode ser concebida da mesma forma que uma intervenção médica, em que operador é o sujeito ativo, que “faz” (prescreve, age) no paciente passivo (</a:t>
            </a:r>
            <a:r>
              <a:rPr lang="pt-BR" dirty="0" err="1"/>
              <a:t>transitivismo</a:t>
            </a:r>
            <a:r>
              <a:rPr lang="pt-BR" dirty="0"/>
              <a:t>: </a:t>
            </a:r>
            <a:r>
              <a:rPr lang="pt-BR" dirty="0" err="1"/>
              <a:t>Imbasciatti</a:t>
            </a:r>
            <a:r>
              <a:rPr lang="pt-BR" dirty="0"/>
              <a:t> 1993). </a:t>
            </a:r>
          </a:p>
          <a:p>
            <a:pPr algn="just">
              <a:lnSpc>
                <a:spcPct val="170000"/>
              </a:lnSpc>
            </a:pPr>
            <a:r>
              <a:rPr lang="pt-BR" dirty="0"/>
              <a:t>Este é um trabalho de sensibilização do casal, que poderia ser organizado de “cláusula de consulta às partes” (</a:t>
            </a:r>
            <a:r>
              <a:rPr lang="pt-BR" dirty="0" err="1"/>
              <a:t>Vallino</a:t>
            </a:r>
            <a:r>
              <a:rPr lang="pt-BR" dirty="0"/>
              <a:t> 2009), marcado pela relação psicanalítica: o especialista deve atuar como espelho, ou melhor, como lupa, para que os pais adquiram alguma consciência própria, sem sugestões – mensagens que podem ser transmitidas inconscientemente a uma criança e que estruturam seu cérebro, bem como aquelas que são transmitidas a especialistas, que, eventualmente se consultam e que podem enganar a observação. </a:t>
            </a:r>
          </a:p>
          <a:p>
            <a:pPr marL="0" indent="0">
              <a:lnSpc>
                <a:spcPct val="150000"/>
              </a:lnSpc>
              <a:buNone/>
            </a:pPr>
            <a:r>
              <a:rPr lang="pt-BR" sz="2100" dirty="0" err="1"/>
              <a:t>Imbasciati</a:t>
            </a:r>
            <a:r>
              <a:rPr lang="pt-BR" sz="2100" dirty="0"/>
              <a:t> A. (1993), Psicologia Medica: </a:t>
            </a:r>
            <a:r>
              <a:rPr lang="pt-BR" sz="2100" dirty="0" err="1"/>
              <a:t>ambiguità</a:t>
            </a:r>
            <a:r>
              <a:rPr lang="pt-BR" sz="2100" dirty="0"/>
              <a:t> dei mediei </a:t>
            </a:r>
            <a:r>
              <a:rPr lang="pt-BR" sz="2100" dirty="0" err="1"/>
              <a:t>italiani</a:t>
            </a:r>
            <a:r>
              <a:rPr lang="pt-BR" sz="2100" dirty="0"/>
              <a:t> e </a:t>
            </a:r>
            <a:r>
              <a:rPr lang="pt-BR" sz="2100" dirty="0" err="1"/>
              <a:t>fondayone</a:t>
            </a:r>
            <a:r>
              <a:rPr lang="pt-BR" sz="2100" dirty="0"/>
              <a:t> </a:t>
            </a:r>
            <a:r>
              <a:rPr lang="pt-BR" sz="2100" dirty="0" err="1"/>
              <a:t>scientifica</a:t>
            </a:r>
            <a:r>
              <a:rPr lang="pt-BR" sz="2100" dirty="0"/>
              <a:t> delia disciplina, </a:t>
            </a:r>
            <a:r>
              <a:rPr lang="pt-BR" sz="2100" dirty="0" err="1"/>
              <a:t>Liviana</a:t>
            </a:r>
            <a:r>
              <a:rPr lang="pt-BR" sz="2100" dirty="0"/>
              <a:t> Medicina – </a:t>
            </a:r>
            <a:r>
              <a:rPr lang="pt-BR" sz="2100" dirty="0" err="1"/>
              <a:t>Idelson</a:t>
            </a:r>
            <a:r>
              <a:rPr lang="pt-BR" sz="2100" dirty="0"/>
              <a:t> – </a:t>
            </a:r>
            <a:r>
              <a:rPr lang="pt-BR" sz="2100" dirty="0" err="1"/>
              <a:t>Gnocchi</a:t>
            </a:r>
            <a:r>
              <a:rPr lang="pt-BR" sz="2100" dirty="0"/>
              <a:t>, Padova, Napoli.</a:t>
            </a:r>
          </a:p>
          <a:p>
            <a:pPr marL="0" indent="0">
              <a:lnSpc>
                <a:spcPct val="150000"/>
              </a:lnSpc>
              <a:buNone/>
            </a:pPr>
            <a:r>
              <a:rPr lang="pt-BR" sz="2100" dirty="0" err="1"/>
              <a:t>Vallino</a:t>
            </a:r>
            <a:r>
              <a:rPr lang="pt-BR" sz="2100" dirty="0"/>
              <a:t> D. (2009), Fare </a:t>
            </a:r>
            <a:r>
              <a:rPr lang="pt-BR" sz="2100" dirty="0" err="1"/>
              <a:t>psicoanalisi</a:t>
            </a:r>
            <a:r>
              <a:rPr lang="pt-BR" sz="2100" dirty="0"/>
              <a:t> com </a:t>
            </a:r>
            <a:r>
              <a:rPr lang="pt-BR" sz="2100" dirty="0" err="1"/>
              <a:t>bambini</a:t>
            </a:r>
            <a:r>
              <a:rPr lang="pt-BR" sz="2100" dirty="0"/>
              <a:t> e </a:t>
            </a:r>
            <a:r>
              <a:rPr lang="pt-BR" sz="2100" dirty="0" err="1"/>
              <a:t>genitori</a:t>
            </a:r>
            <a:r>
              <a:rPr lang="pt-BR" sz="2100" dirty="0"/>
              <a:t>, Borla, Roma. </a:t>
            </a:r>
          </a:p>
          <a:p>
            <a:pPr algn="just">
              <a:lnSpc>
                <a:spcPct val="170000"/>
              </a:lnSpc>
            </a:pPr>
            <a:endParaRPr lang="pt-BR" dirty="0"/>
          </a:p>
        </p:txBody>
      </p:sp>
    </p:spTree>
    <p:extLst>
      <p:ext uri="{BB962C8B-B14F-4D97-AF65-F5344CB8AC3E}">
        <p14:creationId xmlns:p14="http://schemas.microsoft.com/office/powerpoint/2010/main" val="668359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D3F54-04D7-0540-A6FA-4A680EDC62B2}"/>
              </a:ext>
            </a:extLst>
          </p:cNvPr>
          <p:cNvSpPr>
            <a:spLocks noGrp="1"/>
          </p:cNvSpPr>
          <p:nvPr>
            <p:ph type="title"/>
          </p:nvPr>
        </p:nvSpPr>
        <p:spPr/>
        <p:txBody>
          <a:bodyPr>
            <a:normAutofit fontScale="90000"/>
          </a:bodyPr>
          <a:lstStyle/>
          <a:p>
            <a:pPr algn="ctr"/>
            <a:r>
              <a:rPr lang="pt-BR" dirty="0"/>
              <a:t> </a:t>
            </a:r>
            <a:br>
              <a:rPr lang="pt-BR" dirty="0"/>
            </a:br>
            <a:r>
              <a:rPr lang="pt-BR" sz="3600" b="1" dirty="0"/>
              <a:t>PRÁTICA</a:t>
            </a:r>
            <a:br>
              <a:rPr lang="pt-BR" dirty="0"/>
            </a:br>
            <a:endParaRPr lang="pt-BR" dirty="0"/>
          </a:p>
        </p:txBody>
      </p:sp>
      <p:sp>
        <p:nvSpPr>
          <p:cNvPr id="3" name="Espaço Reservado para Conteúdo 2">
            <a:extLst>
              <a:ext uri="{FF2B5EF4-FFF2-40B4-BE49-F238E27FC236}">
                <a16:creationId xmlns:a16="http://schemas.microsoft.com/office/drawing/2014/main" id="{FFB1114A-C84D-8C44-8329-0F0AAD262866}"/>
              </a:ext>
            </a:extLst>
          </p:cNvPr>
          <p:cNvSpPr>
            <a:spLocks noGrp="1"/>
          </p:cNvSpPr>
          <p:nvPr>
            <p:ph idx="1"/>
          </p:nvPr>
        </p:nvSpPr>
        <p:spPr/>
        <p:txBody>
          <a:bodyPr>
            <a:normAutofit fontScale="85000" lnSpcReduction="10000"/>
          </a:bodyPr>
          <a:lstStyle/>
          <a:p>
            <a:pPr algn="just">
              <a:lnSpc>
                <a:spcPct val="170000"/>
              </a:lnSpc>
            </a:pPr>
            <a:r>
              <a:rPr lang="pt-BR" dirty="0"/>
              <a:t>Este modelo de consulta, embora não seja simétrico e indireto, pode envolver duas ou três sessões e tem uma função terapêutica, que requer um operador experiente e bem treinado. </a:t>
            </a:r>
          </a:p>
          <a:p>
            <a:pPr algn="just">
              <a:lnSpc>
                <a:spcPct val="170000"/>
              </a:lnSpc>
            </a:pPr>
            <a:r>
              <a:rPr lang="pt-BR" dirty="0"/>
              <a:t>Na verdade, se for um casal que já tem um filho e que está aberto a ouvir um especialista que possa dizer-lhes algo sobre eles, a tarefa do operador será bastante simples, ao propor-lhes a continuação das investigações planejadas para a triagem. E depois, continuar um suporte psicoterapêutico. </a:t>
            </a:r>
          </a:p>
        </p:txBody>
      </p:sp>
    </p:spTree>
    <p:extLst>
      <p:ext uri="{BB962C8B-B14F-4D97-AF65-F5344CB8AC3E}">
        <p14:creationId xmlns:p14="http://schemas.microsoft.com/office/powerpoint/2010/main" val="6388671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D3F54-04D7-0540-A6FA-4A680EDC62B2}"/>
              </a:ext>
            </a:extLst>
          </p:cNvPr>
          <p:cNvSpPr>
            <a:spLocks noGrp="1"/>
          </p:cNvSpPr>
          <p:nvPr>
            <p:ph type="title"/>
          </p:nvPr>
        </p:nvSpPr>
        <p:spPr/>
        <p:txBody>
          <a:bodyPr>
            <a:normAutofit fontScale="90000"/>
          </a:bodyPr>
          <a:lstStyle/>
          <a:p>
            <a:r>
              <a:rPr lang="pt-BR" dirty="0"/>
              <a:t> </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FFB1114A-C84D-8C44-8329-0F0AAD262866}"/>
              </a:ext>
            </a:extLst>
          </p:cNvPr>
          <p:cNvSpPr>
            <a:spLocks noGrp="1"/>
          </p:cNvSpPr>
          <p:nvPr>
            <p:ph idx="1"/>
          </p:nvPr>
        </p:nvSpPr>
        <p:spPr/>
        <p:txBody>
          <a:bodyPr>
            <a:normAutofit fontScale="85000" lnSpcReduction="20000"/>
          </a:bodyPr>
          <a:lstStyle/>
          <a:p>
            <a:pPr algn="just">
              <a:lnSpc>
                <a:spcPct val="170000"/>
              </a:lnSpc>
            </a:pPr>
            <a:r>
              <a:rPr lang="pt-BR" dirty="0"/>
              <a:t>Quando porém, o casal não é muito sensível ou mesmo quando ainda não tem filhos, e nem mesmo um plano para gera-los, a tarefa do operador torna-se muito mais difícil, e pode ter efeitos negativos ou pelo menos desmotivadores. </a:t>
            </a:r>
          </a:p>
          <a:p>
            <a:pPr algn="just">
              <a:lnSpc>
                <a:spcPct val="170000"/>
              </a:lnSpc>
            </a:pPr>
            <a:r>
              <a:rPr lang="pt-BR" dirty="0"/>
              <a:t>Frequentemente, esses casais consideram uma perspectiva absolutamente generativa. </a:t>
            </a:r>
          </a:p>
          <a:p>
            <a:pPr algn="just">
              <a:lnSpc>
                <a:spcPct val="170000"/>
              </a:lnSpc>
            </a:pPr>
            <a:r>
              <a:rPr lang="pt-BR" dirty="0"/>
              <a:t>Será difícil para o operador obter resultados que permitem detectar o risco e continuar na eventual intervenção. </a:t>
            </a:r>
          </a:p>
          <a:p>
            <a:endParaRPr lang="pt-BR" dirty="0"/>
          </a:p>
        </p:txBody>
      </p:sp>
    </p:spTree>
    <p:extLst>
      <p:ext uri="{BB962C8B-B14F-4D97-AF65-F5344CB8AC3E}">
        <p14:creationId xmlns:p14="http://schemas.microsoft.com/office/powerpoint/2010/main" val="2639680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D3F54-04D7-0540-A6FA-4A680EDC62B2}"/>
              </a:ext>
            </a:extLst>
          </p:cNvPr>
          <p:cNvSpPr>
            <a:spLocks noGrp="1"/>
          </p:cNvSpPr>
          <p:nvPr>
            <p:ph type="title"/>
          </p:nvPr>
        </p:nvSpPr>
        <p:spPr/>
        <p:txBody>
          <a:bodyPr>
            <a:normAutofit fontScale="90000"/>
          </a:bodyPr>
          <a:lstStyle/>
          <a:p>
            <a:r>
              <a:rPr lang="pt-BR" dirty="0"/>
              <a:t> </a:t>
            </a:r>
            <a:br>
              <a:rPr lang="pt-BR" dirty="0"/>
            </a:br>
            <a:br>
              <a:rPr lang="pt-BR" dirty="0"/>
            </a:br>
            <a:endParaRPr lang="pt-BR" dirty="0"/>
          </a:p>
        </p:txBody>
      </p:sp>
      <p:sp>
        <p:nvSpPr>
          <p:cNvPr id="3" name="Espaço Reservado para Conteúdo 2">
            <a:extLst>
              <a:ext uri="{FF2B5EF4-FFF2-40B4-BE49-F238E27FC236}">
                <a16:creationId xmlns:a16="http://schemas.microsoft.com/office/drawing/2014/main" id="{FFB1114A-C84D-8C44-8329-0F0AAD262866}"/>
              </a:ext>
            </a:extLst>
          </p:cNvPr>
          <p:cNvSpPr>
            <a:spLocks noGrp="1"/>
          </p:cNvSpPr>
          <p:nvPr>
            <p:ph idx="1"/>
          </p:nvPr>
        </p:nvSpPr>
        <p:spPr/>
        <p:txBody>
          <a:bodyPr>
            <a:normAutofit fontScale="77500" lnSpcReduction="20000"/>
          </a:bodyPr>
          <a:lstStyle/>
          <a:p>
            <a:pPr algn="just">
              <a:lnSpc>
                <a:spcPct val="170000"/>
              </a:lnSpc>
            </a:pPr>
            <a:r>
              <a:rPr lang="pt-BR" dirty="0"/>
              <a:t>O trabalho proposto, exige que o especialista seja capaz de captar as emoções – as suas e as do casal e usá-lo com o devido cuidado e paciência</a:t>
            </a:r>
            <a:r>
              <a:rPr lang="pt-BR" baseline="30000" dirty="0"/>
              <a:t>6</a:t>
            </a:r>
            <a:r>
              <a:rPr lang="pt-BR" dirty="0"/>
              <a:t>; a intervenção aqui está mais de acordo com sua etimologia, do que com a conotação que o termo adquiriu na medicina. </a:t>
            </a:r>
          </a:p>
          <a:p>
            <a:pPr algn="just">
              <a:lnSpc>
                <a:spcPct val="170000"/>
              </a:lnSpc>
            </a:pPr>
            <a:r>
              <a:rPr lang="pt-BR" dirty="0"/>
              <a:t>Qualquer mudança em direção a uma </a:t>
            </a:r>
            <a:r>
              <a:rPr lang="pt-BR" dirty="0" err="1"/>
              <a:t>diretividade</a:t>
            </a:r>
            <a:r>
              <a:rPr lang="pt-BR" dirty="0"/>
              <a:t> ou prescrição sempre mobiliza defesas contra as próprias deficiências e limitações e, se alguns já são pais, em direção aos seus próprios sentidos inevitáveis e inconscientes sentimentos de culpa, tendo efeitos contrários à intervenção.</a:t>
            </a:r>
          </a:p>
          <a:p>
            <a:endParaRPr lang="pt-BR" dirty="0"/>
          </a:p>
        </p:txBody>
      </p:sp>
    </p:spTree>
    <p:extLst>
      <p:ext uri="{BB962C8B-B14F-4D97-AF65-F5344CB8AC3E}">
        <p14:creationId xmlns:p14="http://schemas.microsoft.com/office/powerpoint/2010/main" val="1529086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91676-241F-0241-9F9E-30A32416CC46}"/>
              </a:ext>
            </a:extLst>
          </p:cNvPr>
          <p:cNvSpPr>
            <a:spLocks noGrp="1"/>
          </p:cNvSpPr>
          <p:nvPr>
            <p:ph type="title"/>
          </p:nvPr>
        </p:nvSpPr>
        <p:spPr/>
        <p:txBody>
          <a:bodyPr>
            <a:normAutofit/>
          </a:bodyPr>
          <a:lstStyle/>
          <a:p>
            <a:pPr algn="ctr"/>
            <a:r>
              <a:rPr lang="pt-BR" sz="3200" b="1" dirty="0"/>
              <a:t>Viabilidade de uma Psicologia Clínica Perinatal</a:t>
            </a:r>
            <a:br>
              <a:rPr lang="pt-BR" dirty="0"/>
            </a:br>
            <a:endParaRPr lang="pt-BR" dirty="0"/>
          </a:p>
        </p:txBody>
      </p:sp>
      <p:sp>
        <p:nvSpPr>
          <p:cNvPr id="3" name="Espaço Reservado para Conteúdo 2">
            <a:extLst>
              <a:ext uri="{FF2B5EF4-FFF2-40B4-BE49-F238E27FC236}">
                <a16:creationId xmlns:a16="http://schemas.microsoft.com/office/drawing/2014/main" id="{7D4B5E7C-4D85-CB4C-A55D-52FF05024556}"/>
              </a:ext>
            </a:extLst>
          </p:cNvPr>
          <p:cNvSpPr>
            <a:spLocks noGrp="1"/>
          </p:cNvSpPr>
          <p:nvPr>
            <p:ph idx="1"/>
          </p:nvPr>
        </p:nvSpPr>
        <p:spPr/>
        <p:txBody>
          <a:bodyPr>
            <a:normAutofit fontScale="62500" lnSpcReduction="20000"/>
          </a:bodyPr>
          <a:lstStyle/>
          <a:p>
            <a:pPr algn="just">
              <a:lnSpc>
                <a:spcPct val="170000"/>
              </a:lnSpc>
            </a:pPr>
            <a:r>
              <a:rPr lang="pt-BR" dirty="0"/>
              <a:t>O leitor, percebendo a extensão de um projeto de bem-estar, conforme descrito acima, com base no que sabemos sobre a gênese e o desenvolvimento da mente, facilmente considerará isso impraticável na situação italiana. </a:t>
            </a:r>
          </a:p>
          <a:p>
            <a:pPr algn="just">
              <a:lnSpc>
                <a:spcPct val="170000"/>
              </a:lnSpc>
            </a:pPr>
            <a:r>
              <a:rPr lang="pt-BR" dirty="0"/>
              <a:t>É preciso estabelecer e organizar cursos de formação superespecializados, que demandam tempo e recursos, mas, sobretudo, envolve organização de serviços para uma triagem de toda a população. </a:t>
            </a:r>
          </a:p>
          <a:p>
            <a:pPr algn="just">
              <a:lnSpc>
                <a:spcPct val="170000"/>
              </a:lnSpc>
            </a:pPr>
            <a:r>
              <a:rPr lang="pt-BR" dirty="0"/>
              <a:t>Antes que os dias atuais se tornem impraticáveis e sejam considerados utópicos, será necessário tentar conscientizar a cultura geral, da importância </a:t>
            </a:r>
            <a:r>
              <a:rPr lang="pt-BR" dirty="0" err="1"/>
              <a:t>transgeracional</a:t>
            </a:r>
            <a:r>
              <a:rPr lang="pt-BR" dirty="0"/>
              <a:t> de uma ajuda promocional para uma boa paternidade: como neste compendio e em outros lugares (</a:t>
            </a:r>
            <a:r>
              <a:rPr lang="pt-BR" dirty="0" err="1"/>
              <a:t>Imbasciatti</a:t>
            </a:r>
            <a:r>
              <a:rPr lang="pt-BR" dirty="0"/>
              <a:t>, 2015, 2016; </a:t>
            </a:r>
            <a:r>
              <a:rPr lang="pt-BR" dirty="0" err="1"/>
              <a:t>Imbasciatti</a:t>
            </a:r>
            <a:r>
              <a:rPr lang="pt-BR" dirty="0"/>
              <a:t>, </a:t>
            </a:r>
            <a:r>
              <a:rPr lang="pt-BR" dirty="0" err="1"/>
              <a:t>Longhin</a:t>
            </a:r>
            <a:r>
              <a:rPr lang="pt-BR" dirty="0"/>
              <a:t> 2014) explícito e sublinhado. </a:t>
            </a:r>
          </a:p>
          <a:p>
            <a:endParaRPr lang="pt-BR" dirty="0"/>
          </a:p>
        </p:txBody>
      </p:sp>
    </p:spTree>
    <p:extLst>
      <p:ext uri="{BB962C8B-B14F-4D97-AF65-F5344CB8AC3E}">
        <p14:creationId xmlns:p14="http://schemas.microsoft.com/office/powerpoint/2010/main" val="3974276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91676-241F-0241-9F9E-30A32416CC46}"/>
              </a:ext>
            </a:extLst>
          </p:cNvPr>
          <p:cNvSpPr>
            <a:spLocks noGrp="1"/>
          </p:cNvSpPr>
          <p:nvPr>
            <p:ph type="title"/>
          </p:nvPr>
        </p:nvSpPr>
        <p:spPr/>
        <p:txBody>
          <a:bodyPr>
            <a:normAutofit/>
          </a:bodyPr>
          <a:lstStyle/>
          <a:p>
            <a:br>
              <a:rPr lang="pt-BR" dirty="0"/>
            </a:br>
            <a:endParaRPr lang="pt-BR" dirty="0"/>
          </a:p>
        </p:txBody>
      </p:sp>
      <p:sp>
        <p:nvSpPr>
          <p:cNvPr id="3" name="Espaço Reservado para Conteúdo 2">
            <a:extLst>
              <a:ext uri="{FF2B5EF4-FFF2-40B4-BE49-F238E27FC236}">
                <a16:creationId xmlns:a16="http://schemas.microsoft.com/office/drawing/2014/main" id="{7D4B5E7C-4D85-CB4C-A55D-52FF05024556}"/>
              </a:ext>
            </a:extLst>
          </p:cNvPr>
          <p:cNvSpPr>
            <a:spLocks noGrp="1"/>
          </p:cNvSpPr>
          <p:nvPr>
            <p:ph idx="1"/>
          </p:nvPr>
        </p:nvSpPr>
        <p:spPr/>
        <p:txBody>
          <a:bodyPr>
            <a:normAutofit fontScale="85000" lnSpcReduction="20000"/>
          </a:bodyPr>
          <a:lstStyle/>
          <a:p>
            <a:pPr algn="just">
              <a:lnSpc>
                <a:spcPct val="170000"/>
              </a:lnSpc>
            </a:pPr>
            <a:r>
              <a:rPr lang="pt-BR" dirty="0"/>
              <a:t>Uma boa dimensão parental “faz” filhos melhores, enquanto uma dimensão medíocre, ruim ou inexistente produz descendentes piores. </a:t>
            </a:r>
          </a:p>
          <a:p>
            <a:pPr algn="just">
              <a:lnSpc>
                <a:spcPct val="170000"/>
              </a:lnSpc>
            </a:pPr>
            <a:r>
              <a:rPr lang="pt-BR" dirty="0"/>
              <a:t>Tudo em uma cadeia </a:t>
            </a:r>
            <a:r>
              <a:rPr lang="pt-BR" dirty="0" err="1"/>
              <a:t>transgeracional</a:t>
            </a:r>
            <a:r>
              <a:rPr lang="pt-BR" dirty="0"/>
              <a:t> em cascata, melhoradora ou pejorativa, com possíveis inscrições </a:t>
            </a:r>
            <a:r>
              <a:rPr lang="pt-BR" dirty="0" err="1"/>
              <a:t>epigenéticas</a:t>
            </a:r>
            <a:r>
              <a:rPr lang="pt-BR" dirty="0"/>
              <a:t>. </a:t>
            </a:r>
          </a:p>
          <a:p>
            <a:pPr algn="just">
              <a:lnSpc>
                <a:spcPct val="170000"/>
              </a:lnSpc>
            </a:pPr>
            <a:r>
              <a:rPr lang="pt-BR" dirty="0"/>
              <a:t>Todos eles se sobrepõem, muitas vezes negativamente, com esta evolução, todas as condições sociais, econômicas e de trabalho, que limitam ou impedem, mesmo os bons pais, de fazer bom uso da sua paternidade.</a:t>
            </a:r>
          </a:p>
          <a:p>
            <a:pPr marL="0" indent="0" algn="just">
              <a:lnSpc>
                <a:spcPct val="170000"/>
              </a:lnSpc>
              <a:buNone/>
            </a:pPr>
            <a:endParaRPr lang="pt-BR" dirty="0"/>
          </a:p>
          <a:p>
            <a:endParaRPr lang="pt-BR" dirty="0"/>
          </a:p>
        </p:txBody>
      </p:sp>
    </p:spTree>
    <p:extLst>
      <p:ext uri="{BB962C8B-B14F-4D97-AF65-F5344CB8AC3E}">
        <p14:creationId xmlns:p14="http://schemas.microsoft.com/office/powerpoint/2010/main" val="827127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C91676-241F-0241-9F9E-30A32416CC46}"/>
              </a:ext>
            </a:extLst>
          </p:cNvPr>
          <p:cNvSpPr>
            <a:spLocks noGrp="1"/>
          </p:cNvSpPr>
          <p:nvPr>
            <p:ph type="title"/>
          </p:nvPr>
        </p:nvSpPr>
        <p:spPr/>
        <p:txBody>
          <a:bodyPr>
            <a:normAutofit/>
          </a:bodyPr>
          <a:lstStyle/>
          <a:p>
            <a:br>
              <a:rPr lang="pt-BR" dirty="0"/>
            </a:br>
            <a:endParaRPr lang="pt-BR" dirty="0"/>
          </a:p>
        </p:txBody>
      </p:sp>
      <p:sp>
        <p:nvSpPr>
          <p:cNvPr id="3" name="Espaço Reservado para Conteúdo 2">
            <a:extLst>
              <a:ext uri="{FF2B5EF4-FFF2-40B4-BE49-F238E27FC236}">
                <a16:creationId xmlns:a16="http://schemas.microsoft.com/office/drawing/2014/main" id="{7D4B5E7C-4D85-CB4C-A55D-52FF05024556}"/>
              </a:ext>
            </a:extLst>
          </p:cNvPr>
          <p:cNvSpPr>
            <a:spLocks noGrp="1"/>
          </p:cNvSpPr>
          <p:nvPr>
            <p:ph idx="1"/>
          </p:nvPr>
        </p:nvSpPr>
        <p:spPr/>
        <p:txBody>
          <a:bodyPr>
            <a:normAutofit fontScale="92500" lnSpcReduction="10000"/>
          </a:bodyPr>
          <a:lstStyle/>
          <a:p>
            <a:pPr algn="just">
              <a:lnSpc>
                <a:spcPct val="170000"/>
              </a:lnSpc>
            </a:pPr>
            <a:r>
              <a:rPr lang="pt-BR" dirty="0"/>
              <a:t>O empreendimento é gigantesco, mas o futuro da humanidade está em jogo.</a:t>
            </a:r>
          </a:p>
          <a:p>
            <a:pPr algn="just">
              <a:lnSpc>
                <a:spcPct val="170000"/>
              </a:lnSpc>
            </a:pPr>
            <a:r>
              <a:rPr lang="pt-BR" dirty="0"/>
              <a:t>Na Itália, mais do que em qualquer outro lugar, as condições politicas remendam os buracos mais óbvios, não aqueles escondidos, no mundo secreto da construção do cérebro das crianças. </a:t>
            </a:r>
          </a:p>
          <a:p>
            <a:pPr algn="just">
              <a:lnSpc>
                <a:spcPct val="170000"/>
              </a:lnSpc>
            </a:pPr>
            <a:r>
              <a:rPr lang="pt-BR" dirty="0"/>
              <a:t>Mas, uma cultura geral sensibilizada também pode comover os políticos.</a:t>
            </a:r>
          </a:p>
          <a:p>
            <a:endParaRPr lang="pt-BR" dirty="0"/>
          </a:p>
        </p:txBody>
      </p:sp>
    </p:spTree>
    <p:extLst>
      <p:ext uri="{BB962C8B-B14F-4D97-AF65-F5344CB8AC3E}">
        <p14:creationId xmlns:p14="http://schemas.microsoft.com/office/powerpoint/2010/main" val="89823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69519B-A926-A647-973F-1E543D04E0CA}"/>
              </a:ext>
            </a:extLst>
          </p:cNvPr>
          <p:cNvSpPr>
            <a:spLocks noGrp="1"/>
          </p:cNvSpPr>
          <p:nvPr>
            <p:ph type="title"/>
          </p:nvPr>
        </p:nvSpPr>
        <p:spPr/>
        <p:txBody>
          <a:bodyPr>
            <a:normAutofit/>
          </a:bodyPr>
          <a:lstStyle/>
          <a:p>
            <a:r>
              <a:rPr lang="pt-BR" sz="2800" b="1" dirty="0"/>
              <a:t>Referências Bibliográficas</a:t>
            </a:r>
          </a:p>
        </p:txBody>
      </p:sp>
      <p:sp>
        <p:nvSpPr>
          <p:cNvPr id="3" name="Espaço Reservado para Conteúdo 2">
            <a:extLst>
              <a:ext uri="{FF2B5EF4-FFF2-40B4-BE49-F238E27FC236}">
                <a16:creationId xmlns:a16="http://schemas.microsoft.com/office/drawing/2014/main" id="{E65354D8-E735-AC4D-AB8D-C1643EBAB629}"/>
              </a:ext>
            </a:extLst>
          </p:cNvPr>
          <p:cNvSpPr>
            <a:spLocks noGrp="1"/>
          </p:cNvSpPr>
          <p:nvPr>
            <p:ph idx="1"/>
          </p:nvPr>
        </p:nvSpPr>
        <p:spPr/>
        <p:txBody>
          <a:bodyPr>
            <a:normAutofit fontScale="40000" lnSpcReduction="20000"/>
          </a:bodyPr>
          <a:lstStyle/>
          <a:p>
            <a:pPr algn="just">
              <a:lnSpc>
                <a:spcPct val="170000"/>
              </a:lnSpc>
            </a:pPr>
            <a:r>
              <a:rPr lang="pt-BR" dirty="0"/>
              <a:t>Cena, L., &amp; </a:t>
            </a:r>
            <a:r>
              <a:rPr lang="pt-BR" dirty="0" err="1"/>
              <a:t>Imbasciati</a:t>
            </a:r>
            <a:r>
              <a:rPr lang="pt-BR" dirty="0"/>
              <a:t>, A. (2010). </a:t>
            </a:r>
            <a:r>
              <a:rPr lang="pt-BR" dirty="0" err="1"/>
              <a:t>Psicoanalisi</a:t>
            </a:r>
            <a:r>
              <a:rPr lang="pt-BR" dirty="0"/>
              <a:t> </a:t>
            </a:r>
            <a:r>
              <a:rPr lang="pt-BR" dirty="0" err="1"/>
              <a:t>infantile</a:t>
            </a:r>
            <a:r>
              <a:rPr lang="pt-BR" dirty="0"/>
              <a:t> e teoria </a:t>
            </a:r>
            <a:r>
              <a:rPr lang="pt-BR" dirty="0" err="1"/>
              <a:t>dell’attaccamento</a:t>
            </a:r>
            <a:r>
              <a:rPr lang="pt-BR" dirty="0"/>
              <a:t>: </a:t>
            </a:r>
            <a:r>
              <a:rPr lang="pt-BR" dirty="0" err="1"/>
              <a:t>nuove</a:t>
            </a:r>
            <a:r>
              <a:rPr lang="pt-BR" dirty="0"/>
              <a:t> </a:t>
            </a:r>
            <a:r>
              <a:rPr lang="pt-BR" dirty="0" err="1"/>
              <a:t>prospettive</a:t>
            </a:r>
            <a:r>
              <a:rPr lang="pt-BR" dirty="0"/>
              <a:t> per </a:t>
            </a:r>
            <a:r>
              <a:rPr lang="pt-BR" dirty="0" err="1"/>
              <a:t>lo</a:t>
            </a:r>
            <a:r>
              <a:rPr lang="pt-BR" dirty="0"/>
              <a:t> </a:t>
            </a:r>
            <a:r>
              <a:rPr lang="pt-BR" dirty="0" err="1"/>
              <a:t>studio</a:t>
            </a:r>
            <a:r>
              <a:rPr lang="pt-BR" dirty="0"/>
              <a:t> </a:t>
            </a:r>
            <a:r>
              <a:rPr lang="pt-BR" dirty="0" err="1"/>
              <a:t>della</a:t>
            </a:r>
            <a:r>
              <a:rPr lang="pt-BR" dirty="0"/>
              <a:t> </a:t>
            </a:r>
            <a:r>
              <a:rPr lang="pt-BR" dirty="0" err="1"/>
              <a:t>relazione</a:t>
            </a:r>
            <a:r>
              <a:rPr lang="pt-BR" dirty="0"/>
              <a:t> </a:t>
            </a:r>
            <a:r>
              <a:rPr lang="pt-BR" dirty="0" err="1"/>
              <a:t>genitore</a:t>
            </a:r>
            <a:r>
              <a:rPr lang="pt-BR" dirty="0"/>
              <a:t>-bambino. In L. Cena, A. </a:t>
            </a:r>
            <a:r>
              <a:rPr lang="pt-BR" dirty="0" err="1"/>
              <a:t>Imbasciati</a:t>
            </a:r>
            <a:r>
              <a:rPr lang="pt-BR" dirty="0"/>
              <a:t>, &amp; F. </a:t>
            </a:r>
            <a:r>
              <a:rPr lang="pt-BR" dirty="0" err="1"/>
              <a:t>Baldoni</a:t>
            </a:r>
            <a:r>
              <a:rPr lang="pt-BR" dirty="0"/>
              <a:t> (Eds.), </a:t>
            </a:r>
            <a:r>
              <a:rPr lang="pt-BR" i="1" dirty="0"/>
              <a:t>La </a:t>
            </a:r>
            <a:r>
              <a:rPr lang="pt-BR" i="1" dirty="0" err="1"/>
              <a:t>relazione</a:t>
            </a:r>
            <a:r>
              <a:rPr lang="pt-BR" i="1" dirty="0"/>
              <a:t> </a:t>
            </a:r>
            <a:r>
              <a:rPr lang="pt-BR" i="1" dirty="0" err="1"/>
              <a:t>genitore</a:t>
            </a:r>
            <a:r>
              <a:rPr lang="pt-BR" i="1" dirty="0"/>
              <a:t>-bambino. Dalla </a:t>
            </a:r>
            <a:r>
              <a:rPr lang="pt-BR" i="1" dirty="0" err="1"/>
              <a:t>psicoanalisi</a:t>
            </a:r>
            <a:r>
              <a:rPr lang="pt-BR" i="1" dirty="0"/>
              <a:t> </a:t>
            </a:r>
            <a:r>
              <a:rPr lang="pt-BR" i="1" dirty="0" err="1"/>
              <a:t>infantile</a:t>
            </a:r>
            <a:r>
              <a:rPr lang="pt-BR" i="1" dirty="0"/>
              <a:t> </a:t>
            </a:r>
            <a:r>
              <a:rPr lang="pt-BR" i="1" dirty="0" err="1"/>
              <a:t>alle</a:t>
            </a:r>
            <a:r>
              <a:rPr lang="pt-BR" i="1" dirty="0"/>
              <a:t> </a:t>
            </a:r>
            <a:r>
              <a:rPr lang="pt-BR" i="1" dirty="0" err="1"/>
              <a:t>nuove</a:t>
            </a:r>
            <a:r>
              <a:rPr lang="pt-BR" i="1" dirty="0"/>
              <a:t> </a:t>
            </a:r>
            <a:r>
              <a:rPr lang="pt-BR" i="1" dirty="0" err="1"/>
              <a:t>prospettive</a:t>
            </a:r>
            <a:r>
              <a:rPr lang="pt-BR" i="1" dirty="0"/>
              <a:t> </a:t>
            </a:r>
            <a:r>
              <a:rPr lang="pt-BR" i="1" dirty="0" err="1"/>
              <a:t>evoluzionistiche</a:t>
            </a:r>
            <a:r>
              <a:rPr lang="pt-BR" i="1" dirty="0"/>
              <a:t> </a:t>
            </a:r>
            <a:r>
              <a:rPr lang="pt-BR" i="1" dirty="0" err="1"/>
              <a:t>dell’attaccamento</a:t>
            </a:r>
            <a:r>
              <a:rPr lang="pt-BR" dirty="0"/>
              <a:t> (pp. 45-75). Milano: Springer-</a:t>
            </a:r>
            <a:r>
              <a:rPr lang="pt-BR" dirty="0" err="1"/>
              <a:t>Verlag</a:t>
            </a:r>
            <a:r>
              <a:rPr lang="pt-BR" dirty="0"/>
              <a:t> </a:t>
            </a:r>
            <a:r>
              <a:rPr lang="pt-BR" dirty="0" err="1"/>
              <a:t>Italia</a:t>
            </a:r>
            <a:r>
              <a:rPr lang="pt-BR" dirty="0"/>
              <a:t>.</a:t>
            </a:r>
          </a:p>
          <a:p>
            <a:pPr algn="just">
              <a:lnSpc>
                <a:spcPct val="170000"/>
              </a:lnSpc>
            </a:pPr>
            <a:r>
              <a:rPr lang="pt-BR" dirty="0"/>
              <a:t>Cena, L., </a:t>
            </a:r>
            <a:r>
              <a:rPr lang="pt-BR" dirty="0" err="1"/>
              <a:t>Imbasciati</a:t>
            </a:r>
            <a:r>
              <a:rPr lang="pt-BR" dirty="0"/>
              <a:t>, A., &amp; </a:t>
            </a:r>
            <a:r>
              <a:rPr lang="pt-BR" dirty="0" err="1"/>
              <a:t>Baldoni</a:t>
            </a:r>
            <a:r>
              <a:rPr lang="pt-BR" dirty="0"/>
              <a:t>, F. (2010). La </a:t>
            </a:r>
            <a:r>
              <a:rPr lang="pt-BR" dirty="0" err="1"/>
              <a:t>relazione</a:t>
            </a:r>
            <a:r>
              <a:rPr lang="pt-BR" dirty="0"/>
              <a:t> </a:t>
            </a:r>
            <a:r>
              <a:rPr lang="pt-BR" dirty="0" err="1"/>
              <a:t>genitore</a:t>
            </a:r>
            <a:r>
              <a:rPr lang="pt-BR" dirty="0"/>
              <a:t>-bambino. Dalla </a:t>
            </a:r>
            <a:r>
              <a:rPr lang="pt-BR" dirty="0" err="1"/>
              <a:t>psicoanalisi</a:t>
            </a:r>
            <a:r>
              <a:rPr lang="pt-BR" dirty="0"/>
              <a:t> </a:t>
            </a:r>
            <a:r>
              <a:rPr lang="pt-BR" dirty="0" err="1"/>
              <a:t>infantile</a:t>
            </a:r>
            <a:r>
              <a:rPr lang="pt-BR" dirty="0"/>
              <a:t> </a:t>
            </a:r>
            <a:r>
              <a:rPr lang="pt-BR" dirty="0" err="1"/>
              <a:t>alle</a:t>
            </a:r>
            <a:r>
              <a:rPr lang="pt-BR" dirty="0"/>
              <a:t> </a:t>
            </a:r>
            <a:r>
              <a:rPr lang="pt-BR" dirty="0" err="1"/>
              <a:t>nuove</a:t>
            </a:r>
            <a:r>
              <a:rPr lang="pt-BR" dirty="0"/>
              <a:t> </a:t>
            </a:r>
            <a:r>
              <a:rPr lang="pt-BR" dirty="0" err="1"/>
              <a:t>prospettive</a:t>
            </a:r>
            <a:r>
              <a:rPr lang="pt-BR" dirty="0"/>
              <a:t> </a:t>
            </a:r>
            <a:r>
              <a:rPr lang="pt-BR" dirty="0" err="1"/>
              <a:t>evoluzionistiche</a:t>
            </a:r>
            <a:r>
              <a:rPr lang="pt-BR" dirty="0"/>
              <a:t> </a:t>
            </a:r>
            <a:r>
              <a:rPr lang="pt-BR" dirty="0" err="1"/>
              <a:t>dell’attaccamento</a:t>
            </a:r>
            <a:r>
              <a:rPr lang="pt-BR" dirty="0"/>
              <a:t>. In. Milano: Springer-</a:t>
            </a:r>
            <a:r>
              <a:rPr lang="pt-BR" dirty="0" err="1"/>
              <a:t>Verlag</a:t>
            </a:r>
            <a:r>
              <a:rPr lang="pt-BR" dirty="0"/>
              <a:t> </a:t>
            </a:r>
            <a:r>
              <a:rPr lang="pt-BR" dirty="0" err="1"/>
              <a:t>Italia</a:t>
            </a:r>
            <a:r>
              <a:rPr lang="pt-BR" dirty="0"/>
              <a:t>.</a:t>
            </a:r>
          </a:p>
          <a:p>
            <a:pPr algn="just">
              <a:lnSpc>
                <a:spcPct val="170000"/>
              </a:lnSpc>
            </a:pPr>
            <a:r>
              <a:rPr lang="pt-BR" dirty="0" err="1"/>
              <a:t>Imbasciati</a:t>
            </a:r>
            <a:r>
              <a:rPr lang="pt-BR" dirty="0"/>
              <a:t> , A. (1997). </a:t>
            </a:r>
            <a:r>
              <a:rPr lang="pt-BR" dirty="0" err="1"/>
              <a:t>Psicoprofilassi</a:t>
            </a:r>
            <a:r>
              <a:rPr lang="pt-BR" dirty="0"/>
              <a:t> o Psicologia Clinica </a:t>
            </a:r>
            <a:r>
              <a:rPr lang="pt-BR" dirty="0" err="1"/>
              <a:t>Perinatale</a:t>
            </a:r>
            <a:r>
              <a:rPr lang="pt-BR" dirty="0"/>
              <a:t>? </a:t>
            </a:r>
            <a:r>
              <a:rPr lang="pt-BR" i="1" dirty="0" err="1"/>
              <a:t>Nascere</a:t>
            </a:r>
            <a:r>
              <a:rPr lang="pt-BR" i="1" dirty="0"/>
              <a:t>, 15</a:t>
            </a:r>
            <a:r>
              <a:rPr lang="pt-BR" dirty="0"/>
              <a:t>(72), 8-9. </a:t>
            </a:r>
          </a:p>
          <a:p>
            <a:pPr algn="just">
              <a:lnSpc>
                <a:spcPct val="170000"/>
              </a:lnSpc>
            </a:pPr>
            <a:r>
              <a:rPr lang="pt-BR" dirty="0" err="1"/>
              <a:t>Imbasciati</a:t>
            </a:r>
            <a:r>
              <a:rPr lang="pt-BR" dirty="0"/>
              <a:t> , A. (2019a). Psicologia Clinica </a:t>
            </a:r>
            <a:r>
              <a:rPr lang="pt-BR" dirty="0" err="1"/>
              <a:t>Perinatale</a:t>
            </a:r>
            <a:r>
              <a:rPr lang="pt-BR" dirty="0"/>
              <a:t> per </a:t>
            </a:r>
            <a:r>
              <a:rPr lang="pt-BR" dirty="0" err="1"/>
              <a:t>la</a:t>
            </a:r>
            <a:r>
              <a:rPr lang="pt-BR" dirty="0"/>
              <a:t> </a:t>
            </a:r>
            <a:r>
              <a:rPr lang="pt-BR" dirty="0" err="1"/>
              <a:t>prevenzione</a:t>
            </a:r>
            <a:r>
              <a:rPr lang="pt-BR" dirty="0"/>
              <a:t>: “</a:t>
            </a:r>
            <a:r>
              <a:rPr lang="pt-BR" dirty="0" err="1"/>
              <a:t>Intervento</a:t>
            </a:r>
            <a:r>
              <a:rPr lang="pt-BR" dirty="0"/>
              <a:t>” per </a:t>
            </a:r>
            <a:r>
              <a:rPr lang="pt-BR" dirty="0" err="1"/>
              <a:t>la</a:t>
            </a:r>
            <a:r>
              <a:rPr lang="pt-BR" dirty="0"/>
              <a:t> </a:t>
            </a:r>
            <a:r>
              <a:rPr lang="pt-BR" dirty="0" err="1"/>
              <a:t>Salute</a:t>
            </a:r>
            <a:r>
              <a:rPr lang="pt-BR" dirty="0"/>
              <a:t> </a:t>
            </a:r>
            <a:r>
              <a:rPr lang="pt-BR" dirty="0" err="1"/>
              <a:t>Mentale</a:t>
            </a:r>
            <a:r>
              <a:rPr lang="pt-BR" dirty="0"/>
              <a:t>. In </a:t>
            </a:r>
            <a:r>
              <a:rPr lang="pt-BR" i="1" dirty="0"/>
              <a:t>Una </a:t>
            </a:r>
            <a:r>
              <a:rPr lang="pt-BR" i="1" dirty="0" err="1"/>
              <a:t>vita</a:t>
            </a:r>
            <a:r>
              <a:rPr lang="pt-BR" i="1" dirty="0"/>
              <a:t> “</a:t>
            </a:r>
            <a:r>
              <a:rPr lang="pt-BR" i="1" dirty="0" err="1"/>
              <a:t>con</a:t>
            </a:r>
            <a:r>
              <a:rPr lang="pt-BR" i="1" dirty="0"/>
              <a:t>” </a:t>
            </a:r>
            <a:r>
              <a:rPr lang="pt-BR" i="1" dirty="0" err="1"/>
              <a:t>la</a:t>
            </a:r>
            <a:r>
              <a:rPr lang="pt-BR" i="1" dirty="0"/>
              <a:t> </a:t>
            </a:r>
            <a:r>
              <a:rPr lang="pt-BR" i="1" dirty="0" err="1"/>
              <a:t>psicoanalisi</a:t>
            </a:r>
            <a:r>
              <a:rPr lang="pt-BR" i="1" dirty="0"/>
              <a:t>. La </a:t>
            </a:r>
            <a:r>
              <a:rPr lang="pt-BR" i="1" dirty="0" err="1"/>
              <a:t>costruzione</a:t>
            </a:r>
            <a:r>
              <a:rPr lang="pt-BR" i="1" dirty="0"/>
              <a:t> </a:t>
            </a:r>
            <a:r>
              <a:rPr lang="pt-BR" i="1" dirty="0" err="1"/>
              <a:t>del</a:t>
            </a:r>
            <a:r>
              <a:rPr lang="pt-BR" i="1" dirty="0"/>
              <a:t> </a:t>
            </a:r>
            <a:r>
              <a:rPr lang="pt-BR" i="1" dirty="0" err="1"/>
              <a:t>cervello</a:t>
            </a:r>
            <a:r>
              <a:rPr lang="pt-BR" i="1" dirty="0"/>
              <a:t> e </a:t>
            </a:r>
            <a:r>
              <a:rPr lang="pt-BR" i="1" dirty="0" err="1"/>
              <a:t>il</a:t>
            </a:r>
            <a:r>
              <a:rPr lang="pt-BR" i="1" dirty="0"/>
              <a:t> futuro </a:t>
            </a:r>
            <a:r>
              <a:rPr lang="pt-BR" i="1" dirty="0" err="1"/>
              <a:t>dell’Umanità</a:t>
            </a:r>
            <a:r>
              <a:rPr lang="pt-BR" dirty="0"/>
              <a:t> (pp. 195-211). Milan: </a:t>
            </a:r>
            <a:r>
              <a:rPr lang="pt-BR" dirty="0" err="1"/>
              <a:t>Mimesis</a:t>
            </a:r>
            <a:r>
              <a:rPr lang="pt-BR" dirty="0"/>
              <a:t>/</a:t>
            </a:r>
            <a:r>
              <a:rPr lang="pt-BR" dirty="0" err="1"/>
              <a:t>Eterotopie</a:t>
            </a:r>
            <a:r>
              <a:rPr lang="pt-BR" dirty="0"/>
              <a:t>.</a:t>
            </a:r>
          </a:p>
          <a:p>
            <a:pPr algn="just">
              <a:lnSpc>
                <a:spcPct val="170000"/>
              </a:lnSpc>
            </a:pPr>
            <a:r>
              <a:rPr lang="pt-BR" b="1" dirty="0" err="1"/>
              <a:t>Imbasciati</a:t>
            </a:r>
            <a:r>
              <a:rPr lang="pt-BR" b="1" dirty="0"/>
              <a:t> , A. (2019b). </a:t>
            </a:r>
            <a:r>
              <a:rPr lang="pt-BR" b="1" i="1" dirty="0"/>
              <a:t>Una </a:t>
            </a:r>
            <a:r>
              <a:rPr lang="pt-BR" b="1" i="1" dirty="0" err="1"/>
              <a:t>vita</a:t>
            </a:r>
            <a:r>
              <a:rPr lang="pt-BR" b="1" i="1" dirty="0"/>
              <a:t> “</a:t>
            </a:r>
            <a:r>
              <a:rPr lang="pt-BR" b="1" i="1" dirty="0" err="1"/>
              <a:t>con</a:t>
            </a:r>
            <a:r>
              <a:rPr lang="pt-BR" b="1" i="1" dirty="0"/>
              <a:t>” </a:t>
            </a:r>
            <a:r>
              <a:rPr lang="pt-BR" b="1" i="1" dirty="0" err="1"/>
              <a:t>la</a:t>
            </a:r>
            <a:r>
              <a:rPr lang="pt-BR" b="1" i="1" dirty="0"/>
              <a:t> </a:t>
            </a:r>
            <a:r>
              <a:rPr lang="pt-BR" b="1" i="1" dirty="0" err="1"/>
              <a:t>psicoanalisi</a:t>
            </a:r>
            <a:r>
              <a:rPr lang="pt-BR" b="1" i="1" dirty="0"/>
              <a:t>. La </a:t>
            </a:r>
            <a:r>
              <a:rPr lang="pt-BR" b="1" i="1" dirty="0" err="1"/>
              <a:t>costruzione</a:t>
            </a:r>
            <a:r>
              <a:rPr lang="pt-BR" b="1" i="1" dirty="0"/>
              <a:t> </a:t>
            </a:r>
            <a:r>
              <a:rPr lang="pt-BR" b="1" i="1" dirty="0" err="1"/>
              <a:t>del</a:t>
            </a:r>
            <a:r>
              <a:rPr lang="pt-BR" b="1" i="1" dirty="0"/>
              <a:t> </a:t>
            </a:r>
            <a:r>
              <a:rPr lang="pt-BR" b="1" i="1" dirty="0" err="1"/>
              <a:t>cervello</a:t>
            </a:r>
            <a:r>
              <a:rPr lang="pt-BR" b="1" i="1" dirty="0"/>
              <a:t> e </a:t>
            </a:r>
            <a:r>
              <a:rPr lang="pt-BR" b="1" i="1" dirty="0" err="1"/>
              <a:t>il</a:t>
            </a:r>
            <a:r>
              <a:rPr lang="pt-BR" b="1" i="1" dirty="0"/>
              <a:t> futuro </a:t>
            </a:r>
            <a:r>
              <a:rPr lang="pt-BR" b="1" i="1" dirty="0" err="1"/>
              <a:t>dell’Umanità</a:t>
            </a:r>
            <a:r>
              <a:rPr lang="pt-BR" b="1" dirty="0"/>
              <a:t>. Milan: </a:t>
            </a:r>
            <a:r>
              <a:rPr lang="pt-BR" b="1" dirty="0" err="1"/>
              <a:t>Mimesis</a:t>
            </a:r>
            <a:r>
              <a:rPr lang="pt-BR" b="1" dirty="0"/>
              <a:t>/</a:t>
            </a:r>
            <a:r>
              <a:rPr lang="pt-BR" b="1" dirty="0" err="1"/>
              <a:t>Eterotopie</a:t>
            </a:r>
            <a:r>
              <a:rPr lang="pt-BR" b="1" dirty="0"/>
              <a:t>.</a:t>
            </a:r>
          </a:p>
          <a:p>
            <a:pPr algn="just">
              <a:lnSpc>
                <a:spcPct val="170000"/>
              </a:lnSpc>
            </a:pPr>
            <a:r>
              <a:rPr lang="pt-BR" dirty="0" err="1"/>
              <a:t>Imbasciati</a:t>
            </a:r>
            <a:r>
              <a:rPr lang="pt-BR" dirty="0"/>
              <a:t> , A., &amp; Cena, L. (Eds.). (2018). </a:t>
            </a:r>
            <a:r>
              <a:rPr lang="pt-BR" i="1" dirty="0"/>
              <a:t>Psicologia Clinica </a:t>
            </a:r>
            <a:r>
              <a:rPr lang="pt-BR" i="1" dirty="0" err="1"/>
              <a:t>Perinatale</a:t>
            </a:r>
            <a:r>
              <a:rPr lang="pt-BR" i="1" dirty="0"/>
              <a:t>: </a:t>
            </a:r>
            <a:r>
              <a:rPr lang="pt-BR" i="1" dirty="0" err="1"/>
              <a:t>Prevenzione</a:t>
            </a:r>
            <a:r>
              <a:rPr lang="pt-BR" i="1" dirty="0"/>
              <a:t> e </a:t>
            </a:r>
            <a:r>
              <a:rPr lang="pt-BR" i="1" dirty="0" err="1"/>
              <a:t>Interventi</a:t>
            </a:r>
            <a:r>
              <a:rPr lang="pt-BR" i="1" dirty="0"/>
              <a:t> </a:t>
            </a:r>
            <a:r>
              <a:rPr lang="pt-BR" i="1" dirty="0" err="1"/>
              <a:t>Precoci</a:t>
            </a:r>
            <a:r>
              <a:rPr lang="pt-BR" i="1" dirty="0"/>
              <a:t>. Il Futuro dei </a:t>
            </a:r>
            <a:r>
              <a:rPr lang="pt-BR" i="1" dirty="0" err="1"/>
              <a:t>Primi</a:t>
            </a:r>
            <a:r>
              <a:rPr lang="pt-BR" i="1" dirty="0"/>
              <a:t> Mille </a:t>
            </a:r>
            <a:r>
              <a:rPr lang="pt-BR" i="1" dirty="0" err="1"/>
              <a:t>Giorni</a:t>
            </a:r>
            <a:r>
              <a:rPr lang="pt-BR" i="1" dirty="0"/>
              <a:t> </a:t>
            </a:r>
            <a:r>
              <a:rPr lang="pt-BR" i="1" dirty="0" err="1"/>
              <a:t>di</a:t>
            </a:r>
            <a:r>
              <a:rPr lang="pt-BR" i="1" dirty="0"/>
              <a:t> </a:t>
            </a:r>
            <a:r>
              <a:rPr lang="pt-BR" i="1" dirty="0" err="1"/>
              <a:t>vita</a:t>
            </a:r>
            <a:r>
              <a:rPr lang="pt-BR" i="1" dirty="0"/>
              <a:t>. </a:t>
            </a:r>
            <a:r>
              <a:rPr lang="pt-BR" dirty="0"/>
              <a:t>. Milano: </a:t>
            </a:r>
            <a:r>
              <a:rPr lang="pt-BR" dirty="0" err="1"/>
              <a:t>FrancoAngeli</a:t>
            </a:r>
            <a:r>
              <a:rPr lang="pt-BR" dirty="0"/>
              <a:t>.</a:t>
            </a:r>
          </a:p>
          <a:p>
            <a:pPr algn="just">
              <a:lnSpc>
                <a:spcPct val="170000"/>
              </a:lnSpc>
            </a:pPr>
            <a:r>
              <a:rPr lang="pt-BR" dirty="0" err="1"/>
              <a:t>Imbasciati</a:t>
            </a:r>
            <a:r>
              <a:rPr lang="pt-BR" dirty="0"/>
              <a:t> , A., </a:t>
            </a:r>
            <a:r>
              <a:rPr lang="pt-BR" dirty="0" err="1"/>
              <a:t>Dabrassi</a:t>
            </a:r>
            <a:r>
              <a:rPr lang="pt-BR" dirty="0"/>
              <a:t>, F., &amp; Cena, L. (2007). </a:t>
            </a:r>
            <a:r>
              <a:rPr lang="pt-BR" i="1" dirty="0"/>
              <a:t>Psicologia clinica </a:t>
            </a:r>
            <a:r>
              <a:rPr lang="pt-BR" i="1" dirty="0" err="1"/>
              <a:t>perinatale</a:t>
            </a:r>
            <a:r>
              <a:rPr lang="pt-BR" i="1" dirty="0"/>
              <a:t> - </a:t>
            </a:r>
            <a:r>
              <a:rPr lang="pt-BR" i="1" dirty="0" err="1"/>
              <a:t>Vademecum</a:t>
            </a:r>
            <a:r>
              <a:rPr lang="pt-BR" i="1" dirty="0"/>
              <a:t> per tutti </a:t>
            </a:r>
            <a:r>
              <a:rPr lang="pt-BR" i="1" dirty="0" err="1"/>
              <a:t>gli</a:t>
            </a:r>
            <a:r>
              <a:rPr lang="pt-BR" i="1" dirty="0"/>
              <a:t> </a:t>
            </a:r>
            <a:r>
              <a:rPr lang="pt-BR" i="1" dirty="0" err="1"/>
              <a:t>addetti</a:t>
            </a:r>
            <a:r>
              <a:rPr lang="pt-BR" i="1" dirty="0"/>
              <a:t> </a:t>
            </a:r>
            <a:r>
              <a:rPr lang="pt-BR" i="1" dirty="0" err="1"/>
              <a:t>alla</a:t>
            </a:r>
            <a:r>
              <a:rPr lang="pt-BR" i="1" dirty="0"/>
              <a:t> </a:t>
            </a:r>
            <a:r>
              <a:rPr lang="pt-BR" i="1" dirty="0" err="1"/>
              <a:t>nascita</a:t>
            </a:r>
            <a:r>
              <a:rPr lang="pt-BR" i="1" dirty="0"/>
              <a:t> ( </a:t>
            </a:r>
            <a:r>
              <a:rPr lang="pt-BR" i="1" dirty="0" err="1"/>
              <a:t>genitori</a:t>
            </a:r>
            <a:r>
              <a:rPr lang="pt-BR" i="1" dirty="0"/>
              <a:t> </a:t>
            </a:r>
            <a:r>
              <a:rPr lang="pt-BR" i="1" dirty="0" err="1"/>
              <a:t>inclusi</a:t>
            </a:r>
            <a:r>
              <a:rPr lang="pt-BR" i="1" dirty="0"/>
              <a:t>)</a:t>
            </a:r>
            <a:r>
              <a:rPr lang="pt-BR" dirty="0"/>
              <a:t>. Padova: </a:t>
            </a:r>
            <a:r>
              <a:rPr lang="pt-BR" dirty="0" err="1"/>
              <a:t>Piccin</a:t>
            </a:r>
            <a:r>
              <a:rPr lang="pt-BR" dirty="0"/>
              <a:t>.</a:t>
            </a:r>
          </a:p>
          <a:p>
            <a:pPr algn="just">
              <a:lnSpc>
                <a:spcPct val="170000"/>
              </a:lnSpc>
            </a:pPr>
            <a:r>
              <a:rPr lang="pt-BR" dirty="0" err="1"/>
              <a:t>Imbasciati</a:t>
            </a:r>
            <a:r>
              <a:rPr lang="pt-BR" dirty="0"/>
              <a:t> , A., </a:t>
            </a:r>
            <a:r>
              <a:rPr lang="pt-BR" dirty="0" err="1"/>
              <a:t>Debrassi</a:t>
            </a:r>
            <a:r>
              <a:rPr lang="pt-BR" dirty="0"/>
              <a:t>, F., &amp; Cena, L. (Eds.). (2018). </a:t>
            </a:r>
            <a:r>
              <a:rPr lang="pt-BR" i="1" dirty="0"/>
              <a:t>Psicologia Clinica </a:t>
            </a:r>
            <a:r>
              <a:rPr lang="pt-BR" i="1" dirty="0" err="1"/>
              <a:t>Perinatale</a:t>
            </a:r>
            <a:r>
              <a:rPr lang="pt-BR" i="1" dirty="0"/>
              <a:t> per </a:t>
            </a:r>
            <a:r>
              <a:rPr lang="pt-BR" i="1" dirty="0" err="1"/>
              <a:t>lo</a:t>
            </a:r>
            <a:r>
              <a:rPr lang="pt-BR" i="1" dirty="0"/>
              <a:t> </a:t>
            </a:r>
            <a:r>
              <a:rPr lang="pt-BR" i="1" dirty="0" err="1"/>
              <a:t>Sviluppo</a:t>
            </a:r>
            <a:r>
              <a:rPr lang="pt-BR" i="1" dirty="0"/>
              <a:t> </a:t>
            </a:r>
            <a:r>
              <a:rPr lang="pt-BR" i="1" dirty="0" err="1"/>
              <a:t>del</a:t>
            </a:r>
            <a:r>
              <a:rPr lang="pt-BR" i="1" dirty="0"/>
              <a:t> Futuro Individuo. </a:t>
            </a:r>
            <a:r>
              <a:rPr lang="pt-BR" i="1" dirty="0" err="1"/>
              <a:t>Un</a:t>
            </a:r>
            <a:r>
              <a:rPr lang="pt-BR" i="1" dirty="0"/>
              <a:t> </a:t>
            </a:r>
            <a:r>
              <a:rPr lang="pt-BR" i="1" dirty="0" err="1"/>
              <a:t>Uomo</a:t>
            </a:r>
            <a:r>
              <a:rPr lang="pt-BR" i="1" dirty="0"/>
              <a:t> </a:t>
            </a:r>
            <a:r>
              <a:rPr lang="pt-BR" i="1" dirty="0" err="1"/>
              <a:t>Transgernerazionale</a:t>
            </a:r>
            <a:r>
              <a:rPr lang="pt-BR" dirty="0"/>
              <a:t>. Torino: </a:t>
            </a:r>
            <a:r>
              <a:rPr lang="pt-BR" dirty="0" err="1"/>
              <a:t>espress</a:t>
            </a:r>
            <a:r>
              <a:rPr lang="pt-BR" dirty="0"/>
              <a:t>.</a:t>
            </a:r>
          </a:p>
        </p:txBody>
      </p:sp>
    </p:spTree>
    <p:extLst>
      <p:ext uri="{BB962C8B-B14F-4D97-AF65-F5344CB8AC3E}">
        <p14:creationId xmlns:p14="http://schemas.microsoft.com/office/powerpoint/2010/main" val="547643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24F694-37BF-EE41-9DE1-8A27ED24A552}"/>
              </a:ext>
            </a:extLst>
          </p:cNvPr>
          <p:cNvSpPr>
            <a:spLocks noGrp="1"/>
          </p:cNvSpPr>
          <p:nvPr>
            <p:ph type="title"/>
          </p:nvPr>
        </p:nvSpPr>
        <p:spPr>
          <a:xfrm>
            <a:off x="838200" y="365125"/>
            <a:ext cx="10515600" cy="707319"/>
          </a:xfrm>
        </p:spPr>
        <p:txBody>
          <a:bodyPr>
            <a:normAutofit fontScale="90000"/>
          </a:bodyPr>
          <a:lstStyle/>
          <a:p>
            <a:pPr algn="ctr"/>
            <a:r>
              <a:rPr lang="pt-BR" sz="1800" dirty="0"/>
              <a:t>Concluo com um esboço final. </a:t>
            </a:r>
            <a:br>
              <a:rPr lang="pt-BR" sz="1800" dirty="0"/>
            </a:br>
            <a:r>
              <a:rPr lang="pt-BR" sz="1800" b="1" dirty="0"/>
              <a:t>A MENTECÉREBRO E A TRANSGERACIONALIDADE </a:t>
            </a:r>
            <a:br>
              <a:rPr lang="pt-BR" sz="1800" b="1" dirty="0"/>
            </a:br>
            <a:r>
              <a:rPr lang="pt-BR" sz="1800" b="1" dirty="0"/>
              <a:t>NO FUTURO DA COLETIVIDADE HUMANA</a:t>
            </a:r>
          </a:p>
        </p:txBody>
      </p:sp>
      <p:sp>
        <p:nvSpPr>
          <p:cNvPr id="3" name="Espaço Reservado para Conteúdo 2">
            <a:extLst>
              <a:ext uri="{FF2B5EF4-FFF2-40B4-BE49-F238E27FC236}">
                <a16:creationId xmlns:a16="http://schemas.microsoft.com/office/drawing/2014/main" id="{73B5BD88-1D47-0C4C-849A-86925CB9DA35}"/>
              </a:ext>
            </a:extLst>
          </p:cNvPr>
          <p:cNvSpPr>
            <a:spLocks noGrp="1"/>
          </p:cNvSpPr>
          <p:nvPr>
            <p:ph idx="1"/>
          </p:nvPr>
        </p:nvSpPr>
        <p:spPr/>
        <p:txBody>
          <a:bodyPr/>
          <a:lstStyle/>
          <a:p>
            <a:pPr marL="0" indent="0">
              <a:buNone/>
            </a:pPr>
            <a:endParaRPr lang="pt-BR" sz="1400" dirty="0"/>
          </a:p>
          <a:p>
            <a:pPr marL="0" indent="0">
              <a:buNone/>
            </a:pPr>
            <a:endParaRPr lang="pt-BR" sz="1400" dirty="0"/>
          </a:p>
          <a:p>
            <a:pPr marL="0" indent="0">
              <a:buNone/>
            </a:pPr>
            <a:endParaRPr lang="pt-BR" sz="1400" dirty="0"/>
          </a:p>
          <a:p>
            <a:pPr marL="0" indent="0">
              <a:buNone/>
            </a:pPr>
            <a:endParaRPr lang="pt-BR" sz="1400" dirty="0"/>
          </a:p>
          <a:p>
            <a:endParaRPr lang="pt-BR" sz="1400" dirty="0"/>
          </a:p>
          <a:p>
            <a:endParaRPr lang="pt-BR" dirty="0"/>
          </a:p>
          <a:p>
            <a:endParaRPr lang="pt-BR" dirty="0"/>
          </a:p>
          <a:p>
            <a:endParaRPr lang="pt-BR" dirty="0"/>
          </a:p>
        </p:txBody>
      </p:sp>
      <p:pic>
        <p:nvPicPr>
          <p:cNvPr id="5" name="Imagem 4">
            <a:extLst>
              <a:ext uri="{FF2B5EF4-FFF2-40B4-BE49-F238E27FC236}">
                <a16:creationId xmlns:a16="http://schemas.microsoft.com/office/drawing/2014/main" id="{CD86136C-D2D3-1F44-8466-FAB5C5A80613}"/>
              </a:ext>
            </a:extLst>
          </p:cNvPr>
          <p:cNvPicPr>
            <a:picLocks noChangeAspect="1"/>
          </p:cNvPicPr>
          <p:nvPr/>
        </p:nvPicPr>
        <p:blipFill>
          <a:blip r:embed="rId2"/>
          <a:stretch>
            <a:fillRect/>
          </a:stretch>
        </p:blipFill>
        <p:spPr>
          <a:xfrm>
            <a:off x="3330196" y="1072444"/>
            <a:ext cx="5362249" cy="5785556"/>
          </a:xfrm>
          <a:prstGeom prst="rect">
            <a:avLst/>
          </a:prstGeom>
        </p:spPr>
      </p:pic>
    </p:spTree>
    <p:extLst>
      <p:ext uri="{BB962C8B-B14F-4D97-AF65-F5344CB8AC3E}">
        <p14:creationId xmlns:p14="http://schemas.microsoft.com/office/powerpoint/2010/main" val="7340156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0E1DA9-30F5-DC4E-BBFC-960060AC9378}"/>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7984031D-AFB8-F347-B22F-7D17533211D7}"/>
              </a:ext>
            </a:extLst>
          </p:cNvPr>
          <p:cNvSpPr>
            <a:spLocks noGrp="1"/>
          </p:cNvSpPr>
          <p:nvPr>
            <p:ph idx="1"/>
          </p:nvPr>
        </p:nvSpPr>
        <p:spPr/>
        <p:txBody>
          <a:bodyPr/>
          <a:lstStyle/>
          <a:p>
            <a:pPr algn="just">
              <a:lnSpc>
                <a:spcPct val="150000"/>
              </a:lnSpc>
            </a:pPr>
            <a:r>
              <a:rPr lang="pt-BR" sz="1400" dirty="0"/>
              <a:t>Cena, L., &amp; </a:t>
            </a:r>
            <a:r>
              <a:rPr lang="pt-BR" sz="1400" dirty="0" err="1"/>
              <a:t>Imbasciati</a:t>
            </a:r>
            <a:r>
              <a:rPr lang="pt-BR" sz="1400" dirty="0"/>
              <a:t>, A. (2010). </a:t>
            </a:r>
            <a:r>
              <a:rPr lang="pt-BR" sz="1400" dirty="0" err="1"/>
              <a:t>Psicoanalisi</a:t>
            </a:r>
            <a:r>
              <a:rPr lang="pt-BR" sz="1400" dirty="0"/>
              <a:t> </a:t>
            </a:r>
            <a:r>
              <a:rPr lang="pt-BR" sz="1400" dirty="0" err="1"/>
              <a:t>infantile</a:t>
            </a:r>
            <a:r>
              <a:rPr lang="pt-BR" sz="1400" dirty="0"/>
              <a:t> e teoria </a:t>
            </a:r>
            <a:r>
              <a:rPr lang="pt-BR" sz="1400" dirty="0" err="1"/>
              <a:t>dell’attaccamento</a:t>
            </a:r>
            <a:r>
              <a:rPr lang="pt-BR" sz="1400" dirty="0"/>
              <a:t>: </a:t>
            </a:r>
            <a:r>
              <a:rPr lang="pt-BR" sz="1400" dirty="0" err="1"/>
              <a:t>nuove</a:t>
            </a:r>
            <a:r>
              <a:rPr lang="pt-BR" sz="1400" dirty="0"/>
              <a:t> </a:t>
            </a:r>
            <a:r>
              <a:rPr lang="pt-BR" sz="1400" dirty="0" err="1"/>
              <a:t>prospettive</a:t>
            </a:r>
            <a:r>
              <a:rPr lang="pt-BR" sz="1400" dirty="0"/>
              <a:t> per </a:t>
            </a:r>
            <a:r>
              <a:rPr lang="pt-BR" sz="1400" dirty="0" err="1"/>
              <a:t>lo</a:t>
            </a:r>
            <a:r>
              <a:rPr lang="pt-BR" sz="1400" dirty="0"/>
              <a:t> </a:t>
            </a:r>
            <a:r>
              <a:rPr lang="pt-BR" sz="1400" dirty="0" err="1"/>
              <a:t>studio</a:t>
            </a:r>
            <a:r>
              <a:rPr lang="pt-BR" sz="1400" dirty="0"/>
              <a:t> </a:t>
            </a:r>
            <a:r>
              <a:rPr lang="pt-BR" sz="1400" dirty="0" err="1"/>
              <a:t>della</a:t>
            </a:r>
            <a:r>
              <a:rPr lang="pt-BR" sz="1400" dirty="0"/>
              <a:t> </a:t>
            </a:r>
            <a:r>
              <a:rPr lang="pt-BR" sz="1400" dirty="0" err="1"/>
              <a:t>relazione</a:t>
            </a:r>
            <a:r>
              <a:rPr lang="pt-BR" sz="1400" dirty="0"/>
              <a:t> </a:t>
            </a:r>
            <a:r>
              <a:rPr lang="pt-BR" sz="1400" dirty="0" err="1"/>
              <a:t>genitore</a:t>
            </a:r>
            <a:r>
              <a:rPr lang="pt-BR" sz="1400" dirty="0"/>
              <a:t>-bambino. In L. Cena, A. </a:t>
            </a:r>
            <a:r>
              <a:rPr lang="pt-BR" sz="1400" dirty="0" err="1"/>
              <a:t>Imbasciati</a:t>
            </a:r>
            <a:r>
              <a:rPr lang="pt-BR" sz="1400" dirty="0"/>
              <a:t>, &amp; F. </a:t>
            </a:r>
            <a:r>
              <a:rPr lang="pt-BR" sz="1400" dirty="0" err="1"/>
              <a:t>Baldoni</a:t>
            </a:r>
            <a:r>
              <a:rPr lang="pt-BR" sz="1400" dirty="0"/>
              <a:t> (Eds.), </a:t>
            </a:r>
            <a:r>
              <a:rPr lang="pt-BR" sz="1400" i="1" dirty="0"/>
              <a:t>La </a:t>
            </a:r>
            <a:r>
              <a:rPr lang="pt-BR" sz="1400" i="1" dirty="0" err="1"/>
              <a:t>relazione</a:t>
            </a:r>
            <a:r>
              <a:rPr lang="pt-BR" sz="1400" i="1" dirty="0"/>
              <a:t> </a:t>
            </a:r>
            <a:r>
              <a:rPr lang="pt-BR" sz="1400" i="1" dirty="0" err="1"/>
              <a:t>genitore</a:t>
            </a:r>
            <a:r>
              <a:rPr lang="pt-BR" sz="1400" i="1" dirty="0"/>
              <a:t>-bambino. Dalla </a:t>
            </a:r>
            <a:r>
              <a:rPr lang="pt-BR" sz="1400" i="1" dirty="0" err="1"/>
              <a:t>psicoanalisi</a:t>
            </a:r>
            <a:r>
              <a:rPr lang="pt-BR" sz="1400" i="1" dirty="0"/>
              <a:t> </a:t>
            </a:r>
            <a:r>
              <a:rPr lang="pt-BR" sz="1400" i="1" dirty="0" err="1"/>
              <a:t>infantile</a:t>
            </a:r>
            <a:r>
              <a:rPr lang="pt-BR" sz="1400" i="1" dirty="0"/>
              <a:t> </a:t>
            </a:r>
            <a:r>
              <a:rPr lang="pt-BR" sz="1400" i="1" dirty="0" err="1"/>
              <a:t>alle</a:t>
            </a:r>
            <a:r>
              <a:rPr lang="pt-BR" sz="1400" i="1" dirty="0"/>
              <a:t> </a:t>
            </a:r>
            <a:r>
              <a:rPr lang="pt-BR" sz="1400" i="1" dirty="0" err="1"/>
              <a:t>nuove</a:t>
            </a:r>
            <a:r>
              <a:rPr lang="pt-BR" sz="1400" i="1" dirty="0"/>
              <a:t> </a:t>
            </a:r>
            <a:r>
              <a:rPr lang="pt-BR" sz="1400" i="1" dirty="0" err="1"/>
              <a:t>prospettive</a:t>
            </a:r>
            <a:r>
              <a:rPr lang="pt-BR" sz="1400" i="1" dirty="0"/>
              <a:t> </a:t>
            </a:r>
            <a:r>
              <a:rPr lang="pt-BR" sz="1400" i="1" dirty="0" err="1"/>
              <a:t>evoluzionistiche</a:t>
            </a:r>
            <a:r>
              <a:rPr lang="pt-BR" sz="1400" i="1" dirty="0"/>
              <a:t> </a:t>
            </a:r>
            <a:r>
              <a:rPr lang="pt-BR" sz="1400" i="1" dirty="0" err="1"/>
              <a:t>dell’attaccamento</a:t>
            </a:r>
            <a:r>
              <a:rPr lang="pt-BR" sz="1400" dirty="0"/>
              <a:t> (pp. 45-75). Milano: Springer-</a:t>
            </a:r>
            <a:r>
              <a:rPr lang="pt-BR" sz="1400" dirty="0" err="1"/>
              <a:t>Verlag</a:t>
            </a:r>
            <a:r>
              <a:rPr lang="pt-BR" sz="1400" dirty="0"/>
              <a:t> </a:t>
            </a:r>
            <a:r>
              <a:rPr lang="pt-BR" sz="1400" dirty="0" err="1"/>
              <a:t>Italia</a:t>
            </a:r>
            <a:r>
              <a:rPr lang="pt-BR" sz="1400" dirty="0"/>
              <a:t>.</a:t>
            </a:r>
          </a:p>
          <a:p>
            <a:endParaRPr lang="pt-BR" dirty="0"/>
          </a:p>
        </p:txBody>
      </p:sp>
    </p:spTree>
    <p:extLst>
      <p:ext uri="{BB962C8B-B14F-4D97-AF65-F5344CB8AC3E}">
        <p14:creationId xmlns:p14="http://schemas.microsoft.com/office/powerpoint/2010/main" val="1781673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541B6-2A54-B74C-A859-AEA8C3881463}"/>
              </a:ext>
            </a:extLst>
          </p:cNvPr>
          <p:cNvSpPr>
            <a:spLocks noGrp="1"/>
          </p:cNvSpPr>
          <p:nvPr>
            <p:ph type="title"/>
          </p:nvPr>
        </p:nvSpPr>
        <p:spPr/>
        <p:txBody>
          <a:bodyPr>
            <a:normAutofit/>
          </a:bodyPr>
          <a:lstStyle/>
          <a:p>
            <a:pPr algn="ctr"/>
            <a:r>
              <a:rPr lang="pt-BR" sz="3200" b="1" dirty="0"/>
              <a:t>4. Análise da perspectiva teórica da Psicologia Clínica Perinatal</a:t>
            </a:r>
          </a:p>
        </p:txBody>
      </p:sp>
      <p:sp>
        <p:nvSpPr>
          <p:cNvPr id="3" name="Espaço Reservado para Conteúdo 2">
            <a:extLst>
              <a:ext uri="{FF2B5EF4-FFF2-40B4-BE49-F238E27FC236}">
                <a16:creationId xmlns:a16="http://schemas.microsoft.com/office/drawing/2014/main" id="{B3BF950F-5CDA-B84D-8426-324D9628FC27}"/>
              </a:ext>
            </a:extLst>
          </p:cNvPr>
          <p:cNvSpPr>
            <a:spLocks noGrp="1"/>
          </p:cNvSpPr>
          <p:nvPr>
            <p:ph idx="1"/>
          </p:nvPr>
        </p:nvSpPr>
        <p:spPr/>
        <p:txBody>
          <a:bodyPr>
            <a:normAutofit fontScale="62500" lnSpcReduction="20000"/>
          </a:bodyPr>
          <a:lstStyle/>
          <a:p>
            <a:pPr marL="514350" indent="-514350">
              <a:lnSpc>
                <a:spcPct val="170000"/>
              </a:lnSpc>
              <a:buAutoNum type="arabicPeriod"/>
            </a:pPr>
            <a:r>
              <a:rPr lang="pt-BR" dirty="0"/>
              <a:t>A perspectiva de entendimento do modelo freudiano:  a metapsicologia freudiana</a:t>
            </a:r>
          </a:p>
          <a:p>
            <a:pPr marL="514350" indent="-514350">
              <a:lnSpc>
                <a:spcPct val="170000"/>
              </a:lnSpc>
              <a:buAutoNum type="arabicPeriod"/>
            </a:pPr>
            <a:r>
              <a:rPr lang="pt-BR" dirty="0"/>
              <a:t>Com o desenvolvimento da psicanálise, as relações de objeto começam a ter um lugar de destaque</a:t>
            </a:r>
          </a:p>
          <a:p>
            <a:pPr marL="514350" indent="-514350">
              <a:lnSpc>
                <a:spcPct val="170000"/>
              </a:lnSpc>
              <a:buAutoNum type="arabicPeriod"/>
            </a:pPr>
            <a:r>
              <a:rPr lang="pt-BR" dirty="0"/>
              <a:t>O surgimento de perspectivas de construção de modelos evolutivos de integração</a:t>
            </a:r>
          </a:p>
          <a:p>
            <a:pPr marL="514350" indent="-514350">
              <a:lnSpc>
                <a:spcPct val="170000"/>
              </a:lnSpc>
              <a:buAutoNum type="arabicPeriod"/>
            </a:pPr>
            <a:r>
              <a:rPr lang="pt-BR" dirty="0"/>
              <a:t>Ênfase nos fenômenos </a:t>
            </a:r>
            <a:r>
              <a:rPr lang="pt-BR" dirty="0" err="1"/>
              <a:t>inter-psíquicos</a:t>
            </a:r>
            <a:r>
              <a:rPr lang="pt-BR" dirty="0"/>
              <a:t>, com a importância do ambiente real</a:t>
            </a:r>
          </a:p>
          <a:p>
            <a:pPr marL="514350" indent="-514350">
              <a:lnSpc>
                <a:spcPct val="170000"/>
              </a:lnSpc>
              <a:buAutoNum type="arabicPeriod"/>
            </a:pPr>
            <a:r>
              <a:rPr lang="pt-BR" dirty="0"/>
              <a:t>Constituição de uma nova disciplina (a </a:t>
            </a:r>
            <a:r>
              <a:rPr lang="pt-BR" dirty="0" err="1"/>
              <a:t>perinatalidade</a:t>
            </a:r>
            <a:r>
              <a:rPr lang="pt-BR" dirty="0"/>
              <a:t>) e de novos instrumentos de pesquisa</a:t>
            </a:r>
          </a:p>
          <a:p>
            <a:pPr marL="514350" indent="-514350">
              <a:lnSpc>
                <a:spcPct val="170000"/>
              </a:lnSpc>
              <a:buAutoNum type="arabicPeriod"/>
            </a:pPr>
            <a:r>
              <a:rPr lang="pt-BR" dirty="0"/>
              <a:t>Patologias e sintomas em destaque</a:t>
            </a:r>
          </a:p>
          <a:p>
            <a:pPr marL="514350" indent="-514350">
              <a:lnSpc>
                <a:spcPct val="170000"/>
              </a:lnSpc>
              <a:buAutoNum type="arabicPeriod"/>
            </a:pPr>
            <a:r>
              <a:rPr lang="pt-BR" dirty="0"/>
              <a:t>Propostas integradoras</a:t>
            </a:r>
          </a:p>
        </p:txBody>
      </p:sp>
    </p:spTree>
    <p:extLst>
      <p:ext uri="{BB962C8B-B14F-4D97-AF65-F5344CB8AC3E}">
        <p14:creationId xmlns:p14="http://schemas.microsoft.com/office/powerpoint/2010/main" val="409231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FAA97-12B2-D54A-A6C4-EA854529F460}"/>
              </a:ext>
            </a:extLst>
          </p:cNvPr>
          <p:cNvSpPr>
            <a:spLocks noGrp="1"/>
          </p:cNvSpPr>
          <p:nvPr>
            <p:ph type="title"/>
          </p:nvPr>
        </p:nvSpPr>
        <p:spPr/>
        <p:txBody>
          <a:bodyPr>
            <a:normAutofit fontScale="90000"/>
          </a:bodyPr>
          <a:lstStyle/>
          <a:p>
            <a:pPr algn="ctr"/>
            <a:br>
              <a:rPr lang="pt-BR" sz="3600" dirty="0"/>
            </a:br>
            <a:r>
              <a:rPr lang="pt-BR" sz="3600" b="1" dirty="0"/>
              <a:t>1. A perspectiva de entendimento do modelo freudiano: </a:t>
            </a:r>
            <a:br>
              <a:rPr lang="pt-BR" sz="3600" b="1" dirty="0"/>
            </a:br>
            <a:r>
              <a:rPr lang="pt-BR" sz="3600" b="1" dirty="0"/>
              <a:t>a metapsicologia freudiana</a:t>
            </a:r>
            <a:br>
              <a:rPr lang="pt-BR" dirty="0"/>
            </a:br>
            <a:endParaRPr lang="pt-BR" dirty="0"/>
          </a:p>
        </p:txBody>
      </p:sp>
      <p:sp>
        <p:nvSpPr>
          <p:cNvPr id="3" name="Espaço Reservado para Conteúdo 2">
            <a:extLst>
              <a:ext uri="{FF2B5EF4-FFF2-40B4-BE49-F238E27FC236}">
                <a16:creationId xmlns:a16="http://schemas.microsoft.com/office/drawing/2014/main" id="{F1F77574-8594-F14E-9326-23C3481BBB81}"/>
              </a:ext>
            </a:extLst>
          </p:cNvPr>
          <p:cNvSpPr>
            <a:spLocks noGrp="1"/>
          </p:cNvSpPr>
          <p:nvPr>
            <p:ph idx="1"/>
          </p:nvPr>
        </p:nvSpPr>
        <p:spPr/>
        <p:txBody>
          <a:bodyPr>
            <a:normAutofit fontScale="62500" lnSpcReduction="20000"/>
          </a:bodyPr>
          <a:lstStyle/>
          <a:p>
            <a:pPr algn="just">
              <a:lnSpc>
                <a:spcPct val="170000"/>
              </a:lnSpc>
            </a:pPr>
            <a:r>
              <a:rPr lang="pt-BR" dirty="0"/>
              <a:t>Na </a:t>
            </a:r>
            <a:r>
              <a:rPr lang="pt-BR" dirty="0" err="1"/>
              <a:t>psicanálise</a:t>
            </a:r>
            <a:r>
              <a:rPr lang="pt-BR" dirty="0"/>
              <a:t>, as </a:t>
            </a:r>
            <a:r>
              <a:rPr lang="pt-BR" dirty="0" err="1"/>
              <a:t>concepções</a:t>
            </a:r>
            <a:r>
              <a:rPr lang="pt-BR" dirty="0"/>
              <a:t> de desenvolvimento infantil foram inicialmente baseadas no modelo </a:t>
            </a:r>
            <a:r>
              <a:rPr lang="pt-BR" dirty="0" err="1"/>
              <a:t>energético-pulsional</a:t>
            </a:r>
            <a:r>
              <a:rPr lang="pt-BR" dirty="0"/>
              <a:t> </a:t>
            </a:r>
            <a:r>
              <a:rPr lang="pt-BR" dirty="0" err="1"/>
              <a:t>intrapsíquico</a:t>
            </a:r>
            <a:r>
              <a:rPr lang="pt-BR" dirty="0"/>
              <a:t> freudiano: o modelo, como é conhecido, é centrado principalmente em uma </a:t>
            </a:r>
            <a:r>
              <a:rPr lang="pt-BR" dirty="0" err="1"/>
              <a:t>série</a:t>
            </a:r>
            <a:r>
              <a:rPr lang="pt-BR" dirty="0"/>
              <a:t> de fases do desenvolvimento psicossexual, inferidas pela narrativa de pacientes adultos e focados no complexo de </a:t>
            </a:r>
            <a:r>
              <a:rPr lang="pt-BR" dirty="0" err="1"/>
              <a:t>Édipo</a:t>
            </a:r>
            <a:r>
              <a:rPr lang="pt-BR" dirty="0"/>
              <a:t> como </a:t>
            </a:r>
            <a:r>
              <a:rPr lang="pt-BR" dirty="0" err="1"/>
              <a:t>núcleo</a:t>
            </a:r>
            <a:r>
              <a:rPr lang="pt-BR" dirty="0"/>
              <a:t> central da vida </a:t>
            </a:r>
            <a:r>
              <a:rPr lang="pt-BR" dirty="0" err="1"/>
              <a:t>psíquica</a:t>
            </a:r>
            <a:r>
              <a:rPr lang="pt-BR" dirty="0"/>
              <a:t>. </a:t>
            </a:r>
          </a:p>
          <a:p>
            <a:pPr algn="just">
              <a:lnSpc>
                <a:spcPct val="170000"/>
              </a:lnSpc>
            </a:pPr>
            <a:r>
              <a:rPr lang="pt-BR" dirty="0"/>
              <a:t>O desenvolvimento é estruturado em torno dos movimentos </a:t>
            </a:r>
            <a:r>
              <a:rPr lang="pt-BR" dirty="0" err="1"/>
              <a:t>pulsionais</a:t>
            </a:r>
            <a:r>
              <a:rPr lang="pt-BR" dirty="0"/>
              <a:t> e das defesas: a </a:t>
            </a:r>
            <a:r>
              <a:rPr lang="pt-BR" dirty="0" err="1"/>
              <a:t>criança</a:t>
            </a:r>
            <a:r>
              <a:rPr lang="pt-BR" dirty="0"/>
              <a:t> é uma </a:t>
            </a:r>
            <a:r>
              <a:rPr lang="pt-BR" dirty="0" err="1"/>
              <a:t>criança</a:t>
            </a:r>
            <a:r>
              <a:rPr lang="pt-BR" dirty="0"/>
              <a:t> </a:t>
            </a:r>
            <a:r>
              <a:rPr lang="pt-BR" dirty="0" err="1"/>
              <a:t>pulsional</a:t>
            </a:r>
            <a:r>
              <a:rPr lang="pt-BR" dirty="0"/>
              <a:t> e </a:t>
            </a:r>
            <a:r>
              <a:rPr lang="pt-BR" dirty="0" err="1"/>
              <a:t>são</a:t>
            </a:r>
            <a:r>
              <a:rPr lang="pt-BR" dirty="0"/>
              <a:t> as </a:t>
            </a:r>
            <a:r>
              <a:rPr lang="pt-BR" dirty="0" err="1"/>
              <a:t>pulsões</a:t>
            </a:r>
            <a:r>
              <a:rPr lang="pt-BR" dirty="0"/>
              <a:t> </a:t>
            </a:r>
            <a:r>
              <a:rPr lang="pt-BR" dirty="0" err="1"/>
              <a:t>intrapsíquicas</a:t>
            </a:r>
            <a:r>
              <a:rPr lang="pt-BR" dirty="0"/>
              <a:t> que dominam o quadro de seu desenvolvimento. </a:t>
            </a:r>
          </a:p>
          <a:p>
            <a:pPr algn="just">
              <a:lnSpc>
                <a:spcPct val="170000"/>
              </a:lnSpc>
            </a:pPr>
            <a:r>
              <a:rPr lang="pt-BR" dirty="0"/>
              <a:t>A teoria freudiana baseia-se nas pulsões e na descarga </a:t>
            </a:r>
            <a:r>
              <a:rPr lang="pt-BR" dirty="0" err="1"/>
              <a:t>energética</a:t>
            </a:r>
            <a:r>
              <a:rPr lang="pt-BR" dirty="0"/>
              <a:t>: o objeto e</a:t>
            </a:r>
            <a:br>
              <a:rPr lang="pt-BR" dirty="0"/>
            </a:br>
            <a:r>
              <a:rPr lang="pt-BR" dirty="0"/>
              <a:t>as relações </a:t>
            </a:r>
            <a:r>
              <a:rPr lang="pt-BR" dirty="0" err="1"/>
              <a:t>são</a:t>
            </a:r>
            <a:r>
              <a:rPr lang="pt-BR" dirty="0"/>
              <a:t> funcionais para a descarga da </a:t>
            </a:r>
            <a:r>
              <a:rPr lang="pt-BR" dirty="0" err="1"/>
              <a:t>própria</a:t>
            </a:r>
            <a:r>
              <a:rPr lang="pt-BR" dirty="0"/>
              <a:t> energia libidinal. </a:t>
            </a:r>
            <a:r>
              <a:rPr lang="pt-BR" dirty="0" err="1"/>
              <a:t>Não</a:t>
            </a:r>
            <a:r>
              <a:rPr lang="pt-BR" dirty="0"/>
              <a:t> se trata, portanto, de uma teoria relacional. </a:t>
            </a:r>
          </a:p>
        </p:txBody>
      </p:sp>
    </p:spTree>
    <p:extLst>
      <p:ext uri="{BB962C8B-B14F-4D97-AF65-F5344CB8AC3E}">
        <p14:creationId xmlns:p14="http://schemas.microsoft.com/office/powerpoint/2010/main" val="31317162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8ACE5F-B9AE-3E40-86B8-271B8638E40F}"/>
              </a:ext>
            </a:extLst>
          </p:cNvPr>
          <p:cNvSpPr>
            <a:spLocks noGrp="1"/>
          </p:cNvSpPr>
          <p:nvPr>
            <p:ph type="title"/>
          </p:nvPr>
        </p:nvSpPr>
        <p:spPr/>
        <p:txBody>
          <a:bodyPr>
            <a:normAutofit fontScale="90000"/>
          </a:bodyPr>
          <a:lstStyle/>
          <a:p>
            <a:pPr algn="ctr"/>
            <a:r>
              <a:rPr lang="pt-BR" sz="3100" b="1" dirty="0"/>
              <a:t>2. Com o desenvolvimento da psicanálise, </a:t>
            </a:r>
            <a:br>
              <a:rPr lang="pt-BR" sz="3100" b="1" dirty="0"/>
            </a:br>
            <a:r>
              <a:rPr lang="pt-BR" sz="3100" b="1" dirty="0"/>
              <a:t>as relações de objeto começam a ter um lugar de destaque </a:t>
            </a:r>
            <a:br>
              <a:rPr lang="pt-BR" dirty="0"/>
            </a:br>
            <a:endParaRPr lang="pt-BR" dirty="0"/>
          </a:p>
        </p:txBody>
      </p:sp>
      <p:sp>
        <p:nvSpPr>
          <p:cNvPr id="3" name="Espaço Reservado para Conteúdo 2">
            <a:extLst>
              <a:ext uri="{FF2B5EF4-FFF2-40B4-BE49-F238E27FC236}">
                <a16:creationId xmlns:a16="http://schemas.microsoft.com/office/drawing/2014/main" id="{9EDA5447-8B24-0245-A4A8-FDA178B8E561}"/>
              </a:ext>
            </a:extLst>
          </p:cNvPr>
          <p:cNvSpPr>
            <a:spLocks noGrp="1"/>
          </p:cNvSpPr>
          <p:nvPr>
            <p:ph idx="1"/>
          </p:nvPr>
        </p:nvSpPr>
        <p:spPr>
          <a:xfrm>
            <a:off x="838200" y="1825625"/>
            <a:ext cx="10515600" cy="4541308"/>
          </a:xfrm>
        </p:spPr>
        <p:txBody>
          <a:bodyPr>
            <a:normAutofit fontScale="25000" lnSpcReduction="20000"/>
          </a:bodyPr>
          <a:lstStyle/>
          <a:p>
            <a:pPr algn="just">
              <a:lnSpc>
                <a:spcPct val="160000"/>
              </a:lnSpc>
            </a:pPr>
            <a:r>
              <a:rPr lang="pt-BR" sz="7200" dirty="0"/>
              <a:t>Em meados do </a:t>
            </a:r>
            <a:r>
              <a:rPr lang="pt-BR" sz="7200" dirty="0" err="1"/>
              <a:t>século</a:t>
            </a:r>
            <a:r>
              <a:rPr lang="pt-BR" sz="7200" dirty="0"/>
              <a:t> passado, os estudos </a:t>
            </a:r>
            <a:r>
              <a:rPr lang="pt-BR" sz="7200" dirty="0" err="1"/>
              <a:t>psicanalíticos</a:t>
            </a:r>
            <a:r>
              <a:rPr lang="pt-BR" sz="7200" dirty="0"/>
              <a:t> revelam a </a:t>
            </a:r>
            <a:r>
              <a:rPr lang="pt-BR" sz="7200" dirty="0" err="1"/>
              <a:t>importância</a:t>
            </a:r>
            <a:r>
              <a:rPr lang="pt-BR" sz="7200" dirty="0"/>
              <a:t> das primeiras relações com a </a:t>
            </a:r>
            <a:r>
              <a:rPr lang="pt-BR" sz="7200" dirty="0" err="1"/>
              <a:t>mãe</a:t>
            </a:r>
            <a:r>
              <a:rPr lang="pt-BR" sz="7200" dirty="0"/>
              <a:t> na </a:t>
            </a:r>
            <a:r>
              <a:rPr lang="pt-BR" sz="7200" dirty="0" err="1"/>
              <a:t>estruturação</a:t>
            </a:r>
            <a:r>
              <a:rPr lang="pt-BR" sz="7200" dirty="0"/>
              <a:t> dos processos </a:t>
            </a:r>
            <a:r>
              <a:rPr lang="pt-BR" sz="7200" dirty="0" err="1"/>
              <a:t>psíquicos</a:t>
            </a:r>
            <a:r>
              <a:rPr lang="pt-BR" sz="7200" dirty="0"/>
              <a:t>: devemos a </a:t>
            </a:r>
            <a:r>
              <a:rPr lang="pt-BR" sz="7200" dirty="0" err="1"/>
              <a:t>Ferenczi</a:t>
            </a:r>
            <a:r>
              <a:rPr lang="pt-BR" sz="7200" dirty="0"/>
              <a:t> (1927) e à Melanie Klein (1952), a evidência atribuída ao primeiro </a:t>
            </a:r>
            <a:r>
              <a:rPr lang="pt-BR" sz="7200" dirty="0" err="1"/>
              <a:t>período</a:t>
            </a:r>
            <a:r>
              <a:rPr lang="pt-BR" sz="7200" dirty="0"/>
              <a:t> da </a:t>
            </a:r>
            <a:r>
              <a:rPr lang="pt-BR" sz="7200" dirty="0" err="1"/>
              <a:t>infância</a:t>
            </a:r>
            <a:r>
              <a:rPr lang="pt-BR" sz="7200" dirty="0"/>
              <a:t> como um momento fundamental no desenvolvimento do </a:t>
            </a:r>
            <a:r>
              <a:rPr lang="pt-BR" sz="7200" dirty="0" err="1"/>
              <a:t>indivíduo</a:t>
            </a:r>
            <a:r>
              <a:rPr lang="pt-BR" sz="7200" dirty="0"/>
              <a:t>. </a:t>
            </a:r>
          </a:p>
          <a:p>
            <a:pPr algn="just">
              <a:lnSpc>
                <a:spcPct val="160000"/>
              </a:lnSpc>
            </a:pPr>
            <a:r>
              <a:rPr lang="pt-BR" sz="7200" dirty="0"/>
              <a:t>Das </a:t>
            </a:r>
            <a:r>
              <a:rPr lang="pt-BR" sz="7200" dirty="0" err="1"/>
              <a:t>concepções</a:t>
            </a:r>
            <a:r>
              <a:rPr lang="pt-BR" sz="7200" dirty="0"/>
              <a:t> </a:t>
            </a:r>
            <a:r>
              <a:rPr lang="pt-BR" sz="7200" dirty="0" err="1"/>
              <a:t>energético-pulsionais</a:t>
            </a:r>
            <a:r>
              <a:rPr lang="pt-BR" sz="7200" dirty="0"/>
              <a:t> freudianas, isto é, de uma </a:t>
            </a:r>
            <a:r>
              <a:rPr lang="pt-BR" sz="7200" dirty="0" err="1"/>
              <a:t>concepção</a:t>
            </a:r>
            <a:r>
              <a:rPr lang="pt-BR" sz="7200" dirty="0"/>
              <a:t> </a:t>
            </a:r>
            <a:r>
              <a:rPr lang="pt-BR" sz="7200" dirty="0" err="1"/>
              <a:t>endogenista</a:t>
            </a:r>
            <a:r>
              <a:rPr lang="pt-BR" sz="7200" dirty="0"/>
              <a:t> e </a:t>
            </a:r>
            <a:r>
              <a:rPr lang="pt-BR" sz="7200" dirty="0" err="1"/>
              <a:t>intraindividual</a:t>
            </a:r>
            <a:r>
              <a:rPr lang="pt-BR" sz="7200" dirty="0"/>
              <a:t>, passamos </a:t>
            </a:r>
            <a:r>
              <a:rPr lang="pt-BR" sz="7200" dirty="0" err="1"/>
              <a:t>então</a:t>
            </a:r>
            <a:r>
              <a:rPr lang="pt-BR" sz="7200" dirty="0"/>
              <a:t> a uma </a:t>
            </a:r>
            <a:r>
              <a:rPr lang="pt-BR" sz="7200" dirty="0" err="1"/>
              <a:t>concepção</a:t>
            </a:r>
            <a:r>
              <a:rPr lang="pt-BR" sz="7200" dirty="0"/>
              <a:t> relacional. O ''objeto” </a:t>
            </a:r>
            <a:r>
              <a:rPr lang="pt-BR" sz="7200" dirty="0" err="1"/>
              <a:t>não</a:t>
            </a:r>
            <a:r>
              <a:rPr lang="pt-BR" sz="7200" dirty="0"/>
              <a:t> é mais o simples objetivo da </a:t>
            </a:r>
            <a:r>
              <a:rPr lang="pt-BR" sz="7200" dirty="0" err="1"/>
              <a:t>pulsão</a:t>
            </a:r>
            <a:r>
              <a:rPr lang="pt-BR" sz="7200" dirty="0"/>
              <a:t>, mas se torna estruturante para o desenvolvimento (Greenberg, Mitchell, 1983). </a:t>
            </a:r>
          </a:p>
          <a:p>
            <a:pPr algn="just">
              <a:lnSpc>
                <a:spcPct val="160000"/>
              </a:lnSpc>
            </a:pPr>
            <a:r>
              <a:rPr lang="pt-BR" sz="7200" dirty="0"/>
              <a:t>A </a:t>
            </a:r>
            <a:r>
              <a:rPr lang="pt-BR" sz="7200" dirty="0" err="1"/>
              <a:t>mudança</a:t>
            </a:r>
            <a:r>
              <a:rPr lang="pt-BR" sz="7200" dirty="0"/>
              <a:t> de interesse da pulsão à relação de objeto, valoriza tanto a realidade externa quanto a representação interna dessa realidade. Essas </a:t>
            </a:r>
            <a:r>
              <a:rPr lang="pt-BR" sz="7200" dirty="0" err="1"/>
              <a:t>são</a:t>
            </a:r>
            <a:r>
              <a:rPr lang="pt-BR" sz="7200" dirty="0"/>
              <a:t> as teorias de objeto ou das relações de objeto que recebem as </a:t>
            </a:r>
            <a:r>
              <a:rPr lang="pt-BR" sz="7200" dirty="0" err="1"/>
              <a:t>contribuições</a:t>
            </a:r>
            <a:r>
              <a:rPr lang="pt-BR" sz="7200" dirty="0"/>
              <a:t> mais importantes da Escola </a:t>
            </a:r>
            <a:r>
              <a:rPr lang="pt-BR" sz="7200" dirty="0" err="1"/>
              <a:t>Psicanalítica</a:t>
            </a:r>
            <a:r>
              <a:rPr lang="pt-BR" sz="7200" dirty="0"/>
              <a:t> Inglesa (Klein, Balint, </a:t>
            </a:r>
            <a:r>
              <a:rPr lang="pt-BR" sz="7200" dirty="0" err="1"/>
              <a:t>Fairbairn</a:t>
            </a:r>
            <a:r>
              <a:rPr lang="pt-BR" sz="7200" dirty="0"/>
              <a:t>, </a:t>
            </a:r>
            <a:r>
              <a:rPr lang="pt-BR" sz="7200" dirty="0" err="1"/>
              <a:t>Winnicott</a:t>
            </a:r>
            <a:r>
              <a:rPr lang="pt-BR" sz="7200" dirty="0"/>
              <a:t>, </a:t>
            </a:r>
            <a:r>
              <a:rPr lang="pt-BR" sz="7200" dirty="0" err="1"/>
              <a:t>Bion</a:t>
            </a:r>
            <a:r>
              <a:rPr lang="pt-BR" sz="7200" dirty="0"/>
              <a:t>). </a:t>
            </a:r>
          </a:p>
          <a:p>
            <a:endParaRPr lang="pt-BR" dirty="0"/>
          </a:p>
        </p:txBody>
      </p:sp>
    </p:spTree>
    <p:extLst>
      <p:ext uri="{BB962C8B-B14F-4D97-AF65-F5344CB8AC3E}">
        <p14:creationId xmlns:p14="http://schemas.microsoft.com/office/powerpoint/2010/main" val="26775035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F961E0-18E8-1E45-96F6-E99DBF846A6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F759B96-37A5-7C48-A6FA-2632A61F9976}"/>
              </a:ext>
            </a:extLst>
          </p:cNvPr>
          <p:cNvSpPr>
            <a:spLocks noGrp="1"/>
          </p:cNvSpPr>
          <p:nvPr>
            <p:ph idx="1"/>
          </p:nvPr>
        </p:nvSpPr>
        <p:spPr/>
        <p:txBody>
          <a:bodyPr>
            <a:normAutofit/>
          </a:bodyPr>
          <a:lstStyle/>
          <a:p>
            <a:pPr>
              <a:lnSpc>
                <a:spcPct val="150000"/>
              </a:lnSpc>
            </a:pPr>
            <a:r>
              <a:rPr lang="pt-BR" sz="1800" dirty="0"/>
              <a:t>Klein M (1952) Sobre a </a:t>
            </a:r>
            <a:r>
              <a:rPr lang="pt-BR" sz="1800" dirty="0" err="1"/>
              <a:t>observação</a:t>
            </a:r>
            <a:r>
              <a:rPr lang="pt-BR" sz="1800" dirty="0"/>
              <a:t> do comportamento das </a:t>
            </a:r>
            <a:r>
              <a:rPr lang="pt-BR" sz="1800" dirty="0" err="1"/>
              <a:t>crianças</a:t>
            </a:r>
            <a:r>
              <a:rPr lang="pt-BR" sz="1800" dirty="0"/>
              <a:t> no primeiro ano de vida.</a:t>
            </a:r>
          </a:p>
          <a:p>
            <a:pPr>
              <a:lnSpc>
                <a:spcPct val="150000"/>
              </a:lnSpc>
            </a:pPr>
            <a:r>
              <a:rPr lang="pt-BR" sz="1800" dirty="0" err="1"/>
              <a:t>Ferenczi</a:t>
            </a:r>
            <a:r>
              <a:rPr lang="pt-BR" sz="1800" dirty="0"/>
              <a:t> </a:t>
            </a:r>
            <a:r>
              <a:rPr lang="pt-BR" sz="1800" dirty="0" err="1"/>
              <a:t>S</a:t>
            </a:r>
            <a:r>
              <a:rPr lang="pt-BR" sz="1800" dirty="0"/>
              <a:t> (1927) A </a:t>
            </a:r>
            <a:r>
              <a:rPr lang="pt-BR" sz="1800" dirty="0" err="1"/>
              <a:t>adaptação</a:t>
            </a:r>
            <a:r>
              <a:rPr lang="pt-BR" sz="1800" dirty="0"/>
              <a:t> da </a:t>
            </a:r>
            <a:r>
              <a:rPr lang="pt-BR" sz="1800" dirty="0" err="1"/>
              <a:t>família</a:t>
            </a:r>
            <a:r>
              <a:rPr lang="pt-BR" sz="1800" dirty="0"/>
              <a:t> à </a:t>
            </a:r>
            <a:r>
              <a:rPr lang="pt-BR" sz="1800" dirty="0" err="1"/>
              <a:t>criança</a:t>
            </a:r>
            <a:r>
              <a:rPr lang="pt-BR" sz="1800" dirty="0"/>
              <a:t>. In: Fundamentos da </a:t>
            </a:r>
            <a:r>
              <a:rPr lang="pt-BR" sz="1800" dirty="0" err="1"/>
              <a:t>psicanálise</a:t>
            </a:r>
            <a:r>
              <a:rPr lang="pt-BR" sz="1800" dirty="0"/>
              <a:t>, vol. 3. </a:t>
            </a:r>
          </a:p>
          <a:p>
            <a:pPr>
              <a:lnSpc>
                <a:spcPct val="150000"/>
              </a:lnSpc>
            </a:pPr>
            <a:r>
              <a:rPr lang="pt-BR" sz="1800" dirty="0"/>
              <a:t>Greenberg JR, Mitchell SA (1983) </a:t>
            </a:r>
            <a:r>
              <a:rPr lang="pt-BR" sz="1800" dirty="0" err="1"/>
              <a:t>Relações</a:t>
            </a:r>
            <a:r>
              <a:rPr lang="pt-BR" sz="1800" dirty="0"/>
              <a:t> de objetos na teoria </a:t>
            </a:r>
            <a:r>
              <a:rPr lang="pt-BR" sz="1800" dirty="0" err="1"/>
              <a:t>psicanalítica</a:t>
            </a:r>
            <a:r>
              <a:rPr lang="pt-BR" sz="1800" dirty="0"/>
              <a:t>. Il </a:t>
            </a:r>
            <a:r>
              <a:rPr lang="pt-BR" sz="1800" dirty="0" err="1"/>
              <a:t>Mulino</a:t>
            </a:r>
            <a:r>
              <a:rPr lang="pt-BR" sz="1800" dirty="0"/>
              <a:t>, Bolonha, 1986</a:t>
            </a:r>
          </a:p>
          <a:p>
            <a:pPr marL="0" indent="0">
              <a:buNone/>
            </a:pPr>
            <a:br>
              <a:rPr lang="pt-BR" dirty="0"/>
            </a:br>
            <a:endParaRPr lang="pt-BR" dirty="0"/>
          </a:p>
        </p:txBody>
      </p:sp>
    </p:spTree>
    <p:extLst>
      <p:ext uri="{BB962C8B-B14F-4D97-AF65-F5344CB8AC3E}">
        <p14:creationId xmlns:p14="http://schemas.microsoft.com/office/powerpoint/2010/main" val="19819611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BCFBFF-D866-B145-B2A6-D531F2D50ACD}"/>
              </a:ext>
            </a:extLst>
          </p:cNvPr>
          <p:cNvSpPr>
            <a:spLocks noGrp="1"/>
          </p:cNvSpPr>
          <p:nvPr>
            <p:ph type="title"/>
          </p:nvPr>
        </p:nvSpPr>
        <p:spPr/>
        <p:txBody>
          <a:bodyPr>
            <a:normAutofit fontScale="90000"/>
          </a:bodyPr>
          <a:lstStyle/>
          <a:p>
            <a:pPr lvl="0"/>
            <a:br>
              <a:rPr lang="pt-BR" sz="2700" dirty="0"/>
            </a:br>
            <a:br>
              <a:rPr lang="pt-BR" sz="2700" dirty="0"/>
            </a:br>
            <a:r>
              <a:rPr lang="pt-BR" sz="1800" b="1" dirty="0">
                <a:sym typeface="Wingdings" pitchFamily="2" charset="2"/>
              </a:rPr>
              <a:t> </a:t>
            </a:r>
            <a:r>
              <a:rPr lang="pt-BR" sz="1800" b="1" dirty="0"/>
              <a:t>A importância dada ao objeto é acentuada e destacada com as obras de </a:t>
            </a:r>
            <a:r>
              <a:rPr lang="pt-BR" sz="1800" b="1" dirty="0" err="1"/>
              <a:t>Fairbairn</a:t>
            </a:r>
            <a:r>
              <a:rPr lang="pt-BR" sz="1800" b="1" dirty="0"/>
              <a:t> e de </a:t>
            </a:r>
            <a:r>
              <a:rPr lang="pt-BR" sz="1800" b="1" dirty="0" err="1"/>
              <a:t>Bowlby</a:t>
            </a:r>
            <a:br>
              <a:rPr lang="pt-BR" sz="1800" b="1" dirty="0"/>
            </a:br>
            <a:br>
              <a:rPr lang="pt-BR" sz="1800" b="1" dirty="0"/>
            </a:br>
            <a:r>
              <a:rPr lang="pt-BR" sz="1800" b="1" dirty="0">
                <a:sym typeface="Wingdings" pitchFamily="2" charset="2"/>
              </a:rPr>
              <a:t></a:t>
            </a:r>
            <a:r>
              <a:rPr lang="pt-BR" sz="1800" b="1" dirty="0"/>
              <a:t> Com </a:t>
            </a:r>
            <a:r>
              <a:rPr lang="pt-BR" sz="1800" b="1" dirty="0" err="1"/>
              <a:t>Bowlby</a:t>
            </a:r>
            <a:r>
              <a:rPr lang="pt-BR" sz="1800" b="1" dirty="0"/>
              <a:t> e </a:t>
            </a:r>
            <a:r>
              <a:rPr lang="pt-BR" sz="1800" b="1" dirty="0" err="1"/>
              <a:t>Ainsworth</a:t>
            </a:r>
            <a:r>
              <a:rPr lang="pt-BR" sz="1800" b="1" dirty="0"/>
              <a:t>, a teoria do apego começa a ocupar um lugar de destaque no desenvolvimento da psicanálise</a:t>
            </a:r>
            <a:br>
              <a:rPr lang="pt-BR" dirty="0"/>
            </a:br>
            <a:endParaRPr lang="pt-BR" dirty="0"/>
          </a:p>
        </p:txBody>
      </p:sp>
      <p:sp>
        <p:nvSpPr>
          <p:cNvPr id="3" name="Espaço Reservado para Conteúdo 2">
            <a:extLst>
              <a:ext uri="{FF2B5EF4-FFF2-40B4-BE49-F238E27FC236}">
                <a16:creationId xmlns:a16="http://schemas.microsoft.com/office/drawing/2014/main" id="{6EEC41AF-0F39-424B-92EB-5D69311E0D1C}"/>
              </a:ext>
            </a:extLst>
          </p:cNvPr>
          <p:cNvSpPr>
            <a:spLocks noGrp="1"/>
          </p:cNvSpPr>
          <p:nvPr>
            <p:ph idx="1"/>
          </p:nvPr>
        </p:nvSpPr>
        <p:spPr/>
        <p:txBody>
          <a:bodyPr>
            <a:normAutofit fontScale="32500" lnSpcReduction="20000"/>
          </a:bodyPr>
          <a:lstStyle/>
          <a:p>
            <a:pPr algn="just">
              <a:lnSpc>
                <a:spcPct val="170000"/>
              </a:lnSpc>
            </a:pPr>
            <a:endParaRPr lang="pt-BR" sz="6400" dirty="0"/>
          </a:p>
          <a:p>
            <a:pPr algn="just">
              <a:lnSpc>
                <a:spcPct val="170000"/>
              </a:lnSpc>
            </a:pPr>
            <a:r>
              <a:rPr lang="pt-BR" sz="6400" dirty="0"/>
              <a:t>A </a:t>
            </a:r>
            <a:r>
              <a:rPr lang="pt-BR" sz="6400" dirty="0" err="1"/>
              <a:t>psicanálise</a:t>
            </a:r>
            <a:r>
              <a:rPr lang="pt-BR" sz="6400" dirty="0"/>
              <a:t> atual (</a:t>
            </a:r>
            <a:r>
              <a:rPr lang="pt-BR" sz="6400" dirty="0" err="1"/>
              <a:t>Ammaniti</a:t>
            </a:r>
            <a:r>
              <a:rPr lang="pt-BR" sz="6400" dirty="0"/>
              <a:t>, Stern, 1982; </a:t>
            </a:r>
            <a:r>
              <a:rPr lang="pt-BR" sz="6400" dirty="0" err="1"/>
              <a:t>Fonagy</a:t>
            </a:r>
            <a:r>
              <a:rPr lang="pt-BR" sz="6400" dirty="0"/>
              <a:t>, 2001) compartilha da </a:t>
            </a:r>
            <a:r>
              <a:rPr lang="pt-BR" sz="6400" dirty="0" err="1"/>
              <a:t>suposição</a:t>
            </a:r>
            <a:r>
              <a:rPr lang="pt-BR" sz="6400" dirty="0"/>
              <a:t> fundamental da </a:t>
            </a:r>
            <a:r>
              <a:rPr lang="pt-BR" sz="6400" b="1" dirty="0"/>
              <a:t>teoria do apego</a:t>
            </a:r>
            <a:r>
              <a:rPr lang="pt-BR" sz="6400" dirty="0"/>
              <a:t>, para a qual a </a:t>
            </a:r>
            <a:r>
              <a:rPr lang="pt-BR" sz="6400" dirty="0" err="1"/>
              <a:t>relação</a:t>
            </a:r>
            <a:r>
              <a:rPr lang="pt-BR" sz="6400" dirty="0"/>
              <a:t> </a:t>
            </a:r>
            <a:r>
              <a:rPr lang="pt-BR" sz="6400" dirty="0" err="1"/>
              <a:t>criança-genitor</a:t>
            </a:r>
            <a:r>
              <a:rPr lang="pt-BR" sz="6400" dirty="0"/>
              <a:t>  é baseada não nas necessidades </a:t>
            </a:r>
            <a:r>
              <a:rPr lang="pt-BR" sz="6400" dirty="0" err="1"/>
              <a:t>físicas</a:t>
            </a:r>
            <a:r>
              <a:rPr lang="pt-BR" sz="6400" dirty="0"/>
              <a:t>, mas nas necessidades de relação. </a:t>
            </a:r>
          </a:p>
          <a:p>
            <a:pPr algn="just">
              <a:lnSpc>
                <a:spcPct val="170000"/>
              </a:lnSpc>
            </a:pPr>
            <a:r>
              <a:rPr lang="pt-BR" sz="6400" dirty="0"/>
              <a:t>Na </a:t>
            </a:r>
            <a:r>
              <a:rPr lang="pt-BR" sz="6400" dirty="0" err="1"/>
              <a:t>psicanálise</a:t>
            </a:r>
            <a:r>
              <a:rPr lang="pt-BR" sz="6400" dirty="0"/>
              <a:t> atual a necessidade de relação é encontrada na expressão de diferentes autores, tais como o "amor </a:t>
            </a:r>
            <a:r>
              <a:rPr lang="pt-BR" sz="6400" dirty="0" err="1"/>
              <a:t>primário</a:t>
            </a:r>
            <a:r>
              <a:rPr lang="pt-BR" sz="6400" dirty="0"/>
              <a:t>" (Balint, 1952), "busca do objeto" (</a:t>
            </a:r>
            <a:r>
              <a:rPr lang="pt-BR" sz="6400" dirty="0" err="1"/>
              <a:t>Fairbairn</a:t>
            </a:r>
            <a:r>
              <a:rPr lang="pt-BR" sz="6400" dirty="0"/>
              <a:t>, 1952), "relações do Ego" (</a:t>
            </a:r>
            <a:r>
              <a:rPr lang="pt-BR" sz="6400" dirty="0" err="1"/>
              <a:t>Winnicott</a:t>
            </a:r>
            <a:r>
              <a:rPr lang="pt-BR" sz="6400" dirty="0"/>
              <a:t>, 1965c), "</a:t>
            </a:r>
            <a:r>
              <a:rPr lang="pt-BR" sz="6400" dirty="0" err="1"/>
              <a:t>relações</a:t>
            </a:r>
            <a:r>
              <a:rPr lang="pt-BR" sz="6400" dirty="0"/>
              <a:t> pessoais "(</a:t>
            </a:r>
            <a:r>
              <a:rPr lang="pt-BR" sz="6400" dirty="0" err="1"/>
              <a:t>Guntrip</a:t>
            </a:r>
            <a:r>
              <a:rPr lang="pt-BR" sz="6400" dirty="0"/>
              <a:t>, 1961). </a:t>
            </a:r>
          </a:p>
        </p:txBody>
      </p:sp>
    </p:spTree>
    <p:extLst>
      <p:ext uri="{BB962C8B-B14F-4D97-AF65-F5344CB8AC3E}">
        <p14:creationId xmlns:p14="http://schemas.microsoft.com/office/powerpoint/2010/main" val="647350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BCFBFF-D866-B145-B2A6-D531F2D50ACD}"/>
              </a:ext>
            </a:extLst>
          </p:cNvPr>
          <p:cNvSpPr>
            <a:spLocks noGrp="1"/>
          </p:cNvSpPr>
          <p:nvPr>
            <p:ph type="title"/>
          </p:nvPr>
        </p:nvSpPr>
        <p:spPr/>
        <p:txBody>
          <a:bodyPr>
            <a:normAutofit/>
          </a:bodyPr>
          <a:lstStyle/>
          <a:p>
            <a:pPr lvl="0"/>
            <a:br>
              <a:rPr lang="pt-BR" dirty="0"/>
            </a:br>
            <a:endParaRPr lang="pt-BR" dirty="0"/>
          </a:p>
        </p:txBody>
      </p:sp>
      <p:sp>
        <p:nvSpPr>
          <p:cNvPr id="3" name="Espaço Reservado para Conteúdo 2">
            <a:extLst>
              <a:ext uri="{FF2B5EF4-FFF2-40B4-BE49-F238E27FC236}">
                <a16:creationId xmlns:a16="http://schemas.microsoft.com/office/drawing/2014/main" id="{6EEC41AF-0F39-424B-92EB-5D69311E0D1C}"/>
              </a:ext>
            </a:extLst>
          </p:cNvPr>
          <p:cNvSpPr>
            <a:spLocks noGrp="1"/>
          </p:cNvSpPr>
          <p:nvPr>
            <p:ph idx="1"/>
          </p:nvPr>
        </p:nvSpPr>
        <p:spPr/>
        <p:txBody>
          <a:bodyPr>
            <a:normAutofit fontScale="32500" lnSpcReduction="20000"/>
          </a:bodyPr>
          <a:lstStyle/>
          <a:p>
            <a:pPr algn="just">
              <a:lnSpc>
                <a:spcPct val="170000"/>
              </a:lnSpc>
            </a:pPr>
            <a:r>
              <a:rPr lang="pt-BR" sz="6400" dirty="0"/>
              <a:t>Dentro da escola inglesa, existe uma certa variabilidade em torno do conceito de relação: Balint e </a:t>
            </a:r>
            <a:r>
              <a:rPr lang="pt-BR" sz="6400" dirty="0" err="1"/>
              <a:t>Winnicott</a:t>
            </a:r>
            <a:r>
              <a:rPr lang="pt-BR" sz="6400" dirty="0"/>
              <a:t> o consideram um conceito </a:t>
            </a:r>
            <a:r>
              <a:rPr lang="pt-BR" sz="6400" dirty="0" err="1"/>
              <a:t>primário</a:t>
            </a:r>
            <a:r>
              <a:rPr lang="pt-BR" sz="6400" dirty="0"/>
              <a:t>, </a:t>
            </a:r>
            <a:r>
              <a:rPr lang="pt-BR" sz="6400" dirty="0" err="1"/>
              <a:t>Fairbairn</a:t>
            </a:r>
            <a:r>
              <a:rPr lang="pt-BR" sz="6400" dirty="0"/>
              <a:t> e </a:t>
            </a:r>
            <a:r>
              <a:rPr lang="pt-BR" sz="6400" dirty="0" err="1"/>
              <a:t>Guntrip</a:t>
            </a:r>
            <a:r>
              <a:rPr lang="pt-BR" sz="6400" dirty="0"/>
              <a:t> uma necessidade primária de </a:t>
            </a:r>
            <a:r>
              <a:rPr lang="pt-BR" sz="6400" dirty="0" err="1"/>
              <a:t>organização</a:t>
            </a:r>
            <a:r>
              <a:rPr lang="pt-BR" sz="6400" dirty="0"/>
              <a:t> psíquica; este ponto de vista </a:t>
            </a:r>
            <a:r>
              <a:rPr lang="pt-BR" sz="6400" dirty="0" err="1"/>
              <a:t>também</a:t>
            </a:r>
            <a:r>
              <a:rPr lang="pt-BR" sz="6400" dirty="0"/>
              <a:t> é compartilhado por </a:t>
            </a:r>
            <a:r>
              <a:rPr lang="pt-BR" sz="6400" dirty="0" err="1"/>
              <a:t>Kernberg</a:t>
            </a:r>
            <a:r>
              <a:rPr lang="pt-BR" sz="6400" dirty="0"/>
              <a:t> (1976), segundo a qual o Self se desenvolve como parte de uma relação, </a:t>
            </a:r>
            <a:r>
              <a:rPr lang="pt-BR" sz="6400" dirty="0" err="1"/>
              <a:t>através</a:t>
            </a:r>
            <a:r>
              <a:rPr lang="pt-BR" sz="6400" dirty="0"/>
              <a:t> de processos de interiorização  (</a:t>
            </a:r>
            <a:r>
              <a:rPr lang="pt-BR" sz="6400" dirty="0" err="1"/>
              <a:t>introjeção</a:t>
            </a:r>
            <a:r>
              <a:rPr lang="pt-BR" sz="6400" dirty="0"/>
              <a:t>, </a:t>
            </a:r>
            <a:r>
              <a:rPr lang="pt-BR" sz="6400" dirty="0" err="1"/>
              <a:t>identificação</a:t>
            </a:r>
            <a:r>
              <a:rPr lang="pt-BR" sz="6400" dirty="0"/>
              <a:t> identidade do ego); a busca pela proximidade da teoria do apego </a:t>
            </a:r>
            <a:r>
              <a:rPr lang="pt-BR" sz="6400" dirty="0" err="1"/>
              <a:t>também</a:t>
            </a:r>
            <a:r>
              <a:rPr lang="pt-BR" sz="6400" dirty="0"/>
              <a:t> pode ser comparada ao conceito de necessidade, ou melhor, necessidade de </a:t>
            </a:r>
            <a:r>
              <a:rPr lang="pt-BR" sz="6400" dirty="0" err="1"/>
              <a:t>contenção</a:t>
            </a:r>
            <a:r>
              <a:rPr lang="pt-BR" sz="6400" dirty="0"/>
              <a:t> descrita por </a:t>
            </a:r>
            <a:r>
              <a:rPr lang="pt-BR" sz="6400" dirty="0" err="1"/>
              <a:t>Bion</a:t>
            </a:r>
            <a:r>
              <a:rPr lang="pt-BR" sz="6400" dirty="0"/>
              <a:t> (</a:t>
            </a:r>
            <a:r>
              <a:rPr lang="pt-BR" sz="6400" dirty="0" err="1"/>
              <a:t>Bion</a:t>
            </a:r>
            <a:r>
              <a:rPr lang="pt-BR" sz="6400" dirty="0"/>
              <a:t>, 1967). </a:t>
            </a:r>
          </a:p>
          <a:p>
            <a:endParaRPr lang="pt-BR" dirty="0"/>
          </a:p>
        </p:txBody>
      </p:sp>
    </p:spTree>
    <p:extLst>
      <p:ext uri="{BB962C8B-B14F-4D97-AF65-F5344CB8AC3E}">
        <p14:creationId xmlns:p14="http://schemas.microsoft.com/office/powerpoint/2010/main" val="667992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4C8AEE-08C7-C646-BFA3-91F332BBC5C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F87FD5F-2793-8046-9EA7-4FBA8BA05FA3}"/>
              </a:ext>
            </a:extLst>
          </p:cNvPr>
          <p:cNvSpPr>
            <a:spLocks noGrp="1"/>
          </p:cNvSpPr>
          <p:nvPr>
            <p:ph idx="1"/>
          </p:nvPr>
        </p:nvSpPr>
        <p:spPr/>
        <p:txBody>
          <a:bodyPr>
            <a:normAutofit fontScale="47500" lnSpcReduction="20000"/>
          </a:bodyPr>
          <a:lstStyle/>
          <a:p>
            <a:pPr lvl="0">
              <a:lnSpc>
                <a:spcPct val="170000"/>
              </a:lnSpc>
            </a:pPr>
            <a:r>
              <a:rPr lang="en-US" dirty="0" err="1"/>
              <a:t>Ammaniti</a:t>
            </a:r>
            <a:r>
              <a:rPr lang="en-US" dirty="0"/>
              <a:t> M, Stern DN (1992) Attachment and </a:t>
            </a:r>
            <a:r>
              <a:rPr lang="en-US" dirty="0" err="1"/>
              <a:t>psicananalysis</a:t>
            </a:r>
            <a:r>
              <a:rPr lang="en-US" dirty="0"/>
              <a:t>. </a:t>
            </a:r>
          </a:p>
          <a:p>
            <a:pPr lvl="0">
              <a:lnSpc>
                <a:spcPct val="170000"/>
              </a:lnSpc>
            </a:pPr>
            <a:r>
              <a:rPr lang="pt-BR" dirty="0" err="1"/>
              <a:t>Bion</a:t>
            </a:r>
            <a:r>
              <a:rPr lang="pt-BR" dirty="0"/>
              <a:t> WR (1967) </a:t>
            </a:r>
            <a:r>
              <a:rPr lang="pt-BR" dirty="0" err="1"/>
              <a:t>Análise</a:t>
            </a:r>
            <a:r>
              <a:rPr lang="pt-BR" dirty="0"/>
              <a:t> de </a:t>
            </a:r>
            <a:r>
              <a:rPr lang="pt-BR" dirty="0" err="1"/>
              <a:t>esquizofrênicos</a:t>
            </a:r>
            <a:r>
              <a:rPr lang="pt-BR" dirty="0"/>
              <a:t> e </a:t>
            </a:r>
            <a:r>
              <a:rPr lang="pt-BR" dirty="0" err="1"/>
              <a:t>método</a:t>
            </a:r>
            <a:r>
              <a:rPr lang="pt-BR" dirty="0"/>
              <a:t> </a:t>
            </a:r>
            <a:r>
              <a:rPr lang="pt-BR" dirty="0" err="1"/>
              <a:t>psicanalítico</a:t>
            </a:r>
            <a:r>
              <a:rPr lang="pt-BR" dirty="0"/>
              <a:t>. Armando, Roma, 1970 </a:t>
            </a:r>
          </a:p>
          <a:p>
            <a:pPr lvl="0">
              <a:lnSpc>
                <a:spcPct val="170000"/>
              </a:lnSpc>
            </a:pPr>
            <a:r>
              <a:rPr lang="pt-BR" dirty="0"/>
              <a:t>Balint M (1952) Amor </a:t>
            </a:r>
            <a:r>
              <a:rPr lang="pt-BR" dirty="0" err="1"/>
              <a:t>primário</a:t>
            </a:r>
            <a:r>
              <a:rPr lang="pt-BR" dirty="0"/>
              <a:t>. Cortina, </a:t>
            </a:r>
            <a:r>
              <a:rPr lang="pt-BR" dirty="0" err="1"/>
              <a:t>Milão</a:t>
            </a:r>
            <a:r>
              <a:rPr lang="pt-BR" dirty="0"/>
              <a:t>, 1991</a:t>
            </a:r>
          </a:p>
          <a:p>
            <a:pPr>
              <a:lnSpc>
                <a:spcPct val="170000"/>
              </a:lnSpc>
            </a:pPr>
            <a:r>
              <a:rPr lang="pt-BR" dirty="0" err="1"/>
              <a:t>Fairbairn</a:t>
            </a:r>
            <a:r>
              <a:rPr lang="pt-BR" dirty="0"/>
              <a:t> WRD (1952) Uma teoria da personalidade nas </a:t>
            </a:r>
            <a:r>
              <a:rPr lang="pt-BR" dirty="0" err="1"/>
              <a:t>relações</a:t>
            </a:r>
            <a:r>
              <a:rPr lang="pt-BR" dirty="0"/>
              <a:t> com objetos. Basic Books, Nova York, NY [Trad. it.: Estudos </a:t>
            </a:r>
            <a:r>
              <a:rPr lang="pt-BR" dirty="0" err="1"/>
              <a:t>psicanalíticos</a:t>
            </a:r>
            <a:r>
              <a:rPr lang="pt-BR" dirty="0"/>
              <a:t> da personalidade. </a:t>
            </a:r>
            <a:r>
              <a:rPr lang="pt-BR" dirty="0" err="1"/>
              <a:t>Boringhieri</a:t>
            </a:r>
            <a:r>
              <a:rPr lang="pt-BR" dirty="0"/>
              <a:t>, Turim, 1970].</a:t>
            </a:r>
          </a:p>
          <a:p>
            <a:pPr>
              <a:lnSpc>
                <a:spcPct val="170000"/>
              </a:lnSpc>
            </a:pPr>
            <a:r>
              <a:rPr lang="pt-BR" dirty="0" err="1"/>
              <a:t>Fonagy</a:t>
            </a:r>
            <a:r>
              <a:rPr lang="pt-BR" dirty="0"/>
              <a:t> </a:t>
            </a:r>
            <a:r>
              <a:rPr lang="pt-BR" dirty="0" err="1"/>
              <a:t>P</a:t>
            </a:r>
            <a:r>
              <a:rPr lang="pt-BR" dirty="0"/>
              <a:t> (2001) Teoria dos Anexos e </a:t>
            </a:r>
            <a:r>
              <a:rPr lang="pt-BR" dirty="0" err="1"/>
              <a:t>Psicanálise</a:t>
            </a:r>
            <a:r>
              <a:rPr lang="pt-BR" dirty="0"/>
              <a:t>. </a:t>
            </a:r>
            <a:r>
              <a:rPr lang="pt-BR" dirty="0" err="1"/>
              <a:t>Other</a:t>
            </a:r>
            <a:r>
              <a:rPr lang="pt-BR" dirty="0"/>
              <a:t> Press, Nova Iorque, NY [Trad. </a:t>
            </a:r>
            <a:r>
              <a:rPr lang="pt-BR" dirty="0" err="1"/>
              <a:t>en</a:t>
            </a:r>
            <a:r>
              <a:rPr lang="pt-BR" dirty="0"/>
              <a:t>.: </a:t>
            </a:r>
            <a:r>
              <a:rPr lang="pt-BR" dirty="0" err="1"/>
              <a:t>Psico-análise</a:t>
            </a:r>
            <a:r>
              <a:rPr lang="pt-BR" dirty="0"/>
              <a:t> e teoria de apego. Cortina, </a:t>
            </a:r>
            <a:r>
              <a:rPr lang="pt-BR" dirty="0" err="1"/>
              <a:t>Milão</a:t>
            </a:r>
            <a:r>
              <a:rPr lang="pt-BR" dirty="0"/>
              <a:t>, 2002]</a:t>
            </a:r>
          </a:p>
          <a:p>
            <a:pPr>
              <a:lnSpc>
                <a:spcPct val="170000"/>
              </a:lnSpc>
            </a:pPr>
            <a:r>
              <a:rPr lang="pt-BR" dirty="0" err="1"/>
              <a:t>Guntrip</a:t>
            </a:r>
            <a:r>
              <a:rPr lang="pt-BR" dirty="0"/>
              <a:t> H (1961) Estrutura da personalidade e </a:t>
            </a:r>
            <a:r>
              <a:rPr lang="pt-BR" dirty="0" err="1"/>
              <a:t>interação</a:t>
            </a:r>
            <a:r>
              <a:rPr lang="pt-BR" dirty="0"/>
              <a:t> humana: </a:t>
            </a:r>
            <a:r>
              <a:rPr lang="pt-BR" dirty="0" err="1"/>
              <a:t>síntese</a:t>
            </a:r>
            <a:r>
              <a:rPr lang="pt-BR" dirty="0"/>
              <a:t> evolutiva da teoria </a:t>
            </a:r>
            <a:r>
              <a:rPr lang="pt-BR" dirty="0" err="1"/>
              <a:t>psi</a:t>
            </a:r>
            <a:r>
              <a:rPr lang="pt-BR" dirty="0"/>
              <a:t> </a:t>
            </a:r>
            <a:r>
              <a:rPr lang="pt-BR" dirty="0" err="1"/>
              <a:t>codinamica</a:t>
            </a:r>
            <a:r>
              <a:rPr lang="pt-BR" dirty="0"/>
              <a:t>. </a:t>
            </a:r>
            <a:r>
              <a:rPr lang="pt-BR" dirty="0" err="1"/>
              <a:t>Boringhieri</a:t>
            </a:r>
            <a:r>
              <a:rPr lang="pt-BR" dirty="0"/>
              <a:t>, Turim, 1971 </a:t>
            </a:r>
          </a:p>
          <a:p>
            <a:pPr lvl="0">
              <a:lnSpc>
                <a:spcPct val="170000"/>
              </a:lnSpc>
            </a:pPr>
            <a:r>
              <a:rPr lang="pt-BR" dirty="0" err="1"/>
              <a:t>Kernberg</a:t>
            </a:r>
            <a:r>
              <a:rPr lang="pt-BR" dirty="0"/>
              <a:t> OF (1976) Teoria da </a:t>
            </a:r>
            <a:r>
              <a:rPr lang="pt-BR" dirty="0" err="1"/>
              <a:t>relação</a:t>
            </a:r>
            <a:r>
              <a:rPr lang="pt-BR" dirty="0"/>
              <a:t> de objetos e </a:t>
            </a:r>
            <a:r>
              <a:rPr lang="pt-BR" dirty="0" err="1"/>
              <a:t>clínica</a:t>
            </a:r>
            <a:r>
              <a:rPr lang="pt-BR" dirty="0"/>
              <a:t> </a:t>
            </a:r>
            <a:r>
              <a:rPr lang="pt-BR" dirty="0" err="1"/>
              <a:t>psicanalítica</a:t>
            </a:r>
            <a:r>
              <a:rPr lang="pt-BR" dirty="0"/>
              <a:t>. </a:t>
            </a:r>
            <a:r>
              <a:rPr lang="pt-BR" dirty="0" err="1"/>
              <a:t>Boringhieri</a:t>
            </a:r>
            <a:r>
              <a:rPr lang="pt-BR" dirty="0"/>
              <a:t>, Turim, 1980 </a:t>
            </a:r>
          </a:p>
          <a:p>
            <a:pPr>
              <a:lnSpc>
                <a:spcPct val="170000"/>
              </a:lnSpc>
            </a:pPr>
            <a:r>
              <a:rPr lang="pt-BR" dirty="0" err="1"/>
              <a:t>Laterza</a:t>
            </a:r>
            <a:r>
              <a:rPr lang="pt-BR" dirty="0"/>
              <a:t>, Bari </a:t>
            </a:r>
            <a:r>
              <a:rPr lang="pt-BR" dirty="0" err="1"/>
              <a:t>Badoni</a:t>
            </a:r>
            <a:r>
              <a:rPr lang="pt-BR" dirty="0"/>
              <a:t> M (2002) Pais e filho e analista no meio. </a:t>
            </a:r>
            <a:r>
              <a:rPr lang="pt-BR" dirty="0" err="1"/>
              <a:t>Int</a:t>
            </a:r>
            <a:r>
              <a:rPr lang="pt-BR" dirty="0"/>
              <a:t> J </a:t>
            </a:r>
            <a:r>
              <a:rPr lang="pt-BR" dirty="0" err="1"/>
              <a:t>Psychoanal</a:t>
            </a:r>
            <a:r>
              <a:rPr lang="pt-BR" dirty="0"/>
              <a:t> 83: 1111-1131</a:t>
            </a:r>
          </a:p>
          <a:p>
            <a:pPr lvl="0">
              <a:lnSpc>
                <a:spcPct val="170000"/>
              </a:lnSpc>
            </a:pPr>
            <a:r>
              <a:rPr lang="pt-BR" dirty="0" err="1"/>
              <a:t>Winnicott</a:t>
            </a:r>
            <a:r>
              <a:rPr lang="pt-BR" dirty="0"/>
              <a:t> DW (1965c) A </a:t>
            </a:r>
            <a:r>
              <a:rPr lang="pt-BR" dirty="0" err="1"/>
              <a:t>distorção</a:t>
            </a:r>
            <a:r>
              <a:rPr lang="pt-BR" dirty="0"/>
              <a:t> do ego em </a:t>
            </a:r>
            <a:r>
              <a:rPr lang="pt-BR" dirty="0" err="1"/>
              <a:t>relação</a:t>
            </a:r>
            <a:r>
              <a:rPr lang="pt-BR" dirty="0"/>
              <a:t> ao Eu verdadeiro e falso. Em: Desenvolvimento afetivo e meio ambiente. Armando, Roma, 1970</a:t>
            </a:r>
            <a:br>
              <a:rPr lang="pt-BR" dirty="0"/>
            </a:br>
            <a:endParaRPr lang="pt-BR" dirty="0"/>
          </a:p>
        </p:txBody>
      </p:sp>
    </p:spTree>
    <p:extLst>
      <p:ext uri="{BB962C8B-B14F-4D97-AF65-F5344CB8AC3E}">
        <p14:creationId xmlns:p14="http://schemas.microsoft.com/office/powerpoint/2010/main" val="14710287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02EE68-99D3-1245-9140-7D4934589488}"/>
              </a:ext>
            </a:extLst>
          </p:cNvPr>
          <p:cNvSpPr>
            <a:spLocks noGrp="1"/>
          </p:cNvSpPr>
          <p:nvPr>
            <p:ph type="title"/>
          </p:nvPr>
        </p:nvSpPr>
        <p:spPr/>
        <p:txBody>
          <a:bodyPr>
            <a:normAutofit fontScale="90000"/>
          </a:bodyPr>
          <a:lstStyle/>
          <a:p>
            <a:pPr algn="ctr"/>
            <a:r>
              <a:rPr lang="pt-BR" sz="3100" b="1" dirty="0">
                <a:sym typeface="Wingdings" pitchFamily="2" charset="2"/>
              </a:rPr>
              <a:t>3. </a:t>
            </a:r>
            <a:r>
              <a:rPr lang="pt-BR" sz="3100" b="1" dirty="0"/>
              <a:t>O surgimento de perspectivas de construção </a:t>
            </a:r>
            <a:br>
              <a:rPr lang="pt-BR" sz="3100" b="1" dirty="0"/>
            </a:br>
            <a:r>
              <a:rPr lang="pt-BR" sz="3100" b="1" dirty="0"/>
              <a:t>de modelos evolutivos de integração</a:t>
            </a:r>
            <a:br>
              <a:rPr lang="pt-BR" dirty="0"/>
            </a:br>
            <a:endParaRPr lang="pt-BR" dirty="0"/>
          </a:p>
        </p:txBody>
      </p:sp>
      <p:sp>
        <p:nvSpPr>
          <p:cNvPr id="3" name="Espaço Reservado para Conteúdo 2">
            <a:extLst>
              <a:ext uri="{FF2B5EF4-FFF2-40B4-BE49-F238E27FC236}">
                <a16:creationId xmlns:a16="http://schemas.microsoft.com/office/drawing/2014/main" id="{6CE6CEDF-4554-F44E-8A93-34CFD8DF1E52}"/>
              </a:ext>
            </a:extLst>
          </p:cNvPr>
          <p:cNvSpPr>
            <a:spLocks noGrp="1"/>
          </p:cNvSpPr>
          <p:nvPr>
            <p:ph idx="1"/>
          </p:nvPr>
        </p:nvSpPr>
        <p:spPr/>
        <p:txBody>
          <a:bodyPr>
            <a:noAutofit/>
          </a:bodyPr>
          <a:lstStyle/>
          <a:p>
            <a:pPr algn="just">
              <a:lnSpc>
                <a:spcPct val="170000"/>
              </a:lnSpc>
            </a:pPr>
            <a:r>
              <a:rPr lang="pt-BR" sz="1800" dirty="0"/>
              <a:t>Por volta dos anos 80, pesquisas sobre o desenvolvimento relacional-afetivo da </a:t>
            </a:r>
            <a:r>
              <a:rPr lang="pt-BR" sz="1800" dirty="0" err="1"/>
              <a:t>criança</a:t>
            </a:r>
            <a:r>
              <a:rPr lang="pt-BR" sz="1800" dirty="0"/>
              <a:t>, conduzidas na </a:t>
            </a:r>
            <a:r>
              <a:rPr lang="pt-BR" sz="1800" dirty="0" err="1"/>
              <a:t>área</a:t>
            </a:r>
            <a:r>
              <a:rPr lang="pt-BR" sz="1800" dirty="0"/>
              <a:t> da psicologia do desenvolvimento, da psicanálise e da teoria do apego, começam a encontrar modelos evolutivos de </a:t>
            </a:r>
            <a:r>
              <a:rPr lang="pt-BR" sz="1800" dirty="0" err="1"/>
              <a:t>integração</a:t>
            </a:r>
            <a:r>
              <a:rPr lang="pt-BR" sz="1800" dirty="0"/>
              <a:t>, que, ao longo dos anos 90, deram origem a uma perspectiva integrada, </a:t>
            </a:r>
            <a:r>
              <a:rPr lang="pt-BR" sz="1800" dirty="0" err="1"/>
              <a:t>não</a:t>
            </a:r>
            <a:r>
              <a:rPr lang="pt-BR" sz="1800" dirty="0"/>
              <a:t> apenas </a:t>
            </a:r>
            <a:r>
              <a:rPr lang="pt-BR" sz="1800" dirty="0" err="1"/>
              <a:t>teórica</a:t>
            </a:r>
            <a:r>
              <a:rPr lang="pt-BR" sz="1800" dirty="0"/>
              <a:t>, mas </a:t>
            </a:r>
            <a:r>
              <a:rPr lang="pt-BR" sz="1800" dirty="0" err="1"/>
              <a:t>também</a:t>
            </a:r>
            <a:r>
              <a:rPr lang="pt-BR" sz="1800" dirty="0"/>
              <a:t> </a:t>
            </a:r>
            <a:r>
              <a:rPr lang="pt-BR" sz="1800" dirty="0" err="1"/>
              <a:t>clínica</a:t>
            </a:r>
            <a:r>
              <a:rPr lang="pt-BR" sz="1800" dirty="0"/>
              <a:t>. </a:t>
            </a:r>
          </a:p>
          <a:p>
            <a:pPr algn="just">
              <a:lnSpc>
                <a:spcPct val="170000"/>
              </a:lnSpc>
            </a:pPr>
            <a:r>
              <a:rPr lang="pt-BR" sz="1800" dirty="0"/>
              <a:t>A pesquisa atual, </a:t>
            </a:r>
            <a:r>
              <a:rPr lang="pt-BR" sz="1800" dirty="0" err="1"/>
              <a:t>através</a:t>
            </a:r>
            <a:r>
              <a:rPr lang="pt-BR" sz="1800" dirty="0"/>
              <a:t> da </a:t>
            </a:r>
            <a:r>
              <a:rPr lang="pt-BR" sz="1800" dirty="0" err="1"/>
              <a:t>contribuição</a:t>
            </a:r>
            <a:r>
              <a:rPr lang="pt-BR" sz="1800" dirty="0"/>
              <a:t> do </a:t>
            </a:r>
            <a:r>
              <a:rPr lang="pt-BR" sz="1800" dirty="0" err="1"/>
              <a:t>Infant</a:t>
            </a:r>
            <a:r>
              <a:rPr lang="pt-BR" sz="1800" dirty="0"/>
              <a:t> </a:t>
            </a:r>
            <a:r>
              <a:rPr lang="pt-BR" sz="1800" dirty="0" err="1"/>
              <a:t>Research</a:t>
            </a:r>
            <a:r>
              <a:rPr lang="pt-BR" sz="1800" dirty="0"/>
              <a:t> (</a:t>
            </a:r>
            <a:r>
              <a:rPr lang="pt-BR" sz="1800" dirty="0" err="1"/>
              <a:t>Sander</a:t>
            </a:r>
            <a:r>
              <a:rPr lang="pt-BR" sz="1800" dirty="0"/>
              <a:t>, 1987; </a:t>
            </a:r>
            <a:r>
              <a:rPr lang="pt-BR" sz="1800" dirty="0" err="1"/>
              <a:t>Sameroff</a:t>
            </a:r>
            <a:r>
              <a:rPr lang="pt-BR" sz="1800" dirty="0"/>
              <a:t>, </a:t>
            </a:r>
            <a:r>
              <a:rPr lang="pt-BR" sz="1800" dirty="0" err="1"/>
              <a:t>Emde</a:t>
            </a:r>
            <a:r>
              <a:rPr lang="pt-BR" sz="1800" dirty="0"/>
              <a:t>, 1989; Stern, 1985, 1995; </a:t>
            </a:r>
            <a:r>
              <a:rPr lang="pt-BR" sz="1800" dirty="0" err="1"/>
              <a:t>Tronick</a:t>
            </a:r>
            <a:r>
              <a:rPr lang="pt-BR" sz="1800" dirty="0"/>
              <a:t>, 1989; </a:t>
            </a:r>
            <a:r>
              <a:rPr lang="pt-BR" sz="1800" dirty="0" err="1"/>
              <a:t>Trevarthen</a:t>
            </a:r>
            <a:r>
              <a:rPr lang="pt-BR" sz="1800" dirty="0"/>
              <a:t>, 1990, 1993; Fogel, 1982; </a:t>
            </a:r>
            <a:r>
              <a:rPr lang="pt-BR" sz="1800" dirty="0" err="1"/>
              <a:t>Fivaz-Depeursinge</a:t>
            </a:r>
            <a:r>
              <a:rPr lang="pt-BR" sz="1800" dirty="0"/>
              <a:t>, </a:t>
            </a:r>
            <a:r>
              <a:rPr lang="pt-BR" sz="1800" dirty="0" err="1"/>
              <a:t>Corboz-Warnery</a:t>
            </a:r>
            <a:r>
              <a:rPr lang="pt-BR" sz="1800" dirty="0"/>
              <a:t>, </a:t>
            </a:r>
            <a:r>
              <a:rPr lang="pt-BR" sz="1800" dirty="0" err="1"/>
              <a:t>Frenck</a:t>
            </a:r>
            <a:r>
              <a:rPr lang="pt-BR" sz="1800" dirty="0"/>
              <a:t>, 1999; </a:t>
            </a:r>
            <a:r>
              <a:rPr lang="pt-BR" sz="1800" dirty="0" err="1"/>
              <a:t>Beebe</a:t>
            </a:r>
            <a:r>
              <a:rPr lang="pt-BR" sz="1800" dirty="0"/>
              <a:t>, </a:t>
            </a:r>
            <a:r>
              <a:rPr lang="pt-BR" sz="1800" dirty="0" err="1"/>
              <a:t>Lachmann</a:t>
            </a:r>
            <a:r>
              <a:rPr lang="pt-BR" sz="1800" dirty="0"/>
              <a:t>, 2002), enfocam as primeiras </a:t>
            </a:r>
            <a:r>
              <a:rPr lang="pt-BR" sz="1800" dirty="0" err="1"/>
              <a:t>relações</a:t>
            </a:r>
            <a:r>
              <a:rPr lang="pt-BR" sz="1800" dirty="0"/>
              <a:t> afetivas que o </a:t>
            </a:r>
            <a:r>
              <a:rPr lang="pt-BR" sz="1800" dirty="0" err="1"/>
              <a:t>recém-nascido</a:t>
            </a:r>
            <a:r>
              <a:rPr lang="pt-BR" sz="1800" dirty="0"/>
              <a:t> estabelece com a </a:t>
            </a:r>
            <a:r>
              <a:rPr lang="pt-BR" sz="1800" dirty="0" err="1"/>
              <a:t>mãe</a:t>
            </a:r>
            <a:r>
              <a:rPr lang="pt-BR" sz="1800" dirty="0"/>
              <a:t> ou com o cuidador; aqui estaria a origem do nascimento do pensamento.  </a:t>
            </a:r>
          </a:p>
        </p:txBody>
      </p:sp>
    </p:spTree>
    <p:extLst>
      <p:ext uri="{BB962C8B-B14F-4D97-AF65-F5344CB8AC3E}">
        <p14:creationId xmlns:p14="http://schemas.microsoft.com/office/powerpoint/2010/main" val="2695944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9C2436-AAFF-3C4F-B40E-2C86CAAA6329}"/>
              </a:ext>
            </a:extLst>
          </p:cNvPr>
          <p:cNvSpPr>
            <a:spLocks noGrp="1"/>
          </p:cNvSpPr>
          <p:nvPr>
            <p:ph type="title"/>
          </p:nvPr>
        </p:nvSpPr>
        <p:spPr/>
        <p:txBody>
          <a:bodyPr>
            <a:normAutofit/>
          </a:bodyPr>
          <a:lstStyle/>
          <a:p>
            <a:pPr algn="ctr"/>
            <a:r>
              <a:rPr lang="pt-BR" sz="2800" b="1" dirty="0"/>
              <a:t>1. História, origens e características gerais da Psicologia Clínica Perinatal</a:t>
            </a:r>
            <a:br>
              <a:rPr lang="pt-BR" sz="2800" b="1" dirty="0"/>
            </a:br>
            <a:r>
              <a:rPr lang="pt-BR" sz="2800" b="1" dirty="0"/>
              <a:t> </a:t>
            </a:r>
            <a:br>
              <a:rPr lang="pt-BR" sz="2800" b="1" dirty="0"/>
            </a:br>
            <a:r>
              <a:rPr lang="pt-BR" sz="1400" dirty="0" err="1"/>
              <a:t>Imbasciati</a:t>
            </a:r>
            <a:r>
              <a:rPr lang="pt-BR" sz="1400" dirty="0"/>
              <a:t> , A. (2019). </a:t>
            </a:r>
            <a:r>
              <a:rPr lang="pt-BR" sz="1400" b="1" dirty="0" err="1"/>
              <a:t>Capitolo</a:t>
            </a:r>
            <a:r>
              <a:rPr lang="pt-BR" sz="1400" b="1" dirty="0"/>
              <a:t> 2. Psicologia Clinica </a:t>
            </a:r>
            <a:r>
              <a:rPr lang="pt-BR" sz="1400" b="1" dirty="0" err="1"/>
              <a:t>Perinatale</a:t>
            </a:r>
            <a:r>
              <a:rPr lang="pt-BR" sz="1400" dirty="0"/>
              <a:t>. </a:t>
            </a:r>
            <a:br>
              <a:rPr lang="pt-BR" sz="1400" dirty="0"/>
            </a:br>
            <a:r>
              <a:rPr lang="pt-BR" sz="1400" dirty="0"/>
              <a:t>In </a:t>
            </a:r>
            <a:r>
              <a:rPr lang="pt-BR" sz="1400" i="1" dirty="0"/>
              <a:t>Una </a:t>
            </a:r>
            <a:r>
              <a:rPr lang="pt-BR" sz="1400" i="1" dirty="0" err="1"/>
              <a:t>vita</a:t>
            </a:r>
            <a:r>
              <a:rPr lang="pt-BR" sz="1400" i="1" dirty="0"/>
              <a:t> “</a:t>
            </a:r>
            <a:r>
              <a:rPr lang="pt-BR" sz="1400" i="1" dirty="0" err="1"/>
              <a:t>con</a:t>
            </a:r>
            <a:r>
              <a:rPr lang="pt-BR" sz="1400" i="1" dirty="0"/>
              <a:t>” </a:t>
            </a:r>
            <a:r>
              <a:rPr lang="pt-BR" sz="1400" i="1" dirty="0" err="1"/>
              <a:t>la</a:t>
            </a:r>
            <a:r>
              <a:rPr lang="pt-BR" sz="1400" i="1" dirty="0"/>
              <a:t> </a:t>
            </a:r>
            <a:r>
              <a:rPr lang="pt-BR" sz="1400" i="1" dirty="0" err="1"/>
              <a:t>psicoanalisi</a:t>
            </a:r>
            <a:r>
              <a:rPr lang="pt-BR" sz="1400" i="1" dirty="0"/>
              <a:t>. La </a:t>
            </a:r>
            <a:r>
              <a:rPr lang="pt-BR" sz="1400" i="1" dirty="0" err="1"/>
              <a:t>costruzione</a:t>
            </a:r>
            <a:r>
              <a:rPr lang="pt-BR" sz="1400" i="1" dirty="0"/>
              <a:t> </a:t>
            </a:r>
            <a:r>
              <a:rPr lang="pt-BR" sz="1400" i="1" dirty="0" err="1"/>
              <a:t>del</a:t>
            </a:r>
            <a:r>
              <a:rPr lang="pt-BR" sz="1400" i="1" dirty="0"/>
              <a:t> </a:t>
            </a:r>
            <a:r>
              <a:rPr lang="pt-BR" sz="1400" i="1" dirty="0" err="1"/>
              <a:t>cervello</a:t>
            </a:r>
            <a:r>
              <a:rPr lang="pt-BR" sz="1400" i="1" dirty="0"/>
              <a:t> e </a:t>
            </a:r>
            <a:r>
              <a:rPr lang="pt-BR" sz="1400" i="1" dirty="0" err="1"/>
              <a:t>il</a:t>
            </a:r>
            <a:r>
              <a:rPr lang="pt-BR" sz="1400" i="1" dirty="0"/>
              <a:t> futuro </a:t>
            </a:r>
            <a:r>
              <a:rPr lang="pt-BR" sz="1400" i="1" dirty="0" err="1"/>
              <a:t>dell’Umanità</a:t>
            </a:r>
            <a:r>
              <a:rPr lang="pt-BR" sz="1400" dirty="0"/>
              <a:t> (pp. 41-52). Milan: </a:t>
            </a:r>
            <a:r>
              <a:rPr lang="pt-BR" sz="1400" dirty="0" err="1"/>
              <a:t>Mimesis</a:t>
            </a:r>
            <a:r>
              <a:rPr lang="pt-BR" sz="1400" dirty="0"/>
              <a:t>/</a:t>
            </a:r>
            <a:r>
              <a:rPr lang="pt-BR" sz="1400" dirty="0" err="1"/>
              <a:t>Eterotopie</a:t>
            </a:r>
            <a:r>
              <a:rPr lang="pt-BR" sz="1400" dirty="0"/>
              <a:t>.</a:t>
            </a:r>
            <a:endParaRPr lang="pt-BR" sz="1400" b="1" dirty="0"/>
          </a:p>
        </p:txBody>
      </p:sp>
      <p:sp>
        <p:nvSpPr>
          <p:cNvPr id="3" name="Espaço Reservado para Conteúdo 2">
            <a:extLst>
              <a:ext uri="{FF2B5EF4-FFF2-40B4-BE49-F238E27FC236}">
                <a16:creationId xmlns:a16="http://schemas.microsoft.com/office/drawing/2014/main" id="{D46FF502-AB4E-EB46-8D55-DD2C7173FC8B}"/>
              </a:ext>
            </a:extLst>
          </p:cNvPr>
          <p:cNvSpPr>
            <a:spLocks noGrp="1"/>
          </p:cNvSpPr>
          <p:nvPr>
            <p:ph idx="1"/>
          </p:nvPr>
        </p:nvSpPr>
        <p:spPr/>
        <p:txBody>
          <a:bodyPr>
            <a:normAutofit fontScale="77500" lnSpcReduction="20000"/>
          </a:bodyPr>
          <a:lstStyle/>
          <a:p>
            <a:pPr algn="just">
              <a:lnSpc>
                <a:spcPct val="150000"/>
              </a:lnSpc>
            </a:pPr>
            <a:endParaRPr lang="pt-BR" dirty="0"/>
          </a:p>
          <a:p>
            <a:pPr algn="just">
              <a:lnSpc>
                <a:spcPct val="150000"/>
              </a:lnSpc>
            </a:pPr>
            <a:r>
              <a:rPr lang="pt-BR" dirty="0"/>
              <a:t>Ainda hoje no setor da saúde, quando o adjetivo "perinatal" é usado, ele refere-se antes de tudo à mulher na gestação e ao período pós-natal, e muito menos à criança: </a:t>
            </a:r>
          </a:p>
          <a:p>
            <a:pPr algn="just">
              <a:lnSpc>
                <a:spcPct val="150000"/>
              </a:lnSpc>
            </a:pPr>
            <a:r>
              <a:rPr lang="pt-BR" dirty="0"/>
              <a:t>isso porque o modelo ditado pelo conceito médico de clínica como </a:t>
            </a:r>
            <a:r>
              <a:rPr lang="pt-BR" i="1" dirty="0"/>
              <a:t>curativo</a:t>
            </a:r>
            <a:r>
              <a:rPr lang="pt-BR" dirty="0"/>
              <a:t> é adotado, como nos casos de evidente perturbação em relação com a expectativa de uma "normalidade" (que na realidade é apenas estatística), tal como se observa em um adulto: ou seja, na gestante, no parto, quando há síndromes de sofrimento psíquico.</a:t>
            </a:r>
          </a:p>
          <a:p>
            <a:pPr algn="just">
              <a:lnSpc>
                <a:spcPct val="150000"/>
              </a:lnSpc>
            </a:pPr>
            <a:r>
              <a:rPr lang="pt-BR" dirty="0"/>
              <a:t>Essa concepção foi e será criticada em nossos textos. </a:t>
            </a:r>
          </a:p>
          <a:p>
            <a:pPr marL="0" indent="0" algn="just">
              <a:lnSpc>
                <a:spcPct val="150000"/>
              </a:lnSpc>
              <a:buNone/>
            </a:pPr>
            <a:endParaRPr lang="pt-BR" dirty="0"/>
          </a:p>
        </p:txBody>
      </p:sp>
    </p:spTree>
    <p:extLst>
      <p:ext uri="{BB962C8B-B14F-4D97-AF65-F5344CB8AC3E}">
        <p14:creationId xmlns:p14="http://schemas.microsoft.com/office/powerpoint/2010/main" val="137842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02EE68-99D3-1245-9140-7D4934589488}"/>
              </a:ext>
            </a:extLst>
          </p:cNvPr>
          <p:cNvSpPr>
            <a:spLocks noGrp="1"/>
          </p:cNvSpPr>
          <p:nvPr>
            <p:ph type="title"/>
          </p:nvPr>
        </p:nvSpPr>
        <p:spPr/>
        <p:txBody>
          <a:bodyPr>
            <a:normAutofit fontScale="90000"/>
          </a:bodyPr>
          <a:lstStyle/>
          <a:p>
            <a:pPr algn="ctr"/>
            <a:r>
              <a:rPr lang="pt-BR" sz="3100" b="1" dirty="0">
                <a:sym typeface="Wingdings" pitchFamily="2" charset="2"/>
              </a:rPr>
              <a:t>3. </a:t>
            </a:r>
            <a:r>
              <a:rPr lang="pt-BR" sz="3100" b="1" dirty="0"/>
              <a:t>O surgimento de perspectivas de construção </a:t>
            </a:r>
            <a:br>
              <a:rPr lang="pt-BR" sz="3100" b="1" dirty="0"/>
            </a:br>
            <a:r>
              <a:rPr lang="pt-BR" sz="3100" b="1" dirty="0"/>
              <a:t>de modelos evolutivos de integração</a:t>
            </a:r>
            <a:br>
              <a:rPr lang="pt-BR" dirty="0"/>
            </a:br>
            <a:endParaRPr lang="pt-BR" dirty="0"/>
          </a:p>
        </p:txBody>
      </p:sp>
      <p:sp>
        <p:nvSpPr>
          <p:cNvPr id="3" name="Espaço Reservado para Conteúdo 2">
            <a:extLst>
              <a:ext uri="{FF2B5EF4-FFF2-40B4-BE49-F238E27FC236}">
                <a16:creationId xmlns:a16="http://schemas.microsoft.com/office/drawing/2014/main" id="{6CE6CEDF-4554-F44E-8A93-34CFD8DF1E52}"/>
              </a:ext>
            </a:extLst>
          </p:cNvPr>
          <p:cNvSpPr>
            <a:spLocks noGrp="1"/>
          </p:cNvSpPr>
          <p:nvPr>
            <p:ph idx="1"/>
          </p:nvPr>
        </p:nvSpPr>
        <p:spPr/>
        <p:txBody>
          <a:bodyPr>
            <a:noAutofit/>
          </a:bodyPr>
          <a:lstStyle/>
          <a:p>
            <a:pPr algn="just">
              <a:lnSpc>
                <a:spcPct val="170000"/>
              </a:lnSpc>
            </a:pPr>
            <a:r>
              <a:rPr lang="pt-BR" sz="2200" dirty="0"/>
              <a:t>O impulso recebido da </a:t>
            </a:r>
            <a:r>
              <a:rPr lang="pt-BR" sz="2200" dirty="0" err="1"/>
              <a:t>neurociência</a:t>
            </a:r>
            <a:r>
              <a:rPr lang="pt-BR" sz="2200" dirty="0"/>
              <a:t> e das pesquisas sobre a vida </a:t>
            </a:r>
            <a:r>
              <a:rPr lang="pt-BR" sz="2200" dirty="0" err="1"/>
              <a:t>pre</a:t>
            </a:r>
            <a:r>
              <a:rPr lang="pt-BR" sz="2200" dirty="0"/>
              <a:t>́-natal, permitem o desenvolvimento de estudos longitudinais de </a:t>
            </a:r>
            <a:r>
              <a:rPr lang="pt-BR" sz="2200" dirty="0" err="1"/>
              <a:t>observação</a:t>
            </a:r>
            <a:r>
              <a:rPr lang="pt-BR" sz="2200" dirty="0"/>
              <a:t> de casos individuais </a:t>
            </a:r>
            <a:r>
              <a:rPr lang="pt-BR" sz="2200" dirty="0" err="1"/>
              <a:t>através</a:t>
            </a:r>
            <a:r>
              <a:rPr lang="pt-BR" sz="2200" dirty="0"/>
              <a:t> de ultrassonografia, que evidenciam  uma </a:t>
            </a:r>
            <a:r>
              <a:rPr lang="pt-BR" sz="2200" dirty="0" err="1"/>
              <a:t>comunicação</a:t>
            </a:r>
            <a:r>
              <a:rPr lang="pt-BR" sz="2200" dirty="0"/>
              <a:t> e uma relação </a:t>
            </a:r>
            <a:r>
              <a:rPr lang="pt-BR" sz="2200" dirty="0" err="1"/>
              <a:t>pre</a:t>
            </a:r>
            <a:r>
              <a:rPr lang="pt-BR" sz="2200" dirty="0"/>
              <a:t>́-natal (</a:t>
            </a:r>
            <a:r>
              <a:rPr lang="pt-BR" sz="2200" dirty="0" err="1"/>
              <a:t>PionTelli</a:t>
            </a:r>
            <a:r>
              <a:rPr lang="pt-BR" sz="2200" dirty="0"/>
              <a:t>, 1992; Negri et ai., 1990; </a:t>
            </a:r>
            <a:r>
              <a:rPr lang="pt-BR" sz="2200" dirty="0" err="1"/>
              <a:t>Manfredi</a:t>
            </a:r>
            <a:r>
              <a:rPr lang="pt-BR" sz="2200" dirty="0"/>
              <a:t>, </a:t>
            </a:r>
            <a:r>
              <a:rPr lang="pt-BR" sz="2200" dirty="0" err="1"/>
              <a:t>Imbasciati</a:t>
            </a:r>
            <a:r>
              <a:rPr lang="pt-BR" sz="2200" dirty="0"/>
              <a:t>, 2004); é a </a:t>
            </a:r>
            <a:r>
              <a:rPr lang="pt-BR" sz="2200" dirty="0" err="1"/>
              <a:t>introjeção</a:t>
            </a:r>
            <a:r>
              <a:rPr lang="pt-BR" sz="2200" dirty="0"/>
              <a:t> dessas primeiras </a:t>
            </a:r>
            <a:r>
              <a:rPr lang="pt-BR" sz="2200" dirty="0" err="1"/>
              <a:t>experiências</a:t>
            </a:r>
            <a:r>
              <a:rPr lang="pt-BR" sz="2200" dirty="0"/>
              <a:t> que constituirão as bases das comunicações futuras do </a:t>
            </a:r>
            <a:r>
              <a:rPr lang="pt-BR" sz="2200" dirty="0" err="1"/>
              <a:t>indivíduo</a:t>
            </a:r>
            <a:r>
              <a:rPr lang="pt-BR" sz="2200" dirty="0"/>
              <a:t>, tanto relacionais como de pensamento (</a:t>
            </a:r>
            <a:r>
              <a:rPr lang="pt-BR" sz="2200" dirty="0" err="1"/>
              <a:t>Imbasciati</a:t>
            </a:r>
            <a:r>
              <a:rPr lang="pt-BR" sz="2200" dirty="0"/>
              <a:t>, Cena, 1992; </a:t>
            </a:r>
            <a:r>
              <a:rPr lang="pt-BR" sz="2200" dirty="0" err="1"/>
              <a:t>Imbasciati</a:t>
            </a:r>
            <a:r>
              <a:rPr lang="pt-BR" sz="2200" dirty="0"/>
              <a:t>, 2006a, </a:t>
            </a:r>
            <a:r>
              <a:rPr lang="pt-BR" sz="2200" dirty="0" err="1"/>
              <a:t>b</a:t>
            </a:r>
            <a:r>
              <a:rPr lang="pt-BR" sz="2200" dirty="0"/>
              <a:t>; </a:t>
            </a:r>
            <a:r>
              <a:rPr lang="pt-BR" sz="2200" dirty="0" err="1"/>
              <a:t>Imbasciati</a:t>
            </a:r>
            <a:r>
              <a:rPr lang="pt-BR" sz="2200" dirty="0"/>
              <a:t>, Cena 2010). </a:t>
            </a:r>
          </a:p>
        </p:txBody>
      </p:sp>
    </p:spTree>
    <p:extLst>
      <p:ext uri="{BB962C8B-B14F-4D97-AF65-F5344CB8AC3E}">
        <p14:creationId xmlns:p14="http://schemas.microsoft.com/office/powerpoint/2010/main" val="28288513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FC252E-D2DE-DC4E-BA02-DF010B4B454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96C3A-E2A9-464C-BEE6-92F69A67E7EC}"/>
              </a:ext>
            </a:extLst>
          </p:cNvPr>
          <p:cNvSpPr>
            <a:spLocks noGrp="1"/>
          </p:cNvSpPr>
          <p:nvPr>
            <p:ph idx="1"/>
          </p:nvPr>
        </p:nvSpPr>
        <p:spPr/>
        <p:txBody>
          <a:bodyPr>
            <a:normAutofit fontScale="47500" lnSpcReduction="20000"/>
          </a:bodyPr>
          <a:lstStyle/>
          <a:p>
            <a:pPr lvl="0">
              <a:lnSpc>
                <a:spcPct val="170000"/>
              </a:lnSpc>
            </a:pPr>
            <a:r>
              <a:rPr lang="pt-BR" dirty="0"/>
              <a:t> </a:t>
            </a:r>
            <a:r>
              <a:rPr lang="pt-BR" dirty="0" err="1"/>
              <a:t>Sander</a:t>
            </a:r>
            <a:r>
              <a:rPr lang="pt-BR" dirty="0"/>
              <a:t> LW (1987) </a:t>
            </a:r>
            <a:r>
              <a:rPr lang="pt-BR" dirty="0" err="1"/>
              <a:t>Consciência</a:t>
            </a:r>
            <a:r>
              <a:rPr lang="pt-BR" dirty="0"/>
              <a:t> da </a:t>
            </a:r>
            <a:r>
              <a:rPr lang="pt-BR" dirty="0" err="1"/>
              <a:t>experiência</a:t>
            </a:r>
            <a:r>
              <a:rPr lang="pt-BR" dirty="0"/>
              <a:t> interior: uma perspectiva do sistema no processo de </a:t>
            </a:r>
            <a:r>
              <a:rPr lang="pt-BR" dirty="0" err="1"/>
              <a:t>auto-regulação</a:t>
            </a:r>
            <a:r>
              <a:rPr lang="pt-BR" dirty="0"/>
              <a:t> no desenvolvimento inicial, </a:t>
            </a:r>
            <a:r>
              <a:rPr lang="pt-BR" dirty="0" err="1"/>
              <a:t>Negociação</a:t>
            </a:r>
            <a:r>
              <a:rPr lang="pt-BR" dirty="0"/>
              <a:t> com Abuso de </a:t>
            </a:r>
            <a:r>
              <a:rPr lang="pt-BR" dirty="0" err="1"/>
              <a:t>Criança</a:t>
            </a:r>
            <a:r>
              <a:rPr lang="pt-BR" dirty="0"/>
              <a:t> 11: 339-346 </a:t>
            </a:r>
          </a:p>
          <a:p>
            <a:pPr lvl="0">
              <a:lnSpc>
                <a:spcPct val="170000"/>
              </a:lnSpc>
            </a:pPr>
            <a:r>
              <a:rPr lang="pt-BR" dirty="0" err="1"/>
              <a:t>Sameroff</a:t>
            </a:r>
            <a:r>
              <a:rPr lang="pt-BR" dirty="0"/>
              <a:t> AJ, </a:t>
            </a:r>
            <a:r>
              <a:rPr lang="pt-BR" dirty="0" err="1"/>
              <a:t>Emde</a:t>
            </a:r>
            <a:r>
              <a:rPr lang="pt-BR" dirty="0"/>
              <a:t> RN (1989) Transtornos do relacionamento na primeira </a:t>
            </a:r>
            <a:r>
              <a:rPr lang="pt-BR" dirty="0" err="1"/>
              <a:t>infância</a:t>
            </a:r>
            <a:r>
              <a:rPr lang="pt-BR" dirty="0"/>
              <a:t>. </a:t>
            </a:r>
            <a:r>
              <a:rPr lang="pt-BR" dirty="0" err="1"/>
              <a:t>Boringhieri</a:t>
            </a:r>
            <a:r>
              <a:rPr lang="pt-BR" dirty="0"/>
              <a:t>, Turim, 1991 </a:t>
            </a:r>
          </a:p>
          <a:p>
            <a:pPr lvl="0">
              <a:lnSpc>
                <a:spcPct val="170000"/>
              </a:lnSpc>
            </a:pPr>
            <a:r>
              <a:rPr lang="pt-BR" dirty="0"/>
              <a:t>Stern DN (1985) O mundo interpessoal da </a:t>
            </a:r>
            <a:r>
              <a:rPr lang="pt-BR" dirty="0" err="1"/>
              <a:t>criança</a:t>
            </a:r>
            <a:r>
              <a:rPr lang="pt-BR" dirty="0"/>
              <a:t>. Basic Book, Nova York, NY [Trad. it.: Il mundo interpessoal da </a:t>
            </a:r>
            <a:r>
              <a:rPr lang="pt-BR" dirty="0" err="1"/>
              <a:t>criança</a:t>
            </a:r>
            <a:r>
              <a:rPr lang="pt-BR" dirty="0"/>
              <a:t>. </a:t>
            </a:r>
            <a:r>
              <a:rPr lang="pt-BR" dirty="0" err="1"/>
              <a:t>Boringhieri</a:t>
            </a:r>
            <a:r>
              <a:rPr lang="pt-BR" dirty="0"/>
              <a:t>, Turim, 1987]</a:t>
            </a:r>
          </a:p>
          <a:p>
            <a:pPr lvl="0">
              <a:lnSpc>
                <a:spcPct val="170000"/>
              </a:lnSpc>
            </a:pPr>
            <a:r>
              <a:rPr lang="pt-BR" dirty="0"/>
              <a:t>Stern DN (1995) A </a:t>
            </a:r>
            <a:r>
              <a:rPr lang="pt-BR" dirty="0" err="1"/>
              <a:t>constelação</a:t>
            </a:r>
            <a:r>
              <a:rPr lang="pt-BR" dirty="0"/>
              <a:t> materna: o tratamento </a:t>
            </a:r>
            <a:r>
              <a:rPr lang="pt-BR" dirty="0" err="1"/>
              <a:t>psicoterapêutico</a:t>
            </a:r>
            <a:r>
              <a:rPr lang="pt-BR" dirty="0"/>
              <a:t> do casal </a:t>
            </a:r>
            <a:r>
              <a:rPr lang="pt-BR" dirty="0" err="1"/>
              <a:t>mãe-filho</a:t>
            </a:r>
            <a:r>
              <a:rPr lang="pt-BR" dirty="0"/>
              <a:t> Bino. </a:t>
            </a:r>
            <a:r>
              <a:rPr lang="pt-BR" dirty="0" err="1"/>
              <a:t>Boringhieri</a:t>
            </a:r>
            <a:r>
              <a:rPr lang="pt-BR" dirty="0"/>
              <a:t>, Turim, 1995 </a:t>
            </a:r>
          </a:p>
          <a:p>
            <a:pPr lvl="0">
              <a:lnSpc>
                <a:spcPct val="170000"/>
              </a:lnSpc>
            </a:pPr>
            <a:r>
              <a:rPr lang="pt-BR" dirty="0" err="1"/>
              <a:t>Tronick</a:t>
            </a:r>
            <a:r>
              <a:rPr lang="pt-BR" dirty="0"/>
              <a:t> EZ (1998) Estados de </a:t>
            </a:r>
            <a:r>
              <a:rPr lang="pt-BR" dirty="0" err="1"/>
              <a:t>consciência</a:t>
            </a:r>
            <a:r>
              <a:rPr lang="pt-BR" dirty="0"/>
              <a:t> expandidos </a:t>
            </a:r>
            <a:r>
              <a:rPr lang="pt-BR" dirty="0" err="1"/>
              <a:t>diádicamente</a:t>
            </a:r>
            <a:r>
              <a:rPr lang="pt-BR" dirty="0"/>
              <a:t> e processo de </a:t>
            </a:r>
            <a:r>
              <a:rPr lang="pt-BR" dirty="0" err="1"/>
              <a:t>mudança</a:t>
            </a:r>
            <a:r>
              <a:rPr lang="pt-BR" dirty="0"/>
              <a:t> </a:t>
            </a:r>
            <a:r>
              <a:rPr lang="pt-BR" dirty="0" err="1"/>
              <a:t>terapêutica</a:t>
            </a:r>
            <a:r>
              <a:rPr lang="pt-BR" dirty="0"/>
              <a:t>. </a:t>
            </a:r>
            <a:r>
              <a:rPr lang="pt-BR" dirty="0" err="1"/>
              <a:t>Saúde</a:t>
            </a:r>
            <a:r>
              <a:rPr lang="pt-BR" dirty="0"/>
              <a:t> Infantil </a:t>
            </a:r>
            <a:r>
              <a:rPr lang="pt-BR" dirty="0" err="1"/>
              <a:t>Ment</a:t>
            </a:r>
            <a:r>
              <a:rPr lang="pt-BR" dirty="0"/>
              <a:t> J 19: 290-299</a:t>
            </a:r>
          </a:p>
          <a:p>
            <a:pPr lvl="0">
              <a:lnSpc>
                <a:spcPct val="170000"/>
              </a:lnSpc>
            </a:pPr>
            <a:r>
              <a:rPr lang="pt-BR" dirty="0" err="1"/>
              <a:t>Trevarthen</a:t>
            </a:r>
            <a:r>
              <a:rPr lang="pt-BR" dirty="0"/>
              <a:t> C (1990) </a:t>
            </a:r>
            <a:r>
              <a:rPr lang="pt-BR" dirty="0" err="1"/>
              <a:t>Emoções</a:t>
            </a:r>
            <a:r>
              <a:rPr lang="pt-BR" dirty="0"/>
              <a:t> intuitivas: a </a:t>
            </a:r>
            <a:r>
              <a:rPr lang="pt-BR" dirty="0" err="1"/>
              <a:t>evolução</a:t>
            </a:r>
            <a:r>
              <a:rPr lang="pt-BR" dirty="0"/>
              <a:t> de seu papel na </a:t>
            </a:r>
            <a:r>
              <a:rPr lang="pt-BR" dirty="0" err="1"/>
              <a:t>comunicação</a:t>
            </a:r>
            <a:r>
              <a:rPr lang="pt-BR" dirty="0"/>
              <a:t> entre </a:t>
            </a:r>
            <a:r>
              <a:rPr lang="pt-BR" dirty="0" err="1"/>
              <a:t>dre</a:t>
            </a:r>
            <a:r>
              <a:rPr lang="pt-BR" dirty="0"/>
              <a:t> e </a:t>
            </a:r>
            <a:r>
              <a:rPr lang="pt-BR" dirty="0" err="1"/>
              <a:t>criança</a:t>
            </a:r>
            <a:r>
              <a:rPr lang="pt-BR" dirty="0"/>
              <a:t>. In: </a:t>
            </a:r>
            <a:r>
              <a:rPr lang="pt-BR" dirty="0" err="1"/>
              <a:t>Ammaniti</a:t>
            </a:r>
            <a:r>
              <a:rPr lang="pt-BR" dirty="0"/>
              <a:t> M, </a:t>
            </a:r>
            <a:r>
              <a:rPr lang="pt-BR" dirty="0" err="1"/>
              <a:t>Dazzi</a:t>
            </a:r>
            <a:r>
              <a:rPr lang="pt-BR" dirty="0"/>
              <a:t> N (editado por) Afetos, natureza e desenvolvimento de relacionamentos interpessoal. </a:t>
            </a:r>
            <a:r>
              <a:rPr lang="pt-BR" dirty="0" err="1"/>
              <a:t>Laterza</a:t>
            </a:r>
            <a:r>
              <a:rPr lang="pt-BR" dirty="0"/>
              <a:t>, Bari</a:t>
            </a:r>
          </a:p>
          <a:p>
            <a:pPr lvl="0">
              <a:lnSpc>
                <a:spcPct val="170000"/>
              </a:lnSpc>
            </a:pPr>
            <a:r>
              <a:rPr lang="pt-BR" dirty="0" err="1"/>
              <a:t>Trevarthen</a:t>
            </a:r>
            <a:r>
              <a:rPr lang="pt-BR" dirty="0"/>
              <a:t> C (1993) A intersubjetividade </a:t>
            </a:r>
            <a:r>
              <a:rPr lang="pt-BR" dirty="0" err="1"/>
              <a:t>auto-nascida</a:t>
            </a:r>
            <a:r>
              <a:rPr lang="pt-BR" dirty="0"/>
              <a:t>: a psicologia de uma </a:t>
            </a:r>
            <a:r>
              <a:rPr lang="pt-BR" dirty="0" err="1"/>
              <a:t>criança</a:t>
            </a:r>
            <a:r>
              <a:rPr lang="pt-BR" dirty="0"/>
              <a:t> se comunicando. In: </a:t>
            </a:r>
            <a:r>
              <a:rPr lang="pt-BR" dirty="0" err="1"/>
              <a:t>Neisser</a:t>
            </a:r>
            <a:r>
              <a:rPr lang="pt-BR" dirty="0"/>
              <a:t> </a:t>
            </a:r>
            <a:r>
              <a:rPr lang="pt-BR" dirty="0" err="1"/>
              <a:t>U</a:t>
            </a:r>
            <a:r>
              <a:rPr lang="pt-BR" dirty="0"/>
              <a:t> (</a:t>
            </a:r>
            <a:r>
              <a:rPr lang="pt-BR" dirty="0" err="1"/>
              <a:t>eds</a:t>
            </a:r>
            <a:r>
              <a:rPr lang="pt-BR" dirty="0"/>
              <a:t>) O eu percebido: fontes </a:t>
            </a:r>
            <a:r>
              <a:rPr lang="pt-BR" dirty="0" err="1"/>
              <a:t>ecológicas</a:t>
            </a:r>
            <a:r>
              <a:rPr lang="pt-BR" dirty="0"/>
              <a:t> e interpessoais de autoconhecimento. Cambridge </a:t>
            </a:r>
            <a:r>
              <a:rPr lang="pt-BR" dirty="0" err="1"/>
              <a:t>University</a:t>
            </a:r>
            <a:r>
              <a:rPr lang="pt-BR" dirty="0"/>
              <a:t> Press, Cambridge</a:t>
            </a:r>
          </a:p>
          <a:p>
            <a:endParaRPr lang="pt-BR" dirty="0"/>
          </a:p>
        </p:txBody>
      </p:sp>
    </p:spTree>
    <p:extLst>
      <p:ext uri="{BB962C8B-B14F-4D97-AF65-F5344CB8AC3E}">
        <p14:creationId xmlns:p14="http://schemas.microsoft.com/office/powerpoint/2010/main" val="3257075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FC252E-D2DE-DC4E-BA02-DF010B4B454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96C3A-E2A9-464C-BEE6-92F69A67E7EC}"/>
              </a:ext>
            </a:extLst>
          </p:cNvPr>
          <p:cNvSpPr>
            <a:spLocks noGrp="1"/>
          </p:cNvSpPr>
          <p:nvPr>
            <p:ph idx="1"/>
          </p:nvPr>
        </p:nvSpPr>
        <p:spPr/>
        <p:txBody>
          <a:bodyPr>
            <a:normAutofit/>
          </a:bodyPr>
          <a:lstStyle/>
          <a:p>
            <a:pPr lvl="0">
              <a:lnSpc>
                <a:spcPct val="150000"/>
              </a:lnSpc>
            </a:pPr>
            <a:r>
              <a:rPr lang="pt-BR" sz="1800" dirty="0"/>
              <a:t>Fogel A (1982) </a:t>
            </a:r>
            <a:r>
              <a:rPr lang="pt-BR" sz="1800" dirty="0" err="1"/>
              <a:t>Dinâmica</a:t>
            </a:r>
            <a:r>
              <a:rPr lang="pt-BR" sz="1800" dirty="0"/>
              <a:t> de afetos na primeira </a:t>
            </a:r>
            <a:r>
              <a:rPr lang="pt-BR" sz="1800" dirty="0" err="1"/>
              <a:t>infância</a:t>
            </a:r>
            <a:r>
              <a:rPr lang="pt-BR" sz="1800" dirty="0"/>
              <a:t>: </a:t>
            </a:r>
            <a:r>
              <a:rPr lang="pt-BR" sz="1800" dirty="0" err="1"/>
              <a:t>tolerância</a:t>
            </a:r>
            <a:r>
              <a:rPr lang="pt-BR" sz="1800" dirty="0"/>
              <a:t> afetiva. Em: Campo </a:t>
            </a:r>
            <a:r>
              <a:rPr lang="pt-BR" sz="1800" dirty="0" err="1"/>
              <a:t>T</a:t>
            </a:r>
            <a:r>
              <a:rPr lang="pt-BR" sz="1800" dirty="0"/>
              <a:t>, Fogel A (</a:t>
            </a:r>
            <a:r>
              <a:rPr lang="pt-BR" sz="1800" dirty="0" err="1"/>
              <a:t>eds</a:t>
            </a:r>
            <a:r>
              <a:rPr lang="pt-BR" sz="1800" dirty="0"/>
              <a:t>) </a:t>
            </a:r>
            <a:r>
              <a:rPr lang="pt-BR" sz="1800" dirty="0" err="1"/>
              <a:t>Emointeração</a:t>
            </a:r>
            <a:r>
              <a:rPr lang="pt-BR" sz="1800" dirty="0"/>
              <a:t> e </a:t>
            </a:r>
            <a:r>
              <a:rPr lang="pt-BR" sz="1800" dirty="0" err="1"/>
              <a:t>interação</a:t>
            </a:r>
            <a:r>
              <a:rPr lang="pt-BR" sz="1800" dirty="0"/>
              <a:t> precoce. </a:t>
            </a:r>
            <a:r>
              <a:rPr lang="pt-BR" sz="1800" dirty="0" err="1"/>
              <a:t>Erlbaum</a:t>
            </a:r>
            <a:r>
              <a:rPr lang="pt-BR" sz="1800" dirty="0"/>
              <a:t>, </a:t>
            </a:r>
            <a:r>
              <a:rPr lang="pt-BR" sz="1800" dirty="0" err="1"/>
              <a:t>Hillsdale</a:t>
            </a:r>
            <a:r>
              <a:rPr lang="pt-BR" sz="1800" dirty="0"/>
              <a:t>, NJ</a:t>
            </a:r>
          </a:p>
          <a:p>
            <a:pPr lvl="0">
              <a:lnSpc>
                <a:spcPct val="150000"/>
              </a:lnSpc>
            </a:pPr>
            <a:r>
              <a:rPr lang="pt-BR" sz="1800" dirty="0" err="1"/>
              <a:t>Fivaz-Depeursinge</a:t>
            </a:r>
            <a:r>
              <a:rPr lang="pt-BR" sz="1800" dirty="0"/>
              <a:t> E, </a:t>
            </a:r>
            <a:r>
              <a:rPr lang="pt-BR" sz="1800" dirty="0" err="1"/>
              <a:t>Corboz-Warnery</a:t>
            </a:r>
            <a:r>
              <a:rPr lang="pt-BR" sz="1800" dirty="0"/>
              <a:t> A, </a:t>
            </a:r>
            <a:r>
              <a:rPr lang="pt-BR" sz="1800" dirty="0" err="1"/>
              <a:t>Frenck</a:t>
            </a:r>
            <a:r>
              <a:rPr lang="pt-BR" sz="1800" dirty="0"/>
              <a:t> A (1999) O </a:t>
            </a:r>
            <a:r>
              <a:rPr lang="pt-BR" sz="1800" dirty="0" err="1"/>
              <a:t>triângulo</a:t>
            </a:r>
            <a:r>
              <a:rPr lang="pt-BR" sz="1800" dirty="0"/>
              <a:t> </a:t>
            </a:r>
            <a:r>
              <a:rPr lang="pt-BR" sz="1800" dirty="0" err="1"/>
              <a:t>primário</a:t>
            </a:r>
            <a:r>
              <a:rPr lang="pt-BR" sz="1800" dirty="0"/>
              <a:t>: o primeiro </a:t>
            </a:r>
            <a:r>
              <a:rPr lang="pt-BR" sz="1800" dirty="0" err="1"/>
              <a:t>inter-triadicação</a:t>
            </a:r>
            <a:r>
              <a:rPr lang="pt-BR" sz="1800" dirty="0"/>
              <a:t> entre pai, </a:t>
            </a:r>
            <a:r>
              <a:rPr lang="pt-BR" sz="1800" dirty="0" err="1"/>
              <a:t>mãe</a:t>
            </a:r>
            <a:r>
              <a:rPr lang="pt-BR" sz="1800" dirty="0"/>
              <a:t> e filho. Cortina, </a:t>
            </a:r>
            <a:r>
              <a:rPr lang="pt-BR" sz="1800" dirty="0" err="1"/>
              <a:t>Milão</a:t>
            </a:r>
            <a:r>
              <a:rPr lang="pt-BR" sz="1800" dirty="0"/>
              <a:t>, 2000</a:t>
            </a:r>
          </a:p>
          <a:p>
            <a:pPr lvl="0">
              <a:lnSpc>
                <a:spcPct val="150000"/>
              </a:lnSpc>
            </a:pPr>
            <a:r>
              <a:rPr lang="pt-BR" sz="1800" dirty="0" err="1"/>
              <a:t>Beebe</a:t>
            </a:r>
            <a:r>
              <a:rPr lang="pt-BR" sz="1800" dirty="0"/>
              <a:t> </a:t>
            </a:r>
            <a:r>
              <a:rPr lang="pt-BR" sz="1800" dirty="0" err="1"/>
              <a:t>B</a:t>
            </a:r>
            <a:r>
              <a:rPr lang="pt-BR" sz="1800" dirty="0"/>
              <a:t>, </a:t>
            </a:r>
            <a:r>
              <a:rPr lang="pt-BR" sz="1800" dirty="0" err="1"/>
              <a:t>Lachmann</a:t>
            </a:r>
            <a:r>
              <a:rPr lang="pt-BR" sz="1800" dirty="0"/>
              <a:t> </a:t>
            </a:r>
            <a:r>
              <a:rPr lang="pt-BR" sz="1800" dirty="0" err="1"/>
              <a:t>F</a:t>
            </a:r>
            <a:r>
              <a:rPr lang="pt-BR" sz="1800" dirty="0"/>
              <a:t> (2002) Pesquisa infantil e tratamento de adultos: um modelo </a:t>
            </a:r>
            <a:r>
              <a:rPr lang="pt-BR" sz="1800" dirty="0" err="1"/>
              <a:t>sistêmico</a:t>
            </a:r>
            <a:r>
              <a:rPr lang="pt-BR" sz="1800" dirty="0"/>
              <a:t> Eu digo </a:t>
            </a:r>
            <a:r>
              <a:rPr lang="pt-BR" sz="1800" dirty="0" err="1"/>
              <a:t>interações</a:t>
            </a:r>
            <a:r>
              <a:rPr lang="pt-BR" sz="1800" dirty="0"/>
              <a:t>. Cortina, </a:t>
            </a:r>
            <a:r>
              <a:rPr lang="pt-BR" sz="1800" dirty="0" err="1"/>
              <a:t>Milão</a:t>
            </a:r>
            <a:r>
              <a:rPr lang="pt-BR" sz="1800" dirty="0"/>
              <a:t>, 2003</a:t>
            </a:r>
          </a:p>
          <a:p>
            <a:endParaRPr lang="pt-BR" dirty="0"/>
          </a:p>
        </p:txBody>
      </p:sp>
    </p:spTree>
    <p:extLst>
      <p:ext uri="{BB962C8B-B14F-4D97-AF65-F5344CB8AC3E}">
        <p14:creationId xmlns:p14="http://schemas.microsoft.com/office/powerpoint/2010/main" val="41788833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FC252E-D2DE-DC4E-BA02-DF010B4B454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696C3A-E2A9-464C-BEE6-92F69A67E7EC}"/>
              </a:ext>
            </a:extLst>
          </p:cNvPr>
          <p:cNvSpPr>
            <a:spLocks noGrp="1"/>
          </p:cNvSpPr>
          <p:nvPr>
            <p:ph idx="1"/>
          </p:nvPr>
        </p:nvSpPr>
        <p:spPr/>
        <p:txBody>
          <a:bodyPr>
            <a:normAutofit fontScale="40000" lnSpcReduction="20000"/>
          </a:bodyPr>
          <a:lstStyle/>
          <a:p>
            <a:pPr lvl="0">
              <a:lnSpc>
                <a:spcPct val="170000"/>
              </a:lnSpc>
            </a:pPr>
            <a:r>
              <a:rPr lang="pt-BR" sz="3400" dirty="0" err="1"/>
              <a:t>Piontelli</a:t>
            </a:r>
            <a:r>
              <a:rPr lang="pt-BR" sz="3400" dirty="0"/>
              <a:t> A (1992) De feto a </a:t>
            </a:r>
            <a:r>
              <a:rPr lang="pt-BR" sz="3400" dirty="0" err="1"/>
              <a:t>criança</a:t>
            </a:r>
            <a:r>
              <a:rPr lang="pt-BR" sz="3400" dirty="0"/>
              <a:t>. A Nova Biblioteca de </a:t>
            </a:r>
            <a:r>
              <a:rPr lang="pt-BR" sz="3400" dirty="0" err="1"/>
              <a:t>Psicanálise</a:t>
            </a:r>
            <a:r>
              <a:rPr lang="pt-BR" sz="3400" dirty="0"/>
              <a:t>, Londres</a:t>
            </a:r>
          </a:p>
          <a:p>
            <a:pPr lvl="0">
              <a:lnSpc>
                <a:spcPct val="170000"/>
              </a:lnSpc>
            </a:pPr>
            <a:r>
              <a:rPr lang="pt-BR" sz="3400" dirty="0"/>
              <a:t>Negri </a:t>
            </a:r>
            <a:r>
              <a:rPr lang="pt-BR" sz="3400" dirty="0" err="1"/>
              <a:t>R</a:t>
            </a:r>
            <a:r>
              <a:rPr lang="pt-BR" sz="3400" dirty="0"/>
              <a:t>, </a:t>
            </a:r>
            <a:r>
              <a:rPr lang="pt-BR" sz="3400" dirty="0" err="1"/>
              <a:t>Guareschi-Cazzullo</a:t>
            </a:r>
            <a:r>
              <a:rPr lang="pt-BR" sz="3400" dirty="0"/>
              <a:t> A, </a:t>
            </a:r>
            <a:r>
              <a:rPr lang="pt-BR" sz="3400" dirty="0" err="1"/>
              <a:t>Vergani</a:t>
            </a:r>
            <a:r>
              <a:rPr lang="pt-BR" sz="3400" dirty="0"/>
              <a:t> </a:t>
            </a:r>
            <a:r>
              <a:rPr lang="pt-BR" sz="3400" dirty="0" err="1"/>
              <a:t>P</a:t>
            </a:r>
            <a:r>
              <a:rPr lang="pt-BR" sz="3400" dirty="0"/>
              <a:t> et al (1990) </a:t>
            </a:r>
            <a:r>
              <a:rPr lang="pt-BR" sz="3400" dirty="0" err="1"/>
              <a:t>Correlação</a:t>
            </a:r>
            <a:r>
              <a:rPr lang="pt-BR" sz="3400" dirty="0"/>
              <a:t> entre vida </a:t>
            </a:r>
            <a:r>
              <a:rPr lang="pt-BR" sz="3400" dirty="0" err="1"/>
              <a:t>pre</a:t>
            </a:r>
            <a:r>
              <a:rPr lang="pt-BR" sz="3400" dirty="0"/>
              <a:t>́-natal e </a:t>
            </a:r>
            <a:r>
              <a:rPr lang="pt-BR" sz="3400" dirty="0" err="1"/>
              <a:t>educação</a:t>
            </a:r>
            <a:r>
              <a:rPr lang="pt-BR" sz="3400" dirty="0"/>
              <a:t> da personalidade. Estudo preliminar </a:t>
            </a:r>
            <a:r>
              <a:rPr lang="pt-BR" sz="3400" dirty="0" err="1"/>
              <a:t>através</a:t>
            </a:r>
            <a:r>
              <a:rPr lang="pt-BR" sz="3400" dirty="0"/>
              <a:t> da </a:t>
            </a:r>
            <a:r>
              <a:rPr lang="pt-BR" sz="3400" dirty="0" err="1"/>
              <a:t>observação</a:t>
            </a:r>
            <a:r>
              <a:rPr lang="pt-BR" sz="3400" dirty="0"/>
              <a:t> de dois </a:t>
            </a:r>
            <a:r>
              <a:rPr lang="pt-BR" sz="3400" dirty="0" err="1"/>
              <a:t>gêmeos</a:t>
            </a:r>
            <a:r>
              <a:rPr lang="pt-BR" sz="3400" dirty="0"/>
              <a:t>. Cadernos de </a:t>
            </a:r>
            <a:r>
              <a:rPr lang="pt-BR" sz="3400" dirty="0" err="1"/>
              <a:t>Child</a:t>
            </a:r>
            <a:r>
              <a:rPr lang="pt-BR" sz="3400" dirty="0"/>
              <a:t> </a:t>
            </a:r>
            <a:r>
              <a:rPr lang="pt-BR" sz="3400" dirty="0" err="1"/>
              <a:t>Psychotherapy</a:t>
            </a:r>
            <a:r>
              <a:rPr lang="pt-BR" sz="3400" dirty="0"/>
              <a:t> 22: 148-165. Borla, Roma </a:t>
            </a:r>
          </a:p>
          <a:p>
            <a:pPr lvl="0">
              <a:lnSpc>
                <a:spcPct val="170000"/>
              </a:lnSpc>
            </a:pPr>
            <a:r>
              <a:rPr lang="pt-BR" sz="3400" dirty="0" err="1"/>
              <a:t>Manfredi</a:t>
            </a:r>
            <a:r>
              <a:rPr lang="pt-BR" sz="3400" dirty="0"/>
              <a:t> </a:t>
            </a:r>
            <a:r>
              <a:rPr lang="pt-BR" sz="3400" dirty="0" err="1"/>
              <a:t>P</a:t>
            </a:r>
            <a:r>
              <a:rPr lang="pt-BR" sz="3400" dirty="0"/>
              <a:t>, </a:t>
            </a:r>
            <a:r>
              <a:rPr lang="pt-BR" sz="3400" dirty="0" err="1"/>
              <a:t>Imbasciati</a:t>
            </a:r>
            <a:r>
              <a:rPr lang="pt-BR" sz="3400" dirty="0"/>
              <a:t> A (2004) O feto nos escuta e ... aprende. Borla, Roma</a:t>
            </a:r>
          </a:p>
          <a:p>
            <a:pPr lvl="0">
              <a:lnSpc>
                <a:spcPct val="170000"/>
              </a:lnSpc>
            </a:pPr>
            <a:r>
              <a:rPr lang="pt-BR" sz="3400" dirty="0" err="1"/>
              <a:t>Imbasciaati</a:t>
            </a:r>
            <a:r>
              <a:rPr lang="pt-BR" sz="3400" dirty="0"/>
              <a:t> A, Cena L (1992) A vida </a:t>
            </a:r>
            <a:r>
              <a:rPr lang="pt-BR" sz="3400" dirty="0" err="1"/>
              <a:t>psíquica</a:t>
            </a:r>
            <a:r>
              <a:rPr lang="pt-BR" sz="3400" dirty="0"/>
              <a:t> </a:t>
            </a:r>
            <a:r>
              <a:rPr lang="pt-BR" sz="3400" dirty="0" err="1"/>
              <a:t>primária</a:t>
            </a:r>
            <a:r>
              <a:rPr lang="pt-BR" sz="3400" dirty="0"/>
              <a:t>. Afeto e </a:t>
            </a:r>
            <a:r>
              <a:rPr lang="pt-BR" sz="3400" dirty="0" err="1"/>
              <a:t>cognição</a:t>
            </a:r>
            <a:r>
              <a:rPr lang="pt-BR" sz="3400" dirty="0"/>
              <a:t> no bebê. </a:t>
            </a:r>
            <a:r>
              <a:rPr lang="pt-BR" sz="3400" dirty="0" err="1"/>
              <a:t>Masson</a:t>
            </a:r>
            <a:r>
              <a:rPr lang="pt-BR" sz="3400" dirty="0"/>
              <a:t>, Milan</a:t>
            </a:r>
          </a:p>
          <a:p>
            <a:pPr lvl="0">
              <a:lnSpc>
                <a:spcPct val="170000"/>
              </a:lnSpc>
            </a:pPr>
            <a:r>
              <a:rPr lang="pt-BR" sz="3400" dirty="0" err="1"/>
              <a:t>Imbasciati</a:t>
            </a:r>
            <a:r>
              <a:rPr lang="pt-BR" sz="3400" dirty="0"/>
              <a:t> A (2006a) O sistema </a:t>
            </a:r>
            <a:r>
              <a:rPr lang="pt-BR" sz="3400" dirty="0" err="1"/>
              <a:t>protomental</a:t>
            </a:r>
            <a:r>
              <a:rPr lang="pt-BR" sz="3400" dirty="0"/>
              <a:t>. </a:t>
            </a:r>
            <a:r>
              <a:rPr lang="pt-BR" sz="3400" dirty="0" err="1"/>
              <a:t>Psicanálise</a:t>
            </a:r>
            <a:r>
              <a:rPr lang="pt-BR" sz="3400" dirty="0"/>
              <a:t> cognitiva. Origem, </a:t>
            </a:r>
            <a:r>
              <a:rPr lang="pt-BR" sz="3400" dirty="0" err="1"/>
              <a:t>construção</a:t>
            </a:r>
            <a:r>
              <a:rPr lang="pt-BR" sz="3400" dirty="0"/>
              <a:t> e </a:t>
            </a:r>
            <a:r>
              <a:rPr lang="pt-BR" sz="3400" dirty="0" err="1"/>
              <a:t>função</a:t>
            </a:r>
            <a:r>
              <a:rPr lang="pt-BR" sz="3400" dirty="0"/>
              <a:t> </a:t>
            </a:r>
            <a:r>
              <a:rPr lang="pt-BR" sz="3400" dirty="0" err="1"/>
              <a:t>operação</a:t>
            </a:r>
            <a:r>
              <a:rPr lang="pt-BR" sz="3400" dirty="0"/>
              <a:t> da mente. </a:t>
            </a:r>
            <a:r>
              <a:rPr lang="pt-BR" sz="3400" dirty="0" err="1"/>
              <a:t>Edições</a:t>
            </a:r>
            <a:r>
              <a:rPr lang="pt-BR" sz="3400" dirty="0"/>
              <a:t> da Universidade de LED</a:t>
            </a:r>
          </a:p>
          <a:p>
            <a:pPr lvl="0">
              <a:lnSpc>
                <a:spcPct val="170000"/>
              </a:lnSpc>
            </a:pPr>
            <a:r>
              <a:rPr lang="pt-BR" sz="3400" dirty="0" err="1"/>
              <a:t>Imbasciati</a:t>
            </a:r>
            <a:r>
              <a:rPr lang="pt-BR" sz="3400" dirty="0"/>
              <a:t> A (2006b) Construindo uma mente. </a:t>
            </a:r>
            <a:r>
              <a:rPr lang="pt-BR" sz="3400" dirty="0" err="1"/>
              <a:t>Brunner-Routledge</a:t>
            </a:r>
            <a:r>
              <a:rPr lang="pt-BR" sz="3400" dirty="0"/>
              <a:t>, Londres</a:t>
            </a:r>
          </a:p>
          <a:p>
            <a:pPr lvl="0">
              <a:lnSpc>
                <a:spcPct val="170000"/>
              </a:lnSpc>
            </a:pPr>
            <a:r>
              <a:rPr lang="pt-BR" sz="3400" dirty="0" err="1"/>
              <a:t>Imbasciaati</a:t>
            </a:r>
            <a:r>
              <a:rPr lang="pt-BR" sz="3400" dirty="0"/>
              <a:t>, Cena L (2010) </a:t>
            </a:r>
            <a:r>
              <a:rPr lang="pt-BR" sz="3400" dirty="0" err="1"/>
              <a:t>Crianças</a:t>
            </a:r>
            <a:r>
              <a:rPr lang="pt-BR" sz="3400" dirty="0"/>
              <a:t> e seus cuidadores. </a:t>
            </a:r>
            <a:r>
              <a:rPr lang="pt-BR" sz="3400" dirty="0" err="1"/>
              <a:t>Métodos</a:t>
            </a:r>
            <a:r>
              <a:rPr lang="pt-BR" sz="3400" dirty="0"/>
              <a:t> e ferramentas de </a:t>
            </a:r>
            <a:r>
              <a:rPr lang="pt-BR" sz="3400" dirty="0" err="1"/>
              <a:t>observação</a:t>
            </a:r>
            <a:r>
              <a:rPr lang="pt-BR" sz="3400" dirty="0"/>
              <a:t> </a:t>
            </a:r>
            <a:r>
              <a:rPr lang="pt-BR" sz="3400" dirty="0" err="1"/>
              <a:t>relação</a:t>
            </a:r>
            <a:r>
              <a:rPr lang="pt-BR" sz="3400" dirty="0"/>
              <a:t> </a:t>
            </a:r>
            <a:r>
              <a:rPr lang="pt-BR" sz="3400" dirty="0" err="1"/>
              <a:t>clínica</a:t>
            </a:r>
            <a:r>
              <a:rPr lang="pt-BR" sz="3400" dirty="0"/>
              <a:t> e </a:t>
            </a:r>
            <a:r>
              <a:rPr lang="pt-BR" sz="3400" dirty="0" err="1"/>
              <a:t>intervenção</a:t>
            </a:r>
            <a:r>
              <a:rPr lang="pt-BR" sz="3400" dirty="0"/>
              <a:t>. Borla, Roma.</a:t>
            </a:r>
            <a:br>
              <a:rPr lang="pt-BR" dirty="0"/>
            </a:br>
            <a:endParaRPr lang="pt-BR" dirty="0"/>
          </a:p>
          <a:p>
            <a:endParaRPr lang="pt-BR" dirty="0"/>
          </a:p>
        </p:txBody>
      </p:sp>
    </p:spTree>
    <p:extLst>
      <p:ext uri="{BB962C8B-B14F-4D97-AF65-F5344CB8AC3E}">
        <p14:creationId xmlns:p14="http://schemas.microsoft.com/office/powerpoint/2010/main" val="1354472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5DAEC6-420F-3944-8D84-AE3AEEF182B6}"/>
              </a:ext>
            </a:extLst>
          </p:cNvPr>
          <p:cNvSpPr>
            <a:spLocks noGrp="1"/>
          </p:cNvSpPr>
          <p:nvPr>
            <p:ph type="title"/>
          </p:nvPr>
        </p:nvSpPr>
        <p:spPr/>
        <p:txBody>
          <a:bodyPr>
            <a:normAutofit fontScale="90000"/>
          </a:bodyPr>
          <a:lstStyle/>
          <a:p>
            <a:pPr algn="ctr"/>
            <a:br>
              <a:rPr lang="pt-BR" dirty="0">
                <a:sym typeface="Wingdings" pitchFamily="2" charset="2"/>
              </a:rPr>
            </a:br>
            <a:r>
              <a:rPr lang="pt-BR" sz="3600" b="1" dirty="0">
                <a:sym typeface="Wingdings" pitchFamily="2" charset="2"/>
              </a:rPr>
              <a:t>4. </a:t>
            </a:r>
            <a:r>
              <a:rPr lang="pt-BR" sz="3600" b="1" dirty="0"/>
              <a:t>Ênfase nos fenômenos </a:t>
            </a:r>
            <a:r>
              <a:rPr lang="pt-BR" sz="3600" b="1" dirty="0" err="1"/>
              <a:t>inter-psíquicos</a:t>
            </a:r>
            <a:r>
              <a:rPr lang="pt-BR" sz="3600" b="1" dirty="0"/>
              <a:t>, </a:t>
            </a:r>
            <a:br>
              <a:rPr lang="pt-BR" sz="3600" b="1" dirty="0"/>
            </a:br>
            <a:r>
              <a:rPr lang="pt-BR" sz="3600" b="1" dirty="0"/>
              <a:t>com a importância do ambiente real</a:t>
            </a:r>
            <a:br>
              <a:rPr lang="pt-BR" dirty="0"/>
            </a:br>
            <a:endParaRPr lang="pt-BR" dirty="0"/>
          </a:p>
        </p:txBody>
      </p:sp>
      <p:sp>
        <p:nvSpPr>
          <p:cNvPr id="3" name="Espaço Reservado para Conteúdo 2">
            <a:extLst>
              <a:ext uri="{FF2B5EF4-FFF2-40B4-BE49-F238E27FC236}">
                <a16:creationId xmlns:a16="http://schemas.microsoft.com/office/drawing/2014/main" id="{1E2A5AB2-4E14-1D49-8F55-99D8EAF66F86}"/>
              </a:ext>
            </a:extLst>
          </p:cNvPr>
          <p:cNvSpPr>
            <a:spLocks noGrp="1"/>
          </p:cNvSpPr>
          <p:nvPr>
            <p:ph idx="1"/>
          </p:nvPr>
        </p:nvSpPr>
        <p:spPr/>
        <p:txBody>
          <a:bodyPr>
            <a:normAutofit fontScale="70000" lnSpcReduction="20000"/>
          </a:bodyPr>
          <a:lstStyle/>
          <a:p>
            <a:pPr algn="just">
              <a:lnSpc>
                <a:spcPct val="170000"/>
              </a:lnSpc>
            </a:pPr>
            <a:r>
              <a:rPr lang="pt-BR" sz="3400" dirty="0"/>
              <a:t>Tem-se demonstrado que a relação com os pais tem um valor fundamental para o desenvolvimento infantil (</a:t>
            </a:r>
            <a:r>
              <a:rPr lang="pt-BR" sz="3400" dirty="0" err="1"/>
              <a:t>Sameroff</a:t>
            </a:r>
            <a:r>
              <a:rPr lang="pt-BR" sz="3400" dirty="0"/>
              <a:t>, </a:t>
            </a:r>
            <a:r>
              <a:rPr lang="pt-BR" sz="3400" dirty="0" err="1"/>
              <a:t>Emde</a:t>
            </a:r>
            <a:r>
              <a:rPr lang="pt-BR" sz="3400" dirty="0"/>
              <a:t>, 1989): os problemas da </a:t>
            </a:r>
            <a:r>
              <a:rPr lang="pt-BR" sz="3400" dirty="0" err="1"/>
              <a:t>criança</a:t>
            </a:r>
            <a:r>
              <a:rPr lang="pt-BR" sz="3400" dirty="0"/>
              <a:t> </a:t>
            </a:r>
            <a:r>
              <a:rPr lang="pt-BR" sz="3400" dirty="0" err="1"/>
              <a:t>não</a:t>
            </a:r>
            <a:r>
              <a:rPr lang="pt-BR" sz="3400" dirty="0"/>
              <a:t> </a:t>
            </a:r>
            <a:r>
              <a:rPr lang="pt-BR" sz="3400" dirty="0" err="1"/>
              <a:t>são</a:t>
            </a:r>
            <a:r>
              <a:rPr lang="pt-BR" sz="3400" dirty="0"/>
              <a:t> mais compreendidos apenas no </a:t>
            </a:r>
            <a:r>
              <a:rPr lang="pt-BR" sz="3400" dirty="0" err="1"/>
              <a:t>nível</a:t>
            </a:r>
            <a:r>
              <a:rPr lang="pt-BR" sz="3400" dirty="0"/>
              <a:t> </a:t>
            </a:r>
            <a:r>
              <a:rPr lang="pt-BR" sz="3400" dirty="0" err="1"/>
              <a:t>intrapsíquico</a:t>
            </a:r>
            <a:r>
              <a:rPr lang="pt-BR" sz="3400" dirty="0"/>
              <a:t>, mas no </a:t>
            </a:r>
            <a:r>
              <a:rPr lang="pt-BR" sz="3400" dirty="0" err="1"/>
              <a:t>co-envolvimento</a:t>
            </a:r>
            <a:r>
              <a:rPr lang="pt-BR" sz="3400" dirty="0"/>
              <a:t> com os aspectos da relação com os pais. </a:t>
            </a:r>
          </a:p>
          <a:p>
            <a:pPr algn="just">
              <a:lnSpc>
                <a:spcPct val="170000"/>
              </a:lnSpc>
            </a:pPr>
            <a:r>
              <a:rPr lang="pt-BR" sz="3400" dirty="0"/>
              <a:t>Quanto menor a criança, mais a dependência é caracterizada pela "unidade" da </a:t>
            </a:r>
            <a:r>
              <a:rPr lang="pt-BR" sz="3400" dirty="0" err="1"/>
              <a:t>díade</a:t>
            </a:r>
            <a:r>
              <a:rPr lang="pt-BR" sz="3400" dirty="0"/>
              <a:t> e a terapia deve levar em </a:t>
            </a:r>
            <a:r>
              <a:rPr lang="pt-BR" sz="3400" dirty="0" err="1"/>
              <a:t>consideração</a:t>
            </a:r>
            <a:r>
              <a:rPr lang="pt-BR" sz="3400" dirty="0"/>
              <a:t>, consequentemente, diferentes </a:t>
            </a:r>
            <a:r>
              <a:rPr lang="pt-BR" sz="3400" dirty="0" err="1"/>
              <a:t>métodos</a:t>
            </a:r>
            <a:r>
              <a:rPr lang="pt-BR" sz="3400" dirty="0"/>
              <a:t> para o tratamento das psicopatologias. </a:t>
            </a:r>
          </a:p>
          <a:p>
            <a:endParaRPr lang="pt-BR" dirty="0"/>
          </a:p>
        </p:txBody>
      </p:sp>
    </p:spTree>
    <p:extLst>
      <p:ext uri="{BB962C8B-B14F-4D97-AF65-F5344CB8AC3E}">
        <p14:creationId xmlns:p14="http://schemas.microsoft.com/office/powerpoint/2010/main" val="33527822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5DAEC6-420F-3944-8D84-AE3AEEF182B6}"/>
              </a:ext>
            </a:extLst>
          </p:cNvPr>
          <p:cNvSpPr>
            <a:spLocks noGrp="1"/>
          </p:cNvSpPr>
          <p:nvPr>
            <p:ph type="title"/>
          </p:nvPr>
        </p:nvSpPr>
        <p:spPr/>
        <p:txBody>
          <a:bodyPr>
            <a:normAutofit/>
          </a:bodyPr>
          <a:lstStyle/>
          <a:p>
            <a:pPr algn="ctr"/>
            <a:endParaRPr lang="pt-BR" dirty="0"/>
          </a:p>
        </p:txBody>
      </p:sp>
      <p:sp>
        <p:nvSpPr>
          <p:cNvPr id="3" name="Espaço Reservado para Conteúdo 2">
            <a:extLst>
              <a:ext uri="{FF2B5EF4-FFF2-40B4-BE49-F238E27FC236}">
                <a16:creationId xmlns:a16="http://schemas.microsoft.com/office/drawing/2014/main" id="{1E2A5AB2-4E14-1D49-8F55-99D8EAF66F86}"/>
              </a:ext>
            </a:extLst>
          </p:cNvPr>
          <p:cNvSpPr>
            <a:spLocks noGrp="1"/>
          </p:cNvSpPr>
          <p:nvPr>
            <p:ph idx="1"/>
          </p:nvPr>
        </p:nvSpPr>
        <p:spPr/>
        <p:txBody>
          <a:bodyPr>
            <a:normAutofit fontScale="62500" lnSpcReduction="20000"/>
          </a:bodyPr>
          <a:lstStyle/>
          <a:p>
            <a:pPr algn="just">
              <a:lnSpc>
                <a:spcPct val="170000"/>
              </a:lnSpc>
            </a:pPr>
            <a:r>
              <a:rPr lang="pt-BR" sz="3400" dirty="0"/>
              <a:t>A </a:t>
            </a:r>
            <a:r>
              <a:rPr lang="pt-BR" sz="3400" dirty="0" err="1"/>
              <a:t>díade</a:t>
            </a:r>
            <a:r>
              <a:rPr lang="pt-BR" sz="3400" dirty="0"/>
              <a:t> genitor-bebê permanece em sua complexidade: se faz </a:t>
            </a:r>
            <a:r>
              <a:rPr lang="pt-BR" sz="3400" dirty="0" err="1"/>
              <a:t>referência</a:t>
            </a:r>
            <a:r>
              <a:rPr lang="pt-BR" sz="3400" dirty="0"/>
              <a:t> ao “</a:t>
            </a:r>
            <a:r>
              <a:rPr lang="pt-BR" sz="3400" dirty="0" err="1"/>
              <a:t>distúrbios</a:t>
            </a:r>
            <a:r>
              <a:rPr lang="pt-BR" sz="3400" dirty="0"/>
              <a:t> relacionais” (</a:t>
            </a:r>
            <a:r>
              <a:rPr lang="pt-BR" sz="3400" dirty="0" err="1"/>
              <a:t>Sameroff</a:t>
            </a:r>
            <a:r>
              <a:rPr lang="pt-BR" sz="3400" dirty="0"/>
              <a:t>, </a:t>
            </a:r>
            <a:r>
              <a:rPr lang="pt-BR" sz="3400" dirty="0" err="1"/>
              <a:t>Emde</a:t>
            </a:r>
            <a:r>
              <a:rPr lang="pt-BR" sz="3400" dirty="0"/>
              <a:t>, 1989) e o objetivo passa a ser, então, intervir em modalidades disfuncionais, com uma psicoterapia direcionada aos membros da relação, simultaneamente ao bebê e ao genitor. </a:t>
            </a:r>
          </a:p>
          <a:p>
            <a:pPr algn="just">
              <a:lnSpc>
                <a:spcPct val="170000"/>
              </a:lnSpc>
            </a:pPr>
            <a:r>
              <a:rPr lang="pt-BR" sz="3400" dirty="0"/>
              <a:t>Com essa </a:t>
            </a:r>
            <a:r>
              <a:rPr lang="pt-BR" sz="3400" dirty="0" err="1"/>
              <a:t>mudança</a:t>
            </a:r>
            <a:r>
              <a:rPr lang="pt-BR" sz="3400" dirty="0"/>
              <a:t> de paradigma, a pesquisa e a </a:t>
            </a:r>
            <a:r>
              <a:rPr lang="pt-BR" sz="3400" dirty="0" err="1"/>
              <a:t>clínica</a:t>
            </a:r>
            <a:r>
              <a:rPr lang="pt-BR" sz="3400" dirty="0"/>
              <a:t> puderam ampliar a sua </a:t>
            </a:r>
            <a:r>
              <a:rPr lang="pt-BR" sz="3400" dirty="0" err="1"/>
              <a:t>investigação</a:t>
            </a:r>
            <a:r>
              <a:rPr lang="pt-BR" sz="3400" dirty="0"/>
              <a:t> a partir de um modelo de desenvolvimento orientado para </a:t>
            </a:r>
            <a:r>
              <a:rPr lang="pt-BR" sz="3400" dirty="0" err="1"/>
              <a:t>características</a:t>
            </a:r>
            <a:r>
              <a:rPr lang="pt-BR" sz="3400" dirty="0"/>
              <a:t> </a:t>
            </a:r>
            <a:r>
              <a:rPr lang="pt-BR" sz="3400" dirty="0" err="1"/>
              <a:t>intrínsecas</a:t>
            </a:r>
            <a:r>
              <a:rPr lang="pt-BR" sz="3400" dirty="0"/>
              <a:t> do bebê, um modelo de desenvolvimento no qual o bebê está em contínua </a:t>
            </a:r>
            <a:r>
              <a:rPr lang="pt-BR" sz="3400" dirty="0" err="1"/>
              <a:t>interação</a:t>
            </a:r>
            <a:r>
              <a:rPr lang="pt-BR" sz="3400" dirty="0"/>
              <a:t> </a:t>
            </a:r>
            <a:r>
              <a:rPr lang="pt-BR" sz="3400" dirty="0" err="1"/>
              <a:t>dinâmica</a:t>
            </a:r>
            <a:r>
              <a:rPr lang="pt-BR" sz="3400" dirty="0"/>
              <a:t> com a </a:t>
            </a:r>
            <a:r>
              <a:rPr lang="pt-BR" sz="3400" dirty="0" err="1"/>
              <a:t>experiência</a:t>
            </a:r>
            <a:r>
              <a:rPr lang="pt-BR" sz="3400" dirty="0"/>
              <a:t> da </a:t>
            </a:r>
            <a:r>
              <a:rPr lang="pt-BR" sz="3400" dirty="0" err="1"/>
              <a:t>família</a:t>
            </a:r>
            <a:r>
              <a:rPr lang="pt-BR" sz="3400" dirty="0"/>
              <a:t> e do contexto social. </a:t>
            </a:r>
          </a:p>
          <a:p>
            <a:endParaRPr lang="pt-BR" dirty="0"/>
          </a:p>
        </p:txBody>
      </p:sp>
    </p:spTree>
    <p:extLst>
      <p:ext uri="{BB962C8B-B14F-4D97-AF65-F5344CB8AC3E}">
        <p14:creationId xmlns:p14="http://schemas.microsoft.com/office/powerpoint/2010/main" val="42835492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903DCF-3A13-AF4C-A163-8A124FF3C3ED}"/>
              </a:ext>
            </a:extLst>
          </p:cNvPr>
          <p:cNvSpPr>
            <a:spLocks noGrp="1"/>
          </p:cNvSpPr>
          <p:nvPr>
            <p:ph type="title"/>
          </p:nvPr>
        </p:nvSpPr>
        <p:spPr/>
        <p:txBody>
          <a:bodyPr>
            <a:normAutofit fontScale="90000"/>
          </a:bodyPr>
          <a:lstStyle/>
          <a:p>
            <a:pPr algn="ctr"/>
            <a:br>
              <a:rPr lang="pt-BR" sz="3100" dirty="0">
                <a:latin typeface="Times New Roman" panose="02020603050405020304" pitchFamily="18" charset="0"/>
                <a:cs typeface="Times New Roman" panose="02020603050405020304" pitchFamily="18" charset="0"/>
                <a:sym typeface="Wingdings" pitchFamily="2" charset="2"/>
              </a:rPr>
            </a:br>
            <a:r>
              <a:rPr lang="pt-BR" sz="3100" b="1" dirty="0">
                <a:latin typeface="Times New Roman" panose="02020603050405020304" pitchFamily="18" charset="0"/>
                <a:cs typeface="Times New Roman" panose="02020603050405020304" pitchFamily="18" charset="0"/>
                <a:sym typeface="Wingdings" pitchFamily="2" charset="2"/>
              </a:rPr>
              <a:t>5. </a:t>
            </a:r>
            <a:r>
              <a:rPr lang="pt-BR" sz="3100" b="1" dirty="0">
                <a:latin typeface="Times New Roman" panose="02020603050405020304" pitchFamily="18" charset="0"/>
                <a:cs typeface="Times New Roman" panose="02020603050405020304" pitchFamily="18" charset="0"/>
              </a:rPr>
              <a:t>Constituição de uma nova disciplina (a </a:t>
            </a:r>
            <a:r>
              <a:rPr lang="pt-BR" sz="3100" b="1" dirty="0" err="1">
                <a:latin typeface="Times New Roman" panose="02020603050405020304" pitchFamily="18" charset="0"/>
                <a:cs typeface="Times New Roman" panose="02020603050405020304" pitchFamily="18" charset="0"/>
              </a:rPr>
              <a:t>perinatalidade</a:t>
            </a:r>
            <a:r>
              <a:rPr lang="pt-BR" sz="3100" b="1" dirty="0">
                <a:latin typeface="Times New Roman" panose="02020603050405020304" pitchFamily="18" charset="0"/>
                <a:cs typeface="Times New Roman" panose="02020603050405020304" pitchFamily="18" charset="0"/>
              </a:rPr>
              <a:t>) </a:t>
            </a:r>
            <a:br>
              <a:rPr lang="pt-BR" sz="3100" b="1" dirty="0">
                <a:latin typeface="Times New Roman" panose="02020603050405020304" pitchFamily="18" charset="0"/>
                <a:cs typeface="Times New Roman" panose="02020603050405020304" pitchFamily="18" charset="0"/>
              </a:rPr>
            </a:br>
            <a:r>
              <a:rPr lang="pt-BR" sz="3100" b="1" dirty="0">
                <a:latin typeface="Times New Roman" panose="02020603050405020304" pitchFamily="18" charset="0"/>
                <a:cs typeface="Times New Roman" panose="02020603050405020304" pitchFamily="18" charset="0"/>
              </a:rPr>
              <a:t>e de novos instrumentos de pesquisa </a:t>
            </a:r>
            <a:br>
              <a:rPr lang="pt-BR" dirty="0">
                <a:latin typeface="Times New Roman" panose="02020603050405020304" pitchFamily="18" charset="0"/>
                <a:cs typeface="Times New Roman" panose="02020603050405020304" pitchFamily="18" charset="0"/>
              </a:rPr>
            </a:br>
            <a:endParaRPr lang="pt-BR"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F0EBE11F-4B74-8541-8E68-152CFD32EDD4}"/>
              </a:ext>
            </a:extLst>
          </p:cNvPr>
          <p:cNvSpPr>
            <a:spLocks noGrp="1"/>
          </p:cNvSpPr>
          <p:nvPr>
            <p:ph idx="1"/>
          </p:nvPr>
        </p:nvSpPr>
        <p:spPr/>
        <p:txBody>
          <a:bodyPr>
            <a:normAutofit/>
          </a:bodyPr>
          <a:lstStyle/>
          <a:p>
            <a:pPr marL="0" indent="0" algn="just">
              <a:lnSpc>
                <a:spcPct val="150000"/>
              </a:lnSpc>
              <a:buNone/>
            </a:pPr>
            <a:r>
              <a:rPr lang="pt-BR" dirty="0"/>
              <a:t>Se constitui uma nova disciplina, orientada à psicopatologia da primeira </a:t>
            </a:r>
            <a:r>
              <a:rPr lang="pt-BR" dirty="0" err="1"/>
              <a:t>infância</a:t>
            </a:r>
            <a:r>
              <a:rPr lang="pt-BR" dirty="0"/>
              <a:t> numa perspectiva relacional (</a:t>
            </a:r>
            <a:r>
              <a:rPr lang="pt-BR" dirty="0" err="1"/>
              <a:t>Sameroff</a:t>
            </a:r>
            <a:r>
              <a:rPr lang="pt-BR" dirty="0"/>
              <a:t>, </a:t>
            </a:r>
            <a:r>
              <a:rPr lang="pt-BR" dirty="0" err="1"/>
              <a:t>Emde</a:t>
            </a:r>
            <a:r>
              <a:rPr lang="pt-BR" dirty="0"/>
              <a:t>, 1989; Stern, 2004): os novos modelos de </a:t>
            </a:r>
            <a:r>
              <a:rPr lang="pt-BR" dirty="0" err="1"/>
              <a:t>prevenção</a:t>
            </a:r>
            <a:r>
              <a:rPr lang="pt-BR" dirty="0"/>
              <a:t> e </a:t>
            </a:r>
            <a:r>
              <a:rPr lang="pt-BR" dirty="0" err="1"/>
              <a:t>intervenção</a:t>
            </a:r>
            <a:r>
              <a:rPr lang="pt-BR" dirty="0"/>
              <a:t> integram as </a:t>
            </a:r>
            <a:r>
              <a:rPr lang="pt-BR" dirty="0" err="1"/>
              <a:t>noções</a:t>
            </a:r>
            <a:r>
              <a:rPr lang="pt-BR" dirty="0"/>
              <a:t> sobre as primeiras formas de </a:t>
            </a:r>
            <a:r>
              <a:rPr lang="pt-BR" dirty="0" err="1"/>
              <a:t>interação</a:t>
            </a:r>
            <a:r>
              <a:rPr lang="pt-BR" dirty="0"/>
              <a:t> e de apego, enquanto conceitos </a:t>
            </a:r>
            <a:r>
              <a:rPr lang="pt-BR" dirty="0" err="1"/>
              <a:t>psicanalíticos</a:t>
            </a:r>
            <a:r>
              <a:rPr lang="pt-BR" dirty="0"/>
              <a:t> </a:t>
            </a:r>
            <a:r>
              <a:rPr lang="pt-BR" dirty="0" err="1"/>
              <a:t>são</a:t>
            </a:r>
            <a:r>
              <a:rPr lang="pt-BR" dirty="0"/>
              <a:t> usados ​​para individuar as  </a:t>
            </a:r>
            <a:r>
              <a:rPr lang="pt-BR" dirty="0" err="1"/>
              <a:t>situações</a:t>
            </a:r>
            <a:r>
              <a:rPr lang="pt-BR" dirty="0"/>
              <a:t> de risco a fim de planejar as </a:t>
            </a:r>
            <a:r>
              <a:rPr lang="pt-BR" dirty="0" err="1"/>
              <a:t>intervenções</a:t>
            </a:r>
            <a:r>
              <a:rPr lang="pt-BR" dirty="0"/>
              <a:t> (</a:t>
            </a:r>
            <a:r>
              <a:rPr lang="pt-BR" dirty="0" err="1"/>
              <a:t>Fonagy</a:t>
            </a:r>
            <a:r>
              <a:rPr lang="pt-BR" dirty="0"/>
              <a:t>, 1998). </a:t>
            </a:r>
          </a:p>
          <a:p>
            <a:endParaRPr lang="pt-BR" dirty="0"/>
          </a:p>
        </p:txBody>
      </p:sp>
    </p:spTree>
    <p:extLst>
      <p:ext uri="{BB962C8B-B14F-4D97-AF65-F5344CB8AC3E}">
        <p14:creationId xmlns:p14="http://schemas.microsoft.com/office/powerpoint/2010/main" val="3824887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5E3B14-E7EA-674F-84B3-BB61FA66DE8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1178CF5-4773-8D4E-BC10-2A66FF002FAE}"/>
              </a:ext>
            </a:extLst>
          </p:cNvPr>
          <p:cNvSpPr>
            <a:spLocks noGrp="1"/>
          </p:cNvSpPr>
          <p:nvPr>
            <p:ph idx="1"/>
          </p:nvPr>
        </p:nvSpPr>
        <p:spPr/>
        <p:txBody>
          <a:bodyPr>
            <a:normAutofit fontScale="62500" lnSpcReduction="20000"/>
          </a:bodyPr>
          <a:lstStyle/>
          <a:p>
            <a:pPr>
              <a:lnSpc>
                <a:spcPct val="170000"/>
              </a:lnSpc>
            </a:pPr>
            <a:r>
              <a:rPr lang="pt-BR" dirty="0" err="1"/>
              <a:t>Sameroff</a:t>
            </a:r>
            <a:r>
              <a:rPr lang="pt-BR" dirty="0"/>
              <a:t> AJ, </a:t>
            </a:r>
            <a:r>
              <a:rPr lang="pt-BR" dirty="0" err="1"/>
              <a:t>Emde</a:t>
            </a:r>
            <a:r>
              <a:rPr lang="pt-BR" dirty="0"/>
              <a:t> RN (1989) Transtornos do relacionamento na primeira </a:t>
            </a:r>
            <a:r>
              <a:rPr lang="pt-BR" dirty="0" err="1"/>
              <a:t>infância</a:t>
            </a:r>
            <a:r>
              <a:rPr lang="pt-BR" dirty="0"/>
              <a:t>. </a:t>
            </a:r>
            <a:r>
              <a:rPr lang="pt-BR" dirty="0" err="1"/>
              <a:t>Boringhieri</a:t>
            </a:r>
            <a:r>
              <a:rPr lang="pt-BR" dirty="0"/>
              <a:t>, Turim, 1991</a:t>
            </a:r>
          </a:p>
          <a:p>
            <a:pPr>
              <a:lnSpc>
                <a:spcPct val="170000"/>
              </a:lnSpc>
            </a:pPr>
            <a:r>
              <a:rPr lang="pt-BR" dirty="0" err="1"/>
              <a:t>Fonagy</a:t>
            </a:r>
            <a:r>
              <a:rPr lang="pt-BR" dirty="0"/>
              <a:t> </a:t>
            </a:r>
            <a:r>
              <a:rPr lang="pt-BR" dirty="0" err="1"/>
              <a:t>P</a:t>
            </a:r>
            <a:r>
              <a:rPr lang="pt-BR" dirty="0"/>
              <a:t> (1998) </a:t>
            </a:r>
            <a:r>
              <a:rPr lang="pt-BR" dirty="0" err="1"/>
              <a:t>Prevention</a:t>
            </a:r>
            <a:r>
              <a:rPr lang="pt-BR" dirty="0"/>
              <a:t>, o alvo apropriado da psicoterapia infantil. </a:t>
            </a:r>
            <a:r>
              <a:rPr lang="pt-BR" dirty="0" err="1"/>
              <a:t>Saúde</a:t>
            </a:r>
            <a:r>
              <a:rPr lang="pt-BR" dirty="0"/>
              <a:t> Infantil </a:t>
            </a:r>
            <a:r>
              <a:rPr lang="pt-BR" dirty="0" err="1"/>
              <a:t>Ment</a:t>
            </a:r>
            <a:r>
              <a:rPr lang="pt-BR" dirty="0"/>
              <a:t> J 19: 125-150</a:t>
            </a:r>
          </a:p>
          <a:p>
            <a:pPr>
              <a:lnSpc>
                <a:spcPct val="170000"/>
              </a:lnSpc>
            </a:pPr>
            <a:r>
              <a:rPr lang="pt-BR" dirty="0" err="1"/>
              <a:t>Sameroff</a:t>
            </a:r>
            <a:r>
              <a:rPr lang="pt-BR" dirty="0"/>
              <a:t> AJ, </a:t>
            </a:r>
            <a:r>
              <a:rPr lang="pt-BR" dirty="0" err="1"/>
              <a:t>Emde</a:t>
            </a:r>
            <a:r>
              <a:rPr lang="pt-BR" dirty="0"/>
              <a:t> RN (1989) Transtornos do relacionamento na primeira </a:t>
            </a:r>
            <a:r>
              <a:rPr lang="pt-BR" dirty="0" err="1"/>
              <a:t>infância</a:t>
            </a:r>
            <a:r>
              <a:rPr lang="pt-BR" dirty="0"/>
              <a:t>. </a:t>
            </a:r>
            <a:r>
              <a:rPr lang="pt-BR" dirty="0" err="1"/>
              <a:t>Boringhieri</a:t>
            </a:r>
            <a:r>
              <a:rPr lang="pt-BR" dirty="0"/>
              <a:t>, Turim, 1991</a:t>
            </a:r>
          </a:p>
          <a:p>
            <a:pPr>
              <a:lnSpc>
                <a:spcPct val="170000"/>
              </a:lnSpc>
            </a:pPr>
            <a:r>
              <a:rPr lang="pt-BR" dirty="0" err="1"/>
              <a:t>Fonagy</a:t>
            </a:r>
            <a:r>
              <a:rPr lang="pt-BR" dirty="0"/>
              <a:t> </a:t>
            </a:r>
            <a:r>
              <a:rPr lang="pt-BR" dirty="0" err="1"/>
              <a:t>P</a:t>
            </a:r>
            <a:r>
              <a:rPr lang="pt-BR" dirty="0"/>
              <a:t> (1998) </a:t>
            </a:r>
            <a:r>
              <a:rPr lang="pt-BR" dirty="0" err="1"/>
              <a:t>Prevention</a:t>
            </a:r>
            <a:r>
              <a:rPr lang="pt-BR" dirty="0"/>
              <a:t>, o alvo apropriado da psicoterapia infantil. </a:t>
            </a:r>
            <a:r>
              <a:rPr lang="pt-BR" dirty="0" err="1"/>
              <a:t>Saúde</a:t>
            </a:r>
            <a:r>
              <a:rPr lang="pt-BR" dirty="0"/>
              <a:t> Infantil </a:t>
            </a:r>
            <a:r>
              <a:rPr lang="pt-BR" dirty="0" err="1"/>
              <a:t>Ment</a:t>
            </a:r>
            <a:r>
              <a:rPr lang="pt-BR" dirty="0"/>
              <a:t> J 19: 125-150</a:t>
            </a:r>
          </a:p>
          <a:p>
            <a:pPr marL="0" indent="0">
              <a:buNone/>
            </a:pPr>
            <a:br>
              <a:rPr lang="pt-BR" dirty="0"/>
            </a:br>
            <a:endParaRPr lang="pt-BR" dirty="0"/>
          </a:p>
          <a:p>
            <a:endParaRPr lang="pt-BR" dirty="0"/>
          </a:p>
        </p:txBody>
      </p:sp>
    </p:spTree>
    <p:extLst>
      <p:ext uri="{BB962C8B-B14F-4D97-AF65-F5344CB8AC3E}">
        <p14:creationId xmlns:p14="http://schemas.microsoft.com/office/powerpoint/2010/main" val="16159730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533692-4A22-D24F-93B4-9CB525F0F3F0}"/>
              </a:ext>
            </a:extLst>
          </p:cNvPr>
          <p:cNvSpPr>
            <a:spLocks noGrp="1"/>
          </p:cNvSpPr>
          <p:nvPr>
            <p:ph type="title"/>
          </p:nvPr>
        </p:nvSpPr>
        <p:spPr/>
        <p:txBody>
          <a:bodyPr/>
          <a:lstStyle/>
          <a:p>
            <a:pPr algn="ctr"/>
            <a:r>
              <a:rPr lang="pt-BR" b="1" dirty="0">
                <a:sym typeface="Wingdings" pitchFamily="2" charset="2"/>
              </a:rPr>
              <a:t>6. </a:t>
            </a:r>
            <a:r>
              <a:rPr lang="pt-BR" b="1" dirty="0"/>
              <a:t>Patologias e sintomas em destaque</a:t>
            </a:r>
            <a:br>
              <a:rPr lang="pt-BR" dirty="0"/>
            </a:br>
            <a:endParaRPr lang="pt-BR" dirty="0"/>
          </a:p>
        </p:txBody>
      </p:sp>
      <p:sp>
        <p:nvSpPr>
          <p:cNvPr id="3" name="Espaço Reservado para Conteúdo 2">
            <a:extLst>
              <a:ext uri="{FF2B5EF4-FFF2-40B4-BE49-F238E27FC236}">
                <a16:creationId xmlns:a16="http://schemas.microsoft.com/office/drawing/2014/main" id="{EE2994BD-5A68-F341-B4E9-94F2D6DB7A8F}"/>
              </a:ext>
            </a:extLst>
          </p:cNvPr>
          <p:cNvSpPr>
            <a:spLocks noGrp="1"/>
          </p:cNvSpPr>
          <p:nvPr>
            <p:ph idx="1"/>
          </p:nvPr>
        </p:nvSpPr>
        <p:spPr/>
        <p:txBody>
          <a:bodyPr>
            <a:noAutofit/>
          </a:bodyPr>
          <a:lstStyle/>
          <a:p>
            <a:pPr algn="just">
              <a:lnSpc>
                <a:spcPct val="170000"/>
              </a:lnSpc>
            </a:pPr>
            <a:r>
              <a:rPr lang="pt-BR" sz="1700" dirty="0" err="1"/>
              <a:t>Fraiberg</a:t>
            </a:r>
            <a:r>
              <a:rPr lang="pt-BR" sz="1700" dirty="0"/>
              <a:t> (</a:t>
            </a:r>
            <a:r>
              <a:rPr lang="pt-BR" sz="1700" dirty="0" err="1"/>
              <a:t>Fraiberg</a:t>
            </a:r>
            <a:r>
              <a:rPr lang="pt-BR" sz="1700" dirty="0"/>
              <a:t> et al., 1975) vincula as </a:t>
            </a:r>
            <a:r>
              <a:rPr lang="pt-BR" sz="1700" dirty="0" err="1"/>
              <a:t>hipóteses</a:t>
            </a:r>
            <a:r>
              <a:rPr lang="pt-BR" sz="1700" dirty="0"/>
              <a:t> de </a:t>
            </a:r>
            <a:r>
              <a:rPr lang="pt-BR" sz="1700" dirty="0" err="1"/>
              <a:t>Ferenczi</a:t>
            </a:r>
            <a:r>
              <a:rPr lang="pt-BR" sz="1700" dirty="0"/>
              <a:t> sobre a </a:t>
            </a:r>
            <a:r>
              <a:rPr lang="pt-BR" sz="1700" dirty="0" err="1"/>
              <a:t>comunicação</a:t>
            </a:r>
            <a:r>
              <a:rPr lang="pt-BR" sz="1700" dirty="0"/>
              <a:t> distorcida entre o genitor e a criança e observa como os fantasmas do passado dos genitores podem interferir no relacionamento com o filho. </a:t>
            </a:r>
          </a:p>
          <a:p>
            <a:pPr algn="just">
              <a:lnSpc>
                <a:spcPct val="170000"/>
              </a:lnSpc>
            </a:pPr>
            <a:r>
              <a:rPr lang="pt-BR" sz="1700" dirty="0"/>
              <a:t>Com </a:t>
            </a:r>
            <a:r>
              <a:rPr lang="pt-BR" sz="1700" dirty="0" err="1"/>
              <a:t>referência</a:t>
            </a:r>
            <a:r>
              <a:rPr lang="pt-BR" sz="1700" dirty="0"/>
              <a:t> ao conceito de transferência, afirma-se que o genitor transfere suas </a:t>
            </a:r>
            <a:r>
              <a:rPr lang="pt-BR" sz="1700" dirty="0" err="1"/>
              <a:t>experiências</a:t>
            </a:r>
            <a:r>
              <a:rPr lang="pt-BR" sz="1700" dirty="0"/>
              <a:t> relacionais vividas no passado para a </a:t>
            </a:r>
            <a:r>
              <a:rPr lang="pt-BR" sz="1700" dirty="0" err="1"/>
              <a:t>criança</a:t>
            </a:r>
            <a:r>
              <a:rPr lang="pt-BR" sz="1700" dirty="0"/>
              <a:t>: se deriva, assim, o conceito de </a:t>
            </a:r>
            <a:r>
              <a:rPr lang="pt-BR" sz="1700" dirty="0" err="1"/>
              <a:t>transmissão</a:t>
            </a:r>
            <a:r>
              <a:rPr lang="pt-BR" sz="1700" dirty="0"/>
              <a:t> </a:t>
            </a:r>
            <a:r>
              <a:rPr lang="pt-BR" sz="1700" dirty="0" err="1"/>
              <a:t>transgeracional</a:t>
            </a:r>
            <a:r>
              <a:rPr lang="pt-BR" sz="1700" dirty="0"/>
              <a:t>  dos modelos relacionais do genitor para o bebê. </a:t>
            </a:r>
          </a:p>
          <a:p>
            <a:pPr algn="just">
              <a:lnSpc>
                <a:spcPct val="170000"/>
              </a:lnSpc>
            </a:pPr>
            <a:r>
              <a:rPr lang="pt-BR" sz="1700" dirty="0"/>
              <a:t>A ausência de afeto nas </a:t>
            </a:r>
            <a:r>
              <a:rPr lang="pt-BR" sz="1700" dirty="0" err="1"/>
              <a:t>experiências</a:t>
            </a:r>
            <a:r>
              <a:rPr lang="pt-BR" sz="1700" dirty="0"/>
              <a:t> infantis dos genitores pode dificultar a </a:t>
            </a:r>
            <a:r>
              <a:rPr lang="pt-BR" sz="1700" dirty="0" err="1"/>
              <a:t>compreensão</a:t>
            </a:r>
            <a:r>
              <a:rPr lang="pt-BR" sz="1700" dirty="0"/>
              <a:t> destes sobre as necessidades da </a:t>
            </a:r>
            <a:r>
              <a:rPr lang="pt-BR" sz="1700" dirty="0" err="1"/>
              <a:t>criança</a:t>
            </a:r>
            <a:r>
              <a:rPr lang="pt-BR" sz="1700" dirty="0"/>
              <a:t>: o passado conflituoso dos genitores é assim transferido para o relacionamento com a criança. </a:t>
            </a:r>
          </a:p>
          <a:p>
            <a:pPr algn="just">
              <a:lnSpc>
                <a:spcPct val="170000"/>
              </a:lnSpc>
            </a:pPr>
            <a:r>
              <a:rPr lang="pt-BR" sz="1700" dirty="0"/>
              <a:t>A terapia direcionada à </a:t>
            </a:r>
            <a:r>
              <a:rPr lang="pt-BR" sz="1700" dirty="0" err="1"/>
              <a:t>díade</a:t>
            </a:r>
            <a:r>
              <a:rPr lang="pt-BR" sz="1700" dirty="0"/>
              <a:t> tem </a:t>
            </a:r>
            <a:r>
              <a:rPr lang="pt-BR" sz="1700" dirty="0" err="1"/>
              <a:t>também</a:t>
            </a:r>
            <a:r>
              <a:rPr lang="pt-BR" sz="1700" dirty="0"/>
              <a:t> o objetivo de identificar os pontos cegos dos pais. </a:t>
            </a:r>
          </a:p>
        </p:txBody>
      </p:sp>
    </p:spTree>
    <p:extLst>
      <p:ext uri="{BB962C8B-B14F-4D97-AF65-F5344CB8AC3E}">
        <p14:creationId xmlns:p14="http://schemas.microsoft.com/office/powerpoint/2010/main" val="21883102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D6F705-2020-314E-BAA6-9933B4ADED6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5793306-9912-C749-9627-BFB2EF594D7E}"/>
              </a:ext>
            </a:extLst>
          </p:cNvPr>
          <p:cNvSpPr>
            <a:spLocks noGrp="1"/>
          </p:cNvSpPr>
          <p:nvPr>
            <p:ph idx="1"/>
          </p:nvPr>
        </p:nvSpPr>
        <p:spPr/>
        <p:txBody>
          <a:bodyPr>
            <a:normAutofit/>
          </a:bodyPr>
          <a:lstStyle/>
          <a:p>
            <a:pPr>
              <a:lnSpc>
                <a:spcPct val="150000"/>
              </a:lnSpc>
            </a:pPr>
            <a:r>
              <a:rPr lang="pt-BR" sz="1400" dirty="0" err="1"/>
              <a:t>Fraiberg</a:t>
            </a:r>
            <a:r>
              <a:rPr lang="pt-BR" sz="1400" dirty="0"/>
              <a:t> </a:t>
            </a:r>
            <a:r>
              <a:rPr lang="pt-BR" sz="1400" dirty="0" err="1"/>
              <a:t>S</a:t>
            </a:r>
            <a:r>
              <a:rPr lang="pt-BR" sz="1400" dirty="0"/>
              <a:t> (1980) Estudos </a:t>
            </a:r>
            <a:r>
              <a:rPr lang="pt-BR" sz="1400" dirty="0" err="1"/>
              <a:t>clínicos</a:t>
            </a:r>
            <a:r>
              <a:rPr lang="pt-BR" sz="1400" dirty="0"/>
              <a:t> em </a:t>
            </a:r>
            <a:r>
              <a:rPr lang="pt-BR" sz="1400" dirty="0" err="1"/>
              <a:t>saúde</a:t>
            </a:r>
            <a:r>
              <a:rPr lang="pt-BR" sz="1400" dirty="0"/>
              <a:t> mental infantil: o primeiro ano de vida. </a:t>
            </a:r>
            <a:r>
              <a:rPr lang="pt-BR" sz="1400" dirty="0" err="1"/>
              <a:t>Tavistock</a:t>
            </a:r>
            <a:r>
              <a:rPr lang="pt-BR" sz="1400" dirty="0"/>
              <a:t>, Londres </a:t>
            </a:r>
            <a:r>
              <a:rPr lang="pt-BR" sz="1400" dirty="0" err="1"/>
              <a:t>Fraiberg</a:t>
            </a:r>
            <a:r>
              <a:rPr lang="pt-BR" sz="1400" dirty="0"/>
              <a:t> </a:t>
            </a:r>
            <a:r>
              <a:rPr lang="pt-BR" sz="1400" dirty="0" err="1"/>
              <a:t>S</a:t>
            </a:r>
            <a:r>
              <a:rPr lang="pt-BR" sz="1400" dirty="0"/>
              <a:t> (1999) Apoio ao desenvolvimento. Cortina, </a:t>
            </a:r>
            <a:r>
              <a:rPr lang="pt-BR" sz="1400" dirty="0" err="1"/>
              <a:t>Milão</a:t>
            </a:r>
            <a:br>
              <a:rPr lang="pt-BR" sz="1400" dirty="0"/>
            </a:br>
            <a:endParaRPr lang="pt-BR" sz="1400" dirty="0"/>
          </a:p>
          <a:p>
            <a:pPr>
              <a:lnSpc>
                <a:spcPct val="150000"/>
              </a:lnSpc>
            </a:pPr>
            <a:r>
              <a:rPr lang="pt-BR" sz="1400" dirty="0" err="1"/>
              <a:t>Fraiberg</a:t>
            </a:r>
            <a:r>
              <a:rPr lang="pt-BR" sz="1400" dirty="0"/>
              <a:t> SH, Adelson E, Shapiro V (1975) Fantasmas no </a:t>
            </a:r>
            <a:r>
              <a:rPr lang="pt-BR" sz="1400" dirty="0" err="1"/>
              <a:t>berçário</a:t>
            </a:r>
            <a:r>
              <a:rPr lang="pt-BR" sz="1400" dirty="0"/>
              <a:t>. Uma abordagem </a:t>
            </a:r>
            <a:r>
              <a:rPr lang="pt-BR" sz="1400" dirty="0" err="1"/>
              <a:t>psi</a:t>
            </a:r>
            <a:r>
              <a:rPr lang="pt-BR" sz="1400" dirty="0"/>
              <a:t> </a:t>
            </a:r>
            <a:r>
              <a:rPr lang="pt-BR" sz="1400" dirty="0" err="1"/>
              <a:t>coanalítico</a:t>
            </a:r>
            <a:r>
              <a:rPr lang="pt-BR" sz="1400" dirty="0"/>
              <a:t> aos problemas colocados pelas perturbadas </a:t>
            </a:r>
            <a:r>
              <a:rPr lang="pt-BR" sz="1400" dirty="0" err="1"/>
              <a:t>relações</a:t>
            </a:r>
            <a:r>
              <a:rPr lang="pt-BR" sz="1400" dirty="0"/>
              <a:t> </a:t>
            </a:r>
            <a:r>
              <a:rPr lang="pt-BR" sz="1400" dirty="0" err="1"/>
              <a:t>mãe-filho</a:t>
            </a:r>
            <a:r>
              <a:rPr lang="pt-BR" sz="1400" dirty="0"/>
              <a:t>. In: </a:t>
            </a:r>
            <a:r>
              <a:rPr lang="pt-BR" sz="1400" dirty="0" err="1"/>
              <a:t>Fraiberg</a:t>
            </a:r>
            <a:r>
              <a:rPr lang="pt-BR" sz="1400" dirty="0"/>
              <a:t> </a:t>
            </a:r>
            <a:r>
              <a:rPr lang="pt-BR" sz="1400" dirty="0" err="1"/>
              <a:t>S</a:t>
            </a:r>
            <a:r>
              <a:rPr lang="pt-BR" sz="1400" dirty="0"/>
              <a:t>, O apoio programa de desenvolvimento. Cortina, </a:t>
            </a:r>
            <a:r>
              <a:rPr lang="pt-BR" sz="1400" dirty="0" err="1"/>
              <a:t>Milão</a:t>
            </a:r>
            <a:r>
              <a:rPr lang="pt-BR" sz="1400" dirty="0"/>
              <a:t>, 1999 </a:t>
            </a:r>
          </a:p>
        </p:txBody>
      </p:sp>
    </p:spTree>
    <p:extLst>
      <p:ext uri="{BB962C8B-B14F-4D97-AF65-F5344CB8AC3E}">
        <p14:creationId xmlns:p14="http://schemas.microsoft.com/office/powerpoint/2010/main" val="111174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858D8F-0DF8-8142-BE50-4505494168A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D3E6CE1-F799-0249-AFC9-539D7214B202}"/>
              </a:ext>
            </a:extLst>
          </p:cNvPr>
          <p:cNvSpPr>
            <a:spLocks noGrp="1"/>
          </p:cNvSpPr>
          <p:nvPr>
            <p:ph idx="1"/>
          </p:nvPr>
        </p:nvSpPr>
        <p:spPr/>
        <p:txBody>
          <a:bodyPr>
            <a:noAutofit/>
          </a:bodyPr>
          <a:lstStyle/>
          <a:p>
            <a:pPr algn="just">
              <a:lnSpc>
                <a:spcPct val="150000"/>
              </a:lnSpc>
            </a:pPr>
            <a:r>
              <a:rPr lang="pt-BR" sz="2200" dirty="0"/>
              <a:t>Nossa concepção de "</a:t>
            </a:r>
            <a:r>
              <a:rPr lang="pt-BR" sz="2200" dirty="0" err="1"/>
              <a:t>clinicidade</a:t>
            </a:r>
            <a:r>
              <a:rPr lang="pt-BR" sz="2200" dirty="0"/>
              <a:t>" difere desta e acentua o caráter individual de cada caso e abre sua perspectiva considerando a criança como um futuro individual, não apenas destacando quaisquer patologias manifestas, mas todos os fatores de risco que poderiam ser destacados no desenvolvimento de uma criança.</a:t>
            </a:r>
          </a:p>
          <a:p>
            <a:pPr algn="just">
              <a:lnSpc>
                <a:spcPct val="150000"/>
              </a:lnSpc>
            </a:pPr>
            <a:r>
              <a:rPr lang="pt-BR" sz="2200" dirty="0"/>
              <a:t>Em essência</a:t>
            </a:r>
            <a:r>
              <a:rPr lang="pt-BR" sz="2200" b="1" dirty="0"/>
              <a:t>, trata-se de uma </a:t>
            </a:r>
            <a:r>
              <a:rPr lang="pt-BR" sz="2200" b="1" dirty="0">
                <a:solidFill>
                  <a:srgbClr val="FF0000"/>
                </a:solidFill>
              </a:rPr>
              <a:t>Psicanálise Clínica Perinatal </a:t>
            </a:r>
            <a:r>
              <a:rPr lang="pt-BR" sz="2200" b="1" dirty="0"/>
              <a:t>centrada no bebê</a:t>
            </a:r>
            <a:r>
              <a:rPr lang="pt-BR" sz="2200" dirty="0"/>
              <a:t>, que diz respeito à prevenção e considera a mulher como objeto de cuidado, não tanto como primário mas como meio fundamental de um cuidado indispensável à criança.</a:t>
            </a:r>
          </a:p>
        </p:txBody>
      </p:sp>
    </p:spTree>
    <p:extLst>
      <p:ext uri="{BB962C8B-B14F-4D97-AF65-F5344CB8AC3E}">
        <p14:creationId xmlns:p14="http://schemas.microsoft.com/office/powerpoint/2010/main" val="33549465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533692-4A22-D24F-93B4-9CB525F0F3F0}"/>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EE2994BD-5A68-F341-B4E9-94F2D6DB7A8F}"/>
              </a:ext>
            </a:extLst>
          </p:cNvPr>
          <p:cNvSpPr>
            <a:spLocks noGrp="1"/>
          </p:cNvSpPr>
          <p:nvPr>
            <p:ph idx="1"/>
          </p:nvPr>
        </p:nvSpPr>
        <p:spPr/>
        <p:txBody>
          <a:bodyPr>
            <a:normAutofit fontScale="85000" lnSpcReduction="20000"/>
          </a:bodyPr>
          <a:lstStyle/>
          <a:p>
            <a:pPr algn="just">
              <a:lnSpc>
                <a:spcPct val="170000"/>
              </a:lnSpc>
            </a:pPr>
            <a:r>
              <a:rPr lang="pt-BR" dirty="0"/>
              <a:t>As patologias mais comuns do bebê nos primeiros anos de vida remontam a a </a:t>
            </a:r>
            <a:r>
              <a:rPr lang="pt-BR" dirty="0" err="1"/>
              <a:t>relação</a:t>
            </a:r>
            <a:r>
              <a:rPr lang="pt-BR" dirty="0"/>
              <a:t> </a:t>
            </a:r>
            <a:r>
              <a:rPr lang="pt-BR" dirty="0" err="1"/>
              <a:t>primária</a:t>
            </a:r>
            <a:r>
              <a:rPr lang="pt-BR" dirty="0"/>
              <a:t> a partir da gravidez (</a:t>
            </a:r>
            <a:r>
              <a:rPr lang="pt-BR" dirty="0" err="1"/>
              <a:t>Lebovici</a:t>
            </a:r>
            <a:r>
              <a:rPr lang="pt-BR" dirty="0"/>
              <a:t>, 1983): durante a</a:t>
            </a:r>
            <a:br>
              <a:rPr lang="pt-BR" dirty="0"/>
            </a:br>
            <a:r>
              <a:rPr lang="pt-BR" dirty="0"/>
              <a:t>gravidez a </a:t>
            </a:r>
            <a:r>
              <a:rPr lang="pt-BR" dirty="0" err="1"/>
              <a:t>mãe</a:t>
            </a:r>
            <a:r>
              <a:rPr lang="pt-BR" dirty="0"/>
              <a:t> </a:t>
            </a:r>
            <a:r>
              <a:rPr lang="pt-BR" dirty="0" err="1"/>
              <a:t>começa</a:t>
            </a:r>
            <a:r>
              <a:rPr lang="pt-BR" dirty="0"/>
              <a:t> a se relacionar com a </a:t>
            </a:r>
            <a:r>
              <a:rPr lang="pt-BR" dirty="0" err="1"/>
              <a:t>criança</a:t>
            </a:r>
            <a:r>
              <a:rPr lang="pt-BR" dirty="0"/>
              <a:t> </a:t>
            </a:r>
            <a:r>
              <a:rPr lang="pt-BR" dirty="0" err="1"/>
              <a:t>através</a:t>
            </a:r>
            <a:r>
              <a:rPr lang="pt-BR" dirty="0"/>
              <a:t> de fantasias e de representações que constituem uma relação. </a:t>
            </a:r>
          </a:p>
          <a:p>
            <a:pPr algn="just">
              <a:lnSpc>
                <a:spcPct val="170000"/>
              </a:lnSpc>
            </a:pPr>
            <a:r>
              <a:rPr lang="pt-BR" dirty="0"/>
              <a:t>Se forma na mente da mãe uma </a:t>
            </a:r>
            <a:r>
              <a:rPr lang="pt-BR" dirty="0" err="1"/>
              <a:t>criança</a:t>
            </a:r>
            <a:r>
              <a:rPr lang="pt-BR" dirty="0"/>
              <a:t> imaginária correspondente </a:t>
            </a:r>
            <a:r>
              <a:rPr lang="pt-BR" dirty="0" err="1"/>
              <a:t>às</a:t>
            </a:r>
            <a:r>
              <a:rPr lang="pt-BR" dirty="0"/>
              <a:t> suas expectativas, que, ao nascer, sofrerá, portanto, uma </a:t>
            </a:r>
            <a:r>
              <a:rPr lang="pt-BR" dirty="0" err="1"/>
              <a:t>reorganização</a:t>
            </a:r>
            <a:r>
              <a:rPr lang="pt-BR" dirty="0"/>
              <a:t>. </a:t>
            </a:r>
          </a:p>
          <a:p>
            <a:pPr algn="just">
              <a:lnSpc>
                <a:spcPct val="170000"/>
              </a:lnSpc>
            </a:pPr>
            <a:r>
              <a:rPr lang="pt-BR" dirty="0" err="1"/>
              <a:t>Lebovici</a:t>
            </a:r>
            <a:r>
              <a:rPr lang="pt-BR" dirty="0"/>
              <a:t> </a:t>
            </a:r>
            <a:r>
              <a:rPr lang="pt-BR" dirty="0" err="1"/>
              <a:t>S</a:t>
            </a:r>
            <a:r>
              <a:rPr lang="pt-BR" dirty="0"/>
              <a:t> (1983) </a:t>
            </a:r>
            <a:r>
              <a:rPr lang="pt-BR" i="1" dirty="0"/>
              <a:t>A </a:t>
            </a:r>
            <a:r>
              <a:rPr lang="pt-BR" i="1" dirty="0" err="1"/>
              <a:t>criança</a:t>
            </a:r>
            <a:r>
              <a:rPr lang="pt-BR" i="1" dirty="0"/>
              <a:t>, a </a:t>
            </a:r>
            <a:r>
              <a:rPr lang="pt-BR" i="1" dirty="0" err="1"/>
              <a:t>mãe</a:t>
            </a:r>
            <a:r>
              <a:rPr lang="pt-BR" i="1" dirty="0"/>
              <a:t> e o psicanalista</a:t>
            </a:r>
            <a:r>
              <a:rPr lang="pt-BR" dirty="0"/>
              <a:t>. Borla, Roma, 1988</a:t>
            </a:r>
          </a:p>
          <a:p>
            <a:endParaRPr lang="pt-BR" dirty="0"/>
          </a:p>
        </p:txBody>
      </p:sp>
    </p:spTree>
    <p:extLst>
      <p:ext uri="{BB962C8B-B14F-4D97-AF65-F5344CB8AC3E}">
        <p14:creationId xmlns:p14="http://schemas.microsoft.com/office/powerpoint/2010/main" val="6848367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533692-4A22-D24F-93B4-9CB525F0F3F0}"/>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EE2994BD-5A68-F341-B4E9-94F2D6DB7A8F}"/>
              </a:ext>
            </a:extLst>
          </p:cNvPr>
          <p:cNvSpPr>
            <a:spLocks noGrp="1"/>
          </p:cNvSpPr>
          <p:nvPr>
            <p:ph idx="1"/>
          </p:nvPr>
        </p:nvSpPr>
        <p:spPr/>
        <p:txBody>
          <a:bodyPr>
            <a:normAutofit fontScale="70000" lnSpcReduction="20000"/>
          </a:bodyPr>
          <a:lstStyle/>
          <a:p>
            <a:pPr algn="just">
              <a:lnSpc>
                <a:spcPct val="170000"/>
              </a:lnSpc>
            </a:pPr>
            <a:r>
              <a:rPr lang="pt-BR" dirty="0"/>
              <a:t>Stern </a:t>
            </a:r>
            <a:r>
              <a:rPr lang="pt-BR" dirty="0" err="1"/>
              <a:t>também</a:t>
            </a:r>
            <a:r>
              <a:rPr lang="pt-BR" dirty="0"/>
              <a:t> destaca como a </a:t>
            </a:r>
            <a:r>
              <a:rPr lang="pt-BR" dirty="0" err="1"/>
              <a:t>mãe</a:t>
            </a:r>
            <a:r>
              <a:rPr lang="pt-BR" dirty="0"/>
              <a:t>, a partir da gravidez e durante todo o primeiro ano de vida da </a:t>
            </a:r>
            <a:r>
              <a:rPr lang="pt-BR" dirty="0" err="1"/>
              <a:t>criança</a:t>
            </a:r>
            <a:r>
              <a:rPr lang="pt-BR" dirty="0"/>
              <a:t>, entra em um estado afetivo particular, definido como “constelação materna" (Stern, 1995), no qual a </a:t>
            </a:r>
            <a:r>
              <a:rPr lang="pt-BR" dirty="0" err="1"/>
              <a:t>dependência</a:t>
            </a:r>
            <a:r>
              <a:rPr lang="pt-BR" dirty="0"/>
              <a:t> do filho e os seus cuidados </a:t>
            </a:r>
            <a:r>
              <a:rPr lang="pt-BR" dirty="0" err="1"/>
              <a:t>têm</a:t>
            </a:r>
            <a:r>
              <a:rPr lang="pt-BR" dirty="0"/>
              <a:t> </a:t>
            </a:r>
            <a:r>
              <a:rPr lang="pt-BR" dirty="0" err="1"/>
              <a:t>características</a:t>
            </a:r>
            <a:r>
              <a:rPr lang="pt-BR" dirty="0"/>
              <a:t> predominantes na </a:t>
            </a:r>
            <a:r>
              <a:rPr lang="pt-BR" dirty="0" err="1"/>
              <a:t>organização</a:t>
            </a:r>
            <a:r>
              <a:rPr lang="pt-BR" dirty="0"/>
              <a:t> </a:t>
            </a:r>
            <a:r>
              <a:rPr lang="pt-BR" dirty="0" err="1"/>
              <a:t>psíquica</a:t>
            </a:r>
            <a:r>
              <a:rPr lang="pt-BR" dirty="0"/>
              <a:t>: em </a:t>
            </a:r>
            <a:r>
              <a:rPr lang="pt-BR" i="1" dirty="0"/>
              <a:t>A </a:t>
            </a:r>
            <a:r>
              <a:rPr lang="pt-BR" i="1" dirty="0" err="1"/>
              <a:t>constelação</a:t>
            </a:r>
            <a:r>
              <a:rPr lang="pt-BR" i="1" dirty="0"/>
              <a:t> materna </a:t>
            </a:r>
            <a:r>
              <a:rPr lang="pt-BR" dirty="0"/>
              <a:t>(Stern, 1995) e </a:t>
            </a:r>
            <a:r>
              <a:rPr lang="pt-BR" i="1" dirty="0"/>
              <a:t>Nascimento de uma </a:t>
            </a:r>
            <a:r>
              <a:rPr lang="pt-BR" i="1" dirty="0" err="1"/>
              <a:t>mãe</a:t>
            </a:r>
            <a:r>
              <a:rPr lang="pt-BR" i="1" dirty="0"/>
              <a:t> </a:t>
            </a:r>
            <a:r>
              <a:rPr lang="pt-BR" dirty="0"/>
              <a:t>(Stern, </a:t>
            </a:r>
            <a:r>
              <a:rPr lang="pt-BR" dirty="0" err="1"/>
              <a:t>Bruschweiler</a:t>
            </a:r>
            <a:r>
              <a:rPr lang="pt-BR" dirty="0"/>
              <a:t>-Stern, 1998) o autor leva em </a:t>
            </a:r>
            <a:r>
              <a:rPr lang="pt-BR" dirty="0" err="1"/>
              <a:t>consideração</a:t>
            </a:r>
            <a:r>
              <a:rPr lang="pt-BR" dirty="0"/>
              <a:t> as </a:t>
            </a:r>
            <a:r>
              <a:rPr lang="pt-BR" dirty="0" err="1"/>
              <a:t>representações</a:t>
            </a:r>
            <a:r>
              <a:rPr lang="pt-BR" dirty="0"/>
              <a:t> mentais que permitem ao terapeuta conhecer o mundo interno materno. </a:t>
            </a:r>
          </a:p>
          <a:p>
            <a:pPr>
              <a:lnSpc>
                <a:spcPct val="170000"/>
              </a:lnSpc>
            </a:pPr>
            <a:r>
              <a:rPr lang="pt-BR" sz="2200" dirty="0"/>
              <a:t>Stern DN (1995) A </a:t>
            </a:r>
            <a:r>
              <a:rPr lang="pt-BR" sz="2200" dirty="0" err="1"/>
              <a:t>constelação</a:t>
            </a:r>
            <a:r>
              <a:rPr lang="pt-BR" sz="2200" dirty="0"/>
              <a:t> materna: o tratamento </a:t>
            </a:r>
            <a:r>
              <a:rPr lang="pt-BR" sz="2200" dirty="0" err="1"/>
              <a:t>psicoterapêutico</a:t>
            </a:r>
            <a:r>
              <a:rPr lang="pt-BR" sz="2200" dirty="0"/>
              <a:t> do casal </a:t>
            </a:r>
            <a:r>
              <a:rPr lang="pt-BR" sz="2200" dirty="0" err="1"/>
              <a:t>mãe-filho</a:t>
            </a:r>
            <a:r>
              <a:rPr lang="pt-BR" sz="2200" dirty="0"/>
              <a:t>. </a:t>
            </a:r>
            <a:r>
              <a:rPr lang="pt-BR" sz="2200" dirty="0" err="1"/>
              <a:t>Boringhieri</a:t>
            </a:r>
            <a:r>
              <a:rPr lang="pt-BR" sz="2200" dirty="0"/>
              <a:t>, Turim, 1995 </a:t>
            </a:r>
          </a:p>
          <a:p>
            <a:pPr>
              <a:lnSpc>
                <a:spcPct val="170000"/>
              </a:lnSpc>
            </a:pPr>
            <a:r>
              <a:rPr lang="pt-BR" sz="2200" dirty="0"/>
              <a:t>Stern DN, </a:t>
            </a:r>
            <a:r>
              <a:rPr lang="pt-BR" sz="2200" dirty="0" err="1"/>
              <a:t>Bruschweiler</a:t>
            </a:r>
            <a:r>
              <a:rPr lang="pt-BR" sz="2200" dirty="0"/>
              <a:t>-Stern N (1998) Nascimento de uma </a:t>
            </a:r>
            <a:r>
              <a:rPr lang="pt-BR" sz="2200" dirty="0" err="1"/>
              <a:t>mãe</a:t>
            </a:r>
            <a:r>
              <a:rPr lang="pt-BR" sz="2200" dirty="0"/>
              <a:t>. </a:t>
            </a:r>
            <a:r>
              <a:rPr lang="pt-BR" sz="2200" dirty="0" err="1"/>
              <a:t>Mondadori</a:t>
            </a:r>
            <a:r>
              <a:rPr lang="pt-BR" sz="2200" dirty="0"/>
              <a:t>, </a:t>
            </a:r>
            <a:r>
              <a:rPr lang="pt-BR" sz="2200" dirty="0" err="1"/>
              <a:t>Milão</a:t>
            </a:r>
            <a:r>
              <a:rPr lang="pt-BR" sz="2200" dirty="0"/>
              <a:t>, 1999</a:t>
            </a:r>
          </a:p>
          <a:p>
            <a:pPr algn="just">
              <a:lnSpc>
                <a:spcPct val="170000"/>
              </a:lnSpc>
            </a:pPr>
            <a:endParaRPr lang="pt-BR" dirty="0"/>
          </a:p>
          <a:p>
            <a:endParaRPr lang="pt-BR" dirty="0"/>
          </a:p>
        </p:txBody>
      </p:sp>
    </p:spTree>
    <p:extLst>
      <p:ext uri="{BB962C8B-B14F-4D97-AF65-F5344CB8AC3E}">
        <p14:creationId xmlns:p14="http://schemas.microsoft.com/office/powerpoint/2010/main" val="22933679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21167-2445-BD43-903E-BC70BE7E59CE}"/>
              </a:ext>
            </a:extLst>
          </p:cNvPr>
          <p:cNvSpPr>
            <a:spLocks noGrp="1"/>
          </p:cNvSpPr>
          <p:nvPr>
            <p:ph type="title"/>
          </p:nvPr>
        </p:nvSpPr>
        <p:spPr/>
        <p:txBody>
          <a:bodyPr/>
          <a:lstStyle/>
          <a:p>
            <a:pPr algn="ctr"/>
            <a:r>
              <a:rPr lang="pt-BR" b="1" dirty="0">
                <a:sym typeface="Wingdings" pitchFamily="2" charset="2"/>
              </a:rPr>
              <a:t>7. </a:t>
            </a:r>
            <a:r>
              <a:rPr lang="pt-BR" b="1" dirty="0"/>
              <a:t>Propostas integradoras</a:t>
            </a:r>
            <a:br>
              <a:rPr lang="pt-BR" dirty="0"/>
            </a:br>
            <a:endParaRPr lang="pt-BR" dirty="0"/>
          </a:p>
        </p:txBody>
      </p:sp>
      <p:sp>
        <p:nvSpPr>
          <p:cNvPr id="3" name="Espaço Reservado para Conteúdo 2">
            <a:extLst>
              <a:ext uri="{FF2B5EF4-FFF2-40B4-BE49-F238E27FC236}">
                <a16:creationId xmlns:a16="http://schemas.microsoft.com/office/drawing/2014/main" id="{08689B3D-2E98-D141-BDDB-78AD52F0F282}"/>
              </a:ext>
            </a:extLst>
          </p:cNvPr>
          <p:cNvSpPr>
            <a:spLocks noGrp="1"/>
          </p:cNvSpPr>
          <p:nvPr>
            <p:ph idx="1"/>
          </p:nvPr>
        </p:nvSpPr>
        <p:spPr/>
        <p:txBody>
          <a:bodyPr>
            <a:normAutofit fontScale="70000" lnSpcReduction="20000"/>
          </a:bodyPr>
          <a:lstStyle/>
          <a:p>
            <a:pPr algn="just">
              <a:lnSpc>
                <a:spcPct val="170000"/>
              </a:lnSpc>
            </a:pPr>
            <a:r>
              <a:rPr lang="pt-BR" sz="3000" dirty="0" err="1"/>
              <a:t>Cramer</a:t>
            </a:r>
            <a:r>
              <a:rPr lang="pt-BR" sz="3000" dirty="0"/>
              <a:t> e Stern (1988) contribuíram para implementar a </a:t>
            </a:r>
            <a:r>
              <a:rPr lang="pt-BR" sz="3000" dirty="0" err="1"/>
              <a:t>área</a:t>
            </a:r>
            <a:r>
              <a:rPr lang="pt-BR" sz="3000" dirty="0"/>
              <a:t> de </a:t>
            </a:r>
            <a:r>
              <a:rPr lang="pt-BR" sz="3000" dirty="0" err="1"/>
              <a:t>interseção</a:t>
            </a:r>
            <a:r>
              <a:rPr lang="pt-BR" sz="3000" dirty="0"/>
              <a:t> entre a </a:t>
            </a:r>
            <a:r>
              <a:rPr lang="pt-BR" sz="3000" dirty="0" err="1"/>
              <a:t>psicanálise</a:t>
            </a:r>
            <a:r>
              <a:rPr lang="pt-BR" sz="3000" dirty="0"/>
              <a:t> e a psicologia do desenvolvimento, focalizando a atenção sobre as</a:t>
            </a:r>
            <a:br>
              <a:rPr lang="pt-BR" sz="3000" dirty="0"/>
            </a:br>
            <a:r>
              <a:rPr lang="pt-BR" sz="3000" dirty="0"/>
              <a:t>trocas afetivas entre genitor e bebê com a </a:t>
            </a:r>
            <a:r>
              <a:rPr lang="pt-BR" sz="3000" dirty="0" err="1"/>
              <a:t>técnica</a:t>
            </a:r>
            <a:r>
              <a:rPr lang="pt-BR" sz="3000" dirty="0"/>
              <a:t> de </a:t>
            </a:r>
            <a:r>
              <a:rPr lang="pt-BR" sz="3000" dirty="0" err="1"/>
              <a:t>videomicroanálise</a:t>
            </a:r>
            <a:r>
              <a:rPr lang="pt-BR" sz="3000" dirty="0"/>
              <a:t> da interação.</a:t>
            </a:r>
          </a:p>
          <a:p>
            <a:pPr algn="just">
              <a:lnSpc>
                <a:spcPct val="170000"/>
              </a:lnSpc>
            </a:pPr>
            <a:r>
              <a:rPr lang="pt-BR" sz="3000" dirty="0"/>
              <a:t> Nesta nova perspectiva, o </a:t>
            </a:r>
            <a:r>
              <a:rPr lang="pt-BR" sz="3000" dirty="0" err="1"/>
              <a:t>método</a:t>
            </a:r>
            <a:r>
              <a:rPr lang="pt-BR" sz="3000" dirty="0"/>
              <a:t> </a:t>
            </a:r>
            <a:r>
              <a:rPr lang="pt-BR" sz="3000" dirty="0" err="1"/>
              <a:t>clínico</a:t>
            </a:r>
            <a:r>
              <a:rPr lang="pt-BR" sz="3000" dirty="0"/>
              <a:t> utilizado na </a:t>
            </a:r>
            <a:r>
              <a:rPr lang="pt-BR" sz="3000" dirty="0" err="1"/>
              <a:t>psicanálise</a:t>
            </a:r>
            <a:r>
              <a:rPr lang="pt-BR" sz="3000" dirty="0"/>
              <a:t> e</a:t>
            </a:r>
            <a:br>
              <a:rPr lang="pt-BR" sz="3000" dirty="0"/>
            </a:br>
            <a:r>
              <a:rPr lang="pt-BR" sz="3000" dirty="0"/>
              <a:t>o método observacional, predominante na teoria do apego, encontraram uma </a:t>
            </a:r>
            <a:r>
              <a:rPr lang="pt-BR" sz="3000" dirty="0" err="1"/>
              <a:t>integração</a:t>
            </a:r>
            <a:r>
              <a:rPr lang="pt-BR" sz="3000" dirty="0"/>
              <a:t>. </a:t>
            </a:r>
          </a:p>
          <a:p>
            <a:pPr algn="just">
              <a:lnSpc>
                <a:spcPct val="170000"/>
              </a:lnSpc>
            </a:pPr>
            <a:r>
              <a:rPr lang="pt-BR" sz="3000" dirty="0"/>
              <a:t>Perspectivas de encontro entre </a:t>
            </a:r>
            <a:r>
              <a:rPr lang="pt-BR" sz="3000" dirty="0" err="1"/>
              <a:t>psicanálise</a:t>
            </a:r>
            <a:r>
              <a:rPr lang="pt-BR" sz="3000" dirty="0"/>
              <a:t> e psicologia do desenvolvimento também podem ser detectadas na abordagem interativo-cognitiva (</a:t>
            </a:r>
            <a:r>
              <a:rPr lang="pt-BR" sz="3000" dirty="0" err="1"/>
              <a:t>Shaffer</a:t>
            </a:r>
            <a:r>
              <a:rPr lang="pt-BR" sz="3000" dirty="0"/>
              <a:t>, 1977; </a:t>
            </a:r>
            <a:r>
              <a:rPr lang="pt-BR" sz="3000" dirty="0" err="1"/>
              <a:t>Trevarthen</a:t>
            </a:r>
            <a:r>
              <a:rPr lang="pt-BR" sz="3000" dirty="0"/>
              <a:t>, 1984; </a:t>
            </a:r>
            <a:r>
              <a:rPr lang="pt-BR" sz="3000" dirty="0" err="1"/>
              <a:t>Emde</a:t>
            </a:r>
            <a:r>
              <a:rPr lang="pt-BR" sz="3000" dirty="0"/>
              <a:t>, 1999). </a:t>
            </a:r>
          </a:p>
          <a:p>
            <a:endParaRPr lang="pt-BR" dirty="0"/>
          </a:p>
        </p:txBody>
      </p:sp>
    </p:spTree>
    <p:extLst>
      <p:ext uri="{BB962C8B-B14F-4D97-AF65-F5344CB8AC3E}">
        <p14:creationId xmlns:p14="http://schemas.microsoft.com/office/powerpoint/2010/main" val="5204481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19D22-6DB1-044B-82D1-9E2896BFF11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98F30B3-F9BF-F246-9667-01C68164774A}"/>
              </a:ext>
            </a:extLst>
          </p:cNvPr>
          <p:cNvSpPr>
            <a:spLocks noGrp="1"/>
          </p:cNvSpPr>
          <p:nvPr>
            <p:ph idx="1"/>
          </p:nvPr>
        </p:nvSpPr>
        <p:spPr/>
        <p:txBody>
          <a:bodyPr>
            <a:normAutofit/>
          </a:bodyPr>
          <a:lstStyle/>
          <a:p>
            <a:pPr lvl="0">
              <a:lnSpc>
                <a:spcPct val="160000"/>
              </a:lnSpc>
            </a:pPr>
            <a:r>
              <a:rPr lang="pt-BR" sz="1400" dirty="0" err="1"/>
              <a:t>Cramer</a:t>
            </a:r>
            <a:r>
              <a:rPr lang="pt-BR" sz="1400" dirty="0"/>
              <a:t> </a:t>
            </a:r>
            <a:r>
              <a:rPr lang="pt-BR" sz="1400" dirty="0" err="1"/>
              <a:t>B</a:t>
            </a:r>
            <a:r>
              <a:rPr lang="pt-BR" sz="1400" dirty="0"/>
              <a:t>, Stern DN (1988) </a:t>
            </a:r>
            <a:r>
              <a:rPr lang="pt-BR" sz="1400" dirty="0" err="1"/>
              <a:t>Avaliação</a:t>
            </a:r>
            <a:r>
              <a:rPr lang="pt-BR" sz="1400" dirty="0"/>
              <a:t> de </a:t>
            </a:r>
            <a:r>
              <a:rPr lang="pt-BR" sz="1400" dirty="0" err="1"/>
              <a:t>mudanças</a:t>
            </a:r>
            <a:r>
              <a:rPr lang="pt-BR" sz="1400" dirty="0"/>
              <a:t> na psicoterapia </a:t>
            </a:r>
            <a:r>
              <a:rPr lang="pt-BR" sz="1400" dirty="0" err="1"/>
              <a:t>mãe-bebe</a:t>
            </a:r>
            <a:r>
              <a:rPr lang="pt-BR" sz="1400" dirty="0"/>
              <a:t>̂-breve Bino. In: Stern DN., </a:t>
            </a:r>
            <a:r>
              <a:rPr lang="pt-BR" sz="1400" dirty="0" err="1"/>
              <a:t>Interações</a:t>
            </a:r>
            <a:r>
              <a:rPr lang="pt-BR" sz="1400" dirty="0"/>
              <a:t> </a:t>
            </a:r>
            <a:r>
              <a:rPr lang="pt-BR" sz="1400" dirty="0" err="1"/>
              <a:t>mãe-filho</a:t>
            </a:r>
            <a:r>
              <a:rPr lang="pt-BR" sz="1400" dirty="0"/>
              <a:t>. Cortina, </a:t>
            </a:r>
            <a:r>
              <a:rPr lang="pt-BR" sz="1400" dirty="0" err="1"/>
              <a:t>Milão</a:t>
            </a:r>
            <a:r>
              <a:rPr lang="pt-BR" sz="1400" dirty="0"/>
              <a:t> </a:t>
            </a:r>
          </a:p>
          <a:p>
            <a:pPr lvl="0">
              <a:lnSpc>
                <a:spcPct val="160000"/>
              </a:lnSpc>
            </a:pPr>
            <a:r>
              <a:rPr lang="pt-BR" sz="1400" dirty="0" err="1"/>
              <a:t>Shaffer</a:t>
            </a:r>
            <a:r>
              <a:rPr lang="pt-BR" sz="1400" dirty="0"/>
              <a:t> HR (1977) (editado por) A </a:t>
            </a:r>
            <a:r>
              <a:rPr lang="pt-BR" sz="1400" dirty="0" err="1"/>
              <a:t>interação</a:t>
            </a:r>
            <a:r>
              <a:rPr lang="pt-BR" sz="1400" dirty="0"/>
              <a:t> </a:t>
            </a:r>
            <a:r>
              <a:rPr lang="pt-BR" sz="1400" dirty="0" err="1"/>
              <a:t>mãe-filho</a:t>
            </a:r>
            <a:r>
              <a:rPr lang="pt-BR" sz="1400" dirty="0"/>
              <a:t>: </a:t>
            </a:r>
            <a:r>
              <a:rPr lang="pt-BR" sz="1400" dirty="0" err="1"/>
              <a:t>além</a:t>
            </a:r>
            <a:r>
              <a:rPr lang="pt-BR" sz="1400" dirty="0"/>
              <a:t> da teoria do apego. Franco </a:t>
            </a:r>
            <a:r>
              <a:rPr lang="pt-BR" sz="1400" dirty="0" err="1"/>
              <a:t>Angeli</a:t>
            </a:r>
            <a:r>
              <a:rPr lang="pt-BR" sz="1400" dirty="0"/>
              <a:t>, </a:t>
            </a:r>
            <a:r>
              <a:rPr lang="pt-BR" sz="1400" dirty="0" err="1"/>
              <a:t>Milão</a:t>
            </a:r>
            <a:r>
              <a:rPr lang="pt-BR" sz="1400" dirty="0"/>
              <a:t>, 1984</a:t>
            </a:r>
          </a:p>
          <a:p>
            <a:pPr lvl="0">
              <a:lnSpc>
                <a:spcPct val="160000"/>
              </a:lnSpc>
            </a:pPr>
            <a:r>
              <a:rPr lang="pt-BR" sz="1400" dirty="0" err="1"/>
              <a:t>Trevarthen</a:t>
            </a:r>
            <a:r>
              <a:rPr lang="pt-BR" sz="1400" dirty="0"/>
              <a:t> C (1984) </a:t>
            </a:r>
            <a:r>
              <a:rPr lang="pt-BR" sz="1400" dirty="0" err="1"/>
              <a:t>Emoções</a:t>
            </a:r>
            <a:r>
              <a:rPr lang="pt-BR" sz="1400" dirty="0"/>
              <a:t> na </a:t>
            </a:r>
            <a:r>
              <a:rPr lang="pt-BR" sz="1400" dirty="0" err="1"/>
              <a:t>infância</a:t>
            </a:r>
            <a:r>
              <a:rPr lang="pt-BR" sz="1400" dirty="0"/>
              <a:t>: reguladores de controle e </a:t>
            </a:r>
            <a:r>
              <a:rPr lang="pt-BR" sz="1400" dirty="0" err="1"/>
              <a:t>inter-relações</a:t>
            </a:r>
            <a:r>
              <a:rPr lang="pt-BR" sz="1400" dirty="0"/>
              <a:t> </a:t>
            </a:r>
            <a:r>
              <a:rPr lang="pt-BR" sz="1400" dirty="0" err="1"/>
              <a:t>Sonal</a:t>
            </a:r>
            <a:r>
              <a:rPr lang="pt-BR" sz="1400" dirty="0"/>
              <a:t>. In: Riva </a:t>
            </a:r>
            <a:r>
              <a:rPr lang="pt-BR" sz="1400" dirty="0" err="1"/>
              <a:t>Crugnola</a:t>
            </a:r>
            <a:r>
              <a:rPr lang="pt-BR" sz="1400" dirty="0"/>
              <a:t> C (editado por) O desenvolvimento afetivo da </a:t>
            </a:r>
            <a:r>
              <a:rPr lang="pt-BR" sz="1400" dirty="0" err="1"/>
              <a:t>criança</a:t>
            </a:r>
            <a:r>
              <a:rPr lang="pt-BR" sz="1400" dirty="0"/>
              <a:t>. Cortina, </a:t>
            </a:r>
            <a:r>
              <a:rPr lang="pt-BR" sz="1400" dirty="0" err="1"/>
              <a:t>Milão</a:t>
            </a:r>
            <a:r>
              <a:rPr lang="pt-BR" sz="1400" dirty="0"/>
              <a:t>, 1993 </a:t>
            </a:r>
          </a:p>
          <a:p>
            <a:pPr>
              <a:lnSpc>
                <a:spcPct val="160000"/>
              </a:lnSpc>
            </a:pPr>
            <a:r>
              <a:rPr lang="pt-BR" sz="1400" dirty="0" err="1"/>
              <a:t>Emde</a:t>
            </a:r>
            <a:r>
              <a:rPr lang="pt-BR" sz="1400" dirty="0"/>
              <a:t> RN (1988) Desenvolvimento </a:t>
            </a:r>
            <a:r>
              <a:rPr lang="pt-BR" sz="1400" dirty="0" err="1"/>
              <a:t>terminável</a:t>
            </a:r>
            <a:r>
              <a:rPr lang="pt-BR" sz="1400" dirty="0"/>
              <a:t> e </a:t>
            </a:r>
            <a:r>
              <a:rPr lang="pt-BR" sz="1400" dirty="0" err="1"/>
              <a:t>interminável</a:t>
            </a:r>
            <a:r>
              <a:rPr lang="pt-BR" sz="1400" dirty="0"/>
              <a:t>. Fatores inatos e motivacionais </a:t>
            </a:r>
          </a:p>
        </p:txBody>
      </p:sp>
    </p:spTree>
    <p:extLst>
      <p:ext uri="{BB962C8B-B14F-4D97-AF65-F5344CB8AC3E}">
        <p14:creationId xmlns:p14="http://schemas.microsoft.com/office/powerpoint/2010/main" val="15695269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21167-2445-BD43-903E-BC70BE7E59CE}"/>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08689B3D-2E98-D141-BDDB-78AD52F0F282}"/>
              </a:ext>
            </a:extLst>
          </p:cNvPr>
          <p:cNvSpPr>
            <a:spLocks noGrp="1"/>
          </p:cNvSpPr>
          <p:nvPr>
            <p:ph idx="1"/>
          </p:nvPr>
        </p:nvSpPr>
        <p:spPr/>
        <p:txBody>
          <a:bodyPr>
            <a:normAutofit fontScale="92500" lnSpcReduction="20000"/>
          </a:bodyPr>
          <a:lstStyle/>
          <a:p>
            <a:pPr algn="just">
              <a:lnSpc>
                <a:spcPct val="170000"/>
              </a:lnSpc>
            </a:pPr>
            <a:r>
              <a:rPr lang="pt-BR" dirty="0"/>
              <a:t>Outros autores também vem buscando uma conexão ente a teoria psicanalítica </a:t>
            </a:r>
            <a:r>
              <a:rPr lang="pt-BR" dirty="0" err="1"/>
              <a:t>kleiniana</a:t>
            </a:r>
            <a:r>
              <a:rPr lang="pt-BR" dirty="0"/>
              <a:t> e a teoria do apego: </a:t>
            </a:r>
            <a:r>
              <a:rPr lang="pt-BR" dirty="0" err="1"/>
              <a:t>Seligman</a:t>
            </a:r>
            <a:r>
              <a:rPr lang="pt-BR" dirty="0"/>
              <a:t> e Lieberman encontram na teoria do apego afetos e fantasias inconscientes negligenciadas por </a:t>
            </a:r>
            <a:r>
              <a:rPr lang="pt-BR" dirty="0" err="1"/>
              <a:t>Bowlby</a:t>
            </a:r>
            <a:r>
              <a:rPr lang="pt-BR" dirty="0"/>
              <a:t>. </a:t>
            </a:r>
          </a:p>
          <a:p>
            <a:pPr algn="just">
              <a:lnSpc>
                <a:spcPct val="170000"/>
              </a:lnSpc>
            </a:pPr>
            <a:r>
              <a:rPr lang="pt-BR" dirty="0" err="1"/>
              <a:t>Através</a:t>
            </a:r>
            <a:r>
              <a:rPr lang="pt-BR" dirty="0"/>
              <a:t> da observação direta, a Pesquisa Infantil pode examinar a </a:t>
            </a:r>
            <a:r>
              <a:rPr lang="pt-BR" dirty="0" err="1"/>
              <a:t>identificação</a:t>
            </a:r>
            <a:r>
              <a:rPr lang="pt-BR" dirty="0"/>
              <a:t> projetiva, a </a:t>
            </a:r>
            <a:r>
              <a:rPr lang="pt-BR" dirty="0" err="1"/>
              <a:t>ação</a:t>
            </a:r>
            <a:r>
              <a:rPr lang="pt-BR" dirty="0"/>
              <a:t> de </a:t>
            </a:r>
            <a:r>
              <a:rPr lang="pt-BR" dirty="0" err="1"/>
              <a:t>representações</a:t>
            </a:r>
            <a:r>
              <a:rPr lang="pt-BR" dirty="0"/>
              <a:t> </a:t>
            </a:r>
            <a:r>
              <a:rPr lang="pt-BR" dirty="0" err="1"/>
              <a:t>parentaise</a:t>
            </a:r>
            <a:r>
              <a:rPr lang="pt-BR" dirty="0"/>
              <a:t> os modelos de apego. </a:t>
            </a:r>
          </a:p>
        </p:txBody>
      </p:sp>
    </p:spTree>
    <p:extLst>
      <p:ext uri="{BB962C8B-B14F-4D97-AF65-F5344CB8AC3E}">
        <p14:creationId xmlns:p14="http://schemas.microsoft.com/office/powerpoint/2010/main" val="20862590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21167-2445-BD43-903E-BC70BE7E59CE}"/>
              </a:ext>
            </a:extLst>
          </p:cNvPr>
          <p:cNvSpPr>
            <a:spLocks noGrp="1"/>
          </p:cNvSpPr>
          <p:nvPr>
            <p:ph type="title"/>
          </p:nvPr>
        </p:nvSpPr>
        <p:spPr/>
        <p:txBody>
          <a:bodyPr/>
          <a:lstStyle/>
          <a:p>
            <a:br>
              <a:rPr lang="pt-BR" dirty="0"/>
            </a:br>
            <a:endParaRPr lang="pt-BR" dirty="0"/>
          </a:p>
        </p:txBody>
      </p:sp>
      <p:sp>
        <p:nvSpPr>
          <p:cNvPr id="3" name="Espaço Reservado para Conteúdo 2">
            <a:extLst>
              <a:ext uri="{FF2B5EF4-FFF2-40B4-BE49-F238E27FC236}">
                <a16:creationId xmlns:a16="http://schemas.microsoft.com/office/drawing/2014/main" id="{08689B3D-2E98-D141-BDDB-78AD52F0F282}"/>
              </a:ext>
            </a:extLst>
          </p:cNvPr>
          <p:cNvSpPr>
            <a:spLocks noGrp="1"/>
          </p:cNvSpPr>
          <p:nvPr>
            <p:ph idx="1"/>
          </p:nvPr>
        </p:nvSpPr>
        <p:spPr/>
        <p:txBody>
          <a:bodyPr>
            <a:normAutofit fontScale="85000" lnSpcReduction="10000"/>
          </a:bodyPr>
          <a:lstStyle/>
          <a:p>
            <a:pPr algn="just">
              <a:lnSpc>
                <a:spcPct val="170000"/>
              </a:lnSpc>
            </a:pPr>
            <a:r>
              <a:rPr lang="pt-BR" dirty="0"/>
              <a:t>Lieberman (1991) e </a:t>
            </a:r>
            <a:r>
              <a:rPr lang="pt-BR" dirty="0" err="1"/>
              <a:t>Seligman</a:t>
            </a:r>
            <a:r>
              <a:rPr lang="pt-BR" dirty="0"/>
              <a:t> (1999) vinculam os processos de </a:t>
            </a:r>
            <a:r>
              <a:rPr lang="pt-BR" dirty="0" err="1"/>
              <a:t>identificação</a:t>
            </a:r>
            <a:r>
              <a:rPr lang="pt-BR" dirty="0"/>
              <a:t> projetiva de fantasias inconscientes com os modelos operacionais internos do apego: a fantasia inconsciente vem sendo considerada o principal organizador de </a:t>
            </a:r>
            <a:r>
              <a:rPr lang="pt-BR" dirty="0" err="1"/>
              <a:t>experiências</a:t>
            </a:r>
            <a:r>
              <a:rPr lang="pt-BR" dirty="0"/>
              <a:t> </a:t>
            </a:r>
            <a:r>
              <a:rPr lang="pt-BR" dirty="0" err="1"/>
              <a:t>pre</a:t>
            </a:r>
            <a:r>
              <a:rPr lang="pt-BR" dirty="0"/>
              <a:t>́-verbais no </a:t>
            </a:r>
            <a:r>
              <a:rPr lang="pt-BR" dirty="0" err="1"/>
              <a:t>nível</a:t>
            </a:r>
            <a:r>
              <a:rPr lang="pt-BR" dirty="0"/>
              <a:t> da </a:t>
            </a:r>
            <a:r>
              <a:rPr lang="pt-BR" dirty="0" err="1"/>
              <a:t>memória</a:t>
            </a:r>
            <a:r>
              <a:rPr lang="pt-BR" dirty="0"/>
              <a:t> </a:t>
            </a:r>
            <a:r>
              <a:rPr lang="pt-BR" dirty="0" err="1"/>
              <a:t>implícita</a:t>
            </a:r>
            <a:r>
              <a:rPr lang="pt-BR" dirty="0"/>
              <a:t>, em </a:t>
            </a:r>
            <a:r>
              <a:rPr lang="pt-BR" dirty="0" err="1"/>
              <a:t>relação</a:t>
            </a:r>
            <a:r>
              <a:rPr lang="pt-BR" dirty="0"/>
              <a:t> </a:t>
            </a:r>
            <a:r>
              <a:rPr lang="pt-BR" dirty="0" err="1"/>
              <a:t>às</a:t>
            </a:r>
            <a:r>
              <a:rPr lang="pt-BR" dirty="0"/>
              <a:t> suas expectativas relacionais e, na medida do </a:t>
            </a:r>
            <a:r>
              <a:rPr lang="pt-BR" dirty="0" err="1"/>
              <a:t>possível</a:t>
            </a:r>
            <a:r>
              <a:rPr lang="pt-BR" dirty="0"/>
              <a:t>, comparadas ao modelo operacional interno. Por outro lado, o genitor projeta na criança fantasias inconscientes relacionadas aos </a:t>
            </a:r>
            <a:r>
              <a:rPr lang="pt-BR" dirty="0" err="1"/>
              <a:t>padrões</a:t>
            </a:r>
            <a:r>
              <a:rPr lang="pt-BR" dirty="0"/>
              <a:t> de apego.</a:t>
            </a:r>
          </a:p>
          <a:p>
            <a:endParaRPr lang="pt-BR" dirty="0"/>
          </a:p>
        </p:txBody>
      </p:sp>
    </p:spTree>
    <p:extLst>
      <p:ext uri="{BB962C8B-B14F-4D97-AF65-F5344CB8AC3E}">
        <p14:creationId xmlns:p14="http://schemas.microsoft.com/office/powerpoint/2010/main" val="3357352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89A25A-54A7-E94E-A61F-5C902AE4452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2D183BA-2398-C646-9244-4B74B82B294C}"/>
              </a:ext>
            </a:extLst>
          </p:cNvPr>
          <p:cNvSpPr>
            <a:spLocks noGrp="1"/>
          </p:cNvSpPr>
          <p:nvPr>
            <p:ph idx="1"/>
          </p:nvPr>
        </p:nvSpPr>
        <p:spPr/>
        <p:txBody>
          <a:bodyPr>
            <a:normAutofit/>
          </a:bodyPr>
          <a:lstStyle/>
          <a:p>
            <a:pPr>
              <a:lnSpc>
                <a:spcPct val="150000"/>
              </a:lnSpc>
            </a:pPr>
            <a:r>
              <a:rPr lang="pt-BR" sz="1600" dirty="0"/>
              <a:t>Lieberman AF (1991) Teoria do apego e psicoterapia entre pais e </a:t>
            </a:r>
            <a:r>
              <a:rPr lang="pt-BR" sz="1600" dirty="0" err="1"/>
              <a:t>bebês</a:t>
            </a:r>
            <a:r>
              <a:rPr lang="pt-BR" sz="1600" dirty="0"/>
              <a:t>: alguns conceitos, </a:t>
            </a:r>
            <a:r>
              <a:rPr lang="pt-BR" sz="1600" dirty="0" err="1"/>
              <a:t>questões</a:t>
            </a:r>
            <a:r>
              <a:rPr lang="pt-BR" sz="1600" dirty="0"/>
              <a:t> </a:t>
            </a:r>
            <a:r>
              <a:rPr lang="pt-BR" sz="1600" dirty="0" err="1"/>
              <a:t>clínicas</a:t>
            </a:r>
            <a:r>
              <a:rPr lang="pt-BR" sz="1600" dirty="0"/>
              <a:t> e de pesquisa. In: </a:t>
            </a:r>
            <a:r>
              <a:rPr lang="pt-BR" sz="1600" dirty="0" err="1"/>
              <a:t>Cicchetti</a:t>
            </a:r>
            <a:r>
              <a:rPr lang="pt-BR" sz="1600" dirty="0"/>
              <a:t> </a:t>
            </a:r>
            <a:r>
              <a:rPr lang="pt-BR" sz="1600" dirty="0" err="1"/>
              <a:t>D</a:t>
            </a:r>
            <a:r>
              <a:rPr lang="pt-BR" sz="1600" dirty="0"/>
              <a:t>, </a:t>
            </a:r>
            <a:r>
              <a:rPr lang="pt-BR" sz="1600" dirty="0" err="1"/>
              <a:t>Toth</a:t>
            </a:r>
            <a:r>
              <a:rPr lang="pt-BR" sz="1600" dirty="0"/>
              <a:t> </a:t>
            </a:r>
            <a:r>
              <a:rPr lang="pt-BR" sz="1600" dirty="0" err="1"/>
              <a:t>S</a:t>
            </a:r>
            <a:r>
              <a:rPr lang="pt-BR" sz="1600" dirty="0"/>
              <a:t> (</a:t>
            </a:r>
            <a:r>
              <a:rPr lang="pt-BR" sz="1600" dirty="0" err="1"/>
              <a:t>eds</a:t>
            </a:r>
            <a:r>
              <a:rPr lang="pt-BR" sz="1600" dirty="0"/>
              <a:t>) </a:t>
            </a:r>
            <a:r>
              <a:rPr lang="pt-BR" sz="1600" dirty="0" err="1"/>
              <a:t>Simpósio</a:t>
            </a:r>
            <a:r>
              <a:rPr lang="pt-BR" sz="1600" dirty="0"/>
              <a:t> de Rochester sobre Desenvolvimento </a:t>
            </a:r>
            <a:r>
              <a:rPr lang="pt-BR" sz="1600" dirty="0" err="1"/>
              <a:t>Psychopathology</a:t>
            </a:r>
            <a:r>
              <a:rPr lang="pt-BR" sz="1600" dirty="0"/>
              <a:t> : vol. 3. Modelos e </a:t>
            </a:r>
            <a:r>
              <a:rPr lang="pt-BR" sz="1600" dirty="0" err="1"/>
              <a:t>integrações</a:t>
            </a:r>
            <a:r>
              <a:rPr lang="pt-BR" sz="1600" dirty="0"/>
              <a:t>. </a:t>
            </a:r>
            <a:r>
              <a:rPr lang="pt-BR" sz="1600" dirty="0" err="1"/>
              <a:t>Erlbaum</a:t>
            </a:r>
            <a:r>
              <a:rPr lang="pt-BR" sz="1600" dirty="0"/>
              <a:t>, </a:t>
            </a:r>
            <a:r>
              <a:rPr lang="pt-BR" sz="1600" dirty="0" err="1"/>
              <a:t>Hillsdale</a:t>
            </a:r>
            <a:r>
              <a:rPr lang="pt-BR" sz="1600" dirty="0"/>
              <a:t>, NJ, pp. 261-288 </a:t>
            </a:r>
          </a:p>
          <a:p>
            <a:pPr>
              <a:lnSpc>
                <a:spcPct val="150000"/>
              </a:lnSpc>
            </a:pPr>
            <a:r>
              <a:rPr lang="pt-BR" sz="1600" dirty="0" err="1"/>
              <a:t>Seligman</a:t>
            </a:r>
            <a:r>
              <a:rPr lang="pt-BR" sz="1600" dirty="0"/>
              <a:t> </a:t>
            </a:r>
            <a:r>
              <a:rPr lang="pt-BR" sz="1600" dirty="0" err="1"/>
              <a:t>S</a:t>
            </a:r>
            <a:r>
              <a:rPr lang="pt-BR" sz="1600" dirty="0"/>
              <a:t> (1999) Integrando a teoria </a:t>
            </a:r>
            <a:r>
              <a:rPr lang="pt-BR" sz="1600" dirty="0" err="1"/>
              <a:t>kleiniana</a:t>
            </a:r>
            <a:r>
              <a:rPr lang="pt-BR" sz="1600" dirty="0"/>
              <a:t> e a pesquisa intersubjetiva de </a:t>
            </a:r>
            <a:r>
              <a:rPr lang="pt-BR" sz="1600" dirty="0" err="1"/>
              <a:t>bebês</a:t>
            </a:r>
            <a:r>
              <a:rPr lang="pt-BR" sz="1600" dirty="0"/>
              <a:t> observando </a:t>
            </a:r>
            <a:r>
              <a:rPr lang="pt-BR" sz="1600" dirty="0" err="1"/>
              <a:t>pro-identificação</a:t>
            </a:r>
            <a:r>
              <a:rPr lang="pt-BR" sz="1600" dirty="0"/>
              <a:t> objetiva. </a:t>
            </a:r>
            <a:r>
              <a:rPr lang="pt-BR" sz="1600" dirty="0" err="1"/>
              <a:t>Diálogos</a:t>
            </a:r>
            <a:r>
              <a:rPr lang="pt-BR" sz="1600" dirty="0"/>
              <a:t> </a:t>
            </a:r>
            <a:r>
              <a:rPr lang="pt-BR" sz="1600" dirty="0" err="1"/>
              <a:t>Psicanalíticos</a:t>
            </a:r>
            <a:r>
              <a:rPr lang="pt-BR" sz="1600" dirty="0"/>
              <a:t> 9: 129-159</a:t>
            </a:r>
            <a:br>
              <a:rPr lang="pt-BR" dirty="0"/>
            </a:br>
            <a:endParaRPr lang="pt-BR" dirty="0"/>
          </a:p>
        </p:txBody>
      </p:sp>
    </p:spTree>
    <p:extLst>
      <p:ext uri="{BB962C8B-B14F-4D97-AF65-F5344CB8AC3E}">
        <p14:creationId xmlns:p14="http://schemas.microsoft.com/office/powerpoint/2010/main" val="35686461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A6DABC-FA33-1241-A17A-F60AB0C478FB}"/>
              </a:ext>
            </a:extLst>
          </p:cNvPr>
          <p:cNvSpPr>
            <a:spLocks noGrp="1"/>
          </p:cNvSpPr>
          <p:nvPr>
            <p:ph type="title"/>
          </p:nvPr>
        </p:nvSpPr>
        <p:spPr/>
        <p:txBody>
          <a:bodyPr>
            <a:normAutofit/>
          </a:bodyPr>
          <a:lstStyle/>
          <a:p>
            <a:endParaRPr lang="pt-BR" dirty="0"/>
          </a:p>
        </p:txBody>
      </p:sp>
      <p:sp>
        <p:nvSpPr>
          <p:cNvPr id="3" name="Espaço Reservado para Conteúdo 2">
            <a:extLst>
              <a:ext uri="{FF2B5EF4-FFF2-40B4-BE49-F238E27FC236}">
                <a16:creationId xmlns:a16="http://schemas.microsoft.com/office/drawing/2014/main" id="{4C8DB828-23D1-F644-B0DA-B5B889437E40}"/>
              </a:ext>
            </a:extLst>
          </p:cNvPr>
          <p:cNvSpPr>
            <a:spLocks noGrp="1"/>
          </p:cNvSpPr>
          <p:nvPr>
            <p:ph idx="1"/>
          </p:nvPr>
        </p:nvSpPr>
        <p:spPr/>
        <p:txBody>
          <a:bodyPr/>
          <a:lstStyle/>
          <a:p>
            <a:pPr algn="just">
              <a:lnSpc>
                <a:spcPct val="150000"/>
              </a:lnSpc>
            </a:pPr>
            <a:r>
              <a:rPr lang="pt-BR" dirty="0"/>
              <a:t> A perspectiva atual da teoria do apego em sua </a:t>
            </a:r>
            <a:r>
              <a:rPr lang="pt-BR" dirty="0" err="1"/>
              <a:t>formulação</a:t>
            </a:r>
            <a:r>
              <a:rPr lang="pt-BR" dirty="0"/>
              <a:t> recente</a:t>
            </a:r>
            <a:br>
              <a:rPr lang="pt-BR" dirty="0"/>
            </a:br>
            <a:r>
              <a:rPr lang="pt-BR" dirty="0"/>
              <a:t>representacional (Cassidy, </a:t>
            </a:r>
            <a:r>
              <a:rPr lang="pt-BR" dirty="0" err="1"/>
              <a:t>Shaver</a:t>
            </a:r>
            <a:r>
              <a:rPr lang="pt-BR" dirty="0"/>
              <a:t>, 1999; </a:t>
            </a:r>
            <a:r>
              <a:rPr lang="pt-BR" dirty="0" err="1"/>
              <a:t>Bretherton</a:t>
            </a:r>
            <a:r>
              <a:rPr lang="pt-BR" dirty="0"/>
              <a:t>, </a:t>
            </a:r>
            <a:r>
              <a:rPr lang="pt-BR" dirty="0" err="1"/>
              <a:t>Munholland</a:t>
            </a:r>
            <a:r>
              <a:rPr lang="pt-BR" dirty="0"/>
              <a:t>, 1999) autoriza portanto, uma </a:t>
            </a:r>
            <a:r>
              <a:rPr lang="pt-BR" dirty="0" err="1"/>
              <a:t>integração</a:t>
            </a:r>
            <a:r>
              <a:rPr lang="pt-BR" dirty="0"/>
              <a:t> com as teorias </a:t>
            </a:r>
            <a:r>
              <a:rPr lang="pt-BR" dirty="0" err="1"/>
              <a:t>psicanalíticas</a:t>
            </a:r>
            <a:r>
              <a:rPr lang="pt-BR" dirty="0"/>
              <a:t> relacionais (</a:t>
            </a:r>
            <a:r>
              <a:rPr lang="pt-BR" dirty="0" err="1"/>
              <a:t>Fonagy</a:t>
            </a:r>
            <a:r>
              <a:rPr lang="pt-BR" dirty="0"/>
              <a:t>, 2001; </a:t>
            </a:r>
            <a:r>
              <a:rPr lang="pt-BR" dirty="0" err="1"/>
              <a:t>Fonagy</a:t>
            </a:r>
            <a:r>
              <a:rPr lang="pt-BR" dirty="0"/>
              <a:t> et ai., 1992; Holmes, 1993, 2001; </a:t>
            </a:r>
            <a:r>
              <a:rPr lang="pt-BR" dirty="0" err="1"/>
              <a:t>Ammaniti</a:t>
            </a:r>
            <a:r>
              <a:rPr lang="pt-BR" dirty="0"/>
              <a:t>, Stern, 1992; </a:t>
            </a:r>
            <a:r>
              <a:rPr lang="pt-BR" dirty="0" err="1"/>
              <a:t>Fonagy</a:t>
            </a:r>
            <a:r>
              <a:rPr lang="pt-BR" dirty="0"/>
              <a:t>, 2001) e o Infante </a:t>
            </a:r>
            <a:r>
              <a:rPr lang="pt-BR" dirty="0" err="1"/>
              <a:t>Research</a:t>
            </a:r>
            <a:r>
              <a:rPr lang="pt-BR" dirty="0">
                <a:effectLst/>
              </a:rPr>
              <a:t> </a:t>
            </a:r>
            <a:endParaRPr lang="pt-BR" dirty="0"/>
          </a:p>
        </p:txBody>
      </p:sp>
    </p:spTree>
    <p:extLst>
      <p:ext uri="{BB962C8B-B14F-4D97-AF65-F5344CB8AC3E}">
        <p14:creationId xmlns:p14="http://schemas.microsoft.com/office/powerpoint/2010/main" val="286666634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E6C6F4-855C-0E4F-B9DC-47E43926BB7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88A111C-C01E-2147-80C8-4713CA8F4A4C}"/>
              </a:ext>
            </a:extLst>
          </p:cNvPr>
          <p:cNvSpPr>
            <a:spLocks noGrp="1"/>
          </p:cNvSpPr>
          <p:nvPr>
            <p:ph idx="1"/>
          </p:nvPr>
        </p:nvSpPr>
        <p:spPr/>
        <p:txBody>
          <a:bodyPr>
            <a:normAutofit fontScale="40000" lnSpcReduction="20000"/>
          </a:bodyPr>
          <a:lstStyle/>
          <a:p>
            <a:pPr>
              <a:lnSpc>
                <a:spcPct val="170000"/>
              </a:lnSpc>
            </a:pPr>
            <a:r>
              <a:rPr lang="en-US" dirty="0" err="1"/>
              <a:t>Ammaniti</a:t>
            </a:r>
            <a:r>
              <a:rPr lang="en-US" dirty="0"/>
              <a:t> M, Stern DN (1992) Attachment and </a:t>
            </a:r>
            <a:r>
              <a:rPr lang="en-US" dirty="0" err="1"/>
              <a:t>psicananalysis</a:t>
            </a:r>
            <a:r>
              <a:rPr lang="en-US" dirty="0"/>
              <a:t>. </a:t>
            </a:r>
          </a:p>
          <a:p>
            <a:pPr>
              <a:lnSpc>
                <a:spcPct val="170000"/>
              </a:lnSpc>
            </a:pPr>
            <a:r>
              <a:rPr lang="en-US" dirty="0"/>
              <a:t>Cassidy J, Shaver PR (1999) Attachment Manual. </a:t>
            </a:r>
            <a:r>
              <a:rPr lang="pt-BR" dirty="0"/>
              <a:t>Teoria, pesquisa e </a:t>
            </a:r>
            <a:r>
              <a:rPr lang="pt-BR" dirty="0" err="1"/>
              <a:t>aplicações</a:t>
            </a:r>
            <a:r>
              <a:rPr lang="pt-BR" dirty="0"/>
              <a:t> </a:t>
            </a:r>
            <a:r>
              <a:rPr lang="pt-BR" dirty="0" err="1"/>
              <a:t>clínicas</a:t>
            </a:r>
            <a:r>
              <a:rPr lang="pt-BR" dirty="0"/>
              <a:t>. </a:t>
            </a:r>
            <a:r>
              <a:rPr lang="pt-BR" dirty="0" err="1"/>
              <a:t>Fioriti</a:t>
            </a:r>
            <a:r>
              <a:rPr lang="pt-BR" dirty="0"/>
              <a:t>, Roma, 2002</a:t>
            </a:r>
          </a:p>
          <a:p>
            <a:pPr>
              <a:lnSpc>
                <a:spcPct val="170000"/>
              </a:lnSpc>
            </a:pPr>
            <a:r>
              <a:rPr lang="pt-BR" dirty="0" err="1"/>
              <a:t>Bretherton</a:t>
            </a:r>
            <a:r>
              <a:rPr lang="pt-BR" dirty="0"/>
              <a:t> </a:t>
            </a:r>
            <a:r>
              <a:rPr lang="pt-BR" dirty="0" err="1"/>
              <a:t>I</a:t>
            </a:r>
            <a:r>
              <a:rPr lang="pt-BR" dirty="0"/>
              <a:t>, </a:t>
            </a:r>
            <a:r>
              <a:rPr lang="pt-BR" dirty="0" err="1"/>
              <a:t>Munholland</a:t>
            </a:r>
            <a:r>
              <a:rPr lang="pt-BR" dirty="0"/>
              <a:t> </a:t>
            </a:r>
            <a:r>
              <a:rPr lang="pt-BR" dirty="0" err="1"/>
              <a:t>K</a:t>
            </a:r>
            <a:r>
              <a:rPr lang="pt-BR" dirty="0"/>
              <a:t> (1999) Modelos operacionais internos em relacionamentos de apego: um </a:t>
            </a:r>
            <a:r>
              <a:rPr lang="pt-BR" dirty="0" err="1"/>
              <a:t>revisão</a:t>
            </a:r>
            <a:r>
              <a:rPr lang="pt-BR" dirty="0"/>
              <a:t> </a:t>
            </a:r>
            <a:r>
              <a:rPr lang="pt-BR" dirty="0" err="1"/>
              <a:t>teórica</a:t>
            </a:r>
            <a:r>
              <a:rPr lang="pt-BR" dirty="0"/>
              <a:t>. In: Cassidy J, </a:t>
            </a:r>
            <a:r>
              <a:rPr lang="pt-BR" dirty="0" err="1"/>
              <a:t>Shaver</a:t>
            </a:r>
            <a:r>
              <a:rPr lang="pt-BR" dirty="0"/>
              <a:t> </a:t>
            </a:r>
            <a:r>
              <a:rPr lang="pt-BR" dirty="0" err="1"/>
              <a:t>P</a:t>
            </a:r>
            <a:r>
              <a:rPr lang="pt-BR" dirty="0"/>
              <a:t> (editado por) </a:t>
            </a:r>
            <a:r>
              <a:rPr lang="pt-BR" dirty="0" err="1"/>
              <a:t>Attachment</a:t>
            </a:r>
            <a:r>
              <a:rPr lang="pt-BR" dirty="0"/>
              <a:t> Manual. </a:t>
            </a:r>
            <a:r>
              <a:rPr lang="pt-BR" dirty="0" err="1"/>
              <a:t>Fioriti</a:t>
            </a:r>
            <a:r>
              <a:rPr lang="pt-BR" dirty="0"/>
              <a:t>, Roma, 2002</a:t>
            </a:r>
          </a:p>
          <a:p>
            <a:pPr>
              <a:lnSpc>
                <a:spcPct val="170000"/>
              </a:lnSpc>
            </a:pPr>
            <a:r>
              <a:rPr lang="pt-BR" dirty="0" err="1"/>
              <a:t>Fonagy</a:t>
            </a:r>
            <a:r>
              <a:rPr lang="pt-BR" dirty="0"/>
              <a:t> </a:t>
            </a:r>
            <a:r>
              <a:rPr lang="pt-BR" dirty="0" err="1"/>
              <a:t>P</a:t>
            </a:r>
            <a:r>
              <a:rPr lang="pt-BR" dirty="0"/>
              <a:t> (2001) Teoria dos Anexos e </a:t>
            </a:r>
            <a:r>
              <a:rPr lang="pt-BR" dirty="0" err="1"/>
              <a:t>Psicanálise</a:t>
            </a:r>
            <a:r>
              <a:rPr lang="pt-BR" dirty="0"/>
              <a:t>. </a:t>
            </a:r>
            <a:r>
              <a:rPr lang="pt-BR" dirty="0" err="1"/>
              <a:t>Other</a:t>
            </a:r>
            <a:r>
              <a:rPr lang="pt-BR" dirty="0"/>
              <a:t> Press, Nova Iorque, NY [Trad. </a:t>
            </a:r>
            <a:r>
              <a:rPr lang="pt-BR" dirty="0" err="1"/>
              <a:t>en</a:t>
            </a:r>
            <a:r>
              <a:rPr lang="pt-BR" dirty="0"/>
              <a:t>.: </a:t>
            </a:r>
            <a:r>
              <a:rPr lang="pt-BR" dirty="0" err="1"/>
              <a:t>Psico-análise</a:t>
            </a:r>
            <a:r>
              <a:rPr lang="pt-BR" dirty="0"/>
              <a:t> e teoria de apego. Cortina, </a:t>
            </a:r>
            <a:r>
              <a:rPr lang="pt-BR" dirty="0" err="1"/>
              <a:t>Milão</a:t>
            </a:r>
            <a:r>
              <a:rPr lang="pt-BR" dirty="0"/>
              <a:t>, 2002]</a:t>
            </a:r>
          </a:p>
          <a:p>
            <a:pPr>
              <a:lnSpc>
                <a:spcPct val="170000"/>
              </a:lnSpc>
            </a:pPr>
            <a:r>
              <a:rPr lang="pt-BR" dirty="0" err="1"/>
              <a:t>Fonagy</a:t>
            </a:r>
            <a:r>
              <a:rPr lang="pt-BR" dirty="0"/>
              <a:t> </a:t>
            </a:r>
            <a:r>
              <a:rPr lang="pt-BR" dirty="0" err="1"/>
              <a:t>P</a:t>
            </a:r>
            <a:r>
              <a:rPr lang="pt-BR" dirty="0"/>
              <a:t>, Moran </a:t>
            </a:r>
            <a:r>
              <a:rPr lang="pt-BR" dirty="0" err="1"/>
              <a:t>G</a:t>
            </a:r>
            <a:r>
              <a:rPr lang="pt-BR" dirty="0"/>
              <a:t>, </a:t>
            </a:r>
            <a:r>
              <a:rPr lang="pt-BR" dirty="0" err="1"/>
              <a:t>Steele</a:t>
            </a:r>
            <a:r>
              <a:rPr lang="pt-BR" dirty="0"/>
              <a:t> M, </a:t>
            </a:r>
            <a:r>
              <a:rPr lang="pt-BR" dirty="0" err="1"/>
              <a:t>Steele</a:t>
            </a:r>
            <a:r>
              <a:rPr lang="pt-BR" dirty="0"/>
              <a:t> H (1992) A </a:t>
            </a:r>
            <a:r>
              <a:rPr lang="pt-BR" dirty="0" err="1"/>
              <a:t>integração</a:t>
            </a:r>
            <a:r>
              <a:rPr lang="pt-BR" dirty="0"/>
              <a:t> da teoria </a:t>
            </a:r>
            <a:r>
              <a:rPr lang="pt-BR" dirty="0" err="1"/>
              <a:t>psicanalítica</a:t>
            </a:r>
            <a:r>
              <a:rPr lang="pt-BR" dirty="0"/>
              <a:t> e os trabalho sobre apego: a perspectiva </a:t>
            </a:r>
            <a:r>
              <a:rPr lang="pt-BR" dirty="0" err="1"/>
              <a:t>intergeracional</a:t>
            </a:r>
            <a:r>
              <a:rPr lang="pt-BR" dirty="0"/>
              <a:t>. </a:t>
            </a:r>
            <a:r>
              <a:rPr lang="en-US" dirty="0"/>
              <a:t>In: </a:t>
            </a:r>
            <a:r>
              <a:rPr lang="en-US" dirty="0" err="1"/>
              <a:t>Ammaniti</a:t>
            </a:r>
            <a:r>
              <a:rPr lang="en-US" dirty="0"/>
              <a:t> M, Stern DN. </a:t>
            </a:r>
            <a:r>
              <a:rPr lang="en-US" dirty="0" err="1"/>
              <a:t>atacado</a:t>
            </a:r>
            <a:r>
              <a:rPr lang="en-US" dirty="0"/>
              <a:t> </a:t>
            </a:r>
            <a:r>
              <a:rPr lang="en-US" dirty="0" err="1"/>
              <a:t>psicanálise</a:t>
            </a:r>
            <a:r>
              <a:rPr lang="en-US" dirty="0"/>
              <a:t>. </a:t>
            </a:r>
            <a:r>
              <a:rPr lang="en-US" dirty="0" err="1"/>
              <a:t>Laterza</a:t>
            </a:r>
            <a:r>
              <a:rPr lang="en-US" dirty="0"/>
              <a:t>, Bari</a:t>
            </a:r>
            <a:endParaRPr lang="pt-BR" dirty="0"/>
          </a:p>
          <a:p>
            <a:pPr>
              <a:lnSpc>
                <a:spcPct val="170000"/>
              </a:lnSpc>
            </a:pPr>
            <a:r>
              <a:rPr lang="pt-BR" dirty="0"/>
              <a:t>Holmes J (1993) A teoria do apego: John </a:t>
            </a:r>
            <a:r>
              <a:rPr lang="pt-BR" dirty="0" err="1"/>
              <a:t>Bowlby</a:t>
            </a:r>
            <a:r>
              <a:rPr lang="pt-BR" dirty="0"/>
              <a:t> e sua escola. Cortina, </a:t>
            </a:r>
            <a:r>
              <a:rPr lang="pt-BR" dirty="0" err="1"/>
              <a:t>Milão</a:t>
            </a:r>
            <a:r>
              <a:rPr lang="pt-BR" dirty="0"/>
              <a:t> Holmes J (1995) Algo que existe nesse amor: John </a:t>
            </a:r>
            <a:r>
              <a:rPr lang="pt-BR" dirty="0" err="1"/>
              <a:t>Bowlby</a:t>
            </a:r>
            <a:r>
              <a:rPr lang="pt-BR" dirty="0"/>
              <a:t>, teoria dos apegos e </a:t>
            </a:r>
            <a:r>
              <a:rPr lang="pt-BR" dirty="0" err="1"/>
              <a:t>psicanálise</a:t>
            </a:r>
            <a:r>
              <a:rPr lang="pt-BR" dirty="0"/>
              <a:t>. In: Goldberg </a:t>
            </a:r>
            <a:r>
              <a:rPr lang="pt-BR" dirty="0" err="1"/>
              <a:t>S</a:t>
            </a:r>
            <a:r>
              <a:rPr lang="pt-BR" dirty="0"/>
              <a:t>, </a:t>
            </a:r>
            <a:r>
              <a:rPr lang="pt-BR" dirty="0" err="1"/>
              <a:t>Muir</a:t>
            </a:r>
            <a:r>
              <a:rPr lang="pt-BR" dirty="0"/>
              <a:t> </a:t>
            </a:r>
            <a:r>
              <a:rPr lang="pt-BR" dirty="0" err="1"/>
              <a:t>R</a:t>
            </a:r>
            <a:r>
              <a:rPr lang="pt-BR" dirty="0"/>
              <a:t>, </a:t>
            </a:r>
            <a:r>
              <a:rPr lang="pt-BR" dirty="0" err="1"/>
              <a:t>Kerr</a:t>
            </a:r>
            <a:r>
              <a:rPr lang="pt-BR" dirty="0"/>
              <a:t> J (</a:t>
            </a:r>
            <a:r>
              <a:rPr lang="pt-BR" dirty="0" err="1"/>
              <a:t>eds</a:t>
            </a:r>
            <a:r>
              <a:rPr lang="pt-BR" dirty="0"/>
              <a:t>) Teoria do Anexo: Social, Desenvolvimento- Perspectivas </a:t>
            </a:r>
            <a:r>
              <a:rPr lang="pt-BR" dirty="0" err="1"/>
              <a:t>clínicas</a:t>
            </a:r>
            <a:r>
              <a:rPr lang="pt-BR" dirty="0"/>
              <a:t> e </a:t>
            </a:r>
            <a:r>
              <a:rPr lang="pt-BR" dirty="0" err="1"/>
              <a:t>clínicas</a:t>
            </a:r>
            <a:r>
              <a:rPr lang="pt-BR" dirty="0"/>
              <a:t>. A imprensa </a:t>
            </a:r>
            <a:r>
              <a:rPr lang="pt-BR" dirty="0" err="1"/>
              <a:t>analítica</a:t>
            </a:r>
            <a:r>
              <a:rPr lang="pt-BR" dirty="0"/>
              <a:t>, </a:t>
            </a:r>
            <a:r>
              <a:rPr lang="pt-BR" dirty="0" err="1"/>
              <a:t>Hillsdale</a:t>
            </a:r>
            <a:r>
              <a:rPr lang="pt-BR" dirty="0"/>
              <a:t>, NJ</a:t>
            </a:r>
          </a:p>
          <a:p>
            <a:pPr>
              <a:lnSpc>
                <a:spcPct val="170000"/>
              </a:lnSpc>
            </a:pPr>
            <a:r>
              <a:rPr lang="pt-BR" dirty="0"/>
              <a:t>Holmes J (2001) Psicoterapia para uma base segura. Cortina, </a:t>
            </a:r>
            <a:r>
              <a:rPr lang="pt-BR" dirty="0" err="1"/>
              <a:t>Milão</a:t>
            </a:r>
            <a:endParaRPr lang="pt-BR" dirty="0"/>
          </a:p>
          <a:p>
            <a:pPr>
              <a:lnSpc>
                <a:spcPct val="170000"/>
              </a:lnSpc>
            </a:pPr>
            <a:r>
              <a:rPr lang="pt-BR" dirty="0" err="1"/>
              <a:t>Laterza</a:t>
            </a:r>
            <a:r>
              <a:rPr lang="pt-BR" dirty="0"/>
              <a:t>, Bari </a:t>
            </a:r>
            <a:r>
              <a:rPr lang="pt-BR" dirty="0" err="1"/>
              <a:t>Badoni</a:t>
            </a:r>
            <a:r>
              <a:rPr lang="pt-BR" dirty="0"/>
              <a:t> M (2002) Pais e filho e analista no meio. </a:t>
            </a:r>
            <a:r>
              <a:rPr lang="pt-BR" dirty="0" err="1"/>
              <a:t>Int</a:t>
            </a:r>
            <a:r>
              <a:rPr lang="pt-BR" dirty="0"/>
              <a:t> J </a:t>
            </a:r>
            <a:r>
              <a:rPr lang="pt-BR" dirty="0" err="1"/>
              <a:t>Psychoanal</a:t>
            </a:r>
            <a:r>
              <a:rPr lang="pt-BR" dirty="0"/>
              <a:t> 83: 1111-1131</a:t>
            </a:r>
            <a:endParaRPr lang="en-US" dirty="0"/>
          </a:p>
        </p:txBody>
      </p:sp>
    </p:spTree>
    <p:extLst>
      <p:ext uri="{BB962C8B-B14F-4D97-AF65-F5344CB8AC3E}">
        <p14:creationId xmlns:p14="http://schemas.microsoft.com/office/powerpoint/2010/main" val="366713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4A987-59FB-E841-B8E4-A310C4F5A4B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28BBAC3-EF86-9744-9527-5633089954F7}"/>
              </a:ext>
            </a:extLst>
          </p:cNvPr>
          <p:cNvSpPr>
            <a:spLocks noGrp="1"/>
          </p:cNvSpPr>
          <p:nvPr>
            <p:ph idx="1"/>
          </p:nvPr>
        </p:nvSpPr>
        <p:spPr/>
        <p:txBody>
          <a:bodyPr>
            <a:normAutofit/>
          </a:bodyPr>
          <a:lstStyle/>
          <a:p>
            <a:pPr algn="just">
              <a:lnSpc>
                <a:spcPct val="160000"/>
              </a:lnSpc>
            </a:pPr>
            <a:r>
              <a:rPr lang="pt-BR" sz="2400" dirty="0"/>
              <a:t>Tal "Psicologia Clínica Perinatal" pode ser considerada como tendo sido fundada na Itália, com este nome em 2006, em Brescia, por minha iniciativa e no interesse de meus colaboradores, numa Conferência Nacional com o mesmo nome; </a:t>
            </a:r>
          </a:p>
          <a:p>
            <a:pPr algn="just">
              <a:lnSpc>
                <a:spcPct val="160000"/>
              </a:lnSpc>
            </a:pPr>
            <a:r>
              <a:rPr lang="pt-BR" sz="2400" dirty="0"/>
              <a:t>com um primeiro volume publicado em 2007 com precisamente este título </a:t>
            </a:r>
            <a:r>
              <a:rPr lang="pt-BR" sz="2400" i="1" dirty="0"/>
              <a:t>Psicologia Clínica Perinatal </a:t>
            </a:r>
            <a:r>
              <a:rPr lang="pt-BR" sz="2400" dirty="0"/>
              <a:t>(</a:t>
            </a:r>
            <a:r>
              <a:rPr lang="pt-BR" sz="2400" dirty="0" err="1"/>
              <a:t>Imbascíati</a:t>
            </a:r>
            <a:r>
              <a:rPr lang="pt-BR" sz="2400" dirty="0"/>
              <a:t>, </a:t>
            </a:r>
            <a:r>
              <a:rPr lang="pt-BR" sz="2400" dirty="0" err="1"/>
              <a:t>Dabrassi</a:t>
            </a:r>
            <a:r>
              <a:rPr lang="pt-BR" sz="2400" dirty="0"/>
              <a:t>, Cena, 2007). </a:t>
            </a:r>
          </a:p>
        </p:txBody>
      </p:sp>
    </p:spTree>
    <p:extLst>
      <p:ext uri="{BB962C8B-B14F-4D97-AF65-F5344CB8AC3E}">
        <p14:creationId xmlns:p14="http://schemas.microsoft.com/office/powerpoint/2010/main" val="1503739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74A987-59FB-E841-B8E4-A310C4F5A4B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28BBAC3-EF86-9744-9527-5633089954F7}"/>
              </a:ext>
            </a:extLst>
          </p:cNvPr>
          <p:cNvSpPr>
            <a:spLocks noGrp="1"/>
          </p:cNvSpPr>
          <p:nvPr>
            <p:ph idx="1"/>
          </p:nvPr>
        </p:nvSpPr>
        <p:spPr/>
        <p:txBody>
          <a:bodyPr>
            <a:normAutofit/>
          </a:bodyPr>
          <a:lstStyle/>
          <a:p>
            <a:pPr algn="just">
              <a:lnSpc>
                <a:spcPct val="160000"/>
              </a:lnSpc>
            </a:pPr>
            <a:r>
              <a:rPr lang="pt-BR" sz="2400" dirty="0"/>
              <a:t>Esta denominação reúne uma concepção da Psicologia Clínica como uma ciência essencialmente centrada naquilo que na Psicologia Básica se define como o método clínico,</a:t>
            </a:r>
          </a:p>
          <a:p>
            <a:pPr algn="just">
              <a:lnSpc>
                <a:spcPct val="160000"/>
              </a:lnSpc>
            </a:pPr>
            <a:r>
              <a:rPr lang="pt-BR" sz="2400" dirty="0"/>
              <a:t>independentemente de sua aplicabilidade à "cura" de "patologias" (ver Capítulo 1), pois talvez há muito, ainda exista hoje, incompreendido no meio médico (</a:t>
            </a:r>
            <a:r>
              <a:rPr lang="pt-BR" sz="2400" dirty="0" err="1"/>
              <a:t>Imbasciati</a:t>
            </a:r>
            <a:r>
              <a:rPr lang="pt-BR" sz="2400" dirty="0"/>
              <a:t>, 1986, 1993,2008a; </a:t>
            </a:r>
            <a:r>
              <a:rPr lang="pt-BR" sz="2400" dirty="0" err="1"/>
              <a:t>Imbasciati</a:t>
            </a:r>
            <a:r>
              <a:rPr lang="pt-BR" sz="2400" dirty="0"/>
              <a:t>, </a:t>
            </a:r>
            <a:r>
              <a:rPr lang="pt-BR" sz="2400" dirty="0" err="1"/>
              <a:t>Margiotta</a:t>
            </a:r>
            <a:r>
              <a:rPr lang="pt-BR" sz="2400" dirty="0"/>
              <a:t>, 2005), onde se reduz todo tipo de intervenção psicológica a suas intenções terapêuticas [curativas].</a:t>
            </a:r>
          </a:p>
          <a:p>
            <a:pPr algn="just">
              <a:lnSpc>
                <a:spcPct val="160000"/>
              </a:lnSpc>
            </a:pPr>
            <a:endParaRPr lang="pt-BR" sz="2400" dirty="0"/>
          </a:p>
        </p:txBody>
      </p:sp>
    </p:spTree>
    <p:extLst>
      <p:ext uri="{BB962C8B-B14F-4D97-AF65-F5344CB8AC3E}">
        <p14:creationId xmlns:p14="http://schemas.microsoft.com/office/powerpoint/2010/main" val="3634245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AA9474-0833-E340-90ED-6C2251521F7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28DDE18-AA79-0942-81D1-FA9D8304FE98}"/>
              </a:ext>
            </a:extLst>
          </p:cNvPr>
          <p:cNvSpPr>
            <a:spLocks noGrp="1"/>
          </p:cNvSpPr>
          <p:nvPr>
            <p:ph idx="1"/>
          </p:nvPr>
        </p:nvSpPr>
        <p:spPr/>
        <p:txBody>
          <a:bodyPr>
            <a:normAutofit fontScale="92500" lnSpcReduction="20000"/>
          </a:bodyPr>
          <a:lstStyle/>
          <a:p>
            <a:pPr marL="0" indent="0" algn="just">
              <a:lnSpc>
                <a:spcPct val="150000"/>
              </a:lnSpc>
              <a:buNone/>
            </a:pPr>
            <a:r>
              <a:rPr lang="pt-BR" dirty="0"/>
              <a:t>A história da constituição da Psicologia Clínica foi longa e trabalhosa, centrada numa concepção do adjetivo "clínica”, que evoluiu nas ciências médicas diferentemente do seu significado original [</a:t>
            </a:r>
            <a:r>
              <a:rPr lang="pt-BR" i="1" dirty="0"/>
              <a:t>curativo</a:t>
            </a:r>
            <a:r>
              <a:rPr lang="pt-BR" dirty="0"/>
              <a:t>], que tem gerado múltiplos equívocos (</a:t>
            </a:r>
            <a:r>
              <a:rPr lang="pt-BR" dirty="0" err="1"/>
              <a:t>Imbasciati</a:t>
            </a:r>
            <a:r>
              <a:rPr lang="pt-BR" dirty="0"/>
              <a:t>, 1995, 2008a, 2012), apesar da existência de um colégio específico de professores dedicados a este campo, que surgiu por iniciativa minha e de outros colegas em 2003 (Molinari, </a:t>
            </a:r>
            <a:r>
              <a:rPr lang="pt-BR" dirty="0" err="1"/>
              <a:t>Labella</a:t>
            </a:r>
            <a:r>
              <a:rPr lang="pt-BR" dirty="0"/>
              <a:t>, 2004), e a plurianual homônima </a:t>
            </a:r>
            <a:r>
              <a:rPr lang="pt-BR" i="1" dirty="0"/>
              <a:t>Revista De Psicologia Clínica</a:t>
            </a:r>
            <a:r>
              <a:rPr lang="pt-BR" dirty="0"/>
              <a:t>, dirigida por </a:t>
            </a:r>
            <a:r>
              <a:rPr lang="pt-BR" dirty="0" err="1"/>
              <a:t>Renzo</a:t>
            </a:r>
            <a:r>
              <a:rPr lang="pt-BR" dirty="0"/>
              <a:t> </a:t>
            </a:r>
            <a:r>
              <a:rPr lang="pt-BR" dirty="0" err="1"/>
              <a:t>Carli</a:t>
            </a:r>
            <a:r>
              <a:rPr lang="pt-BR" dirty="0"/>
              <a:t> (</a:t>
            </a:r>
            <a:r>
              <a:rPr lang="pt-BR" dirty="0" err="1"/>
              <a:t>Imbasciati</a:t>
            </a:r>
            <a:r>
              <a:rPr lang="pt-BR" dirty="0"/>
              <a:t>, 2006).</a:t>
            </a:r>
          </a:p>
        </p:txBody>
      </p:sp>
    </p:spTree>
    <p:extLst>
      <p:ext uri="{BB962C8B-B14F-4D97-AF65-F5344CB8AC3E}">
        <p14:creationId xmlns:p14="http://schemas.microsoft.com/office/powerpoint/2010/main" val="319438655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1932</TotalTime>
  <Words>7252</Words>
  <Application>Microsoft Macintosh PowerPoint</Application>
  <PresentationFormat>Widescreen</PresentationFormat>
  <Paragraphs>257</Paragraphs>
  <Slides>68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68</vt:i4>
      </vt:variant>
    </vt:vector>
  </HeadingPairs>
  <TitlesOfParts>
    <vt:vector size="73" baseType="lpstr">
      <vt:lpstr>Arial</vt:lpstr>
      <vt:lpstr>Calibri</vt:lpstr>
      <vt:lpstr>Calibri Light</vt:lpstr>
      <vt:lpstr>Times New Roman</vt:lpstr>
      <vt:lpstr>Tema do Office</vt:lpstr>
      <vt:lpstr> A Psicologia Clínica Perinatal Antonio Imbasciati Professore Emerito di Psicologia Clinica dell'Università degli Studi di Brescia www.imbasciati.it </vt:lpstr>
      <vt:lpstr>Antonio Imbasciati www.imbasciati.it</vt:lpstr>
      <vt:lpstr>A psicologia clínica perinatal</vt:lpstr>
      <vt:lpstr>Referências Bibliográficas</vt:lpstr>
      <vt:lpstr>1. História, origens e características gerais da Psicologia Clínica Perinatal   Imbasciati , A. (2019). Capitolo 2. Psicologia Clinica Perinatale.  In Una vita “con” la psicoanalisi. La costruzione del cervello e il futuro dell’Umanità (pp. 41-52). Milan: Mimesis/Eterotopie.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 Nesse ínterim, entre os anos 90 e os do século seguinte, a literatura mundial demonstrava:  </vt:lpstr>
      <vt:lpstr>Apresentação do PowerPoint</vt:lpstr>
      <vt:lpstr>Transgeracionalidade</vt:lpstr>
      <vt:lpstr>As neurociências </vt:lpstr>
      <vt:lpstr>Mente e cérebro se desenvolvem em retroalimentação recíproca:</vt:lpstr>
      <vt:lpstr>Individualidade cerebral advém da história relacional</vt:lpstr>
      <vt:lpstr>  2. Fundamentos e Referências Teóricas da Psicologia Clínica Perinatal    </vt:lpstr>
      <vt:lpstr>3. A Psicologia Clínica Perinatal e seu projeto preventivo</vt:lpstr>
      <vt:lpstr>A identificação das patologias e dos riscos </vt:lpstr>
      <vt:lpstr>Apresentação do PowerPoint</vt:lpstr>
      <vt:lpstr>A centralidade da vida afetiva</vt:lpstr>
      <vt:lpstr>A unidade cérebro-mente</vt:lpstr>
      <vt:lpstr>Apresentação do PowerPoint</vt:lpstr>
      <vt:lpstr>Apresentação do PowerPoint</vt:lpstr>
      <vt:lpstr>Apresentação do PowerPoint</vt:lpstr>
      <vt:lpstr> Plano de determinações </vt:lpstr>
      <vt:lpstr>Apresentação do PowerPoint</vt:lpstr>
      <vt:lpstr>  Intervenções da psicologia perinatal </vt:lpstr>
      <vt:lpstr>   </vt:lpstr>
      <vt:lpstr> A intervenção precoce em Psicologia Clínica Perinatal, portanto, significa intervir em todos os casais em risco como possíveis pais.</vt:lpstr>
      <vt:lpstr>  PRÁTICA </vt:lpstr>
      <vt:lpstr>   </vt:lpstr>
      <vt:lpstr>   </vt:lpstr>
      <vt:lpstr>Viabilidade de uma Psicologia Clínica Perinatal </vt:lpstr>
      <vt:lpstr> </vt:lpstr>
      <vt:lpstr> </vt:lpstr>
      <vt:lpstr>Concluo com um esboço final.  A MENTECÉREBRO E A TRANSGERACIONALIDADE  NO FUTURO DA COLETIVIDADE HUMANA</vt:lpstr>
      <vt:lpstr>Apresentação do PowerPoint</vt:lpstr>
      <vt:lpstr>4. Análise da perspectiva teórica da Psicologia Clínica Perinatal</vt:lpstr>
      <vt:lpstr> 1. A perspectiva de entendimento do modelo freudiano:  a metapsicologia freudiana </vt:lpstr>
      <vt:lpstr>2. Com o desenvolvimento da psicanálise,  as relações de objeto começam a ter um lugar de destaque  </vt:lpstr>
      <vt:lpstr>Apresentação do PowerPoint</vt:lpstr>
      <vt:lpstr>   A importância dada ao objeto é acentuada e destacada com as obras de Fairbairn e de Bowlby   Com Bowlby e Ainsworth, a teoria do apego começa a ocupar um lugar de destaque no desenvolvimento da psicanálise </vt:lpstr>
      <vt:lpstr> </vt:lpstr>
      <vt:lpstr>Apresentação do PowerPoint</vt:lpstr>
      <vt:lpstr>3. O surgimento de perspectivas de construção  de modelos evolutivos de integração </vt:lpstr>
      <vt:lpstr>3. O surgimento de perspectivas de construção  de modelos evolutivos de integração </vt:lpstr>
      <vt:lpstr>Apresentação do PowerPoint</vt:lpstr>
      <vt:lpstr>Apresentação do PowerPoint</vt:lpstr>
      <vt:lpstr>Apresentação do PowerPoint</vt:lpstr>
      <vt:lpstr> 4. Ênfase nos fenômenos inter-psíquicos,  com a importância do ambiente real </vt:lpstr>
      <vt:lpstr>Apresentação do PowerPoint</vt:lpstr>
      <vt:lpstr> 5. Constituição de uma nova disciplina (a perinatalidade)  e de novos instrumentos de pesquisa  </vt:lpstr>
      <vt:lpstr>Apresentação do PowerPoint</vt:lpstr>
      <vt:lpstr>6. Patologias e sintomas em destaque </vt:lpstr>
      <vt:lpstr>Apresentação do PowerPoint</vt:lpstr>
      <vt:lpstr> </vt:lpstr>
      <vt:lpstr> </vt:lpstr>
      <vt:lpstr>7. Propostas integradoras </vt:lpstr>
      <vt:lpstr>Apresentação do PowerPoint</vt:lpstr>
      <vt:lpstr> </vt:lpstr>
      <vt:lpstr> </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Psicologia Clínica Perinatal Antonio Imbasciati Loredana Cena</dc:title>
  <dc:creator>Microsoft Office User</dc:creator>
  <cp:lastModifiedBy>Leopoldo Fulgencio</cp:lastModifiedBy>
  <cp:revision>33</cp:revision>
  <dcterms:created xsi:type="dcterms:W3CDTF">2021-10-08T12:36:53Z</dcterms:created>
  <dcterms:modified xsi:type="dcterms:W3CDTF">2022-04-19T23:27:00Z</dcterms:modified>
</cp:coreProperties>
</file>