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22"/>
  </p:notesMasterIdLst>
  <p:handoutMasterIdLst>
    <p:handoutMasterId r:id="rId23"/>
  </p:handoutMasterIdLst>
  <p:sldIdLst>
    <p:sldId id="256" r:id="rId3"/>
    <p:sldId id="316" r:id="rId4"/>
    <p:sldId id="317" r:id="rId5"/>
    <p:sldId id="318" r:id="rId6"/>
    <p:sldId id="309" r:id="rId7"/>
    <p:sldId id="310" r:id="rId8"/>
    <p:sldId id="311" r:id="rId9"/>
    <p:sldId id="312" r:id="rId10"/>
    <p:sldId id="313" r:id="rId11"/>
    <p:sldId id="314" r:id="rId12"/>
    <p:sldId id="315" r:id="rId13"/>
    <p:sldId id="299" r:id="rId14"/>
    <p:sldId id="300" r:id="rId15"/>
    <p:sldId id="301" r:id="rId16"/>
    <p:sldId id="302" r:id="rId17"/>
    <p:sldId id="303" r:id="rId18"/>
    <p:sldId id="304" r:id="rId19"/>
    <p:sldId id="305" r:id="rId20"/>
    <p:sldId id="306" r:id="rId21"/>
  </p:sldIdLst>
  <p:sldSz cx="9907588" cy="6858000"/>
  <p:notesSz cx="7315200" cy="96012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ahoma" pitchFamily="34" charset="0"/>
      <a:defRPr sz="2400" kern="1200">
        <a:solidFill>
          <a:schemeClr val="bg1"/>
        </a:solidFill>
        <a:latin typeface="Tahoma" pitchFamily="34" charset="0"/>
        <a:ea typeface="+mn-ea"/>
        <a:cs typeface="+mn-cs"/>
      </a:defRPr>
    </a:lvl1pPr>
    <a:lvl2pPr marL="4572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ahoma" pitchFamily="34" charset="0"/>
      <a:defRPr sz="2400" kern="1200">
        <a:solidFill>
          <a:schemeClr val="bg1"/>
        </a:solidFill>
        <a:latin typeface="Tahoma" pitchFamily="34" charset="0"/>
        <a:ea typeface="+mn-ea"/>
        <a:cs typeface="+mn-cs"/>
      </a:defRPr>
    </a:lvl2pPr>
    <a:lvl3pPr marL="9144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ahoma" pitchFamily="34" charset="0"/>
      <a:defRPr sz="2400" kern="1200">
        <a:solidFill>
          <a:schemeClr val="bg1"/>
        </a:solidFill>
        <a:latin typeface="Tahoma" pitchFamily="34" charset="0"/>
        <a:ea typeface="+mn-ea"/>
        <a:cs typeface="+mn-cs"/>
      </a:defRPr>
    </a:lvl3pPr>
    <a:lvl4pPr marL="1371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ahoma" pitchFamily="34" charset="0"/>
      <a:defRPr sz="2400" kern="1200">
        <a:solidFill>
          <a:schemeClr val="bg1"/>
        </a:solidFill>
        <a:latin typeface="Tahoma" pitchFamily="34" charset="0"/>
        <a:ea typeface="+mn-ea"/>
        <a:cs typeface="+mn-cs"/>
      </a:defRPr>
    </a:lvl4pPr>
    <a:lvl5pPr marL="18288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ahoma" pitchFamily="34" charset="0"/>
      <a:defRPr sz="2400" kern="1200">
        <a:solidFill>
          <a:schemeClr val="bg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771">
          <p15:clr>
            <a:srgbClr val="A4A3A4"/>
          </p15:clr>
        </p15:guide>
        <p15:guide id="2" pos="231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D5FF01"/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72" autoAdjust="0"/>
    <p:restoredTop sz="94667" autoAdjust="0"/>
  </p:normalViewPr>
  <p:slideViewPr>
    <p:cSldViewPr>
      <p:cViewPr varScale="1">
        <p:scale>
          <a:sx n="87" d="100"/>
          <a:sy n="87" d="100"/>
        </p:scale>
        <p:origin x="1056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771"/>
        <p:guide pos="231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807" cy="4796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4143694" y="0"/>
            <a:ext cx="3169807" cy="4796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A5B252-4492-472D-A53E-C2DA0E43AC5E}" type="datetimeFigureOut">
              <a:rPr lang="en-US" smtClean="0"/>
              <a:pPr/>
              <a:t>8/29/2017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120072"/>
            <a:ext cx="3169807" cy="4796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4143694" y="9120072"/>
            <a:ext cx="3169807" cy="4796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F1E4A9-7EBE-48AC-B90C-201069F01C3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5939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1"/>
            <a:ext cx="3168107" cy="5300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131797" y="1"/>
            <a:ext cx="3168107" cy="5300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5606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31875" y="746125"/>
            <a:ext cx="5237163" cy="36258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2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956891" y="4586765"/>
            <a:ext cx="5384422" cy="42644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noProof="0" smtClean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9068140"/>
            <a:ext cx="3168107" cy="53000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4131797" y="9068140"/>
            <a:ext cx="3168107" cy="53000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135D23DE-8674-4951-916C-73FA74E828E0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6355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3C1AD86F-E05C-471D-BFB9-D73DBD71AE03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26627" name="Text Box 1"/>
          <p:cNvSpPr txBox="1">
            <a:spLocks noChangeArrowheads="1"/>
          </p:cNvSpPr>
          <p:nvPr/>
        </p:nvSpPr>
        <p:spPr bwMode="auto">
          <a:xfrm>
            <a:off x="735940" y="746896"/>
            <a:ext cx="5831424" cy="36275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body"/>
          </p:nvPr>
        </p:nvSpPr>
        <p:spPr>
          <a:xfrm>
            <a:off x="956892" y="4586766"/>
            <a:ext cx="5386121" cy="4267539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143229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1688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578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27913" y="0"/>
            <a:ext cx="2474912" cy="55864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7275513" cy="55864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1688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578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16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16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4963"/>
            <a:ext cx="4379913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7613" y="1604963"/>
            <a:ext cx="4379912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69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99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99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878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5187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5187" cy="4114800"/>
          </a:xfrm>
        </p:spPr>
        <p:txBody>
          <a:bodyPr lIns="0" tIns="0" rIns="0" bIns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518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88213" y="981075"/>
            <a:ext cx="2263775" cy="51466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981075"/>
            <a:ext cx="6640513" cy="5146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5225" y="981075"/>
            <a:ext cx="5846763" cy="25447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16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16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052513"/>
            <a:ext cx="4875213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7613" y="1052513"/>
            <a:ext cx="4875212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69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99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99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878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5187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5187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518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052513"/>
            <a:ext cx="9902825" cy="4533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 para editar o formato do texto em estrutura de tópicos</a:t>
            </a:r>
          </a:p>
          <a:p>
            <a:pPr lvl="1"/>
            <a:r>
              <a:rPr lang="en-GB" smtClean="0"/>
              <a:t>Segundo Nível da Estrutura de Tópicos</a:t>
            </a:r>
          </a:p>
          <a:p>
            <a:pPr lvl="2"/>
            <a:r>
              <a:rPr lang="en-GB" smtClean="0"/>
              <a:t>Terceiro Nível da Estrutura de Tópicos</a:t>
            </a:r>
          </a:p>
          <a:p>
            <a:pPr lvl="3"/>
            <a:r>
              <a:rPr lang="en-GB" smtClean="0"/>
              <a:t>Quarto Nível da Estrutura de Tópicos</a:t>
            </a:r>
          </a:p>
          <a:p>
            <a:pPr lvl="4"/>
            <a:r>
              <a:rPr lang="en-GB" smtClean="0"/>
              <a:t>Quinto Nível da Estrutura de Tópicos</a:t>
            </a:r>
          </a:p>
          <a:p>
            <a:pPr lvl="4"/>
            <a:r>
              <a:rPr lang="en-GB" smtClean="0"/>
              <a:t>Sexto Nível da Estrutura de Tópicos</a:t>
            </a:r>
          </a:p>
          <a:p>
            <a:pPr lvl="4"/>
            <a:r>
              <a:rPr lang="en-GB" smtClean="0"/>
              <a:t>Sétimo Nível da Estrutura de Tópicos</a:t>
            </a:r>
          </a:p>
          <a:p>
            <a:pPr lvl="4"/>
            <a:r>
              <a:rPr lang="en-GB" smtClean="0"/>
              <a:t>Oitavo Nível da Estrutura de Tópicos</a:t>
            </a:r>
          </a:p>
          <a:p>
            <a:pPr lvl="4"/>
            <a:r>
              <a:rPr lang="en-GB" smtClean="0"/>
              <a:t>Nono Nível da Estrutura de Tópicos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8459788" cy="833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 para editar o formato do título de texto</a:t>
            </a:r>
          </a:p>
        </p:txBody>
      </p:sp>
      <p:sp>
        <p:nvSpPr>
          <p:cNvPr id="2" name="Line 3"/>
          <p:cNvSpPr>
            <a:spLocks noChangeShapeType="1"/>
          </p:cNvSpPr>
          <p:nvPr/>
        </p:nvSpPr>
        <p:spPr bwMode="auto">
          <a:xfrm>
            <a:off x="330200" y="5805488"/>
            <a:ext cx="9245600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BR"/>
          </a:p>
        </p:txBody>
      </p:sp>
      <p:grpSp>
        <p:nvGrpSpPr>
          <p:cNvPr id="1029" name="Group 4"/>
          <p:cNvGrpSpPr>
            <a:grpSpLocks/>
          </p:cNvGrpSpPr>
          <p:nvPr/>
        </p:nvGrpSpPr>
        <p:grpSpPr bwMode="auto">
          <a:xfrm>
            <a:off x="271463" y="5876925"/>
            <a:ext cx="9359900" cy="949325"/>
            <a:chOff x="171" y="3702"/>
            <a:chExt cx="5896" cy="598"/>
          </a:xfrm>
        </p:grpSpPr>
        <p:pic>
          <p:nvPicPr>
            <p:cNvPr id="1033" name="Picture 5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1498" y="3793"/>
              <a:ext cx="3291" cy="43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1034" name="Picture 6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171" y="3702"/>
              <a:ext cx="738" cy="5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1035" name="Picture 7"/>
            <p:cNvPicPr>
              <a:picLocks noChangeAspect="1" noChangeArrowheads="1"/>
            </p:cNvPicPr>
            <p:nvPr/>
          </p:nvPicPr>
          <p:blipFill>
            <a:blip r:embed="rId15" cstate="print"/>
            <a:srcRect t="-10387" r="75580"/>
            <a:stretch>
              <a:fillRect/>
            </a:stretch>
          </p:blipFill>
          <p:spPr bwMode="auto">
            <a:xfrm>
              <a:off x="5134" y="3785"/>
              <a:ext cx="934" cy="46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sp>
        <p:nvSpPr>
          <p:cNvPr id="10" name="Line 3"/>
          <p:cNvSpPr>
            <a:spLocks noChangeShapeType="1"/>
          </p:cNvSpPr>
          <p:nvPr userDrawn="1"/>
        </p:nvSpPr>
        <p:spPr bwMode="auto">
          <a:xfrm>
            <a:off x="482600" y="1000125"/>
            <a:ext cx="92456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0" y="1071563"/>
            <a:ext cx="9907588" cy="4643437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200">
          <a:solidFill>
            <a:srgbClr val="000000"/>
          </a:solidFill>
          <a:latin typeface="Arial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200">
          <a:solidFill>
            <a:srgbClr val="000000"/>
          </a:solidFill>
          <a:latin typeface="Arial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200">
          <a:solidFill>
            <a:srgbClr val="000000"/>
          </a:solidFill>
          <a:latin typeface="Arial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200">
          <a:solidFill>
            <a:srgbClr val="000000"/>
          </a:solidFill>
          <a:latin typeface="Arial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200">
          <a:solidFill>
            <a:srgbClr val="000000"/>
          </a:solidFill>
          <a:latin typeface="Arial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200">
          <a:solidFill>
            <a:srgbClr val="000000"/>
          </a:solidFill>
          <a:latin typeface="Arial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200">
          <a:solidFill>
            <a:srgbClr val="000000"/>
          </a:solidFill>
          <a:latin typeface="Arial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200">
          <a:solidFill>
            <a:srgbClr val="000000"/>
          </a:solidFill>
          <a:latin typeface="Arial" charset="0"/>
        </a:defRPr>
      </a:lvl9pPr>
    </p:titleStyle>
    <p:bodyStyle>
      <a:lvl1pPr marL="339725" indent="-339725" algn="l" defTabSz="449263" rtl="0" eaLnBrk="0" fontAlgn="base" hangingPunct="0">
        <a:spcBef>
          <a:spcPts val="600"/>
        </a:spcBef>
        <a:spcAft>
          <a:spcPct val="0"/>
        </a:spcAft>
        <a:buClr>
          <a:srgbClr val="0033CC"/>
        </a:buClr>
        <a:buSzPct val="100000"/>
        <a:buFont typeface="Arial" charset="0"/>
        <a:buChar char="•"/>
        <a:defRPr sz="2400">
          <a:solidFill>
            <a:srgbClr val="0033CC"/>
          </a:solidFill>
          <a:latin typeface="+mn-lt"/>
          <a:ea typeface="+mn-ea"/>
          <a:cs typeface="+mn-cs"/>
        </a:defRPr>
      </a:lvl1pPr>
      <a:lvl2pPr marL="739775" indent="-282575" algn="l" defTabSz="449263" rtl="0" eaLnBrk="0" fontAlgn="base" hangingPunct="0">
        <a:spcBef>
          <a:spcPts val="500"/>
        </a:spcBef>
        <a:spcAft>
          <a:spcPct val="0"/>
        </a:spcAft>
        <a:buClr>
          <a:srgbClr val="0033CC"/>
        </a:buClr>
        <a:buSzPct val="100000"/>
        <a:buFont typeface="Arial" charset="0"/>
        <a:defRPr sz="2000">
          <a:solidFill>
            <a:srgbClr val="0033CC"/>
          </a:solidFill>
          <a:latin typeface="+mn-lt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33CC"/>
        </a:buClr>
        <a:buSzPct val="100000"/>
        <a:buFont typeface="Arial" charset="0"/>
        <a:buChar char="•"/>
        <a:defRPr>
          <a:solidFill>
            <a:srgbClr val="0033CC"/>
          </a:solidFill>
          <a:latin typeface="+mn-lt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33CC"/>
        </a:buClr>
        <a:buSzPct val="100000"/>
        <a:buFont typeface="Arial" charset="0"/>
        <a:buChar char="–"/>
        <a:defRPr sz="1600">
          <a:solidFill>
            <a:srgbClr val="0033CC"/>
          </a:solidFill>
          <a:latin typeface="+mn-lt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33CC"/>
        </a:buClr>
        <a:buSzPct val="100000"/>
        <a:buFont typeface="Arial" charset="0"/>
        <a:buChar char="»"/>
        <a:defRPr sz="1600">
          <a:solidFill>
            <a:srgbClr val="0033CC"/>
          </a:solidFill>
          <a:latin typeface="+mn-lt"/>
        </a:defRPr>
      </a:lvl5pPr>
      <a:lvl6pPr marL="2514600" indent="-228600" algn="l" defTabSz="449263" rtl="0" fontAlgn="base">
        <a:spcBef>
          <a:spcPts val="400"/>
        </a:spcBef>
        <a:spcAft>
          <a:spcPct val="0"/>
        </a:spcAft>
        <a:buClr>
          <a:srgbClr val="0033CC"/>
        </a:buClr>
        <a:buSzPct val="100000"/>
        <a:buFont typeface="Arial" charset="0"/>
        <a:buChar char="»"/>
        <a:defRPr sz="1600">
          <a:solidFill>
            <a:srgbClr val="0033CC"/>
          </a:solidFill>
          <a:latin typeface="+mn-lt"/>
        </a:defRPr>
      </a:lvl6pPr>
      <a:lvl7pPr marL="2971800" indent="-228600" algn="l" defTabSz="449263" rtl="0" fontAlgn="base">
        <a:spcBef>
          <a:spcPts val="400"/>
        </a:spcBef>
        <a:spcAft>
          <a:spcPct val="0"/>
        </a:spcAft>
        <a:buClr>
          <a:srgbClr val="0033CC"/>
        </a:buClr>
        <a:buSzPct val="100000"/>
        <a:buFont typeface="Arial" charset="0"/>
        <a:buChar char="»"/>
        <a:defRPr sz="1600">
          <a:solidFill>
            <a:srgbClr val="0033CC"/>
          </a:solidFill>
          <a:latin typeface="+mn-lt"/>
        </a:defRPr>
      </a:lvl7pPr>
      <a:lvl8pPr marL="3429000" indent="-228600" algn="l" defTabSz="449263" rtl="0" fontAlgn="base">
        <a:spcBef>
          <a:spcPts val="400"/>
        </a:spcBef>
        <a:spcAft>
          <a:spcPct val="0"/>
        </a:spcAft>
        <a:buClr>
          <a:srgbClr val="0033CC"/>
        </a:buClr>
        <a:buSzPct val="100000"/>
        <a:buFont typeface="Arial" charset="0"/>
        <a:buChar char="»"/>
        <a:defRPr sz="1600">
          <a:solidFill>
            <a:srgbClr val="0033CC"/>
          </a:solidFill>
          <a:latin typeface="+mn-lt"/>
        </a:defRPr>
      </a:lvl8pPr>
      <a:lvl9pPr marL="3886200" indent="-228600" algn="l" defTabSz="449263" rtl="0" fontAlgn="base">
        <a:spcBef>
          <a:spcPts val="400"/>
        </a:spcBef>
        <a:spcAft>
          <a:spcPct val="0"/>
        </a:spcAft>
        <a:buClr>
          <a:srgbClr val="0033CC"/>
        </a:buClr>
        <a:buSzPct val="100000"/>
        <a:buFont typeface="Arial" charset="0"/>
        <a:buChar char="»"/>
        <a:defRPr sz="1600">
          <a:solidFill>
            <a:srgbClr val="0033CC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549650" y="914400"/>
            <a:ext cx="6161088" cy="481965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05225" y="981075"/>
            <a:ext cx="5846763" cy="1368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 para editar o formato do título de texto</a:t>
            </a:r>
          </a:p>
        </p:txBody>
      </p:sp>
      <p:sp>
        <p:nvSpPr>
          <p:cNvPr id="2" name="Line 3"/>
          <p:cNvSpPr>
            <a:spLocks noChangeShapeType="1"/>
          </p:cNvSpPr>
          <p:nvPr/>
        </p:nvSpPr>
        <p:spPr bwMode="auto">
          <a:xfrm>
            <a:off x="330200" y="5805488"/>
            <a:ext cx="9245600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BR"/>
          </a:p>
        </p:txBody>
      </p:sp>
      <p:pic>
        <p:nvPicPr>
          <p:cNvPr id="2056" name="Picture 5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378075" y="6021388"/>
            <a:ext cx="5224463" cy="690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057" name="Picture 6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065213" y="2622550"/>
            <a:ext cx="1171575" cy="950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058" name="Picture 7"/>
          <p:cNvPicPr>
            <a:picLocks noChangeAspect="1" noChangeArrowheads="1"/>
          </p:cNvPicPr>
          <p:nvPr/>
        </p:nvPicPr>
        <p:blipFill>
          <a:blip r:embed="rId16" cstate="print"/>
          <a:srcRect t="-10387" r="75580"/>
          <a:stretch>
            <a:fillRect/>
          </a:stretch>
        </p:blipFill>
        <p:spPr bwMode="auto">
          <a:xfrm>
            <a:off x="777875" y="981075"/>
            <a:ext cx="1482725" cy="731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062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29038" y="4365625"/>
            <a:ext cx="5689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Click to edit Master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  <p:sldLayoutId id="2147483661" r:id="rId12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200">
          <a:solidFill>
            <a:srgbClr val="000000"/>
          </a:solidFill>
          <a:latin typeface="Arial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200">
          <a:solidFill>
            <a:srgbClr val="000000"/>
          </a:solidFill>
          <a:latin typeface="Arial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200">
          <a:solidFill>
            <a:srgbClr val="000000"/>
          </a:solidFill>
          <a:latin typeface="Arial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200">
          <a:solidFill>
            <a:srgbClr val="000000"/>
          </a:solidFill>
          <a:latin typeface="Arial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200">
          <a:solidFill>
            <a:srgbClr val="000000"/>
          </a:solidFill>
          <a:latin typeface="Arial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200">
          <a:solidFill>
            <a:srgbClr val="000000"/>
          </a:solidFill>
          <a:latin typeface="Arial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200">
          <a:solidFill>
            <a:srgbClr val="000000"/>
          </a:solidFill>
          <a:latin typeface="Arial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3200">
          <a:solidFill>
            <a:srgbClr val="000000"/>
          </a:solidFill>
          <a:latin typeface="Arial" charset="0"/>
        </a:defRPr>
      </a:lvl9pPr>
    </p:titleStyle>
    <p:bodyStyle>
      <a:lvl1pPr marL="339725" indent="-339725" algn="ctr" defTabSz="449263" rtl="0" eaLnBrk="0" fontAlgn="base" hangingPunct="0">
        <a:spcBef>
          <a:spcPts val="600"/>
        </a:spcBef>
        <a:spcAft>
          <a:spcPct val="0"/>
        </a:spcAft>
        <a:buClr>
          <a:srgbClr val="0033CC"/>
        </a:buClr>
        <a:buSzPct val="100000"/>
        <a:buFont typeface="Arial" charset="0"/>
        <a:defRPr sz="2400">
          <a:solidFill>
            <a:srgbClr val="0033CC"/>
          </a:solidFill>
          <a:latin typeface="+mn-lt"/>
          <a:ea typeface="+mn-ea"/>
          <a:cs typeface="+mn-cs"/>
        </a:defRPr>
      </a:lvl1pPr>
      <a:lvl2pPr marL="739775" indent="-282575" algn="l" defTabSz="449263" rtl="0" eaLnBrk="0" fontAlgn="base" hangingPunct="0">
        <a:spcBef>
          <a:spcPts val="500"/>
        </a:spcBef>
        <a:spcAft>
          <a:spcPct val="0"/>
        </a:spcAft>
        <a:buClr>
          <a:srgbClr val="0033CC"/>
        </a:buClr>
        <a:buSzPct val="100000"/>
        <a:buFont typeface="Arial" charset="0"/>
        <a:defRPr sz="2000">
          <a:solidFill>
            <a:srgbClr val="0033CC"/>
          </a:solidFill>
          <a:latin typeface="+mn-lt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33CC"/>
        </a:buClr>
        <a:buSzPct val="100000"/>
        <a:buFont typeface="Arial" charset="0"/>
        <a:defRPr>
          <a:solidFill>
            <a:srgbClr val="0033CC"/>
          </a:solidFill>
          <a:latin typeface="+mn-lt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33CC"/>
        </a:buClr>
        <a:buSzPct val="100000"/>
        <a:buFont typeface="Arial" charset="0"/>
        <a:defRPr sz="1600">
          <a:solidFill>
            <a:srgbClr val="0033CC"/>
          </a:solidFill>
          <a:latin typeface="+mn-lt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33CC"/>
        </a:buClr>
        <a:buSzPct val="100000"/>
        <a:buFont typeface="Arial" charset="0"/>
        <a:defRPr sz="1600">
          <a:solidFill>
            <a:srgbClr val="0033CC"/>
          </a:solidFill>
          <a:latin typeface="+mn-lt"/>
        </a:defRPr>
      </a:lvl5pPr>
      <a:lvl6pPr marL="2514600" indent="-228600" algn="l" defTabSz="449263" rtl="0" fontAlgn="base">
        <a:spcBef>
          <a:spcPts val="400"/>
        </a:spcBef>
        <a:spcAft>
          <a:spcPct val="0"/>
        </a:spcAft>
        <a:buClr>
          <a:srgbClr val="0033CC"/>
        </a:buClr>
        <a:buSzPct val="100000"/>
        <a:buFont typeface="Arial" charset="0"/>
        <a:buChar char="»"/>
        <a:defRPr sz="1600">
          <a:solidFill>
            <a:srgbClr val="0033CC"/>
          </a:solidFill>
          <a:latin typeface="+mn-lt"/>
        </a:defRPr>
      </a:lvl6pPr>
      <a:lvl7pPr marL="2971800" indent="-228600" algn="l" defTabSz="449263" rtl="0" fontAlgn="base">
        <a:spcBef>
          <a:spcPts val="400"/>
        </a:spcBef>
        <a:spcAft>
          <a:spcPct val="0"/>
        </a:spcAft>
        <a:buClr>
          <a:srgbClr val="0033CC"/>
        </a:buClr>
        <a:buSzPct val="100000"/>
        <a:buFont typeface="Arial" charset="0"/>
        <a:buChar char="»"/>
        <a:defRPr sz="1600">
          <a:solidFill>
            <a:srgbClr val="0033CC"/>
          </a:solidFill>
          <a:latin typeface="+mn-lt"/>
        </a:defRPr>
      </a:lvl7pPr>
      <a:lvl8pPr marL="3429000" indent="-228600" algn="l" defTabSz="449263" rtl="0" fontAlgn="base">
        <a:spcBef>
          <a:spcPts val="400"/>
        </a:spcBef>
        <a:spcAft>
          <a:spcPct val="0"/>
        </a:spcAft>
        <a:buClr>
          <a:srgbClr val="0033CC"/>
        </a:buClr>
        <a:buSzPct val="100000"/>
        <a:buFont typeface="Arial" charset="0"/>
        <a:buChar char="»"/>
        <a:defRPr sz="1600">
          <a:solidFill>
            <a:srgbClr val="0033CC"/>
          </a:solidFill>
          <a:latin typeface="+mn-lt"/>
        </a:defRPr>
      </a:lvl8pPr>
      <a:lvl9pPr marL="3886200" indent="-228600" algn="l" defTabSz="449263" rtl="0" fontAlgn="base">
        <a:spcBef>
          <a:spcPts val="400"/>
        </a:spcBef>
        <a:spcAft>
          <a:spcPct val="0"/>
        </a:spcAft>
        <a:buClr>
          <a:srgbClr val="0033CC"/>
        </a:buClr>
        <a:buSzPct val="100000"/>
        <a:buFont typeface="Arial" charset="0"/>
        <a:buChar char="»"/>
        <a:defRPr sz="1600">
          <a:solidFill>
            <a:srgbClr val="0033CC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4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2"/>
          <p:cNvSpPr>
            <a:spLocks noGrp="1"/>
          </p:cNvSpPr>
          <p:nvPr>
            <p:ph type="title"/>
          </p:nvPr>
        </p:nvSpPr>
        <p:spPr>
          <a:xfrm>
            <a:off x="3586163" y="1052513"/>
            <a:ext cx="6048375" cy="446405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/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RCC-8005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Aula 3 – </a:t>
            </a:r>
            <a:r>
              <a:rPr lang="en-US" sz="2800" dirty="0" smtClean="0">
                <a:solidFill>
                  <a:schemeClr val="bg1"/>
                </a:solidFill>
              </a:rPr>
              <a:t>29/08/2017 </a:t>
            </a:r>
            <a:r>
              <a:rPr lang="en-US" sz="2800" dirty="0" smtClean="0">
                <a:solidFill>
                  <a:schemeClr val="bg1"/>
                </a:solidFill>
              </a:rPr>
              <a:t/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err="1" smtClean="0">
                <a:solidFill>
                  <a:schemeClr val="bg1"/>
                </a:solidFill>
              </a:rPr>
              <a:t>Ética</a:t>
            </a:r>
            <a:r>
              <a:rPr lang="en-US" sz="2800" dirty="0" smtClean="0">
                <a:solidFill>
                  <a:schemeClr val="bg1"/>
                </a:solidFill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</a:rPr>
              <a:t>Ética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Econômica</a:t>
            </a:r>
            <a:r>
              <a:rPr lang="en-US" sz="2800" dirty="0" smtClean="0">
                <a:solidFill>
                  <a:schemeClr val="bg1"/>
                </a:solidFill>
              </a:rPr>
              <a:t> e </a:t>
            </a:r>
            <a:r>
              <a:rPr lang="en-US" sz="2800" dirty="0" err="1" smtClean="0">
                <a:solidFill>
                  <a:schemeClr val="bg1"/>
                </a:solidFill>
              </a:rPr>
              <a:t>Justiça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Davi R. de </a:t>
            </a:r>
            <a:r>
              <a:rPr lang="en-US" sz="3600" dirty="0" err="1" smtClean="0">
                <a:solidFill>
                  <a:schemeClr val="bg1"/>
                </a:solidFill>
              </a:rPr>
              <a:t>Moura</a:t>
            </a:r>
            <a:r>
              <a:rPr lang="en-US" sz="3600" dirty="0" smtClean="0">
                <a:solidFill>
                  <a:schemeClr val="bg1"/>
                </a:solidFill>
              </a:rPr>
              <a:t> Costa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7150" y="152400"/>
            <a:ext cx="9505950" cy="838200"/>
          </a:xfrm>
        </p:spPr>
        <p:txBody>
          <a:bodyPr/>
          <a:lstStyle/>
          <a:p>
            <a:r>
              <a:rPr lang="en-US" smtClean="0"/>
              <a:t>A Organização Econômica – visão Contratual</a:t>
            </a:r>
            <a:endParaRPr lang="pt-BR" smtClean="0"/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7950" y="1052513"/>
            <a:ext cx="9799638" cy="4392612"/>
          </a:xfrm>
        </p:spPr>
        <p:txBody>
          <a:bodyPr/>
          <a:lstStyle/>
          <a:p>
            <a:pPr marL="457200" indent="-457200">
              <a:lnSpc>
                <a:spcPct val="130000"/>
              </a:lnSpc>
              <a:buClr>
                <a:schemeClr val="bg1"/>
              </a:buClr>
              <a:buFont typeface="Wingdings" pitchFamily="2" charset="2"/>
              <a:buNone/>
            </a:pPr>
            <a:r>
              <a:rPr lang="pt-BR" dirty="0" smtClean="0">
                <a:solidFill>
                  <a:schemeClr val="bg1"/>
                </a:solidFill>
              </a:rPr>
              <a:t>Veja que a Função Objetivo (</a:t>
            </a:r>
            <a:r>
              <a:rPr lang="pt-BR" i="1" dirty="0" smtClean="0">
                <a:solidFill>
                  <a:schemeClr val="bg1"/>
                </a:solidFill>
              </a:rPr>
              <a:t>V</a:t>
            </a:r>
            <a:r>
              <a:rPr lang="pt-BR" dirty="0" smtClean="0">
                <a:solidFill>
                  <a:schemeClr val="bg1"/>
                </a:solidFill>
              </a:rPr>
              <a:t>) das organizações está intrinsecamente relacionada ao comportamento do agente econômico, pois:</a:t>
            </a:r>
          </a:p>
          <a:p>
            <a:pPr marL="457200" indent="-457200">
              <a:lnSpc>
                <a:spcPct val="130000"/>
              </a:lnSpc>
              <a:buClr>
                <a:schemeClr val="bg1"/>
              </a:buClr>
              <a:buFont typeface="Wingdings" pitchFamily="2" charset="2"/>
              <a:buNone/>
            </a:pPr>
            <a:r>
              <a:rPr lang="pt-BR" dirty="0" smtClean="0">
                <a:solidFill>
                  <a:schemeClr val="bg1"/>
                </a:solidFill>
              </a:rPr>
              <a:t>Agentes econômicos = seres humanos:</a:t>
            </a:r>
          </a:p>
          <a:p>
            <a:pPr marL="457200" indent="-457200">
              <a:lnSpc>
                <a:spcPct val="130000"/>
              </a:lnSpc>
              <a:buClr>
                <a:schemeClr val="bg1"/>
              </a:buClr>
              <a:buFont typeface="Wingdings" pitchFamily="2" charset="2"/>
              <a:buNone/>
            </a:pPr>
            <a:r>
              <a:rPr lang="pt-BR" dirty="0" smtClean="0">
                <a:solidFill>
                  <a:schemeClr val="bg1"/>
                </a:solidFill>
              </a:rPr>
              <a:t>- Decidem</a:t>
            </a:r>
          </a:p>
          <a:p>
            <a:pPr marL="457200" indent="-457200">
              <a:lnSpc>
                <a:spcPct val="130000"/>
              </a:lnSpc>
              <a:buClr>
                <a:schemeClr val="bg1"/>
              </a:buClr>
              <a:buFont typeface="Wingdings" pitchFamily="2" charset="2"/>
              <a:buNone/>
            </a:pPr>
            <a:r>
              <a:rPr lang="pt-BR" dirty="0" smtClean="0">
                <a:solidFill>
                  <a:schemeClr val="bg1"/>
                </a:solidFill>
              </a:rPr>
              <a:t>- Votam</a:t>
            </a:r>
          </a:p>
          <a:p>
            <a:pPr marL="457200" indent="-457200">
              <a:lnSpc>
                <a:spcPct val="130000"/>
              </a:lnSpc>
              <a:buClr>
                <a:schemeClr val="bg1"/>
              </a:buClr>
              <a:buFont typeface="Wingdings" pitchFamily="2" charset="2"/>
              <a:buNone/>
            </a:pPr>
            <a:r>
              <a:rPr lang="pt-BR" dirty="0" smtClean="0">
                <a:solidFill>
                  <a:schemeClr val="bg1"/>
                </a:solidFill>
              </a:rPr>
              <a:t>- Agem</a:t>
            </a:r>
          </a:p>
        </p:txBody>
      </p:sp>
      <p:sp>
        <p:nvSpPr>
          <p:cNvPr id="161800" name="AutoShape 8"/>
          <p:cNvSpPr>
            <a:spLocks/>
          </p:cNvSpPr>
          <p:nvPr/>
        </p:nvSpPr>
        <p:spPr bwMode="auto">
          <a:xfrm>
            <a:off x="1928813" y="3140819"/>
            <a:ext cx="360362" cy="1584325"/>
          </a:xfrm>
          <a:prstGeom prst="rightBrace">
            <a:avLst>
              <a:gd name="adj1" fmla="val 36637"/>
              <a:gd name="adj2" fmla="val 50000"/>
            </a:avLst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1801" name="Object 9"/>
          <p:cNvGraphicFramePr>
            <a:graphicFrameLocks noChangeAspect="1"/>
          </p:cNvGraphicFramePr>
          <p:nvPr/>
        </p:nvGraphicFramePr>
        <p:xfrm>
          <a:off x="2460154" y="3721521"/>
          <a:ext cx="213360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31" name="Equation" r:id="rId3" imgW="812520" imgH="190440" progId="Equation.3">
                  <p:embed/>
                </p:oleObj>
              </mc:Choice>
              <mc:Fallback>
                <p:oleObj name="Equation" r:id="rId3" imgW="81252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0154" y="3721521"/>
                        <a:ext cx="2133600" cy="50006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8550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8" y="147638"/>
            <a:ext cx="9907587" cy="833437"/>
          </a:xfrm>
        </p:spPr>
        <p:txBody>
          <a:bodyPr/>
          <a:lstStyle/>
          <a:p>
            <a:r>
              <a:rPr lang="en-US" sz="2800" dirty="0" smtClean="0"/>
              <a:t>A </a:t>
            </a:r>
            <a:r>
              <a:rPr lang="en-US" sz="2800" dirty="0" err="1" smtClean="0"/>
              <a:t>Organização</a:t>
            </a:r>
            <a:r>
              <a:rPr lang="en-US" sz="2800" dirty="0" smtClean="0"/>
              <a:t> </a:t>
            </a:r>
            <a:r>
              <a:rPr lang="en-US" sz="2800" dirty="0" err="1" smtClean="0"/>
              <a:t>Econômica</a:t>
            </a:r>
            <a:r>
              <a:rPr lang="en-US" sz="2800" dirty="0" smtClean="0"/>
              <a:t> – </a:t>
            </a:r>
            <a:r>
              <a:rPr lang="en-US" sz="2800" dirty="0" err="1" smtClean="0"/>
              <a:t>Tomada</a:t>
            </a:r>
            <a:r>
              <a:rPr lang="en-US" sz="2800" dirty="0" smtClean="0"/>
              <a:t> de </a:t>
            </a:r>
            <a:r>
              <a:rPr lang="en-US" sz="2800" dirty="0" err="1" smtClean="0"/>
              <a:t>decisão</a:t>
            </a:r>
            <a:r>
              <a:rPr lang="en-US" sz="2800" dirty="0" smtClean="0"/>
              <a:t> - </a:t>
            </a:r>
            <a:r>
              <a:rPr lang="en-US" sz="2800" dirty="0" err="1" smtClean="0"/>
              <a:t>escolha</a:t>
            </a:r>
            <a:endParaRPr lang="pt-BR" sz="2800" dirty="0" smtClean="0"/>
          </a:p>
        </p:txBody>
      </p:sp>
      <p:sp>
        <p:nvSpPr>
          <p:cNvPr id="158726" name="Text Box 6"/>
          <p:cNvSpPr txBox="1">
            <a:spLocks noChangeArrowheads="1"/>
          </p:cNvSpPr>
          <p:nvPr/>
        </p:nvSpPr>
        <p:spPr bwMode="auto">
          <a:xfrm>
            <a:off x="57150" y="2276475"/>
            <a:ext cx="4035425" cy="45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>
                <a:solidFill>
                  <a:schemeClr val="tx1"/>
                </a:solidFill>
              </a:rPr>
              <a:t>     Decisões dos Agentes:</a:t>
            </a:r>
          </a:p>
        </p:txBody>
      </p:sp>
      <p:sp>
        <p:nvSpPr>
          <p:cNvPr id="158727" name="Rectangle 7"/>
          <p:cNvSpPr>
            <a:spLocks noChangeArrowheads="1"/>
          </p:cNvSpPr>
          <p:nvPr/>
        </p:nvSpPr>
        <p:spPr bwMode="auto">
          <a:xfrm>
            <a:off x="2505075" y="3535363"/>
            <a:ext cx="4608513" cy="1549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pt-BR" dirty="0">
                <a:solidFill>
                  <a:schemeClr val="tx1"/>
                </a:solidFill>
              </a:rPr>
              <a:t>Ciência:</a:t>
            </a:r>
          </a:p>
          <a:p>
            <a:r>
              <a:rPr lang="pt-BR" dirty="0">
                <a:solidFill>
                  <a:schemeClr val="tx1"/>
                </a:solidFill>
              </a:rPr>
              <a:t>- Valores e </a:t>
            </a:r>
            <a:r>
              <a:rPr lang="pt-BR" dirty="0" smtClean="0">
                <a:solidFill>
                  <a:schemeClr val="tx1"/>
                </a:solidFill>
              </a:rPr>
              <a:t>Princípios</a:t>
            </a:r>
            <a:endParaRPr lang="pt-BR" dirty="0">
              <a:solidFill>
                <a:schemeClr val="tx1"/>
              </a:solidFill>
            </a:endParaRPr>
          </a:p>
          <a:p>
            <a:r>
              <a:rPr lang="pt-BR" dirty="0">
                <a:solidFill>
                  <a:schemeClr val="tx1"/>
                </a:solidFill>
              </a:rPr>
              <a:t>Instituição:</a:t>
            </a:r>
          </a:p>
          <a:p>
            <a:r>
              <a:rPr lang="pt-BR" dirty="0">
                <a:solidFill>
                  <a:schemeClr val="tx1"/>
                </a:solidFill>
              </a:rPr>
              <a:t>- Conjunto de Regras de Conduta</a:t>
            </a:r>
          </a:p>
        </p:txBody>
      </p:sp>
      <p:sp>
        <p:nvSpPr>
          <p:cNvPr id="158729" name="Text Box 9"/>
          <p:cNvSpPr txBox="1">
            <a:spLocks noChangeArrowheads="1"/>
          </p:cNvSpPr>
          <p:nvPr/>
        </p:nvSpPr>
        <p:spPr bwMode="auto">
          <a:xfrm>
            <a:off x="5275263" y="2276475"/>
            <a:ext cx="1335087" cy="45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>
                <a:solidFill>
                  <a:schemeClr val="tx1"/>
                </a:solidFill>
              </a:rPr>
              <a:t>Escolhas</a:t>
            </a:r>
          </a:p>
        </p:txBody>
      </p:sp>
      <p:sp>
        <p:nvSpPr>
          <p:cNvPr id="158731" name="AutoShape 11"/>
          <p:cNvSpPr>
            <a:spLocks/>
          </p:cNvSpPr>
          <p:nvPr/>
        </p:nvSpPr>
        <p:spPr bwMode="auto">
          <a:xfrm>
            <a:off x="6897688" y="1697038"/>
            <a:ext cx="144462" cy="1727200"/>
          </a:xfrm>
          <a:prstGeom prst="leftBrace">
            <a:avLst>
              <a:gd name="adj1" fmla="val 99634"/>
              <a:gd name="adj2" fmla="val 50000"/>
            </a:avLst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8734" name="AutoShape 14"/>
          <p:cNvSpPr>
            <a:spLocks noChangeArrowheads="1"/>
          </p:cNvSpPr>
          <p:nvPr/>
        </p:nvSpPr>
        <p:spPr bwMode="auto">
          <a:xfrm rot="1401861">
            <a:off x="7185025" y="4149725"/>
            <a:ext cx="936625" cy="431800"/>
          </a:xfrm>
          <a:prstGeom prst="leftArrow">
            <a:avLst>
              <a:gd name="adj1" fmla="val 50000"/>
              <a:gd name="adj2" fmla="val 542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8735" name="Oval 15"/>
          <p:cNvSpPr>
            <a:spLocks noChangeArrowheads="1"/>
          </p:cNvSpPr>
          <p:nvPr/>
        </p:nvSpPr>
        <p:spPr bwMode="auto">
          <a:xfrm>
            <a:off x="8123238" y="4292600"/>
            <a:ext cx="1727200" cy="12239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u="sng">
                <a:solidFill>
                  <a:schemeClr val="tx1"/>
                </a:solidFill>
              </a:rPr>
              <a:t>Ética</a:t>
            </a:r>
          </a:p>
        </p:txBody>
      </p:sp>
      <p:sp>
        <p:nvSpPr>
          <p:cNvPr id="158736" name="Oval 16"/>
          <p:cNvSpPr>
            <a:spLocks noChangeArrowheads="1"/>
          </p:cNvSpPr>
          <p:nvPr/>
        </p:nvSpPr>
        <p:spPr bwMode="auto">
          <a:xfrm>
            <a:off x="44450" y="4292600"/>
            <a:ext cx="1727200" cy="12239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u="sng">
                <a:solidFill>
                  <a:schemeClr val="tx1"/>
                </a:solidFill>
              </a:rPr>
              <a:t>Ética</a:t>
            </a:r>
          </a:p>
        </p:txBody>
      </p:sp>
      <p:sp>
        <p:nvSpPr>
          <p:cNvPr id="158737" name="AutoShape 17"/>
          <p:cNvSpPr>
            <a:spLocks noChangeArrowheads="1"/>
          </p:cNvSpPr>
          <p:nvPr/>
        </p:nvSpPr>
        <p:spPr bwMode="auto">
          <a:xfrm rot="9430251">
            <a:off x="1577975" y="4076700"/>
            <a:ext cx="936625" cy="431800"/>
          </a:xfrm>
          <a:prstGeom prst="leftArrow">
            <a:avLst>
              <a:gd name="adj1" fmla="val 50000"/>
              <a:gd name="adj2" fmla="val 542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58738" name="Object 18"/>
          <p:cNvGraphicFramePr>
            <a:graphicFrameLocks noChangeAspect="1"/>
          </p:cNvGraphicFramePr>
          <p:nvPr/>
        </p:nvGraphicFramePr>
        <p:xfrm>
          <a:off x="7227888" y="1773238"/>
          <a:ext cx="2266950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73" name="Equation" r:id="rId3" imgW="863280" imgH="215640" progId="Equation.3">
                  <p:embed/>
                </p:oleObj>
              </mc:Choice>
              <mc:Fallback>
                <p:oleObj name="Equation" r:id="rId3" imgW="8632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7888" y="1773238"/>
                        <a:ext cx="2266950" cy="566737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8740" name="Object 20"/>
          <p:cNvGraphicFramePr>
            <a:graphicFrameLocks noChangeAspect="1"/>
          </p:cNvGraphicFramePr>
          <p:nvPr/>
        </p:nvGraphicFramePr>
        <p:xfrm>
          <a:off x="7227888" y="2717800"/>
          <a:ext cx="2400300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74" name="Equation" r:id="rId5" imgW="914400" imgH="215640" progId="Equation.3">
                  <p:embed/>
                </p:oleObj>
              </mc:Choice>
              <mc:Fallback>
                <p:oleObj name="Equation" r:id="rId5" imgW="9144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7888" y="2717800"/>
                        <a:ext cx="2400300" cy="56673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8741" name="AutoShape 21"/>
          <p:cNvSpPr>
            <a:spLocks noChangeArrowheads="1"/>
          </p:cNvSpPr>
          <p:nvPr/>
        </p:nvSpPr>
        <p:spPr bwMode="auto">
          <a:xfrm>
            <a:off x="4233863" y="2132013"/>
            <a:ext cx="936625" cy="720725"/>
          </a:xfrm>
          <a:prstGeom prst="rightArrow">
            <a:avLst>
              <a:gd name="adj1" fmla="val 50000"/>
              <a:gd name="adj2" fmla="val 3248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i="1">
                <a:solidFill>
                  <a:schemeClr val="tx1"/>
                </a:solidFill>
                <a:latin typeface="Times New Roman" pitchFamily="18" charset="0"/>
              </a:rPr>
              <a:t>f(.)</a:t>
            </a:r>
          </a:p>
        </p:txBody>
      </p:sp>
      <p:graphicFrame>
        <p:nvGraphicFramePr>
          <p:cNvPr id="158743" name="Object 23"/>
          <p:cNvGraphicFramePr>
            <a:graphicFrameLocks noChangeAspect="1"/>
          </p:cNvGraphicFramePr>
          <p:nvPr/>
        </p:nvGraphicFramePr>
        <p:xfrm>
          <a:off x="4244752" y="3000946"/>
          <a:ext cx="781050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75" name="Equation" r:id="rId7" imgW="279360" imgH="190440" progId="Equation.3">
                  <p:embed/>
                </p:oleObj>
              </mc:Choice>
              <mc:Fallback>
                <p:oleObj name="Equation" r:id="rId7" imgW="27936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4752" y="3000946"/>
                        <a:ext cx="781050" cy="50006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0280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7150" y="152400"/>
            <a:ext cx="9505950" cy="838200"/>
          </a:xfrm>
        </p:spPr>
        <p:txBody>
          <a:bodyPr/>
          <a:lstStyle/>
          <a:p>
            <a:r>
              <a:rPr lang="en-US" dirty="0" err="1" smtClean="0"/>
              <a:t>Ética</a:t>
            </a:r>
            <a:r>
              <a:rPr lang="en-US" dirty="0" smtClean="0"/>
              <a:t> - </a:t>
            </a:r>
            <a:r>
              <a:rPr lang="en-US" dirty="0" err="1" smtClean="0"/>
              <a:t>conceitos</a:t>
            </a:r>
            <a:endParaRPr lang="pt-BR" dirty="0" smtClean="0"/>
          </a:p>
        </p:txBody>
      </p:sp>
      <p:sp>
        <p:nvSpPr>
          <p:cNvPr id="6" name="Oval 16"/>
          <p:cNvSpPr>
            <a:spLocks noChangeArrowheads="1"/>
          </p:cNvSpPr>
          <p:nvPr/>
        </p:nvSpPr>
        <p:spPr bwMode="auto">
          <a:xfrm>
            <a:off x="4737770" y="1124744"/>
            <a:ext cx="1727200" cy="12239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u="sng">
                <a:solidFill>
                  <a:schemeClr val="tx1"/>
                </a:solidFill>
              </a:rPr>
              <a:t>Ética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2328007" y="2348880"/>
            <a:ext cx="7306307" cy="26776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Sistema de </a:t>
            </a:r>
            <a:r>
              <a:rPr lang="pt-BR" u="sng" dirty="0" smtClean="0">
                <a:solidFill>
                  <a:schemeClr val="tx1"/>
                </a:solidFill>
              </a:rPr>
              <a:t>Princípios</a:t>
            </a:r>
            <a:r>
              <a:rPr lang="pt-BR" dirty="0" smtClean="0">
                <a:solidFill>
                  <a:schemeClr val="tx1"/>
                </a:solidFill>
              </a:rPr>
              <a:t> e </a:t>
            </a:r>
            <a:r>
              <a:rPr lang="pt-BR" u="sng" dirty="0" smtClean="0">
                <a:solidFill>
                  <a:schemeClr val="tx1"/>
                </a:solidFill>
              </a:rPr>
              <a:t>Valores</a:t>
            </a:r>
            <a:r>
              <a:rPr lang="pt-BR" dirty="0" smtClean="0">
                <a:solidFill>
                  <a:schemeClr val="tx1"/>
                </a:solidFill>
              </a:rPr>
              <a:t> Compartilhados</a:t>
            </a:r>
            <a:endParaRPr lang="en-US" dirty="0" smtClean="0"/>
          </a:p>
          <a:p>
            <a:r>
              <a:rPr lang="pt-BR" dirty="0" smtClean="0">
                <a:solidFill>
                  <a:schemeClr val="tx1"/>
                </a:solidFill>
              </a:rPr>
              <a:t>por uma comunidade simples ou complexa: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Exemplo para: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Habitantes de um país, estado ou município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Membros de uma mesma microrregião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Membros de uma ordem religiosa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Funcionários dentro da empresa</a:t>
            </a:r>
          </a:p>
        </p:txBody>
      </p:sp>
      <p:graphicFrame>
        <p:nvGraphicFramePr>
          <p:cNvPr id="203779" name="Object 3"/>
          <p:cNvGraphicFramePr>
            <a:graphicFrameLocks noChangeAspect="1"/>
          </p:cNvGraphicFramePr>
          <p:nvPr/>
        </p:nvGraphicFramePr>
        <p:xfrm>
          <a:off x="8986242" y="2348880"/>
          <a:ext cx="319087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789" name="Equation" r:id="rId3" imgW="114120" imgH="152280" progId="Equation.3">
                  <p:embed/>
                </p:oleObj>
              </mc:Choice>
              <mc:Fallback>
                <p:oleObj name="Equation" r:id="rId3" imgW="114120" imgH="1522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86242" y="2348880"/>
                        <a:ext cx="319087" cy="4000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ta para a direita 10"/>
          <p:cNvSpPr/>
          <p:nvPr/>
        </p:nvSpPr>
        <p:spPr bwMode="auto">
          <a:xfrm rot="5400000">
            <a:off x="741324" y="2384886"/>
            <a:ext cx="1944217" cy="432048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ahoma" pitchFamily="34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7150" y="152400"/>
            <a:ext cx="9505950" cy="838200"/>
          </a:xfrm>
        </p:spPr>
        <p:txBody>
          <a:bodyPr/>
          <a:lstStyle/>
          <a:p>
            <a:r>
              <a:rPr lang="en-US" dirty="0" err="1" smtClean="0"/>
              <a:t>Ética</a:t>
            </a:r>
            <a:r>
              <a:rPr lang="en-US" dirty="0" smtClean="0"/>
              <a:t> - </a:t>
            </a:r>
            <a:r>
              <a:rPr lang="en-US" dirty="0" err="1" smtClean="0"/>
              <a:t>conceitos</a:t>
            </a:r>
            <a:endParaRPr lang="pt-BR" dirty="0" smtClean="0"/>
          </a:p>
        </p:txBody>
      </p:sp>
      <p:sp>
        <p:nvSpPr>
          <p:cNvPr id="8" name="CaixaDeTexto 7"/>
          <p:cNvSpPr txBox="1"/>
          <p:nvPr/>
        </p:nvSpPr>
        <p:spPr>
          <a:xfrm>
            <a:off x="633314" y="1133764"/>
            <a:ext cx="2016224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Princípios</a:t>
            </a:r>
          </a:p>
        </p:txBody>
      </p:sp>
      <p:sp>
        <p:nvSpPr>
          <p:cNvPr id="7" name="Seta para a direita 6"/>
          <p:cNvSpPr/>
          <p:nvPr/>
        </p:nvSpPr>
        <p:spPr bwMode="auto">
          <a:xfrm rot="5400000">
            <a:off x="705322" y="1700808"/>
            <a:ext cx="576064" cy="432048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ahoma" pitchFamily="34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493974" y="2420888"/>
            <a:ext cx="8060220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Gera o alicerce para as crenças e valores compartilhados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417290" y="3687415"/>
            <a:ext cx="3557384" cy="1569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Separa e define o que é:</a:t>
            </a:r>
          </a:p>
          <a:p>
            <a:pPr lvl="1">
              <a:buFont typeface="Arial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Certo e errado</a:t>
            </a:r>
          </a:p>
          <a:p>
            <a:pPr lvl="1">
              <a:buFont typeface="Arial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Bem e mal</a:t>
            </a:r>
          </a:p>
          <a:p>
            <a:pPr lvl="1">
              <a:buFont typeface="Arial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Justo e injusto</a:t>
            </a:r>
          </a:p>
        </p:txBody>
      </p:sp>
      <p:graphicFrame>
        <p:nvGraphicFramePr>
          <p:cNvPr id="205826" name="Object 2"/>
          <p:cNvGraphicFramePr>
            <a:graphicFrameLocks noChangeAspect="1"/>
          </p:cNvGraphicFramePr>
          <p:nvPr/>
        </p:nvGraphicFramePr>
        <p:xfrm>
          <a:off x="2145482" y="1170994"/>
          <a:ext cx="319087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36" name="Equation" r:id="rId3" imgW="114120" imgH="152280" progId="Equation.3">
                  <p:embed/>
                </p:oleObj>
              </mc:Choice>
              <mc:Fallback>
                <p:oleObj name="Equation" r:id="rId3" imgW="114120" imgH="1522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5482" y="1170994"/>
                        <a:ext cx="319087" cy="4000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tângulo 1"/>
          <p:cNvSpPr/>
          <p:nvPr/>
        </p:nvSpPr>
        <p:spPr>
          <a:xfrm>
            <a:off x="4881786" y="5228839"/>
            <a:ext cx="4953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1600" dirty="0"/>
              <a:t>https://www.youtube.com/watch?v=vjKaWlEvyvU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7150" y="152400"/>
            <a:ext cx="9505950" cy="838200"/>
          </a:xfrm>
        </p:spPr>
        <p:txBody>
          <a:bodyPr/>
          <a:lstStyle/>
          <a:p>
            <a:r>
              <a:rPr lang="en-US" dirty="0" err="1" smtClean="0"/>
              <a:t>Ética</a:t>
            </a:r>
            <a:r>
              <a:rPr lang="en-US" dirty="0" smtClean="0"/>
              <a:t> - </a:t>
            </a:r>
            <a:r>
              <a:rPr lang="en-US" dirty="0" err="1" smtClean="0"/>
              <a:t>conceitos</a:t>
            </a:r>
            <a:endParaRPr lang="pt-BR" dirty="0" smtClean="0"/>
          </a:p>
        </p:txBody>
      </p:sp>
      <p:sp>
        <p:nvSpPr>
          <p:cNvPr id="7" name="Seta para a direita 6"/>
          <p:cNvSpPr/>
          <p:nvPr/>
        </p:nvSpPr>
        <p:spPr bwMode="auto">
          <a:xfrm rot="5400000">
            <a:off x="669317" y="2096852"/>
            <a:ext cx="1368152" cy="432048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ahoma" pitchFamily="34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417290" y="3212976"/>
            <a:ext cx="8198078" cy="1569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Podem ser compartilhado por diversas comunidades;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Alguns mudam ao passar do tempo;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Alguns variam entre as comunidades;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Alguns são constantes ao longo da história e da geografia.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417290" y="1133764"/>
            <a:ext cx="2016224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Princípios</a:t>
            </a:r>
          </a:p>
        </p:txBody>
      </p:sp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1929458" y="1170994"/>
          <a:ext cx="319087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60" name="Equation" r:id="rId3" imgW="114120" imgH="152280" progId="Equation.3">
                  <p:embed/>
                </p:oleObj>
              </mc:Choice>
              <mc:Fallback>
                <p:oleObj name="Equation" r:id="rId3" imgW="114120" imgH="1522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9458" y="1170994"/>
                        <a:ext cx="319087" cy="4000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7150" y="152400"/>
            <a:ext cx="9505950" cy="838200"/>
          </a:xfrm>
        </p:spPr>
        <p:txBody>
          <a:bodyPr/>
          <a:lstStyle/>
          <a:p>
            <a:r>
              <a:rPr lang="en-US" dirty="0" err="1" smtClean="0"/>
              <a:t>Ética</a:t>
            </a:r>
            <a:r>
              <a:rPr lang="en-US" dirty="0" smtClean="0"/>
              <a:t> - </a:t>
            </a:r>
            <a:r>
              <a:rPr lang="en-US" dirty="0" err="1" smtClean="0"/>
              <a:t>conceito</a:t>
            </a:r>
            <a:endParaRPr lang="pt-BR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07950" y="1052513"/>
            <a:ext cx="9799638" cy="64829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449263" rtl="0" eaLnBrk="0" fontAlgn="base" latinLnBrk="0" hangingPunct="0">
              <a:lnSpc>
                <a:spcPct val="130000"/>
              </a:lnSpc>
              <a:spcBef>
                <a:spcPts val="6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None/>
              <a:tabLst/>
              <a:defRPr/>
            </a:pPr>
            <a:r>
              <a:rPr kumimoji="0" lang="pt-BR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Ética – conjunto de preceitos que norteiam o que seria uma boa vida.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103500" y="1743199"/>
            <a:ext cx="2120132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Ética Aplicada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2577530" y="1743199"/>
            <a:ext cx="2358339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Ética Normativa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5385842" y="1743199"/>
            <a:ext cx="1519968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pt-BR" dirty="0" err="1" smtClean="0">
                <a:solidFill>
                  <a:schemeClr val="tx1"/>
                </a:solidFill>
              </a:rPr>
              <a:t>Metaética</a:t>
            </a:r>
            <a:endParaRPr lang="pt-BR" dirty="0" smtClean="0">
              <a:solidFill>
                <a:schemeClr val="tx1"/>
              </a:solidFill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7331826" y="1743199"/>
            <a:ext cx="2446504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Psicologia Moral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55427" y="3083476"/>
            <a:ext cx="9411551" cy="1569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Tenta resolver problemas pontuais. Por exemplo, de alocação.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- Dado a escassez de recursos, em que o governo deveria investir?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		# Educação para crianças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		# Programas de seguridade social para velhos</a:t>
            </a:r>
          </a:p>
        </p:txBody>
      </p:sp>
      <p:sp>
        <p:nvSpPr>
          <p:cNvPr id="15" name="Seta para baixo 14"/>
          <p:cNvSpPr/>
          <p:nvPr/>
        </p:nvSpPr>
        <p:spPr bwMode="auto">
          <a:xfrm>
            <a:off x="777330" y="2348880"/>
            <a:ext cx="360040" cy="576064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ahoma" pitchFamily="34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7150" y="152400"/>
            <a:ext cx="9505950" cy="838200"/>
          </a:xfrm>
        </p:spPr>
        <p:txBody>
          <a:bodyPr/>
          <a:lstStyle/>
          <a:p>
            <a:r>
              <a:rPr lang="en-US" dirty="0" err="1" smtClean="0"/>
              <a:t>Ética</a:t>
            </a:r>
            <a:r>
              <a:rPr lang="en-US" dirty="0" smtClean="0"/>
              <a:t> - </a:t>
            </a:r>
            <a:r>
              <a:rPr lang="en-US" dirty="0" err="1" smtClean="0"/>
              <a:t>conceito</a:t>
            </a:r>
            <a:endParaRPr lang="pt-BR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07950" y="1052513"/>
            <a:ext cx="9799638" cy="64829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449263" rtl="0" eaLnBrk="0" fontAlgn="base" latinLnBrk="0" hangingPunct="0">
              <a:lnSpc>
                <a:spcPct val="130000"/>
              </a:lnSpc>
              <a:spcBef>
                <a:spcPts val="6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None/>
              <a:tabLst/>
              <a:defRPr/>
            </a:pPr>
            <a:r>
              <a:rPr kumimoji="0" lang="pt-BR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Ética – conjunto de preceitos que norteiam o que seria uma boa vida.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103500" y="1743199"/>
            <a:ext cx="2120132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Ética Aplicada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2577530" y="1743199"/>
            <a:ext cx="2358339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Ética Normativa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5385842" y="1743199"/>
            <a:ext cx="1519968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pt-BR" dirty="0" err="1" smtClean="0">
                <a:solidFill>
                  <a:schemeClr val="tx1"/>
                </a:solidFill>
              </a:rPr>
              <a:t>Metaética</a:t>
            </a:r>
            <a:endParaRPr lang="pt-BR" dirty="0" smtClean="0">
              <a:solidFill>
                <a:schemeClr val="tx1"/>
              </a:solidFill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7331826" y="1743199"/>
            <a:ext cx="2446504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Psicologia Moral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55427" y="3083476"/>
            <a:ext cx="8948283" cy="830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Estuda como deveria ser codificado os sistemas de princípios e 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valores de uma comunidade.</a:t>
            </a:r>
          </a:p>
        </p:txBody>
      </p:sp>
      <p:sp>
        <p:nvSpPr>
          <p:cNvPr id="15" name="Seta para baixo 14"/>
          <p:cNvSpPr/>
          <p:nvPr/>
        </p:nvSpPr>
        <p:spPr bwMode="auto">
          <a:xfrm>
            <a:off x="3441626" y="2348880"/>
            <a:ext cx="360040" cy="576064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ahoma" pitchFamily="34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7150" y="152400"/>
            <a:ext cx="9505950" cy="838200"/>
          </a:xfrm>
        </p:spPr>
        <p:txBody>
          <a:bodyPr/>
          <a:lstStyle/>
          <a:p>
            <a:r>
              <a:rPr lang="en-US" dirty="0" err="1" smtClean="0"/>
              <a:t>Ética</a:t>
            </a:r>
            <a:r>
              <a:rPr lang="en-US" dirty="0" smtClean="0"/>
              <a:t> - </a:t>
            </a:r>
            <a:r>
              <a:rPr lang="en-US" dirty="0" err="1" smtClean="0"/>
              <a:t>conceito</a:t>
            </a:r>
            <a:endParaRPr lang="pt-BR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07950" y="1052513"/>
            <a:ext cx="9799638" cy="64829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449263" rtl="0" eaLnBrk="0" fontAlgn="base" latinLnBrk="0" hangingPunct="0">
              <a:lnSpc>
                <a:spcPct val="130000"/>
              </a:lnSpc>
              <a:spcBef>
                <a:spcPts val="6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None/>
              <a:tabLst/>
              <a:defRPr/>
            </a:pPr>
            <a:r>
              <a:rPr kumimoji="0" lang="pt-BR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Ética – conjunto de preceitos que norteiam o que seria uma boa vida.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103500" y="1743199"/>
            <a:ext cx="2120132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Ética Aplicada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2577530" y="1743199"/>
            <a:ext cx="2358339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Ética Normativa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5385842" y="1743199"/>
            <a:ext cx="1519968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pt-BR" dirty="0" err="1" smtClean="0">
                <a:solidFill>
                  <a:schemeClr val="tx1"/>
                </a:solidFill>
              </a:rPr>
              <a:t>Metaética</a:t>
            </a:r>
            <a:endParaRPr lang="pt-BR" dirty="0" smtClean="0">
              <a:solidFill>
                <a:schemeClr val="tx1"/>
              </a:solidFill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7331826" y="1743199"/>
            <a:ext cx="2446504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Psicologia Moral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55427" y="3083476"/>
            <a:ext cx="8573181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just"/>
            <a:r>
              <a:rPr lang="pt-BR" dirty="0" smtClean="0">
                <a:solidFill>
                  <a:schemeClr val="tx1"/>
                </a:solidFill>
              </a:rPr>
              <a:t>Estuda os fundamentos da moralidade (ética) e a busca pela 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</a:rPr>
              <a:t>Construção de sistemas morais unificadores, objetivamente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</a:rPr>
              <a:t>fundamentados.</a:t>
            </a:r>
          </a:p>
        </p:txBody>
      </p:sp>
      <p:sp>
        <p:nvSpPr>
          <p:cNvPr id="15" name="Seta para baixo 14"/>
          <p:cNvSpPr/>
          <p:nvPr/>
        </p:nvSpPr>
        <p:spPr bwMode="auto">
          <a:xfrm>
            <a:off x="5961906" y="2348880"/>
            <a:ext cx="360040" cy="576064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ahoma" pitchFamily="34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7150" y="152400"/>
            <a:ext cx="9505950" cy="838200"/>
          </a:xfrm>
        </p:spPr>
        <p:txBody>
          <a:bodyPr/>
          <a:lstStyle/>
          <a:p>
            <a:r>
              <a:rPr lang="en-US" dirty="0" err="1" smtClean="0"/>
              <a:t>Ética</a:t>
            </a:r>
            <a:r>
              <a:rPr lang="en-US" dirty="0" smtClean="0"/>
              <a:t> - </a:t>
            </a:r>
            <a:r>
              <a:rPr lang="en-US" dirty="0" err="1" smtClean="0"/>
              <a:t>conceito</a:t>
            </a:r>
            <a:endParaRPr lang="pt-BR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07950" y="1052513"/>
            <a:ext cx="9799638" cy="64829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449263" rtl="0" eaLnBrk="0" fontAlgn="base" latinLnBrk="0" hangingPunct="0">
              <a:lnSpc>
                <a:spcPct val="130000"/>
              </a:lnSpc>
              <a:spcBef>
                <a:spcPts val="6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None/>
              <a:tabLst/>
              <a:defRPr/>
            </a:pPr>
            <a:r>
              <a:rPr kumimoji="0" lang="pt-BR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Ética – conjunto de preceitos que norteiam o que seria uma boa vida.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103500" y="1743199"/>
            <a:ext cx="2120132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Ética Aplicada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2577530" y="1743199"/>
            <a:ext cx="2358339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Ética Normativa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5385842" y="1743199"/>
            <a:ext cx="1519968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pt-BR" dirty="0" err="1" smtClean="0">
                <a:solidFill>
                  <a:schemeClr val="tx1"/>
                </a:solidFill>
              </a:rPr>
              <a:t>Metaética</a:t>
            </a:r>
            <a:endParaRPr lang="pt-BR" dirty="0" smtClean="0">
              <a:solidFill>
                <a:schemeClr val="tx1"/>
              </a:solidFill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7331826" y="1743199"/>
            <a:ext cx="2446504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Psicologia Moral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139275" y="3083476"/>
            <a:ext cx="9705542" cy="830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Relaciona a Ética Aplicada à evolução cognitiva e ao comportamento,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como manifestação da questão psíquica do homem.</a:t>
            </a:r>
          </a:p>
        </p:txBody>
      </p:sp>
      <p:sp>
        <p:nvSpPr>
          <p:cNvPr id="15" name="Seta para baixo 14"/>
          <p:cNvSpPr/>
          <p:nvPr/>
        </p:nvSpPr>
        <p:spPr bwMode="auto">
          <a:xfrm>
            <a:off x="8410178" y="2348880"/>
            <a:ext cx="360040" cy="576064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ahoma" pitchFamily="34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7150" y="152400"/>
            <a:ext cx="9505950" cy="838200"/>
          </a:xfrm>
        </p:spPr>
        <p:txBody>
          <a:bodyPr/>
          <a:lstStyle/>
          <a:p>
            <a:r>
              <a:rPr lang="en-US" dirty="0" err="1" smtClean="0"/>
              <a:t>Ética</a:t>
            </a:r>
            <a:r>
              <a:rPr lang="en-US" dirty="0" smtClean="0"/>
              <a:t> </a:t>
            </a:r>
            <a:r>
              <a:rPr lang="en-US" dirty="0" err="1" smtClean="0"/>
              <a:t>Aplicada</a:t>
            </a:r>
            <a:endParaRPr lang="pt-BR" dirty="0" smtClean="0"/>
          </a:p>
        </p:txBody>
      </p:sp>
      <p:sp>
        <p:nvSpPr>
          <p:cNvPr id="9" name="CaixaDeTexto 8"/>
          <p:cNvSpPr txBox="1"/>
          <p:nvPr/>
        </p:nvSpPr>
        <p:spPr>
          <a:xfrm>
            <a:off x="103500" y="1815207"/>
            <a:ext cx="2120132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Ética Aplicada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55427" y="3083476"/>
            <a:ext cx="9411551" cy="1569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Tenta resolver problemas pontuais. Por exemplo, de alocação.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- Dado a escassez de recursos, em que o governo deveria investir?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		# Educação para crianças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		# Programas de seguridade social para velhos</a:t>
            </a:r>
          </a:p>
        </p:txBody>
      </p:sp>
      <p:sp>
        <p:nvSpPr>
          <p:cNvPr id="15" name="Seta para baixo 14"/>
          <p:cNvSpPr/>
          <p:nvPr/>
        </p:nvSpPr>
        <p:spPr bwMode="auto">
          <a:xfrm>
            <a:off x="849338" y="2420888"/>
            <a:ext cx="360040" cy="576064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ahoma" pitchFamily="34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16" name="Seta para baixo 15"/>
          <p:cNvSpPr/>
          <p:nvPr/>
        </p:nvSpPr>
        <p:spPr bwMode="auto">
          <a:xfrm rot="5400000">
            <a:off x="2541526" y="1736812"/>
            <a:ext cx="360040" cy="576064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ahoma" pitchFamily="34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17" name="Oval 15"/>
          <p:cNvSpPr>
            <a:spLocks noChangeArrowheads="1"/>
          </p:cNvSpPr>
          <p:nvPr/>
        </p:nvSpPr>
        <p:spPr bwMode="auto">
          <a:xfrm>
            <a:off x="3081586" y="1412776"/>
            <a:ext cx="2736354" cy="1223144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u="sng" dirty="0" smtClean="0">
                <a:solidFill>
                  <a:schemeClr val="tx1"/>
                </a:solidFill>
              </a:rPr>
              <a:t>Instituições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5817890" y="1584625"/>
            <a:ext cx="1399742" cy="830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Internas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Externas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7150" y="152400"/>
            <a:ext cx="9505950" cy="838200"/>
          </a:xfrm>
        </p:spPr>
        <p:txBody>
          <a:bodyPr/>
          <a:lstStyle/>
          <a:p>
            <a:r>
              <a:rPr lang="en-US" dirty="0" err="1" smtClean="0"/>
              <a:t>Ética</a:t>
            </a:r>
            <a:r>
              <a:rPr lang="en-US" dirty="0" smtClean="0"/>
              <a:t> - </a:t>
            </a:r>
            <a:r>
              <a:rPr lang="en-US" dirty="0" err="1" smtClean="0"/>
              <a:t>conceitos</a:t>
            </a:r>
            <a:endParaRPr lang="pt-BR" dirty="0" smtClean="0"/>
          </a:p>
        </p:txBody>
      </p:sp>
      <p:sp>
        <p:nvSpPr>
          <p:cNvPr id="6" name="Oval 16"/>
          <p:cNvSpPr>
            <a:spLocks noChangeArrowheads="1"/>
          </p:cNvSpPr>
          <p:nvPr/>
        </p:nvSpPr>
        <p:spPr bwMode="auto">
          <a:xfrm>
            <a:off x="4737770" y="1124744"/>
            <a:ext cx="1727200" cy="12239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u="sng">
                <a:solidFill>
                  <a:schemeClr val="tx1"/>
                </a:solidFill>
              </a:rPr>
              <a:t>Ética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2328007" y="2348880"/>
            <a:ext cx="7306307" cy="26776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Sistema de </a:t>
            </a:r>
            <a:r>
              <a:rPr lang="pt-BR" u="sng" dirty="0" smtClean="0">
                <a:solidFill>
                  <a:schemeClr val="tx1"/>
                </a:solidFill>
              </a:rPr>
              <a:t>Princípios</a:t>
            </a:r>
            <a:r>
              <a:rPr lang="pt-BR" dirty="0" smtClean="0">
                <a:solidFill>
                  <a:schemeClr val="tx1"/>
                </a:solidFill>
              </a:rPr>
              <a:t> e </a:t>
            </a:r>
            <a:r>
              <a:rPr lang="pt-BR" u="sng" dirty="0" smtClean="0">
                <a:solidFill>
                  <a:schemeClr val="tx1"/>
                </a:solidFill>
              </a:rPr>
              <a:t>Valores</a:t>
            </a:r>
            <a:r>
              <a:rPr lang="pt-BR" dirty="0" smtClean="0">
                <a:solidFill>
                  <a:schemeClr val="tx1"/>
                </a:solidFill>
              </a:rPr>
              <a:t> Compartilhados</a:t>
            </a:r>
            <a:endParaRPr lang="en-US" dirty="0" smtClean="0"/>
          </a:p>
          <a:p>
            <a:r>
              <a:rPr lang="pt-BR" dirty="0" smtClean="0">
                <a:solidFill>
                  <a:schemeClr val="tx1"/>
                </a:solidFill>
              </a:rPr>
              <a:t>por uma comunidade simples ou complexa: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Exemplo para: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Habitantes de um país, estado ou município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Membros de uma mesma microrregião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Membros de uma ordem religiosa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Funcionários dentro da empresa</a:t>
            </a:r>
          </a:p>
        </p:txBody>
      </p:sp>
      <p:graphicFrame>
        <p:nvGraphicFramePr>
          <p:cNvPr id="203779" name="Object 3"/>
          <p:cNvGraphicFramePr>
            <a:graphicFrameLocks noChangeAspect="1"/>
          </p:cNvGraphicFramePr>
          <p:nvPr/>
        </p:nvGraphicFramePr>
        <p:xfrm>
          <a:off x="8986242" y="2348880"/>
          <a:ext cx="319087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71" name="Equation" r:id="rId3" imgW="114120" imgH="152280" progId="Equation.3">
                  <p:embed/>
                </p:oleObj>
              </mc:Choice>
              <mc:Fallback>
                <p:oleObj name="Equation" r:id="rId3" imgW="114120" imgH="152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86242" y="2348880"/>
                        <a:ext cx="319087" cy="4000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992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ta para a direita 10"/>
          <p:cNvSpPr/>
          <p:nvPr/>
        </p:nvSpPr>
        <p:spPr bwMode="auto">
          <a:xfrm rot="5400000">
            <a:off x="741324" y="2384886"/>
            <a:ext cx="1944217" cy="432048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ahoma" pitchFamily="34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7150" y="152400"/>
            <a:ext cx="9505950" cy="838200"/>
          </a:xfrm>
        </p:spPr>
        <p:txBody>
          <a:bodyPr/>
          <a:lstStyle/>
          <a:p>
            <a:r>
              <a:rPr lang="en-US" dirty="0" err="1" smtClean="0"/>
              <a:t>Ética</a:t>
            </a:r>
            <a:r>
              <a:rPr lang="en-US" dirty="0" smtClean="0"/>
              <a:t> - </a:t>
            </a:r>
            <a:r>
              <a:rPr lang="en-US" dirty="0" err="1" smtClean="0"/>
              <a:t>conceitos</a:t>
            </a:r>
            <a:endParaRPr lang="pt-BR" dirty="0" smtClean="0"/>
          </a:p>
        </p:txBody>
      </p:sp>
      <p:sp>
        <p:nvSpPr>
          <p:cNvPr id="8" name="CaixaDeTexto 7"/>
          <p:cNvSpPr txBox="1"/>
          <p:nvPr/>
        </p:nvSpPr>
        <p:spPr>
          <a:xfrm>
            <a:off x="633314" y="1133764"/>
            <a:ext cx="2016224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Princípios</a:t>
            </a:r>
          </a:p>
        </p:txBody>
      </p:sp>
      <p:sp>
        <p:nvSpPr>
          <p:cNvPr id="7" name="Seta para a direita 6"/>
          <p:cNvSpPr/>
          <p:nvPr/>
        </p:nvSpPr>
        <p:spPr bwMode="auto">
          <a:xfrm rot="5400000">
            <a:off x="705322" y="1700808"/>
            <a:ext cx="576064" cy="432048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ahoma" pitchFamily="34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493974" y="2420888"/>
            <a:ext cx="8060220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Gera o alicerce para as crenças e valores compartilhados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417290" y="3687415"/>
            <a:ext cx="3557384" cy="1569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Separa e define o que é:</a:t>
            </a:r>
          </a:p>
          <a:p>
            <a:pPr lvl="1">
              <a:buFont typeface="Arial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Certo e errado</a:t>
            </a:r>
          </a:p>
          <a:p>
            <a:pPr lvl="1">
              <a:buFont typeface="Arial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Bem e mal</a:t>
            </a:r>
          </a:p>
          <a:p>
            <a:pPr lvl="1">
              <a:buFont typeface="Arial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Justo e injusto</a:t>
            </a:r>
          </a:p>
        </p:txBody>
      </p:sp>
      <p:graphicFrame>
        <p:nvGraphicFramePr>
          <p:cNvPr id="205826" name="Object 2"/>
          <p:cNvGraphicFramePr>
            <a:graphicFrameLocks noChangeAspect="1"/>
          </p:cNvGraphicFramePr>
          <p:nvPr/>
        </p:nvGraphicFramePr>
        <p:xfrm>
          <a:off x="2145482" y="1170994"/>
          <a:ext cx="319087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995" name="Equation" r:id="rId3" imgW="114120" imgH="152280" progId="Equation.3">
                  <p:embed/>
                </p:oleObj>
              </mc:Choice>
              <mc:Fallback>
                <p:oleObj name="Equation" r:id="rId3" imgW="114120" imgH="152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5482" y="1170994"/>
                        <a:ext cx="319087" cy="4000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tângulo 1"/>
          <p:cNvSpPr/>
          <p:nvPr/>
        </p:nvSpPr>
        <p:spPr>
          <a:xfrm>
            <a:off x="4881786" y="5228839"/>
            <a:ext cx="4953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1600" dirty="0"/>
              <a:t>https://www.youtube.com/watch?v=vjKaWlEvyvU</a:t>
            </a:r>
          </a:p>
        </p:txBody>
      </p:sp>
    </p:spTree>
    <p:extLst>
      <p:ext uri="{BB962C8B-B14F-4D97-AF65-F5344CB8AC3E}">
        <p14:creationId xmlns:p14="http://schemas.microsoft.com/office/powerpoint/2010/main" val="202865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7150" y="152400"/>
            <a:ext cx="9505950" cy="838200"/>
          </a:xfrm>
        </p:spPr>
        <p:txBody>
          <a:bodyPr/>
          <a:lstStyle/>
          <a:p>
            <a:r>
              <a:rPr lang="en-US" dirty="0" err="1" smtClean="0"/>
              <a:t>Ética</a:t>
            </a:r>
            <a:r>
              <a:rPr lang="en-US" dirty="0" smtClean="0"/>
              <a:t> - </a:t>
            </a:r>
            <a:r>
              <a:rPr lang="en-US" dirty="0" err="1" smtClean="0"/>
              <a:t>conceitos</a:t>
            </a:r>
            <a:endParaRPr lang="pt-BR" dirty="0" smtClean="0"/>
          </a:p>
        </p:txBody>
      </p:sp>
      <p:sp>
        <p:nvSpPr>
          <p:cNvPr id="7" name="Seta para a direita 6"/>
          <p:cNvSpPr/>
          <p:nvPr/>
        </p:nvSpPr>
        <p:spPr bwMode="auto">
          <a:xfrm rot="5400000">
            <a:off x="669317" y="2096852"/>
            <a:ext cx="1368152" cy="432048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ahoma" pitchFamily="34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417290" y="3212976"/>
            <a:ext cx="8198078" cy="1569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Podem ser compartilhado por diversas comunidades;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Alguns mudam ao passar do tempo;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Alguns variam entre as comunidades;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Alguns são constantes ao longo da história e da geografia.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417290" y="1133764"/>
            <a:ext cx="2016224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Princípios</a:t>
            </a:r>
          </a:p>
        </p:txBody>
      </p:sp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1929458" y="1170994"/>
          <a:ext cx="319087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19" name="Equation" r:id="rId3" imgW="114120" imgH="152280" progId="Equation.3">
                  <p:embed/>
                </p:oleObj>
              </mc:Choice>
              <mc:Fallback>
                <p:oleObj name="Equation" r:id="rId3" imgW="114120" imgH="152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9458" y="1170994"/>
                        <a:ext cx="319087" cy="4000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9300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" y="152400"/>
            <a:ext cx="8916988" cy="838200"/>
          </a:xfrm>
        </p:spPr>
        <p:txBody>
          <a:bodyPr/>
          <a:lstStyle/>
          <a:p>
            <a:r>
              <a:rPr lang="en-US" smtClean="0"/>
              <a:t>Resumo da aula</a:t>
            </a:r>
            <a:endParaRPr lang="pt-BR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" y="1125538"/>
            <a:ext cx="9742488" cy="4406900"/>
          </a:xfrm>
        </p:spPr>
        <p:txBody>
          <a:bodyPr/>
          <a:lstStyle/>
          <a:p>
            <a:pPr>
              <a:lnSpc>
                <a:spcPct val="230000"/>
              </a:lnSpc>
              <a:buClr>
                <a:schemeClr val="bg1"/>
              </a:buClr>
              <a:buFont typeface="Wingdings" pitchFamily="2" charset="2"/>
              <a:buChar char="ü"/>
            </a:pPr>
            <a:r>
              <a:rPr lang="pt-BR" dirty="0" smtClean="0">
                <a:solidFill>
                  <a:schemeClr val="bg1"/>
                </a:solidFill>
              </a:rPr>
              <a:t>Apresentação dos conceitos necessários para entender o comportamento nas organizações econômicas</a:t>
            </a:r>
          </a:p>
          <a:p>
            <a:pPr>
              <a:lnSpc>
                <a:spcPct val="230000"/>
              </a:lnSpc>
              <a:buClr>
                <a:schemeClr val="bg1"/>
              </a:buClr>
              <a:buFont typeface="Wingdings" pitchFamily="2" charset="2"/>
              <a:buChar char="ü"/>
            </a:pPr>
            <a:r>
              <a:rPr lang="pt-BR" dirty="0" smtClean="0">
                <a:solidFill>
                  <a:schemeClr val="bg1"/>
                </a:solidFill>
              </a:rPr>
              <a:t>Iniciar a construção do arcabouço teórico sobre ética nas organizações.</a:t>
            </a:r>
          </a:p>
        </p:txBody>
      </p:sp>
    </p:spTree>
    <p:extLst>
      <p:ext uri="{BB962C8B-B14F-4D97-AF65-F5344CB8AC3E}">
        <p14:creationId xmlns:p14="http://schemas.microsoft.com/office/powerpoint/2010/main" val="62191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7150" y="152400"/>
            <a:ext cx="8916988" cy="838200"/>
          </a:xfrm>
        </p:spPr>
        <p:txBody>
          <a:bodyPr/>
          <a:lstStyle/>
          <a:p>
            <a:r>
              <a:rPr lang="en-US" smtClean="0"/>
              <a:t>Organização Econômica</a:t>
            </a:r>
            <a:endParaRPr lang="pt-BR" smtClean="0"/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7950" y="1125538"/>
            <a:ext cx="9742488" cy="4535487"/>
          </a:xfrm>
        </p:spPr>
        <p:txBody>
          <a:bodyPr/>
          <a:lstStyle/>
          <a:p>
            <a:pPr marL="457200" indent="-457200">
              <a:lnSpc>
                <a:spcPct val="150000"/>
              </a:lnSpc>
              <a:buClr>
                <a:schemeClr val="bg1"/>
              </a:buClr>
              <a:buFont typeface="Wingdings" pitchFamily="2" charset="2"/>
              <a:buNone/>
            </a:pPr>
            <a:r>
              <a:rPr lang="pt-BR" smtClean="0">
                <a:solidFill>
                  <a:schemeClr val="bg1"/>
                </a:solidFill>
              </a:rPr>
              <a:t>Organizações econômicas – são entidades criadas para satisfazer aspirações humanas (individuais ou coletivas)</a:t>
            </a:r>
          </a:p>
          <a:p>
            <a:pPr marL="457200" indent="-457200">
              <a:lnSpc>
                <a:spcPct val="150000"/>
              </a:lnSpc>
              <a:buClr>
                <a:schemeClr val="bg1"/>
              </a:buClr>
              <a:buFont typeface="Wingdings" pitchFamily="2" charset="2"/>
              <a:buNone/>
            </a:pPr>
            <a:r>
              <a:rPr lang="pt-BR" smtClean="0">
                <a:solidFill>
                  <a:schemeClr val="bg1"/>
                </a:solidFill>
              </a:rPr>
              <a:t>As Organizações Econômicas Formais:</a:t>
            </a:r>
          </a:p>
          <a:p>
            <a:pPr marL="457200" indent="-457200">
              <a:lnSpc>
                <a:spcPct val="150000"/>
              </a:lnSpc>
              <a:buClr>
                <a:schemeClr val="bg1"/>
              </a:buClr>
              <a:buFont typeface="Wingdings" pitchFamily="2" charset="2"/>
              <a:buNone/>
            </a:pPr>
            <a:r>
              <a:rPr lang="pt-BR" smtClean="0">
                <a:solidFill>
                  <a:schemeClr val="bg1"/>
                </a:solidFill>
              </a:rPr>
              <a:t>Entidades com autonomia legal para realizar contratos, cumprí-los e garantir que sejam cumpridos via esferas competentes</a:t>
            </a:r>
          </a:p>
          <a:p>
            <a:pPr marL="457200" indent="-457200">
              <a:lnSpc>
                <a:spcPct val="150000"/>
              </a:lnSpc>
              <a:buClr>
                <a:schemeClr val="bg1"/>
              </a:buClr>
              <a:buFont typeface="Wingdings" pitchFamily="2" charset="2"/>
              <a:buNone/>
            </a:pPr>
            <a:r>
              <a:rPr lang="pt-BR" smtClean="0">
                <a:solidFill>
                  <a:schemeClr val="bg1"/>
                </a:solidFill>
              </a:rPr>
              <a:t>Seus direitos contratuais são separados dos direitos dos indivíduos ao qual pertecem.</a:t>
            </a:r>
          </a:p>
        </p:txBody>
      </p:sp>
    </p:spTree>
    <p:extLst>
      <p:ext uri="{BB962C8B-B14F-4D97-AF65-F5344CB8AC3E}">
        <p14:creationId xmlns:p14="http://schemas.microsoft.com/office/powerpoint/2010/main" val="341112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7150" y="152400"/>
            <a:ext cx="8916988" cy="838200"/>
          </a:xfrm>
        </p:spPr>
        <p:txBody>
          <a:bodyPr/>
          <a:lstStyle/>
          <a:p>
            <a:r>
              <a:rPr lang="en-US" smtClean="0"/>
              <a:t>Organização Econômica Formal</a:t>
            </a:r>
            <a:endParaRPr lang="pt-BR" smtClean="0"/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7950" y="1125538"/>
            <a:ext cx="9742488" cy="4535487"/>
          </a:xfrm>
        </p:spPr>
        <p:txBody>
          <a:bodyPr/>
          <a:lstStyle/>
          <a:p>
            <a:pPr marL="457200" indent="-457200">
              <a:lnSpc>
                <a:spcPct val="150000"/>
              </a:lnSpc>
              <a:buClr>
                <a:schemeClr val="bg1"/>
              </a:buClr>
              <a:buFont typeface="Wingdings" pitchFamily="2" charset="2"/>
              <a:buNone/>
            </a:pPr>
            <a:r>
              <a:rPr lang="pt-BR" sz="2000" smtClean="0">
                <a:solidFill>
                  <a:schemeClr val="bg1"/>
                </a:solidFill>
              </a:rPr>
              <a:t>Exemplos:</a:t>
            </a:r>
          </a:p>
          <a:p>
            <a:pPr marL="457200" indent="-457200">
              <a:lnSpc>
                <a:spcPct val="150000"/>
              </a:lnSpc>
              <a:buClr>
                <a:schemeClr val="bg1"/>
              </a:buClr>
              <a:buFont typeface="Wingdings" pitchFamily="2" charset="2"/>
              <a:buAutoNum type="alphaLcParenR"/>
            </a:pPr>
            <a:r>
              <a:rPr lang="pt-BR" sz="2000" smtClean="0">
                <a:solidFill>
                  <a:schemeClr val="bg1"/>
                </a:solidFill>
              </a:rPr>
              <a:t>Empresas de propriedade coletiva (corporations) </a:t>
            </a:r>
          </a:p>
          <a:p>
            <a:pPr marL="457200" indent="-457200">
              <a:lnSpc>
                <a:spcPct val="150000"/>
              </a:lnSpc>
              <a:buClr>
                <a:schemeClr val="bg1"/>
              </a:buClr>
              <a:buFont typeface="Wingdings" pitchFamily="2" charset="2"/>
              <a:buAutoNum type="alphaLcParenR"/>
            </a:pPr>
            <a:r>
              <a:rPr lang="pt-BR" sz="2000" smtClean="0">
                <a:solidFill>
                  <a:schemeClr val="bg1"/>
                </a:solidFill>
              </a:rPr>
              <a:t>Empresas de propriedade individual (solepropriertoship)</a:t>
            </a:r>
          </a:p>
          <a:p>
            <a:pPr marL="457200" indent="-457200">
              <a:lnSpc>
                <a:spcPct val="150000"/>
              </a:lnSpc>
              <a:buClr>
                <a:schemeClr val="bg1"/>
              </a:buClr>
              <a:buFont typeface="Wingdings" pitchFamily="2" charset="2"/>
              <a:buAutoNum type="alphaLcParenR"/>
            </a:pPr>
            <a:r>
              <a:rPr lang="pt-BR" sz="2000" smtClean="0">
                <a:solidFill>
                  <a:schemeClr val="bg1"/>
                </a:solidFill>
              </a:rPr>
              <a:t>Sindicatos e Associações </a:t>
            </a:r>
          </a:p>
          <a:p>
            <a:pPr marL="457200" indent="-457200">
              <a:lnSpc>
                <a:spcPct val="150000"/>
              </a:lnSpc>
              <a:buClr>
                <a:schemeClr val="bg1"/>
              </a:buClr>
              <a:buFont typeface="Wingdings" pitchFamily="2" charset="2"/>
              <a:buAutoNum type="alphaLcParenR"/>
            </a:pPr>
            <a:r>
              <a:rPr lang="pt-BR" sz="2000" smtClean="0">
                <a:solidFill>
                  <a:schemeClr val="bg1"/>
                </a:solidFill>
              </a:rPr>
              <a:t>Universidades</a:t>
            </a:r>
          </a:p>
          <a:p>
            <a:pPr marL="457200" indent="-457200">
              <a:lnSpc>
                <a:spcPct val="150000"/>
              </a:lnSpc>
              <a:buClr>
                <a:schemeClr val="bg1"/>
              </a:buClr>
              <a:buFont typeface="Wingdings" pitchFamily="2" charset="2"/>
              <a:buAutoNum type="alphaLcParenR"/>
            </a:pPr>
            <a:r>
              <a:rPr lang="pt-BR" sz="2000" smtClean="0">
                <a:solidFill>
                  <a:schemeClr val="bg1"/>
                </a:solidFill>
              </a:rPr>
              <a:t>Igrejas</a:t>
            </a:r>
          </a:p>
          <a:p>
            <a:pPr marL="457200" indent="-457200">
              <a:lnSpc>
                <a:spcPct val="150000"/>
              </a:lnSpc>
              <a:buClr>
                <a:schemeClr val="bg1"/>
              </a:buClr>
              <a:buFont typeface="Wingdings" pitchFamily="2" charset="2"/>
              <a:buAutoNum type="alphaLcParenR"/>
            </a:pPr>
            <a:r>
              <a:rPr lang="pt-BR" sz="2000" smtClean="0">
                <a:solidFill>
                  <a:schemeClr val="bg1"/>
                </a:solidFill>
              </a:rPr>
              <a:t>Agências governamentais</a:t>
            </a:r>
          </a:p>
          <a:p>
            <a:pPr marL="457200" indent="-457200">
              <a:lnSpc>
                <a:spcPct val="150000"/>
              </a:lnSpc>
              <a:buClr>
                <a:schemeClr val="bg1"/>
              </a:buClr>
              <a:buFont typeface="Wingdings" pitchFamily="2" charset="2"/>
              <a:buAutoNum type="alphaLcParenR"/>
            </a:pPr>
            <a:r>
              <a:rPr lang="pt-BR" sz="2000" smtClean="0">
                <a:solidFill>
                  <a:schemeClr val="bg1"/>
                </a:solidFill>
              </a:rPr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153105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7150" y="152400"/>
            <a:ext cx="9505950" cy="838200"/>
          </a:xfrm>
        </p:spPr>
        <p:txBody>
          <a:bodyPr/>
          <a:lstStyle/>
          <a:p>
            <a:r>
              <a:rPr lang="en-US" smtClean="0"/>
              <a:t>A Organização Econômica – visão Contratual</a:t>
            </a:r>
            <a:endParaRPr lang="pt-BR" smtClean="0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7950" y="1052513"/>
            <a:ext cx="9799638" cy="4608512"/>
          </a:xfrm>
        </p:spPr>
        <p:txBody>
          <a:bodyPr/>
          <a:lstStyle/>
          <a:p>
            <a:pPr marL="457200" indent="-457200">
              <a:lnSpc>
                <a:spcPct val="130000"/>
              </a:lnSpc>
              <a:buClr>
                <a:schemeClr val="bg1"/>
              </a:buClr>
              <a:buFont typeface="Wingdings" pitchFamily="2" charset="2"/>
              <a:buNone/>
            </a:pPr>
            <a:r>
              <a:rPr lang="pt-BR" smtClean="0">
                <a:solidFill>
                  <a:schemeClr val="bg1"/>
                </a:solidFill>
              </a:rPr>
              <a:t>As organizações são conjuntos de contratos     - formais e informais - entre os agentes econômicos que a compõe.</a:t>
            </a:r>
          </a:p>
          <a:p>
            <a:pPr marL="457200" indent="-457200">
              <a:lnSpc>
                <a:spcPct val="130000"/>
              </a:lnSpc>
              <a:buClr>
                <a:schemeClr val="bg1"/>
              </a:buClr>
              <a:buFont typeface="Wingdings" pitchFamily="2" charset="2"/>
              <a:buNone/>
            </a:pPr>
            <a:r>
              <a:rPr lang="pt-BR" smtClean="0">
                <a:solidFill>
                  <a:schemeClr val="bg1"/>
                </a:solidFill>
              </a:rPr>
              <a:t>Exemplo:</a:t>
            </a:r>
          </a:p>
          <a:p>
            <a:pPr marL="457200" indent="-457200">
              <a:lnSpc>
                <a:spcPct val="130000"/>
              </a:lnSpc>
              <a:buClr>
                <a:schemeClr val="bg1"/>
              </a:buClr>
              <a:buFont typeface="Wingdings" pitchFamily="2" charset="2"/>
              <a:buNone/>
            </a:pPr>
            <a:r>
              <a:rPr lang="pt-BR" smtClean="0">
                <a:solidFill>
                  <a:schemeClr val="bg1"/>
                </a:solidFill>
              </a:rPr>
              <a:t>Fornecedores, funcionários, investidores (proprietários e credores), gestores, clientes, etc.</a:t>
            </a:r>
          </a:p>
          <a:p>
            <a:pPr marL="457200" indent="-457200">
              <a:lnSpc>
                <a:spcPct val="130000"/>
              </a:lnSpc>
              <a:buClr>
                <a:schemeClr val="bg1"/>
              </a:buClr>
              <a:buFont typeface="Wingdings" pitchFamily="2" charset="2"/>
              <a:buNone/>
            </a:pPr>
            <a:r>
              <a:rPr lang="pt-BR" smtClean="0">
                <a:solidFill>
                  <a:schemeClr val="bg1"/>
                </a:solidFill>
              </a:rPr>
              <a:t>Contratos </a:t>
            </a:r>
          </a:p>
          <a:p>
            <a:pPr marL="457200" indent="-457200">
              <a:lnSpc>
                <a:spcPct val="130000"/>
              </a:lnSpc>
              <a:buClr>
                <a:schemeClr val="bg1"/>
              </a:buClr>
              <a:buFont typeface="Wingdings" pitchFamily="2" charset="2"/>
              <a:buNone/>
            </a:pPr>
            <a:r>
              <a:rPr lang="pt-BR" smtClean="0">
                <a:solidFill>
                  <a:schemeClr val="bg1"/>
                </a:solidFill>
              </a:rPr>
              <a:t>- Desenhados por agentes econômicos para satisfazer </a:t>
            </a:r>
            <a:br>
              <a:rPr lang="pt-BR" smtClean="0">
                <a:solidFill>
                  <a:schemeClr val="bg1"/>
                </a:solidFill>
              </a:rPr>
            </a:br>
            <a:r>
              <a:rPr lang="pt-BR" smtClean="0">
                <a:solidFill>
                  <a:schemeClr val="bg1"/>
                </a:solidFill>
              </a:rPr>
              <a:t>interesses individuais e coletivos</a:t>
            </a:r>
          </a:p>
          <a:p>
            <a:pPr marL="457200" indent="-457200">
              <a:lnSpc>
                <a:spcPct val="130000"/>
              </a:lnSpc>
              <a:buClr>
                <a:schemeClr val="bg1"/>
              </a:buClr>
              <a:buFont typeface="Wingdings" pitchFamily="2" charset="2"/>
              <a:buNone/>
            </a:pPr>
            <a:r>
              <a:rPr lang="pt-BR" smtClean="0">
                <a:solidFill>
                  <a:schemeClr val="bg1"/>
                </a:solidFill>
              </a:rPr>
              <a:t>- Delineados pelo Ambiente Institucional</a:t>
            </a:r>
          </a:p>
        </p:txBody>
      </p:sp>
      <p:graphicFrame>
        <p:nvGraphicFramePr>
          <p:cNvPr id="157702" name="Object 6"/>
          <p:cNvGraphicFramePr>
            <a:graphicFrameLocks noChangeAspect="1"/>
          </p:cNvGraphicFramePr>
          <p:nvPr/>
        </p:nvGraphicFramePr>
        <p:xfrm>
          <a:off x="6251575" y="1120775"/>
          <a:ext cx="3333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92" name="Equation" r:id="rId3" imgW="126720" imgH="203040" progId="Equation.3">
                  <p:embed/>
                </p:oleObj>
              </mc:Choice>
              <mc:Fallback>
                <p:oleObj name="Equation" r:id="rId3" imgW="1267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1575" y="1120775"/>
                        <a:ext cx="333375" cy="5334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7703" name="Object 7"/>
          <p:cNvGraphicFramePr>
            <a:graphicFrameLocks noChangeAspect="1"/>
          </p:cNvGraphicFramePr>
          <p:nvPr/>
        </p:nvGraphicFramePr>
        <p:xfrm>
          <a:off x="1641475" y="3687763"/>
          <a:ext cx="3333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93" name="Equation" r:id="rId5" imgW="126720" imgH="203040" progId="Equation.3">
                  <p:embed/>
                </p:oleObj>
              </mc:Choice>
              <mc:Fallback>
                <p:oleObj name="Equation" r:id="rId5" imgW="1267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1475" y="3687763"/>
                        <a:ext cx="333375" cy="5334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7704" name="AutoShape 8"/>
          <p:cNvSpPr>
            <a:spLocks/>
          </p:cNvSpPr>
          <p:nvPr/>
        </p:nvSpPr>
        <p:spPr bwMode="auto">
          <a:xfrm>
            <a:off x="7689850" y="4221163"/>
            <a:ext cx="288925" cy="1295400"/>
          </a:xfrm>
          <a:prstGeom prst="rightBrace">
            <a:avLst>
              <a:gd name="adj1" fmla="val 37363"/>
              <a:gd name="adj2" fmla="val 50000"/>
            </a:avLst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705" name="Text Box 9"/>
          <p:cNvSpPr txBox="1">
            <a:spLocks noChangeArrowheads="1"/>
          </p:cNvSpPr>
          <p:nvPr/>
        </p:nvSpPr>
        <p:spPr bwMode="auto">
          <a:xfrm>
            <a:off x="8050213" y="4594225"/>
            <a:ext cx="1720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/>
              <a:t>Instituições</a:t>
            </a:r>
          </a:p>
        </p:txBody>
      </p:sp>
    </p:spTree>
    <p:extLst>
      <p:ext uri="{BB962C8B-B14F-4D97-AF65-F5344CB8AC3E}">
        <p14:creationId xmlns:p14="http://schemas.microsoft.com/office/powerpoint/2010/main" val="48519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7150" y="152400"/>
            <a:ext cx="9505950" cy="838200"/>
          </a:xfrm>
        </p:spPr>
        <p:txBody>
          <a:bodyPr/>
          <a:lstStyle/>
          <a:p>
            <a:r>
              <a:rPr lang="en-US" smtClean="0"/>
              <a:t>A Organização Econômica – visão Contratual</a:t>
            </a:r>
            <a:endParaRPr lang="pt-BR" smtClean="0"/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7950" y="1052513"/>
            <a:ext cx="9799638" cy="1152525"/>
          </a:xfrm>
        </p:spPr>
        <p:txBody>
          <a:bodyPr/>
          <a:lstStyle/>
          <a:p>
            <a:pPr marL="457200" indent="-457200">
              <a:lnSpc>
                <a:spcPct val="130000"/>
              </a:lnSpc>
              <a:buClr>
                <a:schemeClr val="bg1"/>
              </a:buClr>
              <a:buFont typeface="Wingdings" pitchFamily="2" charset="2"/>
              <a:buNone/>
            </a:pPr>
            <a:r>
              <a:rPr lang="pt-BR" smtClean="0">
                <a:solidFill>
                  <a:schemeClr val="bg1"/>
                </a:solidFill>
              </a:rPr>
              <a:t>Assim suponha que a Organização apresente a seguinte função objetivo (sem incerteza):</a:t>
            </a:r>
          </a:p>
        </p:txBody>
      </p:sp>
      <p:graphicFrame>
        <p:nvGraphicFramePr>
          <p:cNvPr id="159748" name="Object 4"/>
          <p:cNvGraphicFramePr>
            <a:graphicFrameLocks noChangeAspect="1"/>
          </p:cNvGraphicFramePr>
          <p:nvPr/>
        </p:nvGraphicFramePr>
        <p:xfrm>
          <a:off x="3138488" y="2181225"/>
          <a:ext cx="3741737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25" name="Equation" r:id="rId3" imgW="1168200" imgH="190440" progId="Equation.3">
                  <p:embed/>
                </p:oleObj>
              </mc:Choice>
              <mc:Fallback>
                <p:oleObj name="Equation" r:id="rId3" imgW="116820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8488" y="2181225"/>
                        <a:ext cx="3741737" cy="61118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9749" name="Text Box 5"/>
          <p:cNvSpPr txBox="1">
            <a:spLocks noChangeArrowheads="1"/>
          </p:cNvSpPr>
          <p:nvPr/>
        </p:nvSpPr>
        <p:spPr bwMode="auto">
          <a:xfrm>
            <a:off x="469900" y="3081338"/>
            <a:ext cx="502602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/>
              <a:t>Onde:</a:t>
            </a:r>
          </a:p>
          <a:p>
            <a:r>
              <a:rPr lang="pt-BR"/>
              <a:t>F = Família de funções de produção</a:t>
            </a:r>
          </a:p>
          <a:p>
            <a:r>
              <a:rPr lang="pt-BR"/>
              <a:t>L = trabalho</a:t>
            </a:r>
          </a:p>
          <a:p>
            <a:r>
              <a:rPr lang="pt-BR"/>
              <a:t>K = capital</a:t>
            </a:r>
          </a:p>
          <a:p>
            <a:r>
              <a:rPr lang="pt-BR"/>
              <a:t>M = insumos (materiais)</a:t>
            </a:r>
          </a:p>
        </p:txBody>
      </p:sp>
      <p:graphicFrame>
        <p:nvGraphicFramePr>
          <p:cNvPr id="159750" name="Object 6"/>
          <p:cNvGraphicFramePr>
            <a:graphicFrameLocks noChangeAspect="1"/>
          </p:cNvGraphicFramePr>
          <p:nvPr/>
        </p:nvGraphicFramePr>
        <p:xfrm>
          <a:off x="6251575" y="3567113"/>
          <a:ext cx="333375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26" name="Equation" r:id="rId5" imgW="126720" imgH="152280" progId="Equation.3">
                  <p:embed/>
                </p:oleObj>
              </mc:Choice>
              <mc:Fallback>
                <p:oleObj name="Equation" r:id="rId5" imgW="126720" imgH="152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1575" y="3567113"/>
                        <a:ext cx="333375" cy="4000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9751" name="Text Box 7"/>
          <p:cNvSpPr txBox="1">
            <a:spLocks noChangeArrowheads="1"/>
          </p:cNvSpPr>
          <p:nvPr/>
        </p:nvSpPr>
        <p:spPr bwMode="auto">
          <a:xfrm>
            <a:off x="6597650" y="3535363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/>
              <a:t>= contratos</a:t>
            </a:r>
          </a:p>
        </p:txBody>
      </p:sp>
      <p:graphicFrame>
        <p:nvGraphicFramePr>
          <p:cNvPr id="159752" name="Object 8"/>
          <p:cNvGraphicFramePr>
            <a:graphicFrameLocks noChangeAspect="1"/>
          </p:cNvGraphicFramePr>
          <p:nvPr/>
        </p:nvGraphicFramePr>
        <p:xfrm>
          <a:off x="6249988" y="4224338"/>
          <a:ext cx="3333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27" name="Equation" r:id="rId7" imgW="126720" imgH="177480" progId="Equation.3">
                  <p:embed/>
                </p:oleObj>
              </mc:Choice>
              <mc:Fallback>
                <p:oleObj name="Equation" r:id="rId7" imgW="1267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9988" y="4224338"/>
                        <a:ext cx="333375" cy="4667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9753" name="Text Box 9"/>
          <p:cNvSpPr txBox="1">
            <a:spLocks noChangeArrowheads="1"/>
          </p:cNvSpPr>
          <p:nvPr/>
        </p:nvSpPr>
        <p:spPr bwMode="auto">
          <a:xfrm>
            <a:off x="6584950" y="4183063"/>
            <a:ext cx="2038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/>
              <a:t>= Instituições</a:t>
            </a:r>
          </a:p>
        </p:txBody>
      </p:sp>
    </p:spTree>
    <p:extLst>
      <p:ext uri="{BB962C8B-B14F-4D97-AF65-F5344CB8AC3E}">
        <p14:creationId xmlns:p14="http://schemas.microsoft.com/office/powerpoint/2010/main" val="194364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ahoma" pitchFamily="34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ahoma" pitchFamily="34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ahoma" pitchFamily="34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ahoma" pitchFamily="34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3807</TotalTime>
  <Words>701</Words>
  <Application>Microsoft Office PowerPoint</Application>
  <PresentationFormat>Personalizar</PresentationFormat>
  <Paragraphs>142</Paragraphs>
  <Slides>19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6" baseType="lpstr">
      <vt:lpstr>Arial</vt:lpstr>
      <vt:lpstr>Tahoma</vt:lpstr>
      <vt:lpstr>Times New Roman</vt:lpstr>
      <vt:lpstr>Wingdings</vt:lpstr>
      <vt:lpstr>Design padrão</vt:lpstr>
      <vt:lpstr>1_Design padrão</vt:lpstr>
      <vt:lpstr>Equation</vt:lpstr>
      <vt:lpstr> RCC-8005   Aula 3 – 29/08/2017  Ética, Ética Econômica e Justiça  Davi R. de Moura Costa</vt:lpstr>
      <vt:lpstr>Ética - conceitos</vt:lpstr>
      <vt:lpstr>Ética - conceitos</vt:lpstr>
      <vt:lpstr>Ética - conceitos</vt:lpstr>
      <vt:lpstr>Resumo da aula</vt:lpstr>
      <vt:lpstr>Organização Econômica</vt:lpstr>
      <vt:lpstr>Organização Econômica Formal</vt:lpstr>
      <vt:lpstr>A Organização Econômica – visão Contratual</vt:lpstr>
      <vt:lpstr>A Organização Econômica – visão Contratual</vt:lpstr>
      <vt:lpstr>A Organização Econômica – visão Contratual</vt:lpstr>
      <vt:lpstr>A Organização Econômica – Tomada de decisão - escolha</vt:lpstr>
      <vt:lpstr>Ética - conceitos</vt:lpstr>
      <vt:lpstr>Ética - conceitos</vt:lpstr>
      <vt:lpstr>Ética - conceitos</vt:lpstr>
      <vt:lpstr>Ética - conceito</vt:lpstr>
      <vt:lpstr>Ética - conceito</vt:lpstr>
      <vt:lpstr>Ética - conceito</vt:lpstr>
      <vt:lpstr>Ética - conceito</vt:lpstr>
      <vt:lpstr>Ética Aplicada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sbialosk</dc:creator>
  <cp:lastModifiedBy>Davi Rogerio de Moura Costa</cp:lastModifiedBy>
  <cp:revision>527</cp:revision>
  <dcterms:modified xsi:type="dcterms:W3CDTF">2017-08-29T12:02:52Z</dcterms:modified>
</cp:coreProperties>
</file>