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6"/>
  </p:notesMasterIdLst>
  <p:sldIdLst>
    <p:sldId id="277" r:id="rId2"/>
    <p:sldId id="301" r:id="rId3"/>
    <p:sldId id="308" r:id="rId4"/>
    <p:sldId id="309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88" autoAdjust="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FD31F1D-4F74-43CA-B3D0-EBE3A49BEF65}" type="datetimeFigureOut">
              <a:rPr lang="pt-BR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B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7C1BB0-6BDF-4306-B270-8AF06D070F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5822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6243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00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40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E24575-15E1-4BF0-9334-D251CEDF2C55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0216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9CA736B-ED2C-46D0-A2DE-50EB901A316D}" type="datetimeFigureOut">
              <a:rPr lang="pt-BR" smtClean="0"/>
              <a:pPr>
                <a:defRPr/>
              </a:pPr>
              <a:t>08/04/2019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CF2FC7A-4404-4E2D-99DD-D2598458766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CaixaDeTexto 40"/>
          <p:cNvSpPr txBox="1">
            <a:spLocks noChangeArrowheads="1"/>
          </p:cNvSpPr>
          <p:nvPr/>
        </p:nvSpPr>
        <p:spPr bwMode="auto">
          <a:xfrm>
            <a:off x="2414588" y="692151"/>
            <a:ext cx="3957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Introdução à Engenharia Civil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Aula S6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900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/>
              <a:t>ROTEIRO DA AULA S6  </a:t>
            </a:r>
            <a:endParaRPr lang="pt-BR" dirty="0"/>
          </a:p>
          <a:p>
            <a:pPr marL="514350" indent="-514350">
              <a:buClr>
                <a:schemeClr val="tx1"/>
              </a:buClr>
            </a:pPr>
            <a:r>
              <a:rPr lang="pt-BR" sz="2400" b="1" dirty="0"/>
              <a:t>1. Comentários sobre as apresentações e relatórios </a:t>
            </a:r>
          </a:p>
          <a:p>
            <a:pPr marL="514350" indent="-514350">
              <a:buClr>
                <a:schemeClr val="tx1"/>
              </a:buClr>
            </a:pPr>
            <a:r>
              <a:rPr lang="pt-BR" sz="2400" b="1" dirty="0"/>
              <a:t>2. Nota de participação</a:t>
            </a:r>
            <a:endParaRPr lang="pt-BR" sz="2400" dirty="0"/>
          </a:p>
          <a:p>
            <a:pPr marL="514350" indent="-514350">
              <a:buClr>
                <a:schemeClr val="tx1"/>
              </a:buClr>
            </a:pPr>
            <a:r>
              <a:rPr lang="pt-BR" sz="2400" b="1" dirty="0"/>
              <a:t>3. Conclusão do Relatório de Integração</a:t>
            </a:r>
            <a:endParaRPr lang="pt-B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2636912"/>
            <a:ext cx="9144000" cy="4221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>
                    <a:lumMod val="85000"/>
                  </a:schemeClr>
                </a:solidFill>
              </a:rPr>
              <a:t>Aula S6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pt-BR" sz="9600" b="1" dirty="0"/>
              <a:t>4. Descrição sucinta da 2</a:t>
            </a:r>
            <a:r>
              <a:rPr lang="pt-BR" sz="9600" b="1" u="sng" baseline="30000" dirty="0"/>
              <a:t>a</a:t>
            </a:r>
            <a:r>
              <a:rPr lang="pt-BR" sz="9600" b="1" dirty="0"/>
              <a:t> Fase do projeto</a:t>
            </a:r>
            <a:endParaRPr lang="pt-BR" sz="9600" dirty="0"/>
          </a:p>
          <a:p>
            <a:pPr lvl="0"/>
            <a:r>
              <a:rPr lang="pt-BR" sz="9600" dirty="0"/>
              <a:t>Definição de critérios de escolha ou de mérito.</a:t>
            </a:r>
          </a:p>
          <a:p>
            <a:pPr lvl="0"/>
            <a:r>
              <a:rPr lang="pt-BR" sz="9600" dirty="0"/>
              <a:t>Avaliação das soluções segundo os critérios adotados.</a:t>
            </a:r>
          </a:p>
          <a:p>
            <a:pPr lvl="0"/>
            <a:r>
              <a:rPr lang="pt-BR" sz="9600" dirty="0"/>
              <a:t>Escolha da solução final</a:t>
            </a:r>
          </a:p>
          <a:p>
            <a:pPr lvl="0"/>
            <a:r>
              <a:rPr lang="pt-BR" sz="9600" dirty="0"/>
              <a:t>Especificação da solução final.</a:t>
            </a:r>
          </a:p>
          <a:p>
            <a:pPr lvl="0"/>
            <a:endParaRPr lang="pt-BR" sz="9600" dirty="0"/>
          </a:p>
          <a:p>
            <a:r>
              <a:rPr lang="pt-BR" sz="9600" b="1" dirty="0"/>
              <a:t>5. Divisão dos novos grupos </a:t>
            </a:r>
            <a:endParaRPr lang="pt-BR" sz="9600" dirty="0"/>
          </a:p>
          <a:p>
            <a:endParaRPr lang="pt-BR" dirty="0"/>
          </a:p>
        </p:txBody>
      </p:sp>
      <p:sp>
        <p:nvSpPr>
          <p:cNvPr id="9" name="CaixaDeTexto 40"/>
          <p:cNvSpPr txBox="1">
            <a:spLocks noChangeArrowheads="1"/>
          </p:cNvSpPr>
          <p:nvPr/>
        </p:nvSpPr>
        <p:spPr bwMode="auto">
          <a:xfrm>
            <a:off x="2414588" y="692151"/>
            <a:ext cx="3957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68806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2708920"/>
            <a:ext cx="8280920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>
                    <a:lumMod val="85000"/>
                  </a:schemeClr>
                </a:solidFill>
              </a:rPr>
              <a:t>Aula S6</a:t>
            </a:r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pt-BR" sz="2400" b="1" dirty="0"/>
              <a:t>6. Início da 2</a:t>
            </a:r>
            <a:r>
              <a:rPr lang="pt-BR" sz="2400" b="1" u="sng" baseline="30000" dirty="0"/>
              <a:t>a</a:t>
            </a:r>
            <a:r>
              <a:rPr lang="pt-BR" sz="2400" b="1" dirty="0"/>
              <a:t> fase do projeto</a:t>
            </a:r>
            <a:endParaRPr lang="pt-BR" sz="2400" dirty="0"/>
          </a:p>
          <a:p>
            <a:pPr lvl="0"/>
            <a:r>
              <a:rPr lang="pt-BR" sz="2400" dirty="0"/>
              <a:t>O docente pede aos alunos que façam uma definição inicial dos critérios de mérito que serão usados na avaliação das soluções. Lembrar que devem ser considerados os aspectos técnicos, econômicos, sociais e ambientais. Os alunos devem trabalhar em grupos, segundo a nova formação definida para a 2</a:t>
            </a:r>
            <a:r>
              <a:rPr lang="pt-BR" sz="2400" u="sng" baseline="30000" dirty="0"/>
              <a:t>a</a:t>
            </a:r>
            <a:r>
              <a:rPr lang="pt-BR" sz="2400" dirty="0"/>
              <a:t> Fase. </a:t>
            </a:r>
          </a:p>
        </p:txBody>
      </p:sp>
      <p:sp>
        <p:nvSpPr>
          <p:cNvPr id="8" name="CaixaDeTexto 40"/>
          <p:cNvSpPr txBox="1">
            <a:spLocks noChangeArrowheads="1"/>
          </p:cNvSpPr>
          <p:nvPr/>
        </p:nvSpPr>
        <p:spPr bwMode="auto">
          <a:xfrm>
            <a:off x="2414588" y="692151"/>
            <a:ext cx="3957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688060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395536" y="2708920"/>
            <a:ext cx="8280920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2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chemeClr val="bg1">
                    <a:lumMod val="85000"/>
                  </a:schemeClr>
                </a:solidFill>
              </a:rPr>
              <a:t>Aula S6</a:t>
            </a:r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pt-BR" sz="2400" b="1" dirty="0"/>
              <a:t>Lição de Casa</a:t>
            </a:r>
            <a:endParaRPr lang="pt-BR" sz="2400" dirty="0"/>
          </a:p>
          <a:p>
            <a:pPr lvl="0"/>
            <a:r>
              <a:rPr lang="pt-BR" sz="2400" dirty="0"/>
              <a:t>Cada par de grupos espelho (antigo) deverá trazer um Relatório de Integração da 1</a:t>
            </a:r>
            <a:r>
              <a:rPr lang="pt-BR" sz="2400" u="sng" baseline="30000" dirty="0"/>
              <a:t>a</a:t>
            </a:r>
            <a:r>
              <a:rPr lang="pt-BR" sz="2400" dirty="0"/>
              <a:t> Fase com os correspondentes anexos (arquivo eletrônico).</a:t>
            </a:r>
          </a:p>
          <a:p>
            <a:pPr lvl="0"/>
            <a:r>
              <a:rPr lang="pt-BR" sz="2400" dirty="0"/>
              <a:t>Os grupos novos devem  trazer um relatório prévio, para discussão na próxima aula, com proposta de critérios de mérito para avaliar as soluções.</a:t>
            </a:r>
          </a:p>
        </p:txBody>
      </p:sp>
      <p:sp>
        <p:nvSpPr>
          <p:cNvPr id="9" name="CaixaDeTexto 40"/>
          <p:cNvSpPr txBox="1">
            <a:spLocks noChangeArrowheads="1"/>
          </p:cNvSpPr>
          <p:nvPr/>
        </p:nvSpPr>
        <p:spPr bwMode="auto">
          <a:xfrm>
            <a:off x="2414588" y="692151"/>
            <a:ext cx="395761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1600" dirty="0">
                <a:latin typeface="Arial" charset="0"/>
              </a:rPr>
              <a:t> 0313101 Introdução à Engenharia Civil</a:t>
            </a:r>
          </a:p>
        </p:txBody>
      </p:sp>
    </p:spTree>
    <p:extLst>
      <p:ext uri="{BB962C8B-B14F-4D97-AF65-F5344CB8AC3E}">
        <p14:creationId xmlns:p14="http://schemas.microsoft.com/office/powerpoint/2010/main" val="1688060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590</TotalTime>
  <Words>217</Words>
  <Application>Microsoft Office PowerPoint</Application>
  <PresentationFormat>Apresentação na tela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Candara</vt:lpstr>
      <vt:lpstr>Tw Cen MT</vt:lpstr>
      <vt:lpstr>Wingdings</vt:lpstr>
      <vt:lpstr>Wingdings 2</vt:lpstr>
      <vt:lpstr>Mediano</vt:lpstr>
      <vt:lpstr>Aula S6</vt:lpstr>
      <vt:lpstr>Aula S6</vt:lpstr>
      <vt:lpstr>Aula S6</vt:lpstr>
      <vt:lpstr>Aula S6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Engenharia</dc:title>
  <dc:creator>Bruno</dc:creator>
  <cp:lastModifiedBy>Osvaldo Nakao</cp:lastModifiedBy>
  <cp:revision>83</cp:revision>
  <cp:lastPrinted>2014-02-23T15:34:51Z</cp:lastPrinted>
  <dcterms:created xsi:type="dcterms:W3CDTF">2010-02-24T01:23:28Z</dcterms:created>
  <dcterms:modified xsi:type="dcterms:W3CDTF">2019-04-08T18:58:58Z</dcterms:modified>
</cp:coreProperties>
</file>