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9" autoAdjust="0"/>
    <p:restoredTop sz="69667" autoAdjust="0"/>
  </p:normalViewPr>
  <p:slideViewPr>
    <p:cSldViewPr snapToObjects="1">
      <p:cViewPr varScale="1">
        <p:scale>
          <a:sx n="113" d="100"/>
          <a:sy n="113" d="100"/>
        </p:scale>
        <p:origin x="-19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6446B2CC-66AF-4F91-AC7C-A9B975B79D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043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A1489C32-1D67-43B5-844D-5F246522A6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395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6134C-35D8-4DE3-A4E7-9DE4FBCFCA0B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53DE7D-75DE-42A6-BA8A-08FA97641A83}" type="slidenum">
              <a:rPr lang="pt-BR" smtClean="0"/>
              <a:pPr>
                <a:defRPr/>
              </a:pPr>
              <a:t>10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03597-FEAC-4FFA-A2A9-0029F24503C9}" type="slidenum">
              <a:rPr lang="pt-BR" smtClean="0"/>
              <a:pPr>
                <a:defRPr/>
              </a:pPr>
              <a:t>11</a:t>
            </a:fld>
            <a:endParaRPr lang="pt-B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0348C-3041-449A-B0B8-9E794298EB34}" type="slidenum">
              <a:rPr lang="pt-BR" smtClean="0"/>
              <a:pPr>
                <a:defRPr/>
              </a:pPr>
              <a:t>12</a:t>
            </a:fld>
            <a:endParaRPr 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9EFA0-A949-4993-AF11-A856613224E8}" type="slidenum">
              <a:rPr lang="pt-BR" smtClean="0"/>
              <a:pPr>
                <a:defRPr/>
              </a:pPr>
              <a:t>13</a:t>
            </a:fld>
            <a:endParaRPr lang="pt-B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8B862-6CBC-4CCF-9049-432FFB220CA8}" type="slidenum">
              <a:rPr lang="pt-BR" smtClean="0"/>
              <a:pPr>
                <a:defRPr/>
              </a:pPr>
              <a:t>14</a:t>
            </a:fld>
            <a:endParaRPr 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0AB24-533C-491E-B8F9-74D92F8875BA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4E71C-E82E-4F63-9CDE-19C7BC728177}" type="slidenum">
              <a:rPr lang="pt-BR" smtClean="0"/>
              <a:pPr>
                <a:defRPr/>
              </a:pPr>
              <a:t>16</a:t>
            </a:fld>
            <a:endParaRPr 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24245-2B62-4D81-A34D-9232D362F1DD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23047-78C2-4770-80A3-1BF5FE74A665}" type="slidenum">
              <a:rPr lang="pt-BR" smtClean="0"/>
              <a:pPr>
                <a:defRPr/>
              </a:pPr>
              <a:t>18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1F158-CC03-4DEA-BE97-40228C8EA41F}" type="slidenum">
              <a:rPr lang="pt-BR" smtClean="0"/>
              <a:pPr>
                <a:defRPr/>
              </a:pPr>
              <a:t>19</a:t>
            </a:fld>
            <a:endParaRPr lang="pt-B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85167-D456-4F1E-9F44-B7BBC7A935AB}" type="slidenum">
              <a:rPr lang="pt-BR" smtClean="0"/>
              <a:pPr>
                <a:defRPr/>
              </a:pPr>
              <a:t>2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8AD3F-9539-498B-AE4A-C46FFFB6CC8A}" type="slidenum">
              <a:rPr lang="pt-BR" smtClean="0"/>
              <a:pPr>
                <a:defRPr/>
              </a:pPr>
              <a:t>20</a:t>
            </a:fld>
            <a:endParaRPr 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D23D9-CFDA-4632-B360-7BB1ACB634B6}" type="slidenum">
              <a:rPr lang="pt-BR" smtClean="0"/>
              <a:pPr>
                <a:defRPr/>
              </a:pPr>
              <a:t>21</a:t>
            </a:fld>
            <a:endParaRPr lang="pt-B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7B83D-B680-4A63-B7D0-1817A0CD51CF}" type="slidenum">
              <a:rPr lang="pt-BR" smtClean="0"/>
              <a:pPr>
                <a:defRPr/>
              </a:pPr>
              <a:t>22</a:t>
            </a:fld>
            <a:endParaRPr 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7E75D0-25D9-4354-88E4-534D3A95799F}" type="slidenum">
              <a:rPr lang="pt-BR" smtClean="0"/>
              <a:pPr>
                <a:defRPr/>
              </a:pPr>
              <a:t>23</a:t>
            </a:fld>
            <a:endParaRPr lang="pt-B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42C01-FD8E-47EC-8882-997C520E1FA1}" type="slidenum">
              <a:rPr lang="pt-BR" smtClean="0"/>
              <a:pPr>
                <a:defRPr/>
              </a:pPr>
              <a:t>24</a:t>
            </a:fld>
            <a:endParaRPr lang="pt-B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73A47F-B702-44DA-B550-2573A0DD32DD}" type="slidenum">
              <a:rPr lang="pt-BR" smtClean="0"/>
              <a:pPr>
                <a:defRPr/>
              </a:pPr>
              <a:t>25</a:t>
            </a:fld>
            <a:endParaRPr lang="pt-B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922A19-FF16-4C21-B44A-5A76000CA4EB}" type="slidenum">
              <a:rPr lang="pt-BR" smtClean="0"/>
              <a:pPr>
                <a:defRPr/>
              </a:pPr>
              <a:t>26</a:t>
            </a:fld>
            <a:endParaRPr 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EEAA9-DF0B-4F14-848B-7FF53598EB4C}" type="slidenum">
              <a:rPr lang="pt-BR" smtClean="0"/>
              <a:pPr>
                <a:defRPr/>
              </a:pPr>
              <a:t>27</a:t>
            </a:fld>
            <a:endParaRPr lang="pt-B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D43AE-DE93-41D9-A6BF-98C42A87AFBE}" type="slidenum">
              <a:rPr lang="pt-BR" smtClean="0"/>
              <a:pPr>
                <a:defRPr/>
              </a:pPr>
              <a:t>28</a:t>
            </a:fld>
            <a:endParaRPr lang="pt-B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9DDBD-02B8-4CAF-82A3-09E9DBFE1AD3}" type="slidenum">
              <a:rPr lang="pt-BR" smtClean="0"/>
              <a:pPr>
                <a:defRPr/>
              </a:pPr>
              <a:t>29</a:t>
            </a:fld>
            <a:endParaRPr lang="pt-B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CF082E-A26A-42BA-A8EA-9DBED0C2465A}" type="slidenum">
              <a:rPr lang="pt-BR" smtClean="0"/>
              <a:pPr>
                <a:defRPr/>
              </a:pPr>
              <a:t>3</a:t>
            </a:fld>
            <a:endParaRPr lang="pt-B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F65BE9-E19B-4A02-BA2B-1AF9F903700E}" type="slidenum">
              <a:rPr lang="pt-BR" smtClean="0"/>
              <a:pPr>
                <a:defRPr/>
              </a:pPr>
              <a:t>30</a:t>
            </a:fld>
            <a:endParaRPr lang="pt-B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3CD9F8-4A50-4799-8767-43C8D904108F}" type="slidenum">
              <a:rPr lang="pt-BR" smtClean="0"/>
              <a:pPr>
                <a:defRPr/>
              </a:pPr>
              <a:t>31</a:t>
            </a:fld>
            <a:endParaRPr 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A9776-23FA-4969-9D5B-EFED778EFEF3}" type="slidenum">
              <a:rPr lang="pt-BR" smtClean="0"/>
              <a:pPr>
                <a:defRPr/>
              </a:pPr>
              <a:t>32</a:t>
            </a:fld>
            <a:endParaRPr 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DAAEAF-DCF2-48A9-8827-62E1650629B3}" type="slidenum">
              <a:rPr lang="pt-BR" smtClean="0"/>
              <a:pPr>
                <a:defRPr/>
              </a:pPr>
              <a:t>33</a:t>
            </a:fld>
            <a:endParaRPr lang="pt-B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0355C-967B-4626-B6CC-3070099C900E}" type="slidenum">
              <a:rPr lang="pt-BR" smtClean="0"/>
              <a:pPr>
                <a:defRPr/>
              </a:pPr>
              <a:t>34</a:t>
            </a:fld>
            <a:endParaRPr lang="pt-B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9D6E5-E207-468D-A2FD-5F2664CB32FA}" type="slidenum">
              <a:rPr lang="pt-BR" smtClean="0"/>
              <a:pPr>
                <a:defRPr/>
              </a:pPr>
              <a:t>35</a:t>
            </a:fld>
            <a:endParaRPr lang="pt-B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E4D80-7140-4B5B-A79B-E4E25F393A60}" type="slidenum">
              <a:rPr lang="pt-BR" smtClean="0"/>
              <a:pPr>
                <a:defRPr/>
              </a:pPr>
              <a:t>36</a:t>
            </a:fld>
            <a:endParaRPr 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214E8-9983-4A2F-B835-1ACCBB7B89BA}" type="slidenum">
              <a:rPr lang="pt-BR" smtClean="0"/>
              <a:pPr>
                <a:defRPr/>
              </a:pPr>
              <a:t>37</a:t>
            </a:fld>
            <a:endParaRPr lang="pt-B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B525FF-D399-47DD-BA7E-C90C5988F18F}" type="slidenum">
              <a:rPr lang="pt-BR" smtClean="0"/>
              <a:pPr>
                <a:defRPr/>
              </a:pPr>
              <a:t>38</a:t>
            </a:fld>
            <a:endParaRPr lang="pt-B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E1531-2BB8-4E0C-9F4B-750DA7BEBDFD}" type="slidenum">
              <a:rPr lang="pt-BR" smtClean="0"/>
              <a:pPr>
                <a:defRPr/>
              </a:pPr>
              <a:t>4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82394A-576D-46AB-87F1-826B5717B753}" type="slidenum">
              <a:rPr lang="pt-BR" smtClean="0"/>
              <a:pPr>
                <a:defRPr/>
              </a:pPr>
              <a:t>5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092B9A-7D5A-4DEC-8931-B95B1E40FA00}" type="slidenum">
              <a:rPr lang="pt-BR" smtClean="0"/>
              <a:pPr>
                <a:defRPr/>
              </a:pPr>
              <a:t>6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DDBB4F-AD0F-4458-B6C6-2403209BA253}" type="slidenum">
              <a:rPr lang="pt-BR" smtClean="0"/>
              <a:pPr>
                <a:defRPr/>
              </a:pPr>
              <a:t>7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6662C-C062-4E5B-B11B-3DC3A84E29E0}" type="slidenum">
              <a:rPr lang="pt-BR" smtClean="0"/>
              <a:pPr>
                <a:defRPr/>
              </a:pPr>
              <a:t>8</a:t>
            </a:fld>
            <a:endParaRPr 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6DE711-134A-4093-A8E3-43A0CE796F9F}" type="slidenum">
              <a:rPr lang="pt-BR" smtClean="0"/>
              <a:pPr>
                <a:defRPr/>
              </a:pPr>
              <a:t>9</a:t>
            </a:fld>
            <a:endParaRPr 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12B885-042B-45B6-AE85-1982B0F5EB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8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7E26-820C-4E0E-AF59-70E2A6FCCB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77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86DC-8408-4204-A7B7-CFC69B57CE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D883-C463-4BA6-B692-3746B26E8B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12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A028F-4014-4E74-BEB3-1FCADA6C18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15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22D1-38DE-49CC-A939-8836613FE2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79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AD88-F9CD-4F69-95F5-009CA25EAB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1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AF29-ECFD-4537-BE6B-FF6A1ED014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35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C1BF03-696F-49A1-8993-049E0999C7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61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F305-4D44-43DC-8BFC-253A8C1B89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62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9A47CC-4455-4F60-9CB7-7AA51B8A5A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46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1" name="Espaço Reservado para Tex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EBED4B80-AD88-40C9-86C5-C980FAAE7E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5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pt-BR" sz="2400" smtClean="0">
              <a:latin typeface="Times New Roman" pitchFamily="18" charset="0"/>
            </a:endParaRPr>
          </a:p>
        </p:txBody>
      </p:sp>
      <p:grpSp>
        <p:nvGrpSpPr>
          <p:cNvPr id="1036" name="Group 4"/>
          <p:cNvGrpSpPr>
            <a:grpSpLocks/>
          </p:cNvGrpSpPr>
          <p:nvPr userDrawn="1"/>
        </p:nvGrpSpPr>
        <p:grpSpPr bwMode="auto">
          <a:xfrm>
            <a:off x="381000" y="863600"/>
            <a:ext cx="8305800" cy="182563"/>
            <a:chOff x="240" y="893"/>
            <a:chExt cx="5232" cy="115"/>
          </a:xfrm>
        </p:grpSpPr>
        <p:sp>
          <p:nvSpPr>
            <p:cNvPr id="1037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pt-BR" sz="2400" smtClean="0">
                <a:latin typeface="Times New Roman" pitchFamily="18" charset="0"/>
              </a:endParaRPr>
            </a:p>
          </p:txBody>
        </p:sp>
        <p:sp>
          <p:nvSpPr>
            <p:cNvPr id="1038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0" r:id="rId2"/>
    <p:sldLayoutId id="2147484088" r:id="rId3"/>
    <p:sldLayoutId id="2147484081" r:id="rId4"/>
    <p:sldLayoutId id="2147484082" r:id="rId5"/>
    <p:sldLayoutId id="2147484083" r:id="rId6"/>
    <p:sldLayoutId id="2147484089" r:id="rId7"/>
    <p:sldLayoutId id="2147484084" r:id="rId8"/>
    <p:sldLayoutId id="2147484090" r:id="rId9"/>
    <p:sldLayoutId id="2147484085" r:id="rId10"/>
    <p:sldLayoutId id="21474840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54F68-559C-4C43-B74A-77C3B9C1F1D0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38150" y="282575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SEL-5765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Geração Distribuída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90550" y="22733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b="1">
                <a:latin typeface="Arial" charset="0"/>
              </a:rPr>
              <a:t>Gerador de Indução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38150" y="3695700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Prof. José Carlos de Melo Vieira Júnior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i="1">
                <a:latin typeface="Arial" charset="0"/>
              </a:rPr>
              <a:t>E-mail: jcarlos@sc.usp.br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5363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25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Influência da rede elétrica</a:t>
            </a:r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1497013" y="1906588"/>
          <a:ext cx="6324600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r:id="rId4" imgW="6925056" imgH="2400300" progId="Word.Picture.8">
                  <p:embed/>
                </p:oleObj>
              </mc:Choice>
              <mc:Fallback>
                <p:oleObj r:id="rId4" imgW="6925056" imgH="24003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9"/>
                      <a:stretch>
                        <a:fillRect/>
                      </a:stretch>
                    </p:blipFill>
                    <p:spPr bwMode="auto">
                      <a:xfrm>
                        <a:off x="1497013" y="1906588"/>
                        <a:ext cx="6324600" cy="2154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9"/>
          <p:cNvGraphicFramePr>
            <a:graphicFrameLocks noChangeAspect="1"/>
          </p:cNvGraphicFramePr>
          <p:nvPr/>
        </p:nvGraphicFramePr>
        <p:xfrm>
          <a:off x="2335213" y="4344988"/>
          <a:ext cx="487680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r:id="rId6" imgW="6076950" imgH="2219706" progId="Word.Picture.8">
                  <p:embed/>
                </p:oleObj>
              </mc:Choice>
              <mc:Fallback>
                <p:oleObj r:id="rId6" imgW="6076950" imgH="2219706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37"/>
                      <a:stretch>
                        <a:fillRect/>
                      </a:stretch>
                    </p:blipFill>
                    <p:spPr bwMode="auto">
                      <a:xfrm>
                        <a:off x="2335213" y="4344988"/>
                        <a:ext cx="4876800" cy="1749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6387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25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Influência da rede elétrica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976313" y="1687513"/>
          <a:ext cx="21590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4" imgW="1397000" imgH="368300" progId="Equation.3">
                  <p:embed/>
                </p:oleObj>
              </mc:Choice>
              <mc:Fallback>
                <p:oleObj r:id="rId4" imgW="13970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687513"/>
                        <a:ext cx="2159000" cy="573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141913" y="1687513"/>
          <a:ext cx="30448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r:id="rId6" imgW="1968500" imgH="368300" progId="Equation.3">
                  <p:embed/>
                </p:oleObj>
              </mc:Choice>
              <mc:Fallback>
                <p:oleObj r:id="rId6" imgW="19685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1687513"/>
                        <a:ext cx="3044825" cy="573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2052638" y="2479675"/>
          <a:ext cx="5259387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r:id="rId8" imgW="2857500" imgH="2181606" progId="Word.Picture.8">
                  <p:embed/>
                </p:oleObj>
              </mc:Choice>
              <mc:Fallback>
                <p:oleObj r:id="rId8" imgW="2857500" imgH="2181606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479675"/>
                        <a:ext cx="5259387" cy="4002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7411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2518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Validação da formulação analítica empregando simulação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 Obtenção do </a:t>
            </a:r>
            <a:r>
              <a:rPr lang="pt-BR" altLang="pt-BR" sz="2000" i="1">
                <a:latin typeface="Arial" charset="0"/>
              </a:rPr>
              <a:t>t</a:t>
            </a:r>
            <a:r>
              <a:rPr lang="pt-BR" altLang="pt-BR" sz="2000" i="1" baseline="-25000">
                <a:latin typeface="Arial" charset="0"/>
              </a:rPr>
              <a:t>crit</a:t>
            </a:r>
            <a:r>
              <a:rPr lang="pt-BR" altLang="pt-BR" sz="2000">
                <a:latin typeface="Arial" charset="0"/>
              </a:rPr>
              <a:t> aumentando o tempo de eliminação da falta 	de 5 em 5 ms (SimPowerSystems).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Variação dos parâmetros da máquina e da rede elétrica – 	simulação </a:t>
            </a:r>
            <a:r>
              <a:rPr lang="pt-BR" altLang="pt-BR" sz="2000" i="1">
                <a:latin typeface="Arial" charset="0"/>
              </a:rPr>
              <a:t>versus </a:t>
            </a:r>
            <a:r>
              <a:rPr lang="pt-BR" altLang="pt-BR" sz="2000">
                <a:latin typeface="Arial" charset="0"/>
              </a:rPr>
              <a:t>método analítico.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8435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Estudo de sensibilidade com os parâmetros do GI</a:t>
            </a:r>
            <a:endParaRPr lang="pt-BR" altLang="pt-BR" sz="2000" b="1" i="1">
              <a:latin typeface="Arial" charset="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543050"/>
            <a:ext cx="32861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543050"/>
            <a:ext cx="32861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3951288"/>
            <a:ext cx="32861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981450"/>
            <a:ext cx="32861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0"/>
          <p:cNvSpPr>
            <a:spLocks noChangeArrowheads="1"/>
          </p:cNvSpPr>
          <p:nvPr/>
        </p:nvSpPr>
        <p:spPr bwMode="auto">
          <a:xfrm rot="-5400000">
            <a:off x="555625" y="257175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Arial" charset="0"/>
              </a:rPr>
              <a:t>Tempo crítico (s)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 rot="-5400000">
            <a:off x="555625" y="493395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Arial" charset="0"/>
              </a:rPr>
              <a:t>Tempo crítico (s)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-5400000">
            <a:off x="4292600" y="249555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Arial" charset="0"/>
              </a:rPr>
              <a:t>Tempo crítico (s)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rot="-5400000">
            <a:off x="4365625" y="493395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Arial" charset="0"/>
              </a:rPr>
              <a:t>Tempo crítico (s)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97050" y="6267450"/>
            <a:ext cx="19208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Resistência do rotor (%)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667375" y="6267450"/>
            <a:ext cx="1784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Reatância do rotor (%)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667375" y="3829050"/>
            <a:ext cx="17843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Reatância do estator (%)</a:t>
            </a: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1797050" y="3829050"/>
            <a:ext cx="2073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Resistência do estator (%)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9459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Estudo de sensibilidade com os parâmetros da rede elétrica</a:t>
            </a:r>
            <a:endParaRPr lang="pt-BR" altLang="pt-BR" sz="2000" b="1" i="1">
              <a:latin typeface="Arial" charset="0"/>
            </a:endParaRPr>
          </a:p>
        </p:txBody>
      </p:sp>
      <p:pic>
        <p:nvPicPr>
          <p:cNvPr id="1946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81125"/>
            <a:ext cx="32829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0"/>
          <p:cNvSpPr>
            <a:spLocks noChangeArrowheads="1"/>
          </p:cNvSpPr>
          <p:nvPr/>
        </p:nvSpPr>
        <p:spPr bwMode="auto">
          <a:xfrm rot="-5400000">
            <a:off x="457200" y="240982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Tempo crítico (s)</a:t>
            </a:r>
          </a:p>
        </p:txBody>
      </p:sp>
      <p:sp>
        <p:nvSpPr>
          <p:cNvPr id="19462" name="Rectangle 31"/>
          <p:cNvSpPr>
            <a:spLocks noChangeArrowheads="1"/>
          </p:cNvSpPr>
          <p:nvPr/>
        </p:nvSpPr>
        <p:spPr bwMode="auto">
          <a:xfrm>
            <a:off x="1687513" y="3667125"/>
            <a:ext cx="2084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Comprimento da linha (%)</a:t>
            </a:r>
          </a:p>
        </p:txBody>
      </p:sp>
      <p:pic>
        <p:nvPicPr>
          <p:cNvPr id="21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81125"/>
            <a:ext cx="32829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3"/>
          <p:cNvSpPr>
            <a:spLocks noChangeArrowheads="1"/>
          </p:cNvSpPr>
          <p:nvPr/>
        </p:nvSpPr>
        <p:spPr bwMode="auto">
          <a:xfrm rot="-5400000">
            <a:off x="4267200" y="240982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Tempo crítico (s)</a:t>
            </a:r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5143500" y="3667125"/>
            <a:ext cx="2514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Compensação de potência reativa (%)</a:t>
            </a:r>
          </a:p>
        </p:txBody>
      </p:sp>
      <p:pic>
        <p:nvPicPr>
          <p:cNvPr id="24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940175"/>
            <a:ext cx="32829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017963"/>
            <a:ext cx="327501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37"/>
          <p:cNvSpPr>
            <a:spLocks noChangeArrowheads="1"/>
          </p:cNvSpPr>
          <p:nvPr/>
        </p:nvSpPr>
        <p:spPr bwMode="auto">
          <a:xfrm rot="-5400000">
            <a:off x="457200" y="500062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Tempo crítico (s)</a:t>
            </a: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 rot="-5400000">
            <a:off x="4267200" y="500062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Tempo crítico (s)</a:t>
            </a: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687513" y="6334125"/>
            <a:ext cx="20081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Tensão da subestação (%)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5905500" y="6296025"/>
            <a:ext cx="1752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charset="0"/>
              </a:rPr>
              <a:t>Carga local (pu)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20483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Conclusões do estudo de sensibilidade</a:t>
            </a:r>
            <a:endParaRPr lang="pt-BR" altLang="pt-BR" sz="2000" b="1" i="1">
              <a:latin typeface="Arial" charset="0"/>
            </a:endParaRPr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782638" y="2005013"/>
          <a:ext cx="7834312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Documento" r:id="rId4" imgW="6234684" imgH="4063746" progId="Word.Document.8">
                  <p:embed/>
                </p:oleObj>
              </mc:Choice>
              <mc:Fallback>
                <p:oleObj name="Documento" r:id="rId4" imgW="6234684" imgH="406374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094" r="23094" b="57489"/>
                      <a:stretch>
                        <a:fillRect/>
                      </a:stretch>
                    </p:blipFill>
                    <p:spPr bwMode="auto">
                      <a:xfrm>
                        <a:off x="782638" y="2005013"/>
                        <a:ext cx="7834312" cy="4032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/>
          <p:cNvSpPr/>
          <p:nvPr/>
        </p:nvSpPr>
        <p:spPr>
          <a:xfrm>
            <a:off x="1030288" y="4318000"/>
            <a:ext cx="7339012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21507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474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Velocidade Crítica e Potência Crítica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 b="1" i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Para um determinado tempo de eliminação de falta é possível 	determinar a velocidade e a potência crítica.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030288" y="4318000"/>
            <a:ext cx="7339012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805238" y="2516188"/>
          <a:ext cx="20081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r:id="rId4" imgW="1193800" imgH="393700" progId="Equation.3">
                  <p:embed/>
                </p:oleObj>
              </mc:Choice>
              <mc:Fallback>
                <p:oleObj r:id="rId4" imgW="11938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516188"/>
                        <a:ext cx="20081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258763" y="3136900"/>
          <a:ext cx="3875087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r:id="rId6" imgW="3781044" imgH="3352800" progId="Word.Picture.8">
                  <p:embed/>
                </p:oleObj>
              </mc:Choice>
              <mc:Fallback>
                <p:oleObj r:id="rId6" imgW="3781044" imgH="33528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3136900"/>
                        <a:ext cx="3875087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282950"/>
            <a:ext cx="4019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80ACA-F528-461D-B1E5-16BF56171F41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241425"/>
            <a:ext cx="645953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aixaDeTexto 8"/>
          <p:cNvSpPr txBox="1">
            <a:spLocks noChangeArrowheads="1"/>
          </p:cNvSpPr>
          <p:nvPr/>
        </p:nvSpPr>
        <p:spPr bwMode="auto">
          <a:xfrm>
            <a:off x="331788" y="3524250"/>
            <a:ext cx="84740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27305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2730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27305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1800">
                <a:latin typeface="Arial" charset="0"/>
              </a:rPr>
              <a:t>Os conversores C1 e C2 são constituídos por IGBTs (</a:t>
            </a:r>
            <a:r>
              <a:rPr lang="pt-BR" altLang="pt-BR" sz="1800" i="1">
                <a:latin typeface="Arial" charset="0"/>
              </a:rPr>
              <a:t>Insulated Gate Bipolar 	Transistors</a:t>
            </a:r>
            <a:r>
              <a:rPr lang="pt-BR" altLang="pt-BR" sz="1800">
                <a:latin typeface="Arial" charset="0"/>
              </a:rPr>
              <a:t>)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1800">
                <a:latin typeface="Arial" charset="0"/>
              </a:rPr>
              <a:t>Sua operação equivale a adicionar uma fonte de tensão controlada ao rotor do 	gerador de indução.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1800">
                <a:latin typeface="Arial" charset="0"/>
              </a:rPr>
              <a:t>Diversas estratégias de controle são possíveis: controle da tensão terminal do 	gerador, da velocidade do rotor, da potência ativa e reativa e do fator de 	potência.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E3C0E-3905-4897-9056-2D8CE27BD4EC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238250"/>
            <a:ext cx="514826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CaixaDeTexto 8"/>
          <p:cNvSpPr txBox="1">
            <a:spLocks noChangeArrowheads="1"/>
          </p:cNvSpPr>
          <p:nvPr/>
        </p:nvSpPr>
        <p:spPr bwMode="auto">
          <a:xfrm>
            <a:off x="331788" y="3136900"/>
            <a:ext cx="847407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27305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2730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27305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1800">
                <a:latin typeface="Arial" charset="0"/>
              </a:rPr>
              <a:t>Praticamente toda a potência elétrica gerada é fornecida ao sistema elétrico 	pelo estator do gerador.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endParaRPr lang="pt-BR" altLang="pt-BR" sz="1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1800">
                <a:latin typeface="Arial" charset="0"/>
              </a:rPr>
              <a:t>Tipicamente, a capacidade dos conversores é cerca de 25% da potência 	nominal do gerador.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endParaRPr lang="pt-BR" altLang="pt-BR" sz="1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1800">
                <a:latin typeface="Arial" charset="0"/>
              </a:rPr>
              <a:t>Variando a tensão que o conversor C1 aplica no rotor é possível controlar a 	potência reativa injetada/consumida e a potência ativa injetada (velocidade do 	rotor) pelo gerador através do estator.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endParaRPr lang="pt-BR" altLang="pt-BR" sz="1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1800">
                <a:latin typeface="Arial" charset="0"/>
              </a:rPr>
              <a:t> Variando a tensão alternada na saída do conversor C2 é possível realizar 	compensação de potência reativa e manter constante a tensão do capacitor de 	corrente contínua.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8F48C-BF76-4D2A-9D07-E191C844A1AF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</a:t>
            </a:r>
          </a:p>
        </p:txBody>
      </p:sp>
      <p:sp>
        <p:nvSpPr>
          <p:cNvPr id="24580" name="CaixaDeTexto 8"/>
          <p:cNvSpPr txBox="1">
            <a:spLocks noChangeArrowheads="1"/>
          </p:cNvSpPr>
          <p:nvPr/>
        </p:nvSpPr>
        <p:spPr bwMode="auto">
          <a:xfrm>
            <a:off x="331788" y="1238250"/>
            <a:ext cx="84740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27305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2730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27305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1800">
                <a:latin typeface="Arial" charset="0"/>
              </a:rPr>
              <a:t>O gerador pode fornecer potência elétrica para rede através do estator e 	simultaneamente fornecer ou consumir potência elétrica através do rotor. De 	forma simplificada, negligenciando-se as perdas em regime permanente no 	estator e as perdas nos conversores, as relações entre potência elétrica e 	mecânica são dadas por: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endParaRPr lang="pt-BR" altLang="pt-BR" sz="1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graphicFrame>
        <p:nvGraphicFramePr>
          <p:cNvPr id="24581" name="Object 2"/>
          <p:cNvGraphicFramePr>
            <a:graphicFrameLocks noChangeAspect="1"/>
          </p:cNvGraphicFramePr>
          <p:nvPr/>
        </p:nvGraphicFramePr>
        <p:xfrm>
          <a:off x="1443038" y="3063875"/>
          <a:ext cx="1425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r:id="rId4" imgW="710891" imgH="418918" progId="Equation.DSMT4">
                  <p:embed/>
                </p:oleObj>
              </mc:Choice>
              <mc:Fallback>
                <p:oleObj r:id="rId4" imgW="710891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3063875"/>
                        <a:ext cx="14255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3"/>
          <p:cNvGraphicFramePr>
            <a:graphicFrameLocks noChangeAspect="1"/>
          </p:cNvGraphicFramePr>
          <p:nvPr/>
        </p:nvGraphicFramePr>
        <p:xfrm>
          <a:off x="1546225" y="4206875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r:id="rId6" imgW="609600" imgH="228600" progId="Equation.DSMT4">
                  <p:embed/>
                </p:oleObj>
              </mc:Choice>
              <mc:Fallback>
                <p:oleObj r:id="rId6" imgW="609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206875"/>
                        <a:ext cx="1219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4"/>
          <p:cNvGraphicFramePr>
            <a:graphicFrameLocks noChangeAspect="1"/>
          </p:cNvGraphicFramePr>
          <p:nvPr/>
        </p:nvGraphicFramePr>
        <p:xfrm>
          <a:off x="1431925" y="5045075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r:id="rId8" imgW="723586" imgH="228501" progId="Equation.DSMT4">
                  <p:embed/>
                </p:oleObj>
              </mc:Choice>
              <mc:Fallback>
                <p:oleObj r:id="rId8" imgW="723586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045075"/>
                        <a:ext cx="1447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ta para a direita listrada 8"/>
          <p:cNvSpPr/>
          <p:nvPr/>
        </p:nvSpPr>
        <p:spPr>
          <a:xfrm>
            <a:off x="3294063" y="4148138"/>
            <a:ext cx="1387475" cy="5222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972050" y="3575050"/>
            <a:ext cx="3321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62865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6286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62865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s&lt;0 – rotor </a:t>
            </a:r>
            <a:r>
              <a:rPr lang="pt-BR" altLang="pt-BR" sz="1800" b="1" u="sng">
                <a:latin typeface="Arial" charset="0"/>
              </a:rPr>
              <a:t>fornece</a:t>
            </a:r>
            <a:r>
              <a:rPr lang="pt-BR" altLang="pt-BR" sz="1800" b="1">
                <a:latin typeface="Arial" charset="0"/>
              </a:rPr>
              <a:t> </a:t>
            </a:r>
            <a:r>
              <a:rPr lang="pt-BR" altLang="pt-BR" sz="1800">
                <a:latin typeface="Arial" charset="0"/>
              </a:rPr>
              <a:t>potência 	ativa para a rede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972050" y="4608513"/>
            <a:ext cx="3321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62865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6286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62865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6286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s&gt;0 – rotor </a:t>
            </a:r>
            <a:r>
              <a:rPr lang="pt-BR" altLang="pt-BR" sz="1800" b="1" u="sng">
                <a:latin typeface="Arial" charset="0"/>
              </a:rPr>
              <a:t>absorve</a:t>
            </a:r>
            <a:r>
              <a:rPr lang="pt-BR" altLang="pt-BR" sz="1800">
                <a:latin typeface="Arial" charset="0"/>
              </a:rPr>
              <a:t> potência 	ativa da rede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76C2C-998C-4437-9FCE-B6F560752254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Tópicos de Hoje</a:t>
            </a:r>
          </a:p>
        </p:txBody>
      </p:sp>
      <p:sp>
        <p:nvSpPr>
          <p:cNvPr id="7176" name="CaixaDeTexto 8"/>
          <p:cNvSpPr txBox="1">
            <a:spLocks noChangeArrowheads="1"/>
          </p:cNvSpPr>
          <p:nvPr/>
        </p:nvSpPr>
        <p:spPr bwMode="auto">
          <a:xfrm>
            <a:off x="365125" y="1254125"/>
            <a:ext cx="84740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b="1" dirty="0"/>
              <a:t>Estabilidade Transitória</a:t>
            </a:r>
          </a:p>
          <a:p>
            <a:pPr lvl="1" indent="273050" algn="just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endParaRPr lang="pt-BR" sz="2000" dirty="0"/>
          </a:p>
          <a:p>
            <a:pPr lvl="1" indent="273050" algn="just">
              <a:buFont typeface="Arial" pitchFamily="34" charset="0"/>
              <a:buChar char="•"/>
              <a:tabLst>
                <a:tab pos="266700" algn="l"/>
                <a:tab pos="723900" algn="l"/>
              </a:tabLst>
              <a:defRPr/>
            </a:pPr>
            <a:endParaRPr lang="pt-BR" sz="1050" dirty="0"/>
          </a:p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2000" b="1" dirty="0"/>
              <a:t>GI com Rotor Bobinado</a:t>
            </a:r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E670B-42F1-4489-A8FE-ED9EA5AB7BFF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</a:t>
            </a:r>
          </a:p>
        </p:txBody>
      </p:sp>
      <p:sp>
        <p:nvSpPr>
          <p:cNvPr id="25604" name="CaixaDeTexto 8"/>
          <p:cNvSpPr txBox="1">
            <a:spLocks noChangeArrowheads="1"/>
          </p:cNvSpPr>
          <p:nvPr/>
        </p:nvSpPr>
        <p:spPr bwMode="auto">
          <a:xfrm>
            <a:off x="369888" y="1270000"/>
            <a:ext cx="847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27305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27305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27305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27305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]"/>
            </a:pPr>
            <a:r>
              <a:rPr lang="pt-BR" altLang="pt-BR" sz="1800" b="1">
                <a:latin typeface="Arial" charset="0"/>
              </a:rPr>
              <a:t>Controle</a:t>
            </a:r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7899" b="17606"/>
          <a:stretch>
            <a:fillRect/>
          </a:stretch>
        </p:blipFill>
        <p:spPr bwMode="auto">
          <a:xfrm>
            <a:off x="2841625" y="1019175"/>
            <a:ext cx="574675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CaixaDeTexto 12"/>
          <p:cNvSpPr txBox="1">
            <a:spLocks noChangeArrowheads="1"/>
          </p:cNvSpPr>
          <p:nvPr/>
        </p:nvSpPr>
        <p:spPr bwMode="auto">
          <a:xfrm>
            <a:off x="396875" y="5656263"/>
            <a:ext cx="8408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latin typeface="Arial" charset="0"/>
              </a:rPr>
              <a:t>(a)</a:t>
            </a:r>
            <a:r>
              <a:rPr lang="pt-BR" altLang="pt-BR" sz="1600">
                <a:latin typeface="Arial" charset="0"/>
              </a:rPr>
              <a:t> Esquema genérico para controle do conversor do rotor; </a:t>
            </a:r>
            <a:r>
              <a:rPr lang="pt-BR" altLang="pt-BR" sz="1600" b="1">
                <a:latin typeface="Arial" charset="0"/>
              </a:rPr>
              <a:t>(b) </a:t>
            </a:r>
            <a:r>
              <a:rPr lang="pt-BR" altLang="pt-BR" sz="1600">
                <a:latin typeface="Arial" charset="0"/>
              </a:rPr>
              <a:t>controle adicional para o amortecimento de oscilações eletromecânicas; </a:t>
            </a:r>
            <a:r>
              <a:rPr lang="pt-BR" altLang="pt-BR" sz="1600" b="1">
                <a:latin typeface="Arial" charset="0"/>
              </a:rPr>
              <a:t>(c)</a:t>
            </a:r>
            <a:r>
              <a:rPr lang="pt-BR" altLang="pt-BR" sz="1600">
                <a:latin typeface="Arial" charset="0"/>
              </a:rPr>
              <a:t> esquema genérico para o controle do conversor da rede; </a:t>
            </a:r>
            <a:r>
              <a:rPr lang="pt-BR" altLang="pt-BR" sz="1600" b="1">
                <a:latin typeface="Arial" charset="0"/>
              </a:rPr>
              <a:t>(d)</a:t>
            </a:r>
            <a:r>
              <a:rPr lang="pt-BR" altLang="pt-BR" sz="1600">
                <a:latin typeface="Arial" charset="0"/>
              </a:rPr>
              <a:t> e </a:t>
            </a:r>
            <a:r>
              <a:rPr lang="pt-BR" altLang="pt-BR" sz="1600" b="1">
                <a:latin typeface="Arial" charset="0"/>
              </a:rPr>
              <a:t>(e)</a:t>
            </a:r>
            <a:r>
              <a:rPr lang="pt-BR" altLang="pt-BR" sz="1600">
                <a:latin typeface="Arial" charset="0"/>
              </a:rPr>
              <a:t> laços de controle adicionais para tensão e potência reativa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0B2D2-A84B-4C25-A098-ECB688ACD54D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- Estabilidade</a:t>
            </a:r>
          </a:p>
        </p:txBody>
      </p:sp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384300"/>
            <a:ext cx="6792913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5BE5-3577-4DC7-B54C-B64D47403C0F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- Estabilidade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 b="1866"/>
          <a:stretch>
            <a:fillRect/>
          </a:stretch>
        </p:blipFill>
        <p:spPr bwMode="auto">
          <a:xfrm>
            <a:off x="1135063" y="1228725"/>
            <a:ext cx="6942137" cy="482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ECC2A-35C1-420D-911E-6553FEE99A3A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- Estabilidade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/>
          <a:stretch>
            <a:fillRect/>
          </a:stretch>
        </p:blipFill>
        <p:spPr bwMode="auto">
          <a:xfrm>
            <a:off x="1673225" y="1636713"/>
            <a:ext cx="6111875" cy="4311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9562A-2468-48B8-93C8-5363B35463D7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- Estabilidade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135063"/>
            <a:ext cx="6111875" cy="4587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E63B3-6AB6-42F6-870F-121FA1E2E4D1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- Estabilidade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519113" y="1727200"/>
          <a:ext cx="8153400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Documento" r:id="rId4" imgW="6239256" imgH="4063746" progId="Word.Document.8">
                  <p:embed/>
                </p:oleObj>
              </mc:Choice>
              <mc:Fallback>
                <p:oleObj name="Documento" r:id="rId4" imgW="6239256" imgH="406374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78" r="3578" b="57489"/>
                      <a:stretch>
                        <a:fillRect/>
                      </a:stretch>
                    </p:blipFill>
                    <p:spPr bwMode="auto">
                      <a:xfrm>
                        <a:off x="519113" y="1727200"/>
                        <a:ext cx="8153400" cy="2432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F52D3-05C8-4005-9402-C41DC593C10F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Formulação Analítica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182813"/>
            <a:ext cx="746601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CaixaDeTexto 96"/>
          <p:cNvSpPr txBox="1">
            <a:spLocks noChangeArrowheads="1"/>
          </p:cNvSpPr>
          <p:nvPr/>
        </p:nvSpPr>
        <p:spPr bwMode="auto">
          <a:xfrm>
            <a:off x="2266950" y="5138738"/>
            <a:ext cx="473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Circuito Equivalente de Regime Permanente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490913" y="5876925"/>
          <a:ext cx="22939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ção" r:id="rId5" imgW="1066337" imgH="215806" progId="Equation.3">
                  <p:embed/>
                </p:oleObj>
              </mc:Choice>
              <mc:Fallback>
                <p:oleObj name="Equação" r:id="rId5" imgW="1066337" imgH="215806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876925"/>
                        <a:ext cx="22939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24475-C8FC-4B62-B882-8646824F51D1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Formulação Analítica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2406650"/>
            <a:ext cx="54276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4606925"/>
            <a:ext cx="48307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CaixaDeTexto 7"/>
          <p:cNvSpPr txBox="1">
            <a:spLocks noChangeArrowheads="1"/>
          </p:cNvSpPr>
          <p:nvPr/>
        </p:nvSpPr>
        <p:spPr bwMode="auto">
          <a:xfrm>
            <a:off x="920750" y="1830388"/>
            <a:ext cx="660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Circuito equivalente de Thevenin em relação aos pontos A e B: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3671D-BC4A-42D8-BB2F-3BF6B5243432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Formulação Analítica</a:t>
            </a:r>
          </a:p>
        </p:txBody>
      </p:sp>
      <p:sp>
        <p:nvSpPr>
          <p:cNvPr id="33796" name="CaixaDeTexto 7"/>
          <p:cNvSpPr txBox="1">
            <a:spLocks noChangeArrowheads="1"/>
          </p:cNvSpPr>
          <p:nvPr/>
        </p:nvSpPr>
        <p:spPr bwMode="auto">
          <a:xfrm>
            <a:off x="920750" y="1830388"/>
            <a:ext cx="418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Calculando a corrente no rotor, tem-se: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486025"/>
            <a:ext cx="3552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5556" y="3789040"/>
            <a:ext cx="8049332" cy="65986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E5BA1-F19B-45B0-8F39-75517C9502F3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Formulação Analítica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154238"/>
            <a:ext cx="52181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324350"/>
            <a:ext cx="540067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CaixaDeTexto 8"/>
          <p:cNvSpPr txBox="1">
            <a:spLocks noChangeArrowheads="1"/>
          </p:cNvSpPr>
          <p:nvPr/>
        </p:nvSpPr>
        <p:spPr bwMode="auto">
          <a:xfrm>
            <a:off x="7015163" y="3006725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Vq</a:t>
            </a:r>
            <a:r>
              <a:rPr lang="pt-BR" altLang="pt-BR" sz="1800" baseline="-25000">
                <a:latin typeface="Arial" charset="0"/>
              </a:rPr>
              <a:t>R</a:t>
            </a:r>
            <a:r>
              <a:rPr lang="pt-BR" altLang="pt-BR" sz="1800">
                <a:latin typeface="Arial" charset="0"/>
              </a:rPr>
              <a:t> = 0</a:t>
            </a:r>
          </a:p>
        </p:txBody>
      </p:sp>
      <p:sp>
        <p:nvSpPr>
          <p:cNvPr id="34823" name="CaixaDeTexto 9"/>
          <p:cNvSpPr txBox="1">
            <a:spLocks noChangeArrowheads="1"/>
          </p:cNvSpPr>
          <p:nvPr/>
        </p:nvSpPr>
        <p:spPr bwMode="auto">
          <a:xfrm>
            <a:off x="7015163" y="5305425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Vd</a:t>
            </a:r>
            <a:r>
              <a:rPr lang="pt-BR" altLang="pt-BR" sz="1800" baseline="-25000">
                <a:latin typeface="Arial" charset="0"/>
              </a:rPr>
              <a:t>R</a:t>
            </a:r>
            <a:r>
              <a:rPr lang="pt-BR" altLang="pt-BR" sz="1800">
                <a:latin typeface="Arial" charset="0"/>
              </a:rPr>
              <a:t> = 0</a:t>
            </a:r>
          </a:p>
        </p:txBody>
      </p:sp>
      <p:sp>
        <p:nvSpPr>
          <p:cNvPr id="34824" name="CaixaDeTexto 10"/>
          <p:cNvSpPr txBox="1">
            <a:spLocks noChangeArrowheads="1"/>
          </p:cNvSpPr>
          <p:nvPr/>
        </p:nvSpPr>
        <p:spPr bwMode="auto">
          <a:xfrm>
            <a:off x="2928938" y="1784350"/>
            <a:ext cx="312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T</a:t>
            </a:r>
            <a:r>
              <a:rPr lang="pt-BR" altLang="pt-BR" sz="1800" baseline="-25000">
                <a:latin typeface="Arial" charset="0"/>
              </a:rPr>
              <a:t>E</a:t>
            </a:r>
            <a:r>
              <a:rPr lang="pt-BR" altLang="pt-BR" sz="1800">
                <a:latin typeface="Arial" charset="0"/>
              </a:rPr>
              <a:t> &gt; 0 operação como motor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AFFCB-6273-4C12-AAAB-767E6A524329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Regime Permanente</a:t>
            </a:r>
          </a:p>
        </p:txBody>
      </p:sp>
      <p:sp>
        <p:nvSpPr>
          <p:cNvPr id="8196" name="CaixaDeTexto 8"/>
          <p:cNvSpPr txBox="1">
            <a:spLocks noChangeArrowheads="1"/>
          </p:cNvSpPr>
          <p:nvPr/>
        </p:nvSpPr>
        <p:spPr bwMode="auto">
          <a:xfrm>
            <a:off x="365125" y="1254125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Circuito equivalente em regime permanente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39750" y="4140200"/>
            <a:ext cx="82661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Sendo: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>
                <a:latin typeface="Arial" charset="0"/>
              </a:rPr>
              <a:t> </a:t>
            </a:r>
            <a:r>
              <a:rPr lang="pt-BR" altLang="pt-BR" sz="18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: fasor da tensão terminal</a:t>
            </a:r>
            <a:endParaRPr lang="pt-BR" altLang="pt-BR" sz="1800" baseline="-25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 baseline="-25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: resistência do estator e resistência do rotor, respectivamente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 e X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: reatância de dispersão dos enrolamentos do rotor e do estator, 				respectivamente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: reatância de magnetização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: corrente do estator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 s = (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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)/ </a:t>
            </a:r>
            <a:r>
              <a:rPr lang="pt-BR" altLang="pt-BR" sz="18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</a:t>
            </a:r>
            <a:r>
              <a:rPr lang="pt-BR" altLang="pt-BR" sz="1800">
                <a:latin typeface="Times New Roman" pitchFamily="18" charset="0"/>
                <a:cs typeface="Times New Roman" pitchFamily="18" charset="0"/>
              </a:rPr>
              <a:t> escorregamento</a:t>
            </a:r>
          </a:p>
        </p:txBody>
      </p:sp>
      <p:pic>
        <p:nvPicPr>
          <p:cNvPr id="8198" name="Picture 5" descr="C:\Walmir\Work\DISCIPLINAS\DG_POS\AULAS\AULA4\FIGURAS\GI_circuito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711325"/>
            <a:ext cx="719455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19FC4-025C-4DF2-8938-3110B400EC28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201738"/>
            <a:ext cx="5143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371725"/>
            <a:ext cx="47339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448175"/>
            <a:ext cx="472757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6202363" y="3190875"/>
            <a:ext cx="154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Caso Estável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6202363" y="5305425"/>
            <a:ext cx="158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Caso Instável</a:t>
            </a:r>
          </a:p>
        </p:txBody>
      </p:sp>
      <p:sp>
        <p:nvSpPr>
          <p:cNvPr id="15" name="Raio 14"/>
          <p:cNvSpPr/>
          <p:nvPr/>
        </p:nvSpPr>
        <p:spPr>
          <a:xfrm>
            <a:off x="5448300" y="1457325"/>
            <a:ext cx="401638" cy="62071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5549E-20F9-4806-8136-DE3A0CCEB35A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1457325"/>
            <a:ext cx="2771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listrada 10"/>
          <p:cNvSpPr/>
          <p:nvPr/>
        </p:nvSpPr>
        <p:spPr>
          <a:xfrm rot="5400000">
            <a:off x="4213225" y="2681288"/>
            <a:ext cx="900113" cy="5222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538538"/>
            <a:ext cx="42005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ta para a direita listrada 15"/>
          <p:cNvSpPr/>
          <p:nvPr/>
        </p:nvSpPr>
        <p:spPr>
          <a:xfrm rot="5400000">
            <a:off x="4213225" y="4579938"/>
            <a:ext cx="900113" cy="5222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36872" name="Object 5"/>
          <p:cNvGraphicFramePr>
            <a:graphicFrameLocks noChangeAspect="1"/>
          </p:cNvGraphicFramePr>
          <p:nvPr/>
        </p:nvGraphicFramePr>
        <p:xfrm>
          <a:off x="3708400" y="5473700"/>
          <a:ext cx="19113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ção" r:id="rId6" imgW="939392" imgH="190417" progId="Equation.3">
                  <p:embed/>
                </p:oleObj>
              </mc:Choice>
              <mc:Fallback>
                <p:oleObj name="Equação" r:id="rId6" imgW="939392" imgH="19041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473700"/>
                        <a:ext cx="19113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8F846-3146-4661-B25A-FB12ADE7D38D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895475"/>
            <a:ext cx="65627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940175"/>
            <a:ext cx="3470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6A3C0-8E61-45D1-928E-B9B4D1DD5488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</p:txBody>
      </p:sp>
      <p:sp>
        <p:nvSpPr>
          <p:cNvPr id="38916" name="CaixaDeTexto 11"/>
          <p:cNvSpPr txBox="1">
            <a:spLocks noChangeArrowheads="1"/>
          </p:cNvSpPr>
          <p:nvPr/>
        </p:nvSpPr>
        <p:spPr bwMode="auto">
          <a:xfrm>
            <a:off x="847725" y="1530350"/>
            <a:ext cx="145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Para T</a:t>
            </a:r>
            <a:r>
              <a:rPr lang="pt-BR" altLang="pt-BR" sz="1800" baseline="-25000">
                <a:latin typeface="Arial" charset="0"/>
              </a:rPr>
              <a:t>M</a:t>
            </a:r>
            <a:r>
              <a:rPr lang="pt-BR" altLang="pt-BR" sz="1800">
                <a:latin typeface="Arial" charset="0"/>
              </a:rPr>
              <a:t> &lt; 0: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2078038"/>
            <a:ext cx="36671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4670425"/>
            <a:ext cx="22177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CaixaDeTexto 8"/>
          <p:cNvSpPr txBox="1">
            <a:spLocks noChangeArrowheads="1"/>
          </p:cNvSpPr>
          <p:nvPr/>
        </p:nvSpPr>
        <p:spPr bwMode="auto">
          <a:xfrm>
            <a:off x="847725" y="408146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Logo: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29DA-71D9-4E0E-B635-59BD50FB2B7B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</p:txBody>
      </p:sp>
      <p:sp>
        <p:nvSpPr>
          <p:cNvPr id="39940" name="CaixaDeTexto 11"/>
          <p:cNvSpPr txBox="1">
            <a:spLocks noChangeArrowheads="1"/>
          </p:cNvSpPr>
          <p:nvPr/>
        </p:nvSpPr>
        <p:spPr bwMode="auto">
          <a:xfrm>
            <a:off x="701675" y="1493838"/>
            <a:ext cx="6237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Considerando a influência dos parâmetros da rede elétrica: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214563"/>
            <a:ext cx="5610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4656138"/>
            <a:ext cx="34099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76407-9A5C-4E2A-8AFC-268841F9F9F2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</p:txBody>
      </p:sp>
      <p:sp>
        <p:nvSpPr>
          <p:cNvPr id="40964" name="CaixaDeTexto 11"/>
          <p:cNvSpPr txBox="1">
            <a:spLocks noChangeArrowheads="1"/>
          </p:cNvSpPr>
          <p:nvPr/>
        </p:nvSpPr>
        <p:spPr bwMode="auto">
          <a:xfrm>
            <a:off x="701675" y="1493838"/>
            <a:ext cx="6237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Considerando a influência dos parâmetros da rede elétrica: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501900"/>
            <a:ext cx="67214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2230F-6AEF-4FF3-B18B-5BB95350AEA1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</p:txBody>
      </p:sp>
      <p:sp>
        <p:nvSpPr>
          <p:cNvPr id="41988" name="CaixaDeTexto 11"/>
          <p:cNvSpPr txBox="1">
            <a:spLocks noChangeArrowheads="1"/>
          </p:cNvSpPr>
          <p:nvPr/>
        </p:nvSpPr>
        <p:spPr bwMode="auto">
          <a:xfrm>
            <a:off x="701675" y="1379538"/>
            <a:ext cx="381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Validação da metodologia analítica: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919288"/>
            <a:ext cx="51657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271963"/>
            <a:ext cx="53038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C90D4-7402-4FB7-88A1-C8D6C43D441D}" type="slidenum">
              <a:rPr lang="pt-BR"/>
              <a:pPr>
                <a:defRPr/>
              </a:pPr>
              <a:t>37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GI com Dupla Alimentação – Estabilidade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33613"/>
            <a:ext cx="762793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9D0EC-A3D1-42E1-95DA-4E2D2256CC1B}" type="slidenum">
              <a:rPr lang="pt-BR"/>
              <a:pPr>
                <a:defRPr/>
              </a:pPr>
              <a:t>38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6875" y="503238"/>
            <a:ext cx="822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Referências Bibliográficas</a:t>
            </a:r>
          </a:p>
        </p:txBody>
      </p:sp>
      <p:sp>
        <p:nvSpPr>
          <p:cNvPr id="44036" name="Retângulo 5"/>
          <p:cNvSpPr>
            <a:spLocks noChangeArrowheads="1"/>
          </p:cNvSpPr>
          <p:nvPr/>
        </p:nvSpPr>
        <p:spPr bwMode="auto">
          <a:xfrm>
            <a:off x="396875" y="1019175"/>
            <a:ext cx="84089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[1]  N. Jenkins, R. Allan, P. Crossley, D. Kirschen e G. Strbac, </a:t>
            </a:r>
            <a:r>
              <a:rPr lang="pt-BR" altLang="pt-BR" sz="1800" i="1">
                <a:latin typeface="Arial" charset="0"/>
              </a:rPr>
              <a:t>Embedded Generation</a:t>
            </a:r>
            <a:r>
              <a:rPr lang="pt-BR" altLang="pt-BR" sz="1800">
                <a:latin typeface="Arial" charset="0"/>
              </a:rPr>
              <a:t>, 1st ed. Institute of Electrical Engineers, 2000.</a:t>
            </a:r>
          </a:p>
          <a:p>
            <a:pPr algn="just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[2]	V. Akhmatov, “Analysis of Dynamic Behaviour of Electric Power Systems with Large Amount of Wind Power”, </a:t>
            </a:r>
            <a:r>
              <a:rPr lang="pt-BR" altLang="pt-BR" sz="1800" i="1">
                <a:latin typeface="Arial" charset="0"/>
              </a:rPr>
              <a:t>Tese de Doutorado</a:t>
            </a:r>
            <a:r>
              <a:rPr lang="pt-BR" altLang="pt-BR" sz="1800">
                <a:latin typeface="Arial" charset="0"/>
              </a:rPr>
              <a:t>, Technical University of Denmark, Disponível em: http://www.oersted.dtu.dk/eltek/, 2003.</a:t>
            </a:r>
          </a:p>
          <a:p>
            <a:pPr algn="just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[3]	M. Salles, “Análise do Desempenho Dinâmico de Geradores Eólicos Conectados em Redes de Distribuição de Energia Elétrica”, </a:t>
            </a:r>
            <a:r>
              <a:rPr lang="pt-BR" altLang="pt-BR" sz="1800" i="1">
                <a:latin typeface="Arial" charset="0"/>
              </a:rPr>
              <a:t>Dissertação de Mestrado</a:t>
            </a:r>
            <a:r>
              <a:rPr lang="pt-BR" altLang="pt-BR" sz="1800">
                <a:latin typeface="Arial" charset="0"/>
              </a:rPr>
              <a:t>, UNICAMP, 2004</a:t>
            </a:r>
          </a:p>
          <a:p>
            <a:pPr algn="just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[4]   W. Freitas, A. Morelato, W. Xu and F. Sato, “Impacts of AC Generators and DSTATCOM Devices on the Dynamic Performance of Distribution Systems,” </a:t>
            </a:r>
            <a:r>
              <a:rPr lang="pt-BR" altLang="pt-BR" sz="1800" i="1">
                <a:latin typeface="Arial" charset="0"/>
              </a:rPr>
              <a:t>IEEE Transactions on Power Delivery</a:t>
            </a:r>
            <a:r>
              <a:rPr lang="pt-BR" altLang="pt-BR" sz="1800">
                <a:latin typeface="Arial" charset="0"/>
              </a:rPr>
              <a:t>, Vol. 20, No. 2, pp. 1493-1501, 2005.</a:t>
            </a:r>
          </a:p>
          <a:p>
            <a:pPr algn="just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[5]	M. Salles, “Modelagem e Análises de Geradores Eólicos de Velocidade Variável Conectados em Sistemas de Energia Elétrica,” </a:t>
            </a:r>
            <a:r>
              <a:rPr lang="pt-BR" altLang="pt-BR" sz="1800" i="1">
                <a:latin typeface="Arial" charset="0"/>
              </a:rPr>
              <a:t>Tese de Doutorado</a:t>
            </a:r>
            <a:r>
              <a:rPr lang="pt-BR" altLang="pt-BR" sz="1800">
                <a:latin typeface="Arial" charset="0"/>
              </a:rPr>
              <a:t>, EPUSP, 2009.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90600" y="4243388"/>
            <a:ext cx="7242175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219200"/>
            <a:ext cx="4484687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827338"/>
            <a:ext cx="40227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27338"/>
            <a:ext cx="41656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90600" y="4243388"/>
            <a:ext cx="7242175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44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2518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Método analítico: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 i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Representar o problema no espaço torque versus velocidade do rotor usando o modelo de regime permanente da máquina de indução (similar ao critério de igualdade das áreas para geradores síncronos)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90600" y="4243388"/>
            <a:ext cx="7242175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268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25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Novamente sejam as expressões abaixo: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i="1">
              <a:latin typeface="Arial" charset="0"/>
            </a:endParaRPr>
          </a:p>
        </p:txBody>
      </p:sp>
      <p:graphicFrame>
        <p:nvGraphicFramePr>
          <p:cNvPr id="11269" name="Object 2"/>
          <p:cNvGraphicFramePr>
            <a:graphicFrameLocks noChangeAspect="1"/>
          </p:cNvGraphicFramePr>
          <p:nvPr/>
        </p:nvGraphicFramePr>
        <p:xfrm>
          <a:off x="2344738" y="1836738"/>
          <a:ext cx="48736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4" imgW="2451100" imgH="406400" progId="Equation.3">
                  <p:embed/>
                </p:oleObj>
              </mc:Choice>
              <mc:Fallback>
                <p:oleObj r:id="rId4" imgW="24511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1836738"/>
                        <a:ext cx="4873625" cy="815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3"/>
          <p:cNvGraphicFramePr>
            <a:graphicFrameLocks noChangeAspect="1"/>
          </p:cNvGraphicFramePr>
          <p:nvPr/>
        </p:nvGraphicFramePr>
        <p:xfrm>
          <a:off x="3660775" y="2881313"/>
          <a:ext cx="22415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6" imgW="1129810" imgH="330057" progId="Equation.3">
                  <p:embed/>
                </p:oleObj>
              </mc:Choice>
              <mc:Fallback>
                <p:oleObj r:id="rId6" imgW="1129810" imgH="33005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2881313"/>
                        <a:ext cx="2241550" cy="6588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4"/>
          <p:cNvGraphicFramePr>
            <a:graphicFrameLocks noChangeAspect="1"/>
          </p:cNvGraphicFramePr>
          <p:nvPr/>
        </p:nvGraphicFramePr>
        <p:xfrm>
          <a:off x="2892425" y="3722688"/>
          <a:ext cx="37782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icture" r:id="rId8" imgW="3060700" imgH="2222500" progId="Word.Picture.8">
                  <p:embed/>
                </p:oleObj>
              </mc:Choice>
              <mc:Fallback>
                <p:oleObj name="Picture" r:id="rId8" imgW="3060700" imgH="22225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3722688"/>
                        <a:ext cx="3778250" cy="2743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90600" y="4243388"/>
            <a:ext cx="7242175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2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25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Caso Estável: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i="1">
              <a:latin typeface="Arial" charset="0"/>
            </a:endParaRP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714500"/>
            <a:ext cx="59451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90600" y="4243388"/>
            <a:ext cx="7242175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16" name="CaixaDeTexto 8"/>
          <p:cNvSpPr txBox="1">
            <a:spLocks noChangeArrowheads="1"/>
          </p:cNvSpPr>
          <p:nvPr/>
        </p:nvSpPr>
        <p:spPr bwMode="auto">
          <a:xfrm>
            <a:off x="365125" y="1128713"/>
            <a:ext cx="825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Caso Instável: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i="1">
              <a:latin typeface="Arial" charset="0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712913"/>
            <a:ext cx="56959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03238"/>
            <a:ext cx="8077200" cy="519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Estabilidade Transitória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90600" y="4243388"/>
            <a:ext cx="7242175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2744788" y="1374775"/>
          <a:ext cx="36274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r:id="rId4" imgW="2451100" imgH="406400" progId="Equation.3">
                  <p:embed/>
                </p:oleObj>
              </mc:Choice>
              <mc:Fallback>
                <p:oleObj r:id="rId4" imgW="24511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1374775"/>
                        <a:ext cx="3627437" cy="606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3719513" y="2212975"/>
          <a:ext cx="1676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r:id="rId6" imgW="1129810" imgH="330057" progId="Equation.3">
                  <p:embed/>
                </p:oleObj>
              </mc:Choice>
              <mc:Fallback>
                <p:oleObj r:id="rId6" imgW="1129810" imgH="33005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2212975"/>
                        <a:ext cx="1676400" cy="492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ta para baixo 7"/>
          <p:cNvSpPr/>
          <p:nvPr/>
        </p:nvSpPr>
        <p:spPr>
          <a:xfrm>
            <a:off x="4430713" y="2990850"/>
            <a:ext cx="255587" cy="62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4343" name="Object 5"/>
          <p:cNvGraphicFramePr>
            <a:graphicFrameLocks noChangeAspect="1"/>
          </p:cNvGraphicFramePr>
          <p:nvPr/>
        </p:nvGraphicFramePr>
        <p:xfrm>
          <a:off x="2190750" y="3810000"/>
          <a:ext cx="47355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r:id="rId8" imgW="3086100" imgH="215900" progId="Equation.3">
                  <p:embed/>
                </p:oleObj>
              </mc:Choice>
              <mc:Fallback>
                <p:oleObj r:id="rId8" imgW="30861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3810000"/>
                        <a:ext cx="4735513" cy="323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6"/>
          <p:cNvGraphicFramePr>
            <a:graphicFrameLocks noChangeAspect="1"/>
          </p:cNvGraphicFramePr>
          <p:nvPr/>
        </p:nvGraphicFramePr>
        <p:xfrm>
          <a:off x="2455863" y="4438650"/>
          <a:ext cx="126206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ção" r:id="rId10" imgW="850531" imgH="380835" progId="Equation.3">
                  <p:embed/>
                </p:oleObj>
              </mc:Choice>
              <mc:Fallback>
                <p:oleObj name="Equação" r:id="rId10" imgW="850531" imgH="3808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4438650"/>
                        <a:ext cx="1262062" cy="5699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7"/>
          <p:cNvGraphicFramePr>
            <a:graphicFrameLocks noChangeAspect="1"/>
          </p:cNvGraphicFramePr>
          <p:nvPr/>
        </p:nvGraphicFramePr>
        <p:xfrm>
          <a:off x="5230813" y="4438650"/>
          <a:ext cx="14557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2" imgW="977900" imgH="381000" progId="Equation.3">
                  <p:embed/>
                </p:oleObj>
              </mc:Choice>
              <mc:Fallback>
                <p:oleObj name="Equation" r:id="rId12" imgW="977900" imgH="38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438650"/>
                        <a:ext cx="1455737" cy="5699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600075" y="5427663"/>
          <a:ext cx="79152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ção" r:id="rId14" imgW="4356100" imgH="495300" progId="Equation.3">
                  <p:embed/>
                </p:oleObj>
              </mc:Choice>
              <mc:Fallback>
                <p:oleObj name="Equação" r:id="rId14" imgW="4356100" imgH="495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5427663"/>
                        <a:ext cx="7915275" cy="739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7150" cmpd="thinThick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13299</TotalTime>
  <Words>684</Words>
  <Application>Microsoft Office PowerPoint</Application>
  <PresentationFormat>Apresentação na tela (4:3)</PresentationFormat>
  <Paragraphs>196</Paragraphs>
  <Slides>38</Slides>
  <Notes>38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5</vt:i4>
      </vt:variant>
      <vt:variant>
        <vt:lpstr>Títulos de slides</vt:lpstr>
      </vt:variant>
      <vt:variant>
        <vt:i4>38</vt:i4>
      </vt:variant>
    </vt:vector>
  </HeadingPairs>
  <TitlesOfParts>
    <vt:vector size="50" baseType="lpstr">
      <vt:lpstr>Arial</vt:lpstr>
      <vt:lpstr>Verdana</vt:lpstr>
      <vt:lpstr>Wingdings 2</vt:lpstr>
      <vt:lpstr>Times New Roman</vt:lpstr>
      <vt:lpstr>Wingdings 3</vt:lpstr>
      <vt:lpstr>Symbol</vt:lpstr>
      <vt:lpstr>Aspecto</vt:lpstr>
      <vt:lpstr>Microsoft Equation 3.0</vt:lpstr>
      <vt:lpstr>Microsoft Word Picture</vt:lpstr>
      <vt:lpstr>Figura do Microsoft Word</vt:lpstr>
      <vt:lpstr>Documento do Microsoft Word</vt:lpstr>
      <vt:lpstr>Equation.DSMT4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Carlos</dc:creator>
  <cp:lastModifiedBy>Jose Carlos</cp:lastModifiedBy>
  <cp:revision>962</cp:revision>
  <cp:lastPrinted>1601-01-01T00:00:00Z</cp:lastPrinted>
  <dcterms:created xsi:type="dcterms:W3CDTF">1601-01-01T00:00:00Z</dcterms:created>
  <dcterms:modified xsi:type="dcterms:W3CDTF">2017-10-31T20:11:48Z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