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5" r:id="rId7"/>
    <p:sldId id="266" r:id="rId8"/>
    <p:sldId id="267" r:id="rId9"/>
    <p:sldId id="268" r:id="rId10"/>
    <p:sldId id="259"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6067E45-9D44-48D7-B7A3-A2ED81D05E6E}" type="datetimeFigureOut">
              <a:rPr lang="pt-BR" smtClean="0"/>
              <a:t>18/09/2018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293252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6067E45-9D44-48D7-B7A3-A2ED81D05E6E}" type="datetimeFigureOut">
              <a:rPr lang="pt-BR" smtClean="0"/>
              <a:t>18/09/2018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4188358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6067E45-9D44-48D7-B7A3-A2ED81D05E6E}" type="datetimeFigureOut">
              <a:rPr lang="pt-BR" smtClean="0"/>
              <a:t>18/09/2018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1926696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6067E45-9D44-48D7-B7A3-A2ED81D05E6E}" type="datetimeFigureOut">
              <a:rPr lang="pt-BR" smtClean="0"/>
              <a:t>18/09/2018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75647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D6067E45-9D44-48D7-B7A3-A2ED81D05E6E}" type="datetimeFigureOut">
              <a:rPr lang="pt-BR" smtClean="0"/>
              <a:t>18/09/2018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372757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6067E45-9D44-48D7-B7A3-A2ED81D05E6E}" type="datetimeFigureOut">
              <a:rPr lang="pt-BR" smtClean="0"/>
              <a:t>18/09/2018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304728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6067E45-9D44-48D7-B7A3-A2ED81D05E6E}" type="datetimeFigureOut">
              <a:rPr lang="pt-BR" smtClean="0"/>
              <a:t>18/09/2018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3363951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D6067E45-9D44-48D7-B7A3-A2ED81D05E6E}" type="datetimeFigureOut">
              <a:rPr lang="pt-BR" smtClean="0"/>
              <a:t>18/09/2018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114986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6067E45-9D44-48D7-B7A3-A2ED81D05E6E}" type="datetimeFigureOut">
              <a:rPr lang="pt-BR" smtClean="0"/>
              <a:t>18/09/2018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132987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D6067E45-9D44-48D7-B7A3-A2ED81D05E6E}" type="datetimeFigureOut">
              <a:rPr lang="pt-BR" smtClean="0"/>
              <a:t>18/09/2018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97642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D6067E45-9D44-48D7-B7A3-A2ED81D05E6E}" type="datetimeFigureOut">
              <a:rPr lang="pt-BR" smtClean="0"/>
              <a:t>18/09/2018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EE259E9-530C-447C-A72B-29261AF6DEC3}" type="slidenum">
              <a:rPr lang="pt-BR" smtClean="0"/>
              <a:t>‹nº›</a:t>
            </a:fld>
            <a:endParaRPr lang="pt-BR"/>
          </a:p>
        </p:txBody>
      </p:sp>
    </p:spTree>
    <p:extLst>
      <p:ext uri="{BB962C8B-B14F-4D97-AF65-F5344CB8AC3E}">
        <p14:creationId xmlns:p14="http://schemas.microsoft.com/office/powerpoint/2010/main" val="104754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67E45-9D44-48D7-B7A3-A2ED81D05E6E}" type="datetimeFigureOut">
              <a:rPr lang="pt-BR" smtClean="0"/>
              <a:t>18/09/2018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259E9-530C-447C-A72B-29261AF6DEC3}" type="slidenum">
              <a:rPr lang="pt-BR" smtClean="0"/>
              <a:t>‹nº›</a:t>
            </a:fld>
            <a:endParaRPr lang="pt-BR"/>
          </a:p>
        </p:txBody>
      </p:sp>
    </p:spTree>
    <p:extLst>
      <p:ext uri="{BB962C8B-B14F-4D97-AF65-F5344CB8AC3E}">
        <p14:creationId xmlns:p14="http://schemas.microsoft.com/office/powerpoint/2010/main" val="1926534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evistapesquisa.fapesp.br/1999/02/01/tecnica-tecnologia-e-ciencia-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 educação após </a:t>
            </a:r>
            <a:r>
              <a:rPr lang="pt-BR" dirty="0"/>
              <a:t>Auschwitz</a:t>
            </a:r>
          </a:p>
        </p:txBody>
      </p:sp>
      <p:sp>
        <p:nvSpPr>
          <p:cNvPr id="3" name="Subtítulo 2"/>
          <p:cNvSpPr>
            <a:spLocks noGrp="1"/>
          </p:cNvSpPr>
          <p:nvPr>
            <p:ph type="subTitle" idx="1"/>
          </p:nvPr>
        </p:nvSpPr>
        <p:spPr/>
        <p:txBody>
          <a:bodyPr/>
          <a:lstStyle/>
          <a:p>
            <a:r>
              <a:rPr lang="pt-BR" dirty="0" smtClean="0"/>
              <a:t>Theodor Adorno</a:t>
            </a:r>
          </a:p>
          <a:p>
            <a:r>
              <a:rPr lang="pt-BR" dirty="0" smtClean="0"/>
              <a:t>Link para o texto aqui neste </a:t>
            </a:r>
            <a:r>
              <a:rPr lang="pt-BR" dirty="0" err="1" smtClean="0"/>
              <a:t>Moodle</a:t>
            </a:r>
            <a:endParaRPr lang="pt-BR" dirty="0"/>
          </a:p>
        </p:txBody>
      </p:sp>
    </p:spTree>
    <p:extLst>
      <p:ext uri="{BB962C8B-B14F-4D97-AF65-F5344CB8AC3E}">
        <p14:creationId xmlns:p14="http://schemas.microsoft.com/office/powerpoint/2010/main" val="1365299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coletivo e a horda”</a:t>
            </a:r>
            <a:endParaRPr lang="pt-BR" dirty="0"/>
          </a:p>
        </p:txBody>
      </p:sp>
      <p:sp>
        <p:nvSpPr>
          <p:cNvPr id="3" name="Espaço Reservado para Conteúdo 2"/>
          <p:cNvSpPr>
            <a:spLocks noGrp="1"/>
          </p:cNvSpPr>
          <p:nvPr>
            <p:ph idx="1"/>
          </p:nvPr>
        </p:nvSpPr>
        <p:spPr/>
        <p:txBody>
          <a:bodyPr>
            <a:normAutofit/>
          </a:bodyPr>
          <a:lstStyle/>
          <a:p>
            <a:r>
              <a:rPr lang="pt-BR" dirty="0" smtClean="0"/>
              <a:t>“Mas aquilo que gera Auschwitz, os tipos característicos ao mundo de Auschwitz, constituem presumivelmente algo de novo. Por um lado, eles representam a identificação cega com o coletivo. Por outro, são talhados para manipular massas, coletivos, tais como os </a:t>
            </a:r>
            <a:r>
              <a:rPr lang="pt-BR" dirty="0" err="1" smtClean="0"/>
              <a:t>Himmler</a:t>
            </a:r>
            <a:r>
              <a:rPr lang="pt-BR" dirty="0" smtClean="0"/>
              <a:t>, </a:t>
            </a:r>
            <a:r>
              <a:rPr lang="pt-BR" dirty="0" err="1" smtClean="0"/>
              <a:t>Höss</a:t>
            </a:r>
            <a:r>
              <a:rPr lang="pt-BR" dirty="0" smtClean="0"/>
              <a:t>, </a:t>
            </a:r>
            <a:r>
              <a:rPr lang="pt-BR" dirty="0" err="1" smtClean="0"/>
              <a:t>Eichmann</a:t>
            </a:r>
            <a:r>
              <a:rPr lang="pt-BR" dirty="0" smtClean="0"/>
              <a:t>. Considero que o mais importante para enfrentar o perigo de que tudo se repita é contrapor-se ao poder cego de todos os coletivos, fortalecendo a resistência frente aos mesmos por meio do esclarecimento do problema da coletivização. Isto não é tão abstrato quanto passa parecer ao entusiasmo participativo. especialmente das pessoas jovens, de consciência progressista.”</a:t>
            </a:r>
            <a:endParaRPr lang="pt-BR" dirty="0"/>
          </a:p>
        </p:txBody>
      </p:sp>
    </p:spTree>
    <p:extLst>
      <p:ext uri="{BB962C8B-B14F-4D97-AF65-F5344CB8AC3E}">
        <p14:creationId xmlns:p14="http://schemas.microsoft.com/office/powerpoint/2010/main" val="122297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Críticas</a:t>
            </a:r>
            <a:endParaRPr lang="pt-BR" dirty="0"/>
          </a:p>
        </p:txBody>
      </p:sp>
      <p:sp>
        <p:nvSpPr>
          <p:cNvPr id="3" name="Espaço Reservado para Conteúdo 2"/>
          <p:cNvSpPr>
            <a:spLocks noGrp="1"/>
          </p:cNvSpPr>
          <p:nvPr>
            <p:ph idx="1"/>
          </p:nvPr>
        </p:nvSpPr>
        <p:spPr/>
        <p:txBody>
          <a:bodyPr/>
          <a:lstStyle/>
          <a:p>
            <a:r>
              <a:rPr lang="pt-BR" dirty="0" smtClean="0"/>
              <a:t>Direcionamento da libido para as mercadorias (</a:t>
            </a:r>
            <a:r>
              <a:rPr lang="pt-BR" dirty="0" err="1" smtClean="0"/>
              <a:t>fetichização</a:t>
            </a:r>
            <a:r>
              <a:rPr lang="pt-BR" dirty="0" smtClean="0"/>
              <a:t>);</a:t>
            </a:r>
          </a:p>
          <a:p>
            <a:r>
              <a:rPr lang="pt-BR" dirty="0" smtClean="0"/>
              <a:t>Base freudiana: a civilização contém a barbárie (“O mal estar na civilização” – Freud);</a:t>
            </a:r>
          </a:p>
          <a:p>
            <a:r>
              <a:rPr lang="pt-BR" dirty="0" smtClean="0"/>
              <a:t>“Coisificação” da psique; (Banalidade do mal – Hannah Arendt);</a:t>
            </a:r>
          </a:p>
          <a:p>
            <a:r>
              <a:rPr lang="pt-BR" dirty="0" smtClean="0"/>
              <a:t>“A educação tem sentido unicamente como educação dirigida a uma </a:t>
            </a:r>
            <a:r>
              <a:rPr lang="pt-BR" dirty="0" err="1" smtClean="0"/>
              <a:t>auto-reflexão</a:t>
            </a:r>
            <a:r>
              <a:rPr lang="pt-BR" dirty="0" smtClean="0"/>
              <a:t> crítica.”</a:t>
            </a:r>
          </a:p>
          <a:p>
            <a:endParaRPr lang="pt-BR" dirty="0"/>
          </a:p>
        </p:txBody>
      </p:sp>
    </p:spTree>
    <p:extLst>
      <p:ext uri="{BB962C8B-B14F-4D97-AF65-F5344CB8AC3E}">
        <p14:creationId xmlns:p14="http://schemas.microsoft.com/office/powerpoint/2010/main" val="30968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Coisificação da psique	</a:t>
            </a:r>
            <a:endParaRPr lang="pt-BR" dirty="0"/>
          </a:p>
        </p:txBody>
      </p:sp>
      <p:sp>
        <p:nvSpPr>
          <p:cNvPr id="3" name="Espaço Reservado para Conteúdo 2"/>
          <p:cNvSpPr>
            <a:spLocks noGrp="1"/>
          </p:cNvSpPr>
          <p:nvPr>
            <p:ph idx="1"/>
          </p:nvPr>
        </p:nvSpPr>
        <p:spPr/>
        <p:txBody>
          <a:bodyPr/>
          <a:lstStyle/>
          <a:p>
            <a:r>
              <a:rPr lang="pt-BR" dirty="0" smtClean="0"/>
              <a:t>“Mencionei o conceito de consciência coisificada. Esta é sobretudo uma consciência que se defende em relação a qualquer </a:t>
            </a:r>
            <a:r>
              <a:rPr lang="pt-BR" dirty="0" err="1" smtClean="0"/>
              <a:t>vir-a-ser</a:t>
            </a:r>
            <a:r>
              <a:rPr lang="pt-BR" dirty="0" smtClean="0"/>
              <a:t>, frente a qualquer apreensão do próprio condicionamento, impondo como sendo absoluto o que existe de um determinado modo. Acredito que o rompimento desse mecanismo impositivo seria recompensador.”</a:t>
            </a:r>
            <a:endParaRPr lang="pt-BR" dirty="0"/>
          </a:p>
        </p:txBody>
      </p:sp>
    </p:spTree>
    <p:extLst>
      <p:ext uri="{BB962C8B-B14F-4D97-AF65-F5344CB8AC3E}">
        <p14:creationId xmlns:p14="http://schemas.microsoft.com/office/powerpoint/2010/main" val="2557662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Coisificação da psique	</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“(...)é certo que todas as épocas produzem as personalidades tipos de distribuição da energia psíquica de que necessitam socialmente. Um mundo em que a técnica ocupa uma posição tão decisiva como acontece atualmente, gera pessoas tecnológicas, afinadas com a técnica. Isto tem a sua racionalidade boa: em seu plano mais restrito elas serão menos influenciáveis, com as correspondentes </a:t>
            </a:r>
            <a:r>
              <a:rPr lang="pt-BR" dirty="0" err="1" smtClean="0"/>
              <a:t>conseqüências</a:t>
            </a:r>
            <a:r>
              <a:rPr lang="pt-BR" dirty="0" smtClean="0"/>
              <a:t> no plano geral. Por outro lado, na relação atual com a técnica existe algo de exagerado, irracional, patogênico. Isto se vincula ao "véu tecnológico". Os homens inclinam-se a considerar a técnica como sendo algo em si mesma, um fim em si mesmo, uma força própria, esquecendo que ela é a extensão do braço dos homens. Os meios e a técnica é um conceito de meios dirigidos à </a:t>
            </a:r>
            <a:r>
              <a:rPr lang="pt-BR" dirty="0" err="1" smtClean="0"/>
              <a:t>autoconservação</a:t>
            </a:r>
            <a:r>
              <a:rPr lang="pt-BR" dirty="0" smtClean="0"/>
              <a:t> da espécie humana são </a:t>
            </a:r>
            <a:r>
              <a:rPr lang="pt-BR" dirty="0" err="1" smtClean="0"/>
              <a:t>fetichizados</a:t>
            </a:r>
            <a:r>
              <a:rPr lang="pt-BR" dirty="0" smtClean="0"/>
              <a:t>, porque os fins uma vida humana digna encontram-se encobertos e desconectados da consciência das pessoas.”</a:t>
            </a:r>
            <a:endParaRPr lang="pt-BR" dirty="0"/>
          </a:p>
        </p:txBody>
      </p:sp>
    </p:spTree>
    <p:extLst>
      <p:ext uri="{BB962C8B-B14F-4D97-AF65-F5344CB8AC3E}">
        <p14:creationId xmlns:p14="http://schemas.microsoft.com/office/powerpoint/2010/main" val="179345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Coisificação da psique	</a:t>
            </a:r>
            <a:endParaRPr lang="pt-BR" dirty="0"/>
          </a:p>
        </p:txBody>
      </p:sp>
      <p:sp>
        <p:nvSpPr>
          <p:cNvPr id="3" name="Espaço Reservado para Conteúdo 2"/>
          <p:cNvSpPr>
            <a:spLocks noGrp="1"/>
          </p:cNvSpPr>
          <p:nvPr>
            <p:ph idx="1"/>
          </p:nvPr>
        </p:nvSpPr>
        <p:spPr/>
        <p:txBody>
          <a:bodyPr>
            <a:normAutofit/>
          </a:bodyPr>
          <a:lstStyle/>
          <a:p>
            <a:r>
              <a:rPr lang="pt-BR" dirty="0" smtClean="0"/>
              <a:t>Técnica x Tecnologia </a:t>
            </a:r>
          </a:p>
          <a:p>
            <a:r>
              <a:rPr lang="pt-BR" dirty="0" smtClean="0"/>
              <a:t>Técnica como conjunto de métodos e processos para fazer algo; domínio sobre a natureza.</a:t>
            </a:r>
          </a:p>
          <a:p>
            <a:r>
              <a:rPr lang="pt-BR" dirty="0" smtClean="0"/>
              <a:t>Tecnologia: simbiose com a Ciência. Estrutura um conjunto de técnicas.</a:t>
            </a:r>
          </a:p>
          <a:p>
            <a:endParaRPr lang="pt-BR" dirty="0"/>
          </a:p>
          <a:p>
            <a:r>
              <a:rPr lang="pt-BR" dirty="0" smtClean="0"/>
              <a:t>“Técnica, tecnologia e Ciência”: </a:t>
            </a:r>
            <a:r>
              <a:rPr lang="pt-BR" dirty="0" smtClean="0">
                <a:hlinkClick r:id="rId2"/>
              </a:rPr>
              <a:t>http://revistapesquisa.fapesp.br/1999/02/01/tecnica-tecnologia-e-ciencia-i/</a:t>
            </a:r>
            <a:endParaRPr lang="pt-BR" dirty="0" smtClean="0"/>
          </a:p>
          <a:p>
            <a:endParaRPr lang="pt-BR" dirty="0" smtClean="0"/>
          </a:p>
        </p:txBody>
      </p:sp>
    </p:spTree>
    <p:extLst>
      <p:ext uri="{BB962C8B-B14F-4D97-AF65-F5344CB8AC3E}">
        <p14:creationId xmlns:p14="http://schemas.microsoft.com/office/powerpoint/2010/main" val="353891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Fetichização</a:t>
            </a:r>
            <a:r>
              <a:rPr lang="pt-BR" dirty="0" smtClean="0"/>
              <a:t> da técnica :-o</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“No caso do tipo com tendências à </a:t>
            </a:r>
            <a:r>
              <a:rPr lang="pt-BR" dirty="0" err="1" smtClean="0"/>
              <a:t>fetichização</a:t>
            </a:r>
            <a:r>
              <a:rPr lang="pt-BR" dirty="0" smtClean="0"/>
              <a:t> da técnica, trata-se simplesmente de pessoas incapazes de amar. Isto não deve ser entendido num sentido sentimental ou moralizante, mas denotando a carente relação libidinal com Outras pessoas. Elas são inteiramente frias e precisam negar também em seu íntimo a possibilidade do amor, recusando de antemão nas outras pessoas o seu amor antes que o mesmo se instale. A capacidade de amar, que de alguma maneira sobrevive, eles precisam aplicá-la aos meios. As personalidades preconceituosas e vinculadas à autoridade com que nos ocupamos em </a:t>
            </a:r>
            <a:r>
              <a:rPr lang="pt-BR" dirty="0" err="1" smtClean="0"/>
              <a:t>Authoritarian</a:t>
            </a:r>
            <a:r>
              <a:rPr lang="pt-BR" dirty="0" smtClean="0"/>
              <a:t> </a:t>
            </a:r>
            <a:r>
              <a:rPr lang="pt-BR" dirty="0" err="1" smtClean="0"/>
              <a:t>Personality</a:t>
            </a:r>
            <a:r>
              <a:rPr lang="pt-BR" dirty="0" smtClean="0"/>
              <a:t>, em Berkeley, forneceram muitas evidências neste sentido. Um sujeito experimental ---- e a própria expressão já é do repertório da consciência coisificada - afirmava de si mesmo: "I </a:t>
            </a:r>
            <a:r>
              <a:rPr lang="pt-BR" dirty="0" err="1" smtClean="0"/>
              <a:t>like</a:t>
            </a:r>
            <a:r>
              <a:rPr lang="pt-BR" dirty="0" smtClean="0"/>
              <a:t> </a:t>
            </a:r>
            <a:r>
              <a:rPr lang="pt-BR" dirty="0" err="1" smtClean="0"/>
              <a:t>nice</a:t>
            </a:r>
            <a:r>
              <a:rPr lang="pt-BR" dirty="0" smtClean="0"/>
              <a:t> </a:t>
            </a:r>
            <a:r>
              <a:rPr lang="pt-BR" dirty="0" err="1" smtClean="0"/>
              <a:t>equipament</a:t>
            </a:r>
            <a:r>
              <a:rPr lang="pt-BR" dirty="0" smtClean="0"/>
              <a:t>" (Eu gosto de equipamentos, de instrumentos bonitos), independentemente dos equipamentos em questão. Seu amor era absorvido por coisas, máquinas enquanto tais. O perturbador porque torna tão </a:t>
            </a:r>
            <a:r>
              <a:rPr lang="pt-BR" dirty="0" err="1" smtClean="0"/>
              <a:t>desesperançoso</a:t>
            </a:r>
            <a:r>
              <a:rPr lang="pt-BR" dirty="0" smtClean="0"/>
              <a:t> atuar contrariamente a isso é que esta tendência de desenvolvimento encontra-se vinculada ao conjunto da civilização.”</a:t>
            </a:r>
            <a:endParaRPr lang="pt-BR" dirty="0"/>
          </a:p>
        </p:txBody>
      </p:sp>
    </p:spTree>
    <p:extLst>
      <p:ext uri="{BB962C8B-B14F-4D97-AF65-F5344CB8AC3E}">
        <p14:creationId xmlns:p14="http://schemas.microsoft.com/office/powerpoint/2010/main" val="331419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eterno problema da empatia</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“Em sua configuração atual e provavelmente há milênios - a sociedade não repousa em atração, em simpatia, como se supôs ideologicamente desde Aristóteles, mas na persecução dos próprios interesses frente aos interesses dos demais. Isto se sedimentou do modo mais profundo no caráter das pessoas. O que contradiz, o impulso grupal da chamada </a:t>
            </a:r>
            <a:r>
              <a:rPr lang="pt-BR" dirty="0" err="1" smtClean="0"/>
              <a:t>lonely</a:t>
            </a:r>
            <a:r>
              <a:rPr lang="pt-BR" dirty="0" smtClean="0"/>
              <a:t> </a:t>
            </a:r>
            <a:r>
              <a:rPr lang="pt-BR" dirty="0" err="1" smtClean="0"/>
              <a:t>crowd</a:t>
            </a:r>
            <a:r>
              <a:rPr lang="pt-BR" dirty="0" smtClean="0"/>
              <a:t>, da massa solitária, na verdade constitui uma reação, um enturmar-se de pessoas frias que não suportam a própria frieza mas nada podem fazer para alterá-la. Hoje em dia qualquer pessoa, sem exceção, se sente mal-amada, porque cada um é deficiente na capacidade de amar. A incapacidade para a identificação foi sem dúvida a condição psicológica mais importante para tornar possível algo como Auschwitz em meio a pessoas mais ou menos civilizadas e inofensivas. O que se chama de "participação oportunista" era antes de mais nada interesse prático: perceber antes de tudo a sua própria vantagem e não dar com a língua nos dentes para não se prejudicar. Esta é uma lei geral do existente. O silêncio sob o terror era apenas a </a:t>
            </a:r>
            <a:r>
              <a:rPr lang="pt-BR" dirty="0" err="1" smtClean="0"/>
              <a:t>conseqüência</a:t>
            </a:r>
            <a:r>
              <a:rPr lang="pt-BR" dirty="0" smtClean="0"/>
              <a:t> disto. A frieza da </a:t>
            </a:r>
            <a:r>
              <a:rPr lang="pt-BR" dirty="0" err="1" smtClean="0"/>
              <a:t>mônada</a:t>
            </a:r>
            <a:r>
              <a:rPr lang="pt-BR" dirty="0" smtClean="0"/>
              <a:t> social, do concorrente isolado, constituía, enquanto indiferença frente ao destino do outro, o pressuposto para que apenas alguns raros se mobilizassem. Os algozes sabem disto; e repetidamente precisam se assegurar disto.”</a:t>
            </a:r>
            <a:endParaRPr lang="pt-BR" dirty="0"/>
          </a:p>
        </p:txBody>
      </p:sp>
    </p:spTree>
    <p:extLst>
      <p:ext uri="{BB962C8B-B14F-4D97-AF65-F5344CB8AC3E}">
        <p14:creationId xmlns:p14="http://schemas.microsoft.com/office/powerpoint/2010/main" val="228183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era de Aquário chegou, é preciso mudar as relações!</a:t>
            </a:r>
            <a:endParaRPr lang="pt-BR" dirty="0"/>
          </a:p>
        </p:txBody>
      </p:sp>
      <p:sp>
        <p:nvSpPr>
          <p:cNvPr id="3" name="Espaço Reservado para Conteúdo 2"/>
          <p:cNvSpPr>
            <a:spLocks noGrp="1"/>
          </p:cNvSpPr>
          <p:nvPr>
            <p:ph idx="1"/>
          </p:nvPr>
        </p:nvSpPr>
        <p:spPr/>
        <p:txBody>
          <a:bodyPr/>
          <a:lstStyle/>
          <a:p>
            <a:r>
              <a:rPr lang="pt-BR" dirty="0" smtClean="0"/>
              <a:t>O apelo a dar mais calor humano às crianças é artificial e por isto acaba negando o próprio calor. Além disto o amor não pode ser exigido em relações profissionalmente intermediadas, como entre professor e aluno, médico e paciente, advogado e cliente. Ele é algo direto e contraditório com relações que em sua essência são intermediadas. O incentivo ao amor ----- provavelmente na forma mais imperativa, de um dever constitui ele próprio parte de uma ideologia que perpetua a frieza. Ele combina com o que é impositivo, opressor, que atua contrariamente à capacidade de amar. Por isto o primeiro passo seria ajudar a frieza a adquirir consciência de si própria, das razões pelas quais foi gerada.</a:t>
            </a:r>
            <a:endParaRPr lang="pt-BR" dirty="0"/>
          </a:p>
        </p:txBody>
      </p:sp>
    </p:spTree>
    <p:extLst>
      <p:ext uri="{BB962C8B-B14F-4D97-AF65-F5344CB8AC3E}">
        <p14:creationId xmlns:p14="http://schemas.microsoft.com/office/powerpoint/2010/main" val="292192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Qualquer semelhança com a realidade...</a:t>
            </a:r>
            <a:endParaRPr lang="pt-BR" dirty="0"/>
          </a:p>
        </p:txBody>
      </p:sp>
      <p:sp>
        <p:nvSpPr>
          <p:cNvPr id="3" name="Espaço Reservado para Conteúdo 2"/>
          <p:cNvSpPr>
            <a:spLocks noGrp="1"/>
          </p:cNvSpPr>
          <p:nvPr>
            <p:ph idx="1"/>
          </p:nvPr>
        </p:nvSpPr>
        <p:spPr/>
        <p:txBody>
          <a:bodyPr/>
          <a:lstStyle/>
          <a:p>
            <a:r>
              <a:rPr lang="pt-BR" dirty="0" smtClean="0"/>
              <a:t>“Além </a:t>
            </a:r>
            <a:r>
              <a:rPr lang="pt-BR" dirty="0"/>
              <a:t>disso seria necessário esclarecer quanto à possibilidade de haver um outro direcionamento para a</a:t>
            </a:r>
            <a:r>
              <a:rPr lang="pt-BR" dirty="0" smtClean="0"/>
              <a:t/>
            </a:r>
            <a:br>
              <a:rPr lang="pt-BR" dirty="0" smtClean="0"/>
            </a:br>
            <a:r>
              <a:rPr lang="pt-BR" dirty="0"/>
              <a:t>fúria ocorrida em Auschwitz. Amanhã pode ser a vez de um outro grupo que não os judeus, por exemplo os idosos, que escaparam por pouco no Terceiro Reich, ou os intelectuais, ou simplesmente alguns grupos divergentes. O clima ---- e quero enfatizar esta questão mais favorável a um tal ressurgimento é o nacionalismo </a:t>
            </a:r>
            <a:r>
              <a:rPr lang="pt-BR" dirty="0" err="1"/>
              <a:t>ressurgente</a:t>
            </a:r>
            <a:r>
              <a:rPr lang="pt-BR" dirty="0"/>
              <a:t>. Ele é tão raivoso justamente porque nesta época de comunicações internacionais e de blocos supranacionais já não é mais tão convicto, obrigando-se ao exagero desmesurado para convencer a si e aos outros que ainda têm substância". </a:t>
            </a:r>
          </a:p>
        </p:txBody>
      </p:sp>
    </p:spTree>
    <p:extLst>
      <p:ext uri="{BB962C8B-B14F-4D97-AF65-F5344CB8AC3E}">
        <p14:creationId xmlns:p14="http://schemas.microsoft.com/office/powerpoint/2010/main" val="413591097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1068</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Arial</vt:lpstr>
      <vt:lpstr>Calibri</vt:lpstr>
      <vt:lpstr>Calibri Light</vt:lpstr>
      <vt:lpstr>Tema do Office</vt:lpstr>
      <vt:lpstr>A educação após Auschwitz</vt:lpstr>
      <vt:lpstr>Críticas</vt:lpstr>
      <vt:lpstr>Coisificação da psique </vt:lpstr>
      <vt:lpstr>Coisificação da psique </vt:lpstr>
      <vt:lpstr>Coisificação da psique </vt:lpstr>
      <vt:lpstr>Fetichização da técnica :-o</vt:lpstr>
      <vt:lpstr>O eterno problema da empatia</vt:lpstr>
      <vt:lpstr>A era de Aquário chegou, é preciso mudar as relações!</vt:lpstr>
      <vt:lpstr>Qualquer semelhança com a realidade...</vt:lpstr>
      <vt:lpstr>“O coletivo e a horda”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educação após Auschwitz</dc:title>
  <dc:creator>User</dc:creator>
  <cp:lastModifiedBy>User</cp:lastModifiedBy>
  <cp:revision>25</cp:revision>
  <dcterms:created xsi:type="dcterms:W3CDTF">2018-09-18T18:56:54Z</dcterms:created>
  <dcterms:modified xsi:type="dcterms:W3CDTF">2018-09-18T21:07:33Z</dcterms:modified>
</cp:coreProperties>
</file>