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6" r:id="rId3"/>
    <p:sldId id="257" r:id="rId4"/>
    <p:sldId id="265" r:id="rId5"/>
    <p:sldId id="266" r:id="rId6"/>
    <p:sldId id="262" r:id="rId7"/>
    <p:sldId id="270" r:id="rId8"/>
    <p:sldId id="267" r:id="rId9"/>
    <p:sldId id="263" r:id="rId10"/>
    <p:sldId id="268"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72a16f6364d1cf7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80080" autoAdjust="0"/>
  </p:normalViewPr>
  <p:slideViewPr>
    <p:cSldViewPr snapToGrid="0">
      <p:cViewPr varScale="1">
        <p:scale>
          <a:sx n="56" d="100"/>
          <a:sy n="56" d="100"/>
        </p:scale>
        <p:origin x="9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27T06:26:25.342" idx="1">
    <p:pos x="10" y="10"/>
    <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5FC9AB-EA86-4B31-B077-1D101B3F81A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E2A7C7DC-F92B-4A13-97FD-151BAA500CD0}">
      <dgm:prSet phldrT="[文本]" custT="1"/>
      <dgm:spPr/>
      <dgm:t>
        <a:bodyPr/>
        <a:lstStyle/>
        <a:p>
          <a:r>
            <a:rPr lang="en-US" altLang="zh-CN" sz="2400" b="1" dirty="0"/>
            <a:t>Growth statistics</a:t>
          </a:r>
          <a:r>
            <a:rPr lang="zh-CN" altLang="zh-CN" sz="2400" b="1" dirty="0"/>
            <a:t> </a:t>
          </a:r>
          <a:endParaRPr lang="zh-CN" altLang="en-US" sz="2400" b="1" dirty="0"/>
        </a:p>
      </dgm:t>
    </dgm:pt>
    <dgm:pt modelId="{25D468C0-E369-46E8-8246-E0C2CE8F5393}" type="parTrans" cxnId="{7F17F8BD-246A-4ECC-AEB0-C636DB0E959A}">
      <dgm:prSet/>
      <dgm:spPr/>
      <dgm:t>
        <a:bodyPr/>
        <a:lstStyle/>
        <a:p>
          <a:endParaRPr lang="zh-CN" altLang="en-US"/>
        </a:p>
      </dgm:t>
    </dgm:pt>
    <dgm:pt modelId="{E31D5AD9-9D14-4844-B121-D4904D8ACEB4}" type="sibTrans" cxnId="{7F17F8BD-246A-4ECC-AEB0-C636DB0E959A}">
      <dgm:prSet/>
      <dgm:spPr/>
      <dgm:t>
        <a:bodyPr/>
        <a:lstStyle/>
        <a:p>
          <a:endParaRPr lang="zh-CN" altLang="en-US"/>
        </a:p>
      </dgm:t>
    </dgm:pt>
    <dgm:pt modelId="{6E6A0616-4BCF-43B3-8D84-F3ADD72241C2}">
      <dgm:prSet phldrT="[文本]" custT="1"/>
      <dgm:spPr/>
      <dgm:t>
        <a:bodyPr/>
        <a:lstStyle/>
        <a:p>
          <a:pPr>
            <a:spcAft>
              <a:spcPts val="1200"/>
            </a:spcAft>
          </a:pPr>
          <a:r>
            <a:rPr lang="en-US" altLang="zh-CN" sz="2000" dirty="0"/>
            <a:t>Extensive growth: </a:t>
          </a:r>
          <a:r>
            <a:rPr lang="en-US" sz="2000" dirty="0" err="1"/>
            <a:t>labour</a:t>
          </a:r>
          <a:r>
            <a:rPr lang="en-US" sz="2000" dirty="0"/>
            <a:t>, capital and resources</a:t>
          </a:r>
          <a:endParaRPr lang="zh-CN" altLang="en-US" sz="2000" dirty="0"/>
        </a:p>
      </dgm:t>
    </dgm:pt>
    <dgm:pt modelId="{D436B640-6F3D-4CD1-A68F-9B0596FAFE48}" type="parTrans" cxnId="{C3F96EA0-EE2B-4A74-888E-B1850C3C24B4}">
      <dgm:prSet/>
      <dgm:spPr/>
      <dgm:t>
        <a:bodyPr/>
        <a:lstStyle/>
        <a:p>
          <a:endParaRPr lang="zh-CN" altLang="en-US"/>
        </a:p>
      </dgm:t>
    </dgm:pt>
    <dgm:pt modelId="{8C500A31-943A-4EF7-A753-03C84F5C80F7}" type="sibTrans" cxnId="{C3F96EA0-EE2B-4A74-888E-B1850C3C24B4}">
      <dgm:prSet/>
      <dgm:spPr/>
      <dgm:t>
        <a:bodyPr/>
        <a:lstStyle/>
        <a:p>
          <a:endParaRPr lang="zh-CN" altLang="en-US"/>
        </a:p>
      </dgm:t>
    </dgm:pt>
    <dgm:pt modelId="{64079702-4F4E-4A00-8FC2-DEEF0191A94C}">
      <dgm:prSet phldrT="[文本]" custT="1"/>
      <dgm:spPr/>
      <dgm:t>
        <a:bodyPr/>
        <a:lstStyle/>
        <a:p>
          <a:pPr>
            <a:spcAft>
              <a:spcPct val="15000"/>
            </a:spcAft>
          </a:pPr>
          <a:r>
            <a:rPr lang="en-US" altLang="zh-CN" sz="2000" dirty="0"/>
            <a:t>Intensive growth:  </a:t>
          </a:r>
          <a:r>
            <a:rPr lang="en-US" sz="2000" dirty="0"/>
            <a:t>technology</a:t>
          </a:r>
          <a:endParaRPr lang="zh-CN" altLang="en-US" sz="2000" dirty="0"/>
        </a:p>
      </dgm:t>
    </dgm:pt>
    <dgm:pt modelId="{6388E210-B9FC-4518-ADD2-8D70FCC6279B}" type="parTrans" cxnId="{14FB33D9-DE98-4A94-B493-10E6EA0E1758}">
      <dgm:prSet/>
      <dgm:spPr/>
      <dgm:t>
        <a:bodyPr/>
        <a:lstStyle/>
        <a:p>
          <a:endParaRPr lang="zh-CN" altLang="en-US"/>
        </a:p>
      </dgm:t>
    </dgm:pt>
    <dgm:pt modelId="{EC0899B7-B76F-4C92-895E-A45B382B118C}" type="sibTrans" cxnId="{14FB33D9-DE98-4A94-B493-10E6EA0E1758}">
      <dgm:prSet/>
      <dgm:spPr/>
      <dgm:t>
        <a:bodyPr/>
        <a:lstStyle/>
        <a:p>
          <a:endParaRPr lang="zh-CN" altLang="en-US"/>
        </a:p>
      </dgm:t>
    </dgm:pt>
    <dgm:pt modelId="{686D895F-3A4B-4B87-AB61-95068203D56F}">
      <dgm:prSet phldrT="[文本]" custT="1"/>
      <dgm:spPr/>
      <dgm:t>
        <a:bodyPr/>
        <a:lstStyle/>
        <a:p>
          <a:r>
            <a:rPr lang="en-US" altLang="zh-CN" sz="2400" b="1" dirty="0"/>
            <a:t>How much invention is going on</a:t>
          </a:r>
          <a:endParaRPr lang="zh-CN" altLang="en-US" sz="2400" b="1" dirty="0"/>
        </a:p>
      </dgm:t>
    </dgm:pt>
    <dgm:pt modelId="{9B833658-BF90-4D67-8094-F80628CDCF6A}" type="parTrans" cxnId="{47ECC28D-FF15-4FA7-BB3C-DAE5AF7A0217}">
      <dgm:prSet/>
      <dgm:spPr/>
      <dgm:t>
        <a:bodyPr/>
        <a:lstStyle/>
        <a:p>
          <a:endParaRPr lang="zh-CN" altLang="en-US"/>
        </a:p>
      </dgm:t>
    </dgm:pt>
    <dgm:pt modelId="{58035C12-9661-4F97-880B-66D3F0C1556C}" type="sibTrans" cxnId="{47ECC28D-FF15-4FA7-BB3C-DAE5AF7A0217}">
      <dgm:prSet/>
      <dgm:spPr/>
      <dgm:t>
        <a:bodyPr/>
        <a:lstStyle/>
        <a:p>
          <a:endParaRPr lang="zh-CN" altLang="en-US"/>
        </a:p>
      </dgm:t>
    </dgm:pt>
    <dgm:pt modelId="{652E95AD-0451-4D5D-ADD9-5ECF02BDAC54}">
      <dgm:prSet phldrT="[文本]" custT="1"/>
      <dgm:spPr/>
      <dgm:t>
        <a:bodyPr/>
        <a:lstStyle/>
        <a:p>
          <a:pPr>
            <a:spcAft>
              <a:spcPts val="1200"/>
            </a:spcAft>
          </a:pPr>
          <a:r>
            <a:rPr lang="en-US" sz="2000" dirty="0"/>
            <a:t>In 1950 an average R&amp;D worker in America contributed almost seven times more to “total factor productivity” that an R&amp;D worker in 2000 did</a:t>
          </a:r>
          <a:endParaRPr lang="zh-CN" altLang="en-US" sz="2000" dirty="0"/>
        </a:p>
      </dgm:t>
    </dgm:pt>
    <dgm:pt modelId="{F5C9037F-9A04-407E-9E29-9C622AC48754}" type="parTrans" cxnId="{0FEC760A-2757-4749-914B-3BFCEA38C4F0}">
      <dgm:prSet/>
      <dgm:spPr/>
      <dgm:t>
        <a:bodyPr/>
        <a:lstStyle/>
        <a:p>
          <a:endParaRPr lang="zh-CN" altLang="en-US"/>
        </a:p>
      </dgm:t>
    </dgm:pt>
    <dgm:pt modelId="{B2CF32A3-DE56-42C9-88F1-9F991ED67889}" type="sibTrans" cxnId="{0FEC760A-2757-4749-914B-3BFCEA38C4F0}">
      <dgm:prSet/>
      <dgm:spPr/>
      <dgm:t>
        <a:bodyPr/>
        <a:lstStyle/>
        <a:p>
          <a:endParaRPr lang="zh-CN" altLang="en-US"/>
        </a:p>
      </dgm:t>
    </dgm:pt>
    <dgm:pt modelId="{CF8624B0-3BFC-42E1-8B1E-772F41450739}">
      <dgm:prSet phldrT="[文本]" custT="1"/>
      <dgm:spPr/>
      <dgm:t>
        <a:bodyPr/>
        <a:lstStyle/>
        <a:p>
          <a:pPr>
            <a:spcAft>
              <a:spcPct val="15000"/>
            </a:spcAft>
          </a:pPr>
          <a:r>
            <a:rPr lang="en-US" sz="2000" dirty="0"/>
            <a:t>“Burden of knowledge”</a:t>
          </a:r>
          <a:endParaRPr lang="zh-CN" altLang="en-US" sz="2000" dirty="0"/>
        </a:p>
      </dgm:t>
    </dgm:pt>
    <dgm:pt modelId="{058C5C1C-0F56-4CE8-BB38-397F959CD4D6}" type="parTrans" cxnId="{91FD00E4-B3B1-4539-9907-85219EF77AD4}">
      <dgm:prSet/>
      <dgm:spPr/>
      <dgm:t>
        <a:bodyPr/>
        <a:lstStyle/>
        <a:p>
          <a:endParaRPr lang="zh-CN" altLang="en-US"/>
        </a:p>
      </dgm:t>
    </dgm:pt>
    <dgm:pt modelId="{92E34A35-861C-4BFE-B5CC-D26BC2C8D8C9}" type="sibTrans" cxnId="{91FD00E4-B3B1-4539-9907-85219EF77AD4}">
      <dgm:prSet/>
      <dgm:spPr/>
      <dgm:t>
        <a:bodyPr/>
        <a:lstStyle/>
        <a:p>
          <a:endParaRPr lang="zh-CN" altLang="en-US"/>
        </a:p>
      </dgm:t>
    </dgm:pt>
    <dgm:pt modelId="{5D9837B0-59C5-4373-920C-F3DA3764E8E7}">
      <dgm:prSet phldrT="[文本]" custT="1"/>
      <dgm:spPr/>
      <dgm:t>
        <a:bodyPr/>
        <a:lstStyle/>
        <a:p>
          <a:r>
            <a:rPr lang="en-US" altLang="zh-CN" sz="2400" b="1" dirty="0"/>
            <a:t>Evidence of your senses</a:t>
          </a:r>
          <a:endParaRPr lang="zh-CN" altLang="en-US" sz="2400" b="1" dirty="0"/>
        </a:p>
      </dgm:t>
    </dgm:pt>
    <dgm:pt modelId="{EFDFDA07-4C9B-4C1C-95E3-1833BBE39179}" type="parTrans" cxnId="{1396FF31-5DEA-449C-B282-3E9130930BD3}">
      <dgm:prSet/>
      <dgm:spPr/>
      <dgm:t>
        <a:bodyPr/>
        <a:lstStyle/>
        <a:p>
          <a:endParaRPr lang="zh-CN" altLang="en-US"/>
        </a:p>
      </dgm:t>
    </dgm:pt>
    <dgm:pt modelId="{55194691-6A90-479F-A2BA-6CEE6F28E8F7}" type="sibTrans" cxnId="{1396FF31-5DEA-449C-B282-3E9130930BD3}">
      <dgm:prSet/>
      <dgm:spPr/>
      <dgm:t>
        <a:bodyPr/>
        <a:lstStyle/>
        <a:p>
          <a:endParaRPr lang="zh-CN" altLang="en-US"/>
        </a:p>
      </dgm:t>
    </dgm:pt>
    <dgm:pt modelId="{25870B53-1CD3-4E42-A0C4-05E593CC26A5}">
      <dgm:prSet phldrT="[文本]" custT="1"/>
      <dgm:spPr/>
      <dgm:t>
        <a:bodyPr/>
        <a:lstStyle/>
        <a:p>
          <a:pPr>
            <a:spcAft>
              <a:spcPts val="1200"/>
            </a:spcAft>
          </a:pPr>
          <a:r>
            <a:rPr lang="en-US" altLang="zh-CN" sz="2000" dirty="0"/>
            <a:t>Evolution of kitchen</a:t>
          </a:r>
          <a:endParaRPr lang="zh-CN" altLang="en-US" sz="2000" dirty="0"/>
        </a:p>
      </dgm:t>
    </dgm:pt>
    <dgm:pt modelId="{A6544E44-5201-42FC-8641-996D886A0947}" type="parTrans" cxnId="{B6A92555-D685-4E63-9BC7-64915F391EEE}">
      <dgm:prSet/>
      <dgm:spPr/>
      <dgm:t>
        <a:bodyPr/>
        <a:lstStyle/>
        <a:p>
          <a:endParaRPr lang="zh-CN" altLang="en-US"/>
        </a:p>
      </dgm:t>
    </dgm:pt>
    <dgm:pt modelId="{595F9AF3-6187-41CD-BB37-47B03BADA5F5}" type="sibTrans" cxnId="{B6A92555-D685-4E63-9BC7-64915F391EEE}">
      <dgm:prSet/>
      <dgm:spPr/>
      <dgm:t>
        <a:bodyPr/>
        <a:lstStyle/>
        <a:p>
          <a:endParaRPr lang="zh-CN" altLang="en-US"/>
        </a:p>
      </dgm:t>
    </dgm:pt>
    <dgm:pt modelId="{7B5A8F16-8887-437C-BD7F-B5C693DCDED3}">
      <dgm:prSet phldrT="[文本]" custT="1"/>
      <dgm:spPr/>
      <dgm:t>
        <a:bodyPr/>
        <a:lstStyle/>
        <a:p>
          <a:pPr>
            <a:spcAft>
              <a:spcPct val="15000"/>
            </a:spcAft>
          </a:pPr>
          <a:r>
            <a:rPr lang="en-US" sz="2000" dirty="0"/>
            <a:t>Life expectancy at birth in America</a:t>
          </a:r>
          <a:endParaRPr lang="zh-CN" altLang="en-US" sz="2000" dirty="0"/>
        </a:p>
      </dgm:t>
    </dgm:pt>
    <dgm:pt modelId="{438941B1-ECC0-4A83-97EE-7CD1714D47A3}" type="parTrans" cxnId="{4376FF14-0472-4200-8819-D92AF6461FA0}">
      <dgm:prSet/>
      <dgm:spPr/>
      <dgm:t>
        <a:bodyPr/>
        <a:lstStyle/>
        <a:p>
          <a:endParaRPr lang="zh-CN" altLang="en-US"/>
        </a:p>
      </dgm:t>
    </dgm:pt>
    <dgm:pt modelId="{865CF81F-F962-4264-B454-955CFCFDEDC0}" type="sibTrans" cxnId="{4376FF14-0472-4200-8819-D92AF6461FA0}">
      <dgm:prSet/>
      <dgm:spPr/>
      <dgm:t>
        <a:bodyPr/>
        <a:lstStyle/>
        <a:p>
          <a:endParaRPr lang="zh-CN" altLang="en-US"/>
        </a:p>
      </dgm:t>
    </dgm:pt>
    <dgm:pt modelId="{09799B13-1FDA-49A2-A041-E2C6A4263532}" type="pres">
      <dgm:prSet presAssocID="{D65FC9AB-EA86-4B31-B077-1D101B3F81A3}" presName="Name0" presStyleCnt="0">
        <dgm:presLayoutVars>
          <dgm:dir/>
          <dgm:animLvl val="lvl"/>
          <dgm:resizeHandles val="exact"/>
        </dgm:presLayoutVars>
      </dgm:prSet>
      <dgm:spPr/>
      <dgm:t>
        <a:bodyPr/>
        <a:lstStyle/>
        <a:p>
          <a:endParaRPr lang="pt-BR"/>
        </a:p>
      </dgm:t>
    </dgm:pt>
    <dgm:pt modelId="{3293E657-4D8D-41F1-9A3C-D7E9D76D85B9}" type="pres">
      <dgm:prSet presAssocID="{E2A7C7DC-F92B-4A13-97FD-151BAA500CD0}" presName="linNode" presStyleCnt="0"/>
      <dgm:spPr/>
    </dgm:pt>
    <dgm:pt modelId="{37AACCC7-3FB5-4426-A6CB-440719EB5990}" type="pres">
      <dgm:prSet presAssocID="{E2A7C7DC-F92B-4A13-97FD-151BAA500CD0}" presName="parentText" presStyleLbl="node1" presStyleIdx="0" presStyleCnt="3" custScaleX="77869" custScaleY="73099">
        <dgm:presLayoutVars>
          <dgm:chMax val="1"/>
          <dgm:bulletEnabled val="1"/>
        </dgm:presLayoutVars>
      </dgm:prSet>
      <dgm:spPr/>
      <dgm:t>
        <a:bodyPr/>
        <a:lstStyle/>
        <a:p>
          <a:endParaRPr lang="pt-BR"/>
        </a:p>
      </dgm:t>
    </dgm:pt>
    <dgm:pt modelId="{51D8DCC3-E027-49D9-80DF-2B72B506184D}" type="pres">
      <dgm:prSet presAssocID="{E2A7C7DC-F92B-4A13-97FD-151BAA500CD0}" presName="descendantText" presStyleLbl="alignAccFollowNode1" presStyleIdx="0" presStyleCnt="3" custScaleY="89695" custLinFactNeighborX="0">
        <dgm:presLayoutVars>
          <dgm:bulletEnabled val="1"/>
        </dgm:presLayoutVars>
      </dgm:prSet>
      <dgm:spPr/>
      <dgm:t>
        <a:bodyPr/>
        <a:lstStyle/>
        <a:p>
          <a:endParaRPr lang="pt-BR"/>
        </a:p>
      </dgm:t>
    </dgm:pt>
    <dgm:pt modelId="{AB060C1C-B085-4428-A953-4576206A8719}" type="pres">
      <dgm:prSet presAssocID="{E31D5AD9-9D14-4844-B121-D4904D8ACEB4}" presName="sp" presStyleCnt="0"/>
      <dgm:spPr/>
    </dgm:pt>
    <dgm:pt modelId="{68B747E4-53F8-4E1C-B3F2-8F0DA041EE54}" type="pres">
      <dgm:prSet presAssocID="{686D895F-3A4B-4B87-AB61-95068203D56F}" presName="linNode" presStyleCnt="0"/>
      <dgm:spPr/>
    </dgm:pt>
    <dgm:pt modelId="{859A686B-38C3-41E1-BF86-1660E773EDAC}" type="pres">
      <dgm:prSet presAssocID="{686D895F-3A4B-4B87-AB61-95068203D56F}" presName="parentText" presStyleLbl="node1" presStyleIdx="1" presStyleCnt="3" custScaleX="77869" custScaleY="73099">
        <dgm:presLayoutVars>
          <dgm:chMax val="1"/>
          <dgm:bulletEnabled val="1"/>
        </dgm:presLayoutVars>
      </dgm:prSet>
      <dgm:spPr/>
      <dgm:t>
        <a:bodyPr/>
        <a:lstStyle/>
        <a:p>
          <a:endParaRPr lang="pt-BR"/>
        </a:p>
      </dgm:t>
    </dgm:pt>
    <dgm:pt modelId="{57902463-BB44-4F2D-9E85-CE5FA70DFD3E}" type="pres">
      <dgm:prSet presAssocID="{686D895F-3A4B-4B87-AB61-95068203D56F}" presName="descendantText" presStyleLbl="alignAccFollowNode1" presStyleIdx="1" presStyleCnt="3" custScaleY="89695" custLinFactNeighborY="0">
        <dgm:presLayoutVars>
          <dgm:bulletEnabled val="1"/>
        </dgm:presLayoutVars>
      </dgm:prSet>
      <dgm:spPr/>
      <dgm:t>
        <a:bodyPr/>
        <a:lstStyle/>
        <a:p>
          <a:endParaRPr lang="pt-BR"/>
        </a:p>
      </dgm:t>
    </dgm:pt>
    <dgm:pt modelId="{8F88E606-8D64-4BD6-B0DB-3DB123A4D3E1}" type="pres">
      <dgm:prSet presAssocID="{58035C12-9661-4F97-880B-66D3F0C1556C}" presName="sp" presStyleCnt="0"/>
      <dgm:spPr/>
    </dgm:pt>
    <dgm:pt modelId="{3128EBAD-59AB-4B6C-AEB4-FFA30CD63B78}" type="pres">
      <dgm:prSet presAssocID="{5D9837B0-59C5-4373-920C-F3DA3764E8E7}" presName="linNode" presStyleCnt="0"/>
      <dgm:spPr/>
    </dgm:pt>
    <dgm:pt modelId="{2521482B-0DCC-4AE7-8201-57505E5EDF2C}" type="pres">
      <dgm:prSet presAssocID="{5D9837B0-59C5-4373-920C-F3DA3764E8E7}" presName="parentText" presStyleLbl="node1" presStyleIdx="2" presStyleCnt="3" custScaleX="77869" custScaleY="73099">
        <dgm:presLayoutVars>
          <dgm:chMax val="1"/>
          <dgm:bulletEnabled val="1"/>
        </dgm:presLayoutVars>
      </dgm:prSet>
      <dgm:spPr/>
      <dgm:t>
        <a:bodyPr/>
        <a:lstStyle/>
        <a:p>
          <a:endParaRPr lang="pt-BR"/>
        </a:p>
      </dgm:t>
    </dgm:pt>
    <dgm:pt modelId="{FBCE6B06-41FD-4538-B316-1B67E1121689}" type="pres">
      <dgm:prSet presAssocID="{5D9837B0-59C5-4373-920C-F3DA3764E8E7}" presName="descendantText" presStyleLbl="alignAccFollowNode1" presStyleIdx="2" presStyleCnt="3" custScaleY="89695" custLinFactNeighborY="0">
        <dgm:presLayoutVars>
          <dgm:bulletEnabled val="1"/>
        </dgm:presLayoutVars>
      </dgm:prSet>
      <dgm:spPr/>
      <dgm:t>
        <a:bodyPr/>
        <a:lstStyle/>
        <a:p>
          <a:endParaRPr lang="pt-BR"/>
        </a:p>
      </dgm:t>
    </dgm:pt>
  </dgm:ptLst>
  <dgm:cxnLst>
    <dgm:cxn modelId="{47ECC28D-FF15-4FA7-BB3C-DAE5AF7A0217}" srcId="{D65FC9AB-EA86-4B31-B077-1D101B3F81A3}" destId="{686D895F-3A4B-4B87-AB61-95068203D56F}" srcOrd="1" destOrd="0" parTransId="{9B833658-BF90-4D67-8094-F80628CDCF6A}" sibTransId="{58035C12-9661-4F97-880B-66D3F0C1556C}"/>
    <dgm:cxn modelId="{4376FF14-0472-4200-8819-D92AF6461FA0}" srcId="{5D9837B0-59C5-4373-920C-F3DA3764E8E7}" destId="{7B5A8F16-8887-437C-BD7F-B5C693DCDED3}" srcOrd="1" destOrd="0" parTransId="{438941B1-ECC0-4A83-97EE-7CD1714D47A3}" sibTransId="{865CF81F-F962-4264-B454-955CFCFDEDC0}"/>
    <dgm:cxn modelId="{B6A92555-D685-4E63-9BC7-64915F391EEE}" srcId="{5D9837B0-59C5-4373-920C-F3DA3764E8E7}" destId="{25870B53-1CD3-4E42-A0C4-05E593CC26A5}" srcOrd="0" destOrd="0" parTransId="{A6544E44-5201-42FC-8641-996D886A0947}" sibTransId="{595F9AF3-6187-41CD-BB37-47B03BADA5F5}"/>
    <dgm:cxn modelId="{14FB33D9-DE98-4A94-B493-10E6EA0E1758}" srcId="{E2A7C7DC-F92B-4A13-97FD-151BAA500CD0}" destId="{64079702-4F4E-4A00-8FC2-DEEF0191A94C}" srcOrd="1" destOrd="0" parTransId="{6388E210-B9FC-4518-ADD2-8D70FCC6279B}" sibTransId="{EC0899B7-B76F-4C92-895E-A45B382B118C}"/>
    <dgm:cxn modelId="{FDA62A52-6AF7-4106-A104-BE346351482F}" type="presOf" srcId="{7B5A8F16-8887-437C-BD7F-B5C693DCDED3}" destId="{FBCE6B06-41FD-4538-B316-1B67E1121689}" srcOrd="0" destOrd="1" presId="urn:microsoft.com/office/officeart/2005/8/layout/vList5"/>
    <dgm:cxn modelId="{33E754E1-048D-465E-9499-48A9CE5CF8FD}" type="presOf" srcId="{25870B53-1CD3-4E42-A0C4-05E593CC26A5}" destId="{FBCE6B06-41FD-4538-B316-1B67E1121689}" srcOrd="0" destOrd="0" presId="urn:microsoft.com/office/officeart/2005/8/layout/vList5"/>
    <dgm:cxn modelId="{7F17F8BD-246A-4ECC-AEB0-C636DB0E959A}" srcId="{D65FC9AB-EA86-4B31-B077-1D101B3F81A3}" destId="{E2A7C7DC-F92B-4A13-97FD-151BAA500CD0}" srcOrd="0" destOrd="0" parTransId="{25D468C0-E369-46E8-8246-E0C2CE8F5393}" sibTransId="{E31D5AD9-9D14-4844-B121-D4904D8ACEB4}"/>
    <dgm:cxn modelId="{576CC7F9-8C0B-473A-82A5-01C5029D9E72}" type="presOf" srcId="{652E95AD-0451-4D5D-ADD9-5ECF02BDAC54}" destId="{57902463-BB44-4F2D-9E85-CE5FA70DFD3E}" srcOrd="0" destOrd="0" presId="urn:microsoft.com/office/officeart/2005/8/layout/vList5"/>
    <dgm:cxn modelId="{4ADBCB37-FBA9-46BB-87CD-1E562D2B4415}" type="presOf" srcId="{D65FC9AB-EA86-4B31-B077-1D101B3F81A3}" destId="{09799B13-1FDA-49A2-A041-E2C6A4263532}" srcOrd="0" destOrd="0" presId="urn:microsoft.com/office/officeart/2005/8/layout/vList5"/>
    <dgm:cxn modelId="{5F9D9F54-143C-4919-AA92-743A8DDB2590}" type="presOf" srcId="{64079702-4F4E-4A00-8FC2-DEEF0191A94C}" destId="{51D8DCC3-E027-49D9-80DF-2B72B506184D}" srcOrd="0" destOrd="1" presId="urn:microsoft.com/office/officeart/2005/8/layout/vList5"/>
    <dgm:cxn modelId="{C3F96EA0-EE2B-4A74-888E-B1850C3C24B4}" srcId="{E2A7C7DC-F92B-4A13-97FD-151BAA500CD0}" destId="{6E6A0616-4BCF-43B3-8D84-F3ADD72241C2}" srcOrd="0" destOrd="0" parTransId="{D436B640-6F3D-4CD1-A68F-9B0596FAFE48}" sibTransId="{8C500A31-943A-4EF7-A753-03C84F5C80F7}"/>
    <dgm:cxn modelId="{CB674221-6082-4719-8B25-CC8CAB79A2D1}" type="presOf" srcId="{686D895F-3A4B-4B87-AB61-95068203D56F}" destId="{859A686B-38C3-41E1-BF86-1660E773EDAC}" srcOrd="0" destOrd="0" presId="urn:microsoft.com/office/officeart/2005/8/layout/vList5"/>
    <dgm:cxn modelId="{00A0F98C-347E-40F1-87DB-1162C95C0FA1}" type="presOf" srcId="{5D9837B0-59C5-4373-920C-F3DA3764E8E7}" destId="{2521482B-0DCC-4AE7-8201-57505E5EDF2C}" srcOrd="0" destOrd="0" presId="urn:microsoft.com/office/officeart/2005/8/layout/vList5"/>
    <dgm:cxn modelId="{A78039E8-484B-403F-95E1-48EDF0E83E8C}" type="presOf" srcId="{E2A7C7DC-F92B-4A13-97FD-151BAA500CD0}" destId="{37AACCC7-3FB5-4426-A6CB-440719EB5990}" srcOrd="0" destOrd="0" presId="urn:microsoft.com/office/officeart/2005/8/layout/vList5"/>
    <dgm:cxn modelId="{E21D9DE4-C29E-489C-BB9E-DD60A990AAE9}" type="presOf" srcId="{CF8624B0-3BFC-42E1-8B1E-772F41450739}" destId="{57902463-BB44-4F2D-9E85-CE5FA70DFD3E}" srcOrd="0" destOrd="1" presId="urn:microsoft.com/office/officeart/2005/8/layout/vList5"/>
    <dgm:cxn modelId="{1396FF31-5DEA-449C-B282-3E9130930BD3}" srcId="{D65FC9AB-EA86-4B31-B077-1D101B3F81A3}" destId="{5D9837B0-59C5-4373-920C-F3DA3764E8E7}" srcOrd="2" destOrd="0" parTransId="{EFDFDA07-4C9B-4C1C-95E3-1833BBE39179}" sibTransId="{55194691-6A90-479F-A2BA-6CEE6F28E8F7}"/>
    <dgm:cxn modelId="{91FD00E4-B3B1-4539-9907-85219EF77AD4}" srcId="{686D895F-3A4B-4B87-AB61-95068203D56F}" destId="{CF8624B0-3BFC-42E1-8B1E-772F41450739}" srcOrd="1" destOrd="0" parTransId="{058C5C1C-0F56-4CE8-BB38-397F959CD4D6}" sibTransId="{92E34A35-861C-4BFE-B5CC-D26BC2C8D8C9}"/>
    <dgm:cxn modelId="{0FEC760A-2757-4749-914B-3BFCEA38C4F0}" srcId="{686D895F-3A4B-4B87-AB61-95068203D56F}" destId="{652E95AD-0451-4D5D-ADD9-5ECF02BDAC54}" srcOrd="0" destOrd="0" parTransId="{F5C9037F-9A04-407E-9E29-9C622AC48754}" sibTransId="{B2CF32A3-DE56-42C9-88F1-9F991ED67889}"/>
    <dgm:cxn modelId="{6FB83D39-1301-49F4-95E1-A9B12FF939E9}" type="presOf" srcId="{6E6A0616-4BCF-43B3-8D84-F3ADD72241C2}" destId="{51D8DCC3-E027-49D9-80DF-2B72B506184D}" srcOrd="0" destOrd="0" presId="urn:microsoft.com/office/officeart/2005/8/layout/vList5"/>
    <dgm:cxn modelId="{4C206C0D-96D0-41FF-A276-3CC10898121B}" type="presParOf" srcId="{09799B13-1FDA-49A2-A041-E2C6A4263532}" destId="{3293E657-4D8D-41F1-9A3C-D7E9D76D85B9}" srcOrd="0" destOrd="0" presId="urn:microsoft.com/office/officeart/2005/8/layout/vList5"/>
    <dgm:cxn modelId="{F62E4A49-BBA7-4EA3-969A-C1E9C22628CF}" type="presParOf" srcId="{3293E657-4D8D-41F1-9A3C-D7E9D76D85B9}" destId="{37AACCC7-3FB5-4426-A6CB-440719EB5990}" srcOrd="0" destOrd="0" presId="urn:microsoft.com/office/officeart/2005/8/layout/vList5"/>
    <dgm:cxn modelId="{83E51073-56C1-4898-B052-5A086C7F9990}" type="presParOf" srcId="{3293E657-4D8D-41F1-9A3C-D7E9D76D85B9}" destId="{51D8DCC3-E027-49D9-80DF-2B72B506184D}" srcOrd="1" destOrd="0" presId="urn:microsoft.com/office/officeart/2005/8/layout/vList5"/>
    <dgm:cxn modelId="{DC78982A-6529-4071-8C26-CBCA1ADFED46}" type="presParOf" srcId="{09799B13-1FDA-49A2-A041-E2C6A4263532}" destId="{AB060C1C-B085-4428-A953-4576206A8719}" srcOrd="1" destOrd="0" presId="urn:microsoft.com/office/officeart/2005/8/layout/vList5"/>
    <dgm:cxn modelId="{31338606-D178-46BD-89B0-68D092028F76}" type="presParOf" srcId="{09799B13-1FDA-49A2-A041-E2C6A4263532}" destId="{68B747E4-53F8-4E1C-B3F2-8F0DA041EE54}" srcOrd="2" destOrd="0" presId="urn:microsoft.com/office/officeart/2005/8/layout/vList5"/>
    <dgm:cxn modelId="{02109929-3599-4294-84A0-39215984A502}" type="presParOf" srcId="{68B747E4-53F8-4E1C-B3F2-8F0DA041EE54}" destId="{859A686B-38C3-41E1-BF86-1660E773EDAC}" srcOrd="0" destOrd="0" presId="urn:microsoft.com/office/officeart/2005/8/layout/vList5"/>
    <dgm:cxn modelId="{9F4B7B8A-2B8A-41B3-8B0A-CE795293262D}" type="presParOf" srcId="{68B747E4-53F8-4E1C-B3F2-8F0DA041EE54}" destId="{57902463-BB44-4F2D-9E85-CE5FA70DFD3E}" srcOrd="1" destOrd="0" presId="urn:microsoft.com/office/officeart/2005/8/layout/vList5"/>
    <dgm:cxn modelId="{55B5851E-7F97-4E9E-A0EA-3D0AF9AF2A88}" type="presParOf" srcId="{09799B13-1FDA-49A2-A041-E2C6A4263532}" destId="{8F88E606-8D64-4BD6-B0DB-3DB123A4D3E1}" srcOrd="3" destOrd="0" presId="urn:microsoft.com/office/officeart/2005/8/layout/vList5"/>
    <dgm:cxn modelId="{F024A414-1145-4951-A8F2-EA318806AA60}" type="presParOf" srcId="{09799B13-1FDA-49A2-A041-E2C6A4263532}" destId="{3128EBAD-59AB-4B6C-AEB4-FFA30CD63B78}" srcOrd="4" destOrd="0" presId="urn:microsoft.com/office/officeart/2005/8/layout/vList5"/>
    <dgm:cxn modelId="{B070958B-C04B-4A12-A044-03B1DCD258A4}" type="presParOf" srcId="{3128EBAD-59AB-4B6C-AEB4-FFA30CD63B78}" destId="{2521482B-0DCC-4AE7-8201-57505E5EDF2C}" srcOrd="0" destOrd="0" presId="urn:microsoft.com/office/officeart/2005/8/layout/vList5"/>
    <dgm:cxn modelId="{77C33CDD-FCF3-4BCF-972D-CE51B14713DB}" type="presParOf" srcId="{3128EBAD-59AB-4B6C-AEB4-FFA30CD63B78}" destId="{FBCE6B06-41FD-4538-B316-1B67E112168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493EDE-5E36-4175-A6FD-78F9010FE001}" type="datetimeFigureOut">
              <a:rPr lang="zh-CN" altLang="en-US" smtClean="0"/>
              <a:t>2019/4/11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D1241-9C8A-4490-972C-22F9A8B72F7C}" type="slidenum">
              <a:rPr lang="zh-CN" altLang="en-US" smtClean="0"/>
              <a:t>‹nº›</a:t>
            </a:fld>
            <a:endParaRPr lang="zh-CN" altLang="en-US"/>
          </a:p>
        </p:txBody>
      </p:sp>
    </p:spTree>
    <p:extLst>
      <p:ext uri="{BB962C8B-B14F-4D97-AF65-F5344CB8AC3E}">
        <p14:creationId xmlns:p14="http://schemas.microsoft.com/office/powerpoint/2010/main" val="2204586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3DD1241-9C8A-4490-972C-22F9A8B72F7C}" type="slidenum">
              <a:rPr lang="zh-CN" altLang="en-US" smtClean="0"/>
              <a:t>1</a:t>
            </a:fld>
            <a:endParaRPr lang="zh-CN" altLang="en-US"/>
          </a:p>
        </p:txBody>
      </p:sp>
    </p:spTree>
    <p:extLst>
      <p:ext uri="{BB962C8B-B14F-4D97-AF65-F5344CB8AC3E}">
        <p14:creationId xmlns:p14="http://schemas.microsoft.com/office/powerpoint/2010/main" val="3753431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xmlns="" id="{38FE31B7-DCE2-4169-8E69-FC1CB97A7E0B}"/>
              </a:ext>
            </a:extLst>
          </p:cNvPr>
          <p:cNvSpPr>
            <a:spLocks noGrp="1"/>
          </p:cNvSpPr>
          <p:nvPr>
            <p:ph type="body" idx="1"/>
          </p:nvPr>
        </p:nvSpPr>
        <p:spPr/>
        <p:txBody>
          <a:bodyPr/>
          <a:lstStyle/>
          <a:p>
            <a:r>
              <a:rPr lang="en-US" altLang="zh-CN" dirty="0"/>
              <a:t>1.1 </a:t>
            </a:r>
            <a:r>
              <a:rPr lang="en-US" altLang="zh-CN" sz="1200" b="0" i="0" u="none" strike="noStrike" kern="1200" dirty="0">
                <a:solidFill>
                  <a:schemeClr val="tx1"/>
                </a:solidFill>
                <a:effectLst/>
                <a:latin typeface="+mn-lt"/>
                <a:ea typeface="+mn-ea"/>
                <a:cs typeface="+mn-cs"/>
              </a:rPr>
              <a:t>We know that when technology develops to a certain extent, many machines will replace human work.</a:t>
            </a:r>
          </a:p>
          <a:p>
            <a:r>
              <a:rPr lang="en-US" altLang="zh-CN" sz="1200" b="0" i="0" u="none" strike="noStrike" kern="1200" dirty="0">
                <a:solidFill>
                  <a:schemeClr val="tx1"/>
                </a:solidFill>
                <a:effectLst/>
                <a:latin typeface="+mn-lt"/>
                <a:ea typeface="+mn-ea"/>
                <a:cs typeface="+mn-cs"/>
              </a:rPr>
              <a:t>1.2 </a:t>
            </a:r>
            <a:r>
              <a:rPr lang="en-US" altLang="zh-CN" sz="1200" kern="1200" dirty="0">
                <a:solidFill>
                  <a:schemeClr val="tx1"/>
                </a:solidFill>
                <a:effectLst/>
                <a:latin typeface="+mn-lt"/>
                <a:ea typeface="+mn-ea"/>
                <a:cs typeface="+mn-cs"/>
              </a:rPr>
              <a:t>Government investment trends are inconsistent with private </a:t>
            </a:r>
            <a:r>
              <a:rPr lang="en-US" altLang="zh-CN" sz="1200" kern="1200" dirty="0" err="1">
                <a:solidFill>
                  <a:schemeClr val="tx1"/>
                </a:solidFill>
                <a:effectLst/>
                <a:latin typeface="+mn-lt"/>
                <a:ea typeface="+mn-ea"/>
                <a:cs typeface="+mn-cs"/>
              </a:rPr>
              <a:t>entrepreneurs,like</a:t>
            </a:r>
            <a:r>
              <a:rPr lang="en-US" altLang="zh-CN" sz="1200" kern="1200" dirty="0">
                <a:solidFill>
                  <a:schemeClr val="tx1"/>
                </a:solidFill>
                <a:effectLst/>
                <a:latin typeface="+mn-lt"/>
                <a:ea typeface="+mn-ea"/>
                <a:cs typeface="+mn-cs"/>
              </a:rPr>
              <a:t> Apollo </a:t>
            </a:r>
            <a:r>
              <a:rPr lang="en-US" altLang="zh-CN" sz="1200" kern="1200" dirty="0" err="1">
                <a:solidFill>
                  <a:schemeClr val="tx1"/>
                </a:solidFill>
                <a:effectLst/>
                <a:latin typeface="+mn-lt"/>
                <a:ea typeface="+mn-ea"/>
                <a:cs typeface="+mn-cs"/>
              </a:rPr>
              <a:t>programme</a:t>
            </a:r>
            <a:r>
              <a:rPr lang="en-US" altLang="zh-CN" sz="1200" kern="1200" dirty="0">
                <a:solidFill>
                  <a:schemeClr val="tx1"/>
                </a:solidFill>
                <a:effectLst/>
                <a:latin typeface="+mn-lt"/>
                <a:ea typeface="+mn-ea"/>
                <a:cs typeface="+mn-cs"/>
              </a:rPr>
              <a:t> which provided an ongoing demand for talent and invention. But Private investors rationally prefer modest business models with a reasonably short time to profit and cash out</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 </a:t>
            </a:r>
            <a:endParaRPr lang="zh-CN" altLang="zh-CN" sz="1200" kern="1200" dirty="0">
              <a:solidFill>
                <a:schemeClr val="tx1"/>
              </a:solidFill>
              <a:effectLst/>
              <a:latin typeface="+mn-lt"/>
              <a:ea typeface="+mn-ea"/>
              <a:cs typeface="+mn-cs"/>
            </a:endParaRPr>
          </a:p>
          <a:p>
            <a:endParaRPr lang="zh-CN" altLang="en-US" dirty="0"/>
          </a:p>
        </p:txBody>
      </p:sp>
    </p:spTree>
    <p:extLst>
      <p:ext uri="{BB962C8B-B14F-4D97-AF65-F5344CB8AC3E}">
        <p14:creationId xmlns:p14="http://schemas.microsoft.com/office/powerpoint/2010/main" val="2620274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3DD1241-9C8A-4490-972C-22F9A8B72F7C}" type="slidenum">
              <a:rPr lang="zh-CN" altLang="en-US" smtClean="0"/>
              <a:t>2</a:t>
            </a:fld>
            <a:endParaRPr lang="zh-CN" altLang="en-US"/>
          </a:p>
        </p:txBody>
      </p:sp>
    </p:spTree>
    <p:extLst>
      <p:ext uri="{BB962C8B-B14F-4D97-AF65-F5344CB8AC3E}">
        <p14:creationId xmlns:p14="http://schemas.microsoft.com/office/powerpoint/2010/main" val="4254666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3DD1241-9C8A-4490-972C-22F9A8B72F7C}" type="slidenum">
              <a:rPr lang="zh-CN" altLang="en-US" smtClean="0"/>
              <a:t>3</a:t>
            </a:fld>
            <a:endParaRPr lang="zh-CN" altLang="en-US"/>
          </a:p>
        </p:txBody>
      </p:sp>
    </p:spTree>
    <p:extLst>
      <p:ext uri="{BB962C8B-B14F-4D97-AF65-F5344CB8AC3E}">
        <p14:creationId xmlns:p14="http://schemas.microsoft.com/office/powerpoint/2010/main" val="2517880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1. 1If economic </a:t>
            </a:r>
            <a:r>
              <a:rPr lang="en-US" altLang="zh-CN" sz="1200" kern="1200" dirty="0" err="1">
                <a:solidFill>
                  <a:schemeClr val="tx1"/>
                </a:solidFill>
                <a:effectLst/>
                <a:latin typeface="+mn-lt"/>
                <a:ea typeface="+mn-ea"/>
                <a:cs typeface="+mn-cs"/>
              </a:rPr>
              <a:t>groth</a:t>
            </a:r>
            <a:r>
              <a:rPr lang="en-US" altLang="zh-CN" sz="1200" kern="1200" dirty="0">
                <a:solidFill>
                  <a:schemeClr val="tx1"/>
                </a:solidFill>
                <a:effectLst/>
                <a:latin typeface="+mn-lt"/>
                <a:ea typeface="+mn-ea"/>
                <a:cs typeface="+mn-cs"/>
              </a:rPr>
              <a:t> depend on one of the factor, the space for developing an extensive economy will become smaller and smaller.</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1.2allows continuous improvement in incomes and welfare, and enables an economy to grow even as its population decreases. In this accounting, “technology” is the bit left over after calculating the effect on GDP of things like </a:t>
            </a:r>
            <a:r>
              <a:rPr lang="en-US" altLang="zh-CN" sz="1200" kern="1200" dirty="0" err="1">
                <a:solidFill>
                  <a:schemeClr val="tx1"/>
                </a:solidFill>
                <a:effectLst/>
                <a:latin typeface="+mn-lt"/>
                <a:ea typeface="+mn-ea"/>
                <a:cs typeface="+mn-cs"/>
              </a:rPr>
              <a:t>labour</a:t>
            </a:r>
            <a:r>
              <a:rPr lang="en-US" altLang="zh-CN" sz="1200" kern="1200" dirty="0">
                <a:solidFill>
                  <a:schemeClr val="tx1"/>
                </a:solidFill>
                <a:effectLst/>
                <a:latin typeface="+mn-lt"/>
                <a:ea typeface="+mn-ea"/>
                <a:cs typeface="+mn-cs"/>
              </a:rPr>
              <a:t>, capital and education. And at the moment, in the rich world, it looks like there is less of it about. Emerging markets still manage fast growth, and should be able to do so for some time, because they are catching up with technologies already used elsewhere. The rich world has no such engine to pull it along, and it shows.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2.1 The growth in the number of people working in research and development might seem to contradict this picture of a less inventive economy</a:t>
            </a:r>
            <a:r>
              <a:rPr lang="zh-CN" altLang="zh-CN" sz="1200" kern="1200" dirty="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2.2One factor in this may be the “burden of knowledge”: as ideas accumulate it takes ever longer for new thinkers to catch up with the frontier of their scientific or technical </a:t>
            </a:r>
            <a:r>
              <a:rPr lang="en-US" altLang="zh-CN" sz="1200" kern="1200" dirty="0" err="1">
                <a:solidFill>
                  <a:schemeClr val="tx1"/>
                </a:solidFill>
                <a:effectLst/>
                <a:latin typeface="+mn-lt"/>
                <a:ea typeface="+mn-ea"/>
                <a:cs typeface="+mn-cs"/>
              </a:rPr>
              <a:t>speciality</a:t>
            </a:r>
            <a:r>
              <a:rPr lang="en-US" altLang="zh-CN" sz="1200" kern="1200" dirty="0">
                <a:solidFill>
                  <a:schemeClr val="tx1"/>
                </a:solidFill>
                <a:effectLst/>
                <a:latin typeface="+mn-lt"/>
                <a:ea typeface="+mn-ea"/>
                <a:cs typeface="+mn-cs"/>
              </a:rPr>
              <a:t>. </a:t>
            </a:r>
            <a:r>
              <a:rPr lang="en-US" altLang="zh-CN" sz="1200" kern="1200" dirty="0" err="1">
                <a:solidFill>
                  <a:schemeClr val="tx1"/>
                </a:solidFill>
                <a:effectLst/>
                <a:latin typeface="+mn-lt"/>
                <a:ea typeface="+mn-ea"/>
                <a:cs typeface="+mn-cs"/>
              </a:rPr>
              <a:t>Mr</a:t>
            </a:r>
            <a:r>
              <a:rPr lang="en-US" altLang="zh-CN" sz="1200" kern="1200" dirty="0">
                <a:solidFill>
                  <a:schemeClr val="tx1"/>
                </a:solidFill>
                <a:effectLst/>
                <a:latin typeface="+mn-lt"/>
                <a:ea typeface="+mn-ea"/>
                <a:cs typeface="+mn-cs"/>
              </a:rPr>
              <a:t> Jones says that, from 1985 to 1997 alone, the typical “age at first innovation” rose by about one year.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3.1  In 1900 kitchens in even the poshest of households were primitive things. Most households lacked electric lighting and running water. 1970 and middle-class kitchens in America and Europe feature gas and electric hobs and ovens, fridges, food processors, microwaves and dishwashers. Move forward another 40 years, though, and things scarcely change. The gizmos are more numerous and digital displays ubiquitous, but cooking is done much as it was by grandma.</a:t>
            </a:r>
            <a:endParaRPr lang="zh-CN" altLang="zh-CN" sz="1200" kern="1200" dirty="0">
              <a:solidFill>
                <a:schemeClr val="tx1"/>
              </a:solidFill>
              <a:effectLst/>
              <a:latin typeface="+mn-lt"/>
              <a:ea typeface="+mn-ea"/>
              <a:cs typeface="+mn-cs"/>
            </a:endParaRPr>
          </a:p>
          <a:p>
            <a:r>
              <a:rPr lang="en-US" altLang="zh-CN" dirty="0"/>
              <a:t>3.2  Life expectancy at birth in America soared from 49 years at the turn of the 20th century to 74 years in 1980. Enormous technical advances have occurred since that time. Yet as of 2011</a:t>
            </a:r>
            <a:r>
              <a:rPr lang="zh-CN" altLang="en-US" dirty="0"/>
              <a:t>，</a:t>
            </a:r>
            <a:r>
              <a:rPr lang="en-US" altLang="zh-CN" dirty="0"/>
              <a:t>Despite hundreds of billions of dollars spent on research, life expectancy rested at just 78.7 years. </a:t>
            </a:r>
            <a:endParaRPr lang="zh-CN" altLang="en-US" dirty="0"/>
          </a:p>
        </p:txBody>
      </p:sp>
      <p:sp>
        <p:nvSpPr>
          <p:cNvPr id="4" name="灯片编号占位符 3"/>
          <p:cNvSpPr>
            <a:spLocks noGrp="1"/>
          </p:cNvSpPr>
          <p:nvPr>
            <p:ph type="sldNum" sz="quarter" idx="5"/>
          </p:nvPr>
        </p:nvSpPr>
        <p:spPr/>
        <p:txBody>
          <a:bodyPr/>
          <a:lstStyle/>
          <a:p>
            <a:fld id="{43DD1241-9C8A-4490-972C-22F9A8B72F7C}" type="slidenum">
              <a:rPr lang="zh-CN" altLang="en-US" smtClean="0"/>
              <a:t>4</a:t>
            </a:fld>
            <a:endParaRPr lang="zh-CN" altLang="en-US"/>
          </a:p>
        </p:txBody>
      </p:sp>
    </p:spTree>
    <p:extLst>
      <p:ext uri="{BB962C8B-B14F-4D97-AF65-F5344CB8AC3E}">
        <p14:creationId xmlns:p14="http://schemas.microsoft.com/office/powerpoint/2010/main" val="3821947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6334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xmlns="" id="{B27B6A61-5684-4356-B975-C56B52C0CEB4}"/>
              </a:ext>
            </a:extLst>
          </p:cNvPr>
          <p:cNvSpPr>
            <a:spLocks noGrp="1"/>
          </p:cNvSpPr>
          <p:nvPr>
            <p:ph type="body" idx="1"/>
          </p:nvPr>
        </p:nvSpPr>
        <p:spPr/>
        <p:txBody>
          <a:bodyPr/>
          <a:lstStyle/>
          <a:p>
            <a:r>
              <a:rPr lang="en-US" altLang="zh-CN" dirty="0"/>
              <a:t>1-2:</a:t>
            </a:r>
            <a:r>
              <a:rPr lang="en-US" altLang="zh-CN" sz="1200" kern="1200" dirty="0">
                <a:solidFill>
                  <a:schemeClr val="tx1"/>
                </a:solidFill>
                <a:effectLst/>
                <a:latin typeface="+mn-lt"/>
                <a:ea typeface="+mn-ea"/>
                <a:cs typeface="+mn-cs"/>
              </a:rPr>
              <a:t>Full exploitation of a technology can take far longer than that. </a:t>
            </a:r>
            <a:endParaRPr lang="zh-CN" altLang="en-US" dirty="0"/>
          </a:p>
        </p:txBody>
      </p:sp>
    </p:spTree>
    <p:extLst>
      <p:ext uri="{BB962C8B-B14F-4D97-AF65-F5344CB8AC3E}">
        <p14:creationId xmlns:p14="http://schemas.microsoft.com/office/powerpoint/2010/main" val="3629743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xmlns="" id="{C13D0FDC-00B8-4310-A572-3476128BB1C2}"/>
              </a:ext>
            </a:extLst>
          </p:cNvPr>
          <p:cNvSpPr>
            <a:spLocks noGrp="1"/>
          </p:cNvSpPr>
          <p:nvPr>
            <p:ph type="body" idx="1"/>
          </p:nvPr>
        </p:nvSpPr>
        <p:spPr/>
        <p:txBody>
          <a:bodyPr/>
          <a:lstStyle/>
          <a:p>
            <a:r>
              <a:rPr lang="en-US" altLang="zh-CN" dirty="0"/>
              <a:t>a pioneer of computer science and a devotee of exponential technological extrapolation, </a:t>
            </a:r>
          </a:p>
          <a:p>
            <a:r>
              <a:rPr lang="en-US" altLang="zh-CN" dirty="0"/>
              <a:t>1.</a:t>
            </a:r>
            <a:r>
              <a:rPr lang="en-US" altLang="zh-CN" sz="1200" b="0" i="0" u="none" strike="noStrike" kern="1200" dirty="0">
                <a:solidFill>
                  <a:schemeClr val="tx1"/>
                </a:solidFill>
                <a:effectLst/>
                <a:latin typeface="+mn-lt"/>
                <a:ea typeface="+mn-ea"/>
                <a:cs typeface="+mn-cs"/>
              </a:rPr>
              <a:t>This person describes modern technology as</a:t>
            </a:r>
            <a:endParaRPr lang="zh-CN" altLang="en-US" dirty="0"/>
          </a:p>
        </p:txBody>
      </p:sp>
    </p:spTree>
    <p:extLst>
      <p:ext uri="{BB962C8B-B14F-4D97-AF65-F5344CB8AC3E}">
        <p14:creationId xmlns:p14="http://schemas.microsoft.com/office/powerpoint/2010/main" val="1079115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67056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a:extLst>
              <a:ext uri="{FF2B5EF4-FFF2-40B4-BE49-F238E27FC236}">
                <a16:creationId xmlns:a16="http://schemas.microsoft.com/office/drawing/2014/main" xmlns="" id="{E1C73641-5BA5-4797-B448-7904A9B02C0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 Far more rule which unnecessary for the public good, </a:t>
            </a:r>
            <a:endParaRPr lang="zh-CN" altLang="en-US" dirty="0"/>
          </a:p>
        </p:txBody>
      </p:sp>
    </p:spTree>
    <p:extLst>
      <p:ext uri="{BB962C8B-B14F-4D97-AF65-F5344CB8AC3E}">
        <p14:creationId xmlns:p14="http://schemas.microsoft.com/office/powerpoint/2010/main" val="1741003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938342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152918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2916676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4030961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1920121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1667950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8" name="Date Placeholder 7"/>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9" name="Footer Placeholder 8"/>
          <p:cNvSpPr>
            <a:spLocks noGrp="1"/>
          </p:cNvSpPr>
          <p:nvPr>
            <p:ph type="ftr" sz="quarter" idx="11"/>
          </p:nvPr>
        </p:nvSpPr>
        <p:spPr/>
        <p:txBody>
          <a:bodyPr/>
          <a:lstStyle/>
          <a:p>
            <a:endParaRPr lang="zh-CN" altLang="en-US"/>
          </a:p>
        </p:txBody>
      </p:sp>
      <p:sp>
        <p:nvSpPr>
          <p:cNvPr id="10" name="Slide Number Placeholder 9"/>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1666861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2" name="Date Placeholder 1"/>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11" name="Footer Placeholder 10"/>
          <p:cNvSpPr>
            <a:spLocks noGrp="1"/>
          </p:cNvSpPr>
          <p:nvPr>
            <p:ph type="ftr" sz="quarter" idx="11"/>
          </p:nvPr>
        </p:nvSpPr>
        <p:spPr/>
        <p:txBody>
          <a:bodyPr/>
          <a:lstStyle/>
          <a:p>
            <a:endParaRPr lang="zh-CN" altLang="en-US"/>
          </a:p>
        </p:txBody>
      </p:sp>
      <p:sp>
        <p:nvSpPr>
          <p:cNvPr id="12" name="Slide Number Placeholder 11"/>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971010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a:t>单击此处编辑母版标题样式</a:t>
            </a:r>
            <a:endParaRPr lang="en-US" dirty="0"/>
          </a:p>
        </p:txBody>
      </p:sp>
      <p:sp>
        <p:nvSpPr>
          <p:cNvPr id="2" name="Date Placeholder 1"/>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7" name="Footer Placeholder 6"/>
          <p:cNvSpPr>
            <a:spLocks noGrp="1"/>
          </p:cNvSpPr>
          <p:nvPr>
            <p:ph type="ftr" sz="quarter" idx="11"/>
          </p:nvPr>
        </p:nvSpPr>
        <p:spPr/>
        <p:txBody>
          <a:bodyPr/>
          <a:lstStyle/>
          <a:p>
            <a:endParaRPr lang="zh-CN" altLang="en-US"/>
          </a:p>
        </p:txBody>
      </p:sp>
      <p:sp>
        <p:nvSpPr>
          <p:cNvPr id="8" name="Slide Number Placeholder 7"/>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2265221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725397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zh-CN" altLang="en-US"/>
              <a:t>单击此处编辑母版标题样式</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7"/>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9" name="Footer Placeholder 8"/>
          <p:cNvSpPr>
            <a:spLocks noGrp="1"/>
          </p:cNvSpPr>
          <p:nvPr>
            <p:ph type="ftr" sz="quarter" idx="11"/>
          </p:nvPr>
        </p:nvSpPr>
        <p:spPr/>
        <p:txBody>
          <a:bodyPr/>
          <a:lstStyle/>
          <a:p>
            <a:endParaRPr lang="zh-CN" altLang="en-US"/>
          </a:p>
        </p:txBody>
      </p:sp>
      <p:sp>
        <p:nvSpPr>
          <p:cNvPr id="10" name="Slide Number Placeholder 9"/>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304429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2378743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7"/>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9" name="Footer Placeholder 8"/>
          <p:cNvSpPr>
            <a:spLocks noGrp="1"/>
          </p:cNvSpPr>
          <p:nvPr>
            <p:ph type="ftr" sz="quarter" idx="11"/>
          </p:nvPr>
        </p:nvSpPr>
        <p:spPr>
          <a:xfrm>
            <a:off x="3499101" y="6356350"/>
            <a:ext cx="5911517" cy="365125"/>
          </a:xfrm>
        </p:spPr>
        <p:txBody>
          <a:bodyPr/>
          <a:lstStyle/>
          <a:p>
            <a:endParaRPr lang="zh-CN" altLang="en-US"/>
          </a:p>
        </p:txBody>
      </p:sp>
      <p:sp>
        <p:nvSpPr>
          <p:cNvPr id="10" name="Slide Number Placeholder 9"/>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171607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3412012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219443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170084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412206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B94CF17-AC72-4A4C-A980-F939BAA7C3B6}" type="slidenum">
              <a:rPr lang="zh-CN" altLang="en-US" smtClean="0"/>
              <a:t>‹nº›</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148575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B94CF17-AC72-4A4C-A980-F939BAA7C3B6}" type="slidenum">
              <a:rPr lang="zh-CN" altLang="en-US" smtClean="0"/>
              <a:t>‹nº›</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73293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226000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169613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8CBC652-C25A-4F5F-A950-15B6B224BC48}" type="datetimeFigureOut">
              <a:rPr lang="zh-CN" altLang="en-US" smtClean="0"/>
              <a:t>2019/4/11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23914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1558483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8CBC652-C25A-4F5F-A950-15B6B224BC48}" type="datetimeFigureOut">
              <a:rPr lang="zh-CN" altLang="en-US" smtClean="0"/>
              <a:t>2019/4/11</a:t>
            </a:fld>
            <a:endParaRPr lang="zh-CN" alt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zh-CN" alt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1B94CF17-AC72-4A4C-A980-F939BAA7C3B6}" type="slidenum">
              <a:rPr lang="zh-CN" altLang="en-US" smtClean="0"/>
              <a:t>‹nº›</a:t>
            </a:fld>
            <a:endParaRPr lang="zh-CN" altLang="en-US"/>
          </a:p>
        </p:txBody>
      </p:sp>
    </p:spTree>
    <p:extLst>
      <p:ext uri="{BB962C8B-B14F-4D97-AF65-F5344CB8AC3E}">
        <p14:creationId xmlns:p14="http://schemas.microsoft.com/office/powerpoint/2010/main" val="21682248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2F27511-60EA-40DA-834E-568DC6377878}"/>
              </a:ext>
            </a:extLst>
          </p:cNvPr>
          <p:cNvSpPr>
            <a:spLocks noGrp="1"/>
          </p:cNvSpPr>
          <p:nvPr>
            <p:ph type="ctrTitle"/>
          </p:nvPr>
        </p:nvSpPr>
        <p:spPr>
          <a:xfrm>
            <a:off x="0" y="1426097"/>
            <a:ext cx="9753600" cy="3152610"/>
          </a:xfrm>
        </p:spPr>
        <p:txBody>
          <a:bodyPr>
            <a:normAutofit fontScale="90000"/>
          </a:bodyPr>
          <a:lstStyle/>
          <a:p>
            <a:pPr>
              <a:spcBef>
                <a:spcPts val="600"/>
              </a:spcBef>
              <a:spcAft>
                <a:spcPts val="600"/>
              </a:spcAft>
            </a:pPr>
            <a:r>
              <a:rPr lang="en-US" altLang="zh-CN" sz="5300" b="1" dirty="0"/>
              <a:t>The economist: </a:t>
            </a:r>
            <a:br>
              <a:rPr lang="en-US" altLang="zh-CN" sz="5300" b="1" dirty="0"/>
            </a:br>
            <a:r>
              <a:rPr lang="en-US" altLang="zh-CN" b="1" dirty="0"/>
              <a:t>Will we ever invent anything this useful again</a:t>
            </a:r>
            <a:r>
              <a:rPr lang="zh-CN" altLang="zh-CN" dirty="0"/>
              <a:t/>
            </a:r>
            <a:br>
              <a:rPr lang="zh-CN" altLang="zh-CN" dirty="0"/>
            </a:br>
            <a:endParaRPr lang="zh-CN" altLang="en-US" dirty="0"/>
          </a:p>
        </p:txBody>
      </p:sp>
      <p:sp>
        <p:nvSpPr>
          <p:cNvPr id="3" name="副标题 2">
            <a:extLst>
              <a:ext uri="{FF2B5EF4-FFF2-40B4-BE49-F238E27FC236}">
                <a16:creationId xmlns:a16="http://schemas.microsoft.com/office/drawing/2014/main" xmlns="" id="{69245628-2BF5-4E79-B994-25DEAA90E94C}"/>
              </a:ext>
            </a:extLst>
          </p:cNvPr>
          <p:cNvSpPr>
            <a:spLocks noGrp="1"/>
          </p:cNvSpPr>
          <p:nvPr>
            <p:ph type="subTitle" idx="1"/>
          </p:nvPr>
        </p:nvSpPr>
        <p:spPr>
          <a:xfrm>
            <a:off x="218890" y="4292959"/>
            <a:ext cx="7315200" cy="1822834"/>
          </a:xfrm>
        </p:spPr>
        <p:txBody>
          <a:bodyPr>
            <a:normAutofit fontScale="92500" lnSpcReduction="20000"/>
          </a:bodyPr>
          <a:lstStyle/>
          <a:p>
            <a:r>
              <a:rPr lang="en-US" altLang="zh-CN" sz="2400" b="1" dirty="0">
                <a:solidFill>
                  <a:schemeClr val="accent2">
                    <a:lumMod val="75000"/>
                  </a:schemeClr>
                </a:solidFill>
              </a:rPr>
              <a:t>-The great innovation debate</a:t>
            </a:r>
          </a:p>
          <a:p>
            <a:r>
              <a:rPr lang="en-US" altLang="zh-CN" sz="2400" b="1" dirty="0">
                <a:solidFill>
                  <a:schemeClr val="accent2">
                    <a:lumMod val="75000"/>
                  </a:schemeClr>
                </a:solidFill>
              </a:rPr>
              <a:t>-has the ideas machine broken down?           </a:t>
            </a:r>
          </a:p>
          <a:p>
            <a:endParaRPr lang="en-US" altLang="zh-CN" sz="2000" b="1" dirty="0">
              <a:solidFill>
                <a:schemeClr val="tx1"/>
              </a:solidFill>
            </a:endParaRPr>
          </a:p>
          <a:p>
            <a:endParaRPr lang="en-US" altLang="zh-CN" sz="2000" b="1" dirty="0">
              <a:solidFill>
                <a:schemeClr val="tx1"/>
              </a:solidFill>
            </a:endParaRPr>
          </a:p>
          <a:p>
            <a:r>
              <a:rPr lang="en-US" altLang="zh-CN" sz="2000" b="1" dirty="0">
                <a:solidFill>
                  <a:schemeClr val="tx1"/>
                </a:solidFill>
              </a:rPr>
              <a:t>By  THEERAPORN MANEERATANAPORN</a:t>
            </a:r>
            <a:endParaRPr lang="zh-CN" altLang="en-US" sz="2000" b="1" dirty="0">
              <a:solidFill>
                <a:schemeClr val="tx1"/>
              </a:solidFill>
            </a:endParaRPr>
          </a:p>
          <a:p>
            <a:endParaRPr lang="zh-CN" altLang="en-US" dirty="0">
              <a:solidFill>
                <a:schemeClr val="accent2">
                  <a:lumMod val="75000"/>
                </a:schemeClr>
              </a:solidFill>
            </a:endParaRPr>
          </a:p>
        </p:txBody>
      </p:sp>
    </p:spTree>
    <p:extLst>
      <p:ext uri="{BB962C8B-B14F-4D97-AF65-F5344CB8AC3E}">
        <p14:creationId xmlns:p14="http://schemas.microsoft.com/office/powerpoint/2010/main" val="2176233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45881B-D273-4AF5-97CE-8EC498975B66}"/>
              </a:ext>
            </a:extLst>
          </p:cNvPr>
          <p:cNvSpPr>
            <a:spLocks noGrp="1"/>
          </p:cNvSpPr>
          <p:nvPr>
            <p:ph type="title"/>
          </p:nvPr>
        </p:nvSpPr>
        <p:spPr>
          <a:xfrm>
            <a:off x="118754" y="1337593"/>
            <a:ext cx="3099459" cy="4177684"/>
          </a:xfrm>
        </p:spPr>
        <p:txBody>
          <a:bodyPr>
            <a:normAutofit/>
          </a:bodyPr>
          <a:lstStyle/>
          <a:p>
            <a:pPr algn="ctr"/>
            <a:r>
              <a:rPr lang="en-US" altLang="zh-CN" i="1" dirty="0"/>
              <a:t>Government </a:t>
            </a:r>
            <a:br>
              <a:rPr lang="en-US" altLang="zh-CN" i="1" dirty="0"/>
            </a:br>
            <a:r>
              <a:rPr lang="en-US" altLang="zh-CN" i="1" dirty="0"/>
              <a:t>Role</a:t>
            </a:r>
            <a:endParaRPr lang="zh-CN" altLang="en-US" dirty="0"/>
          </a:p>
        </p:txBody>
      </p:sp>
      <p:sp>
        <p:nvSpPr>
          <p:cNvPr id="3" name="内容占位符 2">
            <a:extLst>
              <a:ext uri="{FF2B5EF4-FFF2-40B4-BE49-F238E27FC236}">
                <a16:creationId xmlns:a16="http://schemas.microsoft.com/office/drawing/2014/main" xmlns="" id="{6FF1E655-A70C-4066-9A63-79727BA036A7}"/>
              </a:ext>
            </a:extLst>
          </p:cNvPr>
          <p:cNvSpPr>
            <a:spLocks noGrp="1"/>
          </p:cNvSpPr>
          <p:nvPr>
            <p:ph idx="1"/>
          </p:nvPr>
        </p:nvSpPr>
        <p:spPr>
          <a:xfrm>
            <a:off x="3648075" y="1337593"/>
            <a:ext cx="7724775" cy="4343401"/>
          </a:xfrm>
        </p:spPr>
        <p:txBody>
          <a:bodyPr>
            <a:normAutofit/>
          </a:bodyPr>
          <a:lstStyle/>
          <a:p>
            <a:pPr>
              <a:spcAft>
                <a:spcPts val="1200"/>
              </a:spcAft>
              <a:buFont typeface="Wingdings" panose="05000000000000000000" pitchFamily="2" charset="2"/>
              <a:buChar char="l"/>
            </a:pPr>
            <a:r>
              <a:rPr lang="en-US" altLang="zh-CN" b="1" dirty="0"/>
              <a:t>Technological unemployment. </a:t>
            </a:r>
          </a:p>
          <a:p>
            <a:pPr>
              <a:spcAft>
                <a:spcPts val="1200"/>
              </a:spcAft>
              <a:buFont typeface="Arial" panose="020B0604020202020204" pitchFamily="34" charset="0"/>
              <a:buChar char="•"/>
            </a:pPr>
            <a:r>
              <a:rPr lang="en-US" altLang="zh-CN" dirty="0"/>
              <a:t>new technologies and the </a:t>
            </a:r>
            <a:r>
              <a:rPr lang="en-US" altLang="zh-CN" dirty="0" err="1"/>
              <a:t>globalisation</a:t>
            </a:r>
            <a:r>
              <a:rPr lang="en-US" altLang="zh-CN" dirty="0"/>
              <a:t> have already contributed to stagnant incomes and a decline in jobs that require moderate levels of skill. Further progress could threaten jobs higher up and lower down the skill spectrum that had.</a:t>
            </a:r>
          </a:p>
          <a:p>
            <a:pPr>
              <a:spcAft>
                <a:spcPts val="1200"/>
              </a:spcAft>
              <a:buFont typeface="Arial" panose="020B0604020202020204" pitchFamily="34" charset="0"/>
              <a:buChar char="•"/>
            </a:pPr>
            <a:r>
              <a:rPr lang="en-US" altLang="zh-CN" b="1" dirty="0"/>
              <a:t>Government preference</a:t>
            </a:r>
          </a:p>
          <a:p>
            <a:pPr>
              <a:spcAft>
                <a:spcPts val="1200"/>
              </a:spcAft>
              <a:buFont typeface="Arial" panose="020B0604020202020204" pitchFamily="34" charset="0"/>
              <a:buChar char="•"/>
            </a:pPr>
            <a:r>
              <a:rPr lang="en-US" altLang="zh-CN" dirty="0" err="1"/>
              <a:t>Eg.</a:t>
            </a:r>
            <a:r>
              <a:rPr lang="en-US" altLang="zh-CN" dirty="0"/>
              <a:t> Apollo program which provided an ongoing demand for talent and invention. But Private investors rationally prefer modest business models with a reasonably short time to profit and cash out.</a:t>
            </a:r>
          </a:p>
          <a:p>
            <a:pPr>
              <a:buFont typeface="Arial" panose="020B0604020202020204" pitchFamily="34" charset="0"/>
              <a:buChar char="•"/>
            </a:pPr>
            <a:endParaRPr lang="en-US" altLang="zh-CN" dirty="0"/>
          </a:p>
          <a:p>
            <a:pPr>
              <a:buFont typeface="Arial" panose="020B0604020202020204" pitchFamily="34" charset="0"/>
              <a:buChar char="•"/>
            </a:pPr>
            <a:endParaRPr lang="zh-CN" altLang="en-US" sz="2400" dirty="0"/>
          </a:p>
        </p:txBody>
      </p:sp>
      <p:sp>
        <p:nvSpPr>
          <p:cNvPr id="5" name="文本框 4">
            <a:extLst>
              <a:ext uri="{FF2B5EF4-FFF2-40B4-BE49-F238E27FC236}">
                <a16:creationId xmlns:a16="http://schemas.microsoft.com/office/drawing/2014/main" xmlns="" id="{D090BA09-52A6-46CF-90F8-D61C34FEB10E}"/>
              </a:ext>
            </a:extLst>
          </p:cNvPr>
          <p:cNvSpPr txBox="1"/>
          <p:nvPr/>
        </p:nvSpPr>
        <p:spPr>
          <a:xfrm>
            <a:off x="3462646" y="5019274"/>
            <a:ext cx="8610600" cy="1323439"/>
          </a:xfrm>
          <a:prstGeom prst="rect">
            <a:avLst/>
          </a:prstGeom>
          <a:noFill/>
        </p:spPr>
        <p:txBody>
          <a:bodyPr wrap="square" rtlCol="0">
            <a:spAutoFit/>
          </a:bodyPr>
          <a:lstStyle/>
          <a:p>
            <a:r>
              <a:rPr lang="en-US" altLang="zh-CN" sz="2000" dirty="0">
                <a:solidFill>
                  <a:srgbClr val="FF0000"/>
                </a:solidFill>
              </a:rPr>
              <a:t>If the government responds properly, the benefits of technological advancement can be widely benefited to the whole society; if they are screwed up, it will lead to two attacks – angry and unemployed workers, and resentful taxpayers.</a:t>
            </a:r>
          </a:p>
          <a:p>
            <a:endParaRPr lang="zh-CN" altLang="en-US" sz="2000" dirty="0">
              <a:solidFill>
                <a:srgbClr val="FF0000"/>
              </a:solidFill>
            </a:endParaRPr>
          </a:p>
        </p:txBody>
      </p:sp>
    </p:spTree>
    <p:extLst>
      <p:ext uri="{BB962C8B-B14F-4D97-AF65-F5344CB8AC3E}">
        <p14:creationId xmlns:p14="http://schemas.microsoft.com/office/powerpoint/2010/main" val="400296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45881B-D273-4AF5-97CE-8EC498975B66}"/>
              </a:ext>
            </a:extLst>
          </p:cNvPr>
          <p:cNvSpPr>
            <a:spLocks noGrp="1"/>
          </p:cNvSpPr>
          <p:nvPr>
            <p:ph type="title"/>
          </p:nvPr>
        </p:nvSpPr>
        <p:spPr>
          <a:xfrm>
            <a:off x="118754" y="2628900"/>
            <a:ext cx="3099459" cy="3309875"/>
          </a:xfrm>
        </p:spPr>
        <p:txBody>
          <a:bodyPr>
            <a:normAutofit fontScale="90000"/>
          </a:bodyPr>
          <a:lstStyle/>
          <a:p>
            <a:pPr algn="ctr"/>
            <a:r>
              <a:rPr lang="en-US" altLang="zh-CN" sz="4800" dirty="0"/>
              <a:t>Positive </a:t>
            </a:r>
            <a:br>
              <a:rPr lang="en-US" altLang="zh-CN" sz="4800" dirty="0"/>
            </a:br>
            <a:r>
              <a:rPr lang="en-US" altLang="zh-CN" sz="4800" dirty="0"/>
              <a:t/>
            </a:r>
            <a:br>
              <a:rPr lang="en-US" altLang="zh-CN" sz="4800" dirty="0"/>
            </a:br>
            <a:r>
              <a:rPr lang="en-US" altLang="zh-CN" sz="4800" dirty="0"/>
              <a:t/>
            </a:r>
            <a:br>
              <a:rPr lang="en-US" altLang="zh-CN" sz="4800" dirty="0"/>
            </a:br>
            <a:r>
              <a:rPr lang="en-US" altLang="zh-CN" sz="4800" dirty="0"/>
              <a:t/>
            </a:r>
            <a:br>
              <a:rPr lang="en-US" altLang="zh-CN" sz="4800" dirty="0"/>
            </a:br>
            <a:r>
              <a:rPr lang="en-US" altLang="zh-CN" b="1" dirty="0"/>
              <a:t/>
            </a:r>
            <a:br>
              <a:rPr lang="en-US" altLang="zh-CN" b="1" dirty="0"/>
            </a:br>
            <a:r>
              <a:rPr lang="en-US" altLang="zh-CN" i="1" dirty="0"/>
              <a:t/>
            </a:r>
            <a:br>
              <a:rPr lang="en-US" altLang="zh-CN" i="1" dirty="0"/>
            </a:br>
            <a:endParaRPr lang="zh-CN" altLang="en-US" dirty="0"/>
          </a:p>
        </p:txBody>
      </p:sp>
      <p:sp>
        <p:nvSpPr>
          <p:cNvPr id="3" name="内容占位符 2">
            <a:extLst>
              <a:ext uri="{FF2B5EF4-FFF2-40B4-BE49-F238E27FC236}">
                <a16:creationId xmlns:a16="http://schemas.microsoft.com/office/drawing/2014/main" xmlns="" id="{6FF1E655-A70C-4066-9A63-79727BA036A7}"/>
              </a:ext>
            </a:extLst>
          </p:cNvPr>
          <p:cNvSpPr>
            <a:spLocks noGrp="1"/>
          </p:cNvSpPr>
          <p:nvPr>
            <p:ph idx="1"/>
          </p:nvPr>
        </p:nvSpPr>
        <p:spPr>
          <a:xfrm>
            <a:off x="3767323" y="1009650"/>
            <a:ext cx="7776977" cy="5172673"/>
          </a:xfrm>
        </p:spPr>
        <p:txBody>
          <a:bodyPr>
            <a:normAutofit/>
          </a:bodyPr>
          <a:lstStyle/>
          <a:p>
            <a:r>
              <a:rPr lang="en-US" altLang="zh-CN" sz="2800" b="1" dirty="0"/>
              <a:t>some of the people think that our age is the most innovative ever</a:t>
            </a:r>
          </a:p>
          <a:p>
            <a:pPr marL="0" indent="0">
              <a:buNone/>
            </a:pPr>
            <a:endParaRPr lang="en-US" altLang="zh-CN" sz="2400" dirty="0"/>
          </a:p>
          <a:p>
            <a:pPr>
              <a:buFontTx/>
              <a:buChar char="-"/>
            </a:pPr>
            <a:r>
              <a:rPr lang="en-US" altLang="zh-CN" dirty="0"/>
              <a:t>smartphones, supercomputers, big data , nanotechnologies, transplants, gene therapy, stem-cell and so on. </a:t>
            </a:r>
          </a:p>
          <a:p>
            <a:pPr>
              <a:buFontTx/>
              <a:buChar char="-"/>
            </a:pPr>
            <a:endParaRPr lang="en-US" altLang="zh-CN" dirty="0"/>
          </a:p>
          <a:p>
            <a:pPr>
              <a:buFontTx/>
              <a:buChar char="-"/>
            </a:pPr>
            <a:r>
              <a:rPr lang="en-US" altLang="zh-CN" dirty="0"/>
              <a:t>Governments, universities and firms together spend around $1.4 trillion a year on R&amp;D, more than ever before. </a:t>
            </a:r>
            <a:endParaRPr lang="en-US" altLang="zh-CN" sz="2400" dirty="0"/>
          </a:p>
          <a:p>
            <a:pPr>
              <a:buFontTx/>
              <a:buChar char="-"/>
            </a:pPr>
            <a:endParaRPr lang="en-US" altLang="zh-CN" sz="2400" dirty="0"/>
          </a:p>
          <a:p>
            <a:pPr>
              <a:buFontTx/>
              <a:buChar char="-"/>
            </a:pPr>
            <a:endParaRPr lang="en-US" altLang="zh-CN" sz="2400" dirty="0"/>
          </a:p>
          <a:p>
            <a:pPr>
              <a:buFontTx/>
              <a:buChar char="-"/>
            </a:pPr>
            <a:endParaRPr lang="en-US" altLang="zh-CN" sz="2400" dirty="0"/>
          </a:p>
          <a:p>
            <a:endParaRPr lang="zh-CN" altLang="en-US" sz="2400" dirty="0"/>
          </a:p>
        </p:txBody>
      </p:sp>
      <p:sp>
        <p:nvSpPr>
          <p:cNvPr id="4" name="矩形 3">
            <a:extLst>
              <a:ext uri="{FF2B5EF4-FFF2-40B4-BE49-F238E27FC236}">
                <a16:creationId xmlns:a16="http://schemas.microsoft.com/office/drawing/2014/main" xmlns="" id="{5F9F162B-D717-4EDC-88CF-F78068069096}"/>
              </a:ext>
            </a:extLst>
          </p:cNvPr>
          <p:cNvSpPr/>
          <p:nvPr/>
        </p:nvSpPr>
        <p:spPr>
          <a:xfrm>
            <a:off x="233112" y="170851"/>
            <a:ext cx="184731" cy="523220"/>
          </a:xfrm>
          <a:prstGeom prst="rect">
            <a:avLst/>
          </a:prstGeom>
        </p:spPr>
        <p:txBody>
          <a:bodyPr wrap="none">
            <a:spAutoFit/>
          </a:bodyPr>
          <a:lstStyle/>
          <a:p>
            <a:endParaRPr lang="zh-CN" altLang="en-US" sz="2800" b="1" dirty="0"/>
          </a:p>
        </p:txBody>
      </p:sp>
    </p:spTree>
    <p:extLst>
      <p:ext uri="{BB962C8B-B14F-4D97-AF65-F5344CB8AC3E}">
        <p14:creationId xmlns:p14="http://schemas.microsoft.com/office/powerpoint/2010/main" val="319876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45881B-D273-4AF5-97CE-8EC498975B66}"/>
              </a:ext>
            </a:extLst>
          </p:cNvPr>
          <p:cNvSpPr>
            <a:spLocks noGrp="1"/>
          </p:cNvSpPr>
          <p:nvPr>
            <p:ph type="title"/>
          </p:nvPr>
        </p:nvSpPr>
        <p:spPr>
          <a:xfrm>
            <a:off x="118754" y="1337593"/>
            <a:ext cx="3099459" cy="2701008"/>
          </a:xfrm>
        </p:spPr>
        <p:txBody>
          <a:bodyPr>
            <a:normAutofit fontScale="90000"/>
          </a:bodyPr>
          <a:lstStyle/>
          <a:p>
            <a:pPr algn="ctr"/>
            <a:r>
              <a:rPr lang="en-US" altLang="zh-CN" sz="4800" dirty="0"/>
              <a:t/>
            </a:r>
            <a:br>
              <a:rPr lang="en-US" altLang="zh-CN" sz="4800" dirty="0"/>
            </a:br>
            <a:r>
              <a:rPr lang="en-US" altLang="zh-CN" sz="4800" dirty="0"/>
              <a:t/>
            </a:r>
            <a:br>
              <a:rPr lang="en-US" altLang="zh-CN" sz="4800" dirty="0"/>
            </a:br>
            <a:r>
              <a:rPr lang="en-US" altLang="zh-CN" sz="4800" dirty="0"/>
              <a:t/>
            </a:r>
            <a:br>
              <a:rPr lang="en-US" altLang="zh-CN" sz="4800" dirty="0"/>
            </a:br>
            <a:r>
              <a:rPr lang="en-US" altLang="zh-CN" sz="4800" dirty="0"/>
              <a:t> Negative</a:t>
            </a:r>
            <a:r>
              <a:rPr lang="en-US" altLang="zh-CN" b="1" dirty="0"/>
              <a:t/>
            </a:r>
            <a:br>
              <a:rPr lang="en-US" altLang="zh-CN" b="1" dirty="0"/>
            </a:br>
            <a:r>
              <a:rPr lang="en-US" altLang="zh-CN" i="1" dirty="0"/>
              <a:t/>
            </a:r>
            <a:br>
              <a:rPr lang="en-US" altLang="zh-CN" i="1" dirty="0"/>
            </a:br>
            <a:endParaRPr lang="zh-CN" altLang="en-US" dirty="0"/>
          </a:p>
        </p:txBody>
      </p:sp>
      <p:sp>
        <p:nvSpPr>
          <p:cNvPr id="3" name="内容占位符 2">
            <a:extLst>
              <a:ext uri="{FF2B5EF4-FFF2-40B4-BE49-F238E27FC236}">
                <a16:creationId xmlns:a16="http://schemas.microsoft.com/office/drawing/2014/main" xmlns="" id="{6FF1E655-A70C-4066-9A63-79727BA036A7}"/>
              </a:ext>
            </a:extLst>
          </p:cNvPr>
          <p:cNvSpPr>
            <a:spLocks noGrp="1"/>
          </p:cNvSpPr>
          <p:nvPr>
            <p:ph idx="1"/>
          </p:nvPr>
        </p:nvSpPr>
        <p:spPr>
          <a:xfrm>
            <a:off x="3567298" y="273890"/>
            <a:ext cx="8110847" cy="4409313"/>
          </a:xfrm>
        </p:spPr>
        <p:txBody>
          <a:bodyPr>
            <a:normAutofit/>
          </a:bodyPr>
          <a:lstStyle/>
          <a:p>
            <a:pPr>
              <a:buFontTx/>
              <a:buChar char="-"/>
            </a:pPr>
            <a:endParaRPr lang="en-US" altLang="zh-CN" sz="2800" dirty="0"/>
          </a:p>
          <a:p>
            <a:r>
              <a:rPr lang="en-US" altLang="zh-CN" sz="2400" dirty="0"/>
              <a:t>some other </a:t>
            </a:r>
            <a:r>
              <a:rPr lang="en-US" altLang="zh-CN" sz="2400" dirty="0" err="1"/>
              <a:t>gloomsters</a:t>
            </a:r>
            <a:r>
              <a:rPr lang="en-US" altLang="zh-CN" sz="2400" dirty="0"/>
              <a:t> (including Robert Gordon and Peter Thiel) claim that the pace of innovation has slowed because Nobody recently has come up with an invention half as useful as car, planes, telephone, radio and antibiotics which can transformed the lives of billions of people. </a:t>
            </a:r>
          </a:p>
          <a:p>
            <a:pPr>
              <a:buFontTx/>
              <a:buChar char="-"/>
            </a:pPr>
            <a:endParaRPr lang="en-US" altLang="zh-CN" sz="2800" dirty="0"/>
          </a:p>
          <a:p>
            <a:pPr>
              <a:buFontTx/>
              <a:buChar char="-"/>
            </a:pPr>
            <a:endParaRPr lang="en-US" altLang="zh-CN" sz="2800" dirty="0"/>
          </a:p>
          <a:p>
            <a:pPr>
              <a:buFontTx/>
              <a:buChar char="-"/>
            </a:pPr>
            <a:endParaRPr lang="en-US" altLang="zh-CN" sz="2800" dirty="0"/>
          </a:p>
          <a:p>
            <a:endParaRPr lang="zh-CN" altLang="en-US" sz="2800" dirty="0"/>
          </a:p>
        </p:txBody>
      </p:sp>
      <p:pic>
        <p:nvPicPr>
          <p:cNvPr id="9" name="图片 8">
            <a:extLst>
              <a:ext uri="{FF2B5EF4-FFF2-40B4-BE49-F238E27FC236}">
                <a16:creationId xmlns:a16="http://schemas.microsoft.com/office/drawing/2014/main" xmlns="" id="{61D002D3-2893-4CDB-9362-2D1B23AC9F60}"/>
              </a:ext>
            </a:extLst>
          </p:cNvPr>
          <p:cNvPicPr/>
          <p:nvPr/>
        </p:nvPicPr>
        <p:blipFill>
          <a:blip r:embed="rId3"/>
          <a:stretch>
            <a:fillRect/>
          </a:stretch>
        </p:blipFill>
        <p:spPr>
          <a:xfrm>
            <a:off x="3819525" y="2790825"/>
            <a:ext cx="7315200" cy="3257550"/>
          </a:xfrm>
          <a:prstGeom prst="rect">
            <a:avLst/>
          </a:prstGeom>
        </p:spPr>
      </p:pic>
    </p:spTree>
    <p:extLst>
      <p:ext uri="{BB962C8B-B14F-4D97-AF65-F5344CB8AC3E}">
        <p14:creationId xmlns:p14="http://schemas.microsoft.com/office/powerpoint/2010/main" val="230976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45881B-D273-4AF5-97CE-8EC498975B66}"/>
              </a:ext>
            </a:extLst>
          </p:cNvPr>
          <p:cNvSpPr>
            <a:spLocks noGrp="1"/>
          </p:cNvSpPr>
          <p:nvPr>
            <p:ph type="title"/>
          </p:nvPr>
        </p:nvSpPr>
        <p:spPr>
          <a:xfrm>
            <a:off x="118754" y="1337592"/>
            <a:ext cx="3099459" cy="3072483"/>
          </a:xfrm>
        </p:spPr>
        <p:txBody>
          <a:bodyPr>
            <a:normAutofit/>
          </a:bodyPr>
          <a:lstStyle/>
          <a:p>
            <a:pPr algn="ctr"/>
            <a:endParaRPr lang="zh-CN" altLang="en-US" dirty="0"/>
          </a:p>
        </p:txBody>
      </p:sp>
      <p:sp>
        <p:nvSpPr>
          <p:cNvPr id="3" name="内容占位符 2">
            <a:extLst>
              <a:ext uri="{FF2B5EF4-FFF2-40B4-BE49-F238E27FC236}">
                <a16:creationId xmlns:a16="http://schemas.microsoft.com/office/drawing/2014/main" xmlns="" id="{6FF1E655-A70C-4066-9A63-79727BA036A7}"/>
              </a:ext>
            </a:extLst>
          </p:cNvPr>
          <p:cNvSpPr>
            <a:spLocks noGrp="1"/>
          </p:cNvSpPr>
          <p:nvPr>
            <p:ph idx="1"/>
          </p:nvPr>
        </p:nvSpPr>
        <p:spPr>
          <a:xfrm>
            <a:off x="325476" y="718318"/>
            <a:ext cx="12991604" cy="914398"/>
          </a:xfrm>
        </p:spPr>
        <p:txBody>
          <a:bodyPr>
            <a:normAutofit/>
          </a:bodyPr>
          <a:lstStyle/>
          <a:p>
            <a:pPr marL="0" indent="0">
              <a:buNone/>
            </a:pPr>
            <a:r>
              <a:rPr lang="en-US" altLang="zh-CN" sz="2400" b="1" dirty="0"/>
              <a:t>The argument about the world is on a technological plateau runs along three lines </a:t>
            </a:r>
          </a:p>
          <a:p>
            <a:pPr marL="0" indent="0">
              <a:buNone/>
            </a:pPr>
            <a:endParaRPr lang="en-US" altLang="zh-CN" b="1" dirty="0"/>
          </a:p>
        </p:txBody>
      </p:sp>
      <p:sp>
        <p:nvSpPr>
          <p:cNvPr id="4" name="矩形 3">
            <a:extLst>
              <a:ext uri="{FF2B5EF4-FFF2-40B4-BE49-F238E27FC236}">
                <a16:creationId xmlns:a16="http://schemas.microsoft.com/office/drawing/2014/main" xmlns="" id="{5F9F162B-D717-4EDC-88CF-F78068069096}"/>
              </a:ext>
            </a:extLst>
          </p:cNvPr>
          <p:cNvSpPr/>
          <p:nvPr/>
        </p:nvSpPr>
        <p:spPr>
          <a:xfrm>
            <a:off x="233112" y="228001"/>
            <a:ext cx="184731" cy="523220"/>
          </a:xfrm>
          <a:prstGeom prst="rect">
            <a:avLst/>
          </a:prstGeom>
        </p:spPr>
        <p:txBody>
          <a:bodyPr wrap="none">
            <a:spAutoFit/>
          </a:bodyPr>
          <a:lstStyle/>
          <a:p>
            <a:endParaRPr lang="zh-CN" altLang="en-US" sz="2800" b="1" dirty="0"/>
          </a:p>
        </p:txBody>
      </p:sp>
      <p:graphicFrame>
        <p:nvGraphicFramePr>
          <p:cNvPr id="5" name="图示 4">
            <a:extLst>
              <a:ext uri="{FF2B5EF4-FFF2-40B4-BE49-F238E27FC236}">
                <a16:creationId xmlns:a16="http://schemas.microsoft.com/office/drawing/2014/main" xmlns="" id="{69C033E2-2C93-4D15-92F7-73EF2C1B781C}"/>
              </a:ext>
            </a:extLst>
          </p:cNvPr>
          <p:cNvGraphicFramePr/>
          <p:nvPr>
            <p:extLst>
              <p:ext uri="{D42A27DB-BD31-4B8C-83A1-F6EECF244321}">
                <p14:modId xmlns:p14="http://schemas.microsoft.com/office/powerpoint/2010/main" val="515359313"/>
              </p:ext>
            </p:extLst>
          </p:nvPr>
        </p:nvGraphicFramePr>
        <p:xfrm>
          <a:off x="325476" y="1428750"/>
          <a:ext cx="11625891" cy="5201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924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45881B-D273-4AF5-97CE-8EC498975B66}"/>
              </a:ext>
            </a:extLst>
          </p:cNvPr>
          <p:cNvSpPr>
            <a:spLocks noGrp="1"/>
          </p:cNvSpPr>
          <p:nvPr>
            <p:ph type="title"/>
          </p:nvPr>
        </p:nvSpPr>
        <p:spPr>
          <a:xfrm>
            <a:off x="118754" y="1337592"/>
            <a:ext cx="3099459" cy="4601183"/>
          </a:xfrm>
        </p:spPr>
        <p:txBody>
          <a:bodyPr>
            <a:normAutofit/>
          </a:bodyPr>
          <a:lstStyle/>
          <a:p>
            <a:pPr algn="ctr"/>
            <a:r>
              <a:rPr lang="en-US" altLang="zh-CN" i="1" dirty="0"/>
              <a:t>Innovation is slowing are exaggerated</a:t>
            </a:r>
            <a:endParaRPr lang="zh-CN" altLang="en-US" dirty="0"/>
          </a:p>
        </p:txBody>
      </p:sp>
      <p:sp>
        <p:nvSpPr>
          <p:cNvPr id="3" name="内容占位符 2">
            <a:extLst>
              <a:ext uri="{FF2B5EF4-FFF2-40B4-BE49-F238E27FC236}">
                <a16:creationId xmlns:a16="http://schemas.microsoft.com/office/drawing/2014/main" xmlns="" id="{6FF1E655-A70C-4066-9A63-79727BA036A7}"/>
              </a:ext>
            </a:extLst>
          </p:cNvPr>
          <p:cNvSpPr>
            <a:spLocks noGrp="1"/>
          </p:cNvSpPr>
          <p:nvPr>
            <p:ph idx="1"/>
          </p:nvPr>
        </p:nvSpPr>
        <p:spPr>
          <a:xfrm>
            <a:off x="3586348" y="914400"/>
            <a:ext cx="8110847" cy="5715598"/>
          </a:xfrm>
        </p:spPr>
        <p:txBody>
          <a:bodyPr>
            <a:normAutofit/>
          </a:bodyPr>
          <a:lstStyle/>
          <a:p>
            <a:pPr marL="0" indent="0">
              <a:buNone/>
            </a:pPr>
            <a:r>
              <a:rPr lang="en-US" altLang="zh-CN" b="1" dirty="0"/>
              <a:t>1.Some example</a:t>
            </a:r>
          </a:p>
          <a:p>
            <a:pPr marL="0" indent="0">
              <a:buNone/>
            </a:pPr>
            <a:endParaRPr lang="en-US" altLang="zh-CN" b="1" dirty="0"/>
          </a:p>
          <a:p>
            <a:pPr>
              <a:spcAft>
                <a:spcPts val="1200"/>
              </a:spcAft>
            </a:pPr>
            <a:r>
              <a:rPr lang="en-US" altLang="zh-CN" dirty="0"/>
              <a:t>Life expectancy in America has risen more slowly----but still improving</a:t>
            </a:r>
          </a:p>
          <a:p>
            <a:pPr>
              <a:spcAft>
                <a:spcPts val="1200"/>
              </a:spcAft>
              <a:buFont typeface="Arial" panose="020B0604020202020204" pitchFamily="34" charset="0"/>
              <a:buChar char="•"/>
            </a:pPr>
            <a:r>
              <a:rPr lang="en-US" altLang="zh-CN" dirty="0"/>
              <a:t>Across the economy as a whole productivity did slow in 2005 and 2006—but productivity growth in manufacturing fared better.</a:t>
            </a:r>
          </a:p>
          <a:p>
            <a:pPr>
              <a:spcAft>
                <a:spcPts val="1200"/>
              </a:spcAft>
              <a:buFont typeface="Arial" panose="020B0604020202020204" pitchFamily="34" charset="0"/>
              <a:buChar char="•"/>
            </a:pPr>
            <a:r>
              <a:rPr lang="en-US" altLang="zh-CN" dirty="0"/>
              <a:t>because of the globalization, a sharing that information technology makes ever easier. The rise of the emerging world is among the biggest reasons for optimism. The larger the size of the global market, the more the world benefits from a given new idea,</a:t>
            </a:r>
          </a:p>
          <a:p>
            <a:pPr marL="0" indent="0">
              <a:buNone/>
            </a:pPr>
            <a:endParaRPr lang="zh-CN" altLang="en-US" sz="2400" dirty="0"/>
          </a:p>
        </p:txBody>
      </p:sp>
    </p:spTree>
    <p:extLst>
      <p:ext uri="{BB962C8B-B14F-4D97-AF65-F5344CB8AC3E}">
        <p14:creationId xmlns:p14="http://schemas.microsoft.com/office/powerpoint/2010/main" val="3600004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45881B-D273-4AF5-97CE-8EC498975B66}"/>
              </a:ext>
            </a:extLst>
          </p:cNvPr>
          <p:cNvSpPr>
            <a:spLocks noGrp="1"/>
          </p:cNvSpPr>
          <p:nvPr>
            <p:ph type="title"/>
          </p:nvPr>
        </p:nvSpPr>
        <p:spPr>
          <a:xfrm>
            <a:off x="118754" y="1337592"/>
            <a:ext cx="3099459" cy="4601183"/>
          </a:xfrm>
        </p:spPr>
        <p:txBody>
          <a:bodyPr>
            <a:normAutofit/>
          </a:bodyPr>
          <a:lstStyle/>
          <a:p>
            <a:pPr algn="ctr"/>
            <a:r>
              <a:rPr lang="en-US" altLang="zh-CN" i="1" dirty="0"/>
              <a:t>Innovation is slowing are exaggerated</a:t>
            </a:r>
            <a:endParaRPr lang="zh-CN" altLang="en-US" dirty="0"/>
          </a:p>
        </p:txBody>
      </p:sp>
      <p:sp>
        <p:nvSpPr>
          <p:cNvPr id="3" name="内容占位符 2">
            <a:extLst>
              <a:ext uri="{FF2B5EF4-FFF2-40B4-BE49-F238E27FC236}">
                <a16:creationId xmlns:a16="http://schemas.microsoft.com/office/drawing/2014/main" xmlns="" id="{6FF1E655-A70C-4066-9A63-79727BA036A7}"/>
              </a:ext>
            </a:extLst>
          </p:cNvPr>
          <p:cNvSpPr>
            <a:spLocks noGrp="1"/>
          </p:cNvSpPr>
          <p:nvPr>
            <p:ph idx="1"/>
          </p:nvPr>
        </p:nvSpPr>
        <p:spPr>
          <a:xfrm>
            <a:off x="3586348" y="914399"/>
            <a:ext cx="8110847" cy="5819775"/>
          </a:xfrm>
        </p:spPr>
        <p:txBody>
          <a:bodyPr>
            <a:normAutofit/>
          </a:bodyPr>
          <a:lstStyle/>
          <a:p>
            <a:pPr marL="0" indent="0">
              <a:spcAft>
                <a:spcPts val="600"/>
              </a:spcAft>
              <a:buNone/>
            </a:pPr>
            <a:r>
              <a:rPr lang="en-US" altLang="zh-CN" b="1" dirty="0"/>
              <a:t>2.Innovation takes time to spread and learn</a:t>
            </a:r>
          </a:p>
          <a:p>
            <a:pPr>
              <a:spcAft>
                <a:spcPts val="1200"/>
              </a:spcAft>
              <a:buFont typeface="Arial" panose="020B0604020202020204" pitchFamily="34" charset="0"/>
              <a:buChar char="•"/>
            </a:pPr>
            <a:r>
              <a:rPr lang="en-US" altLang="zh-CN" dirty="0"/>
              <a:t>Susanto </a:t>
            </a:r>
            <a:r>
              <a:rPr lang="en-US" altLang="zh-CN" dirty="0" err="1"/>
              <a:t>Basu</a:t>
            </a:r>
            <a:r>
              <a:rPr lang="en-US" altLang="zh-CN" dirty="0"/>
              <a:t> and John Fernald suggests that the lag between investments in information-and-communication technologies and improvements in productivity is between 5 and 15 years.</a:t>
            </a:r>
          </a:p>
          <a:p>
            <a:pPr>
              <a:spcAft>
                <a:spcPts val="1200"/>
              </a:spcAft>
              <a:buFont typeface="Arial" panose="020B0604020202020204" pitchFamily="34" charset="0"/>
              <a:buChar char="•"/>
            </a:pPr>
            <a:r>
              <a:rPr lang="en-US" altLang="zh-CN" dirty="0"/>
              <a:t>Innovation is what people newly know how to do. Technology is what they are actually doing; and that is what matters to the economy. </a:t>
            </a:r>
          </a:p>
          <a:p>
            <a:pPr>
              <a:spcAft>
                <a:spcPts val="1200"/>
              </a:spcAft>
              <a:buFont typeface="Arial" panose="020B0604020202020204" pitchFamily="34" charset="0"/>
              <a:buChar char="•"/>
            </a:pPr>
            <a:r>
              <a:rPr lang="en-US" altLang="zh-CN" dirty="0"/>
              <a:t>Roughly a century lapsed between the first commercial deployments of James Watt’s steam engine and steam’s peak contribution to British growth.</a:t>
            </a:r>
          </a:p>
          <a:p>
            <a:pPr>
              <a:spcAft>
                <a:spcPts val="1200"/>
              </a:spcAft>
              <a:buFont typeface="Arial" panose="020B0604020202020204" pitchFamily="34" charset="0"/>
              <a:buChar char="•"/>
            </a:pPr>
            <a:r>
              <a:rPr lang="en-US" altLang="zh-CN" dirty="0"/>
              <a:t>Driverless cars produced by Google, could be common on streets within a decade. The performance of human Prosthetics is rapidly catching up with that of natural limbs.</a:t>
            </a:r>
          </a:p>
          <a:p>
            <a:pPr marL="0" indent="0">
              <a:buNone/>
            </a:pPr>
            <a:r>
              <a:rPr lang="en-US" altLang="zh-CN" sz="1800" b="1" dirty="0">
                <a:solidFill>
                  <a:srgbClr val="FF0000"/>
                </a:solidFill>
              </a:rPr>
              <a:t>So, it is too soon to judge how big a deal these inventions will turn out to be. </a:t>
            </a:r>
            <a:endParaRPr lang="zh-CN" altLang="zh-CN" sz="1800" b="1" dirty="0">
              <a:solidFill>
                <a:srgbClr val="FF0000"/>
              </a:solidFill>
            </a:endParaRPr>
          </a:p>
          <a:p>
            <a:pPr marL="0" indent="0">
              <a:buNone/>
            </a:pPr>
            <a:endParaRPr lang="zh-CN" altLang="en-US" sz="2400" dirty="0"/>
          </a:p>
        </p:txBody>
      </p:sp>
    </p:spTree>
    <p:extLst>
      <p:ext uri="{BB962C8B-B14F-4D97-AF65-F5344CB8AC3E}">
        <p14:creationId xmlns:p14="http://schemas.microsoft.com/office/powerpoint/2010/main" val="1446745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45881B-D273-4AF5-97CE-8EC498975B66}"/>
              </a:ext>
            </a:extLst>
          </p:cNvPr>
          <p:cNvSpPr>
            <a:spLocks noGrp="1"/>
          </p:cNvSpPr>
          <p:nvPr>
            <p:ph type="title"/>
          </p:nvPr>
        </p:nvSpPr>
        <p:spPr>
          <a:xfrm>
            <a:off x="118754" y="1337592"/>
            <a:ext cx="3099459" cy="4601183"/>
          </a:xfrm>
        </p:spPr>
        <p:txBody>
          <a:bodyPr>
            <a:normAutofit/>
          </a:bodyPr>
          <a:lstStyle/>
          <a:p>
            <a:pPr algn="ctr"/>
            <a:r>
              <a:rPr lang="en-US" altLang="zh-CN" i="1" dirty="0"/>
              <a:t>Innovation is slowing are exaggerated</a:t>
            </a:r>
            <a:endParaRPr lang="zh-CN" altLang="en-US" dirty="0"/>
          </a:p>
        </p:txBody>
      </p:sp>
      <p:sp>
        <p:nvSpPr>
          <p:cNvPr id="3" name="内容占位符 2">
            <a:extLst>
              <a:ext uri="{FF2B5EF4-FFF2-40B4-BE49-F238E27FC236}">
                <a16:creationId xmlns:a16="http://schemas.microsoft.com/office/drawing/2014/main" xmlns="" id="{6FF1E655-A70C-4066-9A63-79727BA036A7}"/>
              </a:ext>
            </a:extLst>
          </p:cNvPr>
          <p:cNvSpPr>
            <a:spLocks noGrp="1"/>
          </p:cNvSpPr>
          <p:nvPr>
            <p:ph idx="1"/>
          </p:nvPr>
        </p:nvSpPr>
        <p:spPr>
          <a:xfrm>
            <a:off x="3586348" y="914400"/>
            <a:ext cx="8110847" cy="5715598"/>
          </a:xfrm>
        </p:spPr>
        <p:txBody>
          <a:bodyPr>
            <a:normAutofit/>
          </a:bodyPr>
          <a:lstStyle/>
          <a:p>
            <a:pPr marL="0" indent="0">
              <a:spcAft>
                <a:spcPts val="1200"/>
              </a:spcAft>
              <a:buNone/>
            </a:pPr>
            <a:r>
              <a:rPr lang="en-US" altLang="zh-CN" sz="2400" b="1" dirty="0"/>
              <a:t>3.“the second half of the chess board”--</a:t>
            </a:r>
            <a:r>
              <a:rPr lang="en-US" altLang="zh-CN" sz="2400" dirty="0"/>
              <a:t>Ray Kurzweil</a:t>
            </a:r>
            <a:endParaRPr lang="en-US" altLang="zh-CN" sz="2400" b="1" dirty="0"/>
          </a:p>
          <a:p>
            <a:pPr marL="0" indent="0">
              <a:buNone/>
            </a:pPr>
            <a:r>
              <a:rPr lang="en-US" altLang="zh-CN" dirty="0"/>
              <a:t>not only has the cumulative effect of innovations become large, but each new iteration of innovation delivers a technological jolt as powerful as all previous rounds combined.</a:t>
            </a:r>
            <a:endParaRPr lang="zh-CN" altLang="en-US" sz="2400" dirty="0"/>
          </a:p>
        </p:txBody>
      </p:sp>
    </p:spTree>
    <p:extLst>
      <p:ext uri="{BB962C8B-B14F-4D97-AF65-F5344CB8AC3E}">
        <p14:creationId xmlns:p14="http://schemas.microsoft.com/office/powerpoint/2010/main" val="169227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45881B-D273-4AF5-97CE-8EC498975B66}"/>
              </a:ext>
            </a:extLst>
          </p:cNvPr>
          <p:cNvSpPr>
            <a:spLocks noGrp="1"/>
          </p:cNvSpPr>
          <p:nvPr>
            <p:ph type="title"/>
          </p:nvPr>
        </p:nvSpPr>
        <p:spPr>
          <a:xfrm>
            <a:off x="118754" y="1337593"/>
            <a:ext cx="3099459" cy="4177684"/>
          </a:xfrm>
        </p:spPr>
        <p:txBody>
          <a:bodyPr>
            <a:normAutofit/>
          </a:bodyPr>
          <a:lstStyle/>
          <a:p>
            <a:pPr algn="ctr"/>
            <a:r>
              <a:rPr lang="en-US" altLang="zh-CN" i="1" dirty="0"/>
              <a:t>Government </a:t>
            </a:r>
            <a:br>
              <a:rPr lang="en-US" altLang="zh-CN" i="1" dirty="0"/>
            </a:br>
            <a:r>
              <a:rPr lang="en-US" altLang="zh-CN" i="1" dirty="0"/>
              <a:t>Role</a:t>
            </a:r>
            <a:endParaRPr lang="zh-CN" altLang="en-US" dirty="0"/>
          </a:p>
        </p:txBody>
      </p:sp>
      <p:sp>
        <p:nvSpPr>
          <p:cNvPr id="3" name="内容占位符 2">
            <a:extLst>
              <a:ext uri="{FF2B5EF4-FFF2-40B4-BE49-F238E27FC236}">
                <a16:creationId xmlns:a16="http://schemas.microsoft.com/office/drawing/2014/main" xmlns="" id="{6FF1E655-A70C-4066-9A63-79727BA036A7}"/>
              </a:ext>
            </a:extLst>
          </p:cNvPr>
          <p:cNvSpPr>
            <a:spLocks noGrp="1"/>
          </p:cNvSpPr>
          <p:nvPr>
            <p:ph idx="1"/>
          </p:nvPr>
        </p:nvSpPr>
        <p:spPr>
          <a:xfrm>
            <a:off x="3586348" y="522514"/>
            <a:ext cx="8110847" cy="6107484"/>
          </a:xfrm>
        </p:spPr>
        <p:txBody>
          <a:bodyPr>
            <a:normAutofit/>
          </a:bodyPr>
          <a:lstStyle/>
          <a:p>
            <a:pPr marL="0" indent="0">
              <a:spcAft>
                <a:spcPts val="1200"/>
              </a:spcAft>
              <a:buNone/>
            </a:pPr>
            <a:r>
              <a:rPr lang="en-US" altLang="zh-CN" sz="2400" b="1" dirty="0"/>
              <a:t>The biggest danger --Government</a:t>
            </a:r>
          </a:p>
          <a:p>
            <a:r>
              <a:rPr lang="en-US" altLang="zh-CN" dirty="0"/>
              <a:t>When government was </a:t>
            </a:r>
            <a:r>
              <a:rPr lang="en-US" altLang="zh-CN" sz="2800" dirty="0"/>
              <a:t>smaller</a:t>
            </a:r>
            <a:r>
              <a:rPr lang="en-US" altLang="zh-CN" dirty="0"/>
              <a:t>, innovation was easier. Industrialists could introduce new processes or change a product’s design without a man from the ministry claiming some regulation had been broken.  </a:t>
            </a:r>
          </a:p>
          <a:p>
            <a:pPr marL="0" indent="0">
              <a:buNone/>
            </a:pPr>
            <a:endParaRPr lang="zh-CN" altLang="en-US" sz="2400" dirty="0"/>
          </a:p>
        </p:txBody>
      </p:sp>
    </p:spTree>
    <p:extLst>
      <p:ext uri="{BB962C8B-B14F-4D97-AF65-F5344CB8AC3E}">
        <p14:creationId xmlns:p14="http://schemas.microsoft.com/office/powerpoint/2010/main" val="413418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45881B-D273-4AF5-97CE-8EC498975B66}"/>
              </a:ext>
            </a:extLst>
          </p:cNvPr>
          <p:cNvSpPr>
            <a:spLocks noGrp="1"/>
          </p:cNvSpPr>
          <p:nvPr>
            <p:ph type="title"/>
          </p:nvPr>
        </p:nvSpPr>
        <p:spPr>
          <a:xfrm>
            <a:off x="118754" y="1337593"/>
            <a:ext cx="3099459" cy="4177684"/>
          </a:xfrm>
        </p:spPr>
        <p:txBody>
          <a:bodyPr>
            <a:normAutofit/>
          </a:bodyPr>
          <a:lstStyle/>
          <a:p>
            <a:pPr algn="ctr"/>
            <a:r>
              <a:rPr lang="en-US" altLang="zh-CN" i="1" dirty="0"/>
              <a:t>Government </a:t>
            </a:r>
            <a:br>
              <a:rPr lang="en-US" altLang="zh-CN" i="1" dirty="0"/>
            </a:br>
            <a:r>
              <a:rPr lang="en-US" altLang="zh-CN" i="1" dirty="0"/>
              <a:t>Role</a:t>
            </a:r>
            <a:endParaRPr lang="zh-CN" altLang="en-US" dirty="0"/>
          </a:p>
        </p:txBody>
      </p:sp>
      <p:sp>
        <p:nvSpPr>
          <p:cNvPr id="3" name="内容占位符 2">
            <a:extLst>
              <a:ext uri="{FF2B5EF4-FFF2-40B4-BE49-F238E27FC236}">
                <a16:creationId xmlns:a16="http://schemas.microsoft.com/office/drawing/2014/main" xmlns="" id="{6FF1E655-A70C-4066-9A63-79727BA036A7}"/>
              </a:ext>
            </a:extLst>
          </p:cNvPr>
          <p:cNvSpPr>
            <a:spLocks noGrp="1"/>
          </p:cNvSpPr>
          <p:nvPr>
            <p:ph idx="1"/>
          </p:nvPr>
        </p:nvSpPr>
        <p:spPr>
          <a:xfrm>
            <a:off x="3586348" y="522514"/>
            <a:ext cx="8110847" cy="6107484"/>
          </a:xfrm>
        </p:spPr>
        <p:txBody>
          <a:bodyPr>
            <a:normAutofit/>
          </a:bodyPr>
          <a:lstStyle/>
          <a:p>
            <a:pPr marL="0" indent="0">
              <a:spcAft>
                <a:spcPts val="1200"/>
              </a:spcAft>
              <a:buNone/>
            </a:pPr>
            <a:r>
              <a:rPr lang="en-US" altLang="zh-CN" b="1" dirty="0"/>
              <a:t>The biggest danger --Government</a:t>
            </a:r>
          </a:p>
          <a:p>
            <a:pPr>
              <a:spcAft>
                <a:spcPts val="1200"/>
              </a:spcAft>
            </a:pPr>
            <a:r>
              <a:rPr lang="en-US" altLang="zh-CN" dirty="0"/>
              <a:t>When government </a:t>
            </a:r>
            <a:r>
              <a:rPr lang="en-US" altLang="zh-CN" sz="2400" dirty="0"/>
              <a:t>intervenes excessively</a:t>
            </a:r>
            <a:r>
              <a:rPr lang="en-US" altLang="zh-CN" dirty="0"/>
              <a:t>, it will reduce the efficiency of innovation. </a:t>
            </a:r>
          </a:p>
          <a:p>
            <a:pPr>
              <a:spcAft>
                <a:spcPts val="1200"/>
              </a:spcAft>
              <a:buFontTx/>
              <a:buChar char="-"/>
            </a:pPr>
            <a:r>
              <a:rPr lang="en-US" altLang="zh-CN" dirty="0"/>
              <a:t>poorly crafted regulations may unduly raise the cost of new research, discouraging further innovation. </a:t>
            </a:r>
          </a:p>
          <a:p>
            <a:pPr>
              <a:spcAft>
                <a:spcPts val="1200"/>
              </a:spcAft>
              <a:buFontTx/>
              <a:buChar char="-"/>
            </a:pPr>
            <a:r>
              <a:rPr lang="en-US" altLang="zh-CN" dirty="0"/>
              <a:t>Process becomes complicated. </a:t>
            </a:r>
          </a:p>
          <a:p>
            <a:pPr>
              <a:spcAft>
                <a:spcPts val="1200"/>
              </a:spcAft>
              <a:buFontTx/>
              <a:buChar char="-"/>
            </a:pPr>
            <a:r>
              <a:rPr lang="en-US" altLang="zh-CN" dirty="0"/>
              <a:t>The state has also notably failed to open itself up to innovation</a:t>
            </a:r>
            <a:r>
              <a:rPr lang="zh-CN" altLang="en-US" dirty="0"/>
              <a:t>（</a:t>
            </a:r>
            <a:r>
              <a:rPr lang="en-US" altLang="zh-CN" dirty="0"/>
              <a:t>for example, Productivity is mostly stagnant in the public sector</a:t>
            </a:r>
            <a:r>
              <a:rPr lang="zh-CN" altLang="en-US" dirty="0"/>
              <a:t>）</a:t>
            </a:r>
            <a:endParaRPr lang="en-US" altLang="zh-CN" dirty="0"/>
          </a:p>
          <a:p>
            <a:pPr marL="0" indent="0">
              <a:buNone/>
            </a:pPr>
            <a:r>
              <a:rPr lang="en-US" altLang="zh-CN" sz="2400" dirty="0"/>
              <a:t> </a:t>
            </a:r>
          </a:p>
          <a:p>
            <a:pPr marL="0" indent="0">
              <a:buNone/>
            </a:pPr>
            <a:r>
              <a:rPr lang="en-US" altLang="zh-CN" sz="2400" dirty="0"/>
              <a:t>  (Some good: Environmental protection)</a:t>
            </a:r>
            <a:endParaRPr lang="zh-CN" altLang="en-US" sz="2400" dirty="0"/>
          </a:p>
        </p:txBody>
      </p:sp>
    </p:spTree>
    <p:extLst>
      <p:ext uri="{BB962C8B-B14F-4D97-AF65-F5344CB8AC3E}">
        <p14:creationId xmlns:p14="http://schemas.microsoft.com/office/powerpoint/2010/main" val="2662169922"/>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框架">
  <a:themeElements>
    <a:clrScheme name="框架">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框架">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框架">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切片</Template>
  <TotalTime>324</TotalTime>
  <Words>1166</Words>
  <Application>Microsoft Office PowerPoint</Application>
  <PresentationFormat>Widescreen</PresentationFormat>
  <Paragraphs>79</Paragraphs>
  <Slides>10</Slides>
  <Notes>10</Notes>
  <HiddenSlides>0</HiddenSlides>
  <MMClips>0</MMClips>
  <ScaleCrop>false</ScaleCrop>
  <HeadingPairs>
    <vt:vector size="6" baseType="variant">
      <vt:variant>
        <vt:lpstr>Fontes usadas</vt:lpstr>
      </vt:variant>
      <vt:variant>
        <vt:i4>9</vt:i4>
      </vt:variant>
      <vt:variant>
        <vt:lpstr>Tema</vt:lpstr>
      </vt:variant>
      <vt:variant>
        <vt:i4>2</vt:i4>
      </vt:variant>
      <vt:variant>
        <vt:lpstr>Títulos de slides</vt:lpstr>
      </vt:variant>
      <vt:variant>
        <vt:i4>10</vt:i4>
      </vt:variant>
    </vt:vector>
  </HeadingPairs>
  <TitlesOfParts>
    <vt:vector size="21" baseType="lpstr">
      <vt:lpstr>宋体</vt:lpstr>
      <vt:lpstr>Arial</vt:lpstr>
      <vt:lpstr>Calibri</vt:lpstr>
      <vt:lpstr>Calibri Light</vt:lpstr>
      <vt:lpstr>Corbel</vt:lpstr>
      <vt:lpstr>Wingdings</vt:lpstr>
      <vt:lpstr>Wingdings 2</vt:lpstr>
      <vt:lpstr>幼圆</vt:lpstr>
      <vt:lpstr>等线</vt:lpstr>
      <vt:lpstr>HDOfficeLightV0</vt:lpstr>
      <vt:lpstr>框架</vt:lpstr>
      <vt:lpstr>The economist:  Will we ever invent anything this useful again </vt:lpstr>
      <vt:lpstr>Positive       </vt:lpstr>
      <vt:lpstr>    Negative  </vt:lpstr>
      <vt:lpstr>Apresentação do PowerPoint</vt:lpstr>
      <vt:lpstr>Innovation is slowing are exaggerated</vt:lpstr>
      <vt:lpstr>Innovation is slowing are exaggerated</vt:lpstr>
      <vt:lpstr>Innovation is slowing are exaggerated</vt:lpstr>
      <vt:lpstr>Government  Role</vt:lpstr>
      <vt:lpstr>Government  Role</vt:lpstr>
      <vt:lpstr>Government  Role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economist:  Will we ever invent anything this useful again</dc:title>
  <dc:creator>merin</dc:creator>
  <cp:lastModifiedBy>Paulo Feldmann</cp:lastModifiedBy>
  <cp:revision>30</cp:revision>
  <dcterms:created xsi:type="dcterms:W3CDTF">2019-03-24T18:57:46Z</dcterms:created>
  <dcterms:modified xsi:type="dcterms:W3CDTF">2019-04-11T19:02:59Z</dcterms:modified>
</cp:coreProperties>
</file>