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4"/>
  </p:notesMasterIdLst>
  <p:sldIdLst>
    <p:sldId id="435" r:id="rId2"/>
    <p:sldId id="345" r:id="rId3"/>
    <p:sldId id="406" r:id="rId4"/>
    <p:sldId id="408" r:id="rId5"/>
    <p:sldId id="409" r:id="rId6"/>
    <p:sldId id="410" r:id="rId7"/>
    <p:sldId id="411" r:id="rId8"/>
    <p:sldId id="412" r:id="rId9"/>
    <p:sldId id="407" r:id="rId10"/>
    <p:sldId id="413" r:id="rId11"/>
    <p:sldId id="349" r:id="rId12"/>
    <p:sldId id="415" r:id="rId13"/>
    <p:sldId id="416" r:id="rId14"/>
    <p:sldId id="417" r:id="rId15"/>
    <p:sldId id="419" r:id="rId16"/>
    <p:sldId id="421" r:id="rId17"/>
    <p:sldId id="422" r:id="rId18"/>
    <p:sldId id="423" r:id="rId19"/>
    <p:sldId id="420" r:id="rId20"/>
    <p:sldId id="424" r:id="rId21"/>
    <p:sldId id="425" r:id="rId22"/>
    <p:sldId id="426" r:id="rId23"/>
    <p:sldId id="414" r:id="rId24"/>
    <p:sldId id="353" r:id="rId25"/>
    <p:sldId id="428" r:id="rId26"/>
    <p:sldId id="429" r:id="rId27"/>
    <p:sldId id="418" r:id="rId28"/>
    <p:sldId id="433" r:id="rId29"/>
    <p:sldId id="434" r:id="rId30"/>
    <p:sldId id="427" r:id="rId31"/>
    <p:sldId id="431" r:id="rId32"/>
    <p:sldId id="432" r:id="rId33"/>
  </p:sldIdLst>
  <p:sldSz cx="12192000" cy="6858000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E5729B-5DDC-434F-81C4-052A4CCE4452}" v="2" dt="2019-05-27T16:32:48.59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132" autoAdjust="0"/>
    <p:restoredTop sz="94660"/>
  </p:normalViewPr>
  <p:slideViewPr>
    <p:cSldViewPr snapToGrid="0">
      <p:cViewPr varScale="1">
        <p:scale>
          <a:sx n="40" d="100"/>
          <a:sy n="40" d="100"/>
        </p:scale>
        <p:origin x="96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C684D6-F067-4585-9954-BF8DDA8AD025}" type="doc">
      <dgm:prSet loTypeId="urn:microsoft.com/office/officeart/2005/8/layout/arrow3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t-BR"/>
        </a:p>
      </dgm:t>
    </dgm:pt>
    <dgm:pt modelId="{4376604A-52AC-49CD-A0CF-0CC55B76305A}">
      <dgm:prSet phldrT="[Texto]"/>
      <dgm:spPr/>
      <dgm:t>
        <a:bodyPr/>
        <a:lstStyle/>
        <a:p>
          <a:r>
            <a:rPr lang="pt-BR" b="1" dirty="0"/>
            <a:t>Meios de pagamento</a:t>
          </a:r>
        </a:p>
      </dgm:t>
    </dgm:pt>
    <dgm:pt modelId="{49E303D0-EAC7-4F01-9EDD-1ABE48EB702A}" type="parTrans" cxnId="{0D5839ED-3678-47F5-8043-B03D20084453}">
      <dgm:prSet/>
      <dgm:spPr/>
      <dgm:t>
        <a:bodyPr/>
        <a:lstStyle/>
        <a:p>
          <a:endParaRPr lang="pt-BR"/>
        </a:p>
      </dgm:t>
    </dgm:pt>
    <dgm:pt modelId="{ABFE68A4-C088-43D4-9364-130FA27CC364}" type="sibTrans" cxnId="{0D5839ED-3678-47F5-8043-B03D20084453}">
      <dgm:prSet/>
      <dgm:spPr/>
      <dgm:t>
        <a:bodyPr/>
        <a:lstStyle/>
        <a:p>
          <a:endParaRPr lang="pt-BR"/>
        </a:p>
      </dgm:t>
    </dgm:pt>
    <dgm:pt modelId="{D0788AD9-9ECC-426B-AA38-80FE560E8900}">
      <dgm:prSet phldrT="[Texto]"/>
      <dgm:spPr/>
      <dgm:t>
        <a:bodyPr/>
        <a:lstStyle/>
        <a:p>
          <a:r>
            <a:rPr lang="pt-BR" b="1" dirty="0"/>
            <a:t>Bens e serviços transacionados</a:t>
          </a:r>
        </a:p>
      </dgm:t>
    </dgm:pt>
    <dgm:pt modelId="{E94C3307-727F-40AC-9A26-A1ACA0693797}" type="parTrans" cxnId="{6739C5BE-2501-4C1C-862D-CC87B4668ABE}">
      <dgm:prSet/>
      <dgm:spPr/>
      <dgm:t>
        <a:bodyPr/>
        <a:lstStyle/>
        <a:p>
          <a:endParaRPr lang="pt-BR"/>
        </a:p>
      </dgm:t>
    </dgm:pt>
    <dgm:pt modelId="{A98F6FEE-430A-4BBC-9A72-9F1537395449}" type="sibTrans" cxnId="{6739C5BE-2501-4C1C-862D-CC87B4668ABE}">
      <dgm:prSet/>
      <dgm:spPr/>
      <dgm:t>
        <a:bodyPr/>
        <a:lstStyle/>
        <a:p>
          <a:endParaRPr lang="pt-BR"/>
        </a:p>
      </dgm:t>
    </dgm:pt>
    <dgm:pt modelId="{84DB49DC-AC9C-4889-89B6-9369DD15E052}" type="pres">
      <dgm:prSet presAssocID="{7AC684D6-F067-4585-9954-BF8DDA8AD025}" presName="compositeShape" presStyleCnt="0">
        <dgm:presLayoutVars>
          <dgm:chMax val="2"/>
          <dgm:dir/>
          <dgm:resizeHandles val="exact"/>
        </dgm:presLayoutVars>
      </dgm:prSet>
      <dgm:spPr/>
    </dgm:pt>
    <dgm:pt modelId="{FEE83269-F48D-45E6-8173-B5DCD52E82C7}" type="pres">
      <dgm:prSet presAssocID="{7AC684D6-F067-4585-9954-BF8DDA8AD025}" presName="divider" presStyleLbl="fgShp" presStyleIdx="0" presStyleCnt="1"/>
      <dgm:spPr/>
    </dgm:pt>
    <dgm:pt modelId="{2C524B16-43B5-458F-B427-B3DDAC0455C6}" type="pres">
      <dgm:prSet presAssocID="{4376604A-52AC-49CD-A0CF-0CC55B76305A}" presName="downArrow" presStyleLbl="node1" presStyleIdx="0" presStyleCnt="2"/>
      <dgm:spPr/>
    </dgm:pt>
    <dgm:pt modelId="{0CB7C820-316D-4EBB-B340-BF94F670ABD9}" type="pres">
      <dgm:prSet presAssocID="{4376604A-52AC-49CD-A0CF-0CC55B76305A}" presName="downArrowText" presStyleLbl="revTx" presStyleIdx="0" presStyleCnt="2">
        <dgm:presLayoutVars>
          <dgm:bulletEnabled val="1"/>
        </dgm:presLayoutVars>
      </dgm:prSet>
      <dgm:spPr/>
    </dgm:pt>
    <dgm:pt modelId="{861B6BCB-1FDF-4333-956A-071D1C851746}" type="pres">
      <dgm:prSet presAssocID="{D0788AD9-9ECC-426B-AA38-80FE560E8900}" presName="upArrow" presStyleLbl="node1" presStyleIdx="1" presStyleCnt="2"/>
      <dgm:spPr/>
    </dgm:pt>
    <dgm:pt modelId="{0FF81359-82EC-4B3C-8C78-7F16C882B985}" type="pres">
      <dgm:prSet presAssocID="{D0788AD9-9ECC-426B-AA38-80FE560E8900}" presName="upArrowText" presStyleLbl="revTx" presStyleIdx="1" presStyleCnt="2">
        <dgm:presLayoutVars>
          <dgm:bulletEnabled val="1"/>
        </dgm:presLayoutVars>
      </dgm:prSet>
      <dgm:spPr/>
    </dgm:pt>
  </dgm:ptLst>
  <dgm:cxnLst>
    <dgm:cxn modelId="{6B748149-E1F4-4520-8B85-CA07B246D89C}" type="presOf" srcId="{7AC684D6-F067-4585-9954-BF8DDA8AD025}" destId="{84DB49DC-AC9C-4889-89B6-9369DD15E052}" srcOrd="0" destOrd="0" presId="urn:microsoft.com/office/officeart/2005/8/layout/arrow3"/>
    <dgm:cxn modelId="{7FC77578-34D4-4D15-AE42-38BF4336B867}" type="presOf" srcId="{4376604A-52AC-49CD-A0CF-0CC55B76305A}" destId="{0CB7C820-316D-4EBB-B340-BF94F670ABD9}" srcOrd="0" destOrd="0" presId="urn:microsoft.com/office/officeart/2005/8/layout/arrow3"/>
    <dgm:cxn modelId="{6739C5BE-2501-4C1C-862D-CC87B4668ABE}" srcId="{7AC684D6-F067-4585-9954-BF8DDA8AD025}" destId="{D0788AD9-9ECC-426B-AA38-80FE560E8900}" srcOrd="1" destOrd="0" parTransId="{E94C3307-727F-40AC-9A26-A1ACA0693797}" sibTransId="{A98F6FEE-430A-4BBC-9A72-9F1537395449}"/>
    <dgm:cxn modelId="{0D5839ED-3678-47F5-8043-B03D20084453}" srcId="{7AC684D6-F067-4585-9954-BF8DDA8AD025}" destId="{4376604A-52AC-49CD-A0CF-0CC55B76305A}" srcOrd="0" destOrd="0" parTransId="{49E303D0-EAC7-4F01-9EDD-1ABE48EB702A}" sibTransId="{ABFE68A4-C088-43D4-9364-130FA27CC364}"/>
    <dgm:cxn modelId="{BB6864F8-9770-43B6-99DC-38295950DE75}" type="presOf" srcId="{D0788AD9-9ECC-426B-AA38-80FE560E8900}" destId="{0FF81359-82EC-4B3C-8C78-7F16C882B985}" srcOrd="0" destOrd="0" presId="urn:microsoft.com/office/officeart/2005/8/layout/arrow3"/>
    <dgm:cxn modelId="{942F8D8A-6D5F-4145-9F20-CF965C3FFF9B}" type="presParOf" srcId="{84DB49DC-AC9C-4889-89B6-9369DD15E052}" destId="{FEE83269-F48D-45E6-8173-B5DCD52E82C7}" srcOrd="0" destOrd="0" presId="urn:microsoft.com/office/officeart/2005/8/layout/arrow3"/>
    <dgm:cxn modelId="{9949C006-1A6E-4497-AFE6-A3F991A9B264}" type="presParOf" srcId="{84DB49DC-AC9C-4889-89B6-9369DD15E052}" destId="{2C524B16-43B5-458F-B427-B3DDAC0455C6}" srcOrd="1" destOrd="0" presId="urn:microsoft.com/office/officeart/2005/8/layout/arrow3"/>
    <dgm:cxn modelId="{EF7B3A75-9285-4B1A-92BB-18E22FB1CB33}" type="presParOf" srcId="{84DB49DC-AC9C-4889-89B6-9369DD15E052}" destId="{0CB7C820-316D-4EBB-B340-BF94F670ABD9}" srcOrd="2" destOrd="0" presId="urn:microsoft.com/office/officeart/2005/8/layout/arrow3"/>
    <dgm:cxn modelId="{72C4C88A-2610-435E-B509-D0EB4A01B6F4}" type="presParOf" srcId="{84DB49DC-AC9C-4889-89B6-9369DD15E052}" destId="{861B6BCB-1FDF-4333-956A-071D1C851746}" srcOrd="3" destOrd="0" presId="urn:microsoft.com/office/officeart/2005/8/layout/arrow3"/>
    <dgm:cxn modelId="{5EBE0259-64EC-4064-8FAA-64E69C10C24C}" type="presParOf" srcId="{84DB49DC-AC9C-4889-89B6-9369DD15E052}" destId="{0FF81359-82EC-4B3C-8C78-7F16C882B985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E83269-F48D-45E6-8173-B5DCD52E82C7}">
      <dsp:nvSpPr>
        <dsp:cNvPr id="0" name=""/>
        <dsp:cNvSpPr/>
      </dsp:nvSpPr>
      <dsp:spPr>
        <a:xfrm rot="21300000">
          <a:off x="689395" y="1629801"/>
          <a:ext cx="9358876" cy="818795"/>
        </a:xfrm>
        <a:prstGeom prst="mathMinus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524B16-43B5-458F-B427-B3DDAC0455C6}">
      <dsp:nvSpPr>
        <dsp:cNvPr id="0" name=""/>
        <dsp:cNvSpPr/>
      </dsp:nvSpPr>
      <dsp:spPr>
        <a:xfrm>
          <a:off x="1288520" y="203919"/>
          <a:ext cx="3221300" cy="1631359"/>
        </a:xfrm>
        <a:prstGeom prst="downArrow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B7C820-316D-4EBB-B340-BF94F670ABD9}">
      <dsp:nvSpPr>
        <dsp:cNvPr id="0" name=""/>
        <dsp:cNvSpPr/>
      </dsp:nvSpPr>
      <dsp:spPr>
        <a:xfrm>
          <a:off x="5690964" y="0"/>
          <a:ext cx="3436053" cy="17129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100" b="1" kern="1200" dirty="0"/>
            <a:t>Meios de pagamento</a:t>
          </a:r>
        </a:p>
      </dsp:txBody>
      <dsp:txXfrm>
        <a:off x="5690964" y="0"/>
        <a:ext cx="3436053" cy="1712927"/>
      </dsp:txXfrm>
    </dsp:sp>
    <dsp:sp modelId="{861B6BCB-1FDF-4333-956A-071D1C851746}">
      <dsp:nvSpPr>
        <dsp:cNvPr id="0" name=""/>
        <dsp:cNvSpPr/>
      </dsp:nvSpPr>
      <dsp:spPr>
        <a:xfrm>
          <a:off x="6227847" y="2243119"/>
          <a:ext cx="3221300" cy="1631359"/>
        </a:xfrm>
        <a:prstGeom prst="upArrow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F81359-82EC-4B3C-8C78-7F16C882B985}">
      <dsp:nvSpPr>
        <dsp:cNvPr id="0" name=""/>
        <dsp:cNvSpPr/>
      </dsp:nvSpPr>
      <dsp:spPr>
        <a:xfrm>
          <a:off x="1610650" y="2365471"/>
          <a:ext cx="3436053" cy="17129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100" b="1" kern="1200" dirty="0"/>
            <a:t>Bens e serviços transacionados</a:t>
          </a:r>
        </a:p>
      </dsp:txBody>
      <dsp:txXfrm>
        <a:off x="1610650" y="2365471"/>
        <a:ext cx="3436053" cy="17129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2709F7-7DEB-46F1-819B-290979864436}" type="datetimeFigureOut">
              <a:rPr lang="pt-BR" smtClean="0"/>
              <a:t>29/05/2019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573088" y="1336675"/>
            <a:ext cx="6413500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703484-C1BD-4F5E-BF6B-41DFBFC02C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4284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7" name="Imagem 36"/>
          <p:cNvPicPr/>
          <p:nvPr/>
        </p:nvPicPr>
        <p:blipFill>
          <a:blip r:embed="rId2"/>
          <a:stretch>
            <a:fillRect/>
          </a:stretch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8" name="Imagem 37"/>
          <p:cNvPicPr/>
          <p:nvPr/>
        </p:nvPicPr>
        <p:blipFill>
          <a:blip r:embed="rId2"/>
          <a:stretch>
            <a:fillRect/>
          </a:stretch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640" cy="11067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pt-BR" sz="6000">
                <a:solidFill>
                  <a:srgbClr val="000000"/>
                </a:solidFill>
                <a:latin typeface="Calibri Light"/>
              </a:rPr>
              <a:t>Clique para editar o formato do texto do títuloClique para editar o título mestre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pt-BR" sz="1200">
                <a:solidFill>
                  <a:srgbClr val="8B8B8B"/>
                </a:solidFill>
                <a:latin typeface="Calibri"/>
              </a:rPr>
              <a:t>18/09/18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80F0E1D-139B-4424-AB9F-F2142F7A3FEB}" type="slidenum">
              <a:rPr lang="pt-BR" sz="1200">
                <a:solidFill>
                  <a:srgbClr val="8B8B8B"/>
                </a:solidFill>
                <a:latin typeface="Calibri"/>
              </a:rPr>
              <a:t>‹nº›</a:t>
            </a:fld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pt-BR" sz="2800">
                <a:latin typeface="Calibri"/>
              </a:rPr>
              <a:t>Clique para editar o formato do texto da estrutura de tópicos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pt-BR" sz="2000">
                <a:latin typeface="Calibri"/>
              </a:rPr>
              <a:t>2.º Nível da estrutura de tópicos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pt-BR">
                <a:latin typeface="Calibri"/>
              </a:rPr>
              <a:t>3.º Nível da estrutura de tópicos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pt-BR">
                <a:latin typeface="Calibri"/>
              </a:rPr>
              <a:t>4.º Nível da estrutura de tópicos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pt-BR" sz="2000">
                <a:latin typeface="Calibri"/>
              </a:rPr>
              <a:t>5.º Nível da estrutura de tópicos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t-BR" sz="2000">
                <a:latin typeface="Calibri"/>
              </a:rPr>
              <a:t>6.º Nível da estrutura de tópicos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pt-BR" sz="2000">
                <a:latin typeface="Calibri"/>
              </a:rPr>
              <a:t>7.º Nível da estrutura de tópicos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opa7dOjOMU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Jopxejwq8l8" TargetMode="External"/><Relationship Id="rId3" Type="http://schemas.openxmlformats.org/officeDocument/2006/relationships/image" Target="../media/image16.jpeg"/><Relationship Id="rId7" Type="http://schemas.openxmlformats.org/officeDocument/2006/relationships/hyperlink" Target="https://www.youtube.com/watch?v=-b2K-LKszLg" TargetMode="External"/><Relationship Id="rId2" Type="http://schemas.openxmlformats.org/officeDocument/2006/relationships/hyperlink" Target="https://www.youtube.com/watch?v=aedjlCmrEkg&amp;list=PL4pDK_CWJ9GPqTrIRvoHZqxdXg9ntfJKv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zkHidP4alvQ" TargetMode="External"/><Relationship Id="rId5" Type="http://schemas.openxmlformats.org/officeDocument/2006/relationships/hyperlink" Target="https://www.youtube.com/watch?v=wwKfePwcvyE" TargetMode="External"/><Relationship Id="rId4" Type="http://schemas.openxmlformats.org/officeDocument/2006/relationships/hyperlink" Target="https://www.youtube.com/watch?v=VtwnqXVHhbU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3201632" y="1974058"/>
            <a:ext cx="6445950" cy="949321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pt-BR" sz="6000" dirty="0">
                <a:solidFill>
                  <a:srgbClr val="000000"/>
                </a:solidFill>
                <a:latin typeface="Calibri Light"/>
              </a:rPr>
              <a:t>Economia para Computação</a:t>
            </a:r>
            <a:endParaRPr dirty="0"/>
          </a:p>
        </p:txBody>
      </p:sp>
      <p:sp>
        <p:nvSpPr>
          <p:cNvPr id="40" name="TextShape 2"/>
          <p:cNvSpPr txBox="1"/>
          <p:nvPr/>
        </p:nvSpPr>
        <p:spPr>
          <a:xfrm>
            <a:off x="1523880" y="3602160"/>
            <a:ext cx="9143640" cy="1060920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pt-BR" sz="2400" dirty="0">
                <a:solidFill>
                  <a:srgbClr val="000000"/>
                </a:solidFill>
                <a:latin typeface="Calibri"/>
              </a:rPr>
              <a:t>Prof. Gerson Nassor Cardoso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pt-BR" sz="2400" dirty="0">
                <a:solidFill>
                  <a:srgbClr val="000000"/>
                </a:solidFill>
                <a:latin typeface="Calibri"/>
              </a:rPr>
              <a:t>gersonnassor@usp.br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940526" y="3285916"/>
            <a:ext cx="9535885" cy="2671227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pt-BR" sz="2400" dirty="0">
              <a:solidFill>
                <a:srgbClr val="002060"/>
              </a:solidFill>
            </a:endParaRPr>
          </a:p>
          <a:p>
            <a:endParaRPr lang="pt-BR" sz="2400" dirty="0"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</a:pPr>
            <a:endParaRPr sz="2400" dirty="0"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</a:pPr>
            <a:endParaRPr dirty="0"/>
          </a:p>
          <a:p>
            <a:endParaRPr lang="pt-BR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391887" y="187534"/>
            <a:ext cx="1158675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>
                <a:solidFill>
                  <a:srgbClr val="002060"/>
                </a:solidFill>
              </a:rPr>
              <a:t>Tipos de moeda</a:t>
            </a:r>
          </a:p>
          <a:p>
            <a:endParaRPr lang="pt-BR" sz="2000" b="1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000" dirty="0">
                <a:solidFill>
                  <a:srgbClr val="002060"/>
                </a:solidFill>
              </a:rPr>
              <a:t>Moedas metálicas: emitidas pelo Banco Central, constituem pequena parcela da oferta monetária e visam facilitar as operações de pequeno valor e/ou como unidade monetária fracionada (troco);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pt-BR" sz="2000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000" dirty="0">
                <a:solidFill>
                  <a:srgbClr val="002060"/>
                </a:solidFill>
              </a:rPr>
              <a:t> Papel-moeda: também emitido pelo Banco Central, representa parcela significativa da quantidade de dinheiro em poder do publico;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pt-BR" sz="2000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000" dirty="0">
                <a:solidFill>
                  <a:srgbClr val="002060"/>
                </a:solidFill>
              </a:rPr>
              <a:t> Moeda escritural ou bancária: é representada pelos depósitos à vista (depósitos em conta corrente) nos bancos comerciais.</a:t>
            </a:r>
          </a:p>
          <a:p>
            <a:endParaRPr lang="pt-BR" sz="2000" dirty="0">
              <a:solidFill>
                <a:srgbClr val="002060"/>
              </a:solidFill>
            </a:endParaRPr>
          </a:p>
          <a:p>
            <a:r>
              <a:rPr lang="pt-BR" sz="2000" dirty="0">
                <a:solidFill>
                  <a:srgbClr val="002060"/>
                </a:solidFill>
              </a:rPr>
              <a:t>O papel-moeda e as moedas metálicas em poder do publico (famílias e empresas) são denominados moedas manuais.</a:t>
            </a:r>
          </a:p>
        </p:txBody>
      </p:sp>
      <p:pic>
        <p:nvPicPr>
          <p:cNvPr id="8198" name="Picture 6" descr="Resultado de imagem para meios de pagament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9564" y="4086534"/>
            <a:ext cx="3920036" cy="2771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317324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429490" y="483540"/>
            <a:ext cx="11402291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>
                <a:solidFill>
                  <a:srgbClr val="002060"/>
                </a:solidFill>
              </a:rPr>
              <a:t> Oferta de Moeda</a:t>
            </a:r>
          </a:p>
          <a:p>
            <a:endParaRPr lang="pt-BR" sz="2000" b="1" dirty="0">
              <a:solidFill>
                <a:srgbClr val="002060"/>
              </a:solidFill>
            </a:endParaRPr>
          </a:p>
          <a:p>
            <a:r>
              <a:rPr lang="pt-BR" sz="2000" dirty="0">
                <a:solidFill>
                  <a:srgbClr val="002060"/>
                </a:solidFill>
              </a:rPr>
              <a:t>Como em qualquer outro mercado, a moeda tem seu preço e quantidade determinados pela oferta e demanda. </a:t>
            </a:r>
          </a:p>
          <a:p>
            <a:endParaRPr lang="pt-BR" sz="2000" dirty="0">
              <a:solidFill>
                <a:srgbClr val="002060"/>
              </a:solidFill>
            </a:endParaRPr>
          </a:p>
          <a:p>
            <a:r>
              <a:rPr lang="pt-BR" sz="2000" dirty="0">
                <a:solidFill>
                  <a:srgbClr val="002060"/>
                </a:solidFill>
              </a:rPr>
              <a:t>A oferta de moeda é o suprimento de moeda para atender as necessidades da coletividade. </a:t>
            </a:r>
          </a:p>
          <a:p>
            <a:endParaRPr lang="pt-BR" sz="2000" dirty="0">
              <a:solidFill>
                <a:srgbClr val="002060"/>
              </a:solidFill>
            </a:endParaRPr>
          </a:p>
          <a:p>
            <a:r>
              <a:rPr lang="pt-BR" sz="2000" dirty="0">
                <a:solidFill>
                  <a:srgbClr val="002060"/>
                </a:solidFill>
              </a:rPr>
              <a:t>A moeda pode ser ofertada pelas autoridades monetárias e pelos bancos comerciais.</a:t>
            </a:r>
          </a:p>
          <a:p>
            <a:endParaRPr lang="pt-BR" sz="2000" dirty="0">
              <a:solidFill>
                <a:srgbClr val="002060"/>
              </a:solidFill>
            </a:endParaRPr>
          </a:p>
          <a:p>
            <a:r>
              <a:rPr lang="pt-BR" sz="2000" dirty="0">
                <a:solidFill>
                  <a:srgbClr val="002060"/>
                </a:solidFill>
              </a:rPr>
              <a:t>A oferta de moeda também e chamada de </a:t>
            </a:r>
            <a:r>
              <a:rPr lang="pt-BR" sz="2000" b="1" dirty="0">
                <a:solidFill>
                  <a:srgbClr val="002060"/>
                </a:solidFill>
              </a:rPr>
              <a:t>meios de pagamento</a:t>
            </a:r>
            <a:r>
              <a:rPr lang="pt-BR" sz="2000" dirty="0">
                <a:solidFill>
                  <a:srgbClr val="002060"/>
                </a:solidFill>
              </a:rPr>
              <a:t>.</a:t>
            </a:r>
          </a:p>
          <a:p>
            <a:endParaRPr lang="pt-BR" sz="2000" dirty="0">
              <a:solidFill>
                <a:srgbClr val="002060"/>
              </a:solidFill>
            </a:endParaRPr>
          </a:p>
          <a:p>
            <a:r>
              <a:rPr lang="pt-BR" sz="2000" dirty="0">
                <a:solidFill>
                  <a:srgbClr val="002060"/>
                </a:solidFill>
              </a:rPr>
              <a:t>Os meios de pagamento constituem o total de moeda a disposição do setor privado não bancário, de liquidez imediata, ou seja, que pode ser utilizada imediatamente para efetuar transações. </a:t>
            </a:r>
          </a:p>
          <a:p>
            <a:endParaRPr lang="pt-BR" sz="2000" dirty="0">
              <a:solidFill>
                <a:srgbClr val="002060"/>
              </a:solidFill>
            </a:endParaRPr>
          </a:p>
          <a:p>
            <a:r>
              <a:rPr lang="pt-BR" sz="2000" dirty="0">
                <a:solidFill>
                  <a:srgbClr val="002060"/>
                </a:solidFill>
              </a:rPr>
              <a:t>A liquidez da moeda é a capacidade que ela tem de ser um ativo prontamente disponível e aceito para as mais diversas transações.</a:t>
            </a:r>
          </a:p>
        </p:txBody>
      </p:sp>
      <p:pic>
        <p:nvPicPr>
          <p:cNvPr id="4098" name="Picture 2" descr="Imagem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1072" y="5103211"/>
            <a:ext cx="2509248" cy="1599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990588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298862" y="886268"/>
            <a:ext cx="11402291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>
                <a:solidFill>
                  <a:srgbClr val="002060"/>
                </a:solidFill>
              </a:rPr>
              <a:t>Os meios de pagamento em sua forma tradicional são dados pela soma da moeda em poder do público mais os depósitos a vista nos bancos comerciais. </a:t>
            </a:r>
          </a:p>
          <a:p>
            <a:endParaRPr lang="pt-BR" sz="2000" dirty="0">
              <a:solidFill>
                <a:srgbClr val="002060"/>
              </a:solidFill>
            </a:endParaRPr>
          </a:p>
          <a:p>
            <a:r>
              <a:rPr lang="pt-BR" sz="2000" dirty="0">
                <a:solidFill>
                  <a:srgbClr val="002060"/>
                </a:solidFill>
              </a:rPr>
              <a:t>M1 : Meios de pagamento = moeda em poder do publico + depósitos a vista nos bancos comerciais</a:t>
            </a:r>
          </a:p>
          <a:p>
            <a:endParaRPr lang="pt-BR" sz="2000" dirty="0">
              <a:solidFill>
                <a:srgbClr val="002060"/>
              </a:solidFill>
            </a:endParaRPr>
          </a:p>
          <a:p>
            <a:r>
              <a:rPr lang="pt-BR" sz="2000" dirty="0">
                <a:solidFill>
                  <a:srgbClr val="002060"/>
                </a:solidFill>
              </a:rPr>
              <a:t>É a moeda que:</a:t>
            </a:r>
          </a:p>
          <a:p>
            <a:endParaRPr lang="pt-BR" sz="2000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t-BR" sz="2000" dirty="0">
                <a:solidFill>
                  <a:srgbClr val="002060"/>
                </a:solidFill>
              </a:rPr>
              <a:t> não rende juros;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t-BR" sz="2000" dirty="0">
                <a:solidFill>
                  <a:srgbClr val="002060"/>
                </a:solidFill>
              </a:rPr>
              <a:t> não está aplicada em contas ou ativos remunerados.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t-BR" sz="2000" dirty="0">
                <a:solidFill>
                  <a:srgbClr val="002060"/>
                </a:solidFill>
              </a:rPr>
              <a:t> liquidez imediata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pt-BR" sz="2000" dirty="0">
              <a:solidFill>
                <a:srgbClr val="002060"/>
              </a:solidFill>
            </a:endParaRPr>
          </a:p>
          <a:p>
            <a:r>
              <a:rPr lang="pt-BR" sz="2000" dirty="0">
                <a:solidFill>
                  <a:srgbClr val="002060"/>
                </a:solidFill>
              </a:rPr>
              <a:t>Também podem incluir as chamadas </a:t>
            </a:r>
            <a:r>
              <a:rPr lang="pt-BR" sz="2000" b="1" dirty="0">
                <a:solidFill>
                  <a:srgbClr val="002060"/>
                </a:solidFill>
              </a:rPr>
              <a:t>quase-moedas</a:t>
            </a:r>
            <a:r>
              <a:rPr lang="pt-BR" sz="2000" dirty="0">
                <a:solidFill>
                  <a:srgbClr val="002060"/>
                </a:solidFill>
              </a:rPr>
              <a:t> — ativo que tem alta liquidez (embora não tão imediata) e que rende juros, como os títulos públicos, as cadernetas de poupança, os depósitos a prazo e alguns títulos privados, como letras de câmbio e letras imobiliárias. </a:t>
            </a:r>
          </a:p>
          <a:p>
            <a:endParaRPr lang="pt-BR" sz="2000" dirty="0">
              <a:solidFill>
                <a:srgbClr val="002060"/>
              </a:solidFill>
            </a:endParaRPr>
          </a:p>
          <a:p>
            <a:r>
              <a:rPr lang="pt-BR" sz="2000" dirty="0" err="1">
                <a:solidFill>
                  <a:srgbClr val="002060"/>
                </a:solidFill>
              </a:rPr>
              <a:t>Etherum</a:t>
            </a:r>
            <a:r>
              <a:rPr lang="pt-BR" sz="2000" dirty="0">
                <a:solidFill>
                  <a:srgbClr val="002060"/>
                </a:solidFill>
              </a:rPr>
              <a:t>? </a:t>
            </a:r>
            <a:r>
              <a:rPr lang="pt-BR" sz="2000" dirty="0" err="1">
                <a:solidFill>
                  <a:srgbClr val="002060"/>
                </a:solidFill>
              </a:rPr>
              <a:t>Bitcoin</a:t>
            </a:r>
            <a:r>
              <a:rPr lang="pt-BR" sz="2000" dirty="0">
                <a:solidFill>
                  <a:srgbClr val="002060"/>
                </a:solidFill>
              </a:rPr>
              <a:t>? </a:t>
            </a:r>
            <a:r>
              <a:rPr lang="pt-BR" sz="2000" dirty="0" err="1">
                <a:solidFill>
                  <a:srgbClr val="002060"/>
                </a:solidFill>
              </a:rPr>
              <a:t>Augur</a:t>
            </a:r>
            <a:r>
              <a:rPr lang="pt-BR" sz="2000" dirty="0">
                <a:solidFill>
                  <a:srgbClr val="002060"/>
                </a:solidFill>
              </a:rPr>
              <a:t>?</a:t>
            </a:r>
          </a:p>
        </p:txBody>
      </p:sp>
      <p:pic>
        <p:nvPicPr>
          <p:cNvPr id="9218" name="Picture 2" descr="Resultado de imagem para tipos de moed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6063" y="5074042"/>
            <a:ext cx="2675937" cy="1783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Resultado de imagem para meios de pagamento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372"/>
          <a:stretch/>
        </p:blipFill>
        <p:spPr bwMode="auto">
          <a:xfrm rot="16200000">
            <a:off x="10589794" y="2175701"/>
            <a:ext cx="1451812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205421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337810" y="755640"/>
            <a:ext cx="1176251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>
                <a:solidFill>
                  <a:srgbClr val="002060"/>
                </a:solidFill>
              </a:rPr>
              <a:t>A inclusão da quase-moeda origina outras definições de moeda. </a:t>
            </a:r>
          </a:p>
          <a:p>
            <a:endParaRPr lang="pt-BR" sz="2000" dirty="0">
              <a:solidFill>
                <a:srgbClr val="002060"/>
              </a:solidFill>
            </a:endParaRPr>
          </a:p>
          <a:p>
            <a:endParaRPr lang="pt-BR" sz="2000" dirty="0">
              <a:solidFill>
                <a:srgbClr val="002060"/>
              </a:solidFill>
            </a:endParaRPr>
          </a:p>
          <a:p>
            <a:r>
              <a:rPr lang="pt-BR" sz="2000" b="1" dirty="0">
                <a:solidFill>
                  <a:srgbClr val="002060"/>
                </a:solidFill>
              </a:rPr>
              <a:t>M1</a:t>
            </a:r>
            <a:r>
              <a:rPr lang="pt-BR" sz="2000" dirty="0">
                <a:solidFill>
                  <a:srgbClr val="002060"/>
                </a:solidFill>
              </a:rPr>
              <a:t> = moeda em poder do público + depósitos à vista nos bancos comerciais</a:t>
            </a:r>
          </a:p>
          <a:p>
            <a:r>
              <a:rPr lang="pt-BR" sz="2000" dirty="0">
                <a:solidFill>
                  <a:srgbClr val="002060"/>
                </a:solidFill>
              </a:rPr>
              <a:t> </a:t>
            </a:r>
          </a:p>
          <a:p>
            <a:endParaRPr lang="pt-BR" sz="2000" dirty="0">
              <a:solidFill>
                <a:srgbClr val="002060"/>
              </a:solidFill>
            </a:endParaRPr>
          </a:p>
          <a:p>
            <a:r>
              <a:rPr lang="pt-BR" sz="2000" dirty="0">
                <a:solidFill>
                  <a:srgbClr val="002060"/>
                </a:solidFill>
              </a:rPr>
              <a:t>Podemos também conceituar:</a:t>
            </a:r>
          </a:p>
          <a:p>
            <a:endParaRPr lang="pt-BR" sz="2000" dirty="0">
              <a:solidFill>
                <a:srgbClr val="002060"/>
              </a:solidFill>
            </a:endParaRPr>
          </a:p>
          <a:p>
            <a:r>
              <a:rPr lang="pt-BR" sz="2000" b="1" dirty="0">
                <a:solidFill>
                  <a:srgbClr val="002060"/>
                </a:solidFill>
              </a:rPr>
              <a:t>M2</a:t>
            </a:r>
            <a:r>
              <a:rPr lang="pt-BR" sz="2000" dirty="0">
                <a:solidFill>
                  <a:srgbClr val="002060"/>
                </a:solidFill>
              </a:rPr>
              <a:t> = M1 + depósitos de poupança + Títulos privados (depósitos a prazo, letras cambiais, hipotecárias e imobiliárias);</a:t>
            </a:r>
          </a:p>
          <a:p>
            <a:r>
              <a:rPr lang="pt-BR" sz="2000" b="1" dirty="0">
                <a:solidFill>
                  <a:srgbClr val="002060"/>
                </a:solidFill>
              </a:rPr>
              <a:t>M3</a:t>
            </a:r>
            <a:r>
              <a:rPr lang="pt-BR" sz="2000" dirty="0">
                <a:solidFill>
                  <a:srgbClr val="002060"/>
                </a:solidFill>
              </a:rPr>
              <a:t> = M2 + fundos de renda fixa + operações compromissadas com títulos federais;</a:t>
            </a:r>
          </a:p>
          <a:p>
            <a:r>
              <a:rPr lang="pt-BR" sz="2000" b="1" dirty="0">
                <a:solidFill>
                  <a:srgbClr val="002060"/>
                </a:solidFill>
              </a:rPr>
              <a:t>M4</a:t>
            </a:r>
            <a:r>
              <a:rPr lang="pt-BR" sz="2000" dirty="0">
                <a:solidFill>
                  <a:srgbClr val="002060"/>
                </a:solidFill>
              </a:rPr>
              <a:t> = M3 + títulos públicos federais, estaduais e municipais.</a:t>
            </a:r>
          </a:p>
          <a:p>
            <a:endParaRPr lang="pt-BR" sz="2000" dirty="0">
              <a:solidFill>
                <a:srgbClr val="002060"/>
              </a:solidFill>
            </a:endParaRPr>
          </a:p>
          <a:p>
            <a:endParaRPr lang="pt-BR" sz="2000" dirty="0">
              <a:solidFill>
                <a:srgbClr val="002060"/>
              </a:solidFill>
            </a:endParaRPr>
          </a:p>
          <a:p>
            <a:r>
              <a:rPr lang="pt-BR" sz="2000" dirty="0">
                <a:solidFill>
                  <a:srgbClr val="002060"/>
                </a:solidFill>
              </a:rPr>
              <a:t>Os meios de pagamento no conceito M1 também são chamados de ativos ou haveres monetários. </a:t>
            </a:r>
          </a:p>
          <a:p>
            <a:endParaRPr lang="pt-BR" sz="2000" dirty="0">
              <a:solidFill>
                <a:srgbClr val="002060"/>
              </a:solidFill>
            </a:endParaRPr>
          </a:p>
          <a:p>
            <a:endParaRPr lang="pt-BR" sz="2000" dirty="0">
              <a:solidFill>
                <a:srgbClr val="002060"/>
              </a:solidFill>
            </a:endParaRPr>
          </a:p>
          <a:p>
            <a:r>
              <a:rPr lang="pt-BR" sz="2000" dirty="0">
                <a:solidFill>
                  <a:srgbClr val="002060"/>
                </a:solidFill>
              </a:rPr>
              <a:t>Os demais ativos financeiros, que rendem juros, são chamados de ativos ou haveres não monetários.</a:t>
            </a:r>
          </a:p>
        </p:txBody>
      </p:sp>
    </p:spTree>
    <p:extLst>
      <p:ext uri="{BB962C8B-B14F-4D97-AF65-F5344CB8AC3E}">
        <p14:creationId xmlns:p14="http://schemas.microsoft.com/office/powerpoint/2010/main" val="5038429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tângulo 2"/>
              <p:cNvSpPr/>
              <p:nvPr/>
            </p:nvSpPr>
            <p:spPr>
              <a:xfrm>
                <a:off x="274320" y="690326"/>
                <a:ext cx="11826000" cy="577459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pt-BR" sz="2000" b="1" dirty="0">
                    <a:solidFill>
                      <a:srgbClr val="002060"/>
                    </a:solidFill>
                  </a:rPr>
                  <a:t>Monetização e Desmonetização da Economia</a:t>
                </a:r>
              </a:p>
              <a:p>
                <a:endParaRPr lang="pt-BR" sz="2000" b="1" dirty="0">
                  <a:solidFill>
                    <a:srgbClr val="002060"/>
                  </a:solidFill>
                </a:endParaRPr>
              </a:p>
              <a:p>
                <a:endParaRPr lang="pt-BR" sz="2000" b="1" dirty="0">
                  <a:solidFill>
                    <a:srgbClr val="002060"/>
                  </a:solidFill>
                </a:endParaRPr>
              </a:p>
              <a:p>
                <a:r>
                  <a:rPr lang="pt-BR" sz="2000" dirty="0">
                    <a:solidFill>
                      <a:srgbClr val="002060"/>
                    </a:solidFill>
                  </a:rPr>
                  <a:t>Diminuição da quantidade de moeda sobre o total de ativos financeiros. </a:t>
                </a:r>
              </a:p>
              <a:p>
                <a:endParaRPr lang="pt-BR" sz="2000" dirty="0">
                  <a:solidFill>
                    <a:srgbClr val="002060"/>
                  </a:solidFill>
                </a:endParaRPr>
              </a:p>
              <a:p>
                <a:endParaRPr lang="pt-BR" sz="2000" dirty="0">
                  <a:solidFill>
                    <a:srgbClr val="002060"/>
                  </a:solidFill>
                </a:endParaRPr>
              </a:p>
              <a:p>
                <a:r>
                  <a:rPr lang="pt-BR" sz="2000" dirty="0">
                    <a:solidFill>
                      <a:srgbClr val="002060"/>
                    </a:solidFill>
                  </a:rPr>
                  <a:t>Em processos inflacionários intensos normalmente ocorre a chamada desmonetização da economia em decorrência do fato de as pessoas procurarem defender-se da inflação com aplicações financeiras que rendem juros.</a:t>
                </a:r>
              </a:p>
              <a:p>
                <a:endParaRPr lang="pt-BR" sz="2000" dirty="0">
                  <a:solidFill>
                    <a:srgbClr val="002060"/>
                  </a:solidFill>
                </a:endParaRPr>
              </a:p>
              <a:p>
                <a:r>
                  <a:rPr lang="pt-BR" sz="2000" dirty="0">
                    <a:solidFill>
                      <a:srgbClr val="002060"/>
                    </a:solidFill>
                  </a:rPr>
                  <a:t>A monetização e o processo inverso: com inflação baixa, as pessoas mantem mais moeda que não rende juros em relação aos demais ativos financeiros.</a:t>
                </a:r>
              </a:p>
              <a:p>
                <a:endParaRPr lang="pt-BR" sz="2000" dirty="0">
                  <a:solidFill>
                    <a:srgbClr val="002060"/>
                  </a:solidFill>
                </a:endParaRPr>
              </a:p>
              <a:p>
                <a:r>
                  <a:rPr lang="pt-BR" sz="2000" dirty="0">
                    <a:solidFill>
                      <a:srgbClr val="002060"/>
                    </a:solidFill>
                  </a:rPr>
                  <a:t>O grau de monetização ou desmonetização pode ser medido pela razão: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32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pt-BR" sz="32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32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pt-BR" sz="32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pt-BR" sz="32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t-BR" sz="32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pt-BR" sz="32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den>
                    </m:f>
                  </m:oMath>
                </a14:m>
                <a:endParaRPr lang="pt-BR" sz="3200" dirty="0">
                  <a:solidFill>
                    <a:srgbClr val="002060"/>
                  </a:solidFill>
                </a:endParaRPr>
              </a:p>
              <a:p>
                <a:pPr algn="ctr"/>
                <a:endParaRPr lang="pt-BR" sz="2000" dirty="0">
                  <a:solidFill>
                    <a:srgbClr val="002060"/>
                  </a:solidFill>
                </a:endParaRPr>
              </a:p>
              <a:p>
                <a:pPr marL="342900" indent="-342900">
                  <a:buFont typeface="Wingdings" panose="05000000000000000000" pitchFamily="2" charset="2"/>
                  <a:buChar char="ü"/>
                </a:pPr>
                <a:r>
                  <a:rPr lang="pt-BR" sz="2000" dirty="0">
                    <a:solidFill>
                      <a:srgbClr val="002060"/>
                    </a:solidFill>
                  </a:rPr>
                  <a:t>quando M1 aumenta em relação a M4, ha monetização; </a:t>
                </a:r>
              </a:p>
              <a:p>
                <a:pPr marL="342900" indent="-342900">
                  <a:buFont typeface="Wingdings" panose="05000000000000000000" pitchFamily="2" charset="2"/>
                  <a:buChar char="ü"/>
                </a:pPr>
                <a:r>
                  <a:rPr lang="pt-BR" sz="2000" dirty="0">
                    <a:solidFill>
                      <a:srgbClr val="002060"/>
                    </a:solidFill>
                  </a:rPr>
                  <a:t>quando M1 cai relativamente a M4, ocorre a desmonetização.</a:t>
                </a:r>
              </a:p>
            </p:txBody>
          </p:sp>
        </mc:Choice>
        <mc:Fallback xmlns="">
          <p:sp>
            <p:nvSpPr>
              <p:cNvPr id="3" name="Retângulo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" y="690326"/>
                <a:ext cx="11826000" cy="5774594"/>
              </a:xfrm>
              <a:prstGeom prst="rect">
                <a:avLst/>
              </a:prstGeom>
              <a:blipFill>
                <a:blip r:embed="rId3"/>
                <a:stretch>
                  <a:fillRect l="-515" t="-422" b="-94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794193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771" y="80640"/>
            <a:ext cx="10025199" cy="6683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67424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099" y="231866"/>
            <a:ext cx="9633312" cy="642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396566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Imagem 4"/>
          <p:cNvPicPr/>
          <p:nvPr/>
        </p:nvPicPr>
        <p:blipFill>
          <a:blip r:embed="rId2"/>
          <a:stretch>
            <a:fillRect/>
          </a:stretch>
        </p:blipFill>
        <p:spPr>
          <a:xfrm>
            <a:off x="8281800" y="80640"/>
            <a:ext cx="3818520" cy="949320"/>
          </a:xfrm>
          <a:prstGeom prst="rect">
            <a:avLst/>
          </a:prstGeom>
          <a:ln>
            <a:noFill/>
          </a:ln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601" y="284117"/>
            <a:ext cx="9620250" cy="641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81848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416427" y="553294"/>
            <a:ext cx="1140229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>
                <a:solidFill>
                  <a:srgbClr val="002060"/>
                </a:solidFill>
              </a:rPr>
              <a:t>Criação e Destruição de Moeda (ou de Meios de Pagamento)</a:t>
            </a:r>
          </a:p>
          <a:p>
            <a:endParaRPr lang="pt-BR" sz="2000" dirty="0">
              <a:solidFill>
                <a:srgbClr val="002060"/>
              </a:solidFill>
            </a:endParaRPr>
          </a:p>
          <a:p>
            <a:r>
              <a:rPr lang="pt-BR" sz="2000" dirty="0">
                <a:solidFill>
                  <a:srgbClr val="002060"/>
                </a:solidFill>
              </a:rPr>
              <a:t>Ocorre criação de moeda quando há aumento do volume de meios de pagamento;</a:t>
            </a:r>
          </a:p>
          <a:p>
            <a:endParaRPr lang="pt-BR" sz="2000" dirty="0">
              <a:solidFill>
                <a:srgbClr val="002060"/>
              </a:solidFill>
            </a:endParaRPr>
          </a:p>
          <a:p>
            <a:r>
              <a:rPr lang="pt-BR" sz="2000" dirty="0">
                <a:solidFill>
                  <a:srgbClr val="002060"/>
                </a:solidFill>
              </a:rPr>
              <a:t> Inversamente, a destruição de moeda ocorre quando se faz uma redução dos meios de pagamento. </a:t>
            </a:r>
          </a:p>
          <a:p>
            <a:endParaRPr lang="pt-BR" sz="2000" dirty="0">
              <a:solidFill>
                <a:srgbClr val="002060"/>
              </a:solidFill>
            </a:endParaRPr>
          </a:p>
          <a:p>
            <a:r>
              <a:rPr lang="pt-BR" sz="2000" dirty="0">
                <a:solidFill>
                  <a:srgbClr val="002060"/>
                </a:solidFill>
              </a:rPr>
              <a:t>Alguns exemplos ilustram esses fatos:</a:t>
            </a:r>
          </a:p>
          <a:p>
            <a:endParaRPr lang="pt-BR" sz="2000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t-BR" sz="2000" dirty="0">
                <a:solidFill>
                  <a:srgbClr val="002060"/>
                </a:solidFill>
              </a:rPr>
              <a:t> o aumento dos empréstimos ao setor privado é criação de moeda, pois os bancos comerciais</a:t>
            </a:r>
          </a:p>
          <a:p>
            <a:r>
              <a:rPr lang="pt-BR" sz="2000" dirty="0">
                <a:solidFill>
                  <a:srgbClr val="002060"/>
                </a:solidFill>
              </a:rPr>
              <a:t>criaram-na de suas reservas e a emprestam ao publico;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pt-BR" sz="2000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t-BR" sz="2000" dirty="0">
                <a:solidFill>
                  <a:srgbClr val="002060"/>
                </a:solidFill>
              </a:rPr>
              <a:t> o pagamento de um empréstimo no banco é destruição de moeda, reduzem-se os meios de</a:t>
            </a:r>
          </a:p>
          <a:p>
            <a:r>
              <a:rPr lang="pt-BR" sz="2000" dirty="0">
                <a:solidFill>
                  <a:srgbClr val="002060"/>
                </a:solidFill>
              </a:rPr>
              <a:t>pagamento, ja que saem do público e retornam ao caixa dos bancos;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pt-BR" sz="2000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t-BR" sz="2000" dirty="0">
                <a:solidFill>
                  <a:srgbClr val="002060"/>
                </a:solidFill>
              </a:rPr>
              <a:t> quando o depositante retira depósito a vista e o coloca em depósito a prazo, ocorre destruição de moeda, pois os depósitos a prazo não são meios de pagamento, dado que não são de liquidez imediata, e rendem juros.</a:t>
            </a:r>
          </a:p>
        </p:txBody>
      </p:sp>
    </p:spTree>
    <p:extLst>
      <p:ext uri="{BB962C8B-B14F-4D97-AF65-F5344CB8AC3E}">
        <p14:creationId xmlns:p14="http://schemas.microsoft.com/office/powerpoint/2010/main" val="143372402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364176" y="762299"/>
            <a:ext cx="11402291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>
                <a:solidFill>
                  <a:srgbClr val="002060"/>
                </a:solidFill>
              </a:rPr>
              <a:t>Oferta de moeda pelo Banco Central</a:t>
            </a:r>
          </a:p>
          <a:p>
            <a:endParaRPr lang="pt-BR" sz="2000" b="1" dirty="0">
              <a:solidFill>
                <a:srgbClr val="002060"/>
              </a:solidFill>
            </a:endParaRPr>
          </a:p>
          <a:p>
            <a:r>
              <a:rPr lang="pt-BR" sz="2000" dirty="0">
                <a:solidFill>
                  <a:srgbClr val="002060"/>
                </a:solidFill>
              </a:rPr>
              <a:t>O Banco Central e o órgão responsável pela política monetária e cambial do pais, que tem como objetivo regular o montante de moeda, crédito, taxas de juros e câmbio, de forma compatível com o nível de atividade econômica e o equilíbrio do balanço de pagamentos.</a:t>
            </a:r>
          </a:p>
          <a:p>
            <a:endParaRPr lang="pt-BR" sz="2000" dirty="0">
              <a:solidFill>
                <a:srgbClr val="002060"/>
              </a:solidFill>
            </a:endParaRPr>
          </a:p>
          <a:p>
            <a:r>
              <a:rPr lang="pt-BR" sz="2000" dirty="0">
                <a:solidFill>
                  <a:srgbClr val="002060"/>
                </a:solidFill>
              </a:rPr>
              <a:t> Ou seja, o Banco Central deve procurar manter a liquidez da economia, atendendo as necessidades de transações do sistema econômico.</a:t>
            </a:r>
          </a:p>
          <a:p>
            <a:endParaRPr lang="pt-BR" sz="2000" dirty="0">
              <a:solidFill>
                <a:srgbClr val="002060"/>
              </a:solidFill>
            </a:endParaRPr>
          </a:p>
          <a:p>
            <a:r>
              <a:rPr lang="pt-BR" sz="2000" b="1" dirty="0">
                <a:solidFill>
                  <a:srgbClr val="002060"/>
                </a:solidFill>
              </a:rPr>
              <a:t>O Multiplicador Monetário</a:t>
            </a:r>
          </a:p>
          <a:p>
            <a:endParaRPr lang="pt-BR" sz="2000" b="1" dirty="0">
              <a:solidFill>
                <a:srgbClr val="002060"/>
              </a:solidFill>
            </a:endParaRPr>
          </a:p>
          <a:p>
            <a:r>
              <a:rPr lang="pt-BR" sz="2000" dirty="0">
                <a:solidFill>
                  <a:srgbClr val="002060"/>
                </a:solidFill>
              </a:rPr>
              <a:t>Os bancos comerciais também podem aumentar os meios de pagamento (isto e, aumentar a oferta de moeda) com a multiplicação da moeda escritural ou depósitos a vista.</a:t>
            </a:r>
          </a:p>
          <a:p>
            <a:endParaRPr lang="pt-BR" sz="2000" dirty="0">
              <a:solidFill>
                <a:srgbClr val="002060"/>
              </a:solidFill>
            </a:endParaRPr>
          </a:p>
          <a:p>
            <a:r>
              <a:rPr lang="pt-BR" sz="2000" dirty="0">
                <a:solidFill>
                  <a:srgbClr val="002060"/>
                </a:solidFill>
              </a:rPr>
              <a:t>Um deposito a vista ou em conta corrente num banco comercial representa um fundo disponível, que pode ser movimentado a qualquer instante pelo titular da conta corrente por meio</a:t>
            </a:r>
            <a:r>
              <a:rPr lang="pt-BR" dirty="0"/>
              <a:t> de cheque.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0443692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m para Conceito macroeconom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023" y="254726"/>
            <a:ext cx="619125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tângulo 4"/>
          <p:cNvSpPr/>
          <p:nvPr/>
        </p:nvSpPr>
        <p:spPr>
          <a:xfrm>
            <a:off x="3019247" y="3265016"/>
            <a:ext cx="570540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400" b="1" dirty="0">
                <a:solidFill>
                  <a:srgbClr val="002060"/>
                </a:solidFill>
              </a:rPr>
              <a:t>Economia Monetária</a:t>
            </a:r>
            <a:endParaRPr lang="pt-BR" sz="4400" dirty="0"/>
          </a:p>
        </p:txBody>
      </p:sp>
      <p:sp>
        <p:nvSpPr>
          <p:cNvPr id="2" name="Retângulo 1"/>
          <p:cNvSpPr/>
          <p:nvPr/>
        </p:nvSpPr>
        <p:spPr>
          <a:xfrm>
            <a:off x="339635" y="4663497"/>
            <a:ext cx="1170843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>
                <a:solidFill>
                  <a:srgbClr val="002060"/>
                </a:solidFill>
              </a:rPr>
              <a:t>O que é moeda?</a:t>
            </a:r>
          </a:p>
        </p:txBody>
      </p:sp>
      <p:sp>
        <p:nvSpPr>
          <p:cNvPr id="3" name="Retângulo 2"/>
          <p:cNvSpPr/>
          <p:nvPr/>
        </p:nvSpPr>
        <p:spPr>
          <a:xfrm>
            <a:off x="339635" y="5900181"/>
            <a:ext cx="54233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hlinkClick r:id="rId3"/>
              </a:rPr>
              <a:t>https://www.youtube.com/watch?v=Popa7dOjOMU</a:t>
            </a:r>
            <a:r>
              <a:rPr lang="pt-B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9156324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69818" y="1029960"/>
            <a:ext cx="11930502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  <a:p>
            <a:r>
              <a:rPr lang="pt-BR" sz="2000" dirty="0">
                <a:solidFill>
                  <a:srgbClr val="002060"/>
                </a:solidFill>
              </a:rPr>
              <a:t>No entanto, existe um fluxo contínuo de depósitos e saques, de tal forma que o banco não precisa manter a totalidade dos recursos captados de depósitos a vista para fazer frente aos pagamentos dos cheques emitidos pelos correntistas. </a:t>
            </a:r>
          </a:p>
          <a:p>
            <a:endParaRPr lang="pt-BR" sz="2000" dirty="0">
              <a:solidFill>
                <a:srgbClr val="002060"/>
              </a:solidFill>
            </a:endParaRPr>
          </a:p>
          <a:p>
            <a:endParaRPr lang="pt-BR" sz="2000" dirty="0">
              <a:solidFill>
                <a:srgbClr val="002060"/>
              </a:solidFill>
            </a:endParaRPr>
          </a:p>
          <a:p>
            <a:r>
              <a:rPr lang="pt-BR" sz="2000" dirty="0">
                <a:solidFill>
                  <a:srgbClr val="002060"/>
                </a:solidFill>
              </a:rPr>
              <a:t>Dessa forma, o banco precisa guardar em seus cofres apenas a parte dos depósitos a vista que lhe permita cobrir as reservas técnicas ou de caixa (para pagamento dos cheques) e os depósitos compulsórios e voluntários (cheques de compensação), podendo emprestar o restante a seus clientes, pois dispõe de uma carta-patente que lhe permite fazer isso.</a:t>
            </a:r>
          </a:p>
          <a:p>
            <a:endParaRPr lang="pt-BR" sz="2000" dirty="0">
              <a:solidFill>
                <a:srgbClr val="002060"/>
              </a:solidFill>
            </a:endParaRPr>
          </a:p>
          <a:p>
            <a:endParaRPr lang="pt-BR" sz="2000" dirty="0">
              <a:solidFill>
                <a:srgbClr val="002060"/>
              </a:solidFill>
            </a:endParaRPr>
          </a:p>
          <a:p>
            <a:r>
              <a:rPr lang="pt-BR" sz="2000" dirty="0">
                <a:solidFill>
                  <a:srgbClr val="002060"/>
                </a:solidFill>
              </a:rPr>
              <a:t>O cliente que tomou o dinheiro emprestado faz um deposito a vista no mesmo ou em outro banco. Desse novo deposito, o banco retém o montante de reservas que cubra as reservas técnicas, bem como o deposito compulsório e o deposito voluntário no Banco Central, e o restante torna a  emprestar para outro cliente, que, por sua vez, faz novo deposito a vista, e assim sucessivamente.</a:t>
            </a:r>
          </a:p>
          <a:p>
            <a:endParaRPr lang="pt-BR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69508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364176" y="762299"/>
            <a:ext cx="11402291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  <a:p>
            <a:r>
              <a:rPr lang="pt-BR" sz="2000" dirty="0">
                <a:solidFill>
                  <a:srgbClr val="002060"/>
                </a:solidFill>
              </a:rPr>
              <a:t>Note que apenas os bancos comerciais, dentre os intermediários financeiros privados, podem efetuar empréstimos com suas obrigações, isto é, depósitos a vista. </a:t>
            </a:r>
          </a:p>
          <a:p>
            <a:endParaRPr lang="pt-BR" sz="2000" dirty="0">
              <a:solidFill>
                <a:srgbClr val="002060"/>
              </a:solidFill>
            </a:endParaRPr>
          </a:p>
          <a:p>
            <a:endParaRPr lang="pt-BR" sz="2000" dirty="0">
              <a:solidFill>
                <a:srgbClr val="002060"/>
              </a:solidFill>
            </a:endParaRPr>
          </a:p>
          <a:p>
            <a:r>
              <a:rPr lang="pt-BR" sz="2000" dirty="0">
                <a:solidFill>
                  <a:srgbClr val="002060"/>
                </a:solidFill>
              </a:rPr>
              <a:t>Os chamados </a:t>
            </a:r>
            <a:r>
              <a:rPr lang="pt-BR" sz="2000" b="1" dirty="0">
                <a:solidFill>
                  <a:srgbClr val="002060"/>
                </a:solidFill>
              </a:rPr>
              <a:t>intermediários financeiros não bancários</a:t>
            </a:r>
            <a:r>
              <a:rPr lang="pt-BR" sz="2000" dirty="0">
                <a:solidFill>
                  <a:srgbClr val="002060"/>
                </a:solidFill>
              </a:rPr>
              <a:t>, como as financeiras, bancos de investimentos, apenas transferem recursos de aplicadores para tomadores, e suas obrigações não são consideradas meios de pagamento. </a:t>
            </a:r>
          </a:p>
          <a:p>
            <a:endParaRPr lang="pt-BR" sz="2000" dirty="0">
              <a:solidFill>
                <a:srgbClr val="002060"/>
              </a:solidFill>
            </a:endParaRPr>
          </a:p>
          <a:p>
            <a:endParaRPr lang="pt-BR" sz="2000" dirty="0">
              <a:solidFill>
                <a:srgbClr val="002060"/>
              </a:solidFill>
            </a:endParaRPr>
          </a:p>
          <a:p>
            <a:r>
              <a:rPr lang="pt-BR" sz="2000" dirty="0">
                <a:solidFill>
                  <a:srgbClr val="002060"/>
                </a:solidFill>
              </a:rPr>
              <a:t>Apenas os bancos comerciais podem criar oferta de moeda. </a:t>
            </a:r>
          </a:p>
          <a:p>
            <a:endParaRPr lang="pt-BR" sz="2000" dirty="0">
              <a:solidFill>
                <a:srgbClr val="002060"/>
              </a:solidFill>
            </a:endParaRPr>
          </a:p>
          <a:p>
            <a:endParaRPr lang="pt-BR" sz="2000" dirty="0">
              <a:solidFill>
                <a:srgbClr val="002060"/>
              </a:solidFill>
            </a:endParaRPr>
          </a:p>
          <a:p>
            <a:r>
              <a:rPr lang="pt-BR" sz="2000" dirty="0">
                <a:solidFill>
                  <a:srgbClr val="002060"/>
                </a:solidFill>
              </a:rPr>
              <a:t>A eles é permitido emprestar os depósitos do publico, enquanto as instituições financeiras não bancárias não são autorizadas a manter depósitos, apenas transferindo dinheiro de emprestadores para tomadores, não criando moeda (meios de pagamento) adicional com essas operações.</a:t>
            </a:r>
          </a:p>
        </p:txBody>
      </p:sp>
    </p:spTree>
    <p:extLst>
      <p:ext uri="{BB962C8B-B14F-4D97-AF65-F5344CB8AC3E}">
        <p14:creationId xmlns:p14="http://schemas.microsoft.com/office/powerpoint/2010/main" val="393765250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364176" y="762299"/>
            <a:ext cx="114022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4143" y="1131631"/>
            <a:ext cx="8765816" cy="4813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25748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79565" y="1561739"/>
            <a:ext cx="1036755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>
                <a:solidFill>
                  <a:srgbClr val="002060"/>
                </a:solidFill>
              </a:rPr>
              <a:t>Os três </a:t>
            </a:r>
            <a:r>
              <a:rPr lang="pt-BR" sz="2000" b="1" dirty="0">
                <a:solidFill>
                  <a:srgbClr val="002060"/>
                </a:solidFill>
              </a:rPr>
              <a:t>instrumentos tradicionais </a:t>
            </a:r>
            <a:r>
              <a:rPr lang="pt-BR" sz="2000" dirty="0">
                <a:solidFill>
                  <a:srgbClr val="002060"/>
                </a:solidFill>
              </a:rPr>
              <a:t>de política monetária:</a:t>
            </a:r>
          </a:p>
          <a:p>
            <a:endParaRPr lang="pt-BR" sz="2000" dirty="0">
              <a:solidFill>
                <a:srgbClr val="002060"/>
              </a:solidFill>
            </a:endParaRPr>
          </a:p>
          <a:p>
            <a:endParaRPr lang="pt-BR" sz="2000" dirty="0">
              <a:solidFill>
                <a:srgbClr val="002060"/>
              </a:solidFill>
            </a:endParaRPr>
          </a:p>
          <a:p>
            <a:endParaRPr lang="pt-BR" sz="2000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pt-BR" sz="2000" dirty="0">
                <a:solidFill>
                  <a:srgbClr val="002060"/>
                </a:solidFill>
              </a:rPr>
              <a:t> são a taxa de juros no mercado aberto;</a:t>
            </a:r>
          </a:p>
          <a:p>
            <a:endParaRPr lang="pt-BR" sz="2000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pt-BR" sz="2000" dirty="0">
                <a:solidFill>
                  <a:srgbClr val="002060"/>
                </a:solidFill>
              </a:rPr>
              <a:t> a taxa de redesconto e</a:t>
            </a:r>
          </a:p>
          <a:p>
            <a:endParaRPr lang="pt-BR" sz="2000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pt-BR" sz="2000" dirty="0">
                <a:solidFill>
                  <a:srgbClr val="002060"/>
                </a:solidFill>
              </a:rPr>
              <a:t> as alíquotas das reservas compulsórias sobre os depósitos do sistema bancário.</a:t>
            </a:r>
          </a:p>
        </p:txBody>
      </p:sp>
    </p:spTree>
    <p:extLst>
      <p:ext uri="{BB962C8B-B14F-4D97-AF65-F5344CB8AC3E}">
        <p14:creationId xmlns:p14="http://schemas.microsoft.com/office/powerpoint/2010/main" val="34591836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444137" y="779153"/>
            <a:ext cx="1129937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>
                <a:solidFill>
                  <a:srgbClr val="002060"/>
                </a:solidFill>
              </a:rPr>
              <a:t>Demanda de moeda</a:t>
            </a:r>
          </a:p>
          <a:p>
            <a:endParaRPr lang="pt-BR" sz="2000" b="1" dirty="0">
              <a:solidFill>
                <a:srgbClr val="002060"/>
              </a:solidFill>
            </a:endParaRPr>
          </a:p>
          <a:p>
            <a:r>
              <a:rPr lang="pt-BR" sz="2000" dirty="0">
                <a:solidFill>
                  <a:srgbClr val="002060"/>
                </a:solidFill>
              </a:rPr>
              <a:t>A demanda ou procura de moeda pela coletividade corresponde a quantidade de moeda que o setor privado não bancário retém, em média, seja com o público, seja no cofre das empresas, e em depósitos à vista nos bancos comerciais. </a:t>
            </a:r>
          </a:p>
          <a:p>
            <a:endParaRPr lang="pt-BR" sz="2000" dirty="0">
              <a:solidFill>
                <a:srgbClr val="002060"/>
              </a:solidFill>
            </a:endParaRPr>
          </a:p>
          <a:p>
            <a:r>
              <a:rPr lang="pt-BR" sz="2000" dirty="0">
                <a:solidFill>
                  <a:srgbClr val="002060"/>
                </a:solidFill>
              </a:rPr>
              <a:t>Sao três as razões pelas quais se demanda moeda:</a:t>
            </a:r>
          </a:p>
          <a:p>
            <a:endParaRPr lang="pt-BR" sz="2000" dirty="0">
              <a:solidFill>
                <a:srgbClr val="002060"/>
              </a:solidFill>
            </a:endParaRPr>
          </a:p>
          <a:p>
            <a:r>
              <a:rPr lang="pt-BR" sz="2000" dirty="0">
                <a:solidFill>
                  <a:srgbClr val="002060"/>
                </a:solidFill>
              </a:rPr>
              <a:t> </a:t>
            </a:r>
            <a:r>
              <a:rPr lang="pt-BR" sz="2000" b="1" dirty="0">
                <a:solidFill>
                  <a:srgbClr val="002060"/>
                </a:solidFill>
              </a:rPr>
              <a:t>Demanda de moeda para transações: </a:t>
            </a:r>
            <a:r>
              <a:rPr lang="pt-BR" sz="2000" dirty="0">
                <a:solidFill>
                  <a:srgbClr val="002060"/>
                </a:solidFill>
              </a:rPr>
              <a:t>as pessoas e empresas precisam de dinheiro para suas transações do dia-a-dia, para alimentação, transporte, aluguel etc.;</a:t>
            </a:r>
          </a:p>
          <a:p>
            <a:endParaRPr lang="pt-BR" sz="2000" dirty="0">
              <a:solidFill>
                <a:srgbClr val="002060"/>
              </a:solidFill>
            </a:endParaRPr>
          </a:p>
          <a:p>
            <a:r>
              <a:rPr lang="pt-BR" sz="2000" dirty="0">
                <a:solidFill>
                  <a:srgbClr val="002060"/>
                </a:solidFill>
              </a:rPr>
              <a:t> </a:t>
            </a:r>
            <a:r>
              <a:rPr lang="pt-BR" sz="2000" b="1" dirty="0">
                <a:solidFill>
                  <a:srgbClr val="002060"/>
                </a:solidFill>
              </a:rPr>
              <a:t>Demanda de moeda por precaução: </a:t>
            </a:r>
            <a:r>
              <a:rPr lang="pt-BR" sz="2000" dirty="0">
                <a:solidFill>
                  <a:srgbClr val="002060"/>
                </a:solidFill>
              </a:rPr>
              <a:t>o público e as empresas precisam ter certa reserva monetária para fazer face a pagamentos imprevistos ou atrasos em recebimentos esperados;</a:t>
            </a:r>
          </a:p>
          <a:p>
            <a:endParaRPr lang="pt-BR" sz="2000" dirty="0">
              <a:solidFill>
                <a:srgbClr val="002060"/>
              </a:solidFill>
            </a:endParaRPr>
          </a:p>
          <a:p>
            <a:r>
              <a:rPr lang="pt-BR" sz="2000" dirty="0">
                <a:solidFill>
                  <a:srgbClr val="002060"/>
                </a:solidFill>
              </a:rPr>
              <a:t> </a:t>
            </a:r>
            <a:r>
              <a:rPr lang="pt-BR" sz="2000" b="1" dirty="0">
                <a:solidFill>
                  <a:srgbClr val="002060"/>
                </a:solidFill>
              </a:rPr>
              <a:t>Demanda de moeda por especulação: </a:t>
            </a:r>
            <a:r>
              <a:rPr lang="pt-BR" sz="2000" dirty="0">
                <a:solidFill>
                  <a:srgbClr val="002060"/>
                </a:solidFill>
              </a:rPr>
              <a:t>dentro de sua carteira de aplicações os investidores devem deixar uma “cesta” para a moeda, observando o comportamento da rentabilidade dos vários títulos, para fazer algum novo negócio. </a:t>
            </a:r>
          </a:p>
        </p:txBody>
      </p:sp>
    </p:spTree>
    <p:extLst>
      <p:ext uri="{BB962C8B-B14F-4D97-AF65-F5344CB8AC3E}">
        <p14:creationId xmlns:p14="http://schemas.microsoft.com/office/powerpoint/2010/main" val="161857492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187136" y="355245"/>
            <a:ext cx="1140229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>
                <a:solidFill>
                  <a:srgbClr val="002060"/>
                </a:solidFill>
              </a:rPr>
              <a:t>Teoria Quantitativa da Moeda de Irving Fisher</a:t>
            </a:r>
          </a:p>
        </p:txBody>
      </p:sp>
      <p:sp>
        <p:nvSpPr>
          <p:cNvPr id="2" name="Retângulo 1"/>
          <p:cNvSpPr/>
          <p:nvPr/>
        </p:nvSpPr>
        <p:spPr>
          <a:xfrm>
            <a:off x="468679" y="1025088"/>
            <a:ext cx="1140229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>
                <a:solidFill>
                  <a:srgbClr val="002060"/>
                </a:solidFill>
              </a:rPr>
              <a:t>Existe uma relação direta entre o volume de moeda no sistema econômico e o lado real da economia:</a:t>
            </a:r>
          </a:p>
          <a:p>
            <a:endParaRPr lang="pt-BR" sz="2000" dirty="0">
              <a:solidFill>
                <a:srgbClr val="002060"/>
              </a:solidFill>
            </a:endParaRPr>
          </a:p>
          <a:p>
            <a:endParaRPr lang="pt-BR" sz="2000" dirty="0">
              <a:solidFill>
                <a:srgbClr val="002060"/>
              </a:solidFill>
            </a:endParaRP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2433119658"/>
              </p:ext>
            </p:extLst>
          </p:nvPr>
        </p:nvGraphicFramePr>
        <p:xfrm>
          <a:off x="352698" y="2319614"/>
          <a:ext cx="10737668" cy="4078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3639685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tângulo 1"/>
              <p:cNvSpPr/>
              <p:nvPr/>
            </p:nvSpPr>
            <p:spPr>
              <a:xfrm>
                <a:off x="442552" y="1181877"/>
                <a:ext cx="11402291" cy="480702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pt-BR" sz="2000" dirty="0">
                  <a:solidFill>
                    <a:srgbClr val="002060"/>
                  </a:solidFill>
                </a:endParaRPr>
              </a:p>
              <a:p>
                <a:r>
                  <a:rPr lang="pt-BR" sz="2000" dirty="0">
                    <a:solidFill>
                      <a:srgbClr val="002060"/>
                    </a:solidFill>
                  </a:rPr>
                  <a:t>Para entender como se da a correspondência entre moeda, nível de atividade e inflação, precisamos de um novo conceito, o de </a:t>
                </a:r>
                <a:r>
                  <a:rPr lang="pt-BR" sz="2000" b="1" dirty="0">
                    <a:solidFill>
                      <a:srgbClr val="002060"/>
                    </a:solidFill>
                  </a:rPr>
                  <a:t>velocidade–renda da moeda.</a:t>
                </a:r>
              </a:p>
              <a:p>
                <a:endParaRPr lang="pt-BR" sz="2000" dirty="0">
                  <a:solidFill>
                    <a:srgbClr val="002060"/>
                  </a:solidFill>
                </a:endParaRPr>
              </a:p>
              <a:p>
                <a:endParaRPr lang="pt-BR" sz="2000" dirty="0">
                  <a:solidFill>
                    <a:srgbClr val="002060"/>
                  </a:solidFill>
                </a:endParaRPr>
              </a:p>
              <a:p>
                <a:endParaRPr lang="pt-BR" sz="2000" dirty="0">
                  <a:solidFill>
                    <a:srgbClr val="002060"/>
                  </a:solidFill>
                </a:endParaRPr>
              </a:p>
              <a:p>
                <a:pPr algn="ctr"/>
                <a:r>
                  <a:rPr lang="pt-BR" sz="2000" b="1" dirty="0">
                    <a:solidFill>
                      <a:srgbClr val="002060"/>
                    </a:solidFill>
                  </a:rPr>
                  <a:t>A velocidade-renda da moeda ou velocidade de circulação da moeda</a:t>
                </a:r>
                <a:r>
                  <a:rPr lang="pt-BR" sz="2000" dirty="0">
                    <a:solidFill>
                      <a:srgbClr val="002060"/>
                    </a:solidFill>
                  </a:rPr>
                  <a:t>:</a:t>
                </a:r>
              </a:p>
              <a:p>
                <a:pPr algn="ctr"/>
                <a:r>
                  <a:rPr lang="pt-BR" sz="2000" dirty="0">
                    <a:solidFill>
                      <a:srgbClr val="002060"/>
                    </a:solidFill>
                  </a:rPr>
                  <a:t> </a:t>
                </a:r>
                <a:r>
                  <a:rPr lang="pt-BR" sz="2000" i="1" dirty="0">
                    <a:solidFill>
                      <a:srgbClr val="002060"/>
                    </a:solidFill>
                  </a:rPr>
                  <a:t>é o numero de vezes que o estoque de moeda passa de mão em mão, em certo período, gerando produção e renda. É o número de giros da moeda, criando renda. </a:t>
                </a:r>
              </a:p>
              <a:p>
                <a:endParaRPr lang="pt-BR" sz="2000" dirty="0">
                  <a:solidFill>
                    <a:srgbClr val="002060"/>
                  </a:solidFill>
                </a:endParaRPr>
              </a:p>
              <a:p>
                <a:endParaRPr lang="pt-BR" sz="2000" dirty="0">
                  <a:solidFill>
                    <a:srgbClr val="00206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pt-BR" sz="3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𝑃𝐼𝐵</m:t>
                          </m:r>
                          <m:r>
                            <a:rPr lang="pt-BR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𝑛𝑜𝑚𝑖𝑛𝑎𝑙</m:t>
                          </m:r>
                        </m:num>
                        <m:den>
                          <m:r>
                            <a:rPr lang="pt-BR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𝑀𝑒𝑖𝑜𝑠</m:t>
                          </m:r>
                          <m:r>
                            <a:rPr lang="pt-BR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𝑑𝑒</m:t>
                          </m:r>
                          <m:r>
                            <a:rPr lang="pt-BR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sz="32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𝑃𝑎𝑔𝑎𝑚𝑒𝑛𝑡𝑜</m:t>
                          </m:r>
                        </m:den>
                      </m:f>
                    </m:oMath>
                  </m:oMathPara>
                </a14:m>
                <a:endParaRPr lang="pt-BR" sz="3200" dirty="0">
                  <a:solidFill>
                    <a:srgbClr val="002060"/>
                  </a:solidFill>
                </a:endParaRPr>
              </a:p>
              <a:p>
                <a:endParaRPr lang="pt-BR" sz="2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" name="Retângulo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552" y="1181877"/>
                <a:ext cx="11402291" cy="4807022"/>
              </a:xfrm>
              <a:prstGeom prst="rect">
                <a:avLst/>
              </a:prstGeom>
              <a:blipFill>
                <a:blip r:embed="rId3"/>
                <a:stretch>
                  <a:fillRect l="-588" r="-58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158086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70559" y="1430070"/>
            <a:ext cx="10890069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b="1" dirty="0">
              <a:latin typeface="Calibri,Bold"/>
            </a:endParaRPr>
          </a:p>
          <a:p>
            <a:r>
              <a:rPr lang="pt-BR" sz="2000" dirty="0">
                <a:solidFill>
                  <a:srgbClr val="002060"/>
                </a:solidFill>
              </a:rPr>
              <a:t>Isso posto, a </a:t>
            </a:r>
            <a:r>
              <a:rPr lang="pt-BR" sz="2000" b="1" dirty="0">
                <a:solidFill>
                  <a:srgbClr val="002060"/>
                </a:solidFill>
              </a:rPr>
              <a:t>Teoria Quantitativa da Moeda - TQM</a:t>
            </a:r>
            <a:r>
              <a:rPr lang="pt-BR" sz="2000" dirty="0">
                <a:solidFill>
                  <a:srgbClr val="002060"/>
                </a:solidFill>
              </a:rPr>
              <a:t>, que mostra a correspondência entre os fluxos real e monetário, e dada pela expressão:</a:t>
            </a:r>
          </a:p>
          <a:p>
            <a:endParaRPr lang="pt-BR" sz="2000" dirty="0">
              <a:solidFill>
                <a:srgbClr val="002060"/>
              </a:solidFill>
            </a:endParaRPr>
          </a:p>
          <a:p>
            <a:pPr algn="ctr"/>
            <a:r>
              <a:rPr lang="pt-BR" sz="2000" b="1" dirty="0">
                <a:solidFill>
                  <a:srgbClr val="002060"/>
                </a:solidFill>
              </a:rPr>
              <a:t>MV = PY</a:t>
            </a:r>
          </a:p>
          <a:p>
            <a:endParaRPr lang="pt-BR" sz="2000" dirty="0">
              <a:solidFill>
                <a:srgbClr val="002060"/>
              </a:solidFill>
            </a:endParaRPr>
          </a:p>
          <a:p>
            <a:r>
              <a:rPr lang="pt-BR" sz="2000" b="1" dirty="0">
                <a:solidFill>
                  <a:srgbClr val="002060"/>
                </a:solidFill>
              </a:rPr>
              <a:t>M</a:t>
            </a:r>
            <a:r>
              <a:rPr lang="pt-BR" sz="2000" dirty="0">
                <a:solidFill>
                  <a:srgbClr val="002060"/>
                </a:solidFill>
              </a:rPr>
              <a:t> = a quantidade de moeda na economia (manual + escritural), isto e, nas </a:t>
            </a:r>
            <a:r>
              <a:rPr lang="pt-BR" sz="2000" dirty="0" err="1">
                <a:solidFill>
                  <a:srgbClr val="002060"/>
                </a:solidFill>
              </a:rPr>
              <a:t>maos</a:t>
            </a:r>
            <a:r>
              <a:rPr lang="pt-BR" sz="2000" dirty="0">
                <a:solidFill>
                  <a:srgbClr val="002060"/>
                </a:solidFill>
              </a:rPr>
              <a:t> do publico e das empresas e em depósitos em conta corrente nos bancos comerciais;</a:t>
            </a:r>
          </a:p>
          <a:p>
            <a:r>
              <a:rPr lang="pt-BR" sz="2000" b="1" dirty="0">
                <a:solidFill>
                  <a:srgbClr val="002060"/>
                </a:solidFill>
              </a:rPr>
              <a:t>V</a:t>
            </a:r>
            <a:r>
              <a:rPr lang="pt-BR" sz="2000" dirty="0">
                <a:solidFill>
                  <a:srgbClr val="002060"/>
                </a:solidFill>
              </a:rPr>
              <a:t> = velocidade–renda da moeda;</a:t>
            </a:r>
          </a:p>
          <a:p>
            <a:r>
              <a:rPr lang="pt-BR" sz="2000" b="1" dirty="0">
                <a:solidFill>
                  <a:srgbClr val="002060"/>
                </a:solidFill>
              </a:rPr>
              <a:t>P</a:t>
            </a:r>
            <a:r>
              <a:rPr lang="pt-BR" sz="2000" dirty="0">
                <a:solidFill>
                  <a:srgbClr val="002060"/>
                </a:solidFill>
              </a:rPr>
              <a:t> = nível geral de preços;</a:t>
            </a:r>
          </a:p>
          <a:p>
            <a:r>
              <a:rPr lang="pt-BR" sz="2000" b="1" dirty="0">
                <a:solidFill>
                  <a:srgbClr val="002060"/>
                </a:solidFill>
              </a:rPr>
              <a:t>Y</a:t>
            </a:r>
            <a:r>
              <a:rPr lang="pt-BR" sz="2000" dirty="0">
                <a:solidFill>
                  <a:srgbClr val="002060"/>
                </a:solidFill>
              </a:rPr>
              <a:t> = PIB nominal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2126424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2697" y="424672"/>
            <a:ext cx="11377749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solidFill>
                  <a:srgbClr val="002060"/>
                </a:solidFill>
              </a:rPr>
              <a:t>Política Monetária Expansionista</a:t>
            </a:r>
            <a:r>
              <a:rPr lang="pt-BR" dirty="0"/>
              <a:t> </a:t>
            </a:r>
          </a:p>
          <a:p>
            <a:endParaRPr lang="pt-BR" dirty="0"/>
          </a:p>
          <a:p>
            <a:r>
              <a:rPr lang="pt-BR" sz="2000" dirty="0">
                <a:solidFill>
                  <a:srgbClr val="002060"/>
                </a:solidFill>
              </a:rPr>
              <a:t>Objetivo: aumento do PIB</a:t>
            </a:r>
          </a:p>
          <a:p>
            <a:endParaRPr lang="pt-BR" sz="2000" dirty="0">
              <a:solidFill>
                <a:srgbClr val="002060"/>
              </a:solidFill>
            </a:endParaRPr>
          </a:p>
          <a:p>
            <a:r>
              <a:rPr lang="pt-BR" sz="2000" dirty="0">
                <a:solidFill>
                  <a:srgbClr val="002060"/>
                </a:solidFill>
              </a:rPr>
              <a:t>Instrumentos:</a:t>
            </a:r>
          </a:p>
          <a:p>
            <a:endParaRPr lang="pt-BR" sz="2000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000" dirty="0">
                <a:solidFill>
                  <a:srgbClr val="002060"/>
                </a:solidFill>
              </a:rPr>
              <a:t>reduzir a taxa de juros básica (no Brasil, a taxa de juros Selic);</a:t>
            </a:r>
          </a:p>
          <a:p>
            <a:endParaRPr lang="pt-BR" sz="2000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000" dirty="0">
                <a:solidFill>
                  <a:srgbClr val="002060"/>
                </a:solidFill>
              </a:rPr>
              <a:t>aumentar as emissões de moeda, na exata medida das necessidades dos agentes econômicos, para não gerar inflação;</a:t>
            </a:r>
          </a:p>
          <a:p>
            <a:endParaRPr lang="pt-BR" sz="2000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000" dirty="0">
                <a:solidFill>
                  <a:srgbClr val="002060"/>
                </a:solidFill>
              </a:rPr>
              <a:t>diminuir a taxa do compulsório: diminuir o percentual dos depósitos que os bancos comerciais devem reter a ordem do Banco Central, o que permitirá elevar o crédito bancário;</a:t>
            </a:r>
          </a:p>
          <a:p>
            <a:endParaRPr lang="pt-BR" sz="2000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000" dirty="0">
                <a:solidFill>
                  <a:srgbClr val="002060"/>
                </a:solidFill>
              </a:rPr>
              <a:t> recomprar títulos públicos no mercado, ou seja, “trocar papel por moeda”, o que elevará a quantidade de moeda disponível no mercado;</a:t>
            </a:r>
          </a:p>
          <a:p>
            <a:endParaRPr lang="pt-BR" sz="2000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000" dirty="0">
                <a:solidFill>
                  <a:srgbClr val="002060"/>
                </a:solidFill>
              </a:rPr>
              <a:t> diminuir a regulamentação no mercado de crédito, principalmente nos limites impostos aos prazos de empréstimos, ou no montante do crédito direto ao consumidor etc.</a:t>
            </a:r>
          </a:p>
        </p:txBody>
      </p:sp>
    </p:spTree>
    <p:extLst>
      <p:ext uri="{BB962C8B-B14F-4D97-AF65-F5344CB8AC3E}">
        <p14:creationId xmlns:p14="http://schemas.microsoft.com/office/powerpoint/2010/main" val="85910156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57199" y="777369"/>
            <a:ext cx="1137774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solidFill>
                  <a:srgbClr val="002060"/>
                </a:solidFill>
              </a:rPr>
              <a:t>Política Monetária Contracionista</a:t>
            </a:r>
            <a:r>
              <a:rPr lang="pt-BR" dirty="0"/>
              <a:t> </a:t>
            </a:r>
          </a:p>
          <a:p>
            <a:endParaRPr lang="pt-BR" dirty="0"/>
          </a:p>
          <a:p>
            <a:r>
              <a:rPr lang="pt-BR" sz="2000" dirty="0">
                <a:solidFill>
                  <a:srgbClr val="002060"/>
                </a:solidFill>
              </a:rPr>
              <a:t>Objetivo: diminuir inflação</a:t>
            </a:r>
          </a:p>
          <a:p>
            <a:endParaRPr lang="pt-BR" sz="2000" dirty="0">
              <a:solidFill>
                <a:srgbClr val="002060"/>
              </a:solidFill>
            </a:endParaRPr>
          </a:p>
          <a:p>
            <a:r>
              <a:rPr lang="pt-BR" sz="2000" dirty="0">
                <a:solidFill>
                  <a:srgbClr val="002060"/>
                </a:solidFill>
              </a:rPr>
              <a:t>Instrumentos:</a:t>
            </a:r>
          </a:p>
          <a:p>
            <a:endParaRPr lang="pt-BR" sz="2000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000" dirty="0">
                <a:solidFill>
                  <a:srgbClr val="002060"/>
                </a:solidFill>
              </a:rPr>
              <a:t>aumento da taxa de juros básica (Selic);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pt-BR" sz="2000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000" dirty="0">
                <a:solidFill>
                  <a:srgbClr val="002060"/>
                </a:solidFill>
              </a:rPr>
              <a:t>controle das emissões pelo Banco Central;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pt-BR" sz="2000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000" dirty="0">
                <a:solidFill>
                  <a:srgbClr val="002060"/>
                </a:solidFill>
              </a:rPr>
              <a:t>venda de títulos públicos, retirando moeda de circulação;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pt-BR" sz="2000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000" dirty="0">
                <a:solidFill>
                  <a:srgbClr val="002060"/>
                </a:solidFill>
              </a:rPr>
              <a:t>elevação da taxa sobre as reservas compulsórias, diminuindo a disponibilidade dos bancos comerciais de efetuar empréstimos ao setor privado;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pt-BR" sz="2000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000" dirty="0">
                <a:solidFill>
                  <a:srgbClr val="002060"/>
                </a:solidFill>
              </a:rPr>
              <a:t>alteração das normas e regulamentação da concessão de créditos, diminuindo os prazos ou aumentando as exigências de contrapartida do comprador no crédito direto ao consumidor</a:t>
            </a:r>
            <a:r>
              <a:rPr lang="pt-BR" dirty="0"/>
              <a:t>.</a:t>
            </a:r>
            <a:endParaRPr lang="pt-BR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69815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940526" y="3285916"/>
            <a:ext cx="9535885" cy="2671227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pt-BR" sz="2400" dirty="0">
              <a:solidFill>
                <a:srgbClr val="002060"/>
              </a:solidFill>
            </a:endParaRPr>
          </a:p>
          <a:p>
            <a:endParaRPr lang="pt-BR" sz="2400" dirty="0"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</a:pPr>
            <a:endParaRPr sz="2400" dirty="0"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</a:pPr>
            <a:endParaRPr dirty="0"/>
          </a:p>
          <a:p>
            <a:endParaRPr lang="pt-BR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378823" y="1184614"/>
            <a:ext cx="1101198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>
                <a:solidFill>
                  <a:srgbClr val="002060"/>
                </a:solidFill>
              </a:rPr>
              <a:t>Moeda é um instrumento ou objeto aceito pela coletividade para intermediar as transações econômicas, para pagamento de bens e serviços. </a:t>
            </a:r>
          </a:p>
          <a:p>
            <a:endParaRPr lang="pt-BR" sz="2000" dirty="0">
              <a:solidFill>
                <a:srgbClr val="002060"/>
              </a:solidFill>
            </a:endParaRPr>
          </a:p>
          <a:p>
            <a:r>
              <a:rPr lang="pt-BR" sz="2000" dirty="0">
                <a:solidFill>
                  <a:srgbClr val="002060"/>
                </a:solidFill>
              </a:rPr>
              <a:t>Essa </a:t>
            </a:r>
            <a:r>
              <a:rPr lang="pt-BR" sz="2000">
                <a:solidFill>
                  <a:srgbClr val="002060"/>
                </a:solidFill>
              </a:rPr>
              <a:t>aceitação </a:t>
            </a:r>
            <a:r>
              <a:rPr lang="pt-BR" sz="2000" dirty="0">
                <a:solidFill>
                  <a:srgbClr val="002060"/>
                </a:solidFill>
              </a:rPr>
              <a:t>é</a:t>
            </a:r>
            <a:r>
              <a:rPr lang="pt-BR" sz="2000">
                <a:solidFill>
                  <a:srgbClr val="002060"/>
                </a:solidFill>
              </a:rPr>
              <a:t> </a:t>
            </a:r>
            <a:r>
              <a:rPr lang="pt-BR" sz="2000" dirty="0">
                <a:solidFill>
                  <a:srgbClr val="002060"/>
                </a:solidFill>
              </a:rPr>
              <a:t>garantida por lei, ou seja, a moeda tem “</a:t>
            </a:r>
            <a:r>
              <a:rPr lang="pt-BR" sz="2000" b="1" dirty="0">
                <a:solidFill>
                  <a:srgbClr val="002060"/>
                </a:solidFill>
              </a:rPr>
              <a:t>curso forçado</a:t>
            </a:r>
            <a:r>
              <a:rPr lang="pt-BR" sz="2000" dirty="0">
                <a:solidFill>
                  <a:srgbClr val="002060"/>
                </a:solidFill>
              </a:rPr>
              <a:t>”. </a:t>
            </a:r>
          </a:p>
          <a:p>
            <a:endParaRPr lang="pt-BR" sz="2000" dirty="0">
              <a:solidFill>
                <a:srgbClr val="002060"/>
              </a:solidFill>
            </a:endParaRPr>
          </a:p>
          <a:p>
            <a:r>
              <a:rPr lang="pt-BR" sz="2000" dirty="0">
                <a:solidFill>
                  <a:srgbClr val="002060"/>
                </a:solidFill>
              </a:rPr>
              <a:t>Antes da existência da moeda, o fluxo de trocas de bens e serviços na economia dava-se por </a:t>
            </a:r>
            <a:r>
              <a:rPr lang="pt-BR" sz="2000" b="1" dirty="0">
                <a:solidFill>
                  <a:srgbClr val="002060"/>
                </a:solidFill>
              </a:rPr>
              <a:t>escambo</a:t>
            </a:r>
            <a:r>
              <a:rPr lang="pt-BR" sz="2000" dirty="0">
                <a:solidFill>
                  <a:srgbClr val="002060"/>
                </a:solidFill>
              </a:rPr>
              <a:t>, com trocas diretas de mercadoria por mercadoria (economia de trocas). </a:t>
            </a:r>
          </a:p>
          <a:p>
            <a:endParaRPr lang="pt-BR" sz="2000" dirty="0">
              <a:solidFill>
                <a:srgbClr val="002060"/>
              </a:solidFill>
            </a:endParaRPr>
          </a:p>
          <a:p>
            <a:endParaRPr lang="pt-BR" sz="2000" dirty="0">
              <a:solidFill>
                <a:srgbClr val="002060"/>
              </a:solidFill>
            </a:endParaRPr>
          </a:p>
        </p:txBody>
      </p:sp>
      <p:pic>
        <p:nvPicPr>
          <p:cNvPr id="4" name="Picture 2" descr="Resultado de imagem para escamb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2154" y="3501852"/>
            <a:ext cx="4505325" cy="3000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565976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698029" y="555300"/>
            <a:ext cx="1140229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>
                <a:solidFill>
                  <a:srgbClr val="002060"/>
                </a:solidFill>
              </a:rPr>
              <a:t>Teoria da Renda Permanente - (PIH) de Milton Friedman</a:t>
            </a:r>
          </a:p>
        </p:txBody>
      </p:sp>
      <p:sp>
        <p:nvSpPr>
          <p:cNvPr id="2" name="Retângulo 1"/>
          <p:cNvSpPr/>
          <p:nvPr/>
        </p:nvSpPr>
        <p:spPr>
          <a:xfrm>
            <a:off x="429490" y="1430070"/>
            <a:ext cx="1167083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>
                <a:solidFill>
                  <a:srgbClr val="002060"/>
                </a:solidFill>
              </a:rPr>
              <a:t>A hipótese de renda permanente demonstra como agentes consomem ao longo de suas vidas. </a:t>
            </a:r>
          </a:p>
          <a:p>
            <a:endParaRPr lang="pt-BR" sz="2000" dirty="0">
              <a:solidFill>
                <a:srgbClr val="002060"/>
              </a:solidFill>
            </a:endParaRPr>
          </a:p>
          <a:p>
            <a:r>
              <a:rPr lang="pt-BR" sz="2000" dirty="0">
                <a:solidFill>
                  <a:srgbClr val="002060"/>
                </a:solidFill>
              </a:rPr>
              <a:t>O consumo de uma pessoa é determinado não apenas pela sua renda atual, mas também por sua expectativa de renda futura, a sua </a:t>
            </a:r>
            <a:r>
              <a:rPr lang="pt-BR" sz="2000" b="1" dirty="0">
                <a:solidFill>
                  <a:srgbClr val="002060"/>
                </a:solidFill>
              </a:rPr>
              <a:t>renda permanente</a:t>
            </a:r>
            <a:r>
              <a:rPr lang="pt-BR" sz="2000" dirty="0">
                <a:solidFill>
                  <a:srgbClr val="002060"/>
                </a:solidFill>
              </a:rPr>
              <a:t>. </a:t>
            </a:r>
          </a:p>
          <a:p>
            <a:endParaRPr lang="pt-BR" sz="2000" dirty="0">
              <a:solidFill>
                <a:srgbClr val="002060"/>
              </a:solidFill>
            </a:endParaRPr>
          </a:p>
          <a:p>
            <a:endParaRPr lang="pt-BR" sz="2000" dirty="0">
              <a:solidFill>
                <a:srgbClr val="002060"/>
              </a:solidFill>
            </a:endParaRPr>
          </a:p>
          <a:p>
            <a:r>
              <a:rPr lang="pt-BR" sz="2000" dirty="0">
                <a:solidFill>
                  <a:srgbClr val="002060"/>
                </a:solidFill>
              </a:rPr>
              <a:t>A hipótese afirma que as alterações no rendimento permanente sé o que altera de fato consumo.</a:t>
            </a:r>
          </a:p>
          <a:p>
            <a:endParaRPr lang="pt-BR" sz="2000" dirty="0">
              <a:solidFill>
                <a:srgbClr val="002060"/>
              </a:solidFill>
            </a:endParaRPr>
          </a:p>
          <a:p>
            <a:endParaRPr lang="pt-BR" sz="2000" dirty="0">
              <a:solidFill>
                <a:srgbClr val="002060"/>
              </a:solidFill>
            </a:endParaRPr>
          </a:p>
          <a:p>
            <a:r>
              <a:rPr lang="pt-BR" sz="2000" dirty="0">
                <a:solidFill>
                  <a:srgbClr val="002060"/>
                </a:solidFill>
              </a:rPr>
              <a:t>A </a:t>
            </a:r>
            <a:r>
              <a:rPr lang="pt-BR" sz="2000" b="1" dirty="0">
                <a:solidFill>
                  <a:srgbClr val="002060"/>
                </a:solidFill>
              </a:rPr>
              <a:t>renda Y </a:t>
            </a:r>
            <a:r>
              <a:rPr lang="pt-BR" sz="2000" dirty="0">
                <a:solidFill>
                  <a:srgbClr val="002060"/>
                </a:solidFill>
              </a:rPr>
              <a:t>consiste de um componente permanente (previsto e planejado) e de um componente transitório (inesperado). </a:t>
            </a:r>
          </a:p>
          <a:p>
            <a:endParaRPr lang="pt-BR" sz="2000" dirty="0">
              <a:solidFill>
                <a:srgbClr val="002060"/>
              </a:solidFill>
            </a:endParaRPr>
          </a:p>
          <a:p>
            <a:r>
              <a:rPr lang="pt-BR" sz="2000" b="1" dirty="0">
                <a:solidFill>
                  <a:srgbClr val="002060"/>
                </a:solidFill>
              </a:rPr>
              <a:t>O que  determina, de fato o consumo, é a renda vitalícia de um indivíduo, não sua renda atual.</a:t>
            </a:r>
            <a:r>
              <a:rPr lang="pt-BR" sz="2000" dirty="0">
                <a:solidFill>
                  <a:srgbClr val="002060"/>
                </a:solidFill>
              </a:rPr>
              <a:t> </a:t>
            </a:r>
          </a:p>
          <a:p>
            <a:endParaRPr lang="pt-BR" sz="2000" dirty="0">
              <a:solidFill>
                <a:srgbClr val="002060"/>
              </a:solidFill>
            </a:endParaRPr>
          </a:p>
          <a:p>
            <a:r>
              <a:rPr lang="pt-BR" sz="2000" dirty="0">
                <a:solidFill>
                  <a:srgbClr val="002060"/>
                </a:solidFill>
              </a:rPr>
              <a:t>A Renda Permanente é definida como o rendimento médio esperado a longo prazo, antecipada por meio de empréstimos.</a:t>
            </a:r>
          </a:p>
        </p:txBody>
      </p:sp>
    </p:spTree>
    <p:extLst>
      <p:ext uri="{BB962C8B-B14F-4D97-AF65-F5344CB8AC3E}">
        <p14:creationId xmlns:p14="http://schemas.microsoft.com/office/powerpoint/2010/main" val="56785427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526869" y="1029960"/>
            <a:ext cx="1105988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>
                <a:solidFill>
                  <a:srgbClr val="002060"/>
                </a:solidFill>
              </a:rPr>
              <a:t>Monetarismo </a:t>
            </a:r>
            <a:r>
              <a:rPr lang="pt-BR" sz="2000" dirty="0">
                <a:solidFill>
                  <a:srgbClr val="002060"/>
                </a:solidFill>
              </a:rPr>
              <a:t>é uma teoria econômica que defende que é possível manter a estabilidade de uma economia capitalista através de instrumentos monetários, pelo controle do volume de moeda disponível e de outros meios de pagamento. </a:t>
            </a:r>
          </a:p>
          <a:p>
            <a:endParaRPr lang="pt-BR" sz="2000" dirty="0">
              <a:solidFill>
                <a:srgbClr val="002060"/>
              </a:solidFill>
            </a:endParaRPr>
          </a:p>
          <a:p>
            <a:r>
              <a:rPr lang="pt-BR" sz="2000" dirty="0">
                <a:solidFill>
                  <a:srgbClr val="002060"/>
                </a:solidFill>
              </a:rPr>
              <a:t>Os principais defensores do monetarismo: </a:t>
            </a:r>
          </a:p>
          <a:p>
            <a:endParaRPr lang="pt-BR" sz="2000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pt-BR" sz="2000" dirty="0">
                <a:solidFill>
                  <a:srgbClr val="002060"/>
                </a:solidFill>
              </a:rPr>
              <a:t>Escola de Chicago;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pt-BR" sz="2000" dirty="0">
                <a:solidFill>
                  <a:srgbClr val="002060"/>
                </a:solidFill>
              </a:rPr>
              <a:t>George Stigler (Nobel)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pt-BR" sz="2000" dirty="0">
                <a:solidFill>
                  <a:srgbClr val="002060"/>
                </a:solidFill>
              </a:rPr>
              <a:t>Milton Friedman (Nobel) </a:t>
            </a:r>
          </a:p>
          <a:p>
            <a:endParaRPr lang="pt-BR" sz="2000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t-BR" sz="2000" dirty="0">
                <a:solidFill>
                  <a:srgbClr val="002060"/>
                </a:solidFill>
              </a:rPr>
              <a:t>Teoria neoclássica da formação de preços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t-BR" sz="2000" dirty="0">
                <a:solidFill>
                  <a:srgbClr val="002060"/>
                </a:solidFill>
              </a:rPr>
              <a:t>Liberalismo econômico.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t-BR" sz="2000" dirty="0">
                <a:solidFill>
                  <a:srgbClr val="002060"/>
                </a:solidFill>
              </a:rPr>
              <a:t>Fundamentalismo de livre mercado como sua ideologia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t-BR" sz="2000" dirty="0">
                <a:solidFill>
                  <a:srgbClr val="002060"/>
                </a:solidFill>
              </a:rPr>
              <a:t>Refutam e rejeitam o </a:t>
            </a:r>
            <a:r>
              <a:rPr lang="pt-BR" sz="2000" dirty="0" err="1">
                <a:solidFill>
                  <a:srgbClr val="002060"/>
                </a:solidFill>
              </a:rPr>
              <a:t>Keynesianismo</a:t>
            </a:r>
            <a:r>
              <a:rPr lang="pt-BR" sz="2000" dirty="0">
                <a:solidFill>
                  <a:srgbClr val="002060"/>
                </a:solidFill>
              </a:rPr>
              <a:t> em favor do monetarismo;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t-BR" sz="2000" dirty="0">
                <a:solidFill>
                  <a:srgbClr val="002060"/>
                </a:solidFill>
              </a:rPr>
              <a:t>Abominam qualquer regulamentação da economia em favor de um laissez-faire quase absoluto.</a:t>
            </a:r>
          </a:p>
        </p:txBody>
      </p:sp>
    </p:spTree>
    <p:extLst>
      <p:ext uri="{BB962C8B-B14F-4D97-AF65-F5344CB8AC3E}">
        <p14:creationId xmlns:p14="http://schemas.microsoft.com/office/powerpoint/2010/main" val="136591402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324988" y="5820443"/>
            <a:ext cx="110266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solidFill>
                  <a:srgbClr val="002060"/>
                </a:solidFill>
                <a:hlinkClick r:id="rId2"/>
              </a:rPr>
              <a:t>https://www.youtube.com/watch?v=aedjlCmrEkg&amp;list=PL4pDK_CWJ9GPqTrIRvoHZqxdXg9ntfJKv</a:t>
            </a:r>
            <a:r>
              <a:rPr lang="pt-BR" b="1" dirty="0">
                <a:solidFill>
                  <a:srgbClr val="002060"/>
                </a:solidFill>
              </a:rPr>
              <a:t> </a:t>
            </a:r>
          </a:p>
        </p:txBody>
      </p:sp>
      <p:pic>
        <p:nvPicPr>
          <p:cNvPr id="14338" name="Picture 2" descr="Resultado de imagem para livre para escolh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988" y="1288158"/>
            <a:ext cx="2628221" cy="3992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ângulo 3"/>
          <p:cNvSpPr/>
          <p:nvPr/>
        </p:nvSpPr>
        <p:spPr>
          <a:xfrm>
            <a:off x="3410169" y="1808623"/>
            <a:ext cx="74937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  <a:hlinkClick r:id="rId4"/>
              </a:rPr>
              <a:t>Milton Friedman: Livre para Escolher - 1. O poder do mercado</a:t>
            </a:r>
            <a:endParaRPr lang="pt-BR" b="0" i="0" dirty="0">
              <a:effectLst/>
              <a:latin typeface="Roboto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3384044" y="2303163"/>
            <a:ext cx="75198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  <a:hlinkClick r:id="rId5"/>
              </a:rPr>
              <a:t>Milton Friedman: Livre para Escolher - 2. A tirania do controle</a:t>
            </a:r>
            <a:endParaRPr lang="pt-BR" b="0" i="0" dirty="0">
              <a:effectLst/>
              <a:latin typeface="Roboto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3384044" y="2842190"/>
            <a:ext cx="6918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  <a:hlinkClick r:id="rId6"/>
              </a:rPr>
              <a:t>Milton Friedman: Livre para Escolher - 3. A falência do socialismo</a:t>
            </a:r>
            <a:endParaRPr lang="pt-BR" b="0" i="0" dirty="0">
              <a:effectLst/>
              <a:latin typeface="Roboto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3384044" y="3371324"/>
            <a:ext cx="87162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  <a:hlinkClick r:id="rId7"/>
              </a:rPr>
              <a:t>Milton Friedman: Livre para Escolher - 4. O que tem de errado com nossas escolas</a:t>
            </a:r>
            <a:endParaRPr lang="pt-BR" b="0" i="0" dirty="0">
              <a:effectLst/>
              <a:latin typeface="Roboto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3384044" y="3920856"/>
            <a:ext cx="58785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Roboto"/>
                <a:hlinkClick r:id="rId8"/>
              </a:rPr>
              <a:t>Milton Friedman: Livre para Escolher - 5. Criados iguais</a:t>
            </a:r>
            <a:endParaRPr lang="pt-BR" b="0" i="0" dirty="0">
              <a:effectLst/>
              <a:latin typeface="Roboto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3384044" y="278368"/>
            <a:ext cx="40062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>
                <a:solidFill>
                  <a:srgbClr val="002060"/>
                </a:solidFill>
              </a:rPr>
              <a:t>Monetarismo: a Escola de Chicago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2568731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940526" y="3285916"/>
            <a:ext cx="9535885" cy="2671227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pt-BR" sz="2400" dirty="0">
              <a:solidFill>
                <a:srgbClr val="002060"/>
              </a:solidFill>
            </a:endParaRPr>
          </a:p>
          <a:p>
            <a:endParaRPr lang="pt-BR" sz="2400" dirty="0"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</a:pPr>
            <a:endParaRPr sz="2400" dirty="0"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</a:pPr>
            <a:endParaRPr dirty="0"/>
          </a:p>
          <a:p>
            <a:endParaRPr lang="pt-BR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404948" y="1029960"/>
            <a:ext cx="11599817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000" dirty="0">
              <a:solidFill>
                <a:srgbClr val="002060"/>
              </a:solidFill>
            </a:endParaRPr>
          </a:p>
          <a:p>
            <a:r>
              <a:rPr lang="pt-BR" sz="2000" dirty="0">
                <a:solidFill>
                  <a:srgbClr val="002060"/>
                </a:solidFill>
              </a:rPr>
              <a:t>Para que alguém adquira qualquer mercadoria, deve encontrar alguém que possua aquilo que esta querendo adquirir, e simultaneamente queira comprar aquilo que esta sendo oferecido. </a:t>
            </a:r>
          </a:p>
          <a:p>
            <a:endParaRPr lang="pt-BR" sz="2000" dirty="0">
              <a:solidFill>
                <a:srgbClr val="002060"/>
              </a:solidFill>
            </a:endParaRPr>
          </a:p>
          <a:p>
            <a:r>
              <a:rPr lang="pt-BR" sz="2000" dirty="0">
                <a:solidFill>
                  <a:srgbClr val="002060"/>
                </a:solidFill>
              </a:rPr>
              <a:t>Ou seja, precisa haver dupla coincidência de desejos. O desenvolvimento econômico seria facilmente obstruído pelo excesso de tempo que as pessoas despenderiam na </a:t>
            </a:r>
            <a:r>
              <a:rPr lang="pt-BR" sz="2000" b="1" dirty="0">
                <a:solidFill>
                  <a:srgbClr val="002060"/>
                </a:solidFill>
              </a:rPr>
              <a:t>realização das transações</a:t>
            </a:r>
            <a:r>
              <a:rPr lang="pt-BR" sz="2000" dirty="0">
                <a:solidFill>
                  <a:srgbClr val="002060"/>
                </a:solidFill>
              </a:rPr>
              <a:t>. </a:t>
            </a:r>
          </a:p>
          <a:p>
            <a:endParaRPr lang="pt-BR" sz="2000" dirty="0">
              <a:solidFill>
                <a:srgbClr val="002060"/>
              </a:solidFill>
            </a:endParaRPr>
          </a:p>
          <a:p>
            <a:r>
              <a:rPr lang="pt-BR" sz="2000" dirty="0">
                <a:solidFill>
                  <a:srgbClr val="002060"/>
                </a:solidFill>
              </a:rPr>
              <a:t>Os indivíduos gastariam mais tempo trocando do que produzindo, limitando o tamanho do produto da sociedade. </a:t>
            </a:r>
          </a:p>
          <a:p>
            <a:endParaRPr lang="pt-BR" sz="2000" dirty="0">
              <a:solidFill>
                <a:srgbClr val="002060"/>
              </a:solidFill>
            </a:endParaRPr>
          </a:p>
          <a:p>
            <a:r>
              <a:rPr lang="pt-BR" sz="2000" dirty="0">
                <a:solidFill>
                  <a:srgbClr val="002060"/>
                </a:solidFill>
              </a:rPr>
              <a:t>Certas mercadorias passaram a ser aceitas por todos, por suas características peculiares ou pelo próprio fato de serem escassas.</a:t>
            </a:r>
          </a:p>
          <a:p>
            <a:endParaRPr lang="pt-BR" sz="2000" dirty="0">
              <a:solidFill>
                <a:srgbClr val="002060"/>
              </a:solidFill>
            </a:endParaRPr>
          </a:p>
          <a:p>
            <a:r>
              <a:rPr lang="pt-BR" sz="2000" dirty="0">
                <a:solidFill>
                  <a:srgbClr val="002060"/>
                </a:solidFill>
              </a:rPr>
              <a:t>Ex. Sal em Roma </a:t>
            </a:r>
          </a:p>
        </p:txBody>
      </p:sp>
      <p:pic>
        <p:nvPicPr>
          <p:cNvPr id="3074" name="Picture 2" descr="Resultado de imagem para sal salari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054" y="4963606"/>
            <a:ext cx="1333591" cy="1717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m relacionad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06230"/>
            <a:ext cx="624395" cy="951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895110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940526" y="3285916"/>
            <a:ext cx="9535885" cy="2671227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pt-BR" sz="2400" dirty="0">
              <a:solidFill>
                <a:srgbClr val="002060"/>
              </a:solidFill>
            </a:endParaRPr>
          </a:p>
          <a:p>
            <a:endParaRPr lang="pt-BR" sz="2400" dirty="0"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</a:pPr>
            <a:endParaRPr sz="2400" dirty="0"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</a:pPr>
            <a:endParaRPr dirty="0"/>
          </a:p>
          <a:p>
            <a:endParaRPr lang="pt-BR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391887" y="1136470"/>
            <a:ext cx="1139081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000" dirty="0">
              <a:solidFill>
                <a:srgbClr val="002060"/>
              </a:solidFill>
            </a:endParaRPr>
          </a:p>
          <a:p>
            <a:r>
              <a:rPr lang="pt-BR" sz="2000" dirty="0">
                <a:solidFill>
                  <a:srgbClr val="002060"/>
                </a:solidFill>
              </a:rPr>
              <a:t>Portanto, a </a:t>
            </a:r>
            <a:r>
              <a:rPr lang="pt-BR" sz="2000" b="1" dirty="0">
                <a:solidFill>
                  <a:srgbClr val="002060"/>
                </a:solidFill>
              </a:rPr>
              <a:t>moeda mercadoria </a:t>
            </a:r>
            <a:r>
              <a:rPr lang="pt-BR" sz="2000" dirty="0">
                <a:solidFill>
                  <a:srgbClr val="002060"/>
                </a:solidFill>
              </a:rPr>
              <a:t>constitui a forma mais primitiva de moeda na economia. </a:t>
            </a:r>
          </a:p>
          <a:p>
            <a:endParaRPr lang="pt-BR" sz="2000" dirty="0">
              <a:solidFill>
                <a:srgbClr val="002060"/>
              </a:solidFill>
            </a:endParaRPr>
          </a:p>
          <a:p>
            <a:r>
              <a:rPr lang="pt-BR" sz="2000" dirty="0">
                <a:solidFill>
                  <a:srgbClr val="002060"/>
                </a:solidFill>
              </a:rPr>
              <a:t>Os metais preciosos passaram a assumir a função de moeda por diversas razões: </a:t>
            </a:r>
            <a:r>
              <a:rPr lang="pt-BR" sz="2000" b="1" dirty="0">
                <a:solidFill>
                  <a:srgbClr val="002060"/>
                </a:solidFill>
              </a:rPr>
              <a:t>são limitados </a:t>
            </a:r>
            <a:r>
              <a:rPr lang="pt-BR" sz="2000" dirty="0">
                <a:solidFill>
                  <a:srgbClr val="002060"/>
                </a:solidFill>
              </a:rPr>
              <a:t>na natureza, </a:t>
            </a:r>
            <a:r>
              <a:rPr lang="pt-BR" sz="2000" b="1" dirty="0">
                <a:solidFill>
                  <a:srgbClr val="002060"/>
                </a:solidFill>
              </a:rPr>
              <a:t>possuem durabilidade </a:t>
            </a:r>
            <a:r>
              <a:rPr lang="pt-BR" sz="2000" dirty="0">
                <a:solidFill>
                  <a:srgbClr val="002060"/>
                </a:solidFill>
              </a:rPr>
              <a:t>e resistência, são </a:t>
            </a:r>
            <a:r>
              <a:rPr lang="pt-BR" sz="2000" b="1" dirty="0">
                <a:solidFill>
                  <a:srgbClr val="002060"/>
                </a:solidFill>
              </a:rPr>
              <a:t>divisíveis</a:t>
            </a:r>
            <a:r>
              <a:rPr lang="pt-BR" sz="2000" dirty="0">
                <a:solidFill>
                  <a:srgbClr val="002060"/>
                </a:solidFill>
              </a:rPr>
              <a:t> em peso etc. </a:t>
            </a:r>
          </a:p>
          <a:p>
            <a:endParaRPr lang="pt-BR" sz="2000" dirty="0">
              <a:solidFill>
                <a:srgbClr val="002060"/>
              </a:solidFill>
            </a:endParaRPr>
          </a:p>
          <a:p>
            <a:r>
              <a:rPr lang="pt-BR" sz="2000" dirty="0">
                <a:solidFill>
                  <a:srgbClr val="002060"/>
                </a:solidFill>
              </a:rPr>
              <a:t>Para exercer o controle sobre os metais em circulação, foi implantada a “cunhagem” da moeda pelos governantes, o que deu origem a atual moeda metálica.</a:t>
            </a:r>
          </a:p>
          <a:p>
            <a:endParaRPr lang="pt-BR" sz="2000" dirty="0">
              <a:solidFill>
                <a:srgbClr val="002060"/>
              </a:solidFill>
            </a:endParaRPr>
          </a:p>
          <a:p>
            <a:r>
              <a:rPr lang="pt-BR" sz="2000" dirty="0">
                <a:solidFill>
                  <a:srgbClr val="002060"/>
                </a:solidFill>
              </a:rPr>
              <a:t>O papel-moeda de hoje teve origem na moeda-papel. As pessoas de posse de ouro, por questão de segurança, guardavam-no em casas onde ourives — pessoas que trabalhavam o ouro e a prata — emitiam certificados de depósitos dos metais. </a:t>
            </a:r>
          </a:p>
          <a:p>
            <a:endParaRPr lang="pt-BR" sz="2000" dirty="0">
              <a:solidFill>
                <a:srgbClr val="002060"/>
              </a:solidFill>
            </a:endParaRPr>
          </a:p>
          <a:p>
            <a:r>
              <a:rPr lang="pt-BR" sz="2000" dirty="0">
                <a:solidFill>
                  <a:srgbClr val="002060"/>
                </a:solidFill>
              </a:rPr>
              <a:t>Ao adquirir bens e serviços, as pessoas podiam, então, fazer os pagamentos com esses certificados, já que, por serem transferíveis, o novo detentor do título poderia retirar o montante correspondente de metal com o ourives. </a:t>
            </a:r>
          </a:p>
        </p:txBody>
      </p:sp>
    </p:spTree>
    <p:extLst>
      <p:ext uri="{BB962C8B-B14F-4D97-AF65-F5344CB8AC3E}">
        <p14:creationId xmlns:p14="http://schemas.microsoft.com/office/powerpoint/2010/main" val="66513180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940526" y="3285916"/>
            <a:ext cx="9535885" cy="2671227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pt-BR" sz="2400" dirty="0">
              <a:solidFill>
                <a:srgbClr val="002060"/>
              </a:solidFill>
            </a:endParaRPr>
          </a:p>
          <a:p>
            <a:endParaRPr lang="pt-BR" sz="2400" dirty="0"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</a:pPr>
            <a:endParaRPr sz="2400" dirty="0"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</a:pPr>
            <a:endParaRPr dirty="0"/>
          </a:p>
          <a:p>
            <a:endParaRPr lang="pt-BR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391887" y="1136470"/>
            <a:ext cx="1139081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>
                <a:solidFill>
                  <a:srgbClr val="002060"/>
                </a:solidFill>
              </a:rPr>
              <a:t>Como o depositário do metal merecia a confiança de todos, esses certificados foram ganhando livre circulação, passando a ter aceitação geral, porque </a:t>
            </a:r>
            <a:r>
              <a:rPr lang="pt-BR" sz="2000" b="1" dirty="0">
                <a:solidFill>
                  <a:srgbClr val="002060"/>
                </a:solidFill>
              </a:rPr>
              <a:t>possuíam lastro </a:t>
            </a:r>
            <a:r>
              <a:rPr lang="pt-BR" sz="2000" dirty="0">
                <a:solidFill>
                  <a:srgbClr val="002060"/>
                </a:solidFill>
              </a:rPr>
              <a:t>e podiam ser convertidos a qualquer instante em ouro. </a:t>
            </a:r>
          </a:p>
          <a:p>
            <a:endParaRPr lang="pt-BR" sz="2000" dirty="0">
              <a:solidFill>
                <a:srgbClr val="002060"/>
              </a:solidFill>
            </a:endParaRPr>
          </a:p>
          <a:p>
            <a:r>
              <a:rPr lang="pt-BR" sz="2000" dirty="0">
                <a:solidFill>
                  <a:srgbClr val="002060"/>
                </a:solidFill>
              </a:rPr>
              <a:t>Ao longo do tempo, entretanto, o lastro tornou-se menor que 100%, pois o ourives, percebendo que sempre permanecia em sua firma determinado montante de metais preciosos que não eram utilizados, passou a emitir moeda-papel em proveito próprio, sem nenhum lastro.</a:t>
            </a:r>
          </a:p>
          <a:p>
            <a:endParaRPr lang="pt-BR" sz="2000" dirty="0">
              <a:solidFill>
                <a:srgbClr val="002060"/>
              </a:solidFill>
            </a:endParaRPr>
          </a:p>
          <a:p>
            <a:endParaRPr lang="pt-BR" sz="2000" dirty="0">
              <a:solidFill>
                <a:srgbClr val="002060"/>
              </a:solidFill>
            </a:endParaRPr>
          </a:p>
          <a:p>
            <a:r>
              <a:rPr lang="pt-BR" sz="2000" dirty="0">
                <a:solidFill>
                  <a:srgbClr val="002060"/>
                </a:solidFill>
              </a:rPr>
              <a:t>Mais tarde, a partir do século XVII, surgiram os bancos comerciais privados. </a:t>
            </a:r>
          </a:p>
          <a:p>
            <a:endParaRPr lang="pt-BR" sz="2000" dirty="0">
              <a:solidFill>
                <a:srgbClr val="002060"/>
              </a:solidFill>
            </a:endParaRPr>
          </a:p>
          <a:p>
            <a:r>
              <a:rPr lang="pt-BR" sz="2000" dirty="0">
                <a:solidFill>
                  <a:srgbClr val="002060"/>
                </a:solidFill>
              </a:rPr>
              <a:t>Esses bancos começaram a emitir notas ou recibos bancários que passaram a circular como moeda, dando origem ao papel-moeda. </a:t>
            </a:r>
          </a:p>
          <a:p>
            <a:endParaRPr lang="pt-BR" sz="2000" dirty="0">
              <a:solidFill>
                <a:srgbClr val="002060"/>
              </a:solidFill>
            </a:endParaRPr>
          </a:p>
          <a:p>
            <a:r>
              <a:rPr lang="pt-BR" sz="2000" dirty="0">
                <a:solidFill>
                  <a:srgbClr val="002060"/>
                </a:solidFill>
              </a:rPr>
              <a:t>Alguns desses bancos receberam o privilégio do monopólio da emissão de notas bancarias, sendo esse monopólio a origem de muitos bancos centrais, como o Banco da Inglaterra, fundado em 1694 por um grupo de banqueiros privados para financiar os déficits da Coroa.</a:t>
            </a:r>
          </a:p>
        </p:txBody>
      </p:sp>
    </p:spTree>
    <p:extLst>
      <p:ext uri="{BB962C8B-B14F-4D97-AF65-F5344CB8AC3E}">
        <p14:creationId xmlns:p14="http://schemas.microsoft.com/office/powerpoint/2010/main" val="291427619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940526" y="3285916"/>
            <a:ext cx="9535885" cy="2671227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pt-BR" sz="2400" dirty="0">
              <a:solidFill>
                <a:srgbClr val="002060"/>
              </a:solidFill>
            </a:endParaRPr>
          </a:p>
          <a:p>
            <a:endParaRPr lang="pt-BR" sz="2400" dirty="0"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</a:pPr>
            <a:endParaRPr sz="2400" dirty="0"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</a:pPr>
            <a:endParaRPr dirty="0"/>
          </a:p>
          <a:p>
            <a:endParaRPr lang="pt-BR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391887" y="1136470"/>
            <a:ext cx="1139081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000" dirty="0">
              <a:solidFill>
                <a:srgbClr val="002060"/>
              </a:solidFill>
            </a:endParaRPr>
          </a:p>
          <a:p>
            <a:r>
              <a:rPr lang="pt-BR" sz="2000" dirty="0">
                <a:solidFill>
                  <a:srgbClr val="002060"/>
                </a:solidFill>
              </a:rPr>
              <a:t>Posteriormente, o Estado passou a monopolizar a emissão de papel-moeda lastreado em ouro (</a:t>
            </a:r>
            <a:r>
              <a:rPr lang="pt-BR" sz="2000" b="1" dirty="0">
                <a:solidFill>
                  <a:srgbClr val="002060"/>
                </a:solidFill>
              </a:rPr>
              <a:t>padrão-ouro).</a:t>
            </a:r>
          </a:p>
          <a:p>
            <a:endParaRPr lang="pt-BR" sz="2000" b="1" dirty="0">
              <a:solidFill>
                <a:srgbClr val="002060"/>
              </a:solidFill>
            </a:endParaRPr>
          </a:p>
          <a:p>
            <a:endParaRPr lang="pt-BR" sz="2000" b="1" dirty="0">
              <a:solidFill>
                <a:srgbClr val="002060"/>
              </a:solidFill>
            </a:endParaRPr>
          </a:p>
          <a:p>
            <a:r>
              <a:rPr lang="pt-BR" sz="2000" dirty="0">
                <a:solidFill>
                  <a:srgbClr val="002060"/>
                </a:solidFill>
              </a:rPr>
              <a:t>O ouro, contudo, é um metal com reservas limitadas na natureza, e o padrão-ouro passou a apresentar um obstáculo a expansão das economias nacionais e do comercio internacional, ao impor um limite a oferta monetária:</a:t>
            </a:r>
          </a:p>
          <a:p>
            <a:endParaRPr lang="pt-BR" sz="2000" dirty="0">
              <a:solidFill>
                <a:srgbClr val="002060"/>
              </a:solidFill>
            </a:endParaRPr>
          </a:p>
          <a:p>
            <a:endParaRPr lang="pt-BR" sz="2000" dirty="0">
              <a:solidFill>
                <a:srgbClr val="002060"/>
              </a:solidFill>
            </a:endParaRPr>
          </a:p>
          <a:p>
            <a:pPr lvl="1"/>
            <a:r>
              <a:rPr lang="pt-BR" sz="2000" dirty="0">
                <a:solidFill>
                  <a:srgbClr val="002060"/>
                </a:solidFill>
              </a:rPr>
              <a:t> -&gt; a capacidade de emitir moeda estava vinculada a quantidade de ouro existente. </a:t>
            </a:r>
          </a:p>
          <a:p>
            <a:pPr lvl="1"/>
            <a:endParaRPr lang="pt-BR" sz="2000" dirty="0">
              <a:solidFill>
                <a:srgbClr val="002060"/>
              </a:solidFill>
            </a:endParaRPr>
          </a:p>
          <a:p>
            <a:endParaRPr lang="pt-BR" sz="2000" dirty="0">
              <a:solidFill>
                <a:srgbClr val="002060"/>
              </a:solidFill>
            </a:endParaRPr>
          </a:p>
          <a:p>
            <a:r>
              <a:rPr lang="pt-BR" sz="2000" dirty="0">
                <a:solidFill>
                  <a:srgbClr val="002060"/>
                </a:solidFill>
              </a:rPr>
              <a:t>Dessa forma, a partir de 1920, o padrão-ouro foi abandonado, e a emissão de moeda passou a ser livre, ou a critério das autoridades monetárias de cada pais. </a:t>
            </a:r>
          </a:p>
          <a:p>
            <a:endParaRPr lang="pt-BR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95537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940526" y="3285916"/>
            <a:ext cx="9535885" cy="2671227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pt-BR" sz="2400" dirty="0">
              <a:solidFill>
                <a:srgbClr val="002060"/>
              </a:solidFill>
            </a:endParaRPr>
          </a:p>
          <a:p>
            <a:endParaRPr lang="pt-BR" sz="2400" dirty="0"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</a:pPr>
            <a:endParaRPr sz="2400" dirty="0"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</a:pPr>
            <a:endParaRPr dirty="0"/>
          </a:p>
          <a:p>
            <a:endParaRPr lang="pt-BR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378822" y="1085313"/>
            <a:ext cx="1156498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000" dirty="0">
              <a:solidFill>
                <a:srgbClr val="002060"/>
              </a:solidFill>
            </a:endParaRPr>
          </a:p>
          <a:p>
            <a:r>
              <a:rPr lang="pt-BR" sz="2000" dirty="0">
                <a:solidFill>
                  <a:srgbClr val="002060"/>
                </a:solidFill>
              </a:rPr>
              <a:t>Assim, a moeda passou a ser aceita por força de lei, denominando-se </a:t>
            </a:r>
            <a:r>
              <a:rPr lang="pt-BR" sz="2000" b="1" dirty="0">
                <a:solidFill>
                  <a:srgbClr val="002060"/>
                </a:solidFill>
              </a:rPr>
              <a:t>moeda de curso forcado </a:t>
            </a:r>
            <a:r>
              <a:rPr lang="pt-BR" sz="2000" dirty="0">
                <a:solidFill>
                  <a:srgbClr val="002060"/>
                </a:solidFill>
              </a:rPr>
              <a:t>ou moeda fiduciária (de fidúcia, confiança), não sendo lastreada em metais preciosos.</a:t>
            </a:r>
          </a:p>
          <a:p>
            <a:endParaRPr lang="pt-BR" sz="2000" dirty="0">
              <a:solidFill>
                <a:srgbClr val="002060"/>
              </a:solidFill>
            </a:endParaRPr>
          </a:p>
          <a:p>
            <a:endParaRPr lang="pt-BR" sz="2000" dirty="0">
              <a:solidFill>
                <a:srgbClr val="002060"/>
              </a:solidFill>
            </a:endParaRPr>
          </a:p>
          <a:p>
            <a:r>
              <a:rPr lang="pt-BR" sz="2000" dirty="0">
                <a:solidFill>
                  <a:srgbClr val="002060"/>
                </a:solidFill>
              </a:rPr>
              <a:t>Um último esforço para um regime de moeda lastreada foi o Acordo de </a:t>
            </a:r>
            <a:r>
              <a:rPr lang="pt-BR" sz="2000" dirty="0" err="1">
                <a:solidFill>
                  <a:srgbClr val="002060"/>
                </a:solidFill>
              </a:rPr>
              <a:t>Bretton</a:t>
            </a:r>
            <a:r>
              <a:rPr lang="pt-BR" sz="2000" dirty="0">
                <a:solidFill>
                  <a:srgbClr val="002060"/>
                </a:solidFill>
              </a:rPr>
              <a:t> Woods (1944).</a:t>
            </a:r>
          </a:p>
          <a:p>
            <a:endParaRPr lang="pt-BR" sz="2000" dirty="0">
              <a:solidFill>
                <a:srgbClr val="002060"/>
              </a:solidFill>
            </a:endParaRPr>
          </a:p>
          <a:p>
            <a:endParaRPr lang="pt-BR" sz="2000" dirty="0">
              <a:solidFill>
                <a:srgbClr val="002060"/>
              </a:solidFill>
            </a:endParaRPr>
          </a:p>
          <a:p>
            <a:r>
              <a:rPr lang="pt-BR" sz="2000" dirty="0">
                <a:solidFill>
                  <a:srgbClr val="002060"/>
                </a:solidFill>
              </a:rPr>
              <a:t> Nele, o dólar norte-americano respeitava uma regra de </a:t>
            </a:r>
            <a:r>
              <a:rPr lang="pt-BR" sz="2000" b="1" dirty="0">
                <a:solidFill>
                  <a:srgbClr val="002060"/>
                </a:solidFill>
              </a:rPr>
              <a:t>padrão-ouro</a:t>
            </a:r>
            <a:r>
              <a:rPr lang="pt-BR" sz="2000" dirty="0">
                <a:solidFill>
                  <a:srgbClr val="002060"/>
                </a:solidFill>
              </a:rPr>
              <a:t>, e as demais moedas tinham suas paridades fixadas em relação ao próprio dólar. </a:t>
            </a:r>
          </a:p>
          <a:p>
            <a:endParaRPr lang="pt-BR" sz="2000" dirty="0">
              <a:solidFill>
                <a:srgbClr val="002060"/>
              </a:solidFill>
            </a:endParaRPr>
          </a:p>
          <a:p>
            <a:endParaRPr lang="pt-BR" sz="2000" dirty="0">
              <a:solidFill>
                <a:srgbClr val="002060"/>
              </a:solidFill>
            </a:endParaRPr>
          </a:p>
          <a:p>
            <a:r>
              <a:rPr lang="pt-BR" sz="2000" dirty="0">
                <a:solidFill>
                  <a:srgbClr val="002060"/>
                </a:solidFill>
              </a:rPr>
              <a:t>Em 1971, com a suspensão da conversibilidade do dólar em ouro, quase todas as moedas nacionais do mundo passaram a ser fiduciárias.</a:t>
            </a:r>
          </a:p>
        </p:txBody>
      </p:sp>
    </p:spTree>
    <p:extLst>
      <p:ext uri="{BB962C8B-B14F-4D97-AF65-F5344CB8AC3E}">
        <p14:creationId xmlns:p14="http://schemas.microsoft.com/office/powerpoint/2010/main" val="86666462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940526" y="3285916"/>
            <a:ext cx="9535885" cy="2671227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pt-BR" sz="2400" dirty="0">
              <a:solidFill>
                <a:srgbClr val="002060"/>
              </a:solidFill>
            </a:endParaRPr>
          </a:p>
          <a:p>
            <a:endParaRPr lang="pt-BR" sz="2400" dirty="0"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</a:pPr>
            <a:endParaRPr sz="2400" dirty="0"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</a:pPr>
            <a:endParaRPr dirty="0"/>
          </a:p>
          <a:p>
            <a:endParaRPr lang="pt-BR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354730" y="644734"/>
            <a:ext cx="11218962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>
                <a:solidFill>
                  <a:srgbClr val="002060"/>
                </a:solidFill>
              </a:rPr>
              <a:t>Funções da Moeda</a:t>
            </a:r>
          </a:p>
          <a:p>
            <a:endParaRPr lang="pt-BR" sz="2000" b="1" dirty="0">
              <a:solidFill>
                <a:srgbClr val="002060"/>
              </a:solidFill>
            </a:endParaRPr>
          </a:p>
          <a:p>
            <a:r>
              <a:rPr lang="pt-BR" sz="2000" dirty="0">
                <a:solidFill>
                  <a:srgbClr val="002060"/>
                </a:solidFill>
              </a:rPr>
              <a:t>As funções da moeda no sistema econômico são fundamentalmente as seguintes:</a:t>
            </a:r>
          </a:p>
          <a:p>
            <a:endParaRPr lang="pt-BR" sz="2000" dirty="0">
              <a:solidFill>
                <a:srgbClr val="002060"/>
              </a:solidFill>
            </a:endParaRPr>
          </a:p>
          <a:p>
            <a:endParaRPr lang="pt-BR" sz="2000" dirty="0">
              <a:solidFill>
                <a:srgbClr val="002060"/>
              </a:solidFill>
            </a:endParaRPr>
          </a:p>
          <a:p>
            <a:r>
              <a:rPr lang="pt-BR" sz="2000" b="1" dirty="0">
                <a:solidFill>
                  <a:srgbClr val="002060"/>
                </a:solidFill>
              </a:rPr>
              <a:t>1</a:t>
            </a:r>
            <a:r>
              <a:rPr lang="pt-BR" sz="2000" dirty="0">
                <a:solidFill>
                  <a:srgbClr val="002060"/>
                </a:solidFill>
              </a:rPr>
              <a:t>- instrumento ou meio de trocas: por ter aceitação geral, serve para intermediar o fluxo de bens, serviços e fatores de produção da economia;</a:t>
            </a:r>
          </a:p>
          <a:p>
            <a:endParaRPr lang="pt-BR" sz="2000" dirty="0">
              <a:solidFill>
                <a:srgbClr val="002060"/>
              </a:solidFill>
            </a:endParaRPr>
          </a:p>
          <a:p>
            <a:endParaRPr lang="pt-BR" sz="2000" dirty="0">
              <a:solidFill>
                <a:srgbClr val="002060"/>
              </a:solidFill>
            </a:endParaRPr>
          </a:p>
          <a:p>
            <a:r>
              <a:rPr lang="pt-BR" sz="2000" b="1" dirty="0">
                <a:solidFill>
                  <a:srgbClr val="002060"/>
                </a:solidFill>
              </a:rPr>
              <a:t>2</a:t>
            </a:r>
            <a:r>
              <a:rPr lang="pt-BR" sz="2000" dirty="0">
                <a:solidFill>
                  <a:srgbClr val="002060"/>
                </a:solidFill>
              </a:rPr>
              <a:t>- denominador comum monetário (unidade de conta): possibilita que sejam expressos em unidades monetárias os valores de todos os bens e serviços produzidos pelo sistema econômico. </a:t>
            </a:r>
          </a:p>
          <a:p>
            <a:endParaRPr lang="pt-BR" sz="2000" dirty="0">
              <a:solidFill>
                <a:srgbClr val="002060"/>
              </a:solidFill>
            </a:endParaRPr>
          </a:p>
          <a:p>
            <a:endParaRPr lang="pt-BR" sz="2000" dirty="0">
              <a:solidFill>
                <a:srgbClr val="002060"/>
              </a:solidFill>
            </a:endParaRPr>
          </a:p>
          <a:p>
            <a:r>
              <a:rPr lang="pt-BR" sz="2000" b="1" dirty="0">
                <a:solidFill>
                  <a:srgbClr val="002060"/>
                </a:solidFill>
              </a:rPr>
              <a:t>3</a:t>
            </a:r>
            <a:r>
              <a:rPr lang="pt-BR" sz="2000" dirty="0">
                <a:solidFill>
                  <a:srgbClr val="002060"/>
                </a:solidFill>
              </a:rPr>
              <a:t>- reserva de valor: a posse da moeda representa liquidez imediata para quem a possui e pode</a:t>
            </a:r>
          </a:p>
          <a:p>
            <a:r>
              <a:rPr lang="pt-BR" sz="2000" dirty="0">
                <a:solidFill>
                  <a:srgbClr val="002060"/>
                </a:solidFill>
              </a:rPr>
              <a:t>ser acumulada para a aquisição de um bem ou serviço no futuro. </a:t>
            </a:r>
          </a:p>
          <a:p>
            <a:endParaRPr lang="pt-BR" sz="2000" dirty="0">
              <a:solidFill>
                <a:srgbClr val="002060"/>
              </a:solidFill>
            </a:endParaRPr>
          </a:p>
          <a:p>
            <a:endParaRPr lang="pt-BR" sz="2000" dirty="0">
              <a:solidFill>
                <a:srgbClr val="002060"/>
              </a:solidFill>
            </a:endParaRPr>
          </a:p>
          <a:p>
            <a:r>
              <a:rPr lang="pt-BR" sz="1600" dirty="0">
                <a:solidFill>
                  <a:srgbClr val="002060"/>
                </a:solidFill>
              </a:rPr>
              <a:t>Claro esta que o requisito básico para que a moeda funcione como reserva de valor é sua estabilidade diante dos preços.</a:t>
            </a:r>
          </a:p>
          <a:p>
            <a:endParaRPr lang="pt-BR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42689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11245</TotalTime>
  <Words>2805</Words>
  <Application>Microsoft Office PowerPoint</Application>
  <PresentationFormat>Widescreen</PresentationFormat>
  <Paragraphs>321</Paragraphs>
  <Slides>32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32</vt:i4>
      </vt:variant>
    </vt:vector>
  </HeadingPairs>
  <TitlesOfParts>
    <vt:vector size="41" baseType="lpstr">
      <vt:lpstr>Arial</vt:lpstr>
      <vt:lpstr>Calibri</vt:lpstr>
      <vt:lpstr>Calibri Light</vt:lpstr>
      <vt:lpstr>Calibri,Bold</vt:lpstr>
      <vt:lpstr>Cambria Math</vt:lpstr>
      <vt:lpstr>Roboto</vt:lpstr>
      <vt:lpstr>StarSymbol</vt:lpstr>
      <vt:lpstr>Wingdings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Gerson Nassor</dc:creator>
  <cp:lastModifiedBy>Gerson Nassor Cardoso</cp:lastModifiedBy>
  <cp:revision>372</cp:revision>
  <dcterms:modified xsi:type="dcterms:W3CDTF">2019-05-29T10:15:00Z</dcterms:modified>
</cp:coreProperties>
</file>