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5" r:id="rId2"/>
    <p:sldId id="276" r:id="rId3"/>
    <p:sldId id="277" r:id="rId4"/>
    <p:sldId id="279" r:id="rId5"/>
    <p:sldId id="280" r:id="rId6"/>
    <p:sldId id="278" r:id="rId7"/>
    <p:sldId id="283" r:id="rId8"/>
    <p:sldId id="312" r:id="rId9"/>
    <p:sldId id="306" r:id="rId10"/>
    <p:sldId id="285" r:id="rId11"/>
    <p:sldId id="281" r:id="rId12"/>
    <p:sldId id="307" r:id="rId13"/>
    <p:sldId id="284" r:id="rId14"/>
    <p:sldId id="290" r:id="rId15"/>
    <p:sldId id="308" r:id="rId16"/>
    <p:sldId id="266" r:id="rId17"/>
    <p:sldId id="309" r:id="rId18"/>
    <p:sldId id="320" r:id="rId19"/>
    <p:sldId id="310" r:id="rId20"/>
    <p:sldId id="270" r:id="rId21"/>
    <p:sldId id="322" r:id="rId22"/>
    <p:sldId id="323" r:id="rId23"/>
    <p:sldId id="321" r:id="rId24"/>
    <p:sldId id="287" r:id="rId25"/>
    <p:sldId id="316" r:id="rId26"/>
    <p:sldId id="288" r:id="rId27"/>
    <p:sldId id="289" r:id="rId28"/>
    <p:sldId id="291" r:id="rId29"/>
    <p:sldId id="292" r:id="rId30"/>
    <p:sldId id="315" r:id="rId31"/>
    <p:sldId id="296" r:id="rId32"/>
    <p:sldId id="293" r:id="rId33"/>
    <p:sldId id="294" r:id="rId34"/>
    <p:sldId id="297" r:id="rId35"/>
    <p:sldId id="300" r:id="rId36"/>
    <p:sldId id="298" r:id="rId37"/>
    <p:sldId id="299" r:id="rId38"/>
    <p:sldId id="324" r:id="rId39"/>
    <p:sldId id="302" r:id="rId40"/>
    <p:sldId id="313" r:id="rId41"/>
    <p:sldId id="303" r:id="rId42"/>
    <p:sldId id="304" r:id="rId43"/>
    <p:sldId id="301" r:id="rId44"/>
    <p:sldId id="314" r:id="rId45"/>
    <p:sldId id="317" r:id="rId46"/>
    <p:sldId id="318" r:id="rId47"/>
    <p:sldId id="319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BC855-4BE6-4EE8-B564-F2B6F398DA11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B7F94-D7E5-4F0C-8BFC-F9911B2F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75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0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50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água, por si só, é uma substância bastante distinta, pois existe uma interação forte entre suas moléculas, apesar de sua baixa massa molecular. 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Este fato é consequência das ligações hidrogênio presentes entre as moléculas de água que, apesar de apresentar um percentual de caráter covalente, a interação é predominantemente eletrostática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59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/>
              <a:t>A forma de muitas proteínas é determinada pelo arranjo ordenado e repetitivo de ligações de hidrogênio</a:t>
            </a:r>
          </a:p>
          <a:p>
            <a:pPr marL="171450" indent="-171450">
              <a:buFontTx/>
              <a:buChar char="-"/>
            </a:pPr>
            <a:r>
              <a:rPr lang="pt-BR" dirty="0"/>
              <a:t>-a estrutura da celulose  - ligação de H </a:t>
            </a:r>
            <a:r>
              <a:rPr lang="pt-BR" dirty="0" err="1"/>
              <a:t>intracadeia</a:t>
            </a:r>
            <a:endParaRPr lang="pt-BR" dirty="0"/>
          </a:p>
          <a:p>
            <a:pPr marL="171450" indent="-171450">
              <a:buFontTx/>
              <a:buChar char="-"/>
            </a:pPr>
            <a:r>
              <a:rPr lang="pt-BR" dirty="0"/>
              <a:t>-as hélices do amido e do DNA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5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* Muitas ligações de </a:t>
            </a:r>
            <a:r>
              <a:rPr lang="pt-BR" dirty="0" err="1"/>
              <a:t>hidrogenio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83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água é uma molécula muito polar e forma facilmente ligações </a:t>
            </a:r>
            <a:r>
              <a:rPr lang="pt-BR" dirty="0" err="1"/>
              <a:t>ion</a:t>
            </a:r>
            <a:r>
              <a:rPr lang="pt-BR" dirty="0"/>
              <a:t>-dipolo com compostos iônicos ou ligações dipolo-dipolo com compostos polares neutros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44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Moleculas</a:t>
            </a:r>
            <a:r>
              <a:rPr lang="pt-BR" dirty="0"/>
              <a:t> anfipáticas tendem a formar micelas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90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Durante a etapa de cocção parte da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amilose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presente na farinha de trigo escapa dos grãos de amido e se dissolve em água, formando um gel bastante firme entre os grãos inchados (entumecidos) do pão recém-cozido. Com o passar do tempo, 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amilose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que não migrou para a superfície durante a cocção se recristaliza à sua forma original insolúvel, e se torna dura e quebradiça, influenciando na consistência da massa (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Tejero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2004). O mesmo ocorre quando aquecemos o pão na chapa, pois estamos rompendo as interações da água com 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amilose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(ligações hidrogênio) e, consequentemente, acelerando sua recristalização. 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-no biscoito não ocorre a extração e/ou dissolução da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amilose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partir do amido durante o amassamento; assim, ela permanece na sua forma original insolúvel e a bolacha e o biscoito apresentam-se duros. Desta forma, quando o biscoito é exposto a um ambiente úmido, a </a:t>
            </a:r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amilose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tende a interagir com moléculas de água do ambiente resultando em um alimento amolecido. 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Pao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de forma - tem mais substancias capazes de formar micelas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beber água para amenizar o poder da pimenta é uma estratégia eficaz assim como retratam filmes e desenhos? Quimicamente, a água não é o recurso mais indicado devido a sua polaridade, entretanto, a água gelada pode, temporariamente, “adormecer” o tecido celular da boca, tirando sua sensibilidade. Uma boa saída para se livrar do efeito picante da pimenta é a ingestão de um alimento “gorduroso”, como o leite integral de vaca, o qual apresenta uma concentração média de gordura de 3,7% (Verruma &amp; Salgado, 1994). Atribui-se, ainda, a caseína - uma proteína relativamente hidrofóbica presente no leite e derivados - a capacidade de combater a ardência causada pela pimenta. Isso se dá porque a caseína quebra a ligação entre a capsaicina e os receptores do paladar interagindo com a molécula da pimenta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55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 possível observar a ação desses íons na formação de um sólido esbranquiçado em chuveiros ou torneiras.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-Esses íons são comuns nas águas, contudo se ultrapassam uma certa concentração podem atrapalhar seu banho ao não permitirem que a espuma do xampu ou sabonete que você usa não se forme.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12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2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 o sal faz subir a pressão arterial, o que está relacionado a característica do cloreto de sódio em atrair as moléculas de água para si, afetando o equilíbrio osmótico, ou seja, a distribuição uniforme da água em nosso organismo. O excesso de sal (soluto) na corrente sanguínea faz com que a água (solvente) presente nas células se difunda através da membrana semipermeável para os vasos sanguíneos, aumentando o volume de sangue circulando nos vasos e, consequentemente, a pressão arterial da pessoa, ou seja, a força exercida nas paredes dos vasos.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B7F94-D7E5-4F0C-8BFC-F9911B2F646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9D04C-ACFF-49D4-9B53-18ABCB13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EFF2C7-69C3-4A28-A253-BD71F694B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DFFF18-752B-44F9-AFC7-0B73E605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EEBF-083F-4550-9C76-3036E6DF37F9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2BA07-E8ED-46A4-9759-03B609C6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2A2E8A-0788-4592-B25B-6BD957D2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9B701-5D16-4E5C-9470-2F9C5BD2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F0E3E6-F21D-47E7-91C3-CD3319060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0B8E36-C476-4ADE-BE71-1D5BB2E9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C2F-F20F-4EA8-B834-16C5A3E5CEE7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7D720-299F-4ABB-AEB0-15BCCC58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3483B5-001C-4062-B796-C9399501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9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4D52C0-3D12-44B6-BA93-17BD8703D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BAD342-1676-41CE-A045-5EC5F8F09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37F78D-90BE-4448-AA35-E23A40F0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493-6109-4101-B665-1380D09CA2DC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BE2669-B42A-4E6C-A52B-95A39C9E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D7A56-1DA9-4782-9CE2-3F2631BC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9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7F6B9-5F8F-4B22-93B1-BC91680D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0F06F2-0FAC-4E94-B9E7-6398A10D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C3FBD-1D8A-4211-B161-7D361F23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B8A8-3FF1-4D6E-B577-D250043FF480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825580-4BED-426F-8F2D-36EAB215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51C504-A34B-4BD2-993F-90DAEBF5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9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C3FA9-F304-4A7E-A031-BA2CE6F8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C42B4C-E643-45F9-B2A1-85B5DDF3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9033B9-7FA5-42F4-AB36-0B431D04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E3B5-41B1-49B8-A6EC-F30E4869CC15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34233-5475-4675-AC59-6A9E7D83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181F52-6539-4481-A611-748B7399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7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DC98E-8777-476F-86AF-1655E7BE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F74BD-2198-490A-8FEE-27312AD7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EA09B5-DE30-425B-9843-E4B19DF53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B3CC53-D8B2-4B6B-AF34-700D877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7DF6-AC0F-404A-BB2E-3FFC629C4332}" type="datetime1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267CE0-CDFA-4E89-AAB5-0ABCE44C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47F31B-4A70-4BCD-B9A1-FF8A7A1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7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29534-BC96-4139-95C3-8DEAC1E2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90B540-552A-4595-86A7-4B585112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E80446-CABA-470C-BDE7-459B88CC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640CA1-B2DC-4E30-9408-BE1F794D4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8D697F-947E-40DC-A5A0-8002D4B46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182707-B6A7-49E7-9164-33499F09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6436-8E67-4768-BF0C-779795571218}" type="datetime1">
              <a:rPr lang="pt-BR" smtClean="0"/>
              <a:t>24/08/2022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D6D537-3357-4EC1-98EA-1AB0AD42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C01FF0-2507-4843-A496-7205F484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0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D2263-155B-42F4-B6D6-1E165C6A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926FFE-DF8E-44B2-BCAF-B1671FE9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5A98-867F-42A3-9DE1-3E64F3D66637}" type="datetime1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D6EDE1-F215-48EF-BF0B-EA687A97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76FF21-0CAF-42D7-A7FD-776C0884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7048D5-235C-4442-925A-85021964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7CBD-FDA3-42D2-909B-D62BD508625F}" type="datetime1">
              <a:rPr lang="pt-BR" smtClean="0"/>
              <a:t>24/08/2022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85DCB6-E325-4F08-8E27-CD6E078F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62D736-77AF-404F-943C-01159D04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5D535-A2D8-4AAD-8019-9E57698A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9251C-BF05-4278-B1F5-AF35968B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95F400-5C31-441D-A7CA-67B291A38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C89E9-F1BA-476B-9C9B-E45EF10C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78FF-1F6A-454F-AE04-32F1F406F916}" type="datetime1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C0F39A-4D6E-4D60-A0CB-FD3013E4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0C28BD-AA0E-4226-9790-AC9DA6DC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91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6E75C-0C51-4F52-BD42-2461768A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C3D08F9-E062-4030-AAB2-2274541C0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A4E17-C967-41E9-B23E-FCD045451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1D2D45-F18B-45D8-B286-5D7A69F6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9631-24F3-416C-A3F9-B62FB578B29D}" type="datetime1">
              <a:rPr lang="pt-BR" smtClean="0"/>
              <a:t>24/08/2022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1405E4-4323-4D5B-95CE-5ABB6D38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BDC9CB-00C1-46A2-BF03-EE16E07D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90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D84B4A-9762-4E23-8576-85569EB1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3F5B4E-66CC-485B-9ACB-C6C103FD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3ACC2D-E9DB-403A-9CE8-A24FDDBB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774E-83BC-4266-96E9-14B73B5D9E6D}" type="datetime1">
              <a:rPr lang="pt-BR" smtClean="0"/>
              <a:t>24/08/2022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630EE-1489-417E-ABE1-EB8B8F6C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250002-49C3-4DEE-AB41-234654795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AEA9-E1BF-4425-84DB-C8565276B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odsafetybrazil.org/diferenca-entre-atividade-de-agua-aw-e-o-teor-de-umidade-nos-alimento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94142-9FBC-4071-9541-C27A42B2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2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EF60D9-16CE-4C70-84F9-7F759BD9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r>
              <a:rPr lang="pt-BR" dirty="0"/>
              <a:t>1) regula a temperatura do corpo</a:t>
            </a:r>
          </a:p>
          <a:p>
            <a:r>
              <a:rPr lang="pt-BR" dirty="0"/>
              <a:t>2) regula a temperatura ambiente (clima)</a:t>
            </a:r>
          </a:p>
          <a:p>
            <a:r>
              <a:rPr lang="pt-BR" dirty="0"/>
              <a:t>3)solvente universal  - transporte de substancias ex. sangue</a:t>
            </a:r>
          </a:p>
          <a:p>
            <a:pPr marL="0" indent="0">
              <a:buNone/>
            </a:pPr>
            <a:r>
              <a:rPr lang="pt-BR" dirty="0"/>
              <a:t>                                    - eliminação de  substancias tóxicas ex. urina, suor</a:t>
            </a:r>
          </a:p>
          <a:p>
            <a:pPr marL="0" indent="0">
              <a:buNone/>
            </a:pPr>
            <a:r>
              <a:rPr lang="pt-BR" dirty="0"/>
              <a:t>4) Meio para ocorrência de reações químicas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78B38-BCB2-4DCC-AE49-3C23088D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87245C-80DE-470C-BDAC-5A59F97B7F4A}"/>
              </a:ext>
            </a:extLst>
          </p:cNvPr>
          <p:cNvSpPr txBox="1"/>
          <p:nvPr/>
        </p:nvSpPr>
        <p:spPr>
          <a:xfrm>
            <a:off x="1037492" y="1521875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Importância da água</a:t>
            </a:r>
          </a:p>
        </p:txBody>
      </p:sp>
    </p:spTree>
    <p:extLst>
      <p:ext uri="{BB962C8B-B14F-4D97-AF65-F5344CB8AC3E}">
        <p14:creationId xmlns:p14="http://schemas.microsoft.com/office/powerpoint/2010/main" val="152670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F2D8B-7B7C-4788-A6D9-BC343CC7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Propriedades solventes da água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BEA4E7-7882-47FC-BBAB-6C4B150B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88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u="sng" dirty="0">
                <a:solidFill>
                  <a:srgbClr val="002060"/>
                </a:solidFill>
              </a:rPr>
              <a:t>Substância                 PM               PF (</a:t>
            </a:r>
            <a:r>
              <a:rPr lang="pt-BR" b="1" u="sng" baseline="30000" dirty="0" err="1">
                <a:solidFill>
                  <a:srgbClr val="002060"/>
                </a:solidFill>
              </a:rPr>
              <a:t>o</a:t>
            </a:r>
            <a:r>
              <a:rPr lang="pt-BR" b="1" u="sng" dirty="0" err="1">
                <a:solidFill>
                  <a:srgbClr val="002060"/>
                </a:solidFill>
              </a:rPr>
              <a:t>C</a:t>
            </a:r>
            <a:r>
              <a:rPr lang="pt-BR" b="1" u="sng" dirty="0">
                <a:solidFill>
                  <a:srgbClr val="002060"/>
                </a:solidFill>
              </a:rPr>
              <a:t>)           PE (</a:t>
            </a:r>
            <a:r>
              <a:rPr lang="pt-BR" b="1" u="sng" baseline="30000" dirty="0" err="1">
                <a:solidFill>
                  <a:srgbClr val="002060"/>
                </a:solidFill>
              </a:rPr>
              <a:t>o</a:t>
            </a:r>
            <a:r>
              <a:rPr lang="pt-BR" b="1" u="sng" dirty="0" err="1">
                <a:solidFill>
                  <a:srgbClr val="002060"/>
                </a:solidFill>
              </a:rPr>
              <a:t>C</a:t>
            </a:r>
            <a:r>
              <a:rPr lang="pt-BR" b="1" u="sng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Agua (H</a:t>
            </a:r>
            <a:r>
              <a:rPr lang="pt-BR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O)              18,02                0                  100</a:t>
            </a:r>
          </a:p>
          <a:p>
            <a:pPr marL="0" indent="0">
              <a:buNone/>
            </a:pPr>
            <a:r>
              <a:rPr lang="pt-BR" b="1" dirty="0" err="1">
                <a:solidFill>
                  <a:schemeClr val="accent6">
                    <a:lumMod val="75000"/>
                  </a:schemeClr>
                </a:solidFill>
              </a:rPr>
              <a:t>Amonia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 (NH</a:t>
            </a:r>
            <a:r>
              <a:rPr lang="pt-BR" b="1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)         17,03               -77,7            -33,4</a:t>
            </a:r>
          </a:p>
          <a:p>
            <a:pPr marL="0" indent="0">
              <a:buNone/>
            </a:pPr>
            <a:r>
              <a:rPr lang="pt-BR" b="1" u="sng" dirty="0">
                <a:solidFill>
                  <a:schemeClr val="accent6">
                    <a:lumMod val="75000"/>
                  </a:schemeClr>
                </a:solidFill>
              </a:rPr>
              <a:t>Metano (CH</a:t>
            </a:r>
            <a:r>
              <a:rPr lang="pt-BR" b="1" u="sng" baseline="-250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pt-BR" b="1" u="sng" dirty="0">
                <a:solidFill>
                  <a:schemeClr val="accent6">
                    <a:lumMod val="75000"/>
                  </a:schemeClr>
                </a:solidFill>
              </a:rPr>
              <a:t>)         16,04              -182,5         -161,5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E3FA24-BEE8-42A2-A5AA-25D2F5F8C3CC}"/>
              </a:ext>
            </a:extLst>
          </p:cNvPr>
          <p:cNvSpPr txBox="1"/>
          <p:nvPr/>
        </p:nvSpPr>
        <p:spPr>
          <a:xfrm>
            <a:off x="1336429" y="1762482"/>
            <a:ext cx="9041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Por que a água tem propriedades tão interessantes e únicas?</a:t>
            </a:r>
          </a:p>
          <a:p>
            <a:endParaRPr lang="pt-BR" sz="280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035B70-0AFB-42D3-9E04-09FEABA2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77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0F4B2-849D-4892-9B89-FA71CBC6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06" y="-92616"/>
            <a:ext cx="10515600" cy="1325563"/>
          </a:xfrm>
        </p:spPr>
        <p:txBody>
          <a:bodyPr/>
          <a:lstStyle/>
          <a:p>
            <a:r>
              <a:rPr lang="pt-BR" dirty="0"/>
              <a:t>                        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A água como solvente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8EFBE3C-4163-4F26-B08C-7C88E44B6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73" y="4993288"/>
            <a:ext cx="533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a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força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atração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entre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dois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ions é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inversamente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proporcional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ao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valor da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constante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dielétrica</a:t>
            </a:r>
            <a:r>
              <a:rPr lang="en-US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do </a:t>
            </a:r>
            <a:r>
              <a:rPr lang="en-US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solvente</a:t>
            </a:r>
            <a:endParaRPr lang="pt-BR" altLang="pt-BR" sz="2400" b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</a:endParaRPr>
          </a:p>
        </p:txBody>
      </p:sp>
      <p:pic>
        <p:nvPicPr>
          <p:cNvPr id="10" name="Picture 2" descr="figure-02-06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1EC7E937-9C2C-48C2-9AC7-ABB2A071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13" y="1419034"/>
            <a:ext cx="5257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B49A46DF-759C-4511-A6AF-37CA22F4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73" y="4333714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solidFill>
                  <a:srgbClr val="FF0000"/>
                </a:solidFill>
                <a:latin typeface="Times" panose="02020603050405020304" pitchFamily="18" charset="0"/>
              </a:rPr>
              <a:t>Constante</a:t>
            </a:r>
            <a:r>
              <a:rPr lang="en-US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solidFill>
                  <a:srgbClr val="FF0000"/>
                </a:solidFill>
                <a:latin typeface="Times" panose="02020603050405020304" pitchFamily="18" charset="0"/>
              </a:rPr>
              <a:t>dielétrica</a:t>
            </a:r>
            <a:r>
              <a:rPr lang="en-US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F= e</a:t>
            </a:r>
            <a:r>
              <a:rPr lang="en-US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1</a:t>
            </a:r>
            <a:r>
              <a:rPr lang="en-US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e</a:t>
            </a:r>
            <a:r>
              <a:rPr lang="en-US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2 </a:t>
            </a:r>
            <a:r>
              <a:rPr lang="en-US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/ Dr</a:t>
            </a:r>
            <a:r>
              <a:rPr lang="en-US" altLang="pt-BR" sz="2400" baseline="30000" dirty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endParaRPr lang="pt-BR" altLang="pt-BR" sz="2400" baseline="300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ADBFBA0-AFFA-49EC-9411-9F4DA24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74" y="4209055"/>
            <a:ext cx="19891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DH</a:t>
            </a:r>
            <a:r>
              <a:rPr lang="en-US" altLang="pt-BR" sz="2400" baseline="-25000" dirty="0">
                <a:latin typeface="Times" panose="02020603050405020304" pitchFamily="18" charset="0"/>
              </a:rPr>
              <a:t>2</a:t>
            </a:r>
            <a:r>
              <a:rPr lang="en-US" altLang="pt-BR" sz="2400" dirty="0">
                <a:latin typeface="Times" panose="02020603050405020304" pitchFamily="18" charset="0"/>
              </a:rPr>
              <a:t>O =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D </a:t>
            </a:r>
            <a:r>
              <a:rPr lang="en-US" altLang="pt-BR" sz="2400" dirty="0" err="1">
                <a:latin typeface="Times" panose="02020603050405020304" pitchFamily="18" charset="0"/>
              </a:rPr>
              <a:t>etanol</a:t>
            </a:r>
            <a:r>
              <a:rPr lang="en-US" altLang="pt-BR" sz="2400" dirty="0">
                <a:latin typeface="Times" panose="02020603050405020304" pitchFamily="18" charset="0"/>
              </a:rPr>
              <a:t> = 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D </a:t>
            </a:r>
            <a:r>
              <a:rPr lang="en-US" altLang="pt-BR" sz="2400" dirty="0" err="1">
                <a:latin typeface="Times" panose="02020603050405020304" pitchFamily="18" charset="0"/>
              </a:rPr>
              <a:t>hexano</a:t>
            </a:r>
            <a:r>
              <a:rPr lang="en-US" altLang="pt-BR" sz="2400" dirty="0">
                <a:latin typeface="Times" panose="02020603050405020304" pitchFamily="18" charset="0"/>
              </a:rPr>
              <a:t> =1,9</a:t>
            </a: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802475A-EDD7-4A6E-A7C7-E5DDA460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93453"/>
            <a:ext cx="5066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A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força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atração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do NaCl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na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água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é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maior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que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em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800" b="1" dirty="0" err="1">
                <a:solidFill>
                  <a:srgbClr val="7030A0"/>
                </a:solidFill>
                <a:latin typeface="Times" panose="02020603050405020304" pitchFamily="18" charset="0"/>
              </a:rPr>
              <a:t>hexano</a:t>
            </a:r>
            <a:r>
              <a:rPr lang="en-US" altLang="pt-BR" sz="2800" b="1" dirty="0">
                <a:solidFill>
                  <a:srgbClr val="7030A0"/>
                </a:solidFill>
                <a:latin typeface="Times" panose="02020603050405020304" pitchFamily="18" charset="0"/>
              </a:rPr>
              <a:t>?</a:t>
            </a:r>
            <a:endParaRPr lang="pt-BR" altLang="pt-BR" sz="2800" b="1" dirty="0">
              <a:solidFill>
                <a:srgbClr val="7030A0"/>
              </a:solidFill>
              <a:latin typeface="Times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51121B-53D3-4E6E-BA25-94704CE7B599}"/>
              </a:ext>
            </a:extLst>
          </p:cNvPr>
          <p:cNvSpPr txBox="1"/>
          <p:nvPr/>
        </p:nvSpPr>
        <p:spPr>
          <a:xfrm>
            <a:off x="6947696" y="3839723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Considerando as constantes </a:t>
            </a:r>
            <a:r>
              <a:rPr lang="pt-BR" dirty="0" err="1"/>
              <a:t>dieletricas</a:t>
            </a:r>
            <a:r>
              <a:rPr lang="pt-BR" dirty="0"/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D6AEB9-DE4B-4A28-A9C3-8F6AE77CA27B}"/>
              </a:ext>
            </a:extLst>
          </p:cNvPr>
          <p:cNvSpPr txBox="1"/>
          <p:nvPr/>
        </p:nvSpPr>
        <p:spPr>
          <a:xfrm>
            <a:off x="431118" y="1331923"/>
            <a:ext cx="5506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Por que um cristal de </a:t>
            </a:r>
            <a:r>
              <a:rPr lang="pt-BR" sz="2800" b="1" dirty="0" err="1">
                <a:solidFill>
                  <a:schemeClr val="accent2">
                    <a:lumMod val="75000"/>
                  </a:schemeClr>
                </a:solidFill>
              </a:rPr>
              <a:t>NaCl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 se dissolveria em água?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78AFBD-057D-479C-A3FD-369AF07D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72772-83CB-4721-8E84-AF1E85E4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Formação de ligação de hidrogênio intramolecular entre dois sítios na molécula de sacarose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18E438-BF36-4E57-9AC3-1B208EA38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D1112-B740-4945-837F-E8918A4B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17F5C1-405A-47E7-ADE9-5FA40E17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38" y="2250831"/>
            <a:ext cx="5073241" cy="26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FA4208E-ADD7-4F5F-8AC4-E9525526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14" y="765087"/>
            <a:ext cx="6270171" cy="2856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B0DC3C-A07F-4B9D-B9BF-88F37F2092FE}"/>
              </a:ext>
            </a:extLst>
          </p:cNvPr>
          <p:cNvSpPr txBox="1"/>
          <p:nvPr/>
        </p:nvSpPr>
        <p:spPr>
          <a:xfrm>
            <a:off x="1008363" y="4356767"/>
            <a:ext cx="523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uma perturbação da rede de água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C998F80-1418-48ED-8321-AF1A18085CE4}"/>
              </a:ext>
            </a:extLst>
          </p:cNvPr>
          <p:cNvCxnSpPr>
            <a:cxnSpLocks/>
          </p:cNvCxnSpPr>
          <p:nvPr/>
        </p:nvCxnSpPr>
        <p:spPr>
          <a:xfrm>
            <a:off x="6241142" y="4638439"/>
            <a:ext cx="942939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21A86D-8690-4A7D-9AEB-4A9624795ABA}"/>
              </a:ext>
            </a:extLst>
          </p:cNvPr>
          <p:cNvSpPr txBox="1"/>
          <p:nvPr/>
        </p:nvSpPr>
        <p:spPr>
          <a:xfrm>
            <a:off x="7276864" y="4347538"/>
            <a:ext cx="390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Organização  </a:t>
            </a:r>
          </a:p>
          <a:p>
            <a:r>
              <a:rPr lang="pt-BR" sz="2400" b="1" dirty="0"/>
              <a:t>alto custo entrópico (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∆S &lt; 0)</a:t>
            </a:r>
            <a:r>
              <a:rPr lang="pt-BR" sz="2400" b="1" dirty="0"/>
              <a:t> 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52E05F-35A3-4DD4-B496-897EB53F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FBE3A-DF75-40A3-A407-B3B8A8DD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Moléculas anfipáticas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29DC5-005E-4B8E-8004-881826687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AutoShape 2" descr="Limescale Na Chaleira Velha, Elemento Peludo Um Resíduo Branco ...">
            <a:extLst>
              <a:ext uri="{FF2B5EF4-FFF2-40B4-BE49-F238E27FC236}">
                <a16:creationId xmlns:a16="http://schemas.microsoft.com/office/drawing/2014/main" id="{DE7BF20B-A321-4559-B159-91D415A14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1B1547-795C-4F4A-89E8-761FDCF4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851053"/>
            <a:ext cx="7086600" cy="315589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B2575-2CBA-4625-AE28-7B1B48CA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1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F4651C-6B17-4472-9959-98B352BF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64590D-D6F1-40CF-A56A-BBDF39FC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5" y="491591"/>
            <a:ext cx="8360229" cy="5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EF4D52-8A17-415C-B39C-28DF8C7F1E5F}"/>
              </a:ext>
            </a:extLst>
          </p:cNvPr>
          <p:cNvSpPr txBox="1"/>
          <p:nvPr/>
        </p:nvSpPr>
        <p:spPr>
          <a:xfrm>
            <a:off x="978476" y="4971355"/>
            <a:ext cx="10375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2) Por que será que, com o passar do tempo, o pão endurece e a bolacha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amolece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864CC6-15FD-4262-9C4B-4C2AEC399441}"/>
              </a:ext>
            </a:extLst>
          </p:cNvPr>
          <p:cNvSpPr txBox="1"/>
          <p:nvPr/>
        </p:nvSpPr>
        <p:spPr>
          <a:xfrm>
            <a:off x="836283" y="164125"/>
            <a:ext cx="10519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1) Beber água para amenizar o poder da pimenta é uma estratégia eficaz assim como retratam filmes e desenhos?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F010802-4B07-4AFD-9467-2A851088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D5C575-1958-46A9-9F76-613B26F84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88" y="1071816"/>
            <a:ext cx="5715000" cy="322872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DBF7ACA-F5F5-4888-8DC5-867016000041}"/>
              </a:ext>
            </a:extLst>
          </p:cNvPr>
          <p:cNvGrpSpPr/>
          <p:nvPr/>
        </p:nvGrpSpPr>
        <p:grpSpPr>
          <a:xfrm>
            <a:off x="4912372" y="1606188"/>
            <a:ext cx="4035083" cy="1850645"/>
            <a:chOff x="3207434" y="1886645"/>
            <a:chExt cx="4035083" cy="1850645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37C748A-246B-41B0-A289-8DBE89BF17BA}"/>
                </a:ext>
              </a:extLst>
            </p:cNvPr>
            <p:cNvSpPr/>
            <p:nvPr/>
          </p:nvSpPr>
          <p:spPr>
            <a:xfrm>
              <a:off x="3207434" y="1886645"/>
              <a:ext cx="675249" cy="60333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C49020F-6BF2-47B8-A8FC-DDFC4D29F886}"/>
                </a:ext>
              </a:extLst>
            </p:cNvPr>
            <p:cNvSpPr/>
            <p:nvPr/>
          </p:nvSpPr>
          <p:spPr>
            <a:xfrm>
              <a:off x="6567268" y="1926504"/>
              <a:ext cx="675249" cy="60333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BBAEFA5-66A5-43E1-B9C9-91868CD1C006}"/>
                </a:ext>
              </a:extLst>
            </p:cNvPr>
            <p:cNvSpPr/>
            <p:nvPr/>
          </p:nvSpPr>
          <p:spPr>
            <a:xfrm>
              <a:off x="5251939" y="3133953"/>
              <a:ext cx="675249" cy="603337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74" name="Picture 2" descr="Seu amor – ou ódio – por pimenta pode revelar muito sobre você - Mega  Curioso">
            <a:extLst>
              <a:ext uri="{FF2B5EF4-FFF2-40B4-BE49-F238E27FC236}">
                <a16:creationId xmlns:a16="http://schemas.microsoft.com/office/drawing/2014/main" id="{FA2D60CB-DEF9-4B0A-BAC1-33CC60EB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25" y="20213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13109C-E04B-47C9-8D28-91BC63250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17</a:t>
            </a:fld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F56F011-8457-4FDE-AE09-9AF336F60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305319"/>
              </p:ext>
            </p:extLst>
          </p:nvPr>
        </p:nvGraphicFramePr>
        <p:xfrm>
          <a:off x="309489" y="113216"/>
          <a:ext cx="11648048" cy="6434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3126">
                  <a:extLst>
                    <a:ext uri="{9D8B030D-6E8A-4147-A177-3AD203B41FA5}">
                      <a16:colId xmlns:a16="http://schemas.microsoft.com/office/drawing/2014/main" val="1009472804"/>
                    </a:ext>
                  </a:extLst>
                </a:gridCol>
                <a:gridCol w="4696620">
                  <a:extLst>
                    <a:ext uri="{9D8B030D-6E8A-4147-A177-3AD203B41FA5}">
                      <a16:colId xmlns:a16="http://schemas.microsoft.com/office/drawing/2014/main" val="3858711463"/>
                    </a:ext>
                  </a:extLst>
                </a:gridCol>
                <a:gridCol w="2098302">
                  <a:extLst>
                    <a:ext uri="{9D8B030D-6E8A-4147-A177-3AD203B41FA5}">
                      <a16:colId xmlns:a16="http://schemas.microsoft.com/office/drawing/2014/main" val="311820077"/>
                    </a:ext>
                  </a:extLst>
                </a:gridCol>
              </a:tblGrid>
              <a:tr h="521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Biscoito de Maizena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Pão de forma </a:t>
                      </a: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Pullman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Pao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francês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497152982"/>
                  </a:ext>
                </a:extLst>
              </a:tr>
              <a:tr h="367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Farinha de trigo enriquecida(Fe,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Folico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Farinha de trigo enriquecida (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Fe,fólico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farinha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911931810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açúcar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açúcar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103104557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Gordura vegetal hidrogenada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óleo vegetal de soja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3949702587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Açúcar invertido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017627550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amido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3686240330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Soro de leite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959387451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sal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3888478350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Fermentos químico:bicarbonato de amônio bicarbonato se sódio e pirofosfato ácido de sódio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Fermento biológico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2570363128"/>
                  </a:ext>
                </a:extLst>
              </a:tr>
              <a:tr h="9027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emulsificantes: lecitina 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emulsificantes: mono e diglicerídeos de ácidos graxos, estearoil-2-lactil lactato de cálcio e polisorbato 80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327677071"/>
                  </a:ext>
                </a:extLst>
              </a:tr>
              <a:tr h="19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aromatizante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2921155264"/>
                  </a:ext>
                </a:extLst>
              </a:tr>
              <a:tr h="705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melhoradores de farinha: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metabissulfito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sódio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melhoradores de farinha: fosfato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monocálcico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NH4Cl e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ascórbico.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657725826"/>
                  </a:ext>
                </a:extLst>
              </a:tr>
              <a:tr h="17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vinagre, água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199020186"/>
                  </a:ext>
                </a:extLst>
              </a:tr>
              <a:tr h="356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conservadores: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propionato</a:t>
                      </a: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cálcio e ácido </a:t>
                      </a:r>
                      <a:r>
                        <a:rPr lang="pt-B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sórbico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685" marR="57685" marT="0" marB="0"/>
                </a:tc>
                <a:extLst>
                  <a:ext uri="{0D108BD9-81ED-4DB2-BD59-A6C34878D82A}">
                    <a16:rowId xmlns:a16="http://schemas.microsoft.com/office/drawing/2014/main" val="312974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0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8A34E2-62F9-E950-D303-64A8FD3C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18</a:t>
            </a:fld>
            <a:endParaRPr lang="pt-BR"/>
          </a:p>
        </p:txBody>
      </p:sp>
      <p:pic>
        <p:nvPicPr>
          <p:cNvPr id="1026" name="Picture 2">
            <a:hlinkClick r:id="rId2" tooltip="A diferença entre Atividade de Água (Aw) e o Teor de Umidade nos alimentos"/>
            <a:extLst>
              <a:ext uri="{FF2B5EF4-FFF2-40B4-BE49-F238E27FC236}">
                <a16:creationId xmlns:a16="http://schemas.microsoft.com/office/drawing/2014/main" id="{76A50E15-2660-4899-63C1-F4B24B15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5" y="1103975"/>
            <a:ext cx="47910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FA454B-E3D7-FC1E-E730-EB3BEC5E2E3F}"/>
              </a:ext>
            </a:extLst>
          </p:cNvPr>
          <p:cNvSpPr txBox="1"/>
          <p:nvPr/>
        </p:nvSpPr>
        <p:spPr>
          <a:xfrm>
            <a:off x="1757779" y="426128"/>
            <a:ext cx="481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Teor de umidade e Atividade de água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AB9D6E-9282-E7F0-93EC-6539A6194723}"/>
              </a:ext>
            </a:extLst>
          </p:cNvPr>
          <p:cNvSpPr txBox="1"/>
          <p:nvPr/>
        </p:nvSpPr>
        <p:spPr>
          <a:xfrm>
            <a:off x="6096000" y="1429305"/>
            <a:ext cx="4108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Umidade (%) = [(Pi – </a:t>
            </a:r>
            <a:r>
              <a:rPr lang="pt-BR" b="0" i="0" dirty="0" err="1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Pf</a:t>
            </a:r>
            <a:r>
              <a:rPr lang="pt-BR" b="0" i="0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) / Pi] × 100</a:t>
            </a:r>
            <a:br>
              <a:rPr lang="pt-BR" dirty="0"/>
            </a:br>
            <a:r>
              <a:rPr lang="pt-BR" b="0" i="1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Pi</a:t>
            </a:r>
            <a:r>
              <a:rPr lang="pt-BR" b="0" i="0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 = Peso inicial da amostra</a:t>
            </a:r>
            <a:br>
              <a:rPr lang="pt-BR" dirty="0"/>
            </a:br>
            <a:r>
              <a:rPr lang="pt-BR" b="0" i="1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Pi</a:t>
            </a:r>
            <a:r>
              <a:rPr lang="pt-BR" b="0" i="0" dirty="0">
                <a:solidFill>
                  <a:srgbClr val="0B2F41"/>
                </a:solidFill>
                <a:effectLst/>
                <a:latin typeface="Poppins" panose="00000500000000000000" pitchFamily="2" charset="0"/>
              </a:rPr>
              <a:t> = Peso inicial da amostra</a:t>
            </a:r>
            <a:br>
              <a:rPr lang="pt-BR" dirty="0"/>
            </a:br>
            <a:endParaRPr lang="pt-BR" b="0" i="0" dirty="0">
              <a:solidFill>
                <a:srgbClr val="0B2F41"/>
              </a:solidFill>
              <a:effectLst/>
              <a:latin typeface="Poppins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D75FF1-2FCB-E62B-7D4A-DA8D090B5600}"/>
              </a:ext>
            </a:extLst>
          </p:cNvPr>
          <p:cNvSpPr txBox="1"/>
          <p:nvPr/>
        </p:nvSpPr>
        <p:spPr>
          <a:xfrm>
            <a:off x="6208097" y="3229514"/>
            <a:ext cx="543466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rgbClr val="1F497D"/>
                </a:solidFill>
                <a:latin typeface="Calibri" panose="020F0502020204030204" pitchFamily="34" charset="0"/>
              </a:rPr>
              <a:t>Atividade de água (</a:t>
            </a:r>
            <a:r>
              <a:rPr lang="pt-BR" sz="2800" b="0" i="0" u="none" strike="noStrike" baseline="0" dirty="0" err="1">
                <a:solidFill>
                  <a:srgbClr val="1F497D"/>
                </a:solidFill>
                <a:latin typeface="Calibri" panose="020F0502020204030204" pitchFamily="34" charset="0"/>
              </a:rPr>
              <a:t>Aw</a:t>
            </a:r>
            <a:r>
              <a:rPr lang="pt-BR" sz="2800" b="0" i="0" u="none" strike="noStrike" baseline="0" dirty="0">
                <a:solidFill>
                  <a:srgbClr val="1F497D"/>
                </a:solidFill>
                <a:latin typeface="Calibri" panose="020F0502020204030204" pitchFamily="34" charset="0"/>
              </a:rPr>
              <a:t>)</a:t>
            </a:r>
            <a:endParaRPr lang="pt-BR" b="1" i="0" u="none" strike="noStrike" baseline="0" dirty="0">
              <a:solidFill>
                <a:srgbClr val="000000"/>
              </a:solidFill>
              <a:latin typeface="Calibri,Bold"/>
            </a:endParaRPr>
          </a:p>
          <a:p>
            <a:pPr algn="l"/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 </a:t>
            </a:r>
            <a:r>
              <a:rPr lang="pt-BR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Aw</a:t>
            </a:r>
            <a:r>
              <a:rPr lang="pt-B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</a:t>
            </a:r>
            <a:r>
              <a:rPr lang="pt-BR" sz="2800" b="0" i="1" u="sng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</a:t>
            </a:r>
            <a:endParaRPr lang="pt-BR" sz="2800" b="0" i="1" u="sng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pt-BR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P</a:t>
            </a:r>
            <a:r>
              <a:rPr lang="pt-BR" sz="2800" b="1" i="0" u="none" strike="noStrike" baseline="0" dirty="0">
                <a:solidFill>
                  <a:srgbClr val="000000"/>
                </a:solidFill>
                <a:latin typeface="Calibri,Bold"/>
              </a:rPr>
              <a:t>                                                       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P</a:t>
            </a:r>
            <a:r>
              <a:rPr lang="pt-BR" sz="1200" b="1" i="0" u="none" strike="noStrike" baseline="0" dirty="0">
                <a:solidFill>
                  <a:srgbClr val="000000"/>
                </a:solidFill>
                <a:latin typeface="Calibri,Bold"/>
              </a:rPr>
              <a:t>0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= pressão parcial de vapor da água pura</a:t>
            </a: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Calibri,Bold"/>
              </a:rPr>
              <a:t>P = pressão parcial de vapor da água no produto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                                                                                                </a:t>
            </a:r>
            <a:r>
              <a:rPr lang="pt-BR" sz="1800" b="1" i="0" u="none" strike="noStrike" baseline="0" dirty="0" err="1">
                <a:solidFill>
                  <a:srgbClr val="000000"/>
                </a:solidFill>
                <a:latin typeface="Calibri,Bold"/>
              </a:rPr>
              <a:t>Aw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Calibri,Bold"/>
              </a:rPr>
              <a:t> varia de 0 a 1</a:t>
            </a:r>
            <a:endParaRPr lang="pt-BR" dirty="0"/>
          </a:p>
          <a:p>
            <a:endParaRPr lang="pt-BR" sz="1800" b="1" i="0" u="none" strike="noStrike" baseline="0" dirty="0">
              <a:solidFill>
                <a:srgbClr val="000000"/>
              </a:solidFill>
              <a:latin typeface="Calibri,Bold"/>
            </a:endParaRPr>
          </a:p>
          <a:p>
            <a:pPr algn="l"/>
            <a:endParaRPr lang="pt-BR" sz="1800" b="1" i="0" u="none" strike="noStrike" baseline="0" dirty="0">
              <a:solidFill>
                <a:srgbClr val="000000"/>
              </a:solidFill>
              <a:latin typeface="Calibri,Bold"/>
            </a:endParaRPr>
          </a:p>
        </p:txBody>
      </p:sp>
    </p:spTree>
    <p:extLst>
      <p:ext uri="{BB962C8B-B14F-4D97-AF65-F5344CB8AC3E}">
        <p14:creationId xmlns:p14="http://schemas.microsoft.com/office/powerpoint/2010/main" val="162257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8F8C26-8FE6-4D5F-8C2E-EE0C4AB1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19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77D05D-B127-4D61-ADAF-27A5B8CB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52769"/>
            <a:ext cx="4474029" cy="42240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7EDDE2-BEF3-4592-BC44-5BD47795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17" y="952769"/>
            <a:ext cx="5551714" cy="43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2-01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20897399-1E73-44B7-8409-C2E668ED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66" y="1150779"/>
            <a:ext cx="3790065" cy="42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885B268-C6BF-4B91-BE47-61F32A6EBEE4}"/>
              </a:ext>
            </a:extLst>
          </p:cNvPr>
          <p:cNvSpPr txBox="1"/>
          <p:nvPr/>
        </p:nvSpPr>
        <p:spPr>
          <a:xfrm>
            <a:off x="2321169" y="506436"/>
            <a:ext cx="3413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Ligação Hidrogênio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84CC5C-0563-4C86-AD6B-F00919C58A6D}"/>
              </a:ext>
            </a:extLst>
          </p:cNvPr>
          <p:cNvSpPr txBox="1"/>
          <p:nvPr/>
        </p:nvSpPr>
        <p:spPr>
          <a:xfrm>
            <a:off x="502194" y="1914640"/>
            <a:ext cx="644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ligações hidrogênio (10 a 40 kJ/mol)</a:t>
            </a: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interação de van der </a:t>
            </a:r>
            <a:r>
              <a:rPr lang="pt-BR" sz="2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Waals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(1 kJ/mol)</a:t>
            </a:r>
          </a:p>
          <a:p>
            <a:pPr algn="just"/>
            <a:r>
              <a:rPr lang="pt-BR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ligação covalente (~500 kJ/mol) </a:t>
            </a:r>
          </a:p>
          <a:p>
            <a:pPr algn="just"/>
            <a:endParaRPr lang="pt-BR" sz="28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14E8CD-D1FD-40CA-AC9F-70E0AF84E284}"/>
              </a:ext>
            </a:extLst>
          </p:cNvPr>
          <p:cNvSpPr txBox="1"/>
          <p:nvPr/>
        </p:nvSpPr>
        <p:spPr>
          <a:xfrm>
            <a:off x="4225252" y="4140438"/>
            <a:ext cx="338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Natureza eletrostática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38A09B5-B2AC-4D1E-AD53-B0E10CBDDC98}"/>
              </a:ext>
            </a:extLst>
          </p:cNvPr>
          <p:cNvCxnSpPr>
            <a:cxnSpLocks/>
          </p:cNvCxnSpPr>
          <p:nvPr/>
        </p:nvCxnSpPr>
        <p:spPr>
          <a:xfrm flipV="1">
            <a:off x="7673597" y="4154401"/>
            <a:ext cx="602485" cy="2476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BE0051-F738-4211-A5B8-DE2A1BA1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16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0D6326B-2BAD-46F5-B51B-28ABCF72C2D4}"/>
              </a:ext>
            </a:extLst>
          </p:cNvPr>
          <p:cNvSpPr txBox="1"/>
          <p:nvPr/>
        </p:nvSpPr>
        <p:spPr>
          <a:xfrm>
            <a:off x="4295597" y="4011864"/>
            <a:ext cx="7058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Adição de quelante de metal (EDTA)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Deionizador</a:t>
            </a:r>
            <a:endParaRPr lang="pt-BR" sz="24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7B6029-FBDB-4901-9B1D-B33F934EF50D}"/>
              </a:ext>
            </a:extLst>
          </p:cNvPr>
          <p:cNvSpPr txBox="1"/>
          <p:nvPr/>
        </p:nvSpPr>
        <p:spPr>
          <a:xfrm>
            <a:off x="1595847" y="749508"/>
            <a:ext cx="6319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 água pode ser dura. Como assim?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F1BE37-B1D6-48B5-AA5D-16C72648866C}"/>
              </a:ext>
            </a:extLst>
          </p:cNvPr>
          <p:cNvSpPr txBox="1"/>
          <p:nvPr/>
        </p:nvSpPr>
        <p:spPr>
          <a:xfrm>
            <a:off x="1350498" y="167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D36238-121F-4636-ACEA-48C0157B1425}"/>
              </a:ext>
            </a:extLst>
          </p:cNvPr>
          <p:cNvSpPr txBox="1"/>
          <p:nvPr/>
        </p:nvSpPr>
        <p:spPr>
          <a:xfrm>
            <a:off x="5022063" y="1809359"/>
            <a:ext cx="6661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t-B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denominação água dura simplesmente se refere às águas que contém íons de cálcio, magnésio e, às vezes, ferro (II). </a:t>
            </a:r>
          </a:p>
          <a:p>
            <a:endParaRPr lang="pt-BR" sz="2400" dirty="0"/>
          </a:p>
        </p:txBody>
      </p:sp>
      <p:pic>
        <p:nvPicPr>
          <p:cNvPr id="1026" name="Picture 2" descr="Os efeitos nocivos do calcário: o que é água dura | Vazamentos">
            <a:extLst>
              <a:ext uri="{FF2B5EF4-FFF2-40B4-BE49-F238E27FC236}">
                <a16:creationId xmlns:a16="http://schemas.microsoft.com/office/drawing/2014/main" id="{C31FBD3F-18BC-439B-B823-0EBCA1D1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29" y="1721750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Limescale Na Chaleira Velha, Elemento Peludo Um Resíduo Branco ...">
            <a:extLst>
              <a:ext uri="{FF2B5EF4-FFF2-40B4-BE49-F238E27FC236}">
                <a16:creationId xmlns:a16="http://schemas.microsoft.com/office/drawing/2014/main" id="{1417778F-F412-4815-B7C3-716DB9BCB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0CD415-2E2F-4BC5-A8A3-4B771587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731" y="3566542"/>
            <a:ext cx="2452914" cy="1977662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E67AD910-B687-4F5C-9E01-366CA9C3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B6D494-805F-76E9-B67E-49A35E23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21</a:t>
            </a:fld>
            <a:endParaRPr lang="pt-BR"/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592AAAB-FB80-8743-80A9-9B221C590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37053"/>
              </p:ext>
            </p:extLst>
          </p:nvPr>
        </p:nvGraphicFramePr>
        <p:xfrm>
          <a:off x="467559" y="204186"/>
          <a:ext cx="11807301" cy="1158240"/>
        </p:xfrm>
        <a:graphic>
          <a:graphicData uri="http://schemas.openxmlformats.org/drawingml/2006/table">
            <a:tbl>
              <a:tblPr/>
              <a:tblGrid>
                <a:gridCol w="3107186">
                  <a:extLst>
                    <a:ext uri="{9D8B030D-6E8A-4147-A177-3AD203B41FA5}">
                      <a16:colId xmlns:a16="http://schemas.microsoft.com/office/drawing/2014/main" val="2295068508"/>
                    </a:ext>
                  </a:extLst>
                </a:gridCol>
                <a:gridCol w="4764348">
                  <a:extLst>
                    <a:ext uri="{9D8B030D-6E8A-4147-A177-3AD203B41FA5}">
                      <a16:colId xmlns:a16="http://schemas.microsoft.com/office/drawing/2014/main" val="3199462823"/>
                    </a:ext>
                  </a:extLst>
                </a:gridCol>
                <a:gridCol w="3935767">
                  <a:extLst>
                    <a:ext uri="{9D8B030D-6E8A-4147-A177-3AD203B41FA5}">
                      <a16:colId xmlns:a16="http://schemas.microsoft.com/office/drawing/2014/main" val="3424157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pt-BR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Parâmetro</a:t>
                      </a:r>
                      <a:endParaRPr lang="pt-B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Importância  na produção</a:t>
                      </a:r>
                      <a:endParaRPr lang="pt-B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Limites</a:t>
                      </a:r>
                      <a:endParaRPr lang="pt-BR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73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Cálcio Total (Ca²+)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Auxilia as leveduras na produção da enzima amilase. O excesso pode prejudicar o processo de fermentação.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de 50 a 100 </a:t>
                      </a:r>
                      <a:r>
                        <a:rPr lang="pt-BR" sz="1600" dirty="0" err="1">
                          <a:effectLst/>
                        </a:rPr>
                        <a:t>ppm</a:t>
                      </a:r>
                      <a:endParaRPr lang="pt-BR" sz="1600" dirty="0"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153650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13BE2110-2986-24DA-E317-E9DFBF7FE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92017"/>
              </p:ext>
            </p:extLst>
          </p:nvPr>
        </p:nvGraphicFramePr>
        <p:xfrm>
          <a:off x="594054" y="1488583"/>
          <a:ext cx="11949342" cy="685800"/>
        </p:xfrm>
        <a:graphic>
          <a:graphicData uri="http://schemas.openxmlformats.org/drawingml/2006/table">
            <a:tbl>
              <a:tblPr/>
              <a:tblGrid>
                <a:gridCol w="3237389">
                  <a:extLst>
                    <a:ext uri="{9D8B030D-6E8A-4147-A177-3AD203B41FA5}">
                      <a16:colId xmlns:a16="http://schemas.microsoft.com/office/drawing/2014/main" val="3480571789"/>
                    </a:ext>
                  </a:extLst>
                </a:gridCol>
                <a:gridCol w="4728839">
                  <a:extLst>
                    <a:ext uri="{9D8B030D-6E8A-4147-A177-3AD203B41FA5}">
                      <a16:colId xmlns:a16="http://schemas.microsoft.com/office/drawing/2014/main" val="4071287109"/>
                    </a:ext>
                  </a:extLst>
                </a:gridCol>
                <a:gridCol w="3983114">
                  <a:extLst>
                    <a:ext uri="{9D8B030D-6E8A-4147-A177-3AD203B41FA5}">
                      <a16:colId xmlns:a16="http://schemas.microsoft.com/office/drawing/2014/main" val="241739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Magnésio Total (Mg²+)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Auxilia no desenvolvimento de leveduras, mas seu excesso pode causar um amargor desagradável.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                     de 10 a 30 </a:t>
                      </a:r>
                      <a:r>
                        <a:rPr lang="pt-BR" sz="1600" dirty="0" err="1">
                          <a:effectLst/>
                        </a:rPr>
                        <a:t>ppm</a:t>
                      </a:r>
                      <a:endParaRPr lang="pt-BR" sz="1600" dirty="0"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93314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DBC467C-0D96-DDAF-9405-FCBAFA076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39281"/>
              </p:ext>
            </p:extLst>
          </p:nvPr>
        </p:nvGraphicFramePr>
        <p:xfrm>
          <a:off x="467559" y="2328522"/>
          <a:ext cx="11653419" cy="929640"/>
        </p:xfrm>
        <a:graphic>
          <a:graphicData uri="http://schemas.openxmlformats.org/drawingml/2006/table">
            <a:tbl>
              <a:tblPr/>
              <a:tblGrid>
                <a:gridCol w="3266984">
                  <a:extLst>
                    <a:ext uri="{9D8B030D-6E8A-4147-A177-3AD203B41FA5}">
                      <a16:colId xmlns:a16="http://schemas.microsoft.com/office/drawing/2014/main" val="1293914295"/>
                    </a:ext>
                  </a:extLst>
                </a:gridCol>
                <a:gridCol w="4501962">
                  <a:extLst>
                    <a:ext uri="{9D8B030D-6E8A-4147-A177-3AD203B41FA5}">
                      <a16:colId xmlns:a16="http://schemas.microsoft.com/office/drawing/2014/main" val="2423168852"/>
                    </a:ext>
                  </a:extLst>
                </a:gridCol>
                <a:gridCol w="3884473">
                  <a:extLst>
                    <a:ext uri="{9D8B030D-6E8A-4147-A177-3AD203B41FA5}">
                      <a16:colId xmlns:a16="http://schemas.microsoft.com/office/drawing/2014/main" val="1749448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Sódio Total (Na+)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O sal mineral deixa a cerveja mais encorpada e aumenta a sensação de doçura. Em excesso proporciona sabor salgado desagradável.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pt-BR" sz="1600" dirty="0">
                          <a:effectLst/>
                        </a:rPr>
                        <a:t>Máximo 100ppm de sulfato de sódio.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38427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AED39D80-9F47-55FB-396F-43D49730C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32612"/>
              </p:ext>
            </p:extLst>
          </p:nvPr>
        </p:nvGraphicFramePr>
        <p:xfrm>
          <a:off x="544499" y="3362463"/>
          <a:ext cx="11653419" cy="685800"/>
        </p:xfrm>
        <a:graphic>
          <a:graphicData uri="http://schemas.openxmlformats.org/drawingml/2006/table">
            <a:tbl>
              <a:tblPr/>
              <a:tblGrid>
                <a:gridCol w="2753184">
                  <a:extLst>
                    <a:ext uri="{9D8B030D-6E8A-4147-A177-3AD203B41FA5}">
                      <a16:colId xmlns:a16="http://schemas.microsoft.com/office/drawing/2014/main" val="2551616591"/>
                    </a:ext>
                  </a:extLst>
                </a:gridCol>
                <a:gridCol w="5015762">
                  <a:extLst>
                    <a:ext uri="{9D8B030D-6E8A-4147-A177-3AD203B41FA5}">
                      <a16:colId xmlns:a16="http://schemas.microsoft.com/office/drawing/2014/main" val="1822002245"/>
                    </a:ext>
                  </a:extLst>
                </a:gridCol>
                <a:gridCol w="3884473">
                  <a:extLst>
                    <a:ext uri="{9D8B030D-6E8A-4147-A177-3AD203B41FA5}">
                      <a16:colId xmlns:a16="http://schemas.microsoft.com/office/drawing/2014/main" val="3643512641"/>
                    </a:ext>
                  </a:extLst>
                </a:gridCol>
              </a:tblGrid>
              <a:tr h="523758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Sulfato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Acentua o </a:t>
                      </a:r>
                      <a:r>
                        <a:rPr lang="pt-BR" sz="1600" dirty="0" err="1">
                          <a:effectLst/>
                        </a:rPr>
                        <a:t>amargador</a:t>
                      </a:r>
                      <a:r>
                        <a:rPr lang="pt-BR" sz="1600" dirty="0">
                          <a:effectLst/>
                        </a:rPr>
                        <a:t> do lúpulo, mas pode deixar o sabor adstringente.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pt-BR" sz="1600" dirty="0">
                          <a:effectLst/>
                        </a:rPr>
                        <a:t>Os níveis variam de acordo com a cerveja que se quer produzir.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693497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DAC96EC6-E4E2-51F9-6309-655D8FB06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67702"/>
              </p:ext>
            </p:extLst>
          </p:nvPr>
        </p:nvGraphicFramePr>
        <p:xfrm>
          <a:off x="325518" y="4194816"/>
          <a:ext cx="12097305" cy="929640"/>
        </p:xfrm>
        <a:graphic>
          <a:graphicData uri="http://schemas.openxmlformats.org/drawingml/2006/table">
            <a:tbl>
              <a:tblPr/>
              <a:tblGrid>
                <a:gridCol w="2849730">
                  <a:extLst>
                    <a:ext uri="{9D8B030D-6E8A-4147-A177-3AD203B41FA5}">
                      <a16:colId xmlns:a16="http://schemas.microsoft.com/office/drawing/2014/main" val="1979988381"/>
                    </a:ext>
                  </a:extLst>
                </a:gridCol>
                <a:gridCol w="5215140">
                  <a:extLst>
                    <a:ext uri="{9D8B030D-6E8A-4147-A177-3AD203B41FA5}">
                      <a16:colId xmlns:a16="http://schemas.microsoft.com/office/drawing/2014/main" val="2705239245"/>
                    </a:ext>
                  </a:extLst>
                </a:gridCol>
                <a:gridCol w="4032435">
                  <a:extLst>
                    <a:ext uri="{9D8B030D-6E8A-4147-A177-3AD203B41FA5}">
                      <a16:colId xmlns:a16="http://schemas.microsoft.com/office/drawing/2014/main" val="1416614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Cloretos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Conferem uma cerveja mais encorpada e acentuam a doçura do malte. Em excesso proporcionam um sabor desagradável e  favorece a corrosão de equipamentos.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com média de 10 a 150 </a:t>
                      </a:r>
                      <a:r>
                        <a:rPr lang="pt-BR" sz="1600" dirty="0" err="1">
                          <a:effectLst/>
                        </a:rPr>
                        <a:t>ppm</a:t>
                      </a:r>
                      <a:endParaRPr lang="pt-BR" sz="1600" dirty="0"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1539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85644F9-D6F8-4B16-DF78-D803A9277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20213"/>
              </p:ext>
            </p:extLst>
          </p:nvPr>
        </p:nvGraphicFramePr>
        <p:xfrm>
          <a:off x="1514204" y="4993386"/>
          <a:ext cx="10147913" cy="1661160"/>
        </p:xfrm>
        <a:graphic>
          <a:graphicData uri="http://schemas.openxmlformats.org/drawingml/2006/table">
            <a:tbl>
              <a:tblPr/>
              <a:tblGrid>
                <a:gridCol w="2540815">
                  <a:extLst>
                    <a:ext uri="{9D8B030D-6E8A-4147-A177-3AD203B41FA5}">
                      <a16:colId xmlns:a16="http://schemas.microsoft.com/office/drawing/2014/main" val="1748294844"/>
                    </a:ext>
                  </a:extLst>
                </a:gridCol>
                <a:gridCol w="4603939">
                  <a:extLst>
                    <a:ext uri="{9D8B030D-6E8A-4147-A177-3AD203B41FA5}">
                      <a16:colId xmlns:a16="http://schemas.microsoft.com/office/drawing/2014/main" val="924311622"/>
                    </a:ext>
                  </a:extLst>
                </a:gridCol>
                <a:gridCol w="3003159">
                  <a:extLst>
                    <a:ext uri="{9D8B030D-6E8A-4147-A177-3AD203B41FA5}">
                      <a16:colId xmlns:a16="http://schemas.microsoft.com/office/drawing/2014/main" val="1028397230"/>
                    </a:ext>
                  </a:extLst>
                </a:gridCol>
              </a:tblGrid>
              <a:tr h="160494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 err="1">
                          <a:effectLst/>
                        </a:rPr>
                        <a:t>Bicabornatos</a:t>
                      </a:r>
                      <a:endParaRPr lang="pt-BR" sz="1600" dirty="0">
                        <a:effectLst/>
                      </a:endParaRP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Níveis muito baixos produzem um mosto ácido, mas quando o nível é muito alto podem diminuir a eficiência do processo de </a:t>
                      </a:r>
                      <a:r>
                        <a:rPr lang="pt-BR" sz="1600" dirty="0" err="1">
                          <a:effectLst/>
                        </a:rPr>
                        <a:t>mosturação</a:t>
                      </a:r>
                      <a:r>
                        <a:rPr lang="pt-BR" sz="1600" dirty="0">
                          <a:effectLst/>
                        </a:rPr>
                        <a:t>.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pt-BR" sz="1600" dirty="0">
                          <a:effectLst/>
                        </a:rPr>
                        <a:t>O nível  depende de acordo com a cerveja que se quer produzir. Cervejas claras utilizam concentrações menores e cervejas escuras concentrações maiores</a:t>
                      </a:r>
                    </a:p>
                  </a:txBody>
                  <a:tcPr marB="152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314248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1C58D6-AE37-3619-5707-A5837802D863}"/>
              </a:ext>
            </a:extLst>
          </p:cNvPr>
          <p:cNvSpPr txBox="1"/>
          <p:nvPr/>
        </p:nvSpPr>
        <p:spPr>
          <a:xfrm>
            <a:off x="165711" y="2090891"/>
            <a:ext cx="1086313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Agua</a:t>
            </a:r>
          </a:p>
          <a:p>
            <a:r>
              <a:rPr lang="pt-BR" dirty="0"/>
              <a:t>Para</a:t>
            </a:r>
          </a:p>
          <a:p>
            <a:r>
              <a:rPr lang="pt-BR" dirty="0"/>
              <a:t>Cerveja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Dureza total</a:t>
            </a:r>
          </a:p>
          <a:p>
            <a:endParaRPr lang="pt-BR" dirty="0"/>
          </a:p>
          <a:p>
            <a:r>
              <a:rPr lang="pt-BR" dirty="0"/>
              <a:t>500 mg/L</a:t>
            </a:r>
          </a:p>
        </p:txBody>
      </p:sp>
      <p:sp>
        <p:nvSpPr>
          <p:cNvPr id="19" name="Chave Esquerda 18">
            <a:extLst>
              <a:ext uri="{FF2B5EF4-FFF2-40B4-BE49-F238E27FC236}">
                <a16:creationId xmlns:a16="http://schemas.microsoft.com/office/drawing/2014/main" id="{1B7BF76F-D286-63CD-11C5-8D7E5B96EB8E}"/>
              </a:ext>
            </a:extLst>
          </p:cNvPr>
          <p:cNvSpPr/>
          <p:nvPr/>
        </p:nvSpPr>
        <p:spPr>
          <a:xfrm>
            <a:off x="1363260" y="259671"/>
            <a:ext cx="75472" cy="63386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50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AF299F-0265-E7B8-5FB4-BC3E472D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22</a:t>
            </a:fld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CBDF982-264D-3C37-2FB1-2284B542F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8204"/>
              </p:ext>
            </p:extLst>
          </p:nvPr>
        </p:nvGraphicFramePr>
        <p:xfrm>
          <a:off x="2299318" y="701337"/>
          <a:ext cx="6516210" cy="5015881"/>
        </p:xfrm>
        <a:graphic>
          <a:graphicData uri="http://schemas.openxmlformats.org/drawingml/2006/table">
            <a:tbl>
              <a:tblPr/>
              <a:tblGrid>
                <a:gridCol w="2172070">
                  <a:extLst>
                    <a:ext uri="{9D8B030D-6E8A-4147-A177-3AD203B41FA5}">
                      <a16:colId xmlns:a16="http://schemas.microsoft.com/office/drawing/2014/main" val="1088436631"/>
                    </a:ext>
                  </a:extLst>
                </a:gridCol>
                <a:gridCol w="2172070">
                  <a:extLst>
                    <a:ext uri="{9D8B030D-6E8A-4147-A177-3AD203B41FA5}">
                      <a16:colId xmlns:a16="http://schemas.microsoft.com/office/drawing/2014/main" val="1606305131"/>
                    </a:ext>
                  </a:extLst>
                </a:gridCol>
                <a:gridCol w="2172070">
                  <a:extLst>
                    <a:ext uri="{9D8B030D-6E8A-4147-A177-3AD203B41FA5}">
                      <a16:colId xmlns:a16="http://schemas.microsoft.com/office/drawing/2014/main" val="2254124975"/>
                    </a:ext>
                  </a:extLst>
                </a:gridCol>
              </a:tblGrid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Alumínio Total (Al³)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0,2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97179"/>
                  </a:ext>
                </a:extLst>
              </a:tr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Cobre Total (Cu²+)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2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388231"/>
                  </a:ext>
                </a:extLst>
              </a:tr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Ferro Total (Fe²+)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0,3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64126"/>
                  </a:ext>
                </a:extLst>
              </a:tr>
              <a:tr h="16122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Zinco Total (Zn²+)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Estimula o crescimento de leveduras, mas em excesso pode interromper o processo de fermentação.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em média 0,15 ppm</a:t>
                      </a:r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44078"/>
                  </a:ext>
                </a:extLst>
              </a:tr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Manganês Total (Mn²+)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0,1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731351"/>
                  </a:ext>
                </a:extLst>
              </a:tr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Nitrito (como N)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1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008277"/>
                  </a:ext>
                </a:extLst>
              </a:tr>
              <a:tr h="567275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Nitrato (como N)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>
                          <a:effectLst/>
                        </a:rPr>
                        <a:t>Padrão de Potabilidade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600" dirty="0">
                          <a:effectLst/>
                        </a:rPr>
                        <a:t>10 mg/L</a:t>
                      </a:r>
                    </a:p>
                  </a:txBody>
                  <a:tcPr marL="60296" marR="60296" marT="30148" marB="1004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31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54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C67C46-5398-5E5B-F595-60C4FDFD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23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6080DD-D2E0-BFB8-0DEA-369807D40C7A}"/>
              </a:ext>
            </a:extLst>
          </p:cNvPr>
          <p:cNvSpPr txBox="1"/>
          <p:nvPr/>
        </p:nvSpPr>
        <p:spPr>
          <a:xfrm>
            <a:off x="825652" y="284656"/>
            <a:ext cx="105406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i="0" dirty="0">
                <a:solidFill>
                  <a:srgbClr val="28190D"/>
                </a:solidFill>
                <a:effectLst/>
                <a:latin typeface="roboto" panose="02000000000000000000" pitchFamily="2" charset="0"/>
              </a:rPr>
              <a:t>A água na cerveja ao redor do mundo</a:t>
            </a:r>
          </a:p>
          <a:p>
            <a:pPr algn="l"/>
            <a:endParaRPr lang="pt-BR" b="1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Pilsen (República Tcheca):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água branda, com baixas quantidades de cálcio, carbonato, cloreto, magnésio, sódio e sulfato;</a:t>
            </a:r>
          </a:p>
          <a:p>
            <a:pPr algn="l"/>
            <a:endParaRPr lang="pt-BR" b="0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Viena (Áustria):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água com baixos níveis de sódio e cloreto, promovendo a produção de cervejas âmbar;</a:t>
            </a:r>
          </a:p>
          <a:p>
            <a:pPr algn="l"/>
            <a:endParaRPr lang="pt-BR" b="0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Munique (Alemanha):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baixas quantidades de sódio, sulfatos e cloreto, variável média de cálcio e magnésio e alta proporção de carbonatos fazem dessa água uma boa opção para acentuar o sabor maltado — como ocorre na cerveja Munich </a:t>
            </a:r>
            <a:r>
              <a:rPr lang="pt-BR" b="0" i="0" dirty="0" err="1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Dunkel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/>
            <a:endParaRPr lang="pt-BR" b="0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Dortmund (Alemanha):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alto teor em todos os aspectos minerais, praticamente, a composição da água ajudou a popularizar a </a:t>
            </a:r>
            <a:r>
              <a:rPr lang="pt-BR" b="0" i="0" dirty="0" err="1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Lager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 de Dortmund;</a:t>
            </a:r>
          </a:p>
          <a:p>
            <a:pPr algn="l"/>
            <a:endParaRPr lang="pt-BR" b="0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Londres (Reino Unido):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água com variante média e alta de carbonato, sódio e sulfato, tornando a cerveja Porter bastante popular na região;</a:t>
            </a:r>
          </a:p>
          <a:p>
            <a:pPr algn="l"/>
            <a:endParaRPr lang="pt-BR" b="0" i="0" dirty="0">
              <a:solidFill>
                <a:srgbClr val="60514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pt-BR" b="1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Dublin (Irlanda):</a:t>
            </a:r>
            <a:r>
              <a:rPr lang="pt-BR" b="0" i="0" dirty="0">
                <a:solidFill>
                  <a:srgbClr val="605146"/>
                </a:solidFill>
                <a:effectLst/>
                <a:latin typeface="roboto" panose="02000000000000000000" pitchFamily="2" charset="0"/>
              </a:rPr>
              <a:t> água com alto teor de carbonato e, não surpreendentemente, responsável por fazer a capital irlandesa um verdadeiro ponto de encontro de grandes cervejas escuras.</a:t>
            </a: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940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D27CC6-25E4-4812-986E-C82D08BED612}"/>
              </a:ext>
            </a:extLst>
          </p:cNvPr>
          <p:cNvSpPr txBox="1"/>
          <p:nvPr/>
        </p:nvSpPr>
        <p:spPr>
          <a:xfrm>
            <a:off x="4237221" y="599606"/>
            <a:ext cx="521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Água: propriedades físicas</a:t>
            </a:r>
          </a:p>
        </p:txBody>
      </p:sp>
      <p:pic>
        <p:nvPicPr>
          <p:cNvPr id="7" name="Picture 2" descr="figure-02-13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0E038286-AF37-47DC-BFE2-B7DA6F1F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892268"/>
            <a:ext cx="4103558" cy="47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6B60527-F4F0-44E5-A3C1-B620F07E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245937"/>
            <a:ext cx="5692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rgbClr val="0000CC"/>
                </a:solidFill>
                <a:latin typeface="Tahoma" panose="020B0604030504040204" pitchFamily="34" charset="0"/>
              </a:rPr>
              <a:t>Osmose</a:t>
            </a:r>
            <a:r>
              <a:rPr lang="en-US" altLang="pt-BR" sz="2400" dirty="0">
                <a:latin typeface="Times" panose="02020603050405020304" pitchFamily="18" charset="0"/>
              </a:rPr>
              <a:t> – </a:t>
            </a:r>
            <a:r>
              <a:rPr lang="en-US" altLang="pt-BR" sz="2400" dirty="0" err="1">
                <a:latin typeface="Times" panose="02020603050405020304" pitchFamily="18" charset="0"/>
              </a:rPr>
              <a:t>movimento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passivo</a:t>
            </a:r>
            <a:r>
              <a:rPr lang="en-US" altLang="pt-BR" sz="2400" dirty="0">
                <a:latin typeface="Times" panose="02020603050405020304" pitchFamily="18" charset="0"/>
              </a:rPr>
              <a:t> de </a:t>
            </a:r>
            <a:r>
              <a:rPr lang="en-US" altLang="pt-BR" sz="2400" dirty="0" err="1">
                <a:latin typeface="Times" panose="02020603050405020304" pitchFamily="18" charset="0"/>
              </a:rPr>
              <a:t>solvente</a:t>
            </a: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4E1D8E-6EB5-4AC3-A009-A74FB8CEF62B}"/>
              </a:ext>
            </a:extLst>
          </p:cNvPr>
          <p:cNvSpPr txBox="1"/>
          <p:nvPr/>
        </p:nvSpPr>
        <p:spPr>
          <a:xfrm>
            <a:off x="5621312" y="1707602"/>
            <a:ext cx="55163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Passagem de solvente de um meio de menor concentração de soluto (hipotônico), para um meio de maior concentração (hipertônico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79B3AA-D723-4A3B-96A6-1F2B90C2078C}"/>
              </a:ext>
            </a:extLst>
          </p:cNvPr>
          <p:cNvSpPr txBox="1"/>
          <p:nvPr/>
        </p:nvSpPr>
        <p:spPr>
          <a:xfrm>
            <a:off x="5621312" y="3648212"/>
            <a:ext cx="539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Baseado neste conceito daria para responder por que o sal faz subir a pressão arterial?</a:t>
            </a:r>
            <a:endParaRPr lang="pt-BR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845C6DE-064C-483E-981B-3031902D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2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3C93EB-6FB1-4ED0-BCBC-D373A688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C14FC2-7ED8-48A8-B293-1A168802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9" y="520506"/>
            <a:ext cx="10679202" cy="25388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28EA33-A716-4C0A-BB98-6C109147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0" y="3218282"/>
            <a:ext cx="5249921" cy="33206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E0E043-AB0E-4684-901A-9AC6113DF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43" y="3018506"/>
            <a:ext cx="4960437" cy="37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3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C02A921-6AED-4588-AF30-79077E75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633" y="396240"/>
            <a:ext cx="882044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Diálise</a:t>
            </a:r>
            <a:r>
              <a:rPr lang="en-US" altLang="pt-BR" sz="2400" dirty="0">
                <a:latin typeface="Times" panose="02020603050405020304" pitchFamily="18" charset="0"/>
              </a:rPr>
              <a:t> – </a:t>
            </a:r>
            <a:r>
              <a:rPr lang="en-US" altLang="pt-BR" sz="2400" dirty="0" err="1">
                <a:latin typeface="Times" panose="02020603050405020304" pitchFamily="18" charset="0"/>
              </a:rPr>
              <a:t>movimento</a:t>
            </a:r>
            <a:r>
              <a:rPr lang="en-US" altLang="pt-BR" sz="2400" dirty="0">
                <a:latin typeface="Times" panose="02020603050405020304" pitchFamily="18" charset="0"/>
              </a:rPr>
              <a:t> de </a:t>
            </a:r>
            <a:r>
              <a:rPr lang="en-US" altLang="pt-BR" sz="2400" dirty="0" err="1">
                <a:latin typeface="Times" panose="02020603050405020304" pitchFamily="18" charset="0"/>
              </a:rPr>
              <a:t>solutos</a:t>
            </a: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latin typeface="Times" panose="02020603050405020304" pitchFamily="18" charset="0"/>
              </a:rPr>
              <a:t>Solutos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menores</a:t>
            </a:r>
            <a:r>
              <a:rPr lang="en-US" altLang="pt-BR" sz="2400" dirty="0">
                <a:latin typeface="Times" panose="02020603050405020304" pitchFamily="18" charset="0"/>
              </a:rPr>
              <a:t> que o </a:t>
            </a:r>
            <a:r>
              <a:rPr lang="en-US" altLang="pt-BR" sz="2400" dirty="0" err="1">
                <a:latin typeface="Times" panose="02020603050405020304" pitchFamily="18" charset="0"/>
              </a:rPr>
              <a:t>tamanho</a:t>
            </a:r>
            <a:r>
              <a:rPr lang="en-US" altLang="pt-BR" sz="2400" dirty="0">
                <a:latin typeface="Times" panose="02020603050405020304" pitchFamily="18" charset="0"/>
              </a:rPr>
              <a:t> dos </a:t>
            </a:r>
            <a:r>
              <a:rPr lang="en-US" altLang="pt-BR" sz="2400" dirty="0" err="1">
                <a:latin typeface="Times" panose="02020603050405020304" pitchFamily="18" charset="0"/>
              </a:rPr>
              <a:t>poros</a:t>
            </a:r>
            <a:r>
              <a:rPr lang="en-US" altLang="pt-BR" sz="2400" dirty="0">
                <a:latin typeface="Times" panose="02020603050405020304" pitchFamily="18" charset="0"/>
              </a:rPr>
              <a:t> da </a:t>
            </a:r>
            <a:r>
              <a:rPr lang="en-US" altLang="pt-BR" sz="2400" dirty="0" err="1">
                <a:latin typeface="Times" panose="02020603050405020304" pitchFamily="18" charset="0"/>
              </a:rPr>
              <a:t>membrana</a:t>
            </a:r>
            <a:r>
              <a:rPr lang="en-US" altLang="pt-BR" sz="2400" dirty="0">
                <a:latin typeface="Times" panose="02020603050405020304" pitchFamily="18" charset="0"/>
              </a:rPr>
              <a:t> de </a:t>
            </a:r>
            <a:r>
              <a:rPr lang="en-US" altLang="pt-BR" sz="2400" dirty="0" err="1">
                <a:latin typeface="Times" panose="02020603050405020304" pitchFamily="18" charset="0"/>
              </a:rPr>
              <a:t>diálise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passam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livremente</a:t>
            </a: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Util para </a:t>
            </a:r>
            <a:r>
              <a:rPr lang="en-US" altLang="pt-BR" sz="2400" dirty="0" err="1">
                <a:latin typeface="Times" panose="02020603050405020304" pitchFamily="18" charset="0"/>
              </a:rPr>
              <a:t>separar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moléculas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grandes</a:t>
            </a:r>
            <a:r>
              <a:rPr lang="en-US" altLang="pt-BR" sz="2400" dirty="0">
                <a:latin typeface="Times" panose="02020603050405020304" pitchFamily="18" charset="0"/>
              </a:rPr>
              <a:t> (</a:t>
            </a:r>
            <a:r>
              <a:rPr lang="en-US" altLang="pt-BR" sz="2400" dirty="0" err="1">
                <a:latin typeface="Times" panose="02020603050405020304" pitchFamily="18" charset="0"/>
              </a:rPr>
              <a:t>proteinas</a:t>
            </a:r>
            <a:r>
              <a:rPr lang="en-US" altLang="pt-BR" sz="2400" dirty="0">
                <a:latin typeface="Times" panose="02020603050405020304" pitchFamily="18" charset="0"/>
              </a:rPr>
              <a:t>, </a:t>
            </a:r>
            <a:r>
              <a:rPr lang="en-US" altLang="pt-BR" sz="2400" dirty="0" err="1">
                <a:latin typeface="Times" panose="02020603050405020304" pitchFamily="18" charset="0"/>
              </a:rPr>
              <a:t>ácidos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nucleicos</a:t>
            </a:r>
            <a:r>
              <a:rPr lang="en-US" altLang="pt-BR" sz="2400" dirty="0">
                <a:latin typeface="Times" panose="02020603050405020304" pitchFamily="18" charset="0"/>
              </a:rPr>
              <a:t>) de </a:t>
            </a:r>
            <a:r>
              <a:rPr lang="en-US" altLang="pt-BR" sz="2400" dirty="0" err="1">
                <a:latin typeface="Times" panose="02020603050405020304" pitchFamily="18" charset="0"/>
              </a:rPr>
              <a:t>moléculas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pequenas</a:t>
            </a:r>
            <a:r>
              <a:rPr lang="en-US" altLang="pt-BR" sz="2400" dirty="0"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F9564-B4E5-4AE1-B75A-BA48ACDE8129}"/>
              </a:ext>
            </a:extLst>
          </p:cNvPr>
          <p:cNvGrpSpPr>
            <a:grpSpLocks/>
          </p:cNvGrpSpPr>
          <p:nvPr/>
        </p:nvGrpSpPr>
        <p:grpSpPr bwMode="auto">
          <a:xfrm>
            <a:off x="1185472" y="3429000"/>
            <a:ext cx="3887788" cy="2303463"/>
            <a:chOff x="612" y="1480"/>
            <a:chExt cx="2449" cy="1269"/>
          </a:xfrm>
        </p:grpSpPr>
        <p:pic>
          <p:nvPicPr>
            <p:cNvPr id="6" name="Picture 5" descr="dialise1">
              <a:extLst>
                <a:ext uri="{FF2B5EF4-FFF2-40B4-BE49-F238E27FC236}">
                  <a16:creationId xmlns:a16="http://schemas.microsoft.com/office/drawing/2014/main" id="{EFC6B22C-D3C1-4155-9E47-F15F7BA4F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33"/>
            <a:stretch>
              <a:fillRect/>
            </a:stretch>
          </p:blipFill>
          <p:spPr bwMode="auto">
            <a:xfrm>
              <a:off x="612" y="1480"/>
              <a:ext cx="2449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2F82E110-CCBF-4157-978B-8E18001BC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752"/>
              <a:ext cx="60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" panose="020B0604020202020204" pitchFamily="34" charset="0"/>
                </a:rPr>
                <a:t>Membrana de celofane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71ED4D9F-C502-4704-B174-A8E6357FE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131"/>
              <a:ext cx="43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" panose="020B0604020202020204" pitchFamily="34" charset="0"/>
                </a:rPr>
                <a:t>solvente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3F8668CB-2BCF-4B72-AA94-05CA4581F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432"/>
              <a:ext cx="60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latin typeface="Arial" panose="020B0604020202020204" pitchFamily="34" charset="0"/>
                </a:rPr>
                <a:t>solução a ser dialisada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255D3A14-EE14-49D3-9A08-1D473261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852" y="3119886"/>
            <a:ext cx="3887788" cy="3357114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A6BBDE0-D5DB-4EEA-9858-75A50BD5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789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C36EAA3-52E4-480B-BAA5-CAFE968F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993" y="541606"/>
            <a:ext cx="5035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solidFill>
                  <a:srgbClr val="FF3300"/>
                </a:solidFill>
                <a:latin typeface="Tahoma" panose="020B0604030504040204" pitchFamily="34" charset="0"/>
              </a:rPr>
              <a:t>Propriedades</a:t>
            </a:r>
            <a:r>
              <a:rPr lang="en-US" altLang="pt-BR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2400" b="1" dirty="0" err="1">
                <a:solidFill>
                  <a:srgbClr val="FF3300"/>
                </a:solidFill>
                <a:latin typeface="Tahoma" panose="020B0604030504040204" pitchFamily="34" charset="0"/>
              </a:rPr>
              <a:t>químicas</a:t>
            </a:r>
            <a:r>
              <a:rPr lang="en-US" altLang="pt-BR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 da </a:t>
            </a:r>
            <a:r>
              <a:rPr lang="en-US" altLang="pt-BR" sz="2400" b="1" dirty="0" err="1">
                <a:solidFill>
                  <a:srgbClr val="FF3300"/>
                </a:solidFill>
                <a:latin typeface="Tahoma" panose="020B0604030504040204" pitchFamily="34" charset="0"/>
              </a:rPr>
              <a:t>Água</a:t>
            </a:r>
            <a:endParaRPr lang="pt-BR" altLang="pt-BR" sz="24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8532FD2-0E81-4FBC-AEE7-7E48E661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28" y="1151206"/>
            <a:ext cx="512107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A-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Ionização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da Agua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aseline="30000" dirty="0">
              <a:latin typeface="Times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852BDED-A5F0-4AB0-97BC-0A5EAA3E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993" y="3705751"/>
            <a:ext cx="37068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Keq = </a:t>
            </a:r>
            <a:r>
              <a:rPr lang="en-US" altLang="pt-BR" sz="2400" u="sng" dirty="0">
                <a:latin typeface="Times" panose="02020603050405020304" pitchFamily="18" charset="0"/>
              </a:rPr>
              <a:t>[H</a:t>
            </a:r>
            <a:r>
              <a:rPr lang="en-US" altLang="pt-BR" sz="2400" u="sng" baseline="-25000" dirty="0">
                <a:latin typeface="Times" panose="02020603050405020304" pitchFamily="18" charset="0"/>
              </a:rPr>
              <a:t>3</a:t>
            </a:r>
            <a:r>
              <a:rPr lang="en-US" altLang="pt-BR" sz="2400" u="sng" dirty="0">
                <a:latin typeface="Times" panose="02020603050405020304" pitchFamily="18" charset="0"/>
              </a:rPr>
              <a:t>O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u="sng" dirty="0">
                <a:latin typeface="Times" panose="02020603050405020304" pitchFamily="18" charset="0"/>
              </a:rPr>
              <a:t>] [OH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  [H</a:t>
            </a:r>
            <a:r>
              <a:rPr lang="en-US" altLang="pt-BR" sz="2400" baseline="-25000" dirty="0">
                <a:latin typeface="Times" panose="02020603050405020304" pitchFamily="18" charset="0"/>
              </a:rPr>
              <a:t>2</a:t>
            </a:r>
            <a:r>
              <a:rPr lang="en-US" altLang="pt-BR" sz="2400" dirty="0">
                <a:latin typeface="Times" panose="02020603050405020304" pitchFamily="18" charset="0"/>
              </a:rPr>
              <a:t>O]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Keq = </a:t>
            </a:r>
            <a:r>
              <a:rPr lang="en-US" altLang="pt-BR" sz="2400" u="sng" dirty="0">
                <a:latin typeface="Times" panose="02020603050405020304" pitchFamily="18" charset="0"/>
              </a:rPr>
              <a:t>[H</a:t>
            </a:r>
            <a:r>
              <a:rPr lang="en-US" altLang="pt-BR" sz="2400" u="sng" baseline="-25000" dirty="0">
                <a:latin typeface="Times" panose="02020603050405020304" pitchFamily="18" charset="0"/>
              </a:rPr>
              <a:t>3</a:t>
            </a:r>
            <a:r>
              <a:rPr lang="en-US" altLang="pt-BR" sz="2400" u="sng" dirty="0">
                <a:latin typeface="Times" panose="02020603050405020304" pitchFamily="18" charset="0"/>
              </a:rPr>
              <a:t>O 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u="sng" dirty="0">
                <a:latin typeface="Times" panose="02020603050405020304" pitchFamily="18" charset="0"/>
              </a:rPr>
              <a:t>] [OH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    55,5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Keq.55,5= [H</a:t>
            </a:r>
            <a:r>
              <a:rPr lang="en-US" altLang="pt-BR" sz="2400" baseline="-25000" dirty="0">
                <a:latin typeface="Times" panose="02020603050405020304" pitchFamily="18" charset="0"/>
              </a:rPr>
              <a:t>3</a:t>
            </a:r>
            <a:r>
              <a:rPr lang="en-US" altLang="pt-BR" sz="2400" dirty="0">
                <a:latin typeface="Times" panose="02020603050405020304" pitchFamily="18" charset="0"/>
              </a:rPr>
              <a:t>O 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 [OH</a:t>
            </a:r>
            <a:r>
              <a:rPr lang="en-US" altLang="pt-BR" sz="2400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dirty="0">
                <a:latin typeface="Times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Kw = [H</a:t>
            </a:r>
            <a:r>
              <a:rPr lang="en-US" altLang="pt-BR" sz="2400" baseline="-25000" dirty="0">
                <a:latin typeface="Times" panose="02020603050405020304" pitchFamily="18" charset="0"/>
              </a:rPr>
              <a:t>3</a:t>
            </a:r>
            <a:r>
              <a:rPr lang="en-US" altLang="pt-BR" sz="2400" dirty="0">
                <a:latin typeface="Times" panose="02020603050405020304" pitchFamily="18" charset="0"/>
              </a:rPr>
              <a:t>O 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 [OH</a:t>
            </a:r>
            <a:r>
              <a:rPr lang="en-US" altLang="pt-BR" sz="2400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dirty="0">
                <a:latin typeface="Times" panose="02020603050405020304" pitchFamily="18" charset="0"/>
              </a:rPr>
              <a:t>]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6961B6C-E4E2-4776-97CA-092359EF3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724" y="1917555"/>
            <a:ext cx="2685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u="sng" dirty="0">
                <a:latin typeface="Times" panose="02020603050405020304" pitchFamily="18" charset="0"/>
              </a:rPr>
              <a:t>1000g/L </a:t>
            </a:r>
            <a:r>
              <a:rPr lang="pt-BR" altLang="pt-BR" sz="2400" dirty="0">
                <a:latin typeface="Times" panose="02020603050405020304" pitchFamily="18" charset="0"/>
              </a:rPr>
              <a:t>= 55mol/L</a:t>
            </a:r>
            <a:endParaRPr lang="pt-BR" altLang="pt-BR" sz="2400" u="sng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18 g/mol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56D2DD-A7F2-4990-B4EA-01D937E6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019" y="1195276"/>
            <a:ext cx="45608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Agua pura: concentração de H</a:t>
            </a:r>
            <a:r>
              <a:rPr lang="pt-BR" altLang="pt-BR" sz="2400" b="1" baseline="-25000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2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C000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M= </a:t>
            </a:r>
            <a:r>
              <a:rPr lang="pt-BR" altLang="pt-BR" sz="2400" u="sng" dirty="0">
                <a:latin typeface="Times" panose="02020603050405020304" pitchFamily="18" charset="0"/>
              </a:rPr>
              <a:t>m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       PM. v(L)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347EA7E-C719-4A51-B8E5-402C6698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805" y="3481463"/>
            <a:ext cx="43236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latin typeface="Times" panose="02020603050405020304" pitchFamily="18" charset="0"/>
              </a:rPr>
              <a:t>Cte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equilíbrio</a:t>
            </a:r>
            <a:r>
              <a:rPr lang="en-US" altLang="pt-BR" sz="2400" dirty="0">
                <a:latin typeface="Times" panose="02020603050405020304" pitchFamily="18" charset="0"/>
              </a:rPr>
              <a:t> da </a:t>
            </a:r>
            <a:r>
              <a:rPr lang="en-US" altLang="pt-BR" sz="2400" dirty="0" err="1">
                <a:latin typeface="Times" panose="02020603050405020304" pitchFamily="18" charset="0"/>
              </a:rPr>
              <a:t>água</a:t>
            </a:r>
            <a:r>
              <a:rPr lang="en-US" altLang="pt-BR" sz="2400" dirty="0">
                <a:latin typeface="Times" panose="02020603050405020304" pitchFamily="18" charset="0"/>
              </a:rPr>
              <a:t> - 1,8</a:t>
            </a:r>
            <a:r>
              <a:rPr lang="en-US" altLang="pt-BR" sz="1600" dirty="0">
                <a:latin typeface="Times" panose="02020603050405020304" pitchFamily="18" charset="0"/>
              </a:rPr>
              <a:t> </a:t>
            </a:r>
            <a:r>
              <a:rPr lang="en-US" altLang="pt-BR" sz="2400" dirty="0">
                <a:latin typeface="Times" panose="02020603050405020304" pitchFamily="18" charset="0"/>
              </a:rPr>
              <a:t>10 </a:t>
            </a:r>
            <a:r>
              <a:rPr lang="en-US" altLang="pt-BR" sz="2400" baseline="30000" dirty="0">
                <a:latin typeface="Times" panose="02020603050405020304" pitchFamily="18" charset="0"/>
              </a:rPr>
              <a:t>-16</a:t>
            </a: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1,8</a:t>
            </a:r>
            <a:r>
              <a:rPr lang="en-US" altLang="pt-BR" sz="1600" dirty="0">
                <a:latin typeface="Times" panose="02020603050405020304" pitchFamily="18" charset="0"/>
              </a:rPr>
              <a:t> </a:t>
            </a:r>
            <a:r>
              <a:rPr lang="en-US" altLang="pt-BR" sz="2400" dirty="0">
                <a:latin typeface="Times" panose="02020603050405020304" pitchFamily="18" charset="0"/>
              </a:rPr>
              <a:t>10 </a:t>
            </a:r>
            <a:r>
              <a:rPr lang="en-US" altLang="pt-BR" sz="2400" baseline="30000" dirty="0">
                <a:latin typeface="Times" panose="02020603050405020304" pitchFamily="18" charset="0"/>
              </a:rPr>
              <a:t>-16</a:t>
            </a:r>
            <a:r>
              <a:rPr lang="en-US" altLang="pt-BR" sz="2400" dirty="0">
                <a:latin typeface="Times" panose="02020603050405020304" pitchFamily="18" charset="0"/>
              </a:rPr>
              <a:t>. (55,5) = [H</a:t>
            </a:r>
            <a:r>
              <a:rPr lang="en-US" altLang="pt-BR" sz="2400" baseline="-25000" dirty="0">
                <a:latin typeface="Times" panose="02020603050405020304" pitchFamily="18" charset="0"/>
              </a:rPr>
              <a:t>3</a:t>
            </a:r>
            <a:r>
              <a:rPr lang="en-US" altLang="pt-BR" sz="2400" dirty="0">
                <a:latin typeface="Times" panose="02020603050405020304" pitchFamily="18" charset="0"/>
              </a:rPr>
              <a:t>O 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 [OH</a:t>
            </a:r>
            <a:r>
              <a:rPr lang="en-US" altLang="pt-BR" sz="2400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dirty="0">
                <a:latin typeface="Times" panose="02020603050405020304" pitchFamily="18" charset="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1,8</a:t>
            </a:r>
            <a:r>
              <a:rPr lang="en-US" altLang="pt-BR" sz="1600" dirty="0">
                <a:latin typeface="Times" panose="02020603050405020304" pitchFamily="18" charset="0"/>
              </a:rPr>
              <a:t> </a:t>
            </a:r>
            <a:r>
              <a:rPr lang="en-US" altLang="pt-BR" sz="2400" dirty="0">
                <a:latin typeface="Times" panose="02020603050405020304" pitchFamily="18" charset="0"/>
              </a:rPr>
              <a:t>10 </a:t>
            </a:r>
            <a:r>
              <a:rPr lang="en-US" altLang="pt-BR" sz="2400" baseline="30000" dirty="0">
                <a:latin typeface="Times" panose="02020603050405020304" pitchFamily="18" charset="0"/>
              </a:rPr>
              <a:t>-16</a:t>
            </a:r>
            <a:r>
              <a:rPr lang="en-US" altLang="pt-BR" sz="2400" dirty="0">
                <a:latin typeface="Times" panose="02020603050405020304" pitchFamily="18" charset="0"/>
              </a:rPr>
              <a:t>. (55,5) = Kw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Kw= 10 </a:t>
            </a:r>
            <a:r>
              <a:rPr lang="en-US" altLang="pt-BR" sz="2400" baseline="30000" dirty="0">
                <a:latin typeface="Times" panose="02020603050405020304" pitchFamily="18" charset="0"/>
              </a:rPr>
              <a:t>-14    </a:t>
            </a:r>
            <a:r>
              <a:rPr lang="en-US" altLang="pt-BR" sz="2400" dirty="0">
                <a:latin typeface="Times" panose="02020603050405020304" pitchFamily="18" charset="0"/>
              </a:rPr>
              <a:t>M</a:t>
            </a:r>
            <a:r>
              <a:rPr lang="en-US" altLang="pt-BR" sz="2400" baseline="30000" dirty="0">
                <a:latin typeface="Times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aseline="300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F53ABEF-AAFA-41A2-BAF8-2BD66B17332C}"/>
              </a:ext>
            </a:extLst>
          </p:cNvPr>
          <p:cNvSpPr/>
          <p:nvPr/>
        </p:nvSpPr>
        <p:spPr>
          <a:xfrm>
            <a:off x="8703845" y="4458298"/>
            <a:ext cx="3066557" cy="1892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pt-BR" b="1" dirty="0">
                <a:solidFill>
                  <a:srgbClr val="002060"/>
                </a:solidFill>
                <a:latin typeface="Times" panose="02020603050405020304" pitchFamily="18" charset="0"/>
              </a:rPr>
              <a:t>A concentração de íons hidrogênio produzidos pela dissociação da água pura é de 1 x 10 </a:t>
            </a:r>
            <a:r>
              <a:rPr lang="pt-BR" altLang="pt-BR" b="1" baseline="30000" dirty="0">
                <a:solidFill>
                  <a:srgbClr val="002060"/>
                </a:solidFill>
                <a:latin typeface="Times" panose="02020603050405020304" pitchFamily="18" charset="0"/>
              </a:rPr>
              <a:t>-7 </a:t>
            </a:r>
            <a:r>
              <a:rPr lang="pt-BR" altLang="pt-BR" b="1" dirty="0">
                <a:solidFill>
                  <a:srgbClr val="002060"/>
                </a:solidFill>
                <a:latin typeface="Times" panose="02020603050405020304" pitchFamily="18" charset="0"/>
              </a:rPr>
              <a:t>M</a:t>
            </a:r>
          </a:p>
          <a:p>
            <a:pPr algn="ctr"/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FD5D40A4-E6F4-4A25-BCD5-C54F08534A48}"/>
              </a:ext>
            </a:extLst>
          </p:cNvPr>
          <p:cNvSpPr/>
          <p:nvPr/>
        </p:nvSpPr>
        <p:spPr>
          <a:xfrm>
            <a:off x="6481844" y="55294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1C21A4C-49B4-447D-8145-4F27AE52A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28" y="1578815"/>
            <a:ext cx="4310743" cy="849664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73DBEAC-6382-4230-B2BA-491392C6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-02-06.jpg                                                00002B9CArt                            BB1CF510:">
            <a:extLst>
              <a:ext uri="{FF2B5EF4-FFF2-40B4-BE49-F238E27FC236}">
                <a16:creationId xmlns:a16="http://schemas.microsoft.com/office/drawing/2014/main" id="{42AF0601-A077-4F75-A3BB-F316D553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447800"/>
            <a:ext cx="570890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id="{E0812B41-EDAE-409A-AE14-8CBFAA02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59916"/>
            <a:ext cx="1074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Medindo a concentração de </a:t>
            </a:r>
            <a:r>
              <a:rPr lang="pt-BR" altLang="pt-BR" sz="2400" b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ions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 hidrogênio e expressando em termos de pH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5C8ECDC1-327F-4FD9-8C1F-2D7DD18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271743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Times" panose="02020603050405020304" pitchFamily="18" charset="0"/>
              </a:rPr>
              <a:t>pH = -log [H</a:t>
            </a:r>
            <a:r>
              <a:rPr lang="pt-BR" altLang="pt-BR" sz="2400" b="1" baseline="30000">
                <a:solidFill>
                  <a:srgbClr val="C00000"/>
                </a:solidFill>
                <a:latin typeface="Times" panose="02020603050405020304" pitchFamily="18" charset="0"/>
              </a:rPr>
              <a:t>+</a:t>
            </a:r>
            <a:r>
              <a:rPr lang="pt-BR" altLang="pt-BR" sz="2400" b="1">
                <a:solidFill>
                  <a:srgbClr val="C00000"/>
                </a:solidFill>
                <a:latin typeface="Times" panose="02020603050405020304" pitchFamily="18" charset="0"/>
              </a:rPr>
              <a:t>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C57BB1-AF5C-47CF-A00D-19C4EEF903ED}"/>
              </a:ext>
            </a:extLst>
          </p:cNvPr>
          <p:cNvSpPr txBox="1"/>
          <p:nvPr/>
        </p:nvSpPr>
        <p:spPr>
          <a:xfrm>
            <a:off x="1144587" y="3124200"/>
            <a:ext cx="2843213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Responda:</a:t>
            </a:r>
          </a:p>
          <a:p>
            <a:pPr>
              <a:defRPr/>
            </a:pPr>
            <a:r>
              <a:rPr lang="pt-BR" dirty="0"/>
              <a:t>1) Qual a concentração de H</a:t>
            </a:r>
            <a:r>
              <a:rPr lang="pt-BR" baseline="30000" dirty="0"/>
              <a:t>+</a:t>
            </a:r>
            <a:r>
              <a:rPr lang="pt-BR" dirty="0"/>
              <a:t> em uma solução 0,1 M de </a:t>
            </a:r>
            <a:r>
              <a:rPr lang="pt-BR" dirty="0" err="1"/>
              <a:t>NaOH</a:t>
            </a:r>
            <a:r>
              <a:rPr lang="pt-BR" dirty="0"/>
              <a:t>?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12180F2-7E45-4F8D-B580-80F9BC01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84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2-15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19BF55BC-2D8E-4575-9B1D-FEBF5EA2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839788"/>
            <a:ext cx="322262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CA52CD8F-08CC-43DF-9FEF-C38186AA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372" y="1301751"/>
            <a:ext cx="2942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latin typeface="Times" panose="02020603050405020304" pitchFamily="18" charset="0"/>
              </a:rPr>
              <a:t>Sangue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humano</a:t>
            </a:r>
            <a:r>
              <a:rPr lang="en-US" altLang="pt-BR" sz="2400" dirty="0">
                <a:latin typeface="Times" panose="02020603050405020304" pitchFamily="18" charset="0"/>
              </a:rPr>
              <a:t> é </a:t>
            </a:r>
            <a:r>
              <a:rPr lang="en-US" altLang="pt-BR" sz="2400" dirty="0" err="1">
                <a:latin typeface="Times" panose="02020603050405020304" pitchFamily="18" charset="0"/>
              </a:rPr>
              <a:t>levemente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básico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[H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]= 4 x 10</a:t>
            </a:r>
            <a:r>
              <a:rPr lang="en-US" altLang="pt-BR" sz="2400" baseline="30000" dirty="0">
                <a:latin typeface="Times" panose="02020603050405020304" pitchFamily="18" charset="0"/>
              </a:rPr>
              <a:t>-8 </a:t>
            </a:r>
            <a:r>
              <a:rPr lang="en-US" altLang="pt-BR" sz="2400" dirty="0">
                <a:latin typeface="Times" panose="02020603050405020304" pitchFamily="18" charset="0"/>
              </a:rPr>
              <a:t>M</a:t>
            </a: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id="{00A3230F-1463-406A-9E5F-2D77CFEC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4" y="839788"/>
            <a:ext cx="604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Por que queremos conhecer o pH?</a:t>
            </a: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B2A36B84-0362-4D7F-877F-15F19FCD3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4" y="2628474"/>
            <a:ext cx="6208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C00000"/>
                </a:solidFill>
                <a:latin typeface="Times" panose="02020603050405020304" pitchFamily="18" charset="0"/>
              </a:rPr>
              <a:t>2)Como podemos medir a força de um ácido?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D466BF9-B639-4E67-8D5A-8E11868BC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76575"/>
              </p:ext>
            </p:extLst>
          </p:nvPr>
        </p:nvGraphicFramePr>
        <p:xfrm>
          <a:off x="5719786" y="3216533"/>
          <a:ext cx="5219650" cy="201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883">
                  <a:extLst>
                    <a:ext uri="{9D8B030D-6E8A-4147-A177-3AD203B41FA5}">
                      <a16:colId xmlns:a16="http://schemas.microsoft.com/office/drawing/2014/main" val="3269346961"/>
                    </a:ext>
                  </a:extLst>
                </a:gridCol>
                <a:gridCol w="1353831">
                  <a:extLst>
                    <a:ext uri="{9D8B030D-6E8A-4147-A177-3AD203B41FA5}">
                      <a16:colId xmlns:a16="http://schemas.microsoft.com/office/drawing/2014/main" val="2702998386"/>
                    </a:ext>
                  </a:extLst>
                </a:gridCol>
                <a:gridCol w="1354468">
                  <a:extLst>
                    <a:ext uri="{9D8B030D-6E8A-4147-A177-3AD203B41FA5}">
                      <a16:colId xmlns:a16="http://schemas.microsoft.com/office/drawing/2014/main" val="235584343"/>
                    </a:ext>
                  </a:extLst>
                </a:gridCol>
                <a:gridCol w="1354468">
                  <a:extLst>
                    <a:ext uri="{9D8B030D-6E8A-4147-A177-3AD203B41FA5}">
                      <a16:colId xmlns:a16="http://schemas.microsoft.com/office/drawing/2014/main" val="2549283537"/>
                    </a:ext>
                  </a:extLst>
                </a:gridCol>
              </a:tblGrid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K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err="1">
                          <a:effectLst/>
                        </a:rPr>
                        <a:t>pK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295083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Acido oxálico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5,37 .10 </a:t>
                      </a:r>
                      <a:r>
                        <a:rPr lang="pt-BR" sz="1200" baseline="30000" dirty="0">
                          <a:effectLst/>
                        </a:rPr>
                        <a:t>-2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1,27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Pk1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833897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H</a:t>
                      </a:r>
                      <a:r>
                        <a:rPr lang="pt-BR" sz="1200" baseline="-25000" dirty="0">
                          <a:effectLst/>
                        </a:rPr>
                        <a:t>3</a:t>
                      </a:r>
                      <a:r>
                        <a:rPr lang="pt-BR" sz="1200" dirty="0">
                          <a:effectLst/>
                        </a:rPr>
                        <a:t>PO</a:t>
                      </a:r>
                      <a:r>
                        <a:rPr lang="pt-BR" sz="1200" baseline="-25000" dirty="0">
                          <a:effectLst/>
                        </a:rPr>
                        <a:t>4</a:t>
                      </a:r>
                      <a:endParaRPr lang="pt-BR" sz="11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7,08 . 10</a:t>
                      </a:r>
                      <a:r>
                        <a:rPr lang="pt-BR" sz="1200" baseline="30000" dirty="0">
                          <a:effectLst/>
                        </a:rPr>
                        <a:t>-3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2,15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pK1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721737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Oxalato-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5,37 .10</a:t>
                      </a:r>
                      <a:r>
                        <a:rPr lang="pt-BR" sz="1200" baseline="30000" dirty="0">
                          <a:effectLst/>
                        </a:rPr>
                        <a:t>-5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4,27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pK2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705709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Acido acético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1,74 .10</a:t>
                      </a:r>
                      <a:r>
                        <a:rPr lang="pt-BR" sz="1200" baseline="30000" dirty="0">
                          <a:effectLst/>
                        </a:rPr>
                        <a:t>-5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4,76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793456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H</a:t>
                      </a:r>
                      <a:r>
                        <a:rPr lang="pt-BR" sz="1200" baseline="-25000" dirty="0">
                          <a:effectLst/>
                        </a:rPr>
                        <a:t>2</a:t>
                      </a:r>
                      <a:r>
                        <a:rPr lang="pt-BR" sz="1200" dirty="0">
                          <a:effectLst/>
                        </a:rPr>
                        <a:t>CO</a:t>
                      </a:r>
                      <a:r>
                        <a:rPr lang="pt-BR" sz="1200" baseline="-25000" dirty="0">
                          <a:effectLst/>
                        </a:rPr>
                        <a:t>3</a:t>
                      </a:r>
                      <a:endParaRPr lang="pt-BR" sz="1100" baseline="-25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4,47 .10</a:t>
                      </a:r>
                      <a:r>
                        <a:rPr lang="pt-BR" sz="1200" baseline="30000" dirty="0">
                          <a:effectLst/>
                        </a:rPr>
                        <a:t>-7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6,35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pk1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243875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H</a:t>
                      </a:r>
                      <a:r>
                        <a:rPr lang="pt-BR" sz="1200" baseline="-25000" dirty="0">
                          <a:effectLst/>
                        </a:rPr>
                        <a:t>2</a:t>
                      </a:r>
                      <a:r>
                        <a:rPr lang="pt-BR" sz="1200" dirty="0">
                          <a:effectLst/>
                        </a:rPr>
                        <a:t>PO</a:t>
                      </a:r>
                      <a:r>
                        <a:rPr lang="pt-BR" sz="1200" baseline="-25000" dirty="0">
                          <a:effectLst/>
                        </a:rPr>
                        <a:t>4</a:t>
                      </a:r>
                      <a:r>
                        <a:rPr lang="pt-BR" sz="1200" baseline="30000" dirty="0">
                          <a:effectLst/>
                        </a:rPr>
                        <a:t>-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1,51 .10</a:t>
                      </a:r>
                      <a:r>
                        <a:rPr lang="pt-BR" sz="1200" baseline="30000" dirty="0">
                          <a:effectLst/>
                        </a:rPr>
                        <a:t>-7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6,82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pK2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36254"/>
                  </a:ext>
                </a:extLst>
              </a:tr>
              <a:tr h="25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HPO</a:t>
                      </a:r>
                      <a:r>
                        <a:rPr lang="pt-BR" sz="1200" baseline="-25000" dirty="0">
                          <a:effectLst/>
                        </a:rPr>
                        <a:t>4</a:t>
                      </a:r>
                      <a:r>
                        <a:rPr lang="pt-BR" sz="1200" baseline="30000" dirty="0">
                          <a:effectLst/>
                        </a:rPr>
                        <a:t>-2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4,17.10</a:t>
                      </a:r>
                      <a:r>
                        <a:rPr lang="pt-BR" sz="1200" baseline="30000" dirty="0">
                          <a:effectLst/>
                        </a:rPr>
                        <a:t>-13</a:t>
                      </a:r>
                      <a:endParaRPr lang="pt-BR" sz="11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12,38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pK3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721939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550DAB3B-7A0E-4F01-A47A-5C6C742B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372" y="5361911"/>
            <a:ext cx="5101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A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força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de um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ácido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é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especificada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por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sua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constante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dissociação</a:t>
            </a:r>
            <a:endParaRPr lang="pt-BR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81B9ABB-4ADB-422B-A4AD-4DDE587F2359}"/>
              </a:ext>
            </a:extLst>
          </p:cNvPr>
          <p:cNvSpPr txBox="1"/>
          <p:nvPr/>
        </p:nvSpPr>
        <p:spPr>
          <a:xfrm>
            <a:off x="1474959" y="815926"/>
            <a:ext cx="9404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A  água é capaz de formar até 4 ligações de hidrogênio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7BCDEA-E04D-4560-8D6E-90DC4B9F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5CFAAE-8352-40E4-96AE-E8016C91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2" y="2157737"/>
            <a:ext cx="3165231" cy="34415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B83DE6-6C12-48C2-8E96-9877BB318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44" y="2157737"/>
            <a:ext cx="3165231" cy="310045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9E8318-B66C-4674-B243-875B0F46FCD0}"/>
              </a:ext>
            </a:extLst>
          </p:cNvPr>
          <p:cNvSpPr txBox="1"/>
          <p:nvPr/>
        </p:nvSpPr>
        <p:spPr>
          <a:xfrm>
            <a:off x="5997057" y="5255069"/>
            <a:ext cx="4392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“cluster” (280 moléculas)</a:t>
            </a:r>
          </a:p>
        </p:txBody>
      </p:sp>
    </p:spTree>
    <p:extLst>
      <p:ext uri="{BB962C8B-B14F-4D97-AF65-F5344CB8AC3E}">
        <p14:creationId xmlns:p14="http://schemas.microsoft.com/office/powerpoint/2010/main" val="407971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299E5-8825-433C-9D70-AE162955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30</a:t>
            </a:fld>
            <a:endParaRPr lang="pt-BR"/>
          </a:p>
        </p:txBody>
      </p:sp>
      <p:pic>
        <p:nvPicPr>
          <p:cNvPr id="2050" name="Picture 2" descr="pH do aparelho gastrointestinal. Esófago, estômago, duodeno, intestino delgado, dois pontos. Crédito de imagem: Timonina/Shutterstock">
            <a:extLst>
              <a:ext uri="{FF2B5EF4-FFF2-40B4-BE49-F238E27FC236}">
                <a16:creationId xmlns:a16="http://schemas.microsoft.com/office/drawing/2014/main" id="{AD57EB6C-FF41-43AA-B7C7-EEF41A73F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23" y="1825625"/>
            <a:ext cx="42493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4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679C3B21-3ED4-4D1F-9906-0E6A570B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" y="624962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  <a:latin typeface="Times" panose="02020603050405020304" pitchFamily="18" charset="0"/>
              </a:rPr>
              <a:t>Titulação de ácido/base forte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7C257CD-C910-4970-B7F2-34B41D07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177" y="624962"/>
            <a:ext cx="401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  <a:latin typeface="Times" panose="02020603050405020304" pitchFamily="18" charset="0"/>
              </a:rPr>
              <a:t>Titulação de ácido/base fraca</a:t>
            </a:r>
          </a:p>
        </p:txBody>
      </p:sp>
      <p:pic>
        <p:nvPicPr>
          <p:cNvPr id="8" name="Picture 2" descr="figure-02-17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4E3B9C3D-3A09-4D5E-B6E7-03F23107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77" y="1580202"/>
            <a:ext cx="41433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m para titulaÃ§Ã£o acido bASE FORTE">
            <a:extLst>
              <a:ext uri="{FF2B5EF4-FFF2-40B4-BE49-F238E27FC236}">
                <a16:creationId xmlns:a16="http://schemas.microsoft.com/office/drawing/2014/main" id="{BE8E904E-28FC-4447-ABA3-859730A33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77" y="1617662"/>
            <a:ext cx="44196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3CAA06C-29C1-40CE-8AF1-38D86DE7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680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F7B4E-74B3-49C9-8D69-7DA0F891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878" y="1550387"/>
            <a:ext cx="1002283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Ka = </a:t>
            </a:r>
            <a:r>
              <a:rPr lang="en-US" altLang="pt-BR" sz="2400" u="sng" dirty="0">
                <a:latin typeface="Times" panose="02020603050405020304" pitchFamily="18" charset="0"/>
              </a:rPr>
              <a:t>[H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u="sng" dirty="0">
                <a:latin typeface="Times" panose="02020603050405020304" pitchFamily="18" charset="0"/>
              </a:rPr>
              <a:t>] [A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 </a:t>
            </a:r>
            <a:r>
              <a:rPr lang="en-US" altLang="pt-BR" sz="2400" dirty="0">
                <a:latin typeface="Times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[HA]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log ka = log [H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 + log    </a:t>
            </a:r>
            <a:r>
              <a:rPr lang="en-US" altLang="pt-BR" sz="2400" u="sng" dirty="0">
                <a:latin typeface="Times" panose="02020603050405020304" pitchFamily="18" charset="0"/>
              </a:rPr>
              <a:t>[A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                            [HA]</a:t>
            </a:r>
          </a:p>
          <a:p>
            <a:pPr>
              <a:spcBef>
                <a:spcPct val="0"/>
              </a:spcBef>
              <a:buNone/>
            </a:pPr>
            <a:endParaRPr lang="en-US" altLang="pt-BR" sz="2400" u="sng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- log [H</a:t>
            </a:r>
            <a:r>
              <a:rPr lang="en-US" altLang="pt-BR" sz="2400" baseline="30000" dirty="0">
                <a:latin typeface="Times" panose="02020603050405020304" pitchFamily="18" charset="0"/>
              </a:rPr>
              <a:t>+</a:t>
            </a:r>
            <a:r>
              <a:rPr lang="en-US" altLang="pt-BR" sz="2400" dirty="0">
                <a:latin typeface="Times" panose="02020603050405020304" pitchFamily="18" charset="0"/>
              </a:rPr>
              <a:t>]  =  - log ka  </a:t>
            </a:r>
            <a:r>
              <a:rPr lang="en-US" altLang="pt-BR" sz="2400">
                <a:latin typeface="Times" panose="02020603050405020304" pitchFamily="18" charset="0"/>
              </a:rPr>
              <a:t>+  </a:t>
            </a:r>
            <a:r>
              <a:rPr lang="en-US" altLang="pt-BR" sz="2400" dirty="0">
                <a:latin typeface="Times" panose="02020603050405020304" pitchFamily="18" charset="0"/>
              </a:rPr>
              <a:t>log    </a:t>
            </a:r>
            <a:r>
              <a:rPr lang="en-US" altLang="pt-BR" sz="2400" u="sng" dirty="0">
                <a:latin typeface="Times" panose="02020603050405020304" pitchFamily="18" charset="0"/>
              </a:rPr>
              <a:t>[A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                                     [HA]</a:t>
            </a:r>
          </a:p>
          <a:p>
            <a:pPr>
              <a:spcBef>
                <a:spcPct val="0"/>
              </a:spcBef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pH = </a:t>
            </a:r>
            <a:r>
              <a:rPr lang="pt-BR" altLang="pt-BR" sz="2400" dirty="0" err="1">
                <a:latin typeface="Times" panose="02020603050405020304" pitchFamily="18" charset="0"/>
              </a:rPr>
              <a:t>pKa</a:t>
            </a:r>
            <a:r>
              <a:rPr lang="pt-BR" altLang="pt-BR" sz="2400" dirty="0">
                <a:latin typeface="Times" panose="02020603050405020304" pitchFamily="18" charset="0"/>
              </a:rPr>
              <a:t> + </a:t>
            </a:r>
            <a:r>
              <a:rPr lang="en-US" altLang="pt-BR" sz="2400" dirty="0">
                <a:latin typeface="Times" panose="02020603050405020304" pitchFamily="18" charset="0"/>
              </a:rPr>
              <a:t> log    </a:t>
            </a:r>
            <a:r>
              <a:rPr lang="en-US" altLang="pt-BR" sz="2400" u="sng" dirty="0">
                <a:latin typeface="Times" panose="02020603050405020304" pitchFamily="18" charset="0"/>
              </a:rPr>
              <a:t>[A</a:t>
            </a:r>
            <a:r>
              <a:rPr lang="en-US" altLang="pt-BR" sz="24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2400" u="sng" dirty="0">
                <a:latin typeface="Times" panose="02020603050405020304" pitchFamily="18" charset="0"/>
              </a:rPr>
              <a:t>]                                   </a:t>
            </a:r>
            <a:endParaRPr lang="en-US" altLang="pt-BR" sz="2800" u="sng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                             [HA]</a:t>
            </a:r>
          </a:p>
          <a:p>
            <a:pPr>
              <a:spcBef>
                <a:spcPct val="0"/>
              </a:spcBef>
              <a:buNone/>
            </a:pPr>
            <a:endParaRPr lang="pt-BR" altLang="pt-BR" sz="2400" u="sng" dirty="0">
              <a:latin typeface="Times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3C12315-C214-414B-A825-D3013378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13" y="622410"/>
            <a:ext cx="7678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pt-BR" sz="4000" dirty="0" err="1">
                <a:solidFill>
                  <a:srgbClr val="FF0000"/>
                </a:solidFill>
                <a:latin typeface="Times" panose="02020603050405020304" pitchFamily="18" charset="0"/>
              </a:rPr>
              <a:t>Equação</a:t>
            </a:r>
            <a:r>
              <a:rPr lang="en-US" altLang="pt-BR" sz="4000" dirty="0">
                <a:solidFill>
                  <a:srgbClr val="FF0000"/>
                </a:solidFill>
                <a:latin typeface="Times" panose="02020603050405020304" pitchFamily="18" charset="0"/>
              </a:rPr>
              <a:t> de Henderson - </a:t>
            </a:r>
            <a:r>
              <a:rPr lang="en-US" altLang="pt-BR" sz="4000" dirty="0" err="1">
                <a:solidFill>
                  <a:srgbClr val="FF0000"/>
                </a:solidFill>
                <a:latin typeface="Times" panose="02020603050405020304" pitchFamily="18" charset="0"/>
              </a:rPr>
              <a:t>Hasselbach</a:t>
            </a:r>
            <a:endParaRPr lang="pt-BR" altLang="pt-BR" dirty="0">
              <a:latin typeface="Times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40CE987-C1BA-4D2E-98D7-55E9083B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0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2-16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920EC9E4-CE92-4091-80F5-500C8D1F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5" y="393895"/>
            <a:ext cx="10152543" cy="60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18B3C3D-8530-4523-8172-4E5D91EE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D2E6B90D-CA4F-429F-8B45-51ABE3C1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37" y="574464"/>
            <a:ext cx="6301155" cy="501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solidFill>
                  <a:srgbClr val="FF0000"/>
                </a:solidFill>
                <a:latin typeface="Times" panose="02020603050405020304" pitchFamily="18" charset="0"/>
              </a:rPr>
              <a:t>Aplique seu conhecimento: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Quando 1 mol de ácido acético é titulado com hidróxido de sódio forma-se H</a:t>
            </a:r>
            <a:r>
              <a:rPr lang="pt-BR" altLang="pt-BR" sz="2400" baseline="-25000" dirty="0"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latin typeface="Times" panose="02020603050405020304" pitchFamily="18" charset="0"/>
              </a:rPr>
              <a:t>O e Ac</a:t>
            </a:r>
            <a:r>
              <a:rPr lang="pt-BR" altLang="pt-BR" sz="2400" baseline="30000" dirty="0">
                <a:latin typeface="Times" panose="02020603050405020304" pitchFamily="18" charset="0"/>
              </a:rPr>
              <a:t>-</a:t>
            </a:r>
            <a:r>
              <a:rPr lang="pt-BR" altLang="pt-BR" sz="2400" dirty="0">
                <a:latin typeface="Times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  <a:defRPr/>
            </a:pPr>
            <a:endParaRPr lang="pt-BR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Calcule as quantidades relativas de acido acético (</a:t>
            </a:r>
            <a:r>
              <a:rPr lang="pt-BR" altLang="pt-BR" sz="2400" dirty="0" err="1">
                <a:latin typeface="Times" panose="02020603050405020304" pitchFamily="18" charset="0"/>
              </a:rPr>
              <a:t>ka</a:t>
            </a:r>
            <a:r>
              <a:rPr lang="pt-BR" altLang="pt-BR" sz="2400" dirty="0">
                <a:latin typeface="Times" panose="02020603050405020304" pitchFamily="18" charset="0"/>
              </a:rPr>
              <a:t>=1,76 x 10</a:t>
            </a:r>
            <a:r>
              <a:rPr lang="pt-BR" altLang="pt-BR" sz="2400" baseline="30000" dirty="0">
                <a:latin typeface="Times" panose="02020603050405020304" pitchFamily="18" charset="0"/>
              </a:rPr>
              <a:t>-5</a:t>
            </a:r>
            <a:r>
              <a:rPr lang="pt-BR" altLang="pt-BR" sz="2400" dirty="0">
                <a:latin typeface="Times" panose="02020603050405020304" pitchFamily="18" charset="0"/>
              </a:rPr>
              <a:t>) e </a:t>
            </a:r>
            <a:r>
              <a:rPr lang="pt-BR" altLang="pt-BR" sz="2400" dirty="0" err="1">
                <a:latin typeface="Times" panose="02020603050405020304" pitchFamily="18" charset="0"/>
              </a:rPr>
              <a:t>ion</a:t>
            </a:r>
            <a:r>
              <a:rPr lang="pt-BR" altLang="pt-BR" sz="2400" dirty="0">
                <a:latin typeface="Times" panose="02020603050405020304" pitchFamily="18" charset="0"/>
              </a:rPr>
              <a:t> acetato presentes e o pH final.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a)0,1 mol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é adicionado;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b)0,3 mol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é adicionado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c)0,5 mol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é adicionado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d)0,7 mol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é adicionado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>
                <a:latin typeface="Times" panose="02020603050405020304" pitchFamily="18" charset="0"/>
              </a:rPr>
              <a:t>e)0,9 mol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é adicionado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A4BED9-68F9-4109-A4E5-A18F9C7961B2}"/>
              </a:ext>
            </a:extLst>
          </p:cNvPr>
          <p:cNvSpPr txBox="1"/>
          <p:nvPr/>
        </p:nvSpPr>
        <p:spPr>
          <a:xfrm>
            <a:off x="6541479" y="4245073"/>
            <a:ext cx="2311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pH =</a:t>
            </a:r>
            <a:r>
              <a:rPr lang="pt-BR" b="1" dirty="0" err="1">
                <a:solidFill>
                  <a:srgbClr val="002060"/>
                </a:solidFill>
              </a:rPr>
              <a:t>pka</a:t>
            </a:r>
            <a:r>
              <a:rPr lang="pt-BR" b="1" dirty="0">
                <a:solidFill>
                  <a:srgbClr val="002060"/>
                </a:solidFill>
              </a:rPr>
              <a:t> + log 0,1/0,9</a:t>
            </a:r>
          </a:p>
          <a:p>
            <a:r>
              <a:rPr lang="pt-BR" b="1" dirty="0">
                <a:solidFill>
                  <a:srgbClr val="002060"/>
                </a:solidFill>
              </a:rPr>
              <a:t>pH = 4,76 + log 0,1/0,9</a:t>
            </a:r>
          </a:p>
          <a:p>
            <a:r>
              <a:rPr lang="pt-BR" b="1" dirty="0">
                <a:solidFill>
                  <a:srgbClr val="002060"/>
                </a:solidFill>
              </a:rPr>
              <a:t>PH = 4,76 -0,95</a:t>
            </a:r>
          </a:p>
          <a:p>
            <a:r>
              <a:rPr lang="pt-BR" b="1" dirty="0">
                <a:solidFill>
                  <a:srgbClr val="002060"/>
                </a:solidFill>
              </a:rPr>
              <a:t>pH = 3,81</a:t>
            </a:r>
          </a:p>
        </p:txBody>
      </p:sp>
      <p:pic>
        <p:nvPicPr>
          <p:cNvPr id="5" name="Picture 2" descr="figure-02-19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9275537B-041B-4411-8F22-BACE40F7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05" y="866978"/>
            <a:ext cx="4343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473E14F-3552-4B06-B289-989C2E7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5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4D14206-1AB9-4FC6-93B1-6094DBBC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971214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3300"/>
                </a:solidFill>
                <a:latin typeface="Times" panose="02020603050405020304" pitchFamily="18" charset="0"/>
              </a:rPr>
              <a:t>Ação </a:t>
            </a:r>
            <a:r>
              <a:rPr lang="pt-BR" altLang="pt-BR" sz="3600" b="1" dirty="0" err="1">
                <a:solidFill>
                  <a:srgbClr val="FF3300"/>
                </a:solidFill>
                <a:latin typeface="Times" panose="02020603050405020304" pitchFamily="18" charset="0"/>
              </a:rPr>
              <a:t>tamponante</a:t>
            </a:r>
            <a:r>
              <a:rPr lang="pt-BR" altLang="pt-BR" sz="3600" b="1" dirty="0">
                <a:solidFill>
                  <a:srgbClr val="FF3300"/>
                </a:solidFill>
                <a:latin typeface="Times" panose="02020603050405020304" pitchFamily="18" charset="0"/>
              </a:rPr>
              <a:t> contra variações de 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FF3300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t-BR" altLang="pt-BR" sz="2400" b="1" dirty="0">
                <a:latin typeface="Times" panose="02020603050405020304" pitchFamily="18" charset="0"/>
              </a:rPr>
              <a:t>Como escolhemos um tampão?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pt-BR" altLang="pt-BR" sz="2400" b="1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t-BR" altLang="pt-BR" sz="2400" b="1" dirty="0">
                <a:latin typeface="Times" panose="02020603050405020304" pitchFamily="18" charset="0"/>
              </a:rPr>
              <a:t>Como preparamos tampões em laboratório?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pt-BR" altLang="pt-BR" sz="2400" b="1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pt-BR" altLang="pt-BR" sz="2400" b="1" dirty="0">
                <a:latin typeface="Times" panose="02020603050405020304" pitchFamily="18" charset="0"/>
              </a:rPr>
              <a:t>Os tampões estão presentes nos organismos vivos? Cite algum exemplo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43F310-E04F-4434-944F-85E103EF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14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D253789-0BC6-4E3A-BCB9-34CCBBDA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2" y="450055"/>
            <a:ext cx="17435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3300"/>
                </a:solidFill>
                <a:latin typeface="Times" panose="02020603050405020304" pitchFamily="18" charset="0"/>
              </a:rPr>
              <a:t>Tampões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C562A69-32F9-445F-B9ED-C13694FC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07" y="1150833"/>
            <a:ext cx="48416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Exemplo 1: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O que acontece quando adicionamos 1 ml de </a:t>
            </a:r>
            <a:r>
              <a:rPr lang="pt-BR" altLang="pt-BR" sz="2400" dirty="0" err="1">
                <a:latin typeface="Times" panose="02020603050405020304" pitchFamily="18" charset="0"/>
              </a:rPr>
              <a:t>HCl</a:t>
            </a:r>
            <a:r>
              <a:rPr lang="pt-BR" altLang="pt-BR" sz="2400" dirty="0">
                <a:latin typeface="Times" panose="02020603050405020304" pitchFamily="18" charset="0"/>
              </a:rPr>
              <a:t> 0,1 M a 99 ml de água?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pt-BR" altLang="pt-BR" sz="2400" dirty="0">
              <a:latin typeface="Times" panose="02020603050405020304" pitchFamily="18" charset="0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8DF7E23-39DA-4EA2-97D0-C597A5F59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95547"/>
              </p:ext>
            </p:extLst>
          </p:nvPr>
        </p:nvGraphicFramePr>
        <p:xfrm>
          <a:off x="953112" y="2713434"/>
          <a:ext cx="6096000" cy="246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38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</a:rPr>
                        <a:t>HCl 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 H</a:t>
                      </a:r>
                      <a:r>
                        <a:rPr lang="pt-BR" sz="1800" baseline="-25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+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+ Cl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     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1 ml =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L   </a:t>
                      </a: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L x 0,1M =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-4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moles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-4 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moles/ 0,1 L = 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M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pH = 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-log [H+] = 3</a:t>
                      </a:r>
                      <a:endParaRPr lang="pt-BR" sz="1800" baseline="30000" dirty="0">
                        <a:solidFill>
                          <a:srgbClr val="0000CC"/>
                        </a:solidFill>
                      </a:endParaRPr>
                    </a:p>
                    <a:p>
                      <a:endParaRPr lang="pt-BR" sz="1800" dirty="0">
                        <a:solidFill>
                          <a:srgbClr val="0000CC"/>
                        </a:solidFill>
                      </a:endParaRPr>
                    </a:p>
                  </a:txBody>
                  <a:tcPr marT="45727" marB="457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T="45727" marB="457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D68737DC-6F80-4E64-BC25-90A702E3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734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</a:rPr>
              <a:t>Se em vez de água  utilizássemos tampão fosfato pH 7?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C8D922-8C5C-403D-8CCF-095520D853F6}"/>
              </a:ext>
            </a:extLst>
          </p:cNvPr>
          <p:cNvSpPr txBox="1"/>
          <p:nvPr/>
        </p:nvSpPr>
        <p:spPr>
          <a:xfrm>
            <a:off x="6096000" y="13181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  E se for 1ml de </a:t>
            </a:r>
            <a:r>
              <a:rPr lang="pt-BR" altLang="pt-BR" sz="2400" dirty="0" err="1">
                <a:latin typeface="Times" panose="02020603050405020304" pitchFamily="18" charset="0"/>
              </a:rPr>
              <a:t>NaOH</a:t>
            </a:r>
            <a:r>
              <a:rPr lang="pt-BR" altLang="pt-BR" sz="2400" dirty="0">
                <a:latin typeface="Times" panose="02020603050405020304" pitchFamily="18" charset="0"/>
              </a:rPr>
              <a:t> 0,1 M?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783EB153-07A3-4657-B4A2-E1CC50890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53452"/>
              </p:ext>
            </p:extLst>
          </p:nvPr>
        </p:nvGraphicFramePr>
        <p:xfrm>
          <a:off x="4817269" y="2339484"/>
          <a:ext cx="6096000" cy="320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38"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rgbClr val="0000CC"/>
                        </a:solidFill>
                      </a:endParaRPr>
                    </a:p>
                  </a:txBody>
                  <a:tcPr marT="45727" marB="457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</a:rPr>
                        <a:t>NaOH  &lt;--&gt; Na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</a:rPr>
                        <a:t>+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</a:rPr>
                        <a:t> + OH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</a:rPr>
                        <a:t>-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</a:endParaRP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1 ml =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L   </a:t>
                      </a: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L x 0,1M =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-4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moles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-4 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moles/ 0,1 L =  10</a:t>
                      </a:r>
                      <a:r>
                        <a:rPr lang="pt-BR" sz="1800" baseline="300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-3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M</a:t>
                      </a:r>
                    </a:p>
                    <a:p>
                      <a:endParaRPr lang="pt-BR" sz="1800" baseline="30000" dirty="0">
                        <a:solidFill>
                          <a:srgbClr val="0000CC"/>
                        </a:solidFill>
                        <a:sym typeface="Wingdings" panose="05000000000000000000" pitchFamily="2" charset="2"/>
                      </a:endParaRPr>
                    </a:p>
                    <a:p>
                      <a:r>
                        <a:rPr lang="pt-BR" sz="1800" baseline="0" dirty="0" err="1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poH</a:t>
                      </a:r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= 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-log [</a:t>
                      </a:r>
                      <a:r>
                        <a:rPr lang="pt-BR" sz="1800" dirty="0" err="1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oH</a:t>
                      </a:r>
                      <a:r>
                        <a:rPr lang="pt-BR" sz="180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-] = 3</a:t>
                      </a:r>
                      <a:endParaRPr lang="pt-BR" sz="1800" baseline="30000" dirty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pH + </a:t>
                      </a:r>
                      <a:r>
                        <a:rPr lang="pt-BR" sz="1800" baseline="0" dirty="0" err="1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pOH</a:t>
                      </a:r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 = 14 </a:t>
                      </a:r>
                    </a:p>
                    <a:p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pH = 14-3 </a:t>
                      </a:r>
                    </a:p>
                    <a:p>
                      <a:r>
                        <a:rPr lang="pt-BR" sz="1800" baseline="0" dirty="0">
                          <a:solidFill>
                            <a:srgbClr val="0000CC"/>
                          </a:solidFill>
                          <a:sym typeface="Wingdings" panose="05000000000000000000" pitchFamily="2" charset="2"/>
                        </a:rPr>
                        <a:t>pH = 11</a:t>
                      </a:r>
                      <a:endParaRPr lang="pt-BR" sz="1800" baseline="0" dirty="0">
                        <a:solidFill>
                          <a:srgbClr val="0000CC"/>
                        </a:solidFill>
                      </a:endParaRPr>
                    </a:p>
                  </a:txBody>
                  <a:tcPr marT="45727" marB="457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2B5706-8B6E-443B-BF34-BA3E1091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6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6ADBF39-2830-4844-ACA9-C2CDED807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22322"/>
              </p:ext>
            </p:extLst>
          </p:nvPr>
        </p:nvGraphicFramePr>
        <p:xfrm>
          <a:off x="1270379" y="4675848"/>
          <a:ext cx="6553200" cy="1508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03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[HPO</a:t>
                      </a:r>
                      <a:r>
                        <a:rPr lang="pt-BR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[H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[H</a:t>
                      </a:r>
                      <a:r>
                        <a:rPr lang="pt-BR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PO</a:t>
                      </a:r>
                      <a:r>
                        <a:rPr lang="pt-BR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r>
                        <a:rPr lang="pt-BR" sz="1800" dirty="0"/>
                        <a:t>Antes da adiçao</a:t>
                      </a:r>
                      <a:r>
                        <a:rPr lang="pt-BR" sz="1800" baseline="0" dirty="0"/>
                        <a:t> de HCl</a:t>
                      </a:r>
                      <a:endParaRPr lang="pt-B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0,063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 X 10 </a:t>
                      </a:r>
                      <a:r>
                        <a:rPr lang="pt-BR" sz="1800" baseline="30000" dirty="0"/>
                        <a:t>-7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r>
                        <a:rPr lang="pt-BR" sz="1800" dirty="0"/>
                        <a:t>HCl adicionado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0,063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1 X 10 </a:t>
                      </a:r>
                      <a:r>
                        <a:rPr lang="pt-BR" sz="1800" baseline="30000" dirty="0"/>
                        <a:t>-3</a:t>
                      </a:r>
                      <a:endParaRPr lang="pt-B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31">
                <a:tc>
                  <a:txBody>
                    <a:bodyPr/>
                    <a:lstStyle/>
                    <a:p>
                      <a:r>
                        <a:rPr lang="pt-BR" sz="1800" dirty="0"/>
                        <a:t>Depois do</a:t>
                      </a:r>
                      <a:r>
                        <a:rPr lang="pt-BR" sz="1800" baseline="0" dirty="0"/>
                        <a:t> HCl reagir</a:t>
                      </a:r>
                      <a:endParaRPr lang="pt-B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0,062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 ?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0,101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8781D3AF-4720-4362-B494-CED8E90C4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637" y="4641166"/>
            <a:ext cx="3281363" cy="5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pH = </a:t>
            </a:r>
            <a:r>
              <a:rPr lang="pt-BR" altLang="pt-BR" sz="2400" dirty="0" err="1">
                <a:latin typeface="Times" panose="02020603050405020304" pitchFamily="18" charset="0"/>
              </a:rPr>
              <a:t>pKa</a:t>
            </a:r>
            <a:r>
              <a:rPr lang="pt-BR" altLang="pt-BR" sz="2400" dirty="0">
                <a:latin typeface="Times" panose="02020603050405020304" pitchFamily="18" charset="0"/>
              </a:rPr>
              <a:t> + log </a:t>
            </a:r>
            <a:r>
              <a:rPr lang="pt-BR" altLang="pt-BR" sz="2400" u="sng" dirty="0">
                <a:latin typeface="Times" panose="02020603050405020304" pitchFamily="18" charset="0"/>
              </a:rPr>
              <a:t>HPO</a:t>
            </a:r>
            <a:r>
              <a:rPr lang="pt-BR" altLang="pt-BR" sz="2400" u="sng" baseline="-25000" dirty="0">
                <a:latin typeface="Times" panose="02020603050405020304" pitchFamily="18" charset="0"/>
              </a:rPr>
              <a:t>4</a:t>
            </a:r>
            <a:r>
              <a:rPr lang="pt-BR" altLang="pt-BR" sz="2400" u="sng" baseline="30000" dirty="0">
                <a:latin typeface="Times" panose="02020603050405020304" pitchFamily="18" charset="0"/>
              </a:rPr>
              <a:t>-2</a:t>
            </a:r>
            <a:r>
              <a:rPr lang="pt-BR" altLang="pt-BR" sz="2400" u="sng" dirty="0">
                <a:latin typeface="Times" panose="02020603050405020304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                          [H</a:t>
            </a:r>
            <a:r>
              <a:rPr lang="pt-BR" altLang="pt-BR" sz="2400" baseline="-25000" dirty="0"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latin typeface="Times" panose="02020603050405020304" pitchFamily="18" charset="0"/>
              </a:rPr>
              <a:t>PO</a:t>
            </a:r>
            <a:r>
              <a:rPr lang="pt-BR" altLang="pt-BR" sz="2400" baseline="-25000" dirty="0">
                <a:latin typeface="Times" panose="02020603050405020304" pitchFamily="18" charset="0"/>
              </a:rPr>
              <a:t>4</a:t>
            </a:r>
            <a:r>
              <a:rPr lang="pt-BR" altLang="pt-BR" sz="2400" baseline="30000" dirty="0">
                <a:latin typeface="Times" panose="02020603050405020304" pitchFamily="18" charset="0"/>
              </a:rPr>
              <a:t>-</a:t>
            </a:r>
            <a:r>
              <a:rPr lang="pt-BR" altLang="pt-BR" sz="2400" dirty="0">
                <a:latin typeface="Times" panose="02020603050405020304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pH = 7,2 + log </a:t>
            </a:r>
            <a:r>
              <a:rPr lang="pt-BR" altLang="pt-BR" sz="2400" u="sng" dirty="0">
                <a:latin typeface="Times" panose="02020603050405020304" pitchFamily="18" charset="0"/>
              </a:rPr>
              <a:t>0,062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                         0,101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pH = 6,99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51B849-3734-449D-BE2E-C5DEE06435B2}"/>
              </a:ext>
            </a:extLst>
          </p:cNvPr>
          <p:cNvSpPr txBox="1"/>
          <p:nvPr/>
        </p:nvSpPr>
        <p:spPr>
          <a:xfrm>
            <a:off x="1426266" y="2420714"/>
            <a:ext cx="4178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pH =</a:t>
            </a:r>
            <a:r>
              <a:rPr lang="pt-BR" sz="2400" b="1" dirty="0" err="1">
                <a:solidFill>
                  <a:srgbClr val="002060"/>
                </a:solidFill>
              </a:rPr>
              <a:t>pka</a:t>
            </a:r>
            <a:r>
              <a:rPr lang="pt-BR" sz="2400" b="1" dirty="0">
                <a:solidFill>
                  <a:srgbClr val="002060"/>
                </a:solidFill>
              </a:rPr>
              <a:t> + log [HPO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-2</a:t>
            </a:r>
            <a:r>
              <a:rPr lang="pt-BR" sz="2400" b="1" dirty="0">
                <a:solidFill>
                  <a:srgbClr val="002060"/>
                </a:solidFill>
              </a:rPr>
              <a:t>]/[H</a:t>
            </a:r>
            <a:r>
              <a:rPr lang="pt-BR" sz="2400" b="1" baseline="-25000" dirty="0">
                <a:solidFill>
                  <a:srgbClr val="002060"/>
                </a:solidFill>
              </a:rPr>
              <a:t>2</a:t>
            </a:r>
            <a:r>
              <a:rPr lang="pt-BR" sz="2400" b="1" dirty="0">
                <a:solidFill>
                  <a:srgbClr val="002060"/>
                </a:solidFill>
              </a:rPr>
              <a:t>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</a:t>
            </a:r>
            <a:r>
              <a:rPr lang="pt-BR" sz="2400" b="1" dirty="0">
                <a:solidFill>
                  <a:srgbClr val="002060"/>
                </a:solidFill>
              </a:rPr>
              <a:t>]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7 = 7,2 + log [HPO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-2</a:t>
            </a:r>
            <a:r>
              <a:rPr lang="pt-BR" sz="2400" b="1" dirty="0">
                <a:solidFill>
                  <a:srgbClr val="002060"/>
                </a:solidFill>
              </a:rPr>
              <a:t>]/[H</a:t>
            </a:r>
            <a:r>
              <a:rPr lang="pt-BR" sz="2400" b="1" baseline="-25000" dirty="0">
                <a:solidFill>
                  <a:srgbClr val="002060"/>
                </a:solidFill>
              </a:rPr>
              <a:t>2</a:t>
            </a:r>
            <a:r>
              <a:rPr lang="pt-BR" sz="2400" b="1" dirty="0">
                <a:solidFill>
                  <a:srgbClr val="002060"/>
                </a:solidFill>
              </a:rPr>
              <a:t>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</a:t>
            </a:r>
            <a:r>
              <a:rPr lang="pt-BR" sz="2400" b="1" dirty="0">
                <a:solidFill>
                  <a:srgbClr val="002060"/>
                </a:solidFill>
              </a:rPr>
              <a:t>]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-0,2 =log [HPO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-2</a:t>
            </a:r>
            <a:r>
              <a:rPr lang="pt-BR" sz="2400" b="1" dirty="0">
                <a:solidFill>
                  <a:srgbClr val="002060"/>
                </a:solidFill>
              </a:rPr>
              <a:t>]/[H</a:t>
            </a:r>
            <a:r>
              <a:rPr lang="pt-BR" sz="2400" b="1" baseline="-25000" dirty="0">
                <a:solidFill>
                  <a:srgbClr val="002060"/>
                </a:solidFill>
              </a:rPr>
              <a:t>2</a:t>
            </a:r>
            <a:r>
              <a:rPr lang="pt-BR" sz="2400" b="1" dirty="0">
                <a:solidFill>
                  <a:srgbClr val="002060"/>
                </a:solidFill>
              </a:rPr>
              <a:t>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</a:t>
            </a:r>
            <a:r>
              <a:rPr lang="pt-BR" sz="2400" b="1" dirty="0">
                <a:solidFill>
                  <a:srgbClr val="002060"/>
                </a:solidFill>
              </a:rPr>
              <a:t>]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[HPO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-2</a:t>
            </a:r>
            <a:r>
              <a:rPr lang="pt-BR" sz="2400" b="1" dirty="0">
                <a:solidFill>
                  <a:srgbClr val="002060"/>
                </a:solidFill>
              </a:rPr>
              <a:t>]/[H</a:t>
            </a:r>
            <a:r>
              <a:rPr lang="pt-BR" sz="2400" b="1" baseline="-25000" dirty="0">
                <a:solidFill>
                  <a:srgbClr val="002060"/>
                </a:solidFill>
              </a:rPr>
              <a:t>2</a:t>
            </a:r>
            <a:r>
              <a:rPr lang="pt-BR" sz="2400" b="1" dirty="0">
                <a:solidFill>
                  <a:srgbClr val="002060"/>
                </a:solidFill>
              </a:rPr>
              <a:t>PO</a:t>
            </a:r>
            <a:r>
              <a:rPr lang="pt-BR" sz="2400" b="1" baseline="-25000" dirty="0">
                <a:solidFill>
                  <a:srgbClr val="002060"/>
                </a:solidFill>
              </a:rPr>
              <a:t>4</a:t>
            </a:r>
            <a:r>
              <a:rPr lang="pt-BR" sz="2400" b="1" baseline="30000" dirty="0">
                <a:solidFill>
                  <a:srgbClr val="002060"/>
                </a:solidFill>
              </a:rPr>
              <a:t>-</a:t>
            </a:r>
            <a:r>
              <a:rPr lang="pt-BR" sz="2400" b="1" dirty="0">
                <a:solidFill>
                  <a:srgbClr val="002060"/>
                </a:solidFill>
              </a:rPr>
              <a:t>] = 0,63/1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32403D-3B1B-4820-8CB3-65E055B6CC09}"/>
              </a:ext>
            </a:extLst>
          </p:cNvPr>
          <p:cNvSpPr txBox="1"/>
          <p:nvPr/>
        </p:nvSpPr>
        <p:spPr>
          <a:xfrm>
            <a:off x="468383" y="451789"/>
            <a:ext cx="187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Exemplo 2: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8DA66F-8ED7-4534-814D-DC61420EFBC1}"/>
              </a:ext>
            </a:extLst>
          </p:cNvPr>
          <p:cNvSpPr txBox="1"/>
          <p:nvPr/>
        </p:nvSpPr>
        <p:spPr>
          <a:xfrm>
            <a:off x="2341140" y="519656"/>
            <a:ext cx="9725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2400" dirty="0">
                <a:latin typeface="Times" panose="02020603050405020304" pitchFamily="18" charset="0"/>
              </a:rPr>
              <a:t>Se adicionamos 1 ml de </a:t>
            </a:r>
            <a:r>
              <a:rPr lang="pt-BR" altLang="pt-BR" sz="2400" dirty="0" err="1">
                <a:latin typeface="Times" panose="02020603050405020304" pitchFamily="18" charset="0"/>
              </a:rPr>
              <a:t>HCl</a:t>
            </a:r>
            <a:r>
              <a:rPr lang="pt-BR" altLang="pt-BR" sz="2400" dirty="0">
                <a:latin typeface="Times" panose="02020603050405020304" pitchFamily="18" charset="0"/>
              </a:rPr>
              <a:t> 0,1 M a 99 ml de tampão fosfato de sódio 0,1 M</a:t>
            </a:r>
          </a:p>
          <a:p>
            <a:r>
              <a:rPr lang="pt-BR" altLang="pt-BR" sz="2400" dirty="0">
                <a:latin typeface="Times" panose="02020603050405020304" pitchFamily="18" charset="0"/>
              </a:rPr>
              <a:t> pH 7, </a:t>
            </a:r>
            <a:r>
              <a:rPr lang="pt-BR" altLang="pt-BR" sz="2400" dirty="0" err="1">
                <a:latin typeface="Times" panose="02020603050405020304" pitchFamily="18" charset="0"/>
              </a:rPr>
              <a:t>pka</a:t>
            </a:r>
            <a:r>
              <a:rPr lang="pt-BR" altLang="pt-BR" sz="2400" dirty="0">
                <a:latin typeface="Times" panose="02020603050405020304" pitchFamily="18" charset="0"/>
              </a:rPr>
              <a:t>= 7,2 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F7CD06-FCC0-47EE-9ED7-7C31710A96B6}"/>
              </a:ext>
            </a:extLst>
          </p:cNvPr>
          <p:cNvSpPr txBox="1"/>
          <p:nvPr/>
        </p:nvSpPr>
        <p:spPr>
          <a:xfrm>
            <a:off x="6843314" y="2398465"/>
            <a:ext cx="48906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 inicio pH é  7</a:t>
            </a:r>
          </a:p>
          <a:p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Depois ocorreu adição de 1 ml  </a:t>
            </a:r>
            <a:r>
              <a:rPr lang="pt-BR" dirty="0" err="1">
                <a:solidFill>
                  <a:srgbClr val="0000CC"/>
                </a:solidFill>
                <a:sym typeface="Wingdings" panose="05000000000000000000" pitchFamily="2" charset="2"/>
              </a:rPr>
              <a:t>HCl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0,1 M= 10</a:t>
            </a:r>
            <a:r>
              <a:rPr lang="pt-BR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-3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L   </a:t>
            </a:r>
          </a:p>
          <a:p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10</a:t>
            </a:r>
            <a:r>
              <a:rPr lang="pt-BR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-3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L x 0,1M = 10</a:t>
            </a:r>
            <a:r>
              <a:rPr lang="pt-BR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-4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moles</a:t>
            </a:r>
          </a:p>
          <a:p>
            <a:endParaRPr lang="pt-BR" baseline="30000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endParaRPr lang="pt-BR" baseline="30000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10</a:t>
            </a:r>
            <a:r>
              <a:rPr lang="pt-BR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-4 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moles/ 0,1 L =  10</a:t>
            </a:r>
            <a:r>
              <a:rPr lang="pt-BR" baseline="30000" dirty="0">
                <a:solidFill>
                  <a:srgbClr val="0000CC"/>
                </a:solidFill>
                <a:sym typeface="Wingdings" panose="05000000000000000000" pitchFamily="2" charset="2"/>
              </a:rPr>
              <a:t>-3</a:t>
            </a:r>
            <a:r>
              <a:rPr lang="pt-BR" dirty="0">
                <a:solidFill>
                  <a:srgbClr val="0000CC"/>
                </a:solidFill>
                <a:sym typeface="Wingdings" panose="05000000000000000000" pitchFamily="2" charset="2"/>
              </a:rPr>
              <a:t> M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4F6B12-6353-4C68-8329-B83D7CD3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37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9DBCA5-BDE8-4587-ACBD-4D4C38F0B94C}"/>
              </a:ext>
            </a:extLst>
          </p:cNvPr>
          <p:cNvSpPr txBox="1"/>
          <p:nvPr/>
        </p:nvSpPr>
        <p:spPr>
          <a:xfrm>
            <a:off x="2001855" y="1542209"/>
            <a:ext cx="75583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pt-BR" altLang="pt-BR" sz="1800" dirty="0">
                <a:latin typeface="Times" panose="02020603050405020304" pitchFamily="18" charset="0"/>
              </a:rPr>
              <a:t>pH = </a:t>
            </a:r>
            <a:r>
              <a:rPr lang="pt-BR" altLang="pt-BR" sz="1800" dirty="0" err="1">
                <a:latin typeface="Times" panose="02020603050405020304" pitchFamily="18" charset="0"/>
              </a:rPr>
              <a:t>pKa</a:t>
            </a:r>
            <a:r>
              <a:rPr lang="pt-BR" altLang="pt-BR" sz="1800" dirty="0">
                <a:latin typeface="Times" panose="02020603050405020304" pitchFamily="18" charset="0"/>
              </a:rPr>
              <a:t> + </a:t>
            </a:r>
            <a:r>
              <a:rPr lang="en-US" altLang="pt-BR" sz="1800" dirty="0">
                <a:latin typeface="Times" panose="02020603050405020304" pitchFamily="18" charset="0"/>
              </a:rPr>
              <a:t> log    </a:t>
            </a:r>
            <a:r>
              <a:rPr lang="en-US" altLang="pt-BR" sz="1800" u="sng" dirty="0">
                <a:latin typeface="Times" panose="02020603050405020304" pitchFamily="18" charset="0"/>
              </a:rPr>
              <a:t>[A</a:t>
            </a:r>
            <a:r>
              <a:rPr lang="en-US" altLang="pt-BR" sz="1800" u="sng" baseline="30000" dirty="0">
                <a:latin typeface="Times" panose="02020603050405020304" pitchFamily="18" charset="0"/>
              </a:rPr>
              <a:t>-</a:t>
            </a:r>
            <a:r>
              <a:rPr lang="en-US" altLang="pt-BR" sz="1800" u="sng" dirty="0">
                <a:latin typeface="Times" panose="02020603050405020304" pitchFamily="18" charset="0"/>
              </a:rPr>
              <a:t>] </a:t>
            </a:r>
            <a:r>
              <a:rPr lang="en-US" altLang="pt-BR" sz="1800" dirty="0">
                <a:latin typeface="Times" panose="02020603050405020304" pitchFamily="18" charset="0"/>
              </a:rPr>
              <a:t>     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Equação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de Henderson -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Hasselbach</a:t>
            </a:r>
            <a:endParaRPr lang="en-US" altLang="pt-BR" sz="2000" u="sng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pt-BR" sz="1800" dirty="0">
                <a:latin typeface="Times" panose="02020603050405020304" pitchFamily="18" charset="0"/>
              </a:rPr>
              <a:t>                             [HA]</a:t>
            </a:r>
          </a:p>
        </p:txBody>
      </p:sp>
    </p:spTree>
    <p:extLst>
      <p:ext uri="{BB962C8B-B14F-4D97-AF65-F5344CB8AC3E}">
        <p14:creationId xmlns:p14="http://schemas.microsoft.com/office/powerpoint/2010/main" val="34057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54F492-5EA5-9709-3DF7-BB9F3ABB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A55E46-A570-F09C-9C97-56A5C1F03C66}"/>
              </a:ext>
            </a:extLst>
          </p:cNvPr>
          <p:cNvSpPr txBox="1"/>
          <p:nvPr/>
        </p:nvSpPr>
        <p:spPr>
          <a:xfrm>
            <a:off x="773724" y="393895"/>
            <a:ext cx="299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Tampão citrato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B7892E5-DDF9-A207-85E5-F33DA30C91AE}"/>
              </a:ext>
            </a:extLst>
          </p:cNvPr>
          <p:cNvSpPr txBox="1"/>
          <p:nvPr/>
        </p:nvSpPr>
        <p:spPr>
          <a:xfrm>
            <a:off x="932319" y="1040226"/>
            <a:ext cx="8591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Acido cítrico pka1 = 3,1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Concentração no suco – 15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tamponante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pH =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+ log base/acido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4,1 = 3,1 + log base/acido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 = log base/acido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Base/acido = 10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 = 10 [acido]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tamponante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meq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H+/∆pH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94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A7AE114-4F52-4185-9253-C009A408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"/>
            <a:ext cx="887085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Fluidos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intra e extra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celulares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dos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organismos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vivos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1) </a:t>
            </a:r>
            <a:r>
              <a:rPr lang="en-US" altLang="pt-BR" sz="2400" dirty="0" err="1">
                <a:latin typeface="Times" panose="02020603050405020304" pitchFamily="18" charset="0"/>
              </a:rPr>
              <a:t>Tampão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intracelular</a:t>
            </a:r>
            <a:r>
              <a:rPr lang="en-US" altLang="pt-BR" sz="2400" dirty="0">
                <a:latin typeface="Times" panose="02020603050405020304" pitchFamily="18" charset="0"/>
              </a:rPr>
              <a:t> – </a:t>
            </a:r>
            <a:r>
              <a:rPr lang="en-US" altLang="pt-BR" sz="2400" dirty="0" err="1">
                <a:latin typeface="Times" panose="02020603050405020304" pitchFamily="18" charset="0"/>
              </a:rPr>
              <a:t>fosfato</a:t>
            </a:r>
            <a:r>
              <a:rPr lang="en-US" altLang="pt-BR" sz="2400" dirty="0">
                <a:latin typeface="Times" panose="02020603050405020304" pitchFamily="18" charset="0"/>
              </a:rPr>
              <a:t> pk’- 7,2 (H</a:t>
            </a:r>
            <a:r>
              <a:rPr lang="en-US" altLang="pt-BR" sz="2400" baseline="-25000" dirty="0">
                <a:latin typeface="Times" panose="02020603050405020304" pitchFamily="18" charset="0"/>
              </a:rPr>
              <a:t>2</a:t>
            </a:r>
            <a:r>
              <a:rPr lang="en-US" altLang="pt-BR" sz="2400" dirty="0">
                <a:latin typeface="Times" panose="02020603050405020304" pitchFamily="18" charset="0"/>
              </a:rPr>
              <a:t>PO</a:t>
            </a:r>
            <a:r>
              <a:rPr lang="en-US" altLang="pt-BR" sz="2400" baseline="-25000" dirty="0">
                <a:latin typeface="Times" panose="02020603050405020304" pitchFamily="18" charset="0"/>
              </a:rPr>
              <a:t>4</a:t>
            </a:r>
            <a:r>
              <a:rPr lang="en-US" altLang="pt-BR" sz="2400" dirty="0">
                <a:latin typeface="Times" panose="02020603050405020304" pitchFamily="18" charset="0"/>
              </a:rPr>
              <a:t>/ HPO</a:t>
            </a:r>
            <a:r>
              <a:rPr lang="en-US" altLang="pt-BR" sz="2400" baseline="-25000" dirty="0">
                <a:latin typeface="Times" panose="02020603050405020304" pitchFamily="18" charset="0"/>
              </a:rPr>
              <a:t>4</a:t>
            </a:r>
            <a:r>
              <a:rPr lang="en-US" altLang="pt-BR" sz="2400" baseline="30000" dirty="0">
                <a:latin typeface="Times" panose="02020603050405020304" pitchFamily="18" charset="0"/>
              </a:rPr>
              <a:t>-2 </a:t>
            </a:r>
            <a:r>
              <a:rPr lang="en-US" altLang="pt-BR" sz="2400" dirty="0"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2)</a:t>
            </a:r>
            <a:r>
              <a:rPr lang="en-US" altLang="pt-BR" sz="2400" dirty="0" err="1">
                <a:latin typeface="Times" panose="02020603050405020304" pitchFamily="18" charset="0"/>
              </a:rPr>
              <a:t>Tampão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extracelular</a:t>
            </a:r>
            <a:r>
              <a:rPr lang="en-US" altLang="pt-BR" sz="2400" dirty="0">
                <a:latin typeface="Times" panose="02020603050405020304" pitchFamily="18" charset="0"/>
              </a:rPr>
              <a:t> – </a:t>
            </a:r>
            <a:r>
              <a:rPr lang="en-US" altLang="pt-BR" sz="2400" dirty="0" err="1">
                <a:latin typeface="Times" panose="02020603050405020304" pitchFamily="18" charset="0"/>
              </a:rPr>
              <a:t>bicarbonato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pK</a:t>
            </a:r>
            <a:r>
              <a:rPr lang="en-US" altLang="pt-BR" sz="2400" dirty="0">
                <a:latin typeface="Times" panose="02020603050405020304" pitchFamily="18" charset="0"/>
              </a:rPr>
              <a:t>’- 6,37(H</a:t>
            </a:r>
            <a:r>
              <a:rPr lang="pt-BR" altLang="pt-BR" sz="2400" baseline="-25000" dirty="0"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latin typeface="Times" panose="02020603050405020304" pitchFamily="18" charset="0"/>
              </a:rPr>
              <a:t>CO</a:t>
            </a:r>
            <a:r>
              <a:rPr lang="pt-BR" altLang="pt-BR" sz="2400" baseline="-25000" dirty="0">
                <a:latin typeface="Times" panose="02020603050405020304" pitchFamily="18" charset="0"/>
              </a:rPr>
              <a:t>3</a:t>
            </a:r>
            <a:r>
              <a:rPr lang="pt-BR" altLang="pt-BR" sz="2400" dirty="0">
                <a:latin typeface="Times" panose="02020603050405020304" pitchFamily="18" charset="0"/>
              </a:rPr>
              <a:t>/HCO</a:t>
            </a:r>
            <a:r>
              <a:rPr lang="pt-BR" altLang="pt-BR" sz="2400" baseline="-25000" dirty="0">
                <a:latin typeface="Times" panose="02020603050405020304" pitchFamily="18" charset="0"/>
              </a:rPr>
              <a:t>3</a:t>
            </a:r>
            <a:r>
              <a:rPr lang="pt-BR" altLang="pt-BR" sz="2400" baseline="30000" dirty="0">
                <a:latin typeface="Times" panose="02020603050405020304" pitchFamily="18" charset="0"/>
              </a:rPr>
              <a:t>-</a:t>
            </a:r>
            <a:r>
              <a:rPr lang="pt-BR" altLang="pt-BR" sz="2400" dirty="0">
                <a:latin typeface="Times" panose="02020603050405020304" pitchFamily="18" charset="0"/>
              </a:rPr>
              <a:t>)</a:t>
            </a: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(</a:t>
            </a:r>
            <a:r>
              <a:rPr lang="en-US" altLang="pt-BR" sz="2400" dirty="0" err="1">
                <a:latin typeface="Times" panose="02020603050405020304" pitchFamily="18" charset="0"/>
              </a:rPr>
              <a:t>sangue</a:t>
            </a:r>
            <a:r>
              <a:rPr lang="en-US" altLang="pt-BR" sz="2400" dirty="0">
                <a:latin typeface="Times" panose="02020603050405020304" pitchFamily="18" charset="0"/>
              </a:rPr>
              <a:t> e </a:t>
            </a:r>
            <a:r>
              <a:rPr lang="en-US" altLang="pt-BR" sz="2400" dirty="0" err="1">
                <a:latin typeface="Times" panose="02020603050405020304" pitchFamily="18" charset="0"/>
              </a:rPr>
              <a:t>fluido</a:t>
            </a:r>
            <a:r>
              <a:rPr lang="en-US" altLang="pt-BR" sz="2400" dirty="0">
                <a:latin typeface="Times" panose="02020603050405020304" pitchFamily="18" charset="0"/>
              </a:rPr>
              <a:t> </a:t>
            </a:r>
            <a:r>
              <a:rPr lang="en-US" altLang="pt-BR" sz="2400" dirty="0" err="1">
                <a:latin typeface="Times" panose="02020603050405020304" pitchFamily="18" charset="0"/>
              </a:rPr>
              <a:t>intersticial</a:t>
            </a:r>
            <a:r>
              <a:rPr lang="en-US" altLang="pt-BR" sz="2400" dirty="0"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>
                <a:latin typeface="Times" panose="02020603050405020304" pitchFamily="18" charset="0"/>
              </a:rPr>
              <a:t>3) </a:t>
            </a:r>
            <a:r>
              <a:rPr lang="en-US" altLang="pt-BR" sz="2400" dirty="0" err="1">
                <a:latin typeface="Times" panose="02020603050405020304" pitchFamily="18" charset="0"/>
              </a:rPr>
              <a:t>Histidina</a:t>
            </a:r>
            <a:r>
              <a:rPr lang="en-US" altLang="pt-BR" sz="2400" dirty="0">
                <a:latin typeface="Times" panose="02020603050405020304" pitchFamily="18" charset="0"/>
              </a:rPr>
              <a:t> (pk’-6,0) - </a:t>
            </a:r>
            <a:r>
              <a:rPr lang="en-US" altLang="pt-BR" sz="2400" dirty="0" err="1">
                <a:latin typeface="Times" panose="02020603050405020304" pitchFamily="18" charset="0"/>
              </a:rPr>
              <a:t>hemoglobina</a:t>
            </a:r>
            <a:endParaRPr lang="en-US" altLang="pt-BR" sz="2400" dirty="0">
              <a:latin typeface="Times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>
              <a:latin typeface="Times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A4D71EC-A8D7-4982-BEB0-E2060ACF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35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647E8D-6C9F-4954-8948-34CFC2F5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76223" y="1213540"/>
            <a:ext cx="2514600" cy="35604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AA3200-CD53-48EC-8006-2A337001150F}"/>
              </a:ext>
            </a:extLst>
          </p:cNvPr>
          <p:cNvSpPr txBox="1"/>
          <p:nvPr/>
        </p:nvSpPr>
        <p:spPr>
          <a:xfrm>
            <a:off x="2514600" y="376424"/>
            <a:ext cx="4491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A água no estado líquido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8F745A-49AB-41B1-B2F8-20799DB6F83B}"/>
              </a:ext>
            </a:extLst>
          </p:cNvPr>
          <p:cNvSpPr txBox="1"/>
          <p:nvPr/>
        </p:nvSpPr>
        <p:spPr>
          <a:xfrm>
            <a:off x="6096000" y="1567668"/>
            <a:ext cx="4422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Rede instável e tridimensional a 25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  <a:p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5D738E-B13A-4EC5-8DD3-7EA3EC9B9278}"/>
              </a:ext>
            </a:extLst>
          </p:cNvPr>
          <p:cNvSpPr txBox="1"/>
          <p:nvPr/>
        </p:nvSpPr>
        <p:spPr>
          <a:xfrm>
            <a:off x="6096000" y="2976202"/>
            <a:ext cx="4142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Cada molécula de água forma 3 a 4 ligações de hidrogênio, mais próximas, mais coesas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D26891C-DB82-4458-8D5B-430BF545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834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68DAD-F0D6-42B5-89DF-19FEE6DC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6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O tampão fosfato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3600" dirty="0"/>
              <a:t>H</a:t>
            </a:r>
            <a:r>
              <a:rPr lang="pt-BR" sz="3600" baseline="-25000" dirty="0"/>
              <a:t>2</a:t>
            </a:r>
            <a:r>
              <a:rPr lang="pt-BR" sz="3600" dirty="0"/>
              <a:t>PO</a:t>
            </a:r>
            <a:r>
              <a:rPr lang="pt-BR" sz="3600" baseline="-25000" dirty="0"/>
              <a:t>4</a:t>
            </a:r>
            <a:r>
              <a:rPr lang="pt-BR" sz="3600" baseline="30000" dirty="0"/>
              <a:t>-</a:t>
            </a:r>
            <a:r>
              <a:rPr lang="pt-BR" sz="3600" dirty="0"/>
              <a:t>                              H</a:t>
            </a:r>
            <a:r>
              <a:rPr lang="pt-BR" sz="3600" baseline="30000" dirty="0"/>
              <a:t>+</a:t>
            </a:r>
            <a:r>
              <a:rPr lang="pt-BR" sz="3600" dirty="0"/>
              <a:t> + HPO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• é </a:t>
            </a:r>
            <a:r>
              <a:rPr lang="pt-BR" dirty="0" err="1"/>
              <a:t>tamponante</a:t>
            </a:r>
            <a:r>
              <a:rPr lang="pt-BR" dirty="0"/>
              <a:t> efetivo dos fluidos intracelulares </a:t>
            </a:r>
          </a:p>
          <a:p>
            <a:r>
              <a:rPr lang="pt-BR" dirty="0"/>
              <a:t>• </a:t>
            </a:r>
            <a:r>
              <a:rPr lang="pt-BR" dirty="0" err="1"/>
              <a:t>pKa</a:t>
            </a:r>
            <a:r>
              <a:rPr lang="pt-BR" dirty="0"/>
              <a:t>= 6,86 (resiste às variações entre pH 6,4-7,8) </a:t>
            </a:r>
          </a:p>
          <a:p>
            <a:r>
              <a:rPr lang="pt-BR" dirty="0"/>
              <a:t>• nos mamíferos, os fluidos extracelulares e a maioria dos compartimentos citoplasmáticos tem pH na região de 6,9- 7,4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B22DC0-86D1-43B2-AAF8-2C194679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40</a:t>
            </a:fld>
            <a:endParaRPr lang="pt-BR"/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F26E6C5C-F6B6-4A68-B18A-ADE3336B7EAA}"/>
              </a:ext>
            </a:extLst>
          </p:cNvPr>
          <p:cNvSpPr/>
          <p:nvPr/>
        </p:nvSpPr>
        <p:spPr>
          <a:xfrm>
            <a:off x="4614203" y="1786597"/>
            <a:ext cx="1736657" cy="2454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41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A4489E-8BD0-450F-AB49-30F9B727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362200"/>
            <a:ext cx="851066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0402B6B-4F16-4101-857F-8DE6C3C9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90325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Tampões biológicos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O aminoácido HISTIDINA, um componente de proteínas, é um ácido fraco (</a:t>
            </a:r>
            <a:r>
              <a:rPr lang="pt-BR" altLang="pt-BR" sz="2000" dirty="0" err="1">
                <a:latin typeface="Arial" panose="020B0604020202020204" pitchFamily="34" charset="0"/>
              </a:rPr>
              <a:t>pKa</a:t>
            </a:r>
            <a:r>
              <a:rPr lang="pt-BR" altLang="pt-BR" sz="2000" dirty="0">
                <a:latin typeface="Arial" panose="020B0604020202020204" pitchFamily="34" charset="0"/>
              </a:rPr>
              <a:t> = 6,0) com poder </a:t>
            </a:r>
            <a:r>
              <a:rPr lang="pt-BR" altLang="pt-BR" sz="2000" dirty="0" err="1">
                <a:latin typeface="Arial" panose="020B0604020202020204" pitchFamily="34" charset="0"/>
              </a:rPr>
              <a:t>tamponante</a:t>
            </a:r>
            <a:r>
              <a:rPr lang="pt-BR" altLang="pt-BR" sz="2000" dirty="0">
                <a:latin typeface="Arial" panose="020B0604020202020204" pitchFamily="34" charset="0"/>
              </a:rPr>
              <a:t> nos sistemas biológicos</a:t>
            </a:r>
            <a:endParaRPr lang="en-US" altLang="pt-BR" sz="2000" dirty="0"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E8692E-1A19-4776-8DA5-EB9FAF5E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38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x-02-04-f1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969EE7F2-6082-4548-8505-61C14DE3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3463"/>
            <a:ext cx="8401386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FF5CE56-99F4-443C-9B3E-54D51EB5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9" y="203200"/>
            <a:ext cx="9555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Tamponamento</a:t>
            </a:r>
            <a:r>
              <a:rPr lang="en-US" alt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do </a:t>
            </a:r>
            <a:r>
              <a:rPr lang="en-US" alt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sangue</a:t>
            </a:r>
            <a:r>
              <a:rPr lang="en-US" alt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pH 7,4 - </a:t>
            </a:r>
            <a:r>
              <a:rPr lang="en-US" alt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sistema</a:t>
            </a:r>
            <a:r>
              <a:rPr lang="en-US" alt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tampão</a:t>
            </a:r>
            <a:r>
              <a:rPr lang="en-US" alt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bicarbonato</a:t>
            </a:r>
            <a:endParaRPr lang="pt-BR" altLang="pt-BR" sz="2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F9C0D7-C01F-41F4-93A6-EB4009D6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364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>
            <a:extLst>
              <a:ext uri="{FF2B5EF4-FFF2-40B4-BE49-F238E27FC236}">
                <a16:creationId xmlns:a16="http://schemas.microsoft.com/office/drawing/2014/main" id="{A2F56D52-6273-4175-A760-6B1BB683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78" y="851848"/>
            <a:ext cx="93077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Responda: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1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) Qual a massa, em gramas, de NaH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PO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(PM=138,01) e Na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HPO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(PM=141,98) necessário para se obter 1 l de uma solução tampão com pH 7,0 (</a:t>
            </a:r>
            <a:r>
              <a:rPr lang="pt-BR" altLang="pt-BR" sz="2400" dirty="0" err="1">
                <a:solidFill>
                  <a:srgbClr val="FF0000"/>
                </a:solidFill>
                <a:latin typeface="Times" panose="02020603050405020304" pitchFamily="18" charset="0"/>
              </a:rPr>
              <a:t>pk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=6,86) e concentração total de fosfato 0,1 M?</a:t>
            </a:r>
          </a:p>
        </p:txBody>
      </p:sp>
      <p:sp>
        <p:nvSpPr>
          <p:cNvPr id="5" name="Retângulo 2">
            <a:extLst>
              <a:ext uri="{FF2B5EF4-FFF2-40B4-BE49-F238E27FC236}">
                <a16:creationId xmlns:a16="http://schemas.microsoft.com/office/drawing/2014/main" id="{E1B6E29E-79E7-410A-91A0-C73AD0AC9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578" y="3061648"/>
            <a:ext cx="92020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2)Deseja-se preparar um tampão de ácido bórico 0,2 M com pH 9,0. Que quantidades de ácido bórico e de borato de sódio seriam necessárias para o preparo de 1 litro desta solução?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Dispõe-se de H3BO3 (PM=61,8) e NA3BO3 (PM=127,8) e sabe-se que o </a:t>
            </a:r>
            <a:r>
              <a:rPr lang="pt-BR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pKa</a:t>
            </a:r>
            <a:r>
              <a:rPr lang="pt-BR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do ácido bórico é igual a 9,24.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000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3)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Calcule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os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valores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apropriados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e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desenhe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a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curva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titulação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de 500 ml de um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ácido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000" dirty="0" err="1">
                <a:solidFill>
                  <a:srgbClr val="FF0000"/>
                </a:solidFill>
                <a:latin typeface="Times" panose="02020603050405020304" pitchFamily="18" charset="0"/>
              </a:rPr>
              <a:t>fraco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HA 0,1 M (Ka = 10</a:t>
            </a:r>
            <a:r>
              <a:rPr lang="en-US" altLang="pt-BR" sz="2000" baseline="30000" dirty="0">
                <a:solidFill>
                  <a:srgbClr val="FF0000"/>
                </a:solidFill>
                <a:latin typeface="Times" panose="02020603050405020304" pitchFamily="18" charset="0"/>
              </a:rPr>
              <a:t>-5)</a:t>
            </a:r>
            <a:r>
              <a:rPr lang="en-US" altLang="pt-BR" sz="2000" dirty="0">
                <a:solidFill>
                  <a:srgbClr val="FF0000"/>
                </a:solidFill>
                <a:latin typeface="Times" panose="02020603050405020304" pitchFamily="18" charset="0"/>
              </a:rPr>
              <a:t> com KOH 0,1 M</a:t>
            </a:r>
            <a:endParaRPr lang="pt-BR" altLang="pt-BR" sz="2000" baseline="300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208911B-31EB-4DDD-BBC9-593C5B70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94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EB0A7-377C-47B4-A1F1-3C165FF0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Qual a massa, em gramas, de NaH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PO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(PM=138,01) e Na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HPO</a:t>
            </a:r>
            <a:r>
              <a:rPr lang="pt-BR" altLang="pt-BR" sz="2400" baseline="-25000" dirty="0">
                <a:solidFill>
                  <a:srgbClr val="FF0000"/>
                </a:solidFill>
                <a:latin typeface="Times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 (PM=141,98) necessário para se obter 1 l de uma solução tampão com pH 7,0 (</a:t>
            </a:r>
            <a:r>
              <a:rPr lang="pt-BR" altLang="pt-BR" sz="2400" dirty="0" err="1">
                <a:solidFill>
                  <a:srgbClr val="FF0000"/>
                </a:solidFill>
                <a:latin typeface="Times" panose="02020603050405020304" pitchFamily="18" charset="0"/>
              </a:rPr>
              <a:t>pk</a:t>
            </a:r>
            <a:r>
              <a:rPr lang="pt-BR" altLang="pt-BR" sz="2400" dirty="0">
                <a:solidFill>
                  <a:srgbClr val="FF0000"/>
                </a:solidFill>
                <a:latin typeface="Times" panose="02020603050405020304" pitchFamily="18" charset="0"/>
              </a:rPr>
              <a:t>=6,86) e concentração total de fosfato 0,1 M?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C2DE6-3E13-435E-96EF-6B5BEA66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914292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7=6,86 + log </a:t>
            </a:r>
            <a:r>
              <a:rPr lang="pt-BR" sz="2400" u="sng" dirty="0"/>
              <a:t>[receptor de prótons]            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                        [doador de prótons]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0,14 = log    </a:t>
            </a:r>
            <a:r>
              <a:rPr lang="pt-BR" sz="2400" u="sng" dirty="0"/>
              <a:t>[receptor de prótons]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                        [doador de prótons]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1,38 = </a:t>
            </a:r>
            <a:r>
              <a:rPr lang="pt-BR" sz="2400" u="sng" dirty="0"/>
              <a:t>[receptor de prótons]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             [doador de prótons]</a:t>
            </a:r>
          </a:p>
          <a:p>
            <a:pPr>
              <a:lnSpc>
                <a:spcPct val="100000"/>
              </a:lnSpc>
            </a:pPr>
            <a:endParaRPr lang="pt-BR" sz="2400" dirty="0"/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receptor de prótons] +  [doador de prótons] = 0,1</a:t>
            </a:r>
          </a:p>
          <a:p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1,38  [doador de prótons] +  [doador de prótons] = 0,1</a:t>
            </a:r>
          </a:p>
          <a:p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2,38  [doador de prótons]=0,1</a:t>
            </a:r>
          </a:p>
          <a:p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 [doador de prótons]= 0,042</a:t>
            </a:r>
          </a:p>
          <a:p>
            <a:r>
              <a:rPr lang="pt-BR" sz="2400" dirty="0"/>
              <a:t> [receptor de prótons] = 0,058</a:t>
            </a: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54EFAF-4FD6-4710-9C95-A1287D4B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44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437B6E-15CC-43DD-8CF2-20B9174443B2}"/>
              </a:ext>
            </a:extLst>
          </p:cNvPr>
          <p:cNvSpPr txBox="1"/>
          <p:nvPr/>
        </p:nvSpPr>
        <p:spPr>
          <a:xfrm>
            <a:off x="8229600" y="1814732"/>
            <a:ext cx="28472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0,042 = </a:t>
            </a:r>
            <a:r>
              <a:rPr lang="pt-BR" sz="2800" b="1" u="sng" dirty="0">
                <a:solidFill>
                  <a:schemeClr val="accent6">
                    <a:lumMod val="75000"/>
                  </a:schemeClr>
                </a:solidFill>
              </a:rPr>
              <a:t>m     </a:t>
            </a: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             138 x 1</a:t>
            </a:r>
          </a:p>
          <a:p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m= 5,8 g</a:t>
            </a:r>
          </a:p>
          <a:p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0,058 = </a:t>
            </a:r>
            <a:r>
              <a:rPr lang="pt-BR" sz="2800" b="1" u="sng" dirty="0">
                <a:solidFill>
                  <a:schemeClr val="accent6">
                    <a:lumMod val="75000"/>
                  </a:schemeClr>
                </a:solidFill>
              </a:rPr>
              <a:t>m      </a:t>
            </a: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             141,98 x 1</a:t>
            </a:r>
          </a:p>
          <a:p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m = 8,23 g</a:t>
            </a:r>
          </a:p>
        </p:txBody>
      </p:sp>
    </p:spTree>
    <p:extLst>
      <p:ext uri="{BB962C8B-B14F-4D97-AF65-F5344CB8AC3E}">
        <p14:creationId xmlns:p14="http://schemas.microsoft.com/office/powerpoint/2010/main" val="7083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6763CE-1A7D-40B2-A69A-DF99AD47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6758B5-63C9-4ABE-BCA7-490202CC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1" y="380999"/>
            <a:ext cx="10741041" cy="9710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5499C5-8678-4868-9F0F-861441A6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01" y="1352086"/>
            <a:ext cx="7034110" cy="33917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8B595B-41BE-4EA0-B9CF-2121A0B15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3182"/>
            <a:ext cx="9317402" cy="11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4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2F5C65-7F6F-47E9-8557-3FF6C9B3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0CF240-5C48-468C-823A-0E6EA16E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306315"/>
            <a:ext cx="8154408" cy="31226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E5B88B-4B9D-4C6E-A1F1-44D50861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8" y="3741886"/>
            <a:ext cx="9424291" cy="11520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1FBBB2-9ACF-490F-BDA9-7B908924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17" y="5034519"/>
            <a:ext cx="4312616" cy="15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7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0C13EA-E7C7-4195-8717-D3DFAC47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47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2E51F2-3714-466D-BF2F-A5E944434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48" y="718087"/>
            <a:ext cx="6848952" cy="3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7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FD7C6EA-93A7-41E1-9EAD-1B04FD5A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70" y="2856540"/>
            <a:ext cx="6596743" cy="24357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8DBBA1-3233-4BC7-A9F2-E15E46FC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12" y="1751249"/>
            <a:ext cx="7901721" cy="10641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64F6BAA-A6B1-4497-995A-E0C489872FB0}"/>
              </a:ext>
            </a:extLst>
          </p:cNvPr>
          <p:cNvSpPr txBox="1"/>
          <p:nvPr/>
        </p:nvSpPr>
        <p:spPr>
          <a:xfrm>
            <a:off x="4389100" y="5602368"/>
            <a:ext cx="341379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Mais ligações de H são quebradas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3B6B9B87-CFFA-41F3-8D2A-7677CC6A517B}"/>
              </a:ext>
            </a:extLst>
          </p:cNvPr>
          <p:cNvSpPr/>
          <p:nvPr/>
        </p:nvSpPr>
        <p:spPr>
          <a:xfrm rot="5400000">
            <a:off x="6023312" y="4873945"/>
            <a:ext cx="145375" cy="11467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E61EF5-713C-4375-A322-683E425D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5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93D528-AF9C-4B6A-8B90-9C0902D5AE45}"/>
              </a:ext>
            </a:extLst>
          </p:cNvPr>
          <p:cNvSpPr txBox="1"/>
          <p:nvPr/>
        </p:nvSpPr>
        <p:spPr>
          <a:xfrm>
            <a:off x="4065563" y="424635"/>
            <a:ext cx="3833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Efeito da temperatura</a:t>
            </a:r>
          </a:p>
        </p:txBody>
      </p:sp>
    </p:spTree>
    <p:extLst>
      <p:ext uri="{BB962C8B-B14F-4D97-AF65-F5344CB8AC3E}">
        <p14:creationId xmlns:p14="http://schemas.microsoft.com/office/powerpoint/2010/main" val="40662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2-02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788D4B10-2E46-4E34-A457-D1F85A27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141413"/>
            <a:ext cx="357028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63885464-6952-4251-BAB8-5CA8F4A4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" y="539213"/>
            <a:ext cx="10538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A </a:t>
            </a:r>
            <a:r>
              <a:rPr lang="en-US" altLang="pt-BR" sz="2800" b="1" dirty="0" err="1">
                <a:solidFill>
                  <a:srgbClr val="0000CC"/>
                </a:solidFill>
                <a:latin typeface="Tahoma" panose="020B0604030504040204" pitchFamily="34" charset="0"/>
              </a:rPr>
              <a:t>estrutura</a:t>
            </a:r>
            <a:r>
              <a:rPr lang="en-US" altLang="pt-BR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 da </a:t>
            </a:r>
            <a:r>
              <a:rPr lang="en-US" altLang="pt-BR" sz="2800" b="1" dirty="0" err="1">
                <a:solidFill>
                  <a:srgbClr val="0000CC"/>
                </a:solidFill>
                <a:latin typeface="Tahoma" panose="020B0604030504040204" pitchFamily="34" charset="0"/>
              </a:rPr>
              <a:t>água</a:t>
            </a:r>
            <a:r>
              <a:rPr lang="en-US" altLang="pt-BR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 no </a:t>
            </a:r>
            <a:r>
              <a:rPr lang="en-US" altLang="pt-BR" sz="2800" b="1" dirty="0" err="1">
                <a:solidFill>
                  <a:srgbClr val="0000CC"/>
                </a:solidFill>
                <a:latin typeface="Tahoma" panose="020B0604030504040204" pitchFamily="34" charset="0"/>
              </a:rPr>
              <a:t>gelo</a:t>
            </a:r>
            <a:r>
              <a:rPr lang="en-US" altLang="pt-BR" sz="2800" b="1" dirty="0">
                <a:solidFill>
                  <a:srgbClr val="0000CC"/>
                </a:solidFill>
                <a:latin typeface="Tahoma" panose="020B0604030504040204" pitchFamily="34" charset="0"/>
              </a:rPr>
              <a:t>  - </a:t>
            </a:r>
            <a:r>
              <a:rPr lang="en-US" altLang="pt-BR" sz="2800" dirty="0">
                <a:latin typeface="Times" panose="02020603050405020304" pitchFamily="18" charset="0"/>
              </a:rPr>
              <a:t> </a:t>
            </a:r>
            <a:r>
              <a:rPr lang="en-US" altLang="pt-BR" sz="2800" dirty="0" err="1">
                <a:latin typeface="Times" panose="02020603050405020304" pitchFamily="18" charset="0"/>
              </a:rPr>
              <a:t>cristal</a:t>
            </a:r>
            <a:r>
              <a:rPr lang="en-US" altLang="pt-BR" sz="2800" dirty="0">
                <a:latin typeface="Times" panose="02020603050405020304" pitchFamily="18" charset="0"/>
              </a:rPr>
              <a:t> </a:t>
            </a:r>
            <a:r>
              <a:rPr lang="en-US" altLang="pt-BR" sz="2800" dirty="0" err="1">
                <a:latin typeface="Times" panose="02020603050405020304" pitchFamily="18" charset="0"/>
              </a:rPr>
              <a:t>formado</a:t>
            </a:r>
            <a:r>
              <a:rPr lang="en-US" altLang="pt-BR" sz="2800" dirty="0">
                <a:latin typeface="Times" panose="02020603050405020304" pitchFamily="18" charset="0"/>
              </a:rPr>
              <a:t> por </a:t>
            </a:r>
            <a:r>
              <a:rPr lang="en-US" altLang="pt-BR" sz="2800" dirty="0" err="1">
                <a:latin typeface="Times" panose="02020603050405020304" pitchFamily="18" charset="0"/>
              </a:rPr>
              <a:t>ligações</a:t>
            </a:r>
            <a:r>
              <a:rPr lang="en-US" altLang="pt-BR" sz="2800" dirty="0">
                <a:latin typeface="Times" panose="02020603050405020304" pitchFamily="18" charset="0"/>
              </a:rPr>
              <a:t> de H</a:t>
            </a:r>
            <a:endParaRPr lang="pt-BR" altLang="pt-BR" sz="2800" dirty="0">
              <a:latin typeface="Times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BC30CA0-5DFD-42CA-ABB4-46CF1712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83" y="2598003"/>
            <a:ext cx="6118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latin typeface="Times" panose="02020603050405020304" pitchFamily="18" charset="0"/>
              </a:rPr>
              <a:t>O </a:t>
            </a:r>
            <a:r>
              <a:rPr lang="en-US" altLang="pt-BR" sz="2400" b="1" dirty="0" err="1">
                <a:latin typeface="Times" panose="02020603050405020304" pitchFamily="18" charset="0"/>
              </a:rPr>
              <a:t>gelo</a:t>
            </a:r>
            <a:r>
              <a:rPr lang="en-US" altLang="pt-BR" sz="2400" b="1" dirty="0"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latin typeface="Times" panose="02020603050405020304" pitchFamily="18" charset="0"/>
              </a:rPr>
              <a:t>possui</a:t>
            </a:r>
            <a:r>
              <a:rPr lang="en-US" altLang="pt-BR" sz="2400" b="1" dirty="0">
                <a:latin typeface="Times" panose="02020603050405020304" pitchFamily="18" charset="0"/>
              </a:rPr>
              <a:t> 15% a </a:t>
            </a:r>
            <a:r>
              <a:rPr lang="en-US" altLang="pt-BR" sz="2400" b="1" dirty="0" err="1">
                <a:latin typeface="Times" panose="02020603050405020304" pitchFamily="18" charset="0"/>
              </a:rPr>
              <a:t>mais</a:t>
            </a:r>
            <a:r>
              <a:rPr lang="en-US" altLang="pt-BR" sz="2400" b="1" dirty="0"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latin typeface="Times" panose="02020603050405020304" pitchFamily="18" charset="0"/>
              </a:rPr>
              <a:t>ligações</a:t>
            </a:r>
            <a:r>
              <a:rPr lang="en-US" altLang="pt-BR" sz="2400" b="1" dirty="0"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latin typeface="Times" panose="02020603050405020304" pitchFamily="18" charset="0"/>
              </a:rPr>
              <a:t>hidrogênio</a:t>
            </a:r>
            <a:r>
              <a:rPr lang="en-US" altLang="pt-BR" sz="2400" b="1" dirty="0">
                <a:latin typeface="Times" panose="02020603050405020304" pitchFamily="18" charset="0"/>
              </a:rPr>
              <a:t> que a </a:t>
            </a:r>
            <a:r>
              <a:rPr lang="en-US" altLang="pt-BR" sz="2400" b="1" dirty="0" err="1">
                <a:latin typeface="Times" panose="02020603050405020304" pitchFamily="18" charset="0"/>
              </a:rPr>
              <a:t>água</a:t>
            </a:r>
            <a:r>
              <a:rPr lang="en-US" altLang="pt-BR" sz="2400" b="1" dirty="0">
                <a:latin typeface="Times" panose="02020603050405020304" pitchFamily="18" charset="0"/>
              </a:rPr>
              <a:t> </a:t>
            </a:r>
            <a:endParaRPr lang="pt-BR" altLang="pt-BR" sz="2400" b="1" dirty="0">
              <a:latin typeface="Times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763F1DB-EB63-42FA-A303-6628E68D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770" y="3625298"/>
            <a:ext cx="54604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Times" panose="02020603050405020304" pitchFamily="18" charset="0"/>
              </a:rPr>
              <a:t>No gelo, </a:t>
            </a:r>
            <a:r>
              <a:rPr lang="pt-BR" altLang="pt-BR" sz="2400" dirty="0">
                <a:latin typeface="Times" panose="02020603050405020304" pitchFamily="18" charset="0"/>
              </a:rPr>
              <a:t>a presença de muitas ligações de hidrogênio deixa a </a:t>
            </a:r>
            <a:r>
              <a:rPr lang="pt-BR" altLang="pt-BR" sz="2400" b="1" dirty="0">
                <a:latin typeface="Times" panose="02020603050405020304" pitchFamily="18" charset="0"/>
              </a:rPr>
              <a:t>estrutura expandida </a:t>
            </a:r>
            <a:r>
              <a:rPr lang="pt-BR" altLang="pt-BR" sz="2400" dirty="0">
                <a:latin typeface="Times" panose="02020603050405020304" pitchFamily="18" charset="0"/>
              </a:rPr>
              <a:t>e bastante porosa.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Anéis de 6 moléculas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" panose="02020603050405020304" pitchFamily="18" charset="0"/>
              </a:rPr>
              <a:t>A densidade do gelo é menor que da água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latin typeface="Times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BD88FA-FF42-4017-BF05-C53A140F1E10}"/>
              </a:ext>
            </a:extLst>
          </p:cNvPr>
          <p:cNvSpPr txBox="1"/>
          <p:nvPr/>
        </p:nvSpPr>
        <p:spPr>
          <a:xfrm>
            <a:off x="5261315" y="1407092"/>
            <a:ext cx="53513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Por que o gelo flutua na água?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A resposta está na sua estrutura</a:t>
            </a:r>
          </a:p>
          <a:p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B19FDA-4BE5-4AE2-9B14-5682565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5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-02-04.jpg                                               0003BD08 LONE PINE                      B8968932:">
            <a:extLst>
              <a:ext uri="{FF2B5EF4-FFF2-40B4-BE49-F238E27FC236}">
                <a16:creationId xmlns:a16="http://schemas.microsoft.com/office/drawing/2014/main" id="{0CC6EE64-ACF2-42FB-9AB6-ADEF7F72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9" y="1302943"/>
            <a:ext cx="8014601" cy="425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6B18D16-6391-43AB-AB8C-12883ECB0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125" y="550468"/>
            <a:ext cx="8142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Algumas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ligações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hidrogênio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de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importancia</a:t>
            </a:r>
            <a:r>
              <a:rPr lang="en-US" altLang="pt-BR" sz="2400" b="1" dirty="0">
                <a:solidFill>
                  <a:srgbClr val="0000CC"/>
                </a:solidFill>
                <a:latin typeface="Times" panose="02020603050405020304" pitchFamily="18" charset="0"/>
              </a:rPr>
              <a:t> </a:t>
            </a:r>
            <a:r>
              <a:rPr lang="en-US" altLang="pt-BR" sz="2400" b="1" dirty="0" err="1">
                <a:solidFill>
                  <a:srgbClr val="0000CC"/>
                </a:solidFill>
                <a:latin typeface="Times" panose="02020603050405020304" pitchFamily="18" charset="0"/>
              </a:rPr>
              <a:t>biológica</a:t>
            </a:r>
            <a:endParaRPr lang="pt-BR" altLang="pt-BR" sz="2400" b="1" dirty="0">
              <a:solidFill>
                <a:srgbClr val="0000CC"/>
              </a:solidFill>
              <a:latin typeface="Times" panose="02020603050405020304" pitchFamily="18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76589F-AEE4-4DDB-8326-9DDBBF7D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80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F79F0E-7641-48FA-91D9-F131C031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8</a:t>
            </a:fld>
            <a:endParaRPr lang="pt-BR"/>
          </a:p>
        </p:txBody>
      </p:sp>
      <p:pic>
        <p:nvPicPr>
          <p:cNvPr id="2050" name="Picture 2" descr="As lágrimas do vinho | Winepedia">
            <a:extLst>
              <a:ext uri="{FF2B5EF4-FFF2-40B4-BE49-F238E27FC236}">
                <a16:creationId xmlns:a16="http://schemas.microsoft.com/office/drawing/2014/main" id="{C125FC3D-2217-487A-B629-281DE584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46" y="3805021"/>
            <a:ext cx="4372655" cy="29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ágrimas do vinho, o que elas nos indicam? | Reserva85">
            <a:extLst>
              <a:ext uri="{FF2B5EF4-FFF2-40B4-BE49-F238E27FC236}">
                <a16:creationId xmlns:a16="http://schemas.microsoft.com/office/drawing/2014/main" id="{92648376-C1CF-4A1B-898A-74D0B924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28" y="2644775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72C6EB-C506-4F20-96A3-D29EEE9C1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3" y="209816"/>
            <a:ext cx="4980298" cy="315773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8416B29-3849-4853-909C-2B074D34DAF3}"/>
              </a:ext>
            </a:extLst>
          </p:cNvPr>
          <p:cNvSpPr txBox="1"/>
          <p:nvPr/>
        </p:nvSpPr>
        <p:spPr>
          <a:xfrm>
            <a:off x="6379028" y="413016"/>
            <a:ext cx="4343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Propriedades da água</a:t>
            </a:r>
          </a:p>
          <a:p>
            <a:endParaRPr lang="pt-BR" sz="3600" dirty="0"/>
          </a:p>
          <a:p>
            <a:r>
              <a:rPr lang="pt-BR" sz="3600" dirty="0"/>
              <a:t>Coesão e Adesão</a:t>
            </a:r>
          </a:p>
        </p:txBody>
      </p:sp>
    </p:spTree>
    <p:extLst>
      <p:ext uri="{BB962C8B-B14F-4D97-AF65-F5344CB8AC3E}">
        <p14:creationId xmlns:p14="http://schemas.microsoft.com/office/powerpoint/2010/main" val="8084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B0A8F6F-C930-484E-82AA-34618C60B00E}"/>
              </a:ext>
            </a:extLst>
          </p:cNvPr>
          <p:cNvSpPr txBox="1"/>
          <p:nvPr/>
        </p:nvSpPr>
        <p:spPr>
          <a:xfrm>
            <a:off x="1885071" y="815926"/>
            <a:ext cx="387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Propriedades da água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E4EA22-315C-4903-8E0B-A1F7C3819015}"/>
              </a:ext>
            </a:extLst>
          </p:cNvPr>
          <p:cNvSpPr txBox="1"/>
          <p:nvPr/>
        </p:nvSpPr>
        <p:spPr>
          <a:xfrm>
            <a:off x="1153552" y="1674055"/>
            <a:ext cx="9847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75000"/>
                  </a:schemeClr>
                </a:solidFill>
              </a:rPr>
              <a:t>Coesão – força que mantém a água unida</a:t>
            </a:r>
          </a:p>
          <a:p>
            <a:endParaRPr lang="pt-BR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t-BR" sz="2400" dirty="0">
                <a:solidFill>
                  <a:schemeClr val="bg2">
                    <a:lumMod val="75000"/>
                  </a:schemeClr>
                </a:solidFill>
              </a:rPr>
              <a:t>Adesão – em superfícies polares ; explica o fenômeno da capilaridade</a:t>
            </a:r>
          </a:p>
          <a:p>
            <a:endParaRPr lang="pt-BR" sz="2400" dirty="0"/>
          </a:p>
          <a:p>
            <a:r>
              <a:rPr lang="pt-BR" sz="2400" dirty="0"/>
              <a:t>Tensão superficial – a agua forma uma extensa rede de ligações de hidrogênio que lhe confere grande tensão superficial</a:t>
            </a:r>
          </a:p>
          <a:p>
            <a:endParaRPr lang="pt-BR" sz="2400" dirty="0"/>
          </a:p>
          <a:p>
            <a:r>
              <a:rPr lang="pt-BR" sz="2400" dirty="0"/>
              <a:t>Alto calor especifico  - mantém a temperatura constante, é preciso muito calor 1 cal/g) para elevar 1 </a:t>
            </a:r>
            <a:r>
              <a:rPr lang="pt-BR" sz="2400" baseline="30000" dirty="0" err="1"/>
              <a:t>o</a:t>
            </a:r>
            <a:r>
              <a:rPr lang="pt-BR" sz="2400" dirty="0" err="1"/>
              <a:t>C</a:t>
            </a:r>
            <a:r>
              <a:rPr lang="pt-BR" sz="2400" dirty="0"/>
              <a:t> a temperatura da água </a:t>
            </a:r>
          </a:p>
          <a:p>
            <a:endParaRPr lang="pt-BR" sz="2400" dirty="0"/>
          </a:p>
          <a:p>
            <a:r>
              <a:rPr lang="pt-BR" sz="2400" dirty="0"/>
              <a:t>Alto calor de vaporização – a água não evapora com facilidade (540 cal/g)</a:t>
            </a:r>
          </a:p>
          <a:p>
            <a:endParaRPr lang="pt-BR" sz="24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A0896E9-4A9F-46D2-BDE5-1F963D01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AEA9-E1BF-4425-84DB-C8565276B78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171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22844</TotalTime>
  <Words>3283</Words>
  <Application>Microsoft Office PowerPoint</Application>
  <PresentationFormat>Widescreen</PresentationFormat>
  <Paragraphs>495</Paragraphs>
  <Slides>47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60" baseType="lpstr">
      <vt:lpstr>Arial</vt:lpstr>
      <vt:lpstr>Calibri</vt:lpstr>
      <vt:lpstr>Calibri Light</vt:lpstr>
      <vt:lpstr>Calibri,Bold</vt:lpstr>
      <vt:lpstr>inherit</vt:lpstr>
      <vt:lpstr>Poppins</vt:lpstr>
      <vt:lpstr>roboto</vt:lpstr>
      <vt:lpstr>Symbol</vt:lpstr>
      <vt:lpstr>Tahoma</vt:lpstr>
      <vt:lpstr>Times</vt:lpstr>
      <vt:lpstr>Times New Roman</vt:lpstr>
      <vt:lpstr>Wingdings</vt:lpstr>
      <vt:lpstr>Tema do Office</vt:lpstr>
      <vt:lpstr>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Propriedades solventes da água</vt:lpstr>
      <vt:lpstr>                         A água como solvente</vt:lpstr>
      <vt:lpstr>Formação de ligação de hidrogênio intramolecular entre dois sítios na molécula de sacarose</vt:lpstr>
      <vt:lpstr>Apresentação do PowerPoint</vt:lpstr>
      <vt:lpstr>Moléculas anfipáticas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a massa, em gramas, de NaH2PO4 (PM=138,01) e Na2HPO4 (PM=141,98) necessário para se obter 1 l de uma solução tampão com pH 7,0 (pk=6,86) e concentração total de fosfato 0,1 M?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Adriane Milagres</dc:creator>
  <cp:lastModifiedBy>Adriane Milagres</cp:lastModifiedBy>
  <cp:revision>149</cp:revision>
  <dcterms:created xsi:type="dcterms:W3CDTF">2020-07-09T20:10:59Z</dcterms:created>
  <dcterms:modified xsi:type="dcterms:W3CDTF">2022-08-25T18:42:59Z</dcterms:modified>
</cp:coreProperties>
</file>