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65938" cy="95408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FC10-76F2-4733-8BED-D18D29BCCFD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52E02-307D-4F0C-AD34-BF3A928F379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2448271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 DA INCIDÊNCIA DA TRIBUTAÇÃO: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ANÁLISE SOBRE QUEM RECAI A CARGA DO IMPOSTO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(UMA ANÁLISE DE EQUILÍBRIO PARCIAL)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 </a:t>
            </a:r>
            <a:r>
              <a:rPr lang="en-US" sz="2000" b="1" u="sng" dirty="0" smtClean="0"/>
              <a:t>OBSERVAÇÕES</a:t>
            </a:r>
            <a:r>
              <a:rPr lang="en-US" sz="2000" b="1" dirty="0" smtClean="0"/>
              <a:t>:</a:t>
            </a:r>
          </a:p>
          <a:p>
            <a:r>
              <a:rPr lang="en-US" sz="2000" dirty="0" smtClean="0"/>
              <a:t>SEM A TRIBUTAÇÃO, O EQUILÍBRIO (INICIAL) É (“E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”) E NÃO HÁ DISTINÇÃO ENTRE O PREÇO DE MERCADO PAGO PELO CONSUMIDOR E O PREÇO RECEBIDO PELO PRODUTOR:  (“P</a:t>
            </a:r>
            <a:r>
              <a:rPr lang="en-US" sz="2000" baseline="-25000" dirty="0" smtClean="0"/>
              <a:t>M(0)</a:t>
            </a:r>
            <a:r>
              <a:rPr lang="en-US" sz="2000" dirty="0" smtClean="0"/>
              <a:t>  =  P</a:t>
            </a:r>
            <a:r>
              <a:rPr lang="en-US" sz="2000" baseline="-25000" dirty="0" smtClean="0"/>
              <a:t>P(0)</a:t>
            </a:r>
            <a:r>
              <a:rPr lang="en-US" sz="2000" dirty="0" smtClean="0"/>
              <a:t>”)</a:t>
            </a:r>
          </a:p>
          <a:p>
            <a:endParaRPr lang="en-US" sz="2000" dirty="0" smtClean="0"/>
          </a:p>
          <a:p>
            <a:r>
              <a:rPr lang="en-US" sz="2000" dirty="0" smtClean="0"/>
              <a:t>COM A TRIBUTAÇÃO, O NOVO EQUILÍBRIO DE MERCADO É (“E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”) E DISTINGUE ENTRE O PREÇO RECEBIDO PELO </a:t>
            </a:r>
            <a:r>
              <a:rPr lang="en-US" sz="2000" dirty="0"/>
              <a:t>PRODUTOR (“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P(1</a:t>
            </a:r>
            <a:r>
              <a:rPr lang="en-US" sz="2000" baseline="-25000" dirty="0"/>
              <a:t>)</a:t>
            </a:r>
            <a:r>
              <a:rPr lang="en-US" sz="2000" dirty="0"/>
              <a:t>”)  </a:t>
            </a:r>
            <a:r>
              <a:rPr lang="en-US" sz="2000" dirty="0" smtClean="0"/>
              <a:t>E O PREÇO DE MERCADO PAGO PELO CONSUMIDOR (“</a:t>
            </a:r>
            <a:r>
              <a:rPr lang="en-US" sz="2000" dirty="0"/>
              <a:t>P</a:t>
            </a:r>
            <a:r>
              <a:rPr lang="en-US" sz="2000" baseline="-25000" dirty="0"/>
              <a:t>M(1</a:t>
            </a:r>
            <a:r>
              <a:rPr lang="en-US" sz="2000" baseline="-25000" dirty="0" smtClean="0"/>
              <a:t>)</a:t>
            </a:r>
            <a:r>
              <a:rPr lang="en-US" sz="2000" dirty="0" smtClean="0"/>
              <a:t>”).</a:t>
            </a:r>
          </a:p>
          <a:p>
            <a:endParaRPr lang="en-US" sz="2000" dirty="0" smtClean="0"/>
          </a:p>
          <a:p>
            <a:r>
              <a:rPr lang="en-US" sz="2000" dirty="0" smtClean="0"/>
              <a:t>O PREÇO RECEBIDO PELO PRODUTOR CAI EM RELAÇÃO À SITUAÇÃO SEM IMPOSTO, MAS SE REDUZ NUM NÍVEL MENOR DO QUE O MONTANTE DE IMPOSTO (T)</a:t>
            </a:r>
            <a:r>
              <a:rPr lang="pt-BR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                                          </a:t>
            </a:r>
            <a:r>
              <a:rPr lang="en-US" sz="2000" b="1" dirty="0" smtClean="0"/>
              <a:t>(P</a:t>
            </a:r>
            <a:r>
              <a:rPr lang="en-US" sz="2000" b="1" baseline="-25000" dirty="0" smtClean="0"/>
              <a:t>M(0)</a:t>
            </a:r>
            <a:r>
              <a:rPr lang="en-US" sz="2000" b="1" dirty="0" smtClean="0"/>
              <a:t> – P</a:t>
            </a:r>
            <a:r>
              <a:rPr lang="en-US" sz="2000" b="1" baseline="-25000" dirty="0" smtClean="0"/>
              <a:t>P(1)</a:t>
            </a:r>
            <a:r>
              <a:rPr lang="en-US" sz="2000" b="1" dirty="0" smtClean="0"/>
              <a:t> ) &lt; 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O PREÇO PAGO PELOS CONSUMIDORES AUMENTA EM RELAÇÃO À SITUAÇÃO SEM IMPOSTO, MAS O AUMENTO É MENOR DO QUE O MONTANTE DE IMPOSTO:</a:t>
            </a:r>
          </a:p>
          <a:p>
            <a:pPr>
              <a:buNone/>
            </a:pPr>
            <a:r>
              <a:rPr lang="en-US" sz="2000" dirty="0" smtClean="0"/>
              <a:t>                                           </a:t>
            </a:r>
            <a:r>
              <a:rPr lang="en-US" sz="2000" b="1" dirty="0" smtClean="0"/>
              <a:t> (P</a:t>
            </a:r>
            <a:r>
              <a:rPr lang="en-US" sz="2000" b="1" baseline="-25000" dirty="0" smtClean="0"/>
              <a:t>M(1)</a:t>
            </a:r>
            <a:r>
              <a:rPr lang="en-US" sz="2000" b="1" dirty="0" smtClean="0"/>
              <a:t>  –  P</a:t>
            </a:r>
            <a:r>
              <a:rPr lang="en-US" sz="2000" b="1" baseline="-25000" dirty="0" smtClean="0"/>
              <a:t>M(0)</a:t>
            </a:r>
            <a:r>
              <a:rPr lang="en-US" sz="2000" b="1" dirty="0" smtClean="0"/>
              <a:t> ) &lt; 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A CARGA DO IMPOSTO RECAI  (INCIDÊNCIA) TANTO SOBRE O CONSUMIDOR QUANTO SOBRE O PRODUTOR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O CONSUMIDOR PAGA</a:t>
            </a:r>
            <a:r>
              <a:rPr lang="en-US" sz="2000" u="sng" dirty="0" smtClean="0"/>
              <a:t> </a:t>
            </a:r>
            <a:r>
              <a:rPr lang="en-US" sz="2000" b="1" u="sng" dirty="0" smtClean="0"/>
              <a:t>PARTE DA CARGA TRIBUTÁRIA</a:t>
            </a:r>
            <a:r>
              <a:rPr lang="en-US" sz="2000" u="sng" dirty="0" smtClean="0"/>
              <a:t> </a:t>
            </a:r>
            <a:r>
              <a:rPr lang="en-US" sz="2000" dirty="0" smtClean="0"/>
              <a:t>NA FORMA DE AUMENTO DE </a:t>
            </a:r>
          </a:p>
          <a:p>
            <a:pPr>
              <a:buNone/>
            </a:pPr>
            <a:r>
              <a:rPr lang="en-US" sz="2000" dirty="0" smtClean="0"/>
              <a:t>                      PREÇO  PAGO E REDUÇÃO DE QUANTIDADE CONSUMIDA. </a:t>
            </a:r>
          </a:p>
          <a:p>
            <a:pPr>
              <a:buNone/>
            </a:pPr>
            <a:r>
              <a:rPr lang="en-US" sz="2000" dirty="0" smtClean="0"/>
              <a:t>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(HÁ REDUÇÃO DO EXCEDENTE DO CONSUMIDOR – I.E., HÁ REDUÇÃO DE BEM-ESTAR)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</a:t>
            </a:r>
            <a:r>
              <a:rPr lang="en-US" sz="2000" b="1" u="sng" dirty="0" smtClean="0"/>
              <a:t>O PRODUTOR PAGA</a:t>
            </a:r>
            <a:r>
              <a:rPr lang="en-US" sz="2000" u="sng" dirty="0" smtClean="0"/>
              <a:t> </a:t>
            </a:r>
            <a:r>
              <a:rPr lang="en-US" sz="2000" b="1" u="sng" dirty="0" smtClean="0"/>
              <a:t>PARTE DA CARGA TRIBUTÁRIA</a:t>
            </a:r>
            <a:r>
              <a:rPr lang="en-US" sz="2000" b="1" dirty="0" smtClean="0"/>
              <a:t> </a:t>
            </a:r>
            <a:r>
              <a:rPr lang="en-US" sz="2000" dirty="0" smtClean="0"/>
              <a:t>NA FORMA DE REDUÇÃO DE PREÇO </a:t>
            </a:r>
          </a:p>
          <a:p>
            <a:pPr>
              <a:buNone/>
            </a:pPr>
            <a:r>
              <a:rPr lang="en-US" sz="2000" dirty="0" smtClean="0"/>
              <a:t>                       RECEBIDO E REDUÇÃO DE QUANTIDADE VENDIDA. </a:t>
            </a:r>
          </a:p>
          <a:p>
            <a:pPr>
              <a:buNone/>
            </a:pPr>
            <a:r>
              <a:rPr lang="en-US" sz="2000" dirty="0" smtClean="0"/>
              <a:t>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(HÁ REDUÇÃO DO EXCEDENTE DO PRODUTOR – I.E., HÁ REDUÇÃO DE BEM-ESTAR)</a:t>
            </a:r>
            <a:r>
              <a:rPr lang="en-US" sz="2000" b="1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SE A DEMANDA FOR INFINITAMENTE ELÁSTICA?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PREÇO DE MERCADO AO NÍVEL DO CONSUMIDOR PERMANECE O MESMO.</a:t>
            </a:r>
          </a:p>
          <a:p>
            <a:pPr algn="just"/>
            <a:r>
              <a:rPr lang="en-US" sz="2000" dirty="0" smtClean="0"/>
              <a:t>   </a:t>
            </a:r>
            <a:r>
              <a:rPr lang="en-US" sz="2000" u="sng" dirty="0" smtClean="0"/>
              <a:t>NÃO HÁ ALTERAÇÃO DO EXCEDENTE DO CONSUMIDOR</a:t>
            </a:r>
            <a:r>
              <a:rPr lang="en-US" sz="2000" dirty="0" smtClean="0"/>
              <a:t>, O QUAL PERMANECE </a:t>
            </a:r>
          </a:p>
          <a:p>
            <a:pPr algn="just"/>
            <a:r>
              <a:rPr lang="en-US" sz="2000" dirty="0" smtClean="0"/>
              <a:t>   SENDO ZERO; A CADA UNIDADE COMPRADA TEMOS: </a:t>
            </a:r>
            <a:r>
              <a:rPr lang="en-US" sz="2000" dirty="0" err="1" smtClean="0"/>
              <a:t>BMg</a:t>
            </a:r>
            <a:r>
              <a:rPr lang="en-US" sz="2000" dirty="0" smtClean="0"/>
              <a:t> = P</a:t>
            </a:r>
            <a:r>
              <a:rPr lang="en-US" sz="2000" baseline="-25000" dirty="0" smtClean="0"/>
              <a:t>M(0)</a:t>
            </a:r>
            <a:r>
              <a:rPr lang="en-US" sz="2000" dirty="0" smtClean="0"/>
              <a:t> , ISTO É, NÃO HÁ </a:t>
            </a:r>
          </a:p>
          <a:p>
            <a:pPr algn="just"/>
            <a:r>
              <a:rPr lang="en-US" sz="2000" dirty="0" smtClean="0"/>
              <a:t>    BENEFÍCIO LÍQUIDO NO CONSUMO </a:t>
            </a:r>
            <a:r>
              <a:rPr lang="en-US" sz="2000" dirty="0"/>
              <a:t>(OU EXCEDENTE DO CONSUMIDOR) DE </a:t>
            </a:r>
            <a:r>
              <a:rPr lang="en-US" sz="2000" dirty="0" smtClean="0"/>
              <a:t>QUALQUER </a:t>
            </a:r>
          </a:p>
          <a:p>
            <a:pPr algn="just"/>
            <a:r>
              <a:rPr lang="en-US" sz="2000" dirty="0" smtClean="0"/>
              <a:t>    UNIDADE DO BEM, PORTANTO, TANTO FAZ CONSUMIR 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OU 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(&lt; 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) UNIDADES.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PREÇO RECEBIDO PELO PRODUTOR SE REDUZ PELO MONTANTE INTEGRAL DO </a:t>
            </a:r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IMPOSTO</a:t>
            </a:r>
            <a:r>
              <a:rPr lang="en-US" sz="2000" dirty="0" smtClean="0"/>
              <a:t>.  </a:t>
            </a:r>
            <a:r>
              <a:rPr lang="en-US" sz="2000" u="sng" dirty="0" smtClean="0"/>
              <a:t>HÁ REDUÇÃO DO EXCEDENTE DO PRODUTOR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NESTE CASO ESPECIAL DE DEMANDA INFINITAMENTE ELÁSTICA, TODA A CARGA </a:t>
            </a:r>
          </a:p>
          <a:p>
            <a:pPr algn="just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DO IMPOSTO RECAI SOBRE O PRODUTOR, POIS É O ÚNICO QUE SOFRE REDUÇÃO DE SEU </a:t>
            </a:r>
          </a:p>
          <a:p>
            <a:pPr algn="just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EXCEDENTE.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rot="16200000" flipV="1">
            <a:off x="755576" y="1988840"/>
            <a:ext cx="252028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2051720" y="3212976"/>
            <a:ext cx="3888432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1979712" y="1196752"/>
            <a:ext cx="39604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2051720" y="1916832"/>
            <a:ext cx="3960440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2483768" y="908720"/>
            <a:ext cx="2592288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076056" y="620688"/>
            <a:ext cx="864096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 = CM g</a:t>
            </a:r>
            <a:endParaRPr lang="pt-BR" sz="14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940152" y="1032991"/>
            <a:ext cx="360040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012160" y="1772816"/>
            <a:ext cx="1008112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D’ = [D – T]</a:t>
            </a:r>
            <a:endParaRPr lang="pt-BR" sz="14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51520" y="1104999"/>
            <a:ext cx="1728192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(1)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M( 0)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P</a:t>
            </a:r>
            <a:r>
              <a:rPr lang="en-US" sz="1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(0)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331640" y="1772816"/>
            <a:ext cx="648072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(1)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ector reto 19"/>
          <p:cNvCxnSpPr/>
          <p:nvPr/>
        </p:nvCxnSpPr>
        <p:spPr>
          <a:xfrm rot="16200000" flipV="1">
            <a:off x="2699793" y="2204864"/>
            <a:ext cx="1944216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have esquerda 20"/>
          <p:cNvSpPr/>
          <p:nvPr/>
        </p:nvSpPr>
        <p:spPr>
          <a:xfrm>
            <a:off x="3275856" y="1268760"/>
            <a:ext cx="360040" cy="72008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2915816" y="1412776"/>
            <a:ext cx="360040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pt-BR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355976" y="8367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5" name="Conector reto 24"/>
          <p:cNvCxnSpPr/>
          <p:nvPr/>
        </p:nvCxnSpPr>
        <p:spPr>
          <a:xfrm rot="16200000" flipH="1">
            <a:off x="3707904" y="2204864"/>
            <a:ext cx="1944216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3563888" y="18448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572000" y="3212976"/>
            <a:ext cx="432048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Q</a:t>
            </a:r>
            <a:r>
              <a:rPr lang="en-US" sz="1400" b="1" baseline="-25000" dirty="0" smtClean="0"/>
              <a:t>0</a:t>
            </a:r>
            <a:endParaRPr lang="pt-BR" sz="14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3491880" y="3212976"/>
            <a:ext cx="432048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Q</a:t>
            </a:r>
            <a:r>
              <a:rPr lang="en-US" sz="1400" b="1" baseline="-25000" dirty="0" smtClean="0"/>
              <a:t>1</a:t>
            </a:r>
            <a:endParaRPr lang="pt-BR" sz="1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IMPOSTO SOBRE PRODUÇÃO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CADA UNIDADE PRODUZIDA PAGA IMPOSTO </a:t>
            </a:r>
          </a:p>
          <a:p>
            <a:r>
              <a:rPr lang="en-US" sz="1800" dirty="0" smtClean="0"/>
              <a:t>[O PRODUTOR É RESPONSÁVEL PELO PAGAMENTO NOMINAL DO IMPOSTO (ESPECÍFICO = T)]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</a:t>
            </a:r>
          </a:p>
          <a:p>
            <a:endParaRPr lang="en-US" sz="2000" dirty="0" smtClean="0"/>
          </a:p>
          <a:p>
            <a:endParaRPr lang="pt-BR" sz="2000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287524" y="3032162"/>
            <a:ext cx="309634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835696" y="4581128"/>
            <a:ext cx="46805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411760" y="1700808"/>
            <a:ext cx="2880320" cy="2232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2699792" y="1988840"/>
            <a:ext cx="3024336" cy="18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2051720" y="1340768"/>
            <a:ext cx="3168352" cy="18002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724128" y="1844824"/>
            <a:ext cx="792088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220072" y="1196752"/>
            <a:ext cx="1224136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 = (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T)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292080" y="3789040"/>
            <a:ext cx="360040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83568" y="2852936"/>
            <a:ext cx="1152128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(0)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(0)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259632" y="2276872"/>
            <a:ext cx="576064" cy="30777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(1)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331640" y="3284984"/>
            <a:ext cx="504056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(1)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Conector reto 20"/>
          <p:cNvCxnSpPr/>
          <p:nvPr/>
        </p:nvCxnSpPr>
        <p:spPr>
          <a:xfrm rot="5400000" flipH="1" flipV="1">
            <a:off x="3275856" y="3789040"/>
            <a:ext cx="158417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rot="5400000" flipH="1" flipV="1">
            <a:off x="2231739" y="3465004"/>
            <a:ext cx="2160240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rot="10800000">
            <a:off x="1835696" y="2420888"/>
            <a:ext cx="151216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10800000">
            <a:off x="1835696" y="2996952"/>
            <a:ext cx="223224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rot="10800000">
            <a:off x="1835696" y="3429000"/>
            <a:ext cx="151216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139952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Chave direita 32"/>
          <p:cNvSpPr/>
          <p:nvPr/>
        </p:nvSpPr>
        <p:spPr>
          <a:xfrm>
            <a:off x="3347864" y="2420888"/>
            <a:ext cx="360040" cy="100811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3635896" y="2699628"/>
            <a:ext cx="288032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pt-B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u="sng" dirty="0" smtClean="0"/>
              <a:t>OBSERVAÇÕES</a:t>
            </a:r>
            <a:r>
              <a:rPr lang="en-US" sz="2000" b="1" dirty="0" smtClean="0"/>
              <a:t>:</a:t>
            </a:r>
          </a:p>
          <a:p>
            <a:r>
              <a:rPr lang="en-US" sz="2000" dirty="0"/>
              <a:t>SEM A TRIBUTAÇÃO, O EQUILÍBRIO (INICIAL) É (“E</a:t>
            </a:r>
            <a:r>
              <a:rPr lang="en-US" sz="2000" baseline="-25000" dirty="0"/>
              <a:t>0</a:t>
            </a:r>
            <a:r>
              <a:rPr lang="en-US" sz="2000" dirty="0"/>
              <a:t>”) E NÃO HÁ DISTINÇÃO ENTRE O PREÇO DE MERCADO PAGO PELO CONSUMIDOR E O PREÇO RECEBIDO PELO PRODUTOR:  (“P</a:t>
            </a:r>
            <a:r>
              <a:rPr lang="en-US" sz="2000" baseline="-25000" dirty="0"/>
              <a:t>M(0)</a:t>
            </a:r>
            <a:r>
              <a:rPr lang="en-US" sz="2000" dirty="0"/>
              <a:t>  =  P</a:t>
            </a:r>
            <a:r>
              <a:rPr lang="en-US" sz="2000" baseline="-25000" dirty="0"/>
              <a:t>P(0</a:t>
            </a:r>
            <a:r>
              <a:rPr lang="en-US" sz="2000" baseline="-25000" dirty="0" smtClean="0"/>
              <a:t>)</a:t>
            </a:r>
            <a:r>
              <a:rPr lang="en-US" sz="2000" dirty="0" smtClean="0"/>
              <a:t>”).</a:t>
            </a:r>
          </a:p>
          <a:p>
            <a:endParaRPr lang="en-US" sz="2000" dirty="0" smtClean="0"/>
          </a:p>
          <a:p>
            <a:r>
              <a:rPr lang="en-US" sz="2000" dirty="0"/>
              <a:t>COM A TRIBUTAÇÃO, O NOVO EQUILÍBRIO DE MERCADO É (“E</a:t>
            </a:r>
            <a:r>
              <a:rPr lang="en-US" sz="2000" baseline="-25000" dirty="0"/>
              <a:t>1</a:t>
            </a:r>
            <a:r>
              <a:rPr lang="en-US" sz="2000" dirty="0"/>
              <a:t>”) E DISTINGUE ENTRE O PREÇO RECEBIDO PELO PRODUTOR (“P</a:t>
            </a:r>
            <a:r>
              <a:rPr lang="en-US" sz="2000" baseline="-25000" dirty="0"/>
              <a:t>P(1)</a:t>
            </a:r>
            <a:r>
              <a:rPr lang="en-US" sz="2000" dirty="0"/>
              <a:t>”)  E O PREÇO DE MERCADO PAGO PELO CONSUMIDOR (“P</a:t>
            </a:r>
            <a:r>
              <a:rPr lang="en-US" sz="2000" baseline="-25000" dirty="0"/>
              <a:t>M(1</a:t>
            </a:r>
            <a:r>
              <a:rPr lang="en-US" sz="2000" baseline="-25000" dirty="0" smtClean="0"/>
              <a:t>)</a:t>
            </a:r>
            <a:r>
              <a:rPr lang="en-US" sz="2000" dirty="0" smtClean="0"/>
              <a:t>”).</a:t>
            </a:r>
          </a:p>
          <a:p>
            <a:endParaRPr lang="en-US" sz="2000" dirty="0" smtClean="0"/>
          </a:p>
          <a:p>
            <a:r>
              <a:rPr lang="en-US" sz="2000" dirty="0" smtClean="0"/>
              <a:t>O PREÇO RECEBIDO PELO PRODUTOR CAI EM RELAÇÃO À SITUAÇÃO SEM IMPOSTO, MAS  SE REDUZ NUM NÍVEL MENOR DO QUE O MONTANTE DE IMPOSTO (T)</a:t>
            </a:r>
            <a:r>
              <a:rPr lang="pt-BR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      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M(0)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P(1)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&lt; 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O PREÇO PAGO PELOS CONSUMIDORES AUMENTA EM RELAÇÃO À SITUAÇÃO SEM IMPOSTO, MAS O AUMENTO É MENOR DO QUE O MONTANTE DE IMPOSTO :</a:t>
            </a:r>
          </a:p>
          <a:p>
            <a:pPr>
              <a:buNone/>
            </a:pPr>
            <a:r>
              <a:rPr lang="en-US" sz="2000" dirty="0" smtClean="0"/>
              <a:t>        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M(1)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– 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M(0)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&lt; 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A CARGA DO IMPOSTO RECAI  (INCIDÊNCIA) TANTO SOBRE O CONSUMIDOR QUANTO SOBRE O PRODUTOR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O CONSUMIDOR PAGA</a:t>
            </a:r>
            <a:r>
              <a:rPr lang="en-US" sz="2000" u="sng" dirty="0" smtClean="0"/>
              <a:t> </a:t>
            </a:r>
            <a:r>
              <a:rPr lang="en-US" sz="2000" b="1" u="sng" dirty="0" smtClean="0"/>
              <a:t>PARTE DA CARGA TRIBUTÁRIA</a:t>
            </a:r>
            <a:r>
              <a:rPr lang="en-US" sz="2000" dirty="0" smtClean="0"/>
              <a:t> NA FORMA DE </a:t>
            </a:r>
          </a:p>
          <a:p>
            <a:pPr>
              <a:buNone/>
            </a:pPr>
            <a:r>
              <a:rPr lang="en-US" sz="2000" dirty="0" smtClean="0"/>
              <a:t>                      AUMENTO DE PREÇO  PAGO E REDUÇÃO DE QUANTIDADE CONSUMIDA. </a:t>
            </a:r>
          </a:p>
          <a:p>
            <a:pPr>
              <a:buNone/>
            </a:pPr>
            <a:r>
              <a:rPr lang="en-US" sz="2000" dirty="0" smtClean="0"/>
              <a:t>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(HÁ REDUÇÃO DO EXCEDENTE DO CONSUMIDOR)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</a:t>
            </a:r>
            <a:r>
              <a:rPr lang="en-US" sz="2000" b="1" u="sng" dirty="0" smtClean="0"/>
              <a:t>O PRODUTOR PAGA</a:t>
            </a:r>
            <a:r>
              <a:rPr lang="en-US" sz="2000" u="sng" dirty="0" smtClean="0"/>
              <a:t> </a:t>
            </a:r>
            <a:r>
              <a:rPr lang="en-US" sz="2000" b="1" u="sng" dirty="0" smtClean="0"/>
              <a:t>PARTE DA CARGA TRIBUTÁRIA</a:t>
            </a:r>
            <a:r>
              <a:rPr lang="en-US" sz="2000" dirty="0" smtClean="0"/>
              <a:t> NA FORMA DE REDUÇÃO DE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PREÇO RECEBIDO E REDUÇÃO DE QUANTIDADE VENDIDA. </a:t>
            </a:r>
          </a:p>
          <a:p>
            <a:pPr>
              <a:buNone/>
            </a:pPr>
            <a:r>
              <a:rPr lang="en-US" sz="2000" dirty="0" smtClean="0"/>
              <a:t>                    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(HÁ REDUÇÃO DO EXCEDENTE DO PRODUTOR).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SE A OFERTA FOR INFINITAMENTE ELÁSTICA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PREÇO DE MERCADO AO CONSUMIDOR SE ELEVA PELA EXATA MAGNITUDE DO TRIBUTO 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M(1)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M(0)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= 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 smtClean="0"/>
              <a:t> </a:t>
            </a:r>
            <a:r>
              <a:rPr lang="en-US" sz="2000" u="sng" dirty="0" smtClean="0"/>
              <a:t>HÁ REDUÇÃO DO EXCEDENTE DO CONSUMIDOR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PREÇO RECEBIDO PELO PRODUTOR PERMANECE O MESMO.</a:t>
            </a:r>
            <a:r>
              <a:rPr lang="en-US" sz="2000" dirty="0" smtClean="0"/>
              <a:t> </a:t>
            </a:r>
            <a:r>
              <a:rPr lang="en-US" sz="2000" u="sng" dirty="0" smtClean="0"/>
              <a:t>NÃO HÁ ALTERAÇÃO DO EXCEDENTE DO PRODUTOR</a:t>
            </a:r>
            <a:r>
              <a:rPr lang="en-US" sz="2000" dirty="0" smtClean="0"/>
              <a:t>, O QUAL PERMANECE SENDO ZERO; A CADA UNIDADE PRODUZIDA TEMOS: </a:t>
            </a:r>
            <a:r>
              <a:rPr lang="en-US" sz="2000" dirty="0" err="1" smtClean="0"/>
              <a:t>CMg</a:t>
            </a:r>
            <a:r>
              <a:rPr lang="en-US" sz="2000" dirty="0" smtClean="0"/>
              <a:t> = P</a:t>
            </a:r>
            <a:r>
              <a:rPr lang="en-US" sz="2000" baseline="-25000" dirty="0" smtClean="0"/>
              <a:t>P(0)</a:t>
            </a:r>
            <a:r>
              <a:rPr lang="en-US" sz="2000" dirty="0"/>
              <a:t> =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P(1)</a:t>
            </a:r>
            <a:r>
              <a:rPr lang="en-US" sz="2000" dirty="0" smtClean="0"/>
              <a:t>, ISTO É, NÃO HÁ GANHO LÍQUIDO  DE BEM-ESTAR NA PRODUÇÃO E </a:t>
            </a:r>
            <a:r>
              <a:rPr lang="en-US" sz="2000" dirty="0"/>
              <a:t>VENDA (OU EXCEDENTE DO PRODUTOR) DE </a:t>
            </a:r>
            <a:r>
              <a:rPr lang="en-US" sz="2000" dirty="0" smtClean="0"/>
              <a:t>QUALQUER UNIDADE DO BEM, PORTANTO,  TANTO FAZ PRODUZIR 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OU 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(&lt; 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) UNIDADES.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A CARGA DO TRIBUTO É COMPLETAMENTE  TRANSFERIDA PARA O CONSUMIDOR, POIS É O ÚNICO QUE SOFRE REDUÇÃO DE SEU EXCEDENTE.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1152414" y="1952836"/>
            <a:ext cx="2663502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2483768" y="3284984"/>
            <a:ext cx="446449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483768" y="1988840"/>
            <a:ext cx="3744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483768" y="1268760"/>
            <a:ext cx="3744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059832" y="764704"/>
            <a:ext cx="3312368" cy="1872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228184" y="1844824"/>
            <a:ext cx="864096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228184" y="1052736"/>
            <a:ext cx="1224136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 = (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T)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372200" y="2492896"/>
            <a:ext cx="288032" cy="3693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Conector reto 18"/>
          <p:cNvCxnSpPr/>
          <p:nvPr/>
        </p:nvCxnSpPr>
        <p:spPr>
          <a:xfrm rot="5400000">
            <a:off x="4572000" y="2636912"/>
            <a:ext cx="12961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5400000">
            <a:off x="2915816" y="2276872"/>
            <a:ext cx="201622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5076056" y="16288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77991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55576" y="1844824"/>
            <a:ext cx="1728193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(0)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(0)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(1)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835696" y="1124744"/>
            <a:ext cx="648072" cy="30777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(1)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have esquerda 25"/>
          <p:cNvSpPr/>
          <p:nvPr/>
        </p:nvSpPr>
        <p:spPr>
          <a:xfrm>
            <a:off x="3419872" y="1268760"/>
            <a:ext cx="504056" cy="72008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3059832" y="1412776"/>
            <a:ext cx="360040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pt-BR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004048" y="3265239"/>
            <a:ext cx="432048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707904" y="3284984"/>
            <a:ext cx="432048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CONCLUSÕES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 algn="just">
              <a:buAutoNum type="arabicParenBoth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ELÁSTICA FOR A CURVA DE DEMANDA</a:t>
            </a:r>
            <a:r>
              <a:rPr lang="en-US" sz="2000" dirty="0" smtClean="0"/>
              <a:t> (MANTIDO CONSTANTE A ELASTICIDADE DA CURVA DE OFERTA),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TANTO MAIS A CARGA DO IMPOSTO É TRANSFERIDA PARA O PRODUTOR</a:t>
            </a:r>
            <a:r>
              <a:rPr lang="en-US" sz="2000" dirty="0" smtClean="0"/>
              <a:t>.  ESSE RESULTADO INDEPENDE DA FORMA DE COMO É EFETUADA A COBRANÇA DO IMPOSTO, SE AO NÍVEL DO CONSUMIDOR OU AO NÍVEL DO PRODUTOR.</a:t>
            </a:r>
            <a:endParaRPr lang="en-US" sz="2000" b="1" dirty="0" smtClean="0"/>
          </a:p>
          <a:p>
            <a:pPr marL="457200" indent="-457200" algn="just">
              <a:buAutoNum type="arabicParenBoth"/>
            </a:pPr>
            <a:endParaRPr lang="en-US" sz="2000" b="1" dirty="0" smtClean="0"/>
          </a:p>
          <a:p>
            <a:pPr marL="457200" indent="-457200" algn="just">
              <a:buAutoNum type="arabicParenBoth"/>
            </a:pPr>
            <a:r>
              <a:rPr lang="en-US" sz="2000" b="1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ELÁSTICA FOR A CURVA DE OFERTA</a:t>
            </a:r>
            <a:r>
              <a:rPr lang="en-US" sz="2000" dirty="0" smtClean="0"/>
              <a:t> (MANTIDO CONSTANTE  A ELASTICIDADE DA CURVA DE DEMANDA),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TANTO MAIS A CARGA DO IMPOSTO É TRANSFERIDA PARA O CONSUMIDOR</a:t>
            </a:r>
            <a:r>
              <a:rPr lang="en-US" sz="2000" dirty="0" smtClean="0"/>
              <a:t>, POIS, TANTO MAIS O PRODUTOR CONSEGUE REPASSAR  O TRIBUTO A PREÇO DE MERCADO.  </a:t>
            </a:r>
            <a:r>
              <a:rPr lang="en-US" sz="2000" dirty="0"/>
              <a:t>E</a:t>
            </a:r>
            <a:r>
              <a:rPr lang="en-US" sz="2000" dirty="0" smtClean="0"/>
              <a:t>, IGUALMENTE, O RESULTADO DE A CARGA DO IMPOSTO INCIDIR COMPLETAMENTE NO CONSUMO QUANDO A OFERTA É INFINITAMENTE ELÁSTICA INDEPENDE DA FORMA DE COBRANÇA DO IMPOSTO (I.E., NO CONSUMO OU NA PRODUÇÃO).</a:t>
            </a:r>
            <a:endParaRPr lang="en-US" sz="2000" b="1" dirty="0" smtClean="0"/>
          </a:p>
          <a:p>
            <a:pPr marL="457200" indent="-457200" algn="just">
              <a:buAutoNum type="arabicParenBoth"/>
            </a:pPr>
            <a:endParaRPr lang="en-US" sz="2000" b="1" dirty="0" smtClean="0"/>
          </a:p>
          <a:p>
            <a:pPr marL="457200" indent="-457200" algn="just">
              <a:buAutoNum type="arabicParenBoth"/>
            </a:pPr>
            <a:r>
              <a:rPr lang="en-US" sz="2000" b="1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INCIDÊNCIA  ECONÔMICA DE UM TRIBUTO INDEPENDE DA INCIDÊNCIA LEGAL (“FORMA DE COBRANÇA”) DO MESMO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>
              <a:buAutoNum type="arabicParenBoth"/>
            </a:pPr>
            <a:endParaRPr lang="en-US" sz="2000" dirty="0" smtClean="0"/>
          </a:p>
          <a:p>
            <a:pPr marL="457200" indent="-457200">
              <a:buAutoNum type="arabicParenBoth"/>
            </a:pPr>
            <a:endParaRPr lang="en-US" sz="20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DERIVAÇÃO DO CÁLCULO DA INCIDÊNCIA</a:t>
            </a:r>
            <a:b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(SOB DEMANDA E OFERTA LINEARES)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endParaRPr lang="pt-BR" sz="2000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503548" y="2888940"/>
            <a:ext cx="32403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123728" y="4509120"/>
            <a:ext cx="40324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627784" y="1412776"/>
            <a:ext cx="2952328" cy="2448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2483768" y="1844824"/>
            <a:ext cx="3456384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2267744" y="1196752"/>
            <a:ext cx="2952328" cy="1872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rot="16200000" flipH="1">
            <a:off x="3563888" y="3645024"/>
            <a:ext cx="1656184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16200000" flipH="1">
            <a:off x="2447764" y="3320988"/>
            <a:ext cx="2304256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10800000">
            <a:off x="2123728" y="2204864"/>
            <a:ext cx="14401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0800000">
            <a:off x="2123728" y="2852936"/>
            <a:ext cx="223224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940152" y="1628800"/>
            <a:ext cx="1008112" cy="3693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220072" y="1052736"/>
            <a:ext cx="1512168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 =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T)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5580112" y="3707740"/>
            <a:ext cx="2592288" cy="3693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 DE MERCADO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547664" y="2051556"/>
            <a:ext cx="576064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M1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043608" y="2636912"/>
            <a:ext cx="1080120" cy="3693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M0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P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619672" y="3140968"/>
            <a:ext cx="504056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P1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Conector reto 29"/>
          <p:cNvCxnSpPr/>
          <p:nvPr/>
        </p:nvCxnSpPr>
        <p:spPr>
          <a:xfrm rot="10800000">
            <a:off x="2123728" y="3284984"/>
            <a:ext cx="14401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4211960" y="4509120"/>
            <a:ext cx="432048" cy="3693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419872" y="4509120"/>
            <a:ext cx="432048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3635896" y="24115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609418" y="284364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Chave esquerda 34"/>
          <p:cNvSpPr/>
          <p:nvPr/>
        </p:nvSpPr>
        <p:spPr>
          <a:xfrm>
            <a:off x="3347864" y="2204864"/>
            <a:ext cx="216024" cy="108012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3059832" y="2555612"/>
            <a:ext cx="288032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Chave direita 36"/>
          <p:cNvSpPr/>
          <p:nvPr/>
        </p:nvSpPr>
        <p:spPr>
          <a:xfrm rot="16200000">
            <a:off x="3815916" y="3825044"/>
            <a:ext cx="432048" cy="79208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3779912" y="3717032"/>
            <a:ext cx="504056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∆Q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Chave esquerda 38"/>
          <p:cNvSpPr/>
          <p:nvPr/>
        </p:nvSpPr>
        <p:spPr>
          <a:xfrm>
            <a:off x="755576" y="2132856"/>
            <a:ext cx="288032" cy="57606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aixaDeTexto 39"/>
          <p:cNvSpPr txBox="1"/>
          <p:nvPr/>
        </p:nvSpPr>
        <p:spPr>
          <a:xfrm>
            <a:off x="179512" y="2195572"/>
            <a:ext cx="576064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∆P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have esquerda 40"/>
          <p:cNvSpPr/>
          <p:nvPr/>
        </p:nvSpPr>
        <p:spPr>
          <a:xfrm>
            <a:off x="611560" y="2924944"/>
            <a:ext cx="432048" cy="57606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107504" y="2996952"/>
            <a:ext cx="576064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∆P</a:t>
            </a:r>
            <a:r>
              <a:rPr lang="pt-B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CÁLCULO DO PESO MORTO TOTAL (= “A + B”) (“SOB DEMANDA E OFERTA LINEARES”)</a:t>
            </a:r>
          </a:p>
          <a:p>
            <a:endParaRPr lang="en-U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300" dirty="0" smtClean="0"/>
              <a:t>VIMOS QUE:    </a:t>
            </a:r>
            <a:r>
              <a:rPr lang="en-US" sz="2300" b="1" dirty="0" smtClean="0"/>
              <a:t>P.M. = (-) (1/2).T.∆Q,       ONDE: T = (P</a:t>
            </a:r>
            <a:r>
              <a:rPr lang="en-US" sz="2300" b="1" baseline="-25000" dirty="0" smtClean="0"/>
              <a:t>M1</a:t>
            </a:r>
            <a:r>
              <a:rPr lang="en-US" sz="2300" b="1" dirty="0" smtClean="0"/>
              <a:t>  -  P</a:t>
            </a:r>
            <a:r>
              <a:rPr lang="en-US" sz="2300" b="1" baseline="-25000" dirty="0" smtClean="0"/>
              <a:t>P1</a:t>
            </a:r>
            <a:r>
              <a:rPr lang="en-US" sz="2300" b="1" dirty="0" smtClean="0"/>
              <a:t> ) &gt; 0,   E  ∆Q </a:t>
            </a:r>
            <a:r>
              <a:rPr lang="en-US" sz="2300" b="1" dirty="0"/>
              <a:t>&lt;</a:t>
            </a:r>
            <a:r>
              <a:rPr lang="en-US" sz="2300" b="1" dirty="0" smtClean="0"/>
              <a:t> 0</a:t>
            </a:r>
          </a:p>
          <a:p>
            <a:endParaRPr lang="en-US" sz="2300" b="1" dirty="0" smtClean="0"/>
          </a:p>
          <a:p>
            <a:r>
              <a:rPr lang="en-US" sz="2300" u="sng" dirty="0" smtClean="0"/>
              <a:t>MAS POR DEFINIÇÃO DE ELASTICIDADE PREÇO/DEMANDA:</a:t>
            </a:r>
          </a:p>
          <a:p>
            <a:r>
              <a:rPr lang="en-US" sz="2300" b="1" dirty="0" smtClean="0"/>
              <a:t>             Ԑ</a:t>
            </a:r>
            <a:r>
              <a:rPr lang="en-US" sz="2300" b="1" baseline="-25000" dirty="0" smtClean="0"/>
              <a:t>P/D</a:t>
            </a:r>
            <a:r>
              <a:rPr lang="en-US" sz="2300" b="1" dirty="0" smtClean="0"/>
              <a:t> = (∆Q/Q</a:t>
            </a:r>
            <a:r>
              <a:rPr lang="en-US" sz="2300" b="1" baseline="-25000" dirty="0" smtClean="0"/>
              <a:t>0</a:t>
            </a:r>
            <a:r>
              <a:rPr lang="en-US" sz="2300" b="1" dirty="0" smtClean="0"/>
              <a:t> )/(∆P</a:t>
            </a:r>
            <a:r>
              <a:rPr lang="en-US" sz="2300" b="1" baseline="-25000" dirty="0" smtClean="0"/>
              <a:t>M</a:t>
            </a:r>
            <a:r>
              <a:rPr lang="en-US" sz="2300" b="1" dirty="0" smtClean="0"/>
              <a:t> /P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) = (∆Q/Q</a:t>
            </a:r>
            <a:r>
              <a:rPr lang="en-US" sz="2300" b="1" baseline="-25000" dirty="0" smtClean="0"/>
              <a:t>0</a:t>
            </a:r>
            <a:r>
              <a:rPr lang="en-US" sz="2300" b="1" dirty="0" smtClean="0"/>
              <a:t> ).(P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/ P</a:t>
            </a:r>
            <a:r>
              <a:rPr lang="en-US" sz="2300" b="1" baseline="-25000" dirty="0" smtClean="0"/>
              <a:t>M1</a:t>
            </a:r>
            <a:r>
              <a:rPr lang="en-US" sz="2300" b="1" dirty="0" smtClean="0"/>
              <a:t> - 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)</a:t>
            </a:r>
          </a:p>
          <a:p>
            <a:endParaRPr lang="en-US" sz="2300" b="1" dirty="0" smtClean="0"/>
          </a:p>
          <a:p>
            <a:r>
              <a:rPr lang="en-US" sz="2300" b="1" dirty="0" smtClean="0"/>
              <a:t>            </a:t>
            </a:r>
            <a:r>
              <a:rPr lang="en-US" sz="2300" dirty="0" smtClean="0"/>
              <a:t> </a:t>
            </a:r>
            <a:r>
              <a:rPr lang="en-US" sz="2300" u="sng" dirty="0" smtClean="0"/>
              <a:t>PORTANTO</a:t>
            </a:r>
            <a:r>
              <a:rPr lang="en-US" sz="2300" dirty="0" smtClean="0"/>
              <a:t>:</a:t>
            </a:r>
            <a:r>
              <a:rPr lang="en-US" sz="2300" b="1" dirty="0" smtClean="0"/>
              <a:t>     P</a:t>
            </a:r>
            <a:r>
              <a:rPr lang="en-US" sz="2300" b="1" baseline="-25000" dirty="0" smtClean="0"/>
              <a:t>M1</a:t>
            </a:r>
            <a:r>
              <a:rPr lang="en-US" sz="2300" b="1" dirty="0" smtClean="0"/>
              <a:t>  = (∆Q. 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/Q</a:t>
            </a:r>
            <a:r>
              <a:rPr lang="en-US" sz="2300" b="1" baseline="-25000" dirty="0" smtClean="0"/>
              <a:t>0</a:t>
            </a:r>
            <a:r>
              <a:rPr lang="en-US" sz="2300" b="1" dirty="0" smtClean="0"/>
              <a:t> . Ԑ</a:t>
            </a:r>
            <a:r>
              <a:rPr lang="en-US" sz="2300" b="1" baseline="-25000" dirty="0" smtClean="0"/>
              <a:t>P/D</a:t>
            </a:r>
            <a:r>
              <a:rPr lang="en-US" sz="2300" b="1" dirty="0" smtClean="0"/>
              <a:t> ) + 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</a:t>
            </a:r>
          </a:p>
          <a:p>
            <a:endParaRPr lang="en-US" sz="2300" b="1" dirty="0" smtClean="0"/>
          </a:p>
          <a:p>
            <a:r>
              <a:rPr lang="en-US" sz="2300" u="sng" dirty="0" smtClean="0"/>
              <a:t>E POR DEFINIÇÃO DE ELASTICIDADE PREÇO/OFERTA</a:t>
            </a:r>
            <a:r>
              <a:rPr lang="en-US" sz="2300" dirty="0" smtClean="0"/>
              <a:t>:</a:t>
            </a:r>
            <a:r>
              <a:rPr lang="en-US" sz="2300" b="1" dirty="0" smtClean="0"/>
              <a:t> </a:t>
            </a:r>
          </a:p>
          <a:p>
            <a:pPr marL="0" indent="0">
              <a:buNone/>
            </a:pPr>
            <a:r>
              <a:rPr lang="en-US" sz="2300" b="1" dirty="0" smtClean="0"/>
              <a:t>                     Ԑ</a:t>
            </a:r>
            <a:r>
              <a:rPr lang="en-US" sz="2300" b="1" baseline="-25000" dirty="0" smtClean="0"/>
              <a:t>P/S</a:t>
            </a:r>
            <a:r>
              <a:rPr lang="en-US" sz="2300" b="1" dirty="0" smtClean="0"/>
              <a:t> = (∆Q/Q</a:t>
            </a:r>
            <a:r>
              <a:rPr lang="en-US" sz="2300" b="1" baseline="-25000" dirty="0" smtClean="0"/>
              <a:t>0</a:t>
            </a:r>
            <a:r>
              <a:rPr lang="en-US" sz="2300" b="1" dirty="0" smtClean="0"/>
              <a:t> )/(∆P</a:t>
            </a:r>
            <a:r>
              <a:rPr lang="en-US" sz="2300" b="1" baseline="-25000" dirty="0" smtClean="0"/>
              <a:t>P</a:t>
            </a:r>
            <a:r>
              <a:rPr lang="en-US" sz="2300" b="1" dirty="0" smtClean="0"/>
              <a:t> /P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) = (∆Q/Q</a:t>
            </a:r>
            <a:r>
              <a:rPr lang="en-US" sz="2300" b="1" baseline="-25000" dirty="0" smtClean="0"/>
              <a:t>0</a:t>
            </a:r>
            <a:r>
              <a:rPr lang="en-US" sz="2300" b="1" dirty="0" smtClean="0"/>
              <a:t> ).(P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/P</a:t>
            </a:r>
            <a:r>
              <a:rPr lang="en-US" sz="2300" b="1" baseline="-25000" dirty="0" smtClean="0"/>
              <a:t>P1</a:t>
            </a:r>
            <a:r>
              <a:rPr lang="en-US" sz="2300" b="1" dirty="0"/>
              <a:t> - P</a:t>
            </a:r>
            <a:r>
              <a:rPr lang="en-US" sz="2300" b="1" baseline="-25000" dirty="0"/>
              <a:t>M0</a:t>
            </a:r>
            <a:r>
              <a:rPr lang="en-US" sz="2300" b="1" dirty="0" smtClean="0"/>
              <a:t>)</a:t>
            </a:r>
          </a:p>
          <a:p>
            <a:pPr marL="0" indent="0">
              <a:buNone/>
            </a:pPr>
            <a:r>
              <a:rPr lang="en-US" sz="2300" b="1" dirty="0" smtClean="0"/>
              <a:t>  </a:t>
            </a:r>
          </a:p>
          <a:p>
            <a:pPr marL="0" indent="0">
              <a:buNone/>
            </a:pPr>
            <a:r>
              <a:rPr lang="en-US" sz="2300" b="1" dirty="0" smtClean="0"/>
              <a:t>                   </a:t>
            </a:r>
            <a:r>
              <a:rPr lang="en-US" sz="2300" u="sng" dirty="0" smtClean="0"/>
              <a:t>PORTANTO</a:t>
            </a:r>
            <a:r>
              <a:rPr lang="en-US" sz="2300" dirty="0" smtClean="0"/>
              <a:t>:         </a:t>
            </a:r>
            <a:r>
              <a:rPr lang="en-US" sz="2300" b="1" dirty="0" smtClean="0"/>
              <a:t>P</a:t>
            </a:r>
            <a:r>
              <a:rPr lang="en-US" sz="2300" b="1" baseline="-25000" dirty="0" smtClean="0"/>
              <a:t>P1</a:t>
            </a:r>
            <a:r>
              <a:rPr lang="en-US" sz="2300" b="1" dirty="0" smtClean="0"/>
              <a:t>  =  (∆Q. 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/Q</a:t>
            </a:r>
            <a:r>
              <a:rPr lang="en-US" sz="2300" b="1" baseline="-25000" dirty="0" smtClean="0"/>
              <a:t>0</a:t>
            </a:r>
            <a:r>
              <a:rPr lang="en-US" sz="2300" b="1" dirty="0" smtClean="0"/>
              <a:t> . Ԑ</a:t>
            </a:r>
            <a:r>
              <a:rPr lang="en-US" sz="2300" b="1" baseline="-25000" dirty="0" smtClean="0"/>
              <a:t>P/S</a:t>
            </a:r>
            <a:r>
              <a:rPr lang="en-US" sz="2300" b="1" dirty="0" smtClean="0"/>
              <a:t>) + P</a:t>
            </a:r>
            <a:r>
              <a:rPr lang="en-US" sz="2300" b="1" baseline="-25000" dirty="0" smtClean="0"/>
              <a:t>M0 </a:t>
            </a:r>
            <a:r>
              <a:rPr lang="en-US" sz="2300" b="1" dirty="0" smtClean="0"/>
              <a:t> </a:t>
            </a:r>
          </a:p>
          <a:p>
            <a:endParaRPr lang="en-US" sz="2300" b="1" baseline="-25000" dirty="0" smtClean="0"/>
          </a:p>
          <a:p>
            <a:r>
              <a:rPr lang="en-US" sz="2300" b="1" dirty="0" smtClean="0"/>
              <a:t> </a:t>
            </a:r>
            <a:r>
              <a:rPr lang="en-US" sz="2300" u="sng" dirty="0" smtClean="0"/>
              <a:t>SUBSTITUINDO “P</a:t>
            </a:r>
            <a:r>
              <a:rPr lang="en-US" sz="2300" u="sng" baseline="-25000" dirty="0" smtClean="0"/>
              <a:t>M1</a:t>
            </a:r>
            <a:r>
              <a:rPr lang="en-US" sz="2300" u="sng" dirty="0" smtClean="0"/>
              <a:t>” E  “P</a:t>
            </a:r>
            <a:r>
              <a:rPr lang="en-US" sz="2300" u="sng" baseline="-25000" dirty="0" smtClean="0"/>
              <a:t>P1</a:t>
            </a:r>
            <a:r>
              <a:rPr lang="en-US" sz="2300" u="sng" dirty="0" smtClean="0"/>
              <a:t>” EM “T”, RESULTA</a:t>
            </a:r>
            <a:r>
              <a:rPr lang="en-US" sz="2300" dirty="0" smtClean="0"/>
              <a:t>:</a:t>
            </a:r>
          </a:p>
          <a:p>
            <a:r>
              <a:rPr lang="en-US" sz="2300" b="1" dirty="0" smtClean="0"/>
              <a:t>                 T  =  (∆Q. 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/Q</a:t>
            </a:r>
            <a:r>
              <a:rPr lang="en-US" sz="2300" b="1" baseline="-25000" dirty="0" smtClean="0"/>
              <a:t>0</a:t>
            </a:r>
            <a:r>
              <a:rPr lang="en-US" sz="2300" b="1" dirty="0" smtClean="0"/>
              <a:t> ).[(Ԑ</a:t>
            </a:r>
            <a:r>
              <a:rPr lang="en-US" sz="2300" b="1" baseline="-25000" dirty="0" smtClean="0"/>
              <a:t>P/S</a:t>
            </a:r>
            <a:r>
              <a:rPr lang="en-US" sz="2300" b="1" dirty="0" smtClean="0"/>
              <a:t>  -  Ԑ</a:t>
            </a:r>
            <a:r>
              <a:rPr lang="en-US" sz="2300" b="1" baseline="-25000" dirty="0" smtClean="0"/>
              <a:t>P/D </a:t>
            </a:r>
            <a:r>
              <a:rPr lang="en-US" sz="2300" b="1" dirty="0" smtClean="0"/>
              <a:t>) /Ԑ</a:t>
            </a:r>
            <a:r>
              <a:rPr lang="en-US" sz="2300" b="1" baseline="-25000" dirty="0" smtClean="0"/>
              <a:t>P/S</a:t>
            </a:r>
            <a:r>
              <a:rPr lang="en-US" sz="2300" b="1" dirty="0" smtClean="0"/>
              <a:t> . Ԑ</a:t>
            </a:r>
            <a:r>
              <a:rPr lang="en-US" sz="2300" b="1" baseline="-25000" dirty="0" smtClean="0"/>
              <a:t>P/D</a:t>
            </a:r>
            <a:r>
              <a:rPr lang="en-US" sz="2300" b="1" dirty="0" smtClean="0"/>
              <a:t>]</a:t>
            </a:r>
          </a:p>
          <a:p>
            <a:endParaRPr lang="en-US" sz="2300" b="1" dirty="0" smtClean="0"/>
          </a:p>
          <a:p>
            <a:r>
              <a:rPr lang="en-US" sz="2300" b="1" dirty="0" smtClean="0"/>
              <a:t>                 </a:t>
            </a:r>
            <a:r>
              <a:rPr lang="en-US" sz="2300" u="sng" dirty="0" smtClean="0"/>
              <a:t>OU SEJA, EM TERMOS DE “∆Q” </a:t>
            </a:r>
            <a:r>
              <a:rPr lang="en-US" sz="2300" dirty="0" smtClean="0"/>
              <a:t>:</a:t>
            </a:r>
          </a:p>
          <a:p>
            <a:r>
              <a:rPr lang="en-US" sz="2300" b="1" dirty="0" smtClean="0"/>
              <a:t>                  ∆Q = (T. Q</a:t>
            </a:r>
            <a:r>
              <a:rPr lang="en-US" sz="2300" b="1" baseline="-25000" dirty="0" smtClean="0"/>
              <a:t>0</a:t>
            </a:r>
            <a:r>
              <a:rPr lang="en-US" sz="2300" b="1" dirty="0" smtClean="0"/>
              <a:t> /P</a:t>
            </a:r>
            <a:r>
              <a:rPr lang="en-US" sz="2300" b="1" baseline="-25000" dirty="0" smtClean="0"/>
              <a:t>M0</a:t>
            </a:r>
            <a:r>
              <a:rPr lang="en-US" sz="2300" b="1" dirty="0" smtClean="0"/>
              <a:t> ). [Ԑ</a:t>
            </a:r>
            <a:r>
              <a:rPr lang="en-US" sz="2300" b="1" baseline="-25000" dirty="0" smtClean="0"/>
              <a:t>P/S</a:t>
            </a:r>
            <a:r>
              <a:rPr lang="en-US" sz="2300" b="1" dirty="0" smtClean="0"/>
              <a:t> . Ԑ</a:t>
            </a:r>
            <a:r>
              <a:rPr lang="en-US" sz="2300" b="1" baseline="-25000" dirty="0" smtClean="0"/>
              <a:t>P/D</a:t>
            </a:r>
            <a:r>
              <a:rPr lang="en-US" sz="2300" b="1" dirty="0" smtClean="0"/>
              <a:t> / (Ԑ</a:t>
            </a:r>
            <a:r>
              <a:rPr lang="en-US" sz="2300" b="1" baseline="-25000" dirty="0" smtClean="0"/>
              <a:t>P/S</a:t>
            </a:r>
            <a:r>
              <a:rPr lang="en-US" sz="2300" b="1" dirty="0" smtClean="0"/>
              <a:t>  -  Ԑ</a:t>
            </a:r>
            <a:r>
              <a:rPr lang="en-US" sz="2300" b="1" baseline="-25000" dirty="0" smtClean="0"/>
              <a:t>P/D</a:t>
            </a:r>
            <a:r>
              <a:rPr lang="en-US" sz="2300" b="1" dirty="0" smtClean="0"/>
              <a:t>)]</a:t>
            </a:r>
          </a:p>
          <a:p>
            <a:endParaRPr lang="en-US" sz="2300" u="sng" dirty="0" smtClean="0"/>
          </a:p>
          <a:p>
            <a:r>
              <a:rPr lang="en-US" sz="2300" u="sng" dirty="0" smtClean="0"/>
              <a:t>SUBSTITUINDO  “∆Q”  NA EXPRESSÃO DO PESO MORTO TEREMOS</a:t>
            </a:r>
            <a:r>
              <a:rPr lang="en-US" sz="2300" dirty="0" smtClean="0"/>
              <a:t>:</a:t>
            </a:r>
          </a:p>
          <a:p>
            <a:r>
              <a:rPr lang="en-US" sz="2300" b="1" dirty="0" smtClean="0"/>
              <a:t>                 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P.M. = (-) (1/2). (T</a:t>
            </a:r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Q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M0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[Ԑ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(Ԑ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 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)],     ONDE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0,    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Ԑ</a:t>
            </a:r>
            <a:r>
              <a:rPr lang="en-US" sz="2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0</a:t>
            </a:r>
          </a:p>
          <a:p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OU:</a:t>
            </a:r>
          </a:p>
          <a:p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P.M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=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1/2). (T</a:t>
            </a:r>
            <a:r>
              <a:rPr lang="en-US" sz="23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Q</a:t>
            </a:r>
            <a:r>
              <a:rPr lang="en-US" sz="2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/P</a:t>
            </a:r>
            <a:r>
              <a:rPr lang="en-US" sz="2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M0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[Ԑ</a:t>
            </a:r>
            <a:r>
              <a:rPr lang="en-US" sz="2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Ԑ</a:t>
            </a:r>
            <a:r>
              <a:rPr lang="en-US" sz="2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(Ԑ</a:t>
            </a:r>
            <a:r>
              <a:rPr lang="en-US" sz="2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 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Ԑ</a:t>
            </a:r>
            <a:r>
              <a:rPr lang="en-US" sz="2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)],     COM (Ԑ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EM MÓDULO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Ԑ</a:t>
            </a:r>
            <a:r>
              <a:rPr lang="en-US" sz="2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,Ԑ</a:t>
            </a:r>
            <a:r>
              <a:rPr lang="en-US" sz="2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0</a:t>
            </a:r>
          </a:p>
          <a:p>
            <a:endParaRPr lang="en-US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I.E., </a:t>
            </a:r>
            <a:r>
              <a:rPr lang="en-US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PESO MORTO ELEVA-SE COM O QUADRADO DO IMPOSTO-ESPECÍFICO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300" u="sng" dirty="0"/>
          </a:p>
          <a:p>
            <a:endParaRPr lang="en-US" sz="2300" u="sng" dirty="0" smtClean="0"/>
          </a:p>
          <a:p>
            <a:r>
              <a:rPr lang="en-US" sz="2300" u="sng" dirty="0" smtClean="0"/>
              <a:t>E NO CASO DE </a:t>
            </a:r>
            <a:r>
              <a:rPr lang="en-US" sz="2300" b="1" u="sng" dirty="0" smtClean="0"/>
              <a:t>IMPOSTO AD VALOREM</a:t>
            </a:r>
            <a:r>
              <a:rPr lang="en-US" sz="2300" b="1" dirty="0" smtClean="0"/>
              <a:t>:</a:t>
            </a:r>
          </a:p>
          <a:p>
            <a:r>
              <a:rPr lang="en-US" sz="2300" b="1" dirty="0" smtClean="0"/>
              <a:t>                 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P.M. = (1/2).t</a:t>
            </a:r>
            <a:r>
              <a:rPr lang="en-US" sz="23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(P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M0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Q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 [Ԑ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(Ԑ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 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)],     COM:  (Ԑ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Ԑ</a:t>
            </a:r>
            <a:r>
              <a:rPr lang="en-US" sz="2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&gt; 0</a:t>
            </a:r>
          </a:p>
          <a:p>
            <a:endParaRPr lang="en-US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300" b="1" dirty="0"/>
              <a:t> </a:t>
            </a:r>
            <a:r>
              <a:rPr lang="en-US" sz="2300" b="1" dirty="0" smtClean="0"/>
              <a:t>    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I.E., </a:t>
            </a:r>
            <a:r>
              <a:rPr lang="en-US" sz="2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PESO MORTO ELEVA-SE COM O QUADRADO DA ALÍQUOTA DO IMPOSTO AD VALOREM.</a:t>
            </a:r>
            <a:endParaRPr lang="en-US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/>
              <a:t>                  </a:t>
            </a:r>
          </a:p>
          <a:p>
            <a:endParaRPr lang="pt-BR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QUEM A INCIDÊNCIA (OU CARGA) DO IMPOSTO É MAIOR?</a:t>
            </a:r>
          </a:p>
          <a:p>
            <a:r>
              <a:rPr lang="en-US" sz="2000" dirty="0" smtClean="0"/>
              <a:t>A RESPOSTA DEPENDE DO CÔMPUTO  EM SEPARADO DOS TRIÂNGULOS DE PESO MORTO “A”  E  “B</a:t>
            </a:r>
            <a:r>
              <a:rPr lang="en-US" sz="2000" dirty="0"/>
              <a:t>”, </a:t>
            </a:r>
            <a:r>
              <a:rPr lang="en-US" sz="2000" dirty="0" smtClean="0"/>
              <a:t>OS QUAIS </a:t>
            </a:r>
            <a:r>
              <a:rPr lang="en-US" sz="2000" dirty="0"/>
              <a:t>MENSURAM A CARGA DE UM IMPOSTO NA </a:t>
            </a:r>
            <a:r>
              <a:rPr lang="en-US" sz="2000" dirty="0" smtClean="0"/>
              <a:t>ECONOMIA.</a:t>
            </a:r>
          </a:p>
          <a:p>
            <a:endParaRPr lang="en-US" sz="2000" dirty="0" smtClean="0"/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CÁLCULO DE  “A” (PARCELA DA CARGA TOTAL PAGA PELO CONSUMIDOR)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b="1" dirty="0" smtClean="0"/>
              <a:t>A = (-) (1/2).∆Q.∆P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 ,   </a:t>
            </a:r>
            <a:r>
              <a:rPr lang="en-US" sz="2000" dirty="0" smtClean="0"/>
              <a:t>ONDE</a:t>
            </a:r>
            <a:r>
              <a:rPr lang="en-US" sz="2000" dirty="0"/>
              <a:t>: </a:t>
            </a:r>
            <a:r>
              <a:rPr lang="en-US" sz="2000" dirty="0" smtClean="0"/>
              <a:t> ∆</a:t>
            </a:r>
            <a:r>
              <a:rPr lang="en-US" sz="2000" dirty="0"/>
              <a:t>Q &lt; </a:t>
            </a:r>
            <a:r>
              <a:rPr lang="en-US" sz="2000" dirty="0" smtClean="0"/>
              <a:t>0,  E  ∆</a:t>
            </a:r>
            <a:r>
              <a:rPr lang="en-US" sz="2000" dirty="0"/>
              <a:t>P</a:t>
            </a:r>
            <a:r>
              <a:rPr lang="en-US" sz="2000" baseline="-25000" dirty="0"/>
              <a:t>M</a:t>
            </a:r>
            <a:r>
              <a:rPr lang="en-US" sz="2000" dirty="0"/>
              <a:t> </a:t>
            </a:r>
            <a:r>
              <a:rPr lang="en-US" sz="2000" dirty="0" smtClean="0"/>
              <a:t>&gt; 0</a:t>
            </a:r>
          </a:p>
          <a:p>
            <a:r>
              <a:rPr lang="en-US" sz="2000" dirty="0" smtClean="0"/>
              <a:t>                                </a:t>
            </a:r>
            <a:r>
              <a:rPr lang="en-US" sz="2000" u="sng" dirty="0" smtClean="0"/>
              <a:t>MAS, POR DEFINIÇÃO DA ELASTICIDADE PREÇO/DEMANDA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                               </a:t>
            </a:r>
            <a:r>
              <a:rPr lang="en-US" sz="2000" b="1" dirty="0" smtClean="0"/>
              <a:t> Ԑ</a:t>
            </a:r>
            <a:r>
              <a:rPr lang="en-US" sz="2000" b="1" baseline="-25000" dirty="0" smtClean="0"/>
              <a:t>P/D</a:t>
            </a:r>
            <a:r>
              <a:rPr lang="en-US" sz="2000" b="1" dirty="0" smtClean="0"/>
              <a:t> = (∆Q/Q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 )/(∆P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 /P</a:t>
            </a:r>
            <a:r>
              <a:rPr lang="en-US" sz="2000" b="1" baseline="-25000" dirty="0" smtClean="0"/>
              <a:t>M0</a:t>
            </a:r>
            <a:r>
              <a:rPr lang="en-US" sz="2000" b="1" dirty="0" smtClean="0"/>
              <a:t> ) </a:t>
            </a:r>
          </a:p>
          <a:p>
            <a:r>
              <a:rPr lang="en-US" sz="2000" b="1" dirty="0" smtClean="0"/>
              <a:t>                                </a:t>
            </a:r>
            <a:r>
              <a:rPr lang="en-US" sz="2000" u="sng" dirty="0" smtClean="0"/>
              <a:t>OU SEJA</a:t>
            </a:r>
            <a:r>
              <a:rPr lang="en-US" sz="2000" dirty="0" smtClean="0"/>
              <a:t>:</a:t>
            </a:r>
          </a:p>
          <a:p>
            <a:r>
              <a:rPr lang="en-US" sz="2000" b="1" dirty="0" smtClean="0"/>
              <a:t>                                  ∆Q = (Q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 / P</a:t>
            </a:r>
            <a:r>
              <a:rPr lang="en-US" sz="2000" b="1" baseline="-25000" dirty="0" smtClean="0"/>
              <a:t>M0</a:t>
            </a:r>
            <a:r>
              <a:rPr lang="en-US" sz="2000" b="1" dirty="0" smtClean="0"/>
              <a:t> ). ∆P</a:t>
            </a:r>
            <a:r>
              <a:rPr lang="en-US" sz="2000" b="1" baseline="-25000" dirty="0" smtClean="0"/>
              <a:t>M</a:t>
            </a:r>
            <a:r>
              <a:rPr lang="en-US" sz="2000" b="1" dirty="0" smtClean="0"/>
              <a:t> . Ԑ</a:t>
            </a:r>
            <a:r>
              <a:rPr lang="en-US" sz="2000" b="1" baseline="-25000" dirty="0" smtClean="0"/>
              <a:t>P/D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                                 </a:t>
            </a:r>
            <a:r>
              <a:rPr lang="en-US" sz="2000" u="sng" dirty="0" smtClean="0"/>
              <a:t>SUBSTITUINDO EM “A”</a:t>
            </a:r>
            <a:r>
              <a:rPr lang="en-US" sz="2000" dirty="0" smtClean="0"/>
              <a:t>:</a:t>
            </a:r>
          </a:p>
          <a:p>
            <a:r>
              <a:rPr lang="en-US" sz="2000" b="1" dirty="0" smtClean="0"/>
              <a:t>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= (-) (1/2). (Q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M0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 ∆P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Ԑ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  </a:t>
            </a:r>
            <a:r>
              <a:rPr lang="en-US" sz="2000" dirty="0" smtClean="0"/>
              <a:t>ONDE:  </a:t>
            </a:r>
            <a:r>
              <a:rPr lang="en-US" sz="2000" dirty="0"/>
              <a:t>Ԑ</a:t>
            </a:r>
            <a:r>
              <a:rPr lang="en-US" sz="2000" baseline="-25000" dirty="0"/>
              <a:t>P/D</a:t>
            </a:r>
            <a:r>
              <a:rPr lang="en-US" sz="2000" dirty="0"/>
              <a:t> </a:t>
            </a:r>
            <a:r>
              <a:rPr lang="en-US" sz="2000" dirty="0" smtClean="0"/>
              <a:t>&lt; 0</a:t>
            </a:r>
          </a:p>
          <a:p>
            <a:pPr>
              <a:buNone/>
            </a:pPr>
            <a:r>
              <a:rPr lang="en-US" sz="2000" b="1" dirty="0" smtClean="0"/>
              <a:t>      </a:t>
            </a:r>
          </a:p>
          <a:p>
            <a:pPr>
              <a:buNone/>
            </a:pPr>
            <a:r>
              <a:rPr lang="en-US" sz="2000" b="1" dirty="0" smtClean="0"/>
              <a:t>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CÁLCULO DE  “B” (PARCELA DA CARGA TOTAL PAGA PELO PRODUTOR)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buNone/>
            </a:pPr>
            <a:r>
              <a:rPr lang="en-US" sz="2000" dirty="0" smtClean="0"/>
              <a:t>                                         </a:t>
            </a:r>
            <a:r>
              <a:rPr lang="en-US" sz="2000" b="1" dirty="0" smtClean="0"/>
              <a:t>B = (1/2).∆Q.∆P</a:t>
            </a:r>
            <a:r>
              <a:rPr lang="en-US" sz="2000" b="1" baseline="-25000" dirty="0" smtClean="0"/>
              <a:t>P</a:t>
            </a:r>
            <a:r>
              <a:rPr lang="en-US" sz="2000" b="1" dirty="0" smtClean="0"/>
              <a:t> , </a:t>
            </a:r>
            <a:r>
              <a:rPr lang="en-US" sz="2000" dirty="0" smtClean="0"/>
              <a:t> ONDE</a:t>
            </a:r>
            <a:r>
              <a:rPr lang="en-US" sz="2000" dirty="0"/>
              <a:t>: </a:t>
            </a:r>
            <a:r>
              <a:rPr lang="en-US" sz="2000" dirty="0" smtClean="0"/>
              <a:t> ∆</a:t>
            </a:r>
            <a:r>
              <a:rPr lang="en-US" sz="2000" dirty="0"/>
              <a:t>Q &lt; </a:t>
            </a:r>
            <a:r>
              <a:rPr lang="en-US" sz="2000" dirty="0" smtClean="0"/>
              <a:t>0,  E  </a:t>
            </a:r>
            <a:r>
              <a:rPr lang="en-US" sz="2000" dirty="0"/>
              <a:t>∆P</a:t>
            </a:r>
            <a:r>
              <a:rPr lang="en-US" sz="2000" baseline="-25000" dirty="0"/>
              <a:t>P</a:t>
            </a:r>
            <a:r>
              <a:rPr lang="en-US" sz="2000" dirty="0"/>
              <a:t> </a:t>
            </a:r>
            <a:r>
              <a:rPr lang="en-US" sz="2000" dirty="0" smtClean="0"/>
              <a:t>&lt; 0</a:t>
            </a:r>
          </a:p>
          <a:p>
            <a:pPr>
              <a:buNone/>
            </a:pPr>
            <a:r>
              <a:rPr lang="en-US" sz="2000" b="1" dirty="0" smtClean="0"/>
              <a:t>                                         </a:t>
            </a:r>
            <a:r>
              <a:rPr lang="en-US" sz="2000" u="sng" dirty="0" smtClean="0"/>
              <a:t>MAS POR DEFINIÇÃO DE ELASTICIDADE PREÇO/OFERTA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b="1" dirty="0" smtClean="0"/>
              <a:t>                                          Ԑ</a:t>
            </a:r>
            <a:r>
              <a:rPr lang="en-US" sz="2000" b="1" baseline="-25000" dirty="0" smtClean="0"/>
              <a:t>P/S</a:t>
            </a:r>
            <a:r>
              <a:rPr lang="en-US" sz="2000" b="1" dirty="0" smtClean="0"/>
              <a:t> = (∆Q/Q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 )/(∆P</a:t>
            </a:r>
            <a:r>
              <a:rPr lang="en-US" sz="2000" b="1" baseline="-25000" dirty="0" smtClean="0"/>
              <a:t>P</a:t>
            </a:r>
            <a:r>
              <a:rPr lang="en-US" sz="2000" b="1" dirty="0" smtClean="0"/>
              <a:t> /P</a:t>
            </a:r>
            <a:r>
              <a:rPr lang="en-US" sz="2000" b="1" baseline="-25000" dirty="0" smtClean="0"/>
              <a:t>M0</a:t>
            </a:r>
            <a:r>
              <a:rPr lang="en-US" sz="2000" b="1" dirty="0" smtClean="0"/>
              <a:t> ),  </a:t>
            </a:r>
            <a:r>
              <a:rPr lang="en-US" sz="2000" dirty="0" smtClean="0"/>
              <a:t>ONDE: </a:t>
            </a:r>
            <a:r>
              <a:rPr lang="en-US" sz="2000" dirty="0"/>
              <a:t>Ԑ</a:t>
            </a:r>
            <a:r>
              <a:rPr lang="en-US" sz="2000" baseline="-25000" dirty="0"/>
              <a:t>P/S</a:t>
            </a:r>
            <a:r>
              <a:rPr lang="en-US" sz="2000" dirty="0"/>
              <a:t> </a:t>
            </a:r>
            <a:r>
              <a:rPr lang="en-US" sz="2000" dirty="0" smtClean="0"/>
              <a:t>&gt; 0</a:t>
            </a:r>
          </a:p>
          <a:p>
            <a:pPr>
              <a:buNone/>
            </a:pPr>
            <a:r>
              <a:rPr lang="en-US" sz="2000" b="1" dirty="0" smtClean="0"/>
              <a:t>                                         </a:t>
            </a:r>
            <a:r>
              <a:rPr lang="en-US" sz="2000" u="sng" dirty="0" smtClean="0"/>
              <a:t>OU SEJA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b="1" dirty="0" smtClean="0"/>
              <a:t>                                          ∆P</a:t>
            </a:r>
            <a:r>
              <a:rPr lang="en-US" sz="2000" b="1" baseline="-25000" dirty="0" smtClean="0"/>
              <a:t>P</a:t>
            </a:r>
            <a:r>
              <a:rPr lang="en-US" sz="2000" b="1" dirty="0" smtClean="0"/>
              <a:t>  = (P</a:t>
            </a:r>
            <a:r>
              <a:rPr lang="en-US" sz="2000" b="1" baseline="-25000" dirty="0" smtClean="0"/>
              <a:t>M0</a:t>
            </a:r>
            <a:r>
              <a:rPr lang="en-US" sz="2000" b="1" dirty="0" smtClean="0"/>
              <a:t> / Q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 ). (∆Q/ Ԑ</a:t>
            </a:r>
            <a:r>
              <a:rPr lang="en-US" sz="2000" b="1" baseline="-25000" dirty="0" smtClean="0"/>
              <a:t>P/S</a:t>
            </a:r>
            <a:r>
              <a:rPr lang="en-US" sz="2000" b="1" dirty="0" smtClean="0"/>
              <a:t> )</a:t>
            </a:r>
          </a:p>
          <a:p>
            <a:pPr>
              <a:buNone/>
            </a:pPr>
            <a:r>
              <a:rPr lang="en-US" sz="2000" b="1" dirty="0" smtClean="0"/>
              <a:t>                                          </a:t>
            </a:r>
            <a:r>
              <a:rPr lang="en-US" sz="2000" u="sng" dirty="0" smtClean="0"/>
              <a:t>SUBSTITUINDO EM “B”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b="1" dirty="0" smtClean="0"/>
              <a:t>                                           B = (1/2). (P</a:t>
            </a:r>
            <a:r>
              <a:rPr lang="en-US" sz="2000" b="1" baseline="-25000" dirty="0" smtClean="0"/>
              <a:t>M0</a:t>
            </a:r>
            <a:r>
              <a:rPr lang="en-US" sz="2000" b="1" dirty="0" smtClean="0"/>
              <a:t> / Q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 ). (∆Q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/ Ԑ</a:t>
            </a:r>
            <a:r>
              <a:rPr lang="en-US" sz="2000" b="1" baseline="-25000" dirty="0" smtClean="0"/>
              <a:t>P/S</a:t>
            </a:r>
            <a:r>
              <a:rPr lang="en-US" sz="2000" b="1" dirty="0" smtClean="0"/>
              <a:t> )</a:t>
            </a:r>
          </a:p>
          <a:p>
            <a:pPr>
              <a:buNone/>
            </a:pPr>
            <a:r>
              <a:rPr lang="en-US" sz="2000" b="1" dirty="0" smtClean="0"/>
              <a:t>                                          </a:t>
            </a:r>
            <a:r>
              <a:rPr lang="en-US" sz="2000" u="sng" dirty="0" smtClean="0"/>
              <a:t>MAS COMO:  ∆Q = (Q</a:t>
            </a:r>
            <a:r>
              <a:rPr lang="en-US" sz="2000" u="sng" baseline="-25000" dirty="0" smtClean="0"/>
              <a:t>0</a:t>
            </a:r>
            <a:r>
              <a:rPr lang="en-US" sz="2000" u="sng" dirty="0" smtClean="0"/>
              <a:t> / P</a:t>
            </a:r>
            <a:r>
              <a:rPr lang="en-US" sz="2000" u="sng" baseline="-25000" dirty="0" smtClean="0"/>
              <a:t>M0</a:t>
            </a:r>
            <a:r>
              <a:rPr lang="en-US" sz="2000" u="sng" dirty="0" smtClean="0"/>
              <a:t> ). ∆P</a:t>
            </a:r>
            <a:r>
              <a:rPr lang="en-US" sz="2000" u="sng" baseline="-25000" dirty="0" smtClean="0"/>
              <a:t>M</a:t>
            </a:r>
            <a:r>
              <a:rPr lang="en-US" sz="2000" u="sng" dirty="0" smtClean="0"/>
              <a:t> . Ԑ</a:t>
            </a:r>
            <a:r>
              <a:rPr lang="en-US" sz="2000" u="sng" baseline="-25000" dirty="0" smtClean="0"/>
              <a:t>P/D</a:t>
            </a:r>
            <a:r>
              <a:rPr lang="en-US" sz="2000" u="sng" dirty="0" smtClean="0"/>
              <a:t> , TEM-SE QUE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b="1" dirty="0" smtClean="0"/>
              <a:t>     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= (1/2). (P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M0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Q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 (∆P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Ԑ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Ԑ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sz="2000" dirty="0"/>
              <a:t>ONDE: Ԑ</a:t>
            </a:r>
            <a:r>
              <a:rPr lang="en-US" sz="2000" baseline="-25000" dirty="0"/>
              <a:t>P/D</a:t>
            </a:r>
            <a:r>
              <a:rPr lang="en-US" sz="2000" dirty="0"/>
              <a:t> &lt; </a:t>
            </a:r>
            <a:r>
              <a:rPr lang="en-US" sz="2000" dirty="0" smtClean="0"/>
              <a:t>0, E  Ԑ</a:t>
            </a:r>
            <a:r>
              <a:rPr lang="en-US" sz="2000" baseline="-25000" dirty="0" smtClean="0"/>
              <a:t>P/S</a:t>
            </a:r>
            <a:r>
              <a:rPr lang="en-US" sz="2000" dirty="0" smtClean="0"/>
              <a:t> &gt; 0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COMPARANDO-SE “A” COM “B” TEREMOS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/>
              <a:t>(A/B) = (-) [(1/2). (Q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 / P</a:t>
            </a:r>
            <a:r>
              <a:rPr lang="en-US" sz="2000" b="1" baseline="-25000" dirty="0" smtClean="0"/>
              <a:t>M0</a:t>
            </a:r>
            <a:r>
              <a:rPr lang="en-US" sz="2000" b="1" dirty="0" smtClean="0"/>
              <a:t> ). ∆P</a:t>
            </a:r>
            <a:r>
              <a:rPr lang="en-US" sz="2000" b="1" baseline="-25000" dirty="0" smtClean="0"/>
              <a:t>M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. Ԑ</a:t>
            </a:r>
            <a:r>
              <a:rPr lang="en-US" sz="2000" b="1" baseline="-25000" dirty="0" smtClean="0"/>
              <a:t>P/D</a:t>
            </a:r>
            <a:r>
              <a:rPr lang="en-US" sz="2000" b="1" dirty="0" smtClean="0"/>
              <a:t> ]/[(1/2). (P</a:t>
            </a:r>
            <a:r>
              <a:rPr lang="en-US" sz="2000" b="1" baseline="-25000" dirty="0" smtClean="0"/>
              <a:t>M0</a:t>
            </a:r>
            <a:r>
              <a:rPr lang="en-US" sz="2000" b="1" dirty="0" smtClean="0"/>
              <a:t> / Q</a:t>
            </a:r>
            <a:r>
              <a:rPr lang="en-US" sz="2000" b="1" baseline="-25000" dirty="0" smtClean="0"/>
              <a:t>0</a:t>
            </a:r>
            <a:r>
              <a:rPr lang="en-US" sz="2000" b="1" dirty="0" smtClean="0"/>
              <a:t> ). (∆P</a:t>
            </a:r>
            <a:r>
              <a:rPr lang="en-US" sz="2000" b="1" baseline="-25000" dirty="0" smtClean="0"/>
              <a:t>M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. Ԑ</a:t>
            </a:r>
            <a:r>
              <a:rPr lang="en-US" sz="2000" b="1" baseline="-25000" dirty="0" smtClean="0"/>
              <a:t>P/D</a:t>
            </a:r>
            <a:r>
              <a:rPr lang="en-US" sz="2000" b="1" baseline="30000" dirty="0" smtClean="0"/>
              <a:t> 2</a:t>
            </a:r>
            <a:r>
              <a:rPr lang="en-US" sz="2000" b="1" dirty="0" smtClean="0"/>
              <a:t> / Ԑ</a:t>
            </a:r>
            <a:r>
              <a:rPr lang="en-US" sz="2000" b="1" baseline="-25000" dirty="0" smtClean="0"/>
              <a:t>P/S</a:t>
            </a:r>
            <a:r>
              <a:rPr lang="en-US" sz="2000" b="1" dirty="0" smtClean="0"/>
              <a:t> )]</a:t>
            </a:r>
          </a:p>
          <a:p>
            <a:r>
              <a:rPr lang="en-US" sz="2000" u="sng" dirty="0" smtClean="0"/>
              <a:t>PORTANTO</a:t>
            </a:r>
            <a:r>
              <a:rPr lang="en-US" sz="2000" dirty="0" smtClean="0"/>
              <a:t>: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(A/B) = (-) [Ԑ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]/[Ԑ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],   </a:t>
            </a:r>
            <a:r>
              <a:rPr lang="en-US" sz="2000" dirty="0" smtClean="0"/>
              <a:t>ONDE</a:t>
            </a:r>
            <a:r>
              <a:rPr lang="en-US" sz="2000" dirty="0"/>
              <a:t>: Ԑ</a:t>
            </a:r>
            <a:r>
              <a:rPr lang="en-US" sz="2000" baseline="-25000" dirty="0"/>
              <a:t>P/D</a:t>
            </a:r>
            <a:r>
              <a:rPr lang="en-US" sz="2000" dirty="0"/>
              <a:t> &lt; 0, </a:t>
            </a:r>
            <a:r>
              <a:rPr lang="en-US" sz="2000" dirty="0" smtClean="0"/>
              <a:t>  E   </a:t>
            </a:r>
            <a:r>
              <a:rPr lang="en-US" sz="2000" dirty="0"/>
              <a:t>Ԑ</a:t>
            </a:r>
            <a:r>
              <a:rPr lang="en-US" sz="2000" baseline="-25000" dirty="0"/>
              <a:t>P/S</a:t>
            </a:r>
            <a:r>
              <a:rPr lang="en-US" sz="2000" dirty="0"/>
              <a:t> &gt; </a:t>
            </a:r>
            <a:r>
              <a:rPr lang="en-US" sz="2000" dirty="0" smtClean="0"/>
              <a:t>0</a:t>
            </a:r>
          </a:p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ALTERNATIVAMENTE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(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A/B) =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Ԑ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]/[Ԑ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], COM (Ԑ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,Ԑ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EM MÓDULO:  (Ԑ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,Ԑ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&gt;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 marL="0" indent="0">
              <a:buNone/>
            </a:pPr>
            <a:endParaRPr lang="en-US" sz="2000" u="sng" dirty="0" smtClean="0"/>
          </a:p>
          <a:p>
            <a:r>
              <a:rPr lang="en-US" sz="2000" u="sng" dirty="0" smtClean="0"/>
              <a:t>OU SEJA</a:t>
            </a:r>
            <a:r>
              <a:rPr lang="en-US" sz="2000" dirty="0" smtClean="0"/>
              <a:t>: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= [Ԑ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]/[Ԑ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].B</a:t>
            </a:r>
            <a:r>
              <a:rPr lang="en-US" sz="2400" b="1" dirty="0" smtClean="0"/>
              <a:t>;  </a:t>
            </a:r>
            <a:r>
              <a:rPr lang="en-US" sz="2200" dirty="0" smtClean="0"/>
              <a:t>ALTERNATIVAMENTE: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= [Ԑ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]/[Ԑ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P/S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].A</a:t>
            </a:r>
          </a:p>
          <a:p>
            <a:endParaRPr lang="en-US" sz="2000" b="1" dirty="0" smtClean="0"/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INTERPRETAÇÃO DO RESULTADO E CASOS LIMITE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n-US" sz="2000" b="1" dirty="0" smtClean="0"/>
              <a:t> Ԑ</a:t>
            </a:r>
            <a:r>
              <a:rPr lang="en-US" sz="2000" b="1" baseline="-25000" dirty="0" smtClean="0"/>
              <a:t>P/D</a:t>
            </a:r>
            <a:r>
              <a:rPr lang="en-US" sz="2000" b="1" dirty="0" smtClean="0"/>
              <a:t> TENDENDO A INFINITO (DEMANDA INFINITAMENTE ELÁSTICA), OU SE</a:t>
            </a:r>
          </a:p>
          <a:p>
            <a:r>
              <a:rPr lang="en-US" sz="2000" b="1" dirty="0" smtClean="0"/>
              <a:t>      Ԑ</a:t>
            </a:r>
            <a:r>
              <a:rPr lang="en-US" sz="2000" b="1" baseline="-25000" dirty="0" smtClean="0"/>
              <a:t>P/S</a:t>
            </a:r>
            <a:r>
              <a:rPr lang="en-US" sz="2000" b="1" dirty="0" smtClean="0"/>
              <a:t>  TENDE A ZERO (OFERTA COMPLETAMENTE INELÁSTICA):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ENTÃO  “A”  TENDE A ZERO E, NO LIMITE, A CARGA NÃO RECAI SOBRE O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CONSUMIDOR E TODA A CARGA DO IMPOSTO RECAI  SOBRE O PRODUTOR.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en-US" sz="2000" b="1" dirty="0" smtClean="0"/>
              <a:t> Ԑ</a:t>
            </a:r>
            <a:r>
              <a:rPr lang="en-US" sz="2000" b="1" baseline="-25000" dirty="0" smtClean="0"/>
              <a:t>P/S</a:t>
            </a:r>
            <a:r>
              <a:rPr lang="en-US" sz="2000" b="1" dirty="0" smtClean="0"/>
              <a:t> TENDENDO A INFINITO (OFERTA INFINITAMENTE ELÁSTICA), OU SE</a:t>
            </a:r>
          </a:p>
          <a:p>
            <a:r>
              <a:rPr lang="en-US" sz="2000" b="1" dirty="0" smtClean="0"/>
              <a:t>      Ԑ</a:t>
            </a:r>
            <a:r>
              <a:rPr lang="en-US" sz="2000" b="1" baseline="-25000" dirty="0" smtClean="0"/>
              <a:t>P/D</a:t>
            </a:r>
            <a:r>
              <a:rPr lang="en-US" sz="2000" b="1" dirty="0" smtClean="0"/>
              <a:t>  TENDE A ZERO (DEMANDA COMPLETAMENTE INELÁSTICA):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ENTÃO  “B”  TENDE A ZERO E, NO LIMITE, A CARGA NÃO RECAI SOBRE O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PRODUTOR E TODA A CARGA DO IMPOSTO RECAI SOBRE O CONSUMIDOR.</a:t>
            </a:r>
          </a:p>
          <a:p>
            <a:endParaRPr lang="en-US" sz="2000" b="1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NOÇÕES INTRODUTÓRIAS</a:t>
            </a:r>
            <a:endParaRPr lang="pt-BR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2000" dirty="0" smtClean="0"/>
              <a:t>OS TRIBUTOS AFETAM AS DECISÕES ECONÔMICAS, POIS DESLOCAM E DISTINGUEM A CURVA DE OFERTA E/OU DE DEMANDA TAL COMO PERCEBIDA PELOS CONSUMIDORES DAQUELA PERCEBIDA PELOS PRODUTORES. PORTANTO, AFETAM O EQUILÍBRIO NOS MERCADOS PRIVADOS, DIFERENCIANDO OS PREÇOS PAGOS PELOS CONSUMIDORES DAQUELES RECEBIDOS PELOS PRODUTORES, TORNANDO O PADRÃO DE UTILIZAÇÃO DOS RECURSOS NA ECONOMIA MENOS  EFICIENTE. ISTO É, DESIGUALAM AS TAXAS MARGINAIS DE SUBSTITUIÇÃO VIGENTES NO CONSUMO DAS TAXAS MARGINAIS DE TRANSFORMAÇÃO NA PRODUÇÃO.</a:t>
            </a:r>
            <a:r>
              <a:rPr lang="en-US" sz="2000" dirty="0"/>
              <a:t> </a:t>
            </a:r>
            <a:r>
              <a:rPr lang="en-US" sz="2000" dirty="0" smtClean="0"/>
              <a:t>NESSE SENTIDO, OS TRIBUTOS CAUSAM UMA PERDA DE EFICIÊNCIA NO USO DE RECURSOS NA ECONOMIA, PORQUE CAUSAM UMA DIVERGÊNCIA ENTRE OS PREÇOS DE MERCADOS  E OS CUSTOS MARGINAIS DE PRODUÇÃO. EM SUMA, OS TRIBUTOS DISTORCEM OS PREÇOS RELATIVOS VIGENTES NO CONSUMO DAQUELES VIGENTES NA PRODUÇÃO E, ASSIM,  GERAM UMA ALOCAÇÃO INEFICIENTE DOS RECURSOS NA ECONOMIA, COLOCANDO-A AQUÉM DA F.P.P..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b="1" u="sng" dirty="0" smtClean="0"/>
              <a:t>EXEMPLO</a:t>
            </a:r>
            <a:r>
              <a:rPr lang="en-US" sz="2000" b="1" dirty="0" smtClean="0"/>
              <a:t>: COM TRIBUTAÇÃO E ECONOMIA COMPETITIVA: </a:t>
            </a:r>
            <a:r>
              <a:rPr lang="en-US" sz="2000" dirty="0" smtClean="0"/>
              <a:t> P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= (1+t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).CMg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,    P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= (1+t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).CMg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b="1" u="sng" dirty="0" smtClean="0"/>
              <a:t>PORTANTO, </a:t>
            </a:r>
            <a:r>
              <a:rPr lang="en-US" sz="2000" b="1" u="sng" dirty="0"/>
              <a:t>COM TRIBUTAÇÃO </a:t>
            </a:r>
            <a:r>
              <a:rPr lang="en-US" sz="2000" b="1" u="sng" dirty="0" smtClean="0"/>
              <a:t>O PREÇO RELATIVO NO MERCADO (“E É AQUELE  PAGO PELO CONSUMIDOR”) É: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(</a:t>
            </a:r>
            <a:r>
              <a:rPr lang="en-US" sz="2000" dirty="0"/>
              <a:t>P</a:t>
            </a:r>
            <a:r>
              <a:rPr lang="en-US" sz="2000" baseline="-25000" dirty="0"/>
              <a:t>1</a:t>
            </a:r>
            <a:r>
              <a:rPr lang="en-US" sz="2000" baseline="30000" dirty="0"/>
              <a:t>T</a:t>
            </a:r>
            <a:r>
              <a:rPr lang="en-US" sz="2000" dirty="0"/>
              <a:t> /P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baseline="30000" dirty="0"/>
              <a:t>T</a:t>
            </a:r>
            <a:r>
              <a:rPr lang="en-US" sz="2000" dirty="0" smtClean="0"/>
              <a:t>)  =  (1 +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/1 + 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) . (CMg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/CMg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), </a:t>
            </a:r>
            <a:r>
              <a:rPr lang="en-US" sz="2000" dirty="0" smtClean="0"/>
              <a:t>        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                         OU </a:t>
            </a:r>
            <a:r>
              <a:rPr lang="en-US" sz="2000" b="1" dirty="0"/>
              <a:t>SEJA, SE:</a:t>
            </a:r>
            <a:r>
              <a:rPr lang="en-US" sz="2000" dirty="0"/>
              <a:t>  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</a:t>
            </a:r>
            <a:r>
              <a:rPr lang="en-US" sz="2600" dirty="0"/>
              <a:t>≠</a:t>
            </a:r>
            <a:r>
              <a:rPr lang="en-US" sz="2000" dirty="0"/>
              <a:t>  t</a:t>
            </a:r>
            <a:r>
              <a:rPr lang="en-US" sz="2000" baseline="-25000" dirty="0"/>
              <a:t>2</a:t>
            </a:r>
            <a:r>
              <a:rPr lang="en-US" sz="2000" dirty="0"/>
              <a:t> , </a:t>
            </a:r>
            <a:r>
              <a:rPr lang="en-US" sz="2000" dirty="0" smtClean="0"/>
              <a:t>     </a:t>
            </a:r>
            <a:r>
              <a:rPr lang="en-US" sz="2000" b="1" dirty="0" smtClean="0"/>
              <a:t>ENTÃO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r>
              <a:rPr lang="en-US" sz="2000" dirty="0" smtClean="0"/>
              <a:t> (</a:t>
            </a:r>
            <a:r>
              <a:rPr lang="en-US" sz="2000" dirty="0"/>
              <a:t>P</a:t>
            </a:r>
            <a:r>
              <a:rPr lang="en-US" sz="2000" baseline="-25000" dirty="0"/>
              <a:t>1</a:t>
            </a:r>
            <a:r>
              <a:rPr lang="en-US" sz="2000" baseline="30000" dirty="0"/>
              <a:t>T</a:t>
            </a:r>
            <a:r>
              <a:rPr lang="en-US" sz="2000" dirty="0"/>
              <a:t> /P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baseline="30000" dirty="0"/>
              <a:t>T</a:t>
            </a:r>
            <a:r>
              <a:rPr lang="en-US" sz="2000" dirty="0"/>
              <a:t>)</a:t>
            </a:r>
            <a:r>
              <a:rPr lang="en-US" sz="2000" dirty="0" smtClean="0"/>
              <a:t>   </a:t>
            </a:r>
            <a:r>
              <a:rPr lang="en-US" sz="2600" dirty="0" smtClean="0"/>
              <a:t>≠ </a:t>
            </a:r>
            <a:r>
              <a:rPr lang="en-US" sz="2000" dirty="0" smtClean="0"/>
              <a:t>  </a:t>
            </a:r>
            <a:r>
              <a:rPr lang="en-US" sz="2000" dirty="0"/>
              <a:t>(CMg</a:t>
            </a:r>
            <a:r>
              <a:rPr lang="en-US" sz="2000" baseline="-25000" dirty="0"/>
              <a:t>1</a:t>
            </a:r>
            <a:r>
              <a:rPr lang="en-US" sz="2000" dirty="0"/>
              <a:t> /CMg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)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b="1" u="sng" dirty="0" smtClean="0"/>
              <a:t>ENQUANTO QUE </a:t>
            </a:r>
            <a:r>
              <a:rPr lang="en-US" sz="2000" b="1" u="sng" dirty="0"/>
              <a:t>SEM TRIBUTAÇÃO O </a:t>
            </a:r>
            <a:r>
              <a:rPr lang="en-US" sz="2000" b="1" u="sng" dirty="0" smtClean="0"/>
              <a:t>PREÇO RELATIVO (“E É AQUELE RECEBIDO PELO PRODUTOR”) É:</a:t>
            </a:r>
          </a:p>
          <a:p>
            <a:pPr algn="just"/>
            <a:r>
              <a:rPr lang="en-US" sz="2000" dirty="0" smtClean="0"/>
              <a:t>         (P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/P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)  =  (CMg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/CMg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),               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PORTANTO, </a:t>
            </a:r>
            <a:r>
              <a:rPr lang="en-US" sz="2000" b="1" dirty="0"/>
              <a:t>SE:</a:t>
            </a:r>
            <a:r>
              <a:rPr lang="en-US" sz="2000" dirty="0"/>
              <a:t>  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</a:t>
            </a:r>
            <a:r>
              <a:rPr lang="en-US" sz="2600" dirty="0"/>
              <a:t>≠</a:t>
            </a:r>
            <a:r>
              <a:rPr lang="en-US" sz="2000" dirty="0"/>
              <a:t>  t</a:t>
            </a:r>
            <a:r>
              <a:rPr lang="en-US" sz="2000" baseline="-25000" dirty="0"/>
              <a:t>2</a:t>
            </a:r>
            <a:r>
              <a:rPr lang="en-US" sz="2000" dirty="0"/>
              <a:t> , </a:t>
            </a:r>
            <a:r>
              <a:rPr lang="en-US" sz="2000" dirty="0" smtClean="0"/>
              <a:t>    </a:t>
            </a:r>
            <a:r>
              <a:rPr lang="en-US" sz="2000" b="1" dirty="0" smtClean="0"/>
              <a:t>ENTÃO:</a:t>
            </a:r>
            <a:r>
              <a:rPr lang="en-US" sz="2000" dirty="0" smtClean="0"/>
              <a:t>   [(</a:t>
            </a:r>
            <a:r>
              <a:rPr lang="en-US" sz="2000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 /P</a:t>
            </a:r>
            <a:r>
              <a:rPr lang="en-US" sz="2000" baseline="-25000" dirty="0"/>
              <a:t>2</a:t>
            </a:r>
            <a:r>
              <a:rPr lang="en-US" sz="2000" dirty="0"/>
              <a:t> ) = </a:t>
            </a:r>
            <a:r>
              <a:rPr lang="en-US" sz="2000" dirty="0" smtClean="0"/>
              <a:t>(</a:t>
            </a:r>
            <a:r>
              <a:rPr lang="en-US" sz="2000" dirty="0"/>
              <a:t>CMg</a:t>
            </a:r>
            <a:r>
              <a:rPr lang="en-US" sz="2000" baseline="-25000" dirty="0"/>
              <a:t>1</a:t>
            </a:r>
            <a:r>
              <a:rPr lang="en-US" sz="2000" dirty="0"/>
              <a:t> /CMg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)]  </a:t>
            </a:r>
            <a:r>
              <a:rPr lang="en-US" sz="2600" dirty="0"/>
              <a:t>≠</a:t>
            </a:r>
            <a:r>
              <a:rPr lang="en-US" sz="2000" dirty="0"/>
              <a:t> </a:t>
            </a:r>
            <a:r>
              <a:rPr lang="en-US" sz="2000" dirty="0" smtClean="0"/>
              <a:t>  (</a:t>
            </a:r>
            <a:r>
              <a:rPr lang="en-US" sz="2000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 /P</a:t>
            </a:r>
            <a:r>
              <a:rPr lang="en-US" sz="2000" baseline="-25000" dirty="0"/>
              <a:t>2</a:t>
            </a:r>
            <a:r>
              <a:rPr lang="en-US" sz="2000" dirty="0"/>
              <a:t> )</a:t>
            </a:r>
            <a:r>
              <a:rPr lang="en-US" sz="2000" baseline="30000" dirty="0"/>
              <a:t>T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      </a:t>
            </a:r>
            <a:r>
              <a:rPr lang="en-US" sz="2000" b="1" u="sng" dirty="0" smtClean="0"/>
              <a:t>OU SEJA, AS DECISÕES ECONÕMICAS ÓTIMAS NA PRODUÇÃO E NO CONSUMO FARÃO AS SEGUINTES IGUALDADES</a:t>
            </a:r>
            <a:r>
              <a:rPr lang="en-US" sz="2000" b="1" dirty="0" smtClean="0"/>
              <a:t>: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b="1" dirty="0" smtClean="0"/>
              <a:t>NA PRODUÇÃO:   </a:t>
            </a:r>
            <a:r>
              <a:rPr lang="en-US" sz="2000" dirty="0" smtClean="0"/>
              <a:t>TMT = (</a:t>
            </a:r>
            <a:r>
              <a:rPr lang="en-US" sz="2000" dirty="0"/>
              <a:t>CMg</a:t>
            </a:r>
            <a:r>
              <a:rPr lang="en-US" sz="2000" baseline="-25000" dirty="0"/>
              <a:t>1</a:t>
            </a:r>
            <a:r>
              <a:rPr lang="en-US" sz="2000" dirty="0"/>
              <a:t> /</a:t>
            </a:r>
            <a:r>
              <a:rPr lang="en-US" sz="2000" dirty="0" smtClean="0"/>
              <a:t>CMg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= </a:t>
            </a:r>
            <a:r>
              <a:rPr lang="en-US" sz="2000" dirty="0"/>
              <a:t>(P</a:t>
            </a:r>
            <a:r>
              <a:rPr lang="en-US" sz="2000" baseline="-25000" dirty="0"/>
              <a:t>1</a:t>
            </a:r>
            <a:r>
              <a:rPr lang="en-US" sz="2000" dirty="0"/>
              <a:t> /P</a:t>
            </a:r>
            <a:r>
              <a:rPr lang="en-US" sz="2000" baseline="-25000" dirty="0"/>
              <a:t>2</a:t>
            </a:r>
            <a:r>
              <a:rPr lang="en-US" sz="2000" dirty="0" smtClean="0"/>
              <a:t>);      </a:t>
            </a:r>
            <a:r>
              <a:rPr lang="en-US" sz="2000" b="1" dirty="0" smtClean="0"/>
              <a:t>NO CONSUMO: </a:t>
            </a:r>
            <a:r>
              <a:rPr lang="en-US" sz="2000" dirty="0" smtClean="0"/>
              <a:t>  </a:t>
            </a:r>
            <a:r>
              <a:rPr lang="en-US" sz="2000" dirty="0" err="1" smtClean="0"/>
              <a:t>TMgSUB</a:t>
            </a:r>
            <a:r>
              <a:rPr lang="en-US" sz="2000" dirty="0" smtClean="0"/>
              <a:t> = </a:t>
            </a:r>
            <a:r>
              <a:rPr lang="en-US" sz="2000" dirty="0"/>
              <a:t>(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2</a:t>
            </a:r>
            <a:r>
              <a:rPr lang="en-US" sz="2000" dirty="0"/>
              <a:t> 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) = </a:t>
            </a:r>
            <a:r>
              <a:rPr lang="en-US" sz="2000" dirty="0"/>
              <a:t>(</a:t>
            </a:r>
            <a:r>
              <a:rPr lang="en-US" sz="2000" dirty="0" smtClean="0"/>
              <a:t>1+t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smtClean="0"/>
              <a:t>1+t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).(</a:t>
            </a:r>
            <a:r>
              <a:rPr lang="en-US" sz="2000" dirty="0"/>
              <a:t>CMg</a:t>
            </a:r>
            <a:r>
              <a:rPr lang="en-US" sz="2000" baseline="-25000" dirty="0"/>
              <a:t>1</a:t>
            </a:r>
            <a:r>
              <a:rPr lang="en-US" sz="2000" dirty="0"/>
              <a:t> /</a:t>
            </a:r>
            <a:r>
              <a:rPr lang="en-US" sz="2000" dirty="0" smtClean="0"/>
              <a:t>CMg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      </a:t>
            </a:r>
            <a:r>
              <a:rPr lang="en-US" sz="2000" b="1" u="sng" dirty="0" smtClean="0"/>
              <a:t>RESULTANDO QUE EM GERAL (COM</a:t>
            </a:r>
            <a:r>
              <a:rPr lang="en-US" sz="2000" b="1" u="sng" dirty="0"/>
              <a:t>: </a:t>
            </a:r>
            <a:r>
              <a:rPr lang="en-US" sz="2000" b="1" u="sng" dirty="0" smtClean="0"/>
              <a:t> t</a:t>
            </a:r>
            <a:r>
              <a:rPr lang="en-US" sz="2000" b="1" u="sng" baseline="-25000" dirty="0" smtClean="0"/>
              <a:t>1</a:t>
            </a:r>
            <a:r>
              <a:rPr lang="en-US" sz="2000" b="1" u="sng" dirty="0" smtClean="0"/>
              <a:t>  </a:t>
            </a:r>
            <a:r>
              <a:rPr lang="en-US" sz="2000" b="1" u="sng" dirty="0"/>
              <a:t>≠  </a:t>
            </a:r>
            <a:r>
              <a:rPr lang="en-US" sz="2000" b="1" u="sng" dirty="0" smtClean="0"/>
              <a:t>t</a:t>
            </a:r>
            <a:r>
              <a:rPr lang="en-US" sz="2000" b="1" u="sng" baseline="-25000" dirty="0" smtClean="0"/>
              <a:t>2</a:t>
            </a:r>
            <a:r>
              <a:rPr lang="en-US" sz="2000" b="1" u="sng" dirty="0" smtClean="0"/>
              <a:t>)  OBTÉM-SE  QUE</a:t>
            </a:r>
            <a:r>
              <a:rPr lang="en-US" sz="2000" b="1" dirty="0" smtClean="0"/>
              <a:t>:</a:t>
            </a:r>
            <a:r>
              <a:rPr lang="en-US" sz="2000" dirty="0" smtClean="0"/>
              <a:t>   TMT  </a:t>
            </a:r>
            <a:r>
              <a:rPr lang="en-US" sz="2600" dirty="0"/>
              <a:t>≠</a:t>
            </a:r>
            <a:r>
              <a:rPr lang="en-US" sz="2000" dirty="0"/>
              <a:t>   </a:t>
            </a:r>
            <a:r>
              <a:rPr lang="en-US" sz="2000" dirty="0" err="1" smtClean="0"/>
              <a:t>TMgSUB</a:t>
            </a:r>
            <a:r>
              <a:rPr lang="en-US" sz="2000" dirty="0" smtClean="0"/>
              <a:t>,    O QUE  LEVA À INEFICIÊNCIA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b="1" u="sng" dirty="0" smtClean="0"/>
              <a:t>OBSERVE QUE SE t</a:t>
            </a:r>
            <a:r>
              <a:rPr lang="en-US" sz="2000" b="1" u="sng" baseline="-25000" dirty="0" smtClean="0"/>
              <a:t>1</a:t>
            </a:r>
            <a:r>
              <a:rPr lang="en-US" sz="2000" b="1" u="sng" dirty="0" smtClean="0"/>
              <a:t> = t</a:t>
            </a:r>
            <a:r>
              <a:rPr lang="en-US" sz="2000" b="1" u="sng" baseline="-25000" dirty="0" smtClean="0"/>
              <a:t>2</a:t>
            </a:r>
            <a:r>
              <a:rPr lang="en-US" sz="2000" b="1" u="sng" dirty="0" smtClean="0"/>
              <a:t> = t, ENTÃO PREÇO RELATIVO COM TRIBUTAÇÃO = SEM TRIBUTAÇÃO:  </a:t>
            </a:r>
            <a:r>
              <a:rPr lang="en-US" sz="2000" dirty="0" smtClean="0"/>
              <a:t>    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  (P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/P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)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 = (P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/P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) = (CMg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/CMg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),      O QUE LEVA </a:t>
            </a:r>
            <a:r>
              <a:rPr lang="en-US" sz="2000" dirty="0"/>
              <a:t>À </a:t>
            </a:r>
            <a:r>
              <a:rPr lang="en-US" sz="2000" dirty="0" smtClean="0"/>
              <a:t>CONDIÇÃO </a:t>
            </a:r>
            <a:r>
              <a:rPr lang="en-US" sz="2000" dirty="0"/>
              <a:t>DE </a:t>
            </a:r>
            <a:r>
              <a:rPr lang="en-US" sz="2000" dirty="0" smtClean="0"/>
              <a:t>EFICIÊNCIA:    TMT = </a:t>
            </a:r>
            <a:r>
              <a:rPr lang="en-US" sz="2000" dirty="0" err="1" smtClean="0"/>
              <a:t>TMgSUB</a:t>
            </a:r>
            <a:endParaRPr lang="en-US" sz="2000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                  </a:t>
            </a:r>
            <a:endParaRPr lang="en-US" sz="2000" dirty="0"/>
          </a:p>
          <a:p>
            <a:pPr algn="just"/>
            <a:r>
              <a:rPr lang="en-US" sz="2000" dirty="0" smtClean="0"/>
              <a:t>EM SUMA, OS TRIBUTOS AFETAM OS PREÇOS RELATIVOS, AFETAM A RENDA DISPONÍVEL DO SETOR PRIVADO E IMPACTAM NO BEM ESTAR DOS INDIVÍDUOS. ALÉM DISSO, VIMOS NA ANÁLISE DA CARGA DOS TRIBUTOS</a:t>
            </a:r>
            <a:r>
              <a:rPr lang="en-US" sz="2000" b="1" dirty="0" smtClean="0"/>
              <a:t> QUE A MAGNITUDE DOS CUSTOS DE BEM ESTAR DA TRIBUTAÇÃO  SOBRE O SETOR PRIVADO SÃO MAIORES  DO QUE A RENDA SUBTRAÍDA AO MESMO, OU SEJA, HÁ UM EXCESSO DE CARGA.</a:t>
            </a:r>
            <a:r>
              <a:rPr lang="en-US" sz="2000" dirty="0" smtClean="0"/>
              <a:t>  PORTANTO, </a:t>
            </a:r>
            <a:r>
              <a:rPr lang="en-US" sz="2000" b="1" dirty="0" smtClean="0"/>
              <a:t>OS CUSTOS DE BEM ESTAR NA ECONOMIA COMO UM TODO DEVIDOS À TRIBUTAÇÃO SÃO, JUSTAMENTE, A PARCELA DOS MESMOS QUE É MAIOR DO QUE A RENDA SUBTRAÍDA AO SETOR PRIVADO, </a:t>
            </a:r>
            <a:r>
              <a:rPr lang="en-US" sz="2000" dirty="0" smtClean="0"/>
              <a:t>POIS A RECEITA TRIBUTÁRIA RETORNA NA FORMA DE BENS PÚBLICOS, </a:t>
            </a:r>
            <a:r>
              <a:rPr lang="en-US" sz="2000" b="1" dirty="0" smtClean="0"/>
              <a:t>E A MESMA IGUALA AO PESO MORTO GERADO.</a:t>
            </a:r>
            <a:endParaRPr lang="pt-BR" sz="2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000" b="1" dirty="0" smtClean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 MAIS ELÁSTICA FOR A CURVA DE DEMANDA E INELÁSTICA FOR  A CURVA DE OFERTA, TANTO MAIS A CARGA DO IMPOSTO RECAI  SOBRE O PRODUTOR.</a:t>
            </a:r>
          </a:p>
          <a:p>
            <a:pPr algn="just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 MAIS ELÁSTICA FOR A CURVA DE OFERTA E INELÁSTICA A CURVA DE DEMANDA, TANTO MAIS A CARGA DO IMPOSTO RECAI  SOBRE O CONSUMIDOR.</a:t>
            </a:r>
          </a:p>
          <a:p>
            <a:endParaRPr lang="en-US" sz="2000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ARRECADAÇÃO TRIBUTÁRIA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04656"/>
          </a:xfrm>
        </p:spPr>
        <p:txBody>
          <a:bodyPr/>
          <a:lstStyle/>
          <a:p>
            <a:r>
              <a:rPr lang="en-US" dirty="0" smtClean="0"/>
              <a:t> 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rot="16200000" flipV="1">
            <a:off x="1043608" y="2348880"/>
            <a:ext cx="3096344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2627784" y="3861048"/>
            <a:ext cx="4248472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3635896" y="1268760"/>
            <a:ext cx="2808312" cy="2232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203848" y="980728"/>
            <a:ext cx="2880320" cy="2304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2987824" y="908720"/>
            <a:ext cx="1692188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444208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 = </a:t>
            </a:r>
            <a:r>
              <a:rPr lang="en-US" b="1" dirty="0" err="1" smtClean="0"/>
              <a:t>CMg</a:t>
            </a:r>
            <a:r>
              <a:rPr lang="en-US" b="1" dirty="0" smtClean="0"/>
              <a:t> 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716016" y="7647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30000" dirty="0" smtClean="0"/>
              <a:t>T</a:t>
            </a:r>
            <a:r>
              <a:rPr lang="en-US" b="1" dirty="0" smtClean="0"/>
              <a:t> = </a:t>
            </a:r>
            <a:r>
              <a:rPr lang="en-US" b="1" dirty="0" err="1" smtClean="0"/>
              <a:t>CMg</a:t>
            </a:r>
            <a:r>
              <a:rPr lang="en-US" b="1" dirty="0" smtClean="0"/>
              <a:t> + T</a:t>
            </a:r>
            <a:endParaRPr lang="pt-BR" b="1" dirty="0"/>
          </a:p>
        </p:txBody>
      </p:sp>
      <p:cxnSp>
        <p:nvCxnSpPr>
          <p:cNvPr id="18" name="Conector reto 17"/>
          <p:cNvCxnSpPr/>
          <p:nvPr/>
        </p:nvCxnSpPr>
        <p:spPr>
          <a:xfrm rot="5400000">
            <a:off x="4283968" y="3140968"/>
            <a:ext cx="14401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rot="5400000">
            <a:off x="2771800" y="2708920"/>
            <a:ext cx="230425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10800000">
            <a:off x="2555776" y="1556792"/>
            <a:ext cx="136815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rot="10800000" flipV="1">
            <a:off x="2627784" y="2420888"/>
            <a:ext cx="2376264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rot="10800000">
            <a:off x="2627784" y="3284984"/>
            <a:ext cx="12961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788024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0</a:t>
            </a:r>
            <a:endParaRPr lang="pt-BR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3707904" y="39237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2123728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P1</a:t>
            </a:r>
            <a:endParaRPr lang="pt-BR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1475656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M0</a:t>
            </a:r>
            <a:r>
              <a:rPr lang="en-US" b="1" dirty="0" smtClean="0"/>
              <a:t>  =  P</a:t>
            </a:r>
            <a:r>
              <a:rPr lang="en-US" b="1" baseline="-25000" dirty="0" smtClean="0"/>
              <a:t>P0</a:t>
            </a:r>
            <a:r>
              <a:rPr lang="en-US" b="1" dirty="0" smtClean="0"/>
              <a:t> </a:t>
            </a:r>
            <a:endParaRPr lang="pt-BR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979712" y="14127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en-US" b="1" baseline="-25000" dirty="0" smtClean="0"/>
              <a:t>M1</a:t>
            </a:r>
            <a:endParaRPr lang="pt-BR" b="1" dirty="0"/>
          </a:p>
        </p:txBody>
      </p:sp>
      <p:sp>
        <p:nvSpPr>
          <p:cNvPr id="32" name="Chave esquerda 31"/>
          <p:cNvSpPr/>
          <p:nvPr/>
        </p:nvSpPr>
        <p:spPr>
          <a:xfrm>
            <a:off x="1043608" y="1628800"/>
            <a:ext cx="432048" cy="93610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395536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∆P</a:t>
            </a:r>
            <a:r>
              <a:rPr lang="pt-BR" b="1" baseline="-25000" dirty="0" smtClean="0"/>
              <a:t>M</a:t>
            </a:r>
            <a:endParaRPr lang="pt-BR" b="1" dirty="0"/>
          </a:p>
        </p:txBody>
      </p:sp>
      <p:sp>
        <p:nvSpPr>
          <p:cNvPr id="34" name="Chave esquerda 33"/>
          <p:cNvSpPr/>
          <p:nvPr/>
        </p:nvSpPr>
        <p:spPr>
          <a:xfrm>
            <a:off x="1043608" y="2564904"/>
            <a:ext cx="504056" cy="792088"/>
          </a:xfrm>
          <a:prstGeom prst="leftBrace">
            <a:avLst>
              <a:gd name="adj1" fmla="val 83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467544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∆P</a:t>
            </a:r>
            <a:r>
              <a:rPr lang="pt-BR" b="1" baseline="-25000" dirty="0" smtClean="0"/>
              <a:t>P</a:t>
            </a:r>
            <a:endParaRPr lang="pt-BR" b="1" dirty="0"/>
          </a:p>
        </p:txBody>
      </p:sp>
      <p:sp>
        <p:nvSpPr>
          <p:cNvPr id="36" name="Chave direita 35"/>
          <p:cNvSpPr/>
          <p:nvPr/>
        </p:nvSpPr>
        <p:spPr>
          <a:xfrm>
            <a:off x="3923928" y="1556792"/>
            <a:ext cx="648072" cy="172819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/>
          <p:cNvSpPr txBox="1"/>
          <p:nvPr/>
        </p:nvSpPr>
        <p:spPr>
          <a:xfrm>
            <a:off x="4499992" y="2204864"/>
            <a:ext cx="288032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pt-BR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6012160" y="31316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pt-BR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2771800" y="1691516"/>
            <a:ext cx="504056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A1</a:t>
            </a:r>
            <a:endParaRPr lang="pt-BR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915816" y="2708920"/>
            <a:ext cx="504056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A2</a:t>
            </a:r>
            <a:endParaRPr lang="pt-BR" b="1" dirty="0"/>
          </a:p>
        </p:txBody>
      </p:sp>
      <p:cxnSp>
        <p:nvCxnSpPr>
          <p:cNvPr id="42" name="Conector de seta reta 41"/>
          <p:cNvCxnSpPr/>
          <p:nvPr/>
        </p:nvCxnSpPr>
        <p:spPr>
          <a:xfrm rot="5400000" flipH="1" flipV="1">
            <a:off x="-108520" y="5445224"/>
            <a:ext cx="201622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>
            <a:off x="899592" y="6453336"/>
            <a:ext cx="26642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rot="16200000" flipV="1">
            <a:off x="4463988" y="5337212"/>
            <a:ext cx="2016224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V="1">
            <a:off x="5508104" y="6309320"/>
            <a:ext cx="2808312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899592" y="5301208"/>
            <a:ext cx="2592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V="1">
            <a:off x="1691680" y="4941168"/>
            <a:ext cx="1584176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 flipV="1">
            <a:off x="1259632" y="4581128"/>
            <a:ext cx="1440160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rot="5400000">
            <a:off x="1331640" y="5877272"/>
            <a:ext cx="115212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3491880" y="50851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pt-BR" b="1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3275856" y="47158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pt-BR" b="1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2699792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30000" dirty="0" smtClean="0"/>
              <a:t>T</a:t>
            </a:r>
            <a:endParaRPr lang="pt-BR" b="1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1691680" y="63813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sp>
        <p:nvSpPr>
          <p:cNvPr id="62" name="Chave esquerda 61"/>
          <p:cNvSpPr/>
          <p:nvPr/>
        </p:nvSpPr>
        <p:spPr>
          <a:xfrm>
            <a:off x="467544" y="5301208"/>
            <a:ext cx="432048" cy="864096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35496" y="556949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∆P</a:t>
            </a:r>
            <a:r>
              <a:rPr lang="pt-BR" sz="1400" b="1" baseline="-25000" dirty="0" smtClean="0"/>
              <a:t>P</a:t>
            </a:r>
            <a:endParaRPr lang="pt-BR" sz="1400" b="1" dirty="0"/>
          </a:p>
        </p:txBody>
      </p:sp>
      <p:cxnSp>
        <p:nvCxnSpPr>
          <p:cNvPr id="65" name="Conector reto 64"/>
          <p:cNvCxnSpPr/>
          <p:nvPr/>
        </p:nvCxnSpPr>
        <p:spPr>
          <a:xfrm>
            <a:off x="5508104" y="5589240"/>
            <a:ext cx="2592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>
            <a:off x="5436096" y="4797152"/>
            <a:ext cx="23762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5940152" y="4509120"/>
            <a:ext cx="2088232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 rot="16200000" flipH="1">
            <a:off x="5616116" y="5553236"/>
            <a:ext cx="1584176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have esquerda 71"/>
          <p:cNvSpPr/>
          <p:nvPr/>
        </p:nvSpPr>
        <p:spPr>
          <a:xfrm>
            <a:off x="5076056" y="4797152"/>
            <a:ext cx="432048" cy="79208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CaixaDeTexto 72"/>
          <p:cNvSpPr txBox="1"/>
          <p:nvPr/>
        </p:nvSpPr>
        <p:spPr>
          <a:xfrm>
            <a:off x="4572000" y="499343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∆P</a:t>
            </a:r>
            <a:r>
              <a:rPr lang="pt-BR" sz="1400" b="1" baseline="-25000" dirty="0" smtClean="0"/>
              <a:t>M</a:t>
            </a:r>
            <a:endParaRPr lang="pt-BR" sz="1400" b="1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7956376" y="57239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pt-BR" b="1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8100392" y="53639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pt-BR" b="1" dirty="0"/>
          </a:p>
        </p:txBody>
      </p:sp>
      <p:sp>
        <p:nvSpPr>
          <p:cNvPr id="76" name="CaixaDeTexto 75"/>
          <p:cNvSpPr txBox="1"/>
          <p:nvPr/>
        </p:nvSpPr>
        <p:spPr>
          <a:xfrm>
            <a:off x="7812360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30000" dirty="0" smtClean="0"/>
              <a:t>T</a:t>
            </a:r>
            <a:endParaRPr lang="pt-BR" b="1" dirty="0"/>
          </a:p>
        </p:txBody>
      </p:sp>
      <p:sp>
        <p:nvSpPr>
          <p:cNvPr id="77" name="CaixaDeTexto 76"/>
          <p:cNvSpPr txBox="1"/>
          <p:nvPr/>
        </p:nvSpPr>
        <p:spPr>
          <a:xfrm>
            <a:off x="630019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1</a:t>
            </a:r>
            <a:endParaRPr lang="pt-BR" b="1" dirty="0"/>
          </a:p>
        </p:txBody>
      </p:sp>
      <p:cxnSp>
        <p:nvCxnSpPr>
          <p:cNvPr id="81" name="Conector reto 80"/>
          <p:cNvCxnSpPr/>
          <p:nvPr/>
        </p:nvCxnSpPr>
        <p:spPr>
          <a:xfrm rot="10800000">
            <a:off x="971600" y="6165304"/>
            <a:ext cx="9361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have direita 81"/>
          <p:cNvSpPr/>
          <p:nvPr/>
        </p:nvSpPr>
        <p:spPr>
          <a:xfrm>
            <a:off x="1979712" y="5301208"/>
            <a:ext cx="216024" cy="86409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CaixaDeTexto 82"/>
          <p:cNvSpPr txBox="1"/>
          <p:nvPr/>
        </p:nvSpPr>
        <p:spPr>
          <a:xfrm>
            <a:off x="2195736" y="5517232"/>
            <a:ext cx="288032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pt-BR" b="1" dirty="0"/>
          </a:p>
        </p:txBody>
      </p:sp>
      <p:sp>
        <p:nvSpPr>
          <p:cNvPr id="84" name="Chave direita 83"/>
          <p:cNvSpPr/>
          <p:nvPr/>
        </p:nvSpPr>
        <p:spPr>
          <a:xfrm>
            <a:off x="6444208" y="4797152"/>
            <a:ext cx="288032" cy="79208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5" name="CaixaDeTexto 84"/>
          <p:cNvSpPr txBox="1"/>
          <p:nvPr/>
        </p:nvSpPr>
        <p:spPr>
          <a:xfrm>
            <a:off x="6732240" y="5003884"/>
            <a:ext cx="288032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pt-BR" b="1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1043608" y="5517232"/>
            <a:ext cx="720080" cy="5232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A2  = T.Q</a:t>
            </a:r>
            <a:r>
              <a:rPr lang="en-US" sz="1400" b="1" baseline="-25000" dirty="0" smtClean="0"/>
              <a:t>1</a:t>
            </a:r>
            <a:endParaRPr lang="pt-BR" sz="1400" b="1" dirty="0"/>
          </a:p>
        </p:txBody>
      </p:sp>
      <p:sp>
        <p:nvSpPr>
          <p:cNvPr id="87" name="CaixaDeTexto 86"/>
          <p:cNvSpPr txBox="1"/>
          <p:nvPr/>
        </p:nvSpPr>
        <p:spPr>
          <a:xfrm>
            <a:off x="5652120" y="5003884"/>
            <a:ext cx="576064" cy="5232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A1  =  T.Q</a:t>
            </a:r>
            <a:r>
              <a:rPr lang="en-US" sz="1400" b="1" baseline="-25000" dirty="0" smtClean="0"/>
              <a:t>1</a:t>
            </a:r>
            <a:endParaRPr lang="pt-BR" sz="1400" b="1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1043608" y="4149080"/>
            <a:ext cx="1224136" cy="6463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DEMANDA INFINITAMENTE ELÁSTICA</a:t>
            </a:r>
            <a:endParaRPr lang="pt-BR" sz="1200" b="1" dirty="0"/>
          </a:p>
        </p:txBody>
      </p:sp>
      <p:sp>
        <p:nvSpPr>
          <p:cNvPr id="89" name="CaixaDeTexto 88"/>
          <p:cNvSpPr txBox="1"/>
          <p:nvPr/>
        </p:nvSpPr>
        <p:spPr>
          <a:xfrm>
            <a:off x="6444208" y="4005064"/>
            <a:ext cx="1224136" cy="6463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OFERTA INFINITAMENTE ELÁSTICA</a:t>
            </a:r>
            <a:endParaRPr lang="pt-BR" sz="1200" b="1" dirty="0"/>
          </a:p>
        </p:txBody>
      </p:sp>
      <p:sp>
        <p:nvSpPr>
          <p:cNvPr id="91" name="CaixaDeTexto 90"/>
          <p:cNvSpPr txBox="1"/>
          <p:nvPr/>
        </p:nvSpPr>
        <p:spPr>
          <a:xfrm>
            <a:off x="72008" y="4993431"/>
            <a:ext cx="827584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∆P</a:t>
            </a:r>
            <a:r>
              <a:rPr lang="pt-BR" sz="1400" b="1" baseline="-25000" dirty="0" smtClean="0"/>
              <a:t>M</a:t>
            </a:r>
            <a:r>
              <a:rPr lang="pt-BR" sz="1400" b="1" dirty="0" smtClean="0"/>
              <a:t> = 0</a:t>
            </a:r>
            <a:endParaRPr lang="pt-BR" sz="1400" b="1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716016" y="5589240"/>
            <a:ext cx="79208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∆P</a:t>
            </a:r>
            <a:r>
              <a:rPr lang="pt-BR" sz="1400" b="1" baseline="-25000" dirty="0" smtClean="0"/>
              <a:t>P</a:t>
            </a:r>
            <a:r>
              <a:rPr lang="pt-BR" sz="1400" b="1" dirty="0" smtClean="0"/>
              <a:t> = 0</a:t>
            </a:r>
            <a:endParaRPr lang="pt-BR" sz="1400" b="1" dirty="0"/>
          </a:p>
        </p:txBody>
      </p:sp>
      <p:sp>
        <p:nvSpPr>
          <p:cNvPr id="93" name="CaixaDeTexto 92"/>
          <p:cNvSpPr txBox="1"/>
          <p:nvPr/>
        </p:nvSpPr>
        <p:spPr>
          <a:xfrm>
            <a:off x="6372200" y="1844824"/>
            <a:ext cx="864096" cy="6463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CASO GERAL</a:t>
            </a:r>
            <a:endParaRPr lang="pt-BR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ARRECADAÇÃO  TRIBUTÁRIA TOTAL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T.Q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b="1" dirty="0" smtClean="0"/>
              <a:t>                   </a:t>
            </a:r>
            <a:endParaRPr lang="en-US" sz="2000" dirty="0" smtClean="0"/>
          </a:p>
          <a:p>
            <a:r>
              <a:rPr lang="en-US" sz="2000" dirty="0" smtClean="0"/>
              <a:t>NO GRÁFICO ACIMA, VEMOS QUE AS PARCELAS (A1) E (A2) DEPENDEM DAS ELASTICIDADES DAS CURVAS DE DEMANDA E DE OFERTA. 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GERAL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ARRECADAÇÃO TRIBUTÁRIA = T.Q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[A1 + A2]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 smtClean="0"/>
          </a:p>
          <a:p>
            <a:r>
              <a:rPr lang="en-US" sz="2000" dirty="0" smtClean="0"/>
              <a:t>       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ESPECIAL 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000" dirty="0" smtClean="0"/>
              <a:t> QUANTO MAIS ELÁSTICA FOR A CURVA DE DEMANDA, </a:t>
            </a:r>
          </a:p>
          <a:p>
            <a:r>
              <a:rPr lang="en-US" sz="2000" dirty="0" smtClean="0"/>
              <a:t>               MENOR  SERÁ (A1) E MAIOR SERÁ (A2) E NO LIMITE (COM DEMANDA </a:t>
            </a:r>
          </a:p>
          <a:p>
            <a:r>
              <a:rPr lang="en-US" sz="2000" dirty="0" smtClean="0"/>
              <a:t>                INFINITAMENTE ELÁSTICA),  TEREMOS, ENTÃO, QUE (A1 = 0) E TODA A </a:t>
            </a:r>
          </a:p>
          <a:p>
            <a:r>
              <a:rPr lang="en-US" sz="2000" dirty="0" smtClean="0"/>
              <a:t>                ARRECADAÇÃO (T.Q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) CONSISTIRÁ DE (A2). </a:t>
            </a:r>
          </a:p>
          <a:p>
            <a:r>
              <a:rPr lang="en-US" sz="2000" dirty="0" smtClean="0"/>
              <a:t>               </a:t>
            </a:r>
          </a:p>
          <a:p>
            <a:r>
              <a:rPr lang="en-US" sz="2000" dirty="0" smtClean="0"/>
              <a:t>        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ESPECIAL 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O INVERSO OCORRE QUANDO A CURVA DE OFERTA </a:t>
            </a:r>
          </a:p>
          <a:p>
            <a:r>
              <a:rPr lang="en-US" sz="2000" dirty="0" smtClean="0"/>
              <a:t>                FOR INFINITAMENTE  ELÁSTICA, NESTE CASO LIMITE (A2 = 0) E, ENTÃO,  </a:t>
            </a:r>
          </a:p>
          <a:p>
            <a:r>
              <a:rPr lang="en-US" sz="2000" dirty="0" smtClean="0"/>
              <a:t>                TODA A ARRECADAÇÃO (T.Q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) CONSISTIRÁ DE (A1).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    </a:t>
            </a:r>
            <a:r>
              <a:rPr lang="en-US" sz="2000" b="1" dirty="0" smtClean="0"/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ESPECIAL 3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000" b="1" dirty="0" smtClean="0"/>
              <a:t> </a:t>
            </a:r>
            <a:r>
              <a:rPr lang="en-US" sz="2000" dirty="0" smtClean="0"/>
              <a:t>DEMANDA COMPLETAMENTE INELÁSTICA, ENTÃO (A2 = 0) </a:t>
            </a:r>
          </a:p>
          <a:p>
            <a:r>
              <a:rPr lang="en-US" sz="2000" dirty="0" smtClean="0"/>
              <a:t>                 E TODA A ARRECADAÇÃO (T.Q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) CONSISTIRÁ DE (A1)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ESPECIAL 4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000" dirty="0" smtClean="0"/>
              <a:t> OFERTA COMPLETAMENTE INELÁSTICA, ENTÃO (A1 = 0)</a:t>
            </a:r>
          </a:p>
          <a:p>
            <a:r>
              <a:rPr lang="en-US" sz="2000" dirty="0" smtClean="0"/>
              <a:t>                 E TODA A ARRECADAÇÃO (T.Q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) CONSISTIRÁ DE (A2)</a:t>
            </a:r>
          </a:p>
          <a:p>
            <a:endParaRPr lang="en-US" sz="2000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pt-BR" b="1" u="sng" dirty="0" smtClean="0"/>
              <a:t>BIBLIOGRAFIA</a:t>
            </a:r>
          </a:p>
          <a:p>
            <a:r>
              <a:rPr lang="pt-BR" dirty="0" smtClean="0"/>
              <a:t>STIGLITZ, JOSEPH – ECONOMICS OF THE PUBLIC SECTOR (2nd EDITION), CAP.17</a:t>
            </a:r>
          </a:p>
          <a:p>
            <a:r>
              <a:rPr lang="pt-BR" dirty="0" smtClean="0"/>
              <a:t>TRESCH, RICHARD – PUBLIC SECTOR ECONOMICS (1ST EDITION), CAP. 18 E 19</a:t>
            </a:r>
          </a:p>
          <a:p>
            <a:r>
              <a:rPr lang="pt-BR" dirty="0"/>
              <a:t> </a:t>
            </a:r>
            <a:r>
              <a:rPr lang="pt-BR" dirty="0" smtClean="0"/>
              <a:t>ROSEN, HARVEY – PUBLIC FINANCE (7th EDITION), CAP. 12</a:t>
            </a:r>
          </a:p>
          <a:p>
            <a:r>
              <a:rPr lang="pt-BR" dirty="0"/>
              <a:t> </a:t>
            </a:r>
            <a:r>
              <a:rPr lang="pt-BR" dirty="0" smtClean="0"/>
              <a:t>CONNOLLY &amp; MUNRO – ECONOMICS OF THE PUBLIC SECTOR (1ST EDITION), CAP. 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75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POR OUTRO LADO, COMO  EM GERAL A </a:t>
            </a:r>
            <a:r>
              <a:rPr lang="en-US" sz="2000" b="1" dirty="0" smtClean="0"/>
              <a:t>TRIBUTAÇÃO DISTORCE OS PREÇOS RELATIVOS</a:t>
            </a:r>
            <a:r>
              <a:rPr lang="en-US" sz="2000" dirty="0" smtClean="0"/>
              <a:t>  E, POR ISSO, TORNA INEFICIENTE AS DECISÕES ECONÔMICAS, RESULTA  DISSO QUE OS </a:t>
            </a:r>
            <a:r>
              <a:rPr lang="en-US" sz="2000" b="1" u="sng" dirty="0" smtClean="0"/>
              <a:t>IMPOSTOS GERAM UM EXCESSO DE CARGA:</a:t>
            </a:r>
            <a:r>
              <a:rPr lang="en-US" sz="2000" b="1" dirty="0" smtClean="0"/>
              <a:t>  A TRIBUTAÇÃO  GERA UMA PERDA DE BEM-ESTAR  AO SETOR PRIVADO MAIOR DO QUE O VALOR, EM TERMOS DE BEM-ESTAR, DA RECEITA TRIBUTÁRIA  COLETADA</a:t>
            </a:r>
            <a:r>
              <a:rPr lang="en-US" sz="2000" dirty="0" smtClean="0"/>
              <a:t>.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PARA A ECONOMIA COMO UM TODO (I.E, INCLUSO A RECEITA TRIBUTÁRIA DO GOVERNO), A TRIBUTAÇÃO DISTORCIVA RESULTA EM PERDA LÍQUIDA DE BEM-ESTAR NA ECONOMIA E A MESMA IGUALA AO PESO MORTO GERADO NO SISTEMA ECONÔMICO POR ESTA TRIBUTAÇÃO DISTORCIVA.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DEFINIÇÕES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 DO TRIBUTO: </a:t>
            </a:r>
            <a:r>
              <a:rPr lang="en-US" sz="2000" dirty="0" smtClean="0"/>
              <a:t>É O ESTUDO DO PESO (REDUÇÃO DE “B.E. PRIVADO”)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      CAUSADA PELO IMPOSTO E IGUALA À ARRECADAÇÃO TRIBUTÁRIA.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INCIDÊNCIA DO TRIBUTO:</a:t>
            </a:r>
            <a:r>
              <a:rPr lang="en-US" sz="2000" b="1" dirty="0" smtClean="0"/>
              <a:t> </a:t>
            </a:r>
            <a:r>
              <a:rPr lang="en-US" sz="2000" dirty="0" smtClean="0"/>
              <a:t>É O ESTUDO SOBRE QUEM RECAI A CARGA DO IMPOSTO.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 EFETIVA DO TRIBUTO = (T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EF.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/Y) =  </a:t>
            </a:r>
            <a:r>
              <a:rPr lang="en-US" sz="2000" dirty="0" smtClean="0"/>
              <a:t>CARGA EFETIVA QUE RECAI  SOBRE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     INDIVÍDUO/ RENDA DO INDIVÍDUO.</a:t>
            </a:r>
          </a:p>
          <a:p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94122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VISÃO ALTERNATIVA DO CUSTO DA TRIBUTAÇÃO: UMA COMPARAÇÃO COM O PESO MORTO DE PERDA DE EXCEDENTE</a:t>
            </a:r>
            <a:endParaRPr lang="pt-B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7260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SUPONHA UM MERCADO COMPETITIVO, COM PREÇO  DE EQUILÍBIRIO = </a:t>
            </a:r>
            <a:r>
              <a:rPr lang="en-US" sz="2000" dirty="0" err="1" smtClean="0"/>
              <a:t>CMg</a:t>
            </a:r>
            <a:r>
              <a:rPr lang="en-US" sz="2000" dirty="0" smtClean="0"/>
              <a:t>, OU SEJA, NA SITUACÃO INICIAL: P</a:t>
            </a:r>
            <a:r>
              <a:rPr lang="en-US" sz="2000" baseline="-25000" dirty="0" smtClean="0"/>
              <a:t>0</a:t>
            </a:r>
            <a:r>
              <a:rPr lang="en-US" sz="2000" baseline="30000" dirty="0" smtClean="0"/>
              <a:t>MERCADO</a:t>
            </a:r>
            <a:r>
              <a:rPr lang="en-US" sz="2000" dirty="0" smtClean="0"/>
              <a:t> = 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</a:t>
            </a:r>
            <a:r>
              <a:rPr lang="en-US" sz="2000" baseline="30000" dirty="0" smtClean="0"/>
              <a:t>PRODUTOR</a:t>
            </a:r>
            <a:r>
              <a:rPr lang="en-US" sz="2000" dirty="0" smtClean="0"/>
              <a:t> = </a:t>
            </a:r>
            <a:r>
              <a:rPr lang="en-US" sz="2000" dirty="0" err="1" smtClean="0"/>
              <a:t>CMg</a:t>
            </a:r>
            <a:r>
              <a:rPr lang="en-US" sz="2000" dirty="0" smtClean="0"/>
              <a:t>, COM UMA QUANTIDADE VENDIDA (DE EQUILÍBRIO) INICIAL IGUAL A:  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NESSA SITUAÇÃO DE EQUILÍBRIO INICIAL, A INTRODUÇÃO DE UM TRIBUTO ESPECÍFICO (T), A SER PAGO PELO PRODUTOR POR CADA UNIDADE PRODUZIDA, RESULTA QUE A PERCEPÇÃO DO PRODUTOR SOBRE A SUA OFERTA DE MERCADO COMO SENDO ELEVADA PELO IMPOSTO T:   S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= (</a:t>
            </a:r>
            <a:r>
              <a:rPr lang="en-US" sz="2000" dirty="0" err="1" smtClean="0"/>
              <a:t>CMg</a:t>
            </a:r>
            <a:r>
              <a:rPr lang="en-US" sz="2000" dirty="0" smtClean="0"/>
              <a:t> + T) = (S + T).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COMO RESULTADO DISSO, HAVERÁ UM NOVO EQUILÍBRIO DE MERCADO COM REDUÇÃO DA QUANTIDADE VENDIDA  (Q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&lt;  Q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) E AUMENTO DO PREÇO DE MERCADO (MAS, COM AUMENTO MENOR DO QUE O IMPOSTO T) E REDUÇÃO DO PREÇO RECEBIDO PELO PRODUTOR (P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PRODUTOR</a:t>
            </a:r>
            <a:r>
              <a:rPr lang="en-US" sz="2000" dirty="0" smtClean="0"/>
              <a:t> = [P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MERCADO</a:t>
            </a:r>
            <a:r>
              <a:rPr lang="en-US" sz="2000" dirty="0" smtClean="0"/>
              <a:t>  - T]).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A ARRECADAÇÃO DE IMPOSTO PELO GOVERNO SERÁ = (T.Q 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endParaRPr lang="pt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rmAutofit fontScale="32500" lnSpcReduction="20000"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u="sng" dirty="0" smtClean="0"/>
          </a:p>
          <a:p>
            <a:endParaRPr lang="en-US" sz="2000" u="sng" dirty="0"/>
          </a:p>
          <a:p>
            <a:endParaRPr lang="en-US" sz="2000" u="sng" dirty="0" smtClean="0"/>
          </a:p>
          <a:p>
            <a:endParaRPr lang="en-US" sz="2000" u="sng" dirty="0"/>
          </a:p>
          <a:p>
            <a:endParaRPr lang="en-US" sz="2000" u="sng" dirty="0" smtClean="0"/>
          </a:p>
          <a:p>
            <a:endParaRPr lang="en-US" sz="2300" u="sng" dirty="0" smtClean="0"/>
          </a:p>
          <a:p>
            <a:endParaRPr lang="en-US" sz="2600" u="sng" dirty="0" smtClean="0"/>
          </a:p>
          <a:p>
            <a:endParaRPr lang="en-US" sz="2600" u="sng" dirty="0"/>
          </a:p>
          <a:p>
            <a:endParaRPr lang="en-US" sz="2600" u="sng" dirty="0" smtClean="0"/>
          </a:p>
          <a:p>
            <a:endParaRPr lang="en-US" sz="2900" u="sng" dirty="0" smtClean="0"/>
          </a:p>
          <a:p>
            <a:endParaRPr lang="en-US" sz="2900" u="sng" dirty="0" smtClean="0"/>
          </a:p>
          <a:p>
            <a:endParaRPr lang="en-US" sz="2900" u="sng" dirty="0"/>
          </a:p>
          <a:p>
            <a:endParaRPr lang="en-US" sz="2900" u="sng" dirty="0" smtClean="0"/>
          </a:p>
          <a:p>
            <a:endParaRPr lang="en-US" sz="2900" u="sng" dirty="0" smtClean="0"/>
          </a:p>
          <a:p>
            <a:endParaRPr lang="en-US" sz="2900" u="sng" dirty="0"/>
          </a:p>
          <a:p>
            <a:endParaRPr lang="en-US" sz="2900" u="sng" dirty="0" smtClean="0"/>
          </a:p>
          <a:p>
            <a:endParaRPr lang="en-US" sz="2900" u="sng" dirty="0"/>
          </a:p>
          <a:p>
            <a:endParaRPr lang="en-US" sz="2900" u="sng" dirty="0" smtClean="0"/>
          </a:p>
          <a:p>
            <a:endParaRPr lang="en-US" sz="2900" u="sng" dirty="0"/>
          </a:p>
          <a:p>
            <a:pPr marL="0" indent="0">
              <a:buNone/>
            </a:pPr>
            <a:endParaRPr lang="en-US" sz="2900" u="sng" dirty="0"/>
          </a:p>
          <a:p>
            <a:r>
              <a:rPr lang="en-US" sz="4900" u="sng" dirty="0" smtClean="0"/>
              <a:t>NOTE </a:t>
            </a:r>
            <a:r>
              <a:rPr lang="en-US" sz="4900" u="sng" dirty="0"/>
              <a:t>QUE, </a:t>
            </a:r>
            <a:r>
              <a:rPr lang="en-US" sz="4900" u="sng" dirty="0" smtClean="0"/>
              <a:t>PORQUE EM (E</a:t>
            </a:r>
            <a:r>
              <a:rPr lang="en-US" sz="4900" u="sng" baseline="-25000" dirty="0" smtClean="0"/>
              <a:t>1</a:t>
            </a:r>
            <a:r>
              <a:rPr lang="en-US" sz="4900" u="sng" dirty="0" smtClean="0"/>
              <a:t>)</a:t>
            </a:r>
            <a:r>
              <a:rPr lang="en-US" sz="4900" dirty="0" smtClean="0"/>
              <a:t>:    P</a:t>
            </a:r>
            <a:r>
              <a:rPr lang="en-US" sz="4900" baseline="-25000" dirty="0" smtClean="0"/>
              <a:t>1</a:t>
            </a:r>
            <a:r>
              <a:rPr lang="en-US" sz="4900" baseline="30000" dirty="0" smtClean="0"/>
              <a:t>MERCADO</a:t>
            </a:r>
            <a:r>
              <a:rPr lang="en-US" sz="4900" dirty="0" smtClean="0"/>
              <a:t>  &gt;  P</a:t>
            </a:r>
            <a:r>
              <a:rPr lang="en-US" sz="4900" baseline="-25000" dirty="0" smtClean="0"/>
              <a:t>1</a:t>
            </a:r>
            <a:r>
              <a:rPr lang="en-US" sz="4900" baseline="30000" dirty="0" smtClean="0"/>
              <a:t>PRODUTOR</a:t>
            </a:r>
            <a:r>
              <a:rPr lang="en-US" sz="4900" dirty="0" smtClean="0"/>
              <a:t>,       </a:t>
            </a:r>
            <a:r>
              <a:rPr lang="en-US" sz="4900" u="sng" dirty="0" smtClean="0"/>
              <a:t>RESULTA </a:t>
            </a:r>
            <a:r>
              <a:rPr lang="en-US" sz="4900" u="sng" dirty="0"/>
              <a:t>QUE EM </a:t>
            </a:r>
            <a:r>
              <a:rPr lang="en-US" sz="4900" u="sng" dirty="0" smtClean="0"/>
              <a:t>(E</a:t>
            </a:r>
            <a:r>
              <a:rPr lang="en-US" sz="4900" u="sng" baseline="-25000" dirty="0" smtClean="0"/>
              <a:t>1</a:t>
            </a:r>
            <a:r>
              <a:rPr lang="en-US" sz="4900" u="sng" dirty="0" smtClean="0"/>
              <a:t>)</a:t>
            </a:r>
            <a:r>
              <a:rPr lang="en-US" sz="4900" dirty="0" smtClean="0"/>
              <a:t>:</a:t>
            </a:r>
          </a:p>
          <a:p>
            <a:endParaRPr lang="en-US" sz="4300" dirty="0"/>
          </a:p>
          <a:p>
            <a:r>
              <a:rPr lang="en-US" sz="4300" dirty="0"/>
              <a:t>               </a:t>
            </a:r>
            <a:r>
              <a:rPr lang="en-US" sz="4300" dirty="0" smtClean="0"/>
              <a:t> </a:t>
            </a:r>
            <a:r>
              <a:rPr lang="en-US" sz="4900" dirty="0" smtClean="0"/>
              <a:t> </a:t>
            </a:r>
            <a:r>
              <a:rPr lang="en-US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BMgSOCIAL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 </a:t>
            </a:r>
            <a:r>
              <a:rPr lang="en-US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BMgPRIVADO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“P</a:t>
            </a:r>
            <a:r>
              <a:rPr lang="en-US" sz="49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9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)  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CMgSOCIAL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 </a:t>
            </a:r>
            <a:r>
              <a:rPr lang="en-US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CMgPRIVADO</a:t>
            </a: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“P</a:t>
            </a:r>
            <a:r>
              <a:rPr lang="en-US" sz="49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9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PRODUTOR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</a:t>
            </a:r>
          </a:p>
          <a:p>
            <a:pPr marL="0" indent="0">
              <a:buNone/>
            </a:pPr>
            <a:endParaRPr lang="en-US" sz="4300" dirty="0"/>
          </a:p>
          <a:p>
            <a:pPr algn="just"/>
            <a:r>
              <a:rPr lang="en-US" sz="4900" dirty="0" smtClean="0"/>
              <a:t>O </a:t>
            </a:r>
            <a:r>
              <a:rPr lang="en-US" sz="4900" dirty="0"/>
              <a:t>IMPOSTO </a:t>
            </a:r>
            <a:r>
              <a:rPr lang="en-US" sz="4900" dirty="0" smtClean="0"/>
              <a:t>(ESPECÍFICO OU AD VALOREM) </a:t>
            </a:r>
            <a:r>
              <a:rPr lang="en-US" sz="4900" dirty="0"/>
              <a:t>(T) IMPEDE QUE A INTERAÇÃO ENTRE CONSUMIDORES E PRODUTORES NO MERCADO </a:t>
            </a:r>
            <a:r>
              <a:rPr lang="en-US" sz="4900" dirty="0" smtClean="0"/>
              <a:t>ESGOTE TODAS AS POSSIBILIDADES DE GANHO DE TROCAS E, ASSIM, IGUALE O </a:t>
            </a:r>
            <a:r>
              <a:rPr lang="en-US" sz="4900" b="1" dirty="0" err="1"/>
              <a:t>BMgSOCIAL</a:t>
            </a:r>
            <a:r>
              <a:rPr lang="en-US" sz="4900" b="1" dirty="0"/>
              <a:t> = </a:t>
            </a:r>
            <a:r>
              <a:rPr lang="en-US" sz="4900" b="1" dirty="0" err="1"/>
              <a:t>CMgSOCIAL</a:t>
            </a:r>
            <a:r>
              <a:rPr lang="en-US" sz="4900" dirty="0"/>
              <a:t>, TAL COMO ACONTECE NO EQUILÍBRIO </a:t>
            </a:r>
            <a:r>
              <a:rPr lang="en-US" sz="4900" dirty="0" smtClean="0"/>
              <a:t>INICIAL (E</a:t>
            </a:r>
            <a:r>
              <a:rPr lang="en-US" sz="4900" baseline="-25000" dirty="0" smtClean="0"/>
              <a:t>0</a:t>
            </a:r>
            <a:r>
              <a:rPr lang="en-US" sz="4900" dirty="0" smtClean="0"/>
              <a:t>) (I.E., ANTES </a:t>
            </a:r>
            <a:r>
              <a:rPr lang="en-US" sz="4900" dirty="0"/>
              <a:t>DO IMPOSTO), O </a:t>
            </a:r>
            <a:r>
              <a:rPr lang="en-US" sz="4900" dirty="0" smtClean="0"/>
              <a:t>QUAL, PORTANTO, </a:t>
            </a:r>
            <a:r>
              <a:rPr lang="en-US" sz="4900" dirty="0"/>
              <a:t>É </a:t>
            </a:r>
            <a:r>
              <a:rPr lang="en-US" sz="4900" dirty="0" smtClean="0"/>
              <a:t>EFICIENTE. AO PASSO QUE, O EQUILÍBRIO FINAL (E</a:t>
            </a:r>
            <a:r>
              <a:rPr lang="en-US" sz="4900" baseline="-25000" dirty="0" smtClean="0"/>
              <a:t>1</a:t>
            </a:r>
            <a:r>
              <a:rPr lang="en-US" sz="4900" dirty="0" smtClean="0"/>
              <a:t>) (I.E., APÓS O IMPOSTO) É INEFICIENTE, POIS A “CUNHA TRIBUTÁRIA” NÃO PERMITE QUE TODOS OS GANHOS DE TROCA POSSÍVEIS NO SETOR PRIVADO SE REALIZEM, RESULTANDO QUE </a:t>
            </a:r>
            <a:r>
              <a:rPr lang="en-US" sz="4900" b="1" dirty="0" err="1" smtClean="0"/>
              <a:t>BMgSOCIAL</a:t>
            </a:r>
            <a:r>
              <a:rPr lang="en-US" sz="4900" b="1" dirty="0" smtClean="0"/>
              <a:t> (= </a:t>
            </a:r>
            <a:r>
              <a:rPr lang="en-US" sz="4900" b="1" dirty="0" err="1" smtClean="0"/>
              <a:t>BMgPRIVADO</a:t>
            </a:r>
            <a:r>
              <a:rPr lang="en-US" sz="4900" b="1" dirty="0" smtClean="0"/>
              <a:t>)  &gt;  </a:t>
            </a:r>
            <a:r>
              <a:rPr lang="en-US" sz="4900" b="1" dirty="0" err="1" smtClean="0"/>
              <a:t>CMgSOCIAL</a:t>
            </a:r>
            <a:r>
              <a:rPr lang="en-US" sz="4900" b="1" dirty="0" smtClean="0"/>
              <a:t> (= </a:t>
            </a:r>
            <a:r>
              <a:rPr lang="en-US" sz="4900" b="1" dirty="0" err="1" smtClean="0"/>
              <a:t>CMgPRIVADO</a:t>
            </a:r>
            <a:r>
              <a:rPr lang="en-US" sz="4900" b="1" dirty="0" smtClean="0"/>
              <a:t>)</a:t>
            </a:r>
            <a:r>
              <a:rPr lang="en-US" sz="4900" dirty="0" smtClean="0"/>
              <a:t>.</a:t>
            </a:r>
            <a:endParaRPr lang="en-US" sz="4900" dirty="0"/>
          </a:p>
          <a:p>
            <a:pPr marL="0" indent="0">
              <a:buNone/>
            </a:pPr>
            <a:r>
              <a:rPr lang="en-US" sz="4900" dirty="0" smtClean="0"/>
              <a:t> </a:t>
            </a:r>
            <a:endParaRPr lang="pt-BR" sz="4900" dirty="0"/>
          </a:p>
        </p:txBody>
      </p:sp>
      <p:cxnSp>
        <p:nvCxnSpPr>
          <p:cNvPr id="5" name="Conector de seta reta 4"/>
          <p:cNvCxnSpPr/>
          <p:nvPr/>
        </p:nvCxnSpPr>
        <p:spPr>
          <a:xfrm flipH="1" flipV="1">
            <a:off x="2843808" y="116632"/>
            <a:ext cx="72009" cy="38164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915816" y="3933056"/>
            <a:ext cx="525658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3635896" y="1124744"/>
            <a:ext cx="3672408" cy="2448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707904" y="332656"/>
            <a:ext cx="3312368" cy="31683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3491880" y="332656"/>
            <a:ext cx="3168352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5652120" y="2780928"/>
            <a:ext cx="36004" cy="115212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4932040" y="1484784"/>
            <a:ext cx="72008" cy="24482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0800000">
            <a:off x="2915816" y="1484784"/>
            <a:ext cx="201622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rot="10800000">
            <a:off x="2915816" y="2708920"/>
            <a:ext cx="201622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rot="10800000">
            <a:off x="2915816" y="2204864"/>
            <a:ext cx="27363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7308304" y="960983"/>
            <a:ext cx="288032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endParaRPr lang="pt-BR" sz="14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660232" y="188640"/>
            <a:ext cx="1008112" cy="30777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r>
              <a:rPr lang="en-US" sz="1400" b="1" baseline="30000" dirty="0" smtClean="0"/>
              <a:t>T</a:t>
            </a:r>
            <a:r>
              <a:rPr lang="en-US" sz="1400" b="1" dirty="0" smtClean="0"/>
              <a:t> = (S + T)</a:t>
            </a:r>
            <a:endParaRPr lang="pt-BR" sz="14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508104" y="386104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Q</a:t>
            </a:r>
            <a:r>
              <a:rPr lang="en-US" sz="1400" b="1" baseline="-25000" dirty="0" smtClean="0"/>
              <a:t>0</a:t>
            </a:r>
            <a:endParaRPr lang="pt-BR" sz="14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860032" y="386104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Q</a:t>
            </a:r>
            <a:r>
              <a:rPr lang="en-US" sz="1400" b="1" baseline="-25000" dirty="0" smtClean="0"/>
              <a:t>1</a:t>
            </a:r>
            <a:endParaRPr lang="pt-BR" sz="14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7020272" y="3501008"/>
            <a:ext cx="288032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</a:t>
            </a:r>
            <a:endParaRPr lang="pt-BR" sz="1400" b="1" dirty="0"/>
          </a:p>
        </p:txBody>
      </p:sp>
      <p:cxnSp>
        <p:nvCxnSpPr>
          <p:cNvPr id="33" name="Conector reto 32"/>
          <p:cNvCxnSpPr/>
          <p:nvPr/>
        </p:nvCxnSpPr>
        <p:spPr>
          <a:xfrm flipV="1">
            <a:off x="5652120" y="1052736"/>
            <a:ext cx="0" cy="16561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have direita 38"/>
          <p:cNvSpPr/>
          <p:nvPr/>
        </p:nvSpPr>
        <p:spPr>
          <a:xfrm>
            <a:off x="5652120" y="980728"/>
            <a:ext cx="720080" cy="122413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aixaDeTexto 39"/>
          <p:cNvSpPr txBox="1"/>
          <p:nvPr/>
        </p:nvSpPr>
        <p:spPr>
          <a:xfrm>
            <a:off x="6372200" y="1412776"/>
            <a:ext cx="2376264" cy="46166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IMPOSTO  (T) SOBRE PRODUÇÃO</a:t>
            </a:r>
            <a:r>
              <a:rPr lang="en-US" sz="1200" b="1" dirty="0" smtClean="0"/>
              <a:t> (ESPECÍFICO) </a:t>
            </a:r>
            <a:endParaRPr lang="pt-BR" sz="1200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2051720" y="1340768"/>
            <a:ext cx="792088" cy="2880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MERCADO</a:t>
            </a:r>
            <a:endParaRPr lang="pt-BR" sz="12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2051720" y="2060848"/>
            <a:ext cx="792088" cy="276999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</a:t>
            </a:r>
            <a:r>
              <a:rPr lang="en-US" sz="1200" b="1" baseline="-25000" dirty="0" smtClean="0"/>
              <a:t>0</a:t>
            </a:r>
            <a:r>
              <a:rPr lang="en-US" sz="1200" b="1" baseline="30000" dirty="0" smtClean="0"/>
              <a:t>MERCADO</a:t>
            </a:r>
            <a:endParaRPr lang="pt-BR" sz="1200" b="1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1979712" y="2564904"/>
            <a:ext cx="864096" cy="2769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PRODUTOR</a:t>
            </a:r>
            <a:endParaRPr lang="pt-BR" sz="1200" b="1" dirty="0"/>
          </a:p>
        </p:txBody>
      </p:sp>
      <p:sp>
        <p:nvSpPr>
          <p:cNvPr id="44" name="Chave esquerda 43"/>
          <p:cNvSpPr/>
          <p:nvPr/>
        </p:nvSpPr>
        <p:spPr>
          <a:xfrm>
            <a:off x="1331640" y="1412776"/>
            <a:ext cx="648072" cy="136815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/>
          <p:cNvSpPr txBox="1"/>
          <p:nvPr/>
        </p:nvSpPr>
        <p:spPr>
          <a:xfrm>
            <a:off x="971600" y="1916832"/>
            <a:ext cx="360040" cy="3693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pt-BR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3131840" y="980728"/>
            <a:ext cx="288032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</a:t>
            </a:r>
            <a:endParaRPr lang="pt-BR" sz="1400" b="1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3131840" y="1772816"/>
            <a:ext cx="360040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</a:t>
            </a:r>
            <a:endParaRPr lang="pt-BR" sz="14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059832" y="2276872"/>
            <a:ext cx="288032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</a:t>
            </a:r>
            <a:endParaRPr lang="pt-BR" sz="14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5004048" y="1844824"/>
            <a:ext cx="216024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</a:t>
            </a:r>
            <a:endParaRPr lang="pt-BR" sz="1200" b="1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5004048" y="2276872"/>
            <a:ext cx="216024" cy="27699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</a:t>
            </a:r>
            <a:endParaRPr lang="pt-BR" sz="1200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3635896" y="2852936"/>
            <a:ext cx="288032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6</a:t>
            </a:r>
            <a:endParaRPr lang="pt-BR" sz="1400" b="1" dirty="0"/>
          </a:p>
        </p:txBody>
      </p:sp>
      <p:sp>
        <p:nvSpPr>
          <p:cNvPr id="53" name="Chave direita 52"/>
          <p:cNvSpPr/>
          <p:nvPr/>
        </p:nvSpPr>
        <p:spPr>
          <a:xfrm rot="16200000">
            <a:off x="5058054" y="3302987"/>
            <a:ext cx="576063" cy="68407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CaixaDeTexto 53"/>
          <p:cNvSpPr txBox="1"/>
          <p:nvPr/>
        </p:nvSpPr>
        <p:spPr>
          <a:xfrm>
            <a:off x="5148064" y="3068960"/>
            <a:ext cx="432048" cy="2880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∆Q</a:t>
            </a:r>
            <a:endParaRPr lang="pt-BR" sz="12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742310" y="1177007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E</a:t>
            </a:r>
            <a:r>
              <a:rPr lang="pt-BR" sz="1400" b="1" baseline="-25000" dirty="0" smtClean="0"/>
              <a:t>1</a:t>
            </a:r>
            <a:endParaRPr lang="pt-BR" sz="14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534398" y="1897087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E</a:t>
            </a:r>
            <a:r>
              <a:rPr lang="pt-BR" sz="1400" b="1" baseline="-25000" dirty="0" smtClean="0"/>
              <a:t>0</a:t>
            </a:r>
            <a:endParaRPr lang="pt-BR" sz="1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 </a:t>
            </a:r>
            <a:r>
              <a:rPr lang="en-US" sz="2000" b="1" u="sng" dirty="0" smtClean="0"/>
              <a:t>ANTES DA IMPOSIÇÃO DO TRIBUTO</a:t>
            </a:r>
            <a:r>
              <a:rPr lang="en-US" sz="2000" b="1" dirty="0" smtClean="0"/>
              <a:t>:</a:t>
            </a:r>
          </a:p>
          <a:p>
            <a:r>
              <a:rPr lang="en-US" sz="2000" dirty="0" smtClean="0"/>
              <a:t>   BEM- ESTAR SOCIAL: EXCEDENTE DO CONSUMIDOR = [1 + 2 + 4]</a:t>
            </a:r>
          </a:p>
          <a:p>
            <a:r>
              <a:rPr lang="en-US" sz="2000" dirty="0" smtClean="0"/>
              <a:t>                                         EXCEDENTE DO PRODUTOR      = [3 + 5 + 6]</a:t>
            </a:r>
          </a:p>
          <a:p>
            <a:r>
              <a:rPr lang="en-US" sz="2000" dirty="0" smtClean="0"/>
              <a:t>                                         </a:t>
            </a:r>
            <a:r>
              <a:rPr lang="en-US" sz="2000" u="sng" dirty="0" smtClean="0"/>
              <a:t>ARRECADAÇÃO TRIBUTÁRIA     = [-------------]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                                  </a:t>
            </a:r>
            <a:r>
              <a:rPr lang="en-US" sz="2000" u="sng" dirty="0" smtClean="0"/>
              <a:t>GANHO SOCIAL (ANTES)            = [1+2+3+4+5+6]</a:t>
            </a:r>
          </a:p>
          <a:p>
            <a:endParaRPr lang="en-US" sz="2000" u="sng" dirty="0" smtClean="0"/>
          </a:p>
          <a:p>
            <a:r>
              <a:rPr lang="en-US" sz="2000" b="1" u="sng" dirty="0" smtClean="0"/>
              <a:t>APÓS A IMPOSIÇÃO DO TRIBUTO</a:t>
            </a:r>
            <a:r>
              <a:rPr lang="en-US" sz="2000" b="1" dirty="0" smtClean="0"/>
              <a:t>:</a:t>
            </a:r>
          </a:p>
          <a:p>
            <a:r>
              <a:rPr lang="en-US" sz="2000" dirty="0" smtClean="0"/>
              <a:t>                                         EXCEDENTE DO CONSUMIDOR = [1]</a:t>
            </a:r>
          </a:p>
          <a:p>
            <a:r>
              <a:rPr lang="en-US" sz="2000" dirty="0" smtClean="0"/>
              <a:t>                                         EXCEDENTE DO PRODUTOR       = [6]</a:t>
            </a:r>
          </a:p>
          <a:p>
            <a:r>
              <a:rPr lang="en-US" sz="2000" dirty="0" smtClean="0"/>
              <a:t>                                         </a:t>
            </a:r>
            <a:r>
              <a:rPr lang="en-US" sz="2000" u="sng" dirty="0" smtClean="0"/>
              <a:t>ARRECADAÇÃO TRIBUTÁRIA     = [2 + 3]</a:t>
            </a:r>
          </a:p>
          <a:p>
            <a:r>
              <a:rPr lang="en-US" sz="2000" dirty="0" smtClean="0"/>
              <a:t>                                         </a:t>
            </a:r>
            <a:r>
              <a:rPr lang="en-US" sz="2000" u="sng" dirty="0" smtClean="0"/>
              <a:t>GANHO SOCIAL (APÓS)              = [1+2+3+6]</a:t>
            </a:r>
          </a:p>
          <a:p>
            <a:endParaRPr lang="en-US" sz="2000" u="sng" dirty="0" smtClean="0"/>
          </a:p>
          <a:p>
            <a:r>
              <a:rPr lang="en-US" sz="2000" b="1" u="sng" dirty="0" smtClean="0"/>
              <a:t>POR DEFINIÇÃO:  PESO MORTO = [GANHO SOCIAL(ANTES) – GANHO SOCIAL(APÓS)] = [4+5]</a:t>
            </a:r>
          </a:p>
          <a:p>
            <a:endParaRPr lang="en-US" sz="2000" b="1" u="sng" dirty="0" smtClean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O PESO MORTO MEDE A REDUÇÃO  TOTAL DE BEM-ESTAR SOCIAL QUE DE FATO OCORRE COM A INTRODUÇÃO DE UM TRIBUTO DISTORCIVO.</a:t>
            </a:r>
            <a:r>
              <a:rPr lang="en-US" sz="2000" b="1" dirty="0" smtClean="0"/>
              <a:t> </a:t>
            </a:r>
            <a:r>
              <a:rPr lang="en-US" sz="2000" dirty="0" smtClean="0"/>
              <a:t>NO CÔMPUTO DA ALTERAÇÃO TOTAL DE BEM-ESTAR QUE OCORRE,  </a:t>
            </a:r>
            <a:r>
              <a:rPr lang="en-US" sz="2000" u="sng" dirty="0" smtClean="0"/>
              <a:t>LEVA-SE EM CONTA, POR UM LADO</a:t>
            </a:r>
            <a:r>
              <a:rPr lang="en-US" sz="2000" dirty="0" smtClean="0"/>
              <a:t>, OS EFEITOS DE REDUÇÃO DE BEM-ESTAR DEVIDOS AO EFEITO RENDA E EFEITO SUBSTITUIÇÃO GERADOS COM A INTRODUÇÃO/ELEVAÇÃO DO IMPOSTO, SENDO OS MESMOS  AFERIDOS PELA REDUÇÃO DO “EXCEDENTE” DO CONSUMIDOR E DO PRODUTOR.  </a:t>
            </a:r>
            <a:r>
              <a:rPr lang="en-US" sz="2000" u="sng" dirty="0" smtClean="0"/>
              <a:t>MAS  TAMBÉM SE CONSIDERA, POR OUTRO LADO</a:t>
            </a:r>
            <a:r>
              <a:rPr lang="en-US" sz="2000" dirty="0" smtClean="0"/>
              <a:t>, O “GANHO” DE BEM-ESTAR QUE OCORRE DEVIDO AO  FORNECIMENTO DE BENS PÚBLICOS PELO GOVERNO COMO RESULTANTES DA ARRECADAÇÃO TRIBUTÁRIA DO IMPOSTO.  </a:t>
            </a:r>
            <a:r>
              <a:rPr lang="en-US" sz="2000" u="sng" dirty="0" smtClean="0"/>
              <a:t>ASSIM  SENDO, O PESO MORTO GERADO PELO IMPOSTO É O EFEITO LÍQUIDO DE FATORES QUE REDUZEM O BEM-ESTAR COM FATORES QUE AUMENTAM O BEM-ESTAR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000" u="sng" dirty="0" smtClean="0"/>
              <a:t>                                         </a:t>
            </a:r>
          </a:p>
          <a:p>
            <a:r>
              <a:rPr lang="en-US" sz="2000" dirty="0" smtClean="0"/>
              <a:t>                           </a:t>
            </a:r>
            <a:endParaRPr lang="pt-B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/>
              <a:t>NA SUA ESSÊNCIA,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PESO MORTO  EXPRESSA A IDÉIA DE QUE A INTRODUÇÃO DE UM IMPOSTO, AO IMPOR UMA CUNHA TRIBUTÁRIA ENTRE OS PREÇOS (DE MERCADO) RECEBIDOS E PAGOS POR PRODUTORES 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CONSUMIDORES, DISSOCIA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DISTORCE)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DECISÕES ECONÔMICAS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ÓTIMAS TOMADAS NO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LADO DO CONSUMO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DAQUELAS TOMADAS NO LADO DA PRODUÇÃO</a:t>
            </a:r>
            <a:r>
              <a:rPr lang="en-US" sz="2000" dirty="0" smtClean="0"/>
              <a:t>. </a:t>
            </a:r>
            <a:r>
              <a:rPr lang="en-US" sz="2000" u="sng" dirty="0" smtClean="0"/>
              <a:t>A DIFERENÇA DE PREÇOS QUE SE ENFRENTA NO CONSUMO DAQUELES QUE SE ENFRENTA NA PRODUÇÃO É A </a:t>
            </a:r>
            <a:r>
              <a:rPr lang="en-US" sz="2000" u="sng" dirty="0"/>
              <a:t>CAUSA D</a:t>
            </a:r>
            <a:r>
              <a:rPr lang="en-US" sz="2000" u="sng" dirty="0" smtClean="0"/>
              <a:t>A </a:t>
            </a:r>
            <a:r>
              <a:rPr lang="en-US" sz="2000" u="sng" dirty="0"/>
              <a:t>INEFICIÊNCIA </a:t>
            </a:r>
            <a:r>
              <a:rPr lang="en-US" sz="2000" u="sng" dirty="0" smtClean="0"/>
              <a:t>ECONÔMICA E COLOCA A ECONOMIA AQUÉM DA F.P.P., O QUE NECESSARIAMENTE REDUZ O BEM-ESTAR EM RELAÇÃO À SITUAÇÃO INICIAL SEM DISTORÇÃO (IMPOSTO)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ESSA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INEFICIÊNCIA ECONÔMICA SIGNIFICA QUE A ECONOMIA ESTÁ AQUÉM DA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F.P.P.,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SEJA, ELA REDUZ O NÍVEL DA PRODUÇÃO PARA DADO MONTANTE DE RECURSOS E TECNOLOGIA NA ECONOMIA</a:t>
            </a:r>
            <a:r>
              <a:rPr lang="en-US" sz="2000" dirty="0"/>
              <a:t>. DE MODO QUE, MESMO QUE </a:t>
            </a:r>
            <a:r>
              <a:rPr lang="en-US" sz="2000" dirty="0" smtClean="0"/>
              <a:t>CONSIDEREMOS </a:t>
            </a:r>
            <a:r>
              <a:rPr lang="en-US" sz="2000" dirty="0"/>
              <a:t>QUE A TRANSFERÊNCIA DE RECURSOS AO GOVERNO EFETUADA PELOS IMPOSTOS (I.E., </a:t>
            </a:r>
            <a:r>
              <a:rPr lang="en-US" sz="2000" dirty="0" smtClean="0"/>
              <a:t>A RECEITA </a:t>
            </a:r>
            <a:r>
              <a:rPr lang="en-US" sz="2000" dirty="0"/>
              <a:t>TRIBUTÁRIA) NÃO </a:t>
            </a:r>
            <a:r>
              <a:rPr lang="en-US" sz="2000" dirty="0" smtClean="0"/>
              <a:t>SIGNIFICA </a:t>
            </a:r>
            <a:r>
              <a:rPr lang="en-US" sz="2000" dirty="0"/>
              <a:t>REDUÇÃO DE BEM-ESTAR NA ECONOMIA COMO UM TODO, POIS SÃO EMPREGADOS </a:t>
            </a:r>
            <a:r>
              <a:rPr lang="en-US" sz="2000" dirty="0" smtClean="0"/>
              <a:t>NA </a:t>
            </a:r>
            <a:r>
              <a:rPr lang="en-US" sz="2000" dirty="0"/>
              <a:t>PRODUÇÃO DE BENS PÚBLICOS, AINDA ASSIM HAVERÁ LIQUIDAMENTE UMA REDUÇÃO DE BEM-ESTAR NA ECONOMIA, A QUAL SERÁ DEVIDO À INEFICIÊNCIA ECONÔMICA GERADA PELOS IMPOSTOS </a:t>
            </a:r>
            <a:r>
              <a:rPr lang="en-US" sz="2000" dirty="0" smtClean="0"/>
              <a:t>DISTORCIVOS. ISTO É, </a:t>
            </a:r>
            <a:r>
              <a:rPr lang="en-US" sz="2000" dirty="0"/>
              <a:t>SERÁ DEVIDO À REDUÇÃO DA PRODUÇÃO QUE OCORRE PARA DADOS RECURSOS E TECNOLOGIA, PORQUE A DISTORÇÃO </a:t>
            </a:r>
            <a:r>
              <a:rPr lang="en-US" sz="2000" dirty="0" smtClean="0"/>
              <a:t>DE PREÇOS RELATIVOS NO CONSUMO E NA PRODUÇÃO GERADA </a:t>
            </a:r>
            <a:r>
              <a:rPr lang="en-US" sz="2000" dirty="0"/>
              <a:t>PELOS IMPOSTOS COLOCA A ECONOMIA AQUÉM DA </a:t>
            </a:r>
            <a:r>
              <a:rPr lang="en-US" sz="2000" dirty="0" smtClean="0"/>
              <a:t>F.P.P..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MENSURAÇÃO DESSA REDUÇÃO LÍQUIDA DE BEM-ESTAR, A QUAL OCORRE COM UM IMPOSTO QUE GERA A DISTORÇÃO DE PREÇOS RELATIVOS ENFRENTADOS NO CONSUMO DAQUELES VIGENTES NA PRODUÇÃO, É FORNECIDA PELO PESO MORTO OU PELO EXCESSO DE CARGA.</a:t>
            </a:r>
            <a:r>
              <a:rPr lang="en-US" sz="2000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ALÉM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DISSO, QUANTO MAIOR O NÍVEL DOS IMPOSTOS,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EXPONENCIALMENTE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MAIOR SERÁ A DISTORÇÃO (INEFICIÊNCIA) ECONÔMICA POR ELES GERADA E MAIOR SERÁ A PERDA DE PRODUTO (BEM-ESTAR) NA ECONOMIA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MESMA FORMA QUE O PESO MORTO DE PERDA DE EXCEDENTE, A NOÇÃO DE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EXCESSO DE CARGA DE UM TRIBUTO É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MENSURAÇÃO DO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 ADICIONAL À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SOCIEDADE (EM TERMOS DE BEM-ESTAR),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EXCESSO AO MONTANTE DE RECEITA COLETADA DE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IMPOSTO, QUE UM TRIBUTO GERA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/>
              <a:t>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EXCESSO DE CARGA MENSURA A PERDA DE BENEFÍCIOS LÍQUIDOS  DO USO PRIVADO DE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r>
              <a:rPr lang="en-US" sz="2000" dirty="0" smtClean="0"/>
              <a:t>, A QUAL </a:t>
            </a:r>
            <a:r>
              <a:rPr lang="en-US" sz="2000" dirty="0"/>
              <a:t>RESULTA QUANDO UM TRIBUTO DISTORCIVO IMPEDE O MERCADO DE ATINGIR  A PRODUÇÃO EFICIENTE DE BENS E </a:t>
            </a:r>
            <a:r>
              <a:rPr lang="en-US" sz="2000" dirty="0" smtClean="0"/>
              <a:t>SERVIÇOS NA ECONOMIA (I.E., COM:  </a:t>
            </a:r>
            <a:r>
              <a:rPr lang="en-US" sz="2000" dirty="0" err="1" smtClean="0"/>
              <a:t>BMg</a:t>
            </a:r>
            <a:r>
              <a:rPr lang="en-US" sz="2000" dirty="0" smtClean="0"/>
              <a:t> SOCIAL = </a:t>
            </a:r>
            <a:r>
              <a:rPr lang="en-US" sz="2000" dirty="0" err="1" smtClean="0"/>
              <a:t>CMg</a:t>
            </a:r>
            <a:r>
              <a:rPr lang="en-US" sz="2000" dirty="0" smtClean="0"/>
              <a:t> SOCIAL).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ASSIM, O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DE EXCESSO DE CARGA DE UM IMPOSTO É UMA PERDA LÍQUIDA DE BEM-ESTAR QUE OS PARTICIPANTES PRIVADOS (CONSUMIDORES E PRODUTORES) SOFREM, ISTO É,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PERDA ACIMA DO QUE TERIAM SE UM IMPOSTO LUMP-SUM FOSSE UTILIZADO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 smtClean="0"/>
              <a:t>SE ASSUMIRMOS QUE OS EFEITOS RENDA DA IMPOSIÇÃO DO IMPOSTO ESPECÍFICO (T) E CONSEQUENTE ELEVAÇÃO DO PREÇO DE MERCADO SEJAM NEGLIGÍVEIS E QUE, PORTANTO, A PERDA DE EXCEDENTE INCORPORA SOMENTE EFEITOS SUBSTITUIÇÃO, ENTÃO O PESO MORTO DE PERDA DE EXCEDENTE  IGUALA AO EXCESSO DE CARGA.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SEJA, SE  OS  EFEITOS  RENDA  FOREM  NEGLIGÍVEIS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en-US" sz="2000" dirty="0" smtClean="0"/>
          </a:p>
          <a:p>
            <a:pPr marL="0" indent="0"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b="1" dirty="0" smtClean="0"/>
              <a:t>EXCESSO DE CARGA = PESO MORTO DE PERDA DE EXCEDENTE = “TRIÂNGULO 4 + 5”    (SOB</a:t>
            </a:r>
          </a:p>
          <a:p>
            <a:pPr marL="0" indent="0" algn="just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                                                                                       DEMANDA LINEAR)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PORTANTO, NESTE CASO DE DEMANDA LINEAR E EFEITO RENDA NEGLIGÍVEL, OBTÉM-SE QUE A MENSURAÇÃO DO EXCESSO DE CARGA (= PESO MORTO DE PERDA DE EXCEDENTE) SERÁ:</a:t>
            </a:r>
          </a:p>
          <a:p>
            <a:pPr algn="just"/>
            <a:r>
              <a:rPr lang="en-US" sz="2000" b="1" dirty="0" smtClean="0"/>
              <a:t>                                  </a:t>
            </a:r>
            <a:r>
              <a:rPr lang="en-US" sz="2600" b="1" u="sng" dirty="0" smtClean="0"/>
              <a:t>P.M. = E.C. = (1/2).T.∆Q</a:t>
            </a:r>
          </a:p>
          <a:p>
            <a:endParaRPr lang="pt-B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38138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DOS TRIBUTOS SOBRE EQUILÍBRIO DE MERCADO: UMA ANÁLISE GRÁFICA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472608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en-US" sz="2000" b="1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IMPOSTO SOBRE CONSUMO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CADA UNIDADE VENDIDA RECOLHE IMPOSTO T </a:t>
            </a:r>
            <a:r>
              <a:rPr lang="en-US" sz="2000" dirty="0" smtClean="0"/>
              <a:t>[O CONSUMIDOR PAGA O MONTANTE NOMINAL  DO IMPOSTO (ESPECÍFICO = T)]</a:t>
            </a:r>
          </a:p>
          <a:p>
            <a:r>
              <a:rPr lang="en-US" sz="2000" dirty="0" smtClean="0"/>
              <a:t>  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pt-BR" sz="2800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935199" y="3536615"/>
            <a:ext cx="2952328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2411760" y="5013176"/>
            <a:ext cx="547260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2915816" y="2564904"/>
            <a:ext cx="3816424" cy="18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275856" y="2276872"/>
            <a:ext cx="3816424" cy="1584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2555776" y="2636912"/>
            <a:ext cx="41764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732240" y="2401143"/>
            <a:ext cx="776175" cy="307777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 = </a:t>
            </a:r>
            <a:r>
              <a:rPr lang="en-US" sz="1400" b="1" dirty="0" err="1" smtClean="0"/>
              <a:t>CMg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7092280" y="3573016"/>
            <a:ext cx="1296144" cy="52322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DEMANDA DE </a:t>
            </a:r>
          </a:p>
          <a:p>
            <a:r>
              <a:rPr lang="en-US" sz="1400" b="1" dirty="0" smtClean="0"/>
              <a:t>MERCADO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660232" y="4365104"/>
            <a:ext cx="2304256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DEMANDA</a:t>
            </a:r>
            <a:r>
              <a:rPr lang="en-US" sz="1400" b="1" dirty="0"/>
              <a:t> PERCEBIDA </a:t>
            </a:r>
            <a:r>
              <a:rPr lang="en-US" sz="1400" b="1" dirty="0" smtClean="0"/>
              <a:t>PELO PRODUTOR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[D’ =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 – T) ]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Conector reto 18"/>
          <p:cNvCxnSpPr/>
          <p:nvPr/>
        </p:nvCxnSpPr>
        <p:spPr>
          <a:xfrm rot="16200000" flipH="1">
            <a:off x="4535996" y="4041068"/>
            <a:ext cx="1872208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rot="10800000">
            <a:off x="2411760" y="2780928"/>
            <a:ext cx="2232248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10800000" flipV="1">
            <a:off x="2411760" y="3573013"/>
            <a:ext cx="2232248" cy="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539552" y="2420888"/>
            <a:ext cx="1872208" cy="49244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M(1)</a:t>
            </a:r>
            <a:r>
              <a:rPr lang="en-US" sz="1200" b="1" baseline="-25000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u="sng" dirty="0" smtClean="0"/>
              <a:t>(COM IMPOSTO)</a:t>
            </a:r>
          </a:p>
          <a:p>
            <a:r>
              <a:rPr lang="en-US" sz="1200" b="1" dirty="0" smtClean="0"/>
              <a:t>PREÇO  AO CONSUMIDOR</a:t>
            </a:r>
            <a:endParaRPr lang="pt-BR" sz="1200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683568" y="3471391"/>
            <a:ext cx="1728192" cy="49244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P(1)</a:t>
            </a:r>
            <a:r>
              <a:rPr lang="en-US" sz="1400" b="1" dirty="0" smtClean="0"/>
              <a:t>   </a:t>
            </a:r>
            <a:r>
              <a:rPr lang="en-US" sz="1200" b="1" u="sng" dirty="0" smtClean="0"/>
              <a:t>(COM IMPOSTO)</a:t>
            </a:r>
          </a:p>
          <a:p>
            <a:r>
              <a:rPr lang="en-US" sz="1200" b="1" dirty="0" smtClean="0"/>
              <a:t>PREÇO AO PRODUTOR</a:t>
            </a:r>
            <a:endParaRPr lang="pt-BR" sz="1200" b="1" dirty="0"/>
          </a:p>
        </p:txBody>
      </p:sp>
      <p:cxnSp>
        <p:nvCxnSpPr>
          <p:cNvPr id="39" name="Conector reto 38"/>
          <p:cNvCxnSpPr/>
          <p:nvPr/>
        </p:nvCxnSpPr>
        <p:spPr>
          <a:xfrm rot="16200000" flipV="1">
            <a:off x="3599892" y="3897052"/>
            <a:ext cx="2160240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rot="10800000">
            <a:off x="2411760" y="3140968"/>
            <a:ext cx="302433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46"/>
          <p:cNvSpPr txBox="1"/>
          <p:nvPr/>
        </p:nvSpPr>
        <p:spPr>
          <a:xfrm>
            <a:off x="539552" y="2924944"/>
            <a:ext cx="1872208" cy="492443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M(0)</a:t>
            </a:r>
            <a:r>
              <a:rPr lang="en-US" sz="1400" b="1" dirty="0" smtClean="0"/>
              <a:t>   </a:t>
            </a:r>
            <a:r>
              <a:rPr lang="en-US" sz="1200" b="1" u="sng" dirty="0" smtClean="0"/>
              <a:t>(SEM IMPOSTO)</a:t>
            </a:r>
          </a:p>
          <a:p>
            <a:r>
              <a:rPr lang="en-US" sz="1200" b="1" dirty="0" smtClean="0"/>
              <a:t>PREÇO PROD. = CONSUM.</a:t>
            </a:r>
            <a:endParaRPr lang="pt-BR" sz="1200" b="1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4572000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1" name="Chave direita 50"/>
          <p:cNvSpPr/>
          <p:nvPr/>
        </p:nvSpPr>
        <p:spPr>
          <a:xfrm>
            <a:off x="4716016" y="2852936"/>
            <a:ext cx="216024" cy="72008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/>
          <p:cNvSpPr txBox="1"/>
          <p:nvPr/>
        </p:nvSpPr>
        <p:spPr>
          <a:xfrm>
            <a:off x="4932040" y="2996952"/>
            <a:ext cx="288032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292080" y="2780928"/>
            <a:ext cx="4320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4409</Words>
  <Application>Microsoft Office PowerPoint</Application>
  <PresentationFormat>Apresentação na tela (4:3)</PresentationFormat>
  <Paragraphs>435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ESTUDO DA INCIDÊNCIA DA TRIBUTAÇÃO: A ANÁLISE SOBRE QUEM RECAI A CARGA DO IMPOSTO (UMA ANÁLISE DE EQUILÍBRIO PARCIAL)</vt:lpstr>
      <vt:lpstr>NOÇÕES INTRODUTÓRIAS</vt:lpstr>
      <vt:lpstr>Apresentação do PowerPoint</vt:lpstr>
      <vt:lpstr>UMA VISÃO ALTERNATIVA DO CUSTO DA TRIBUTAÇÃO: UMA COMPARAÇÃO COM O PESO MORTO DE PERDA DE EXCEDENTE</vt:lpstr>
      <vt:lpstr>Apresentação do PowerPoint</vt:lpstr>
      <vt:lpstr>Apresentação do PowerPoint</vt:lpstr>
      <vt:lpstr>Apresentação do PowerPoint</vt:lpstr>
      <vt:lpstr>Apresentação do PowerPoint</vt:lpstr>
      <vt:lpstr>EFEITOS DOS TRIBUTOS SOBRE EQUILÍBRIO DE MERCADO: UMA ANÁLISE GRÁFICA</vt:lpstr>
      <vt:lpstr>Apresentação do PowerPoint</vt:lpstr>
      <vt:lpstr>E SE A DEMANDA FOR INFINITAMENTE ELÁSTICA?</vt:lpstr>
      <vt:lpstr>Apresentação do PowerPoint</vt:lpstr>
      <vt:lpstr>Apresentação do PowerPoint</vt:lpstr>
      <vt:lpstr>E SE A OFERTA FOR INFINITAMENTE ELÁSTICA?</vt:lpstr>
      <vt:lpstr>Apresentação do PowerPoint</vt:lpstr>
      <vt:lpstr>DERIVAÇÃO DO CÁLCULO DA INCIDÊNCIA (SOB DEMANDA E OFERTA LINEARES)</vt:lpstr>
      <vt:lpstr>Apresentação do PowerPoint</vt:lpstr>
      <vt:lpstr>Apresentação do PowerPoint</vt:lpstr>
      <vt:lpstr>Apresentação do PowerPoint</vt:lpstr>
      <vt:lpstr>Apresentação do PowerPoint</vt:lpstr>
      <vt:lpstr>ARRECADAÇÃO TRIBUTÁRIA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CUSTOS DA TRIBUTACÃO: A CARGA DOS IMPOSTOS</dc:title>
  <dc:creator>sbender</dc:creator>
  <cp:lastModifiedBy>Siegfried Bender</cp:lastModifiedBy>
  <cp:revision>380</cp:revision>
  <cp:lastPrinted>2015-03-31T21:30:16Z</cp:lastPrinted>
  <dcterms:created xsi:type="dcterms:W3CDTF">2010-09-30T14:18:55Z</dcterms:created>
  <dcterms:modified xsi:type="dcterms:W3CDTF">2011-05-31T03:35:48Z</dcterms:modified>
</cp:coreProperties>
</file>