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59" r:id="rId4"/>
    <p:sldId id="271" r:id="rId5"/>
    <p:sldId id="258" r:id="rId6"/>
    <p:sldId id="260" r:id="rId7"/>
    <p:sldId id="261" r:id="rId8"/>
    <p:sldId id="266" r:id="rId9"/>
    <p:sldId id="262" r:id="rId10"/>
    <p:sldId id="264" r:id="rId11"/>
    <p:sldId id="265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92F75-E351-4187-A139-53F13F7891E1}" type="datetimeFigureOut">
              <a:rPr lang="pt-BR"/>
              <a:t>12/09/2016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1181B-FE87-4B48-A598-F21FEBA8129C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43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3529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208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13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002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289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173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3230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9573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7028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7950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989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467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006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827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8084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2093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39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777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81B-FE87-4B48-A598-F21FEBA8129C}" type="slidenum">
              <a:rPr lang="pt-BR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84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55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1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75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4414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624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756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6138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921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87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82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67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01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85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21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5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18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96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D7813-BD4F-455C-BBE1-00C6CCC6AC14}" type="datetimeFigureOut">
              <a:rPr lang="pt-BR" smtClean="0"/>
              <a:t>12/09/2016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7F97A-8B51-49A5-A142-A5C65997F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8524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 técnica e sua questão essencial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Um </a:t>
            </a:r>
            <a:r>
              <a:rPr lang="pt-BR"/>
              <a:t>caminho hermenêutico de Heidegger sobre a modernidade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8821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questão da técnica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dirty="0"/>
              <a:t>A retomada do sentido matricial grego de causalidade</a:t>
            </a:r>
            <a:endParaRPr lang="pt-BR" sz="2000" dirty="0"/>
          </a:p>
          <a:p>
            <a:pPr marL="457200" lvl="1" indent="0">
              <a:buNone/>
            </a:pPr>
            <a:endParaRPr lang="pt-BR" dirty="0"/>
          </a:p>
          <a:p>
            <a:pPr lvl="1"/>
            <a:r>
              <a:rPr lang="pt-BR" dirty="0"/>
              <a:t>Cada uma das causas tem igual peso na efetivação de algo;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r>
              <a:rPr lang="pt-BR" dirty="0"/>
              <a:t>Quebra da função operatória em razão da ideia original de </a:t>
            </a:r>
            <a:r>
              <a:rPr lang="pt-BR" i="1" dirty="0"/>
              <a:t>comprometimento</a:t>
            </a:r>
            <a:r>
              <a:rPr lang="pt-BR" dirty="0"/>
              <a:t>;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As quatro causas, comprometidas entre si, deixam surgir algo em presença.</a:t>
            </a:r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/>
              <a:t>Finalmente, o mundo grego nos diz, afirma o autor, o comprometimento é um ocasionamento no sentido de um tal deixar situar, um trazer para a frente.</a:t>
            </a:r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2126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questão da técnica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2193925"/>
            <a:ext cx="10820400" cy="3983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dirty="0"/>
              <a:t>A ideia de </a:t>
            </a:r>
            <a:r>
              <a:rPr lang="pt-BR" i="1" dirty="0" err="1"/>
              <a:t>ocasionamento</a:t>
            </a:r>
            <a:r>
              <a:rPr lang="pt-BR" dirty="0"/>
              <a:t> como surgir no comprometer e no situar:</a:t>
            </a:r>
            <a:endParaRPr lang="pt-BR" sz="200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marL="457200" lvl="1" indent="0">
              <a:buNone/>
            </a:pPr>
            <a:r>
              <a:rPr lang="pt-BR" dirty="0"/>
              <a:t>Valendo para ambos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Ocasionar da natureza (</a:t>
            </a:r>
            <a:r>
              <a:rPr lang="pt-BR" i="1" dirty="0" err="1"/>
              <a:t>poiesis</a:t>
            </a:r>
            <a:r>
              <a:rPr lang="pt-BR" dirty="0"/>
              <a:t>);</a:t>
            </a:r>
          </a:p>
          <a:p>
            <a:pPr lvl="1"/>
            <a:r>
              <a:rPr lang="pt-BR" dirty="0"/>
              <a:t>Ocasionar da produção artificial (</a:t>
            </a:r>
            <a:r>
              <a:rPr lang="pt-BR" i="1" dirty="0" err="1"/>
              <a:t>techné</a:t>
            </a:r>
            <a:r>
              <a:rPr lang="pt-BR" dirty="0"/>
              <a:t>);</a:t>
            </a:r>
          </a:p>
          <a:p>
            <a:pPr lvl="1"/>
            <a:endParaRPr lang="pt-BR" dirty="0"/>
          </a:p>
          <a:p>
            <a:pPr marL="457200" lvl="1" indent="0">
              <a:buNone/>
            </a:pPr>
            <a:r>
              <a:rPr lang="pt-BR" dirty="0" err="1"/>
              <a:t>Ocasionamento</a:t>
            </a:r>
            <a:r>
              <a:rPr lang="pt-BR" dirty="0"/>
              <a:t> como um </a:t>
            </a:r>
            <a:r>
              <a:rPr lang="pt-BR" i="1" dirty="0"/>
              <a:t>modo de ser, </a:t>
            </a:r>
            <a:r>
              <a:rPr lang="pt-BR" dirty="0"/>
              <a:t>como</a:t>
            </a:r>
            <a:r>
              <a:rPr lang="pt-BR" i="1" dirty="0"/>
              <a:t> verdade!</a:t>
            </a:r>
            <a:endParaRPr lang="pt-BR" dirty="0"/>
          </a:p>
          <a:p>
            <a:pPr marL="457200" lvl="1" indent="0">
              <a:buNone/>
            </a:pPr>
            <a:endParaRPr lang="pt-BR" dirty="0"/>
          </a:p>
        </p:txBody>
      </p:sp>
      <p:sp>
        <p:nvSpPr>
          <p:cNvPr id="4" name="Colchete Direito 3"/>
          <p:cNvSpPr/>
          <p:nvPr/>
        </p:nvSpPr>
        <p:spPr>
          <a:xfrm>
            <a:off x="5876925" y="3267075"/>
            <a:ext cx="73152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705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questão da técnica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sz="2400" dirty="0"/>
              <a:t>Do mundo grego ao moderno</a:t>
            </a:r>
            <a:endParaRPr lang="pt-BR" i="1" dirty="0"/>
          </a:p>
          <a:p>
            <a:endParaRPr lang="pt-BR" i="1"/>
          </a:p>
          <a:p>
            <a:pPr lvl="1"/>
            <a:r>
              <a:rPr lang="pt-BR" dirty="0"/>
              <a:t>Técnica grega como desvelamento da verdade das coisas (técnica artesanal);</a:t>
            </a:r>
            <a:r>
              <a:rPr lang="pt-BR" i="1" dirty="0"/>
              <a:t> </a:t>
            </a:r>
          </a:p>
          <a:p>
            <a:pPr marL="457200" lvl="1" indent="0">
              <a:buNone/>
            </a:pPr>
            <a:endParaRPr lang="pt-BR" i="1"/>
          </a:p>
          <a:p>
            <a:pPr lvl="1"/>
            <a:r>
              <a:rPr lang="pt-BR" dirty="0"/>
              <a:t>Técnica moderna enquanto mudança substancial na maneira de situar, mas ainda como modo de ser, e agora pautada pelo </a:t>
            </a:r>
            <a:r>
              <a:rPr lang="pt-BR" dirty="0" err="1"/>
              <a:t>calculismo</a:t>
            </a:r>
            <a:r>
              <a:rPr lang="pt-BR" dirty="0"/>
              <a:t> (ciência moderna). </a:t>
            </a:r>
          </a:p>
          <a:p>
            <a:pPr lvl="1"/>
            <a:endParaRPr lang="pt-BR" dirty="0"/>
          </a:p>
          <a:p>
            <a:pPr marL="457200" lvl="1" indent="0">
              <a:buNone/>
            </a:pPr>
            <a:endParaRPr lang="pt-BR" dirty="0"/>
          </a:p>
        </p:txBody>
      </p:sp>
      <p:sp>
        <p:nvSpPr>
          <p:cNvPr id="4" name="Colchete Direito 3"/>
          <p:cNvSpPr/>
          <p:nvPr/>
        </p:nvSpPr>
        <p:spPr>
          <a:xfrm>
            <a:off x="5876925" y="3267075"/>
            <a:ext cx="73152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913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questão da técnica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sz="2400" dirty="0"/>
              <a:t>Do </a:t>
            </a:r>
            <a:r>
              <a:rPr lang="pt-BR" sz="2400" i="1" dirty="0"/>
              <a:t>intensificar </a:t>
            </a:r>
            <a:r>
              <a:rPr lang="pt-BR" sz="2400" dirty="0"/>
              <a:t>(artesanal)</a:t>
            </a:r>
            <a:r>
              <a:rPr lang="pt-BR" sz="2400" i="1" dirty="0"/>
              <a:t> </a:t>
            </a:r>
            <a:r>
              <a:rPr lang="pt-BR" sz="2400" dirty="0"/>
              <a:t>ao </a:t>
            </a:r>
            <a:r>
              <a:rPr lang="pt-BR" sz="2400" i="1" dirty="0"/>
              <a:t>provocar </a:t>
            </a:r>
            <a:r>
              <a:rPr lang="pt-BR" sz="2400" dirty="0"/>
              <a:t>(da indústria e da ciência experimental)</a:t>
            </a:r>
            <a:endParaRPr lang="pt-BR" sz="2400" i="1" dirty="0"/>
          </a:p>
          <a:p>
            <a:pPr lvl="1"/>
            <a:endParaRPr lang="pt-BR" i="1" dirty="0"/>
          </a:p>
          <a:p>
            <a:pPr lvl="1"/>
            <a:r>
              <a:rPr lang="pt-BR" i="1" dirty="0"/>
              <a:t>Intensidade</a:t>
            </a:r>
            <a:r>
              <a:rPr lang="pt-BR" dirty="0"/>
              <a:t>: aquele momento de esperar o retorno da natureza. Há certa dependência do homem em comum acordo com a natureza;</a:t>
            </a:r>
          </a:p>
          <a:p>
            <a:pPr lvl="1"/>
            <a:endParaRPr lang="pt-BR" dirty="0"/>
          </a:p>
          <a:p>
            <a:pPr lvl="1"/>
            <a:r>
              <a:rPr lang="pt-BR" i="1" dirty="0"/>
              <a:t>provocação</a:t>
            </a:r>
            <a:r>
              <a:rPr lang="pt-BR" dirty="0"/>
              <a:t>: momento em que o homem põe a natureza em desafio. Quando o sentido de disponibilidade se torna presente em todo o fazer humano.</a:t>
            </a:r>
          </a:p>
        </p:txBody>
      </p:sp>
    </p:spTree>
    <p:extLst>
      <p:ext uri="{BB962C8B-B14F-4D97-AF65-F5344CB8AC3E}">
        <p14:creationId xmlns:p14="http://schemas.microsoft.com/office/powerpoint/2010/main" val="2996163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questão da técnica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sz="2400" i="1" dirty="0"/>
              <a:t>Do entendimento do mundo como recurso</a:t>
            </a:r>
            <a:r>
              <a:rPr lang="pt-BR" sz="2400" dirty="0"/>
              <a:t>: a disponibilidade enquanto forma de habitar o mundo</a:t>
            </a:r>
          </a:p>
          <a:p>
            <a:pPr lvl="1"/>
            <a:endParaRPr lang="pt-BR" sz="2200" i="1"/>
          </a:p>
          <a:p>
            <a:pPr marL="2743200" lvl="6" indent="0" algn="just">
              <a:buNone/>
            </a:pPr>
            <a:r>
              <a:rPr lang="pt-BR" sz="2000" dirty="0"/>
              <a:t>[...] para a técnica moderna, não é a usina que está no rio, mas o rio que está na usina. [...] Na imagem moderna do mundo, a natureza aparece como um complexo de forças passível de ser calculado. Cálculo e experiências são maneiras de fazer com que a natureza &lt;se anuncie&gt; como uma totalidade assim concebida. (SILVA, 2007, p.371)</a:t>
            </a:r>
          </a:p>
        </p:txBody>
      </p:sp>
    </p:spTree>
    <p:extLst>
      <p:ext uri="{BB962C8B-B14F-4D97-AF65-F5344CB8AC3E}">
        <p14:creationId xmlns:p14="http://schemas.microsoft.com/office/powerpoint/2010/main" val="934563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questão da técnica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sz="2400" i="1" dirty="0"/>
              <a:t>Do conceito de armação </a:t>
            </a:r>
            <a:r>
              <a:rPr lang="pt-BR" sz="2400" dirty="0"/>
              <a:t>(</a:t>
            </a:r>
            <a:r>
              <a:rPr lang="pt-BR" sz="2400" i="1" dirty="0"/>
              <a:t>Ge-</a:t>
            </a:r>
            <a:r>
              <a:rPr lang="pt-BR" sz="2400" i="1" dirty="0" err="1"/>
              <a:t>Stell</a:t>
            </a:r>
            <a:r>
              <a:rPr lang="pt-BR" sz="2400" dirty="0"/>
              <a:t>)</a:t>
            </a:r>
            <a:r>
              <a:rPr lang="pt-BR" sz="2400" i="1" dirty="0"/>
              <a:t> </a:t>
            </a:r>
          </a:p>
          <a:p>
            <a:pPr lvl="1"/>
            <a:endParaRPr lang="pt-BR" sz="2200" i="1"/>
          </a:p>
          <a:p>
            <a:pPr marL="2743200" lvl="6" indent="0" algn="just">
              <a:buNone/>
            </a:pPr>
            <a:r>
              <a:rPr lang="pt-BR" sz="2200" dirty="0"/>
              <a:t>A disponibilidade do ente como forma de presença perante a qual também o homem se faz disponível para requerer da natureza a satisfação de suas necessidades por via da transformação técnica [, pode, então, ser denominada por</a:t>
            </a:r>
            <a:r>
              <a:rPr lang="pt-BR" sz="2200" i="1" dirty="0"/>
              <a:t> armação</a:t>
            </a:r>
            <a:r>
              <a:rPr lang="pt-BR" sz="2200" dirty="0"/>
              <a:t>] (SILVA, 2007, p.372)</a:t>
            </a:r>
          </a:p>
        </p:txBody>
      </p:sp>
    </p:spTree>
    <p:extLst>
      <p:ext uri="{BB962C8B-B14F-4D97-AF65-F5344CB8AC3E}">
        <p14:creationId xmlns:p14="http://schemas.microsoft.com/office/powerpoint/2010/main" val="3358451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questão da técnica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sz="2400" i="1" dirty="0"/>
              <a:t>Das características da armação </a:t>
            </a:r>
            <a:r>
              <a:rPr lang="pt-BR" sz="2400" dirty="0"/>
              <a:t>(</a:t>
            </a:r>
            <a:r>
              <a:rPr lang="pt-BR" sz="2400" i="1" dirty="0"/>
              <a:t>Ge-</a:t>
            </a:r>
            <a:r>
              <a:rPr lang="pt-BR" sz="2400" i="1" dirty="0" err="1"/>
              <a:t>Stell</a:t>
            </a:r>
            <a:r>
              <a:rPr lang="pt-BR" sz="2400" dirty="0"/>
              <a:t>)</a:t>
            </a:r>
            <a:r>
              <a:rPr lang="pt-BR" sz="2400" i="1" dirty="0"/>
              <a:t> </a:t>
            </a:r>
          </a:p>
          <a:p>
            <a:pPr lvl="1"/>
            <a:endParaRPr lang="pt-BR" sz="2200" i="1"/>
          </a:p>
          <a:p>
            <a:pPr lvl="1"/>
            <a:r>
              <a:rPr lang="pt-BR" sz="2200" dirty="0"/>
              <a:t>Ela é um modo próprio de </a:t>
            </a:r>
            <a:r>
              <a:rPr lang="pt-BR" sz="2200" dirty="0" err="1"/>
              <a:t>desocultamento</a:t>
            </a:r>
            <a:r>
              <a:rPr lang="pt-BR" sz="2200" dirty="0"/>
              <a:t> que está para a técnica moderna;</a:t>
            </a:r>
          </a:p>
          <a:p>
            <a:pPr lvl="1"/>
            <a:endParaRPr lang="pt-BR" sz="2200"/>
          </a:p>
          <a:p>
            <a:pPr lvl="1"/>
            <a:r>
              <a:rPr lang="pt-BR" sz="2200" dirty="0"/>
              <a:t>A armação é um mecanismo operatório que em nada se parece com as manifestações da técnica– não há nada de técnico na armação.</a:t>
            </a:r>
          </a:p>
        </p:txBody>
      </p:sp>
    </p:spTree>
    <p:extLst>
      <p:ext uri="{BB962C8B-B14F-4D97-AF65-F5344CB8AC3E}">
        <p14:creationId xmlns:p14="http://schemas.microsoft.com/office/powerpoint/2010/main" val="747565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questão da técnica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sz="2400" i="1" dirty="0"/>
              <a:t>Das características da armação </a:t>
            </a:r>
            <a:r>
              <a:rPr lang="pt-BR" sz="2400" dirty="0"/>
              <a:t>(</a:t>
            </a:r>
            <a:r>
              <a:rPr lang="pt-BR" sz="2400" i="1" dirty="0"/>
              <a:t>Ge-</a:t>
            </a:r>
            <a:r>
              <a:rPr lang="pt-BR" sz="2400" i="1" dirty="0" err="1"/>
              <a:t>Stell</a:t>
            </a:r>
            <a:r>
              <a:rPr lang="pt-BR" sz="2400" dirty="0"/>
              <a:t>)</a:t>
            </a:r>
            <a:r>
              <a:rPr lang="pt-BR" sz="2400" i="1" dirty="0"/>
              <a:t> </a:t>
            </a:r>
          </a:p>
          <a:p>
            <a:pPr lvl="1"/>
            <a:endParaRPr lang="pt-BR" sz="2200" i="1"/>
          </a:p>
          <a:p>
            <a:pPr lvl="1"/>
            <a:r>
              <a:rPr lang="pt-BR" sz="2200" dirty="0"/>
              <a:t>Ela é um modo próprio de </a:t>
            </a:r>
            <a:r>
              <a:rPr lang="pt-BR" sz="2200" dirty="0" err="1"/>
              <a:t>desocultamento</a:t>
            </a:r>
            <a:r>
              <a:rPr lang="pt-BR" sz="2200" dirty="0"/>
              <a:t> que está para a técnica moderna;</a:t>
            </a:r>
          </a:p>
          <a:p>
            <a:pPr lvl="1"/>
            <a:endParaRPr lang="pt-BR" sz="2200"/>
          </a:p>
          <a:p>
            <a:pPr lvl="1"/>
            <a:r>
              <a:rPr lang="pt-BR" sz="2200" dirty="0"/>
              <a:t>A armação é um mecanismo operatório que em nada se parece com as manifestações da técnica– não há nada de técnico na armação.</a:t>
            </a:r>
          </a:p>
        </p:txBody>
      </p:sp>
    </p:spTree>
    <p:extLst>
      <p:ext uri="{BB962C8B-B14F-4D97-AF65-F5344CB8AC3E}">
        <p14:creationId xmlns:p14="http://schemas.microsoft.com/office/powerpoint/2010/main" val="3486601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questão da técnica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sz="2400" i="1" dirty="0"/>
              <a:t>Ainda sobra a armação </a:t>
            </a:r>
            <a:r>
              <a:rPr lang="pt-BR" sz="2400" dirty="0"/>
              <a:t>(</a:t>
            </a:r>
            <a:r>
              <a:rPr lang="pt-BR" sz="2400" i="1" dirty="0"/>
              <a:t>Ge-</a:t>
            </a:r>
            <a:r>
              <a:rPr lang="pt-BR" sz="2400" i="1" dirty="0" err="1"/>
              <a:t>Stell</a:t>
            </a:r>
            <a:r>
              <a:rPr lang="pt-BR" sz="2400" dirty="0"/>
              <a:t>)</a:t>
            </a:r>
            <a:r>
              <a:rPr lang="pt-BR" sz="2400" i="1" dirty="0"/>
              <a:t> </a:t>
            </a:r>
          </a:p>
          <a:p>
            <a:pPr lvl="1"/>
            <a:endParaRPr lang="pt-BR" sz="2200" i="1"/>
          </a:p>
          <a:p>
            <a:pPr marL="457200" lvl="1" indent="0" algn="just">
              <a:buNone/>
            </a:pPr>
            <a:r>
              <a:rPr lang="pt-BR" sz="2200" dirty="0"/>
              <a:t>A rede de mecanismos e a disponibilidade da natureza como recurso a ser aproveitado pelo requerer provocador e calculante da ciência experimental, torna a técnica um gigantesco </a:t>
            </a:r>
            <a:r>
              <a:rPr lang="pt-BR" sz="2200" i="1" dirty="0" err="1"/>
              <a:t>instrumentum</a:t>
            </a:r>
            <a:r>
              <a:rPr lang="pt-BR" sz="2200" i="1" dirty="0"/>
              <a:t> </a:t>
            </a:r>
            <a:r>
              <a:rPr lang="pt-BR" sz="2200" dirty="0"/>
              <a:t>que </a:t>
            </a:r>
            <a:r>
              <a:rPr lang="pt-BR" sz="2200" u="sng" dirty="0"/>
              <a:t>extrai</a:t>
            </a:r>
            <a:r>
              <a:rPr lang="pt-BR" sz="2200" dirty="0"/>
              <a:t>, </a:t>
            </a:r>
            <a:r>
              <a:rPr lang="pt-BR" sz="2200" u="sng" dirty="0"/>
              <a:t>processa</a:t>
            </a:r>
            <a:r>
              <a:rPr lang="pt-BR" sz="2200" dirty="0"/>
              <a:t>, </a:t>
            </a:r>
            <a:r>
              <a:rPr lang="pt-BR" sz="2200" u="sng" dirty="0"/>
              <a:t>armazena</a:t>
            </a:r>
            <a:r>
              <a:rPr lang="pt-BR" sz="2200" dirty="0"/>
              <a:t> e </a:t>
            </a:r>
            <a:r>
              <a:rPr lang="pt-BR" sz="2200" u="sng" dirty="0"/>
              <a:t>distribui</a:t>
            </a:r>
            <a:r>
              <a:rPr lang="pt-BR" sz="2200" dirty="0"/>
              <a:t> os recursos, alimentando a cadeia; fato que dá sempre ao recurso um tom de necessidade prévia de disponibilidade.</a:t>
            </a:r>
          </a:p>
        </p:txBody>
      </p:sp>
    </p:spTree>
    <p:extLst>
      <p:ext uri="{BB962C8B-B14F-4D97-AF65-F5344CB8AC3E}">
        <p14:creationId xmlns:p14="http://schemas.microsoft.com/office/powerpoint/2010/main" val="1082049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questão da técnica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sz="2400" dirty="0"/>
              <a:t>Considerações </a:t>
            </a:r>
          </a:p>
          <a:p>
            <a:pPr lvl="1"/>
            <a:endParaRPr lang="pt-BR" sz="2200" i="1"/>
          </a:p>
          <a:p>
            <a:pPr lvl="1"/>
            <a:r>
              <a:rPr lang="pt-BR" sz="2200" dirty="0"/>
              <a:t>Armação enquanto expressão da condição </a:t>
            </a:r>
            <a:r>
              <a:rPr lang="pt-BR" sz="2200" dirty="0" err="1"/>
              <a:t>habitativa</a:t>
            </a:r>
            <a:r>
              <a:rPr lang="pt-BR" sz="2200" dirty="0"/>
              <a:t> da ciência moderna;</a:t>
            </a:r>
          </a:p>
          <a:p>
            <a:pPr lvl="1"/>
            <a:endParaRPr lang="pt-BR" sz="2200" dirty="0"/>
          </a:p>
          <a:p>
            <a:pPr lvl="1"/>
            <a:r>
              <a:rPr lang="pt-BR" sz="2200" dirty="0"/>
              <a:t>Informação como ente, como objeto concreto particular ao movimento engendrado pela técnica moderna</a:t>
            </a:r>
          </a:p>
        </p:txBody>
      </p:sp>
    </p:spTree>
    <p:extLst>
      <p:ext uri="{BB962C8B-B14F-4D97-AF65-F5344CB8AC3E}">
        <p14:creationId xmlns:p14="http://schemas.microsoft.com/office/powerpoint/2010/main" val="81754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informação?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dirty="0"/>
              <a:t>A discussão e seu entorno  – modernidade e pós-modernidade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Sistemas de informação e seu fundo &lt;</a:t>
            </a:r>
            <a:r>
              <a:rPr lang="pt-BR" dirty="0" err="1"/>
              <a:t>mentalista</a:t>
            </a:r>
            <a:r>
              <a:rPr lang="pt-BR" dirty="0"/>
              <a:t>&gt;</a:t>
            </a:r>
          </a:p>
          <a:p>
            <a:pPr marL="0" indent="0">
              <a:buNone/>
            </a:pPr>
            <a:endParaRPr lang="pt-BR"/>
          </a:p>
          <a:p>
            <a:pPr marL="0" indent="0">
              <a:buNone/>
            </a:pPr>
            <a:r>
              <a:rPr lang="pt-BR" dirty="0"/>
              <a:t>A ideia de informação como coisa, como objeto e recurso (recursos informacionais...) – Guardar este ideia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518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questão da técnica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dirty="0"/>
              <a:t>Em resumo, o objetivo do autor é estabelecer um livre pensar sobre a matéria, a técnica. Para tanto, é imperativo: 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Livrar-se de concepções humanistas que, segundo o autor, distorcem e restringem um livre diálogo para com a técnica;</a:t>
            </a:r>
          </a:p>
          <a:p>
            <a:pPr lvl="1"/>
            <a:endParaRPr lang="pt-BR"/>
          </a:p>
          <a:p>
            <a:pPr lvl="1"/>
            <a:r>
              <a:rPr lang="pt-BR" dirty="0"/>
              <a:t>Pensá-la para além da noção corrente da técnica – distanciando-se de um ponto de vista puramente instrumental (meios para se chagar aos fins); </a:t>
            </a:r>
          </a:p>
          <a:p>
            <a:pPr lvl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60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questão da técnica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dirty="0"/>
              <a:t>Diferença fundamental: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Ente é a manifestação objetiva de algum isto ou aquilo;</a:t>
            </a:r>
          </a:p>
          <a:p>
            <a:pPr marL="914400" lvl="2" indent="0">
              <a:buNone/>
            </a:pPr>
            <a:r>
              <a:rPr lang="pt-BR" dirty="0"/>
              <a:t>Ex. Este sujeito, uma certa pessoa...</a:t>
            </a:r>
            <a:endParaRPr lang="pt-BR"/>
          </a:p>
          <a:p>
            <a:pPr lvl="1"/>
            <a:endParaRPr lang="pt-BR" dirty="0"/>
          </a:p>
          <a:p>
            <a:pPr lvl="1"/>
            <a:r>
              <a:rPr lang="pt-BR" dirty="0"/>
              <a:t>Essência é aquilo que dele se compartilha a substância que está, obrigatoriamente, em todos os seus particulares.</a:t>
            </a:r>
          </a:p>
          <a:p>
            <a:pPr marL="914400" lvl="2" indent="0">
              <a:buNone/>
            </a:pPr>
            <a:r>
              <a:rPr lang="pt-BR" dirty="0"/>
              <a:t>Ex. A essência humana é a racionalidade, pois a distingue de todos os outros seres vivos, e está presente em todos os homens, a priori...</a:t>
            </a:r>
          </a:p>
          <a:p>
            <a:pPr lvl="1"/>
            <a:endParaRPr lang="pt-BR"/>
          </a:p>
          <a:p>
            <a:pPr lvl="1"/>
            <a:endParaRPr lang="pt-BR"/>
          </a:p>
          <a:p>
            <a:pPr lvl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8032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5600" y="721241"/>
            <a:ext cx="8610600" cy="1293028"/>
          </a:xfrm>
        </p:spPr>
        <p:txBody>
          <a:bodyPr>
            <a:normAutofit/>
          </a:bodyPr>
          <a:lstStyle/>
          <a:p>
            <a:r>
              <a:rPr lang="pt-BR" dirty="0">
                <a:latin typeface="Century Gothic"/>
              </a:rPr>
              <a:t>A questão da técnica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dirty="0"/>
              <a:t>O caminho para isso... 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A noção de "questão" ao processo de interpretação – análogo ao procedimento adotado por </a:t>
            </a:r>
            <a:r>
              <a:rPr lang="pt-BR" dirty="0" err="1"/>
              <a:t>Capurro</a:t>
            </a:r>
            <a:r>
              <a:rPr lang="pt-BR" dirty="0"/>
              <a:t> (O conceito de informação, 2007); 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Ontologia hermenêutica e a meditação: distanciamento de noções subjetivas antropológicas tradicionais, e de definições objetivas técnicas e científicas – a pergunta pela essência; 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Reconstrução de um caminho etimológico e conceitual (causalidade em sua matriz grega e sua interpretação posterior, latina e moderna) que auxilie o esclarecimento pretendido.</a:t>
            </a:r>
          </a:p>
          <a:p>
            <a:pPr lvl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348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questão da técnica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Entendimento corrente de técnica:</a:t>
            </a:r>
          </a:p>
          <a:p>
            <a:pPr lvl="1"/>
            <a:endParaRPr lang="pt-BR" dirty="0"/>
          </a:p>
          <a:p>
            <a:pPr lvl="1"/>
            <a:r>
              <a:rPr lang="pt-BR" i="1" dirty="0"/>
              <a:t>Agenciamento de meios para a consecução de fins </a:t>
            </a:r>
            <a:r>
              <a:rPr lang="pt-BR" dirty="0"/>
              <a:t>(ênfase no poder eficiente d homem, e processual da técnica).</a:t>
            </a:r>
          </a:p>
          <a:p>
            <a:pPr lvl="2"/>
            <a:endParaRPr lang="pt-BR"/>
          </a:p>
          <a:p>
            <a:pPr marL="914400" lvl="2" indent="0">
              <a:buNone/>
            </a:pPr>
            <a:r>
              <a:rPr lang="pt-BR" i="1" dirty="0"/>
              <a:t>A técnica é um fazer humano.</a:t>
            </a:r>
          </a:p>
          <a:p>
            <a:pPr marL="914400" lvl="2" indent="0">
              <a:buNone/>
            </a:pPr>
            <a:r>
              <a:rPr lang="pt-BR" i="1" dirty="0"/>
              <a:t>A técnica é aquilo pelo qual se alcançam certos fins.</a:t>
            </a:r>
          </a:p>
          <a:p>
            <a:pPr marL="914400" lvl="2" indent="0">
              <a:buNone/>
            </a:pPr>
            <a:r>
              <a:rPr lang="pt-BR" i="1" dirty="0"/>
              <a:t>A técnica é um fazer humano no qual se angariam certos meios para a realização de fins.</a:t>
            </a:r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marL="457200" lvl="1" indent="0">
              <a:buNone/>
            </a:pPr>
            <a:r>
              <a:rPr lang="pt-BR" dirty="0"/>
              <a:t>Questão que se abre para a pergunta sobre o sentido de </a:t>
            </a:r>
            <a:r>
              <a:rPr lang="pt-BR" i="1" dirty="0"/>
              <a:t>causa</a:t>
            </a:r>
          </a:p>
          <a:p>
            <a:pPr marL="457200" lvl="1" indent="0">
              <a:buNone/>
            </a:pPr>
            <a:r>
              <a:rPr lang="pt-BR" dirty="0"/>
              <a:t>    </a:t>
            </a:r>
          </a:p>
          <a:p>
            <a:pPr lvl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292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questão da técnica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O que é causa?</a:t>
            </a:r>
            <a:endParaRPr lang="pt-BR" sz="2000" dirty="0"/>
          </a:p>
          <a:p>
            <a:pPr marL="0" indent="0">
              <a:buNone/>
            </a:pPr>
            <a:endParaRPr lang="pt-BR"/>
          </a:p>
          <a:p>
            <a:pPr marL="0" indent="0">
              <a:buNone/>
            </a:pPr>
            <a:r>
              <a:rPr lang="pt-BR" i="1" dirty="0"/>
              <a:t>Causa é um princípio que dele provêm um efeito</a:t>
            </a:r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dirty="0"/>
              <a:t>As quatro causas: </a:t>
            </a:r>
            <a:r>
              <a:rPr lang="pt-BR" i="1" dirty="0"/>
              <a:t>material; formal; eficiente; e final.</a:t>
            </a:r>
            <a:r>
              <a:rPr lang="pt-BR" dirty="0"/>
              <a:t> (Aristóteles)</a:t>
            </a:r>
            <a:endParaRPr lang="pt-BR"/>
          </a:p>
          <a:p>
            <a:pPr lvl="1"/>
            <a:r>
              <a:rPr lang="pt-BR" dirty="0"/>
              <a:t>Ex. A estátua de mármore com a feição de Zeus, feita por um artesão para adornar um jardim de um templo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dirty="0"/>
              <a:t>A supremacia da causa eficiente como agenciamento de todas as outras três;</a:t>
            </a:r>
          </a:p>
          <a:p>
            <a:pPr lvl="1"/>
            <a:r>
              <a:rPr lang="pt-BR" dirty="0"/>
              <a:t>A isto decorre uma ideia predominante de causa como aquilo que surte efeito – que realiza algo, efetivamente.</a:t>
            </a:r>
          </a:p>
        </p:txBody>
      </p:sp>
    </p:spTree>
    <p:extLst>
      <p:ext uri="{BB962C8B-B14F-4D97-AF65-F5344CB8AC3E}">
        <p14:creationId xmlns:p14="http://schemas.microsoft.com/office/powerpoint/2010/main" val="127209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questão da técnica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t-BR"/>
          </a:p>
          <a:p>
            <a:pPr marL="2286000" lvl="5" indent="0" algn="just">
              <a:buNone/>
            </a:pPr>
            <a:r>
              <a:rPr lang="pt-BR" sz="2000" dirty="0">
                <a:latin typeface="Century Gothic"/>
              </a:rPr>
              <a:t>Há algum tempo temos o costume de representar as causas como o que opera efeito. Efetuar significa então: visar resultados, efeitos. A causa </a:t>
            </a:r>
            <a:r>
              <a:rPr lang="pt-BR" sz="2000" i="1" dirty="0" err="1">
                <a:latin typeface="Century Gothic"/>
              </a:rPr>
              <a:t>efficiens</a:t>
            </a:r>
            <a:r>
              <a:rPr lang="pt-BR" sz="2000" dirty="0">
                <a:latin typeface="Century Gothic"/>
              </a:rPr>
              <a:t>, uma das quatro causas, determina de modo exemplar toda causalidade. Isto vai tão longe que em geral nem mais se considera a </a:t>
            </a:r>
            <a:r>
              <a:rPr lang="pt-BR" sz="2000" i="1" dirty="0">
                <a:latin typeface="Century Gothic"/>
              </a:rPr>
              <a:t>causa </a:t>
            </a:r>
            <a:r>
              <a:rPr lang="pt-BR" sz="2000" i="1" dirty="0" err="1">
                <a:latin typeface="Century Gothic"/>
              </a:rPr>
              <a:t>finalis</a:t>
            </a:r>
            <a:r>
              <a:rPr lang="pt-BR" sz="2000" i="1" dirty="0">
                <a:latin typeface="Century Gothic"/>
              </a:rPr>
              <a:t>, </a:t>
            </a:r>
            <a:r>
              <a:rPr lang="pt-BR" sz="2000" dirty="0">
                <a:latin typeface="Century Gothic"/>
              </a:rPr>
              <a:t>a </a:t>
            </a:r>
            <a:r>
              <a:rPr lang="pt-BR" sz="2000" dirty="0" err="1">
                <a:latin typeface="Century Gothic"/>
              </a:rPr>
              <a:t>finalidde</a:t>
            </a:r>
            <a:r>
              <a:rPr lang="pt-BR" sz="2000" dirty="0">
                <a:latin typeface="Century Gothic"/>
              </a:rPr>
              <a:t>, como causalidade. </a:t>
            </a:r>
            <a:r>
              <a:rPr lang="pt-BR" sz="2000" i="1" dirty="0">
                <a:latin typeface="Century Gothic"/>
              </a:rPr>
              <a:t>Causa, casus, </a:t>
            </a:r>
            <a:r>
              <a:rPr lang="pt-BR" sz="2000" dirty="0">
                <a:latin typeface="Century Gothic"/>
              </a:rPr>
              <a:t>pertence ao verbo </a:t>
            </a:r>
            <a:r>
              <a:rPr lang="pt-BR" sz="2000" i="1" dirty="0" err="1">
                <a:latin typeface="Century Gothic"/>
              </a:rPr>
              <a:t>cadere</a:t>
            </a:r>
            <a:r>
              <a:rPr lang="pt-BR" sz="2000" dirty="0">
                <a:latin typeface="Century Gothic"/>
              </a:rPr>
              <a:t>, cair [declinar], e significa aquilo que efetua, que faz com que algo surja dessa ou daquela maneira no resultado. (HEIDEGGER, 2007, P. 377-378)</a:t>
            </a:r>
          </a:p>
        </p:txBody>
      </p:sp>
    </p:spTree>
    <p:extLst>
      <p:ext uri="{BB962C8B-B14F-4D97-AF65-F5344CB8AC3E}">
        <p14:creationId xmlns:p14="http://schemas.microsoft.com/office/powerpoint/2010/main" val="740953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questão da técnica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dirty="0"/>
              <a:t>Ainda sobre a causa...  </a:t>
            </a:r>
            <a:endParaRPr lang="pt-BR" sz="2000"/>
          </a:p>
          <a:p>
            <a:pPr marL="0" indent="0">
              <a:buNone/>
            </a:pPr>
            <a:r>
              <a:rPr lang="pt-BR" i="1" dirty="0"/>
              <a:t>Causa é, neste sentido operatório, um princípio que dele provêm um efeito; um efeito visto como realização ou produção de algo </a:t>
            </a:r>
            <a:r>
              <a:rPr lang="pt-BR" dirty="0"/>
              <a:t>(perspectiva instrumental da ideia de causa)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Em contrapartida... </a:t>
            </a:r>
            <a:endParaRPr lang="pt-BR"/>
          </a:p>
          <a:p>
            <a:pPr lvl="1"/>
            <a:endParaRPr lang="pt-BR" dirty="0"/>
          </a:p>
          <a:p>
            <a:pPr marL="2286000" lvl="5" indent="0" algn="just">
              <a:buNone/>
            </a:pPr>
            <a:r>
              <a:rPr lang="pt-BR" sz="2000" dirty="0"/>
              <a:t>[...] no âmbito do pensar grego e para este pensar, tudo que as épocas posteriores procuraram nos gregos sob a representação do título de causalidade pura e simplesmente nada tem em comum com reagir e efetuar. (HEIDEGGER, 2007, p.378)</a:t>
            </a:r>
          </a:p>
        </p:txBody>
      </p:sp>
    </p:spTree>
    <p:extLst>
      <p:ext uri="{BB962C8B-B14F-4D97-AF65-F5344CB8AC3E}">
        <p14:creationId xmlns:p14="http://schemas.microsoft.com/office/powerpoint/2010/main" val="337878835"/>
      </p:ext>
    </p:extLst>
  </p:cSld>
  <p:clrMapOvr>
    <a:masterClrMapping/>
  </p:clrMapOvr>
</p:sld>
</file>

<file path=ppt/theme/theme1.xml><?xml version="1.0" encoding="utf-8"?>
<a:theme xmlns:a="http://schemas.openxmlformats.org/drawingml/2006/main" name="Trilha de Vapor">
  <a:themeElements>
    <a:clrScheme name="Trilha de Vapor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Trilha de Vapor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ilha de Vapor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14</TotalTime>
  <Words>533</Words>
  <Application>Microsoft Office PowerPoint</Application>
  <PresentationFormat>Widescreen</PresentationFormat>
  <Paragraphs>146</Paragraphs>
  <Slides>19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Century Gothic</vt:lpstr>
      <vt:lpstr>Trilha de Vapor</vt:lpstr>
      <vt:lpstr>A técnica e sua questão essencial</vt:lpstr>
      <vt:lpstr>O que é informação?</vt:lpstr>
      <vt:lpstr>A questão da técnica</vt:lpstr>
      <vt:lpstr>A questão da técnica</vt:lpstr>
      <vt:lpstr>A questão da técnica</vt:lpstr>
      <vt:lpstr>A questão da técnica</vt:lpstr>
      <vt:lpstr>A questão da técnica</vt:lpstr>
      <vt:lpstr>A questão da técnica</vt:lpstr>
      <vt:lpstr>A questão da técnica</vt:lpstr>
      <vt:lpstr>A questão da técnica</vt:lpstr>
      <vt:lpstr>A questão da técnica</vt:lpstr>
      <vt:lpstr>A questão da técnica</vt:lpstr>
      <vt:lpstr>A questão da técnica</vt:lpstr>
      <vt:lpstr>A questão da técnica</vt:lpstr>
      <vt:lpstr>A questão da técnica</vt:lpstr>
      <vt:lpstr>A questão da técnica</vt:lpstr>
      <vt:lpstr>A questão da técnica</vt:lpstr>
      <vt:lpstr>A questão da técnica</vt:lpstr>
      <vt:lpstr>A questão da técnica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</dc:creator>
  <cp:lastModifiedBy>marcos</cp:lastModifiedBy>
  <cp:revision>11</cp:revision>
  <dcterms:created xsi:type="dcterms:W3CDTF">2013-07-31T14:59:36Z</dcterms:created>
  <dcterms:modified xsi:type="dcterms:W3CDTF">2016-09-12T13:07:57Z</dcterms:modified>
</cp:coreProperties>
</file>