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2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088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591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78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22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065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87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040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0966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27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07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2E471-B0D1-4CCE-B779-A0287DB97C71}" type="datetimeFigureOut">
              <a:rPr lang="pt-BR" smtClean="0"/>
              <a:t>19/05/2024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A933-CC5C-4E03-A340-7AC43F9E43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756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Eliana Tadeu Terci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9963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D</a:t>
            </a:r>
            <a:r>
              <a:rPr lang="pt-BR" dirty="0" smtClean="0"/>
              <a:t>esenhos </a:t>
            </a:r>
            <a:r>
              <a:rPr lang="pt-BR" dirty="0"/>
              <a:t>institucionais </a:t>
            </a:r>
            <a:r>
              <a:rPr lang="pt-BR" dirty="0" smtClean="0"/>
              <a:t>diferenciados: </a:t>
            </a:r>
            <a:endParaRPr lang="pt-BR" dirty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/>
              <a:t> maneira como a participação se organiza;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na </a:t>
            </a:r>
            <a:r>
              <a:rPr lang="pt-BR" dirty="0"/>
              <a:t>maneira como o Estado se relaciona com a participação e </a:t>
            </a:r>
            <a:r>
              <a:rPr lang="pt-BR" dirty="0" smtClean="0"/>
              <a:t>na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 </a:t>
            </a:r>
            <a:r>
              <a:rPr lang="pt-BR" dirty="0"/>
              <a:t>maneira como a legislação exige do governo a implementação ou não da </a:t>
            </a:r>
            <a:r>
              <a:rPr lang="pt-BR" dirty="0" smtClean="0"/>
              <a:t>participação</a:t>
            </a:r>
          </a:p>
          <a:p>
            <a:r>
              <a:rPr lang="pt-BR" dirty="0" smtClean="0"/>
              <a:t>Quatro casos: São Paulo, Porto Alegre, Belo Horizonte e Salvador </a:t>
            </a:r>
          </a:p>
          <a:p>
            <a:r>
              <a:rPr lang="pt-BR" dirty="0" smtClean="0"/>
              <a:t>Orçamento Participativo, Conselhos de PP e Plano Diretor </a:t>
            </a:r>
          </a:p>
          <a:p>
            <a:r>
              <a:rPr lang="pt-BR" b="1" dirty="0" smtClean="0"/>
              <a:t>Contexto da redemocratização do país </a:t>
            </a:r>
            <a:r>
              <a:rPr lang="pt-BR" dirty="0" smtClean="0"/>
              <a:t>– diversidade de </a:t>
            </a:r>
            <a:r>
              <a:rPr lang="pt-BR" b="1" dirty="0" smtClean="0"/>
              <a:t>desenhos</a:t>
            </a:r>
            <a:r>
              <a:rPr lang="pt-BR" dirty="0" smtClean="0"/>
              <a:t> e </a:t>
            </a:r>
            <a:r>
              <a:rPr lang="pt-BR" b="1" dirty="0" smtClean="0"/>
              <a:t>institucionalidades</a:t>
            </a:r>
            <a:r>
              <a:rPr lang="pt-BR" dirty="0" smtClean="0"/>
              <a:t>: maneira como a participação se organiza, como se relaciona com o Estado e com a legislação. 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4526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Desenho Institucional – duas definições</a:t>
            </a:r>
          </a:p>
          <a:p>
            <a:r>
              <a:rPr lang="pt-BR" b="1" dirty="0" smtClean="0"/>
              <a:t>Tradicional</a:t>
            </a:r>
            <a:r>
              <a:rPr lang="pt-BR" dirty="0" smtClean="0"/>
              <a:t>: conjunto de normas e regras que estruturam a ação social e política  </a:t>
            </a:r>
          </a:p>
          <a:p>
            <a:r>
              <a:rPr lang="pt-BR" dirty="0" smtClean="0"/>
              <a:t>Proposta pelo autor: instituições participativas são todas as formas de incorporação dos cidadãos e associações na deliberação sobre PP</a:t>
            </a:r>
            <a:endParaRPr lang="pt-BR" dirty="0" smtClean="0"/>
          </a:p>
          <a:p>
            <a:r>
              <a:rPr lang="pt-BR" dirty="0" smtClean="0"/>
              <a:t>Orçamento Participativo:  </a:t>
            </a:r>
            <a:r>
              <a:rPr lang="pt-BR" b="1" i="1" dirty="0" err="1" smtClean="0"/>
              <a:t>Bottom</a:t>
            </a:r>
            <a:r>
              <a:rPr lang="pt-BR" b="1" dirty="0" smtClean="0"/>
              <a:t> </a:t>
            </a:r>
            <a:r>
              <a:rPr lang="pt-BR" b="1" i="1" dirty="0" err="1" smtClean="0"/>
              <a:t>up</a:t>
            </a:r>
            <a:r>
              <a:rPr lang="pt-BR" b="1" dirty="0" smtClean="0"/>
              <a:t> </a:t>
            </a:r>
            <a:r>
              <a:rPr lang="pt-BR" dirty="0" smtClean="0"/>
              <a:t>-&gt; forma aberta de livre entrada de atores sociais capaz de gerar representação.</a:t>
            </a:r>
          </a:p>
          <a:p>
            <a:r>
              <a:rPr lang="pt-BR" dirty="0" smtClean="0"/>
              <a:t>Conselhos de PP: </a:t>
            </a:r>
            <a:r>
              <a:rPr lang="pt-BR" b="1" dirty="0" smtClean="0"/>
              <a:t>partilha de poder </a:t>
            </a:r>
            <a:r>
              <a:rPr lang="pt-BR" dirty="0" smtClean="0"/>
              <a:t>constituídos pelo Estado (leis e sanções)</a:t>
            </a:r>
          </a:p>
          <a:p>
            <a:r>
              <a:rPr lang="pt-BR" dirty="0" smtClean="0"/>
              <a:t>Planos Diretores: obrigatoriedade das audiências públicas –&gt; </a:t>
            </a:r>
            <a:r>
              <a:rPr lang="pt-BR" b="1" dirty="0" smtClean="0"/>
              <a:t>ratificação pública </a:t>
            </a:r>
            <a:r>
              <a:rPr lang="pt-BR" dirty="0" smtClean="0"/>
              <a:t>(cidadãos não participam do processo decisório, mas são chamados a  ratificar as decisões) </a:t>
            </a:r>
          </a:p>
        </p:txBody>
      </p:sp>
    </p:spTree>
    <p:extLst>
      <p:ext uri="{BB962C8B-B14F-4D97-AF65-F5344CB8AC3E}">
        <p14:creationId xmlns:p14="http://schemas.microsoft.com/office/powerpoint/2010/main" val="2036965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Instituições participativas e </a:t>
            </a:r>
            <a:r>
              <a:rPr lang="pt-BR" b="1" dirty="0" smtClean="0"/>
              <a:t>capacidade de democratizar o governo </a:t>
            </a:r>
          </a:p>
          <a:p>
            <a:r>
              <a:rPr lang="pt-BR" dirty="0" smtClean="0"/>
              <a:t>Orçamento Participativo de Porto Alegre: </a:t>
            </a:r>
            <a:r>
              <a:rPr lang="pt-BR" b="1" dirty="0" smtClean="0"/>
              <a:t>iniciativa do governo </a:t>
            </a:r>
            <a:r>
              <a:rPr lang="pt-BR" dirty="0" smtClean="0"/>
              <a:t>em propor o desenho; forte </a:t>
            </a:r>
            <a:r>
              <a:rPr lang="pt-BR" b="1" dirty="0" smtClean="0"/>
              <a:t>organização da sociedade civil </a:t>
            </a:r>
            <a:r>
              <a:rPr lang="pt-BR" dirty="0" smtClean="0"/>
              <a:t>e </a:t>
            </a:r>
            <a:r>
              <a:rPr lang="pt-BR" b="1" dirty="0" smtClean="0"/>
              <a:t>vontade política</a:t>
            </a:r>
            <a:r>
              <a:rPr lang="pt-BR" dirty="0" smtClean="0"/>
              <a:t> do governante em manter o procedimento</a:t>
            </a:r>
          </a:p>
          <a:p>
            <a:r>
              <a:rPr lang="pt-BR" dirty="0" smtClean="0"/>
              <a:t>Conselhos de PP (saúde e educação): diferença com o OP -&gt; sanções </a:t>
            </a:r>
            <a:endParaRPr lang="pt-BR" dirty="0"/>
          </a:p>
          <a:p>
            <a:r>
              <a:rPr lang="pt-BR" dirty="0" smtClean="0"/>
              <a:t>Planos Diretores: menos dependentes da vontade do governante, fortemente dependente da organização da SC.</a:t>
            </a:r>
          </a:p>
          <a:p>
            <a:r>
              <a:rPr lang="pt-BR" dirty="0" smtClean="0"/>
              <a:t>Suma: </a:t>
            </a:r>
            <a:r>
              <a:rPr lang="pt-BR" b="1" dirty="0" smtClean="0"/>
              <a:t>organização da sociedade civil </a:t>
            </a:r>
            <a:r>
              <a:rPr lang="pt-BR" dirty="0" smtClean="0"/>
              <a:t>e </a:t>
            </a:r>
            <a:r>
              <a:rPr lang="pt-BR" b="1" dirty="0" smtClean="0"/>
              <a:t>presença de atores políticos </a:t>
            </a:r>
            <a:r>
              <a:rPr lang="pt-BR" dirty="0" smtClean="0"/>
              <a:t>capazes de articular a participação, pode </a:t>
            </a:r>
            <a:r>
              <a:rPr lang="pt-BR" b="1" dirty="0" smtClean="0"/>
              <a:t>interferir na vontade política do governante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52736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Orçamento Participativo em Porto Alegre – exemplo </a:t>
            </a:r>
            <a:r>
              <a:rPr lang="pt-BR" b="1" dirty="0" err="1" smtClean="0"/>
              <a:t>bottom</a:t>
            </a:r>
            <a:r>
              <a:rPr lang="pt-BR" b="1" dirty="0" smtClean="0"/>
              <a:t> </a:t>
            </a:r>
            <a:r>
              <a:rPr lang="pt-BR" b="1" dirty="0" err="1" smtClean="0"/>
              <a:t>up</a:t>
            </a:r>
            <a:endParaRPr lang="pt-BR" b="1" dirty="0" smtClean="0"/>
          </a:p>
          <a:p>
            <a:r>
              <a:rPr lang="pt-BR" b="1" dirty="0" smtClean="0"/>
              <a:t>Tradição do trabalhismo </a:t>
            </a:r>
            <a:r>
              <a:rPr lang="pt-BR" dirty="0" smtClean="0"/>
              <a:t>-&gt; forte organização social comunitária: OP surgiu de uma proposta conjugada da sociedade politica (esquerda) e da sociedade civil (União das Associações de Moradores de Porto Alegre) </a:t>
            </a:r>
          </a:p>
          <a:p>
            <a:r>
              <a:rPr lang="pt-BR" dirty="0" smtClean="0"/>
              <a:t>OP de São Paulo e BH -&gt; apesar da sociedade política não ser tão empolgada com o OP, a sociedade civil foi protagonista.</a:t>
            </a:r>
          </a:p>
          <a:p>
            <a:r>
              <a:rPr lang="pt-BR" dirty="0" smtClean="0"/>
              <a:t>OP de São Paulo -&gt; </a:t>
            </a:r>
            <a:r>
              <a:rPr lang="pt-BR" b="1" dirty="0" smtClean="0"/>
              <a:t>regionalização da sociedade civil  </a:t>
            </a:r>
            <a:r>
              <a:rPr lang="pt-BR" dirty="0" smtClean="0"/>
              <a:t>e sociedade política menos empenhada com a participação (PT acabou sendo liderado por políticos de viés meais burocrático, a exemplo de José Dirceu), ou seja nem a sociedade civil teve força para impulsionar a participação e nem a sociedade política o fez.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7368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58" y="347232"/>
            <a:ext cx="6687483" cy="616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097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b="1" dirty="0" smtClean="0"/>
              <a:t>Conselhos de PP </a:t>
            </a:r>
            <a:r>
              <a:rPr lang="pt-BR" dirty="0" smtClean="0"/>
              <a:t>e partilha de poder -&gt; caso dos conselhos de saúde; </a:t>
            </a:r>
            <a:r>
              <a:rPr lang="pt-BR" b="1" dirty="0" smtClean="0"/>
              <a:t>movimento sanitarista </a:t>
            </a:r>
            <a:r>
              <a:rPr lang="pt-BR" dirty="0" smtClean="0"/>
              <a:t>e </a:t>
            </a:r>
            <a:r>
              <a:rPr lang="pt-BR" b="1" dirty="0" smtClean="0"/>
              <a:t>movimento popular da saúde </a:t>
            </a:r>
          </a:p>
          <a:p>
            <a:r>
              <a:rPr lang="pt-BR" dirty="0" smtClean="0"/>
              <a:t>Anos 1980 a VIII Conferência Nacional da Saúde propõe a extinção dos Institutos de Previdência e a </a:t>
            </a:r>
            <a:r>
              <a:rPr lang="pt-BR" b="1" dirty="0" smtClean="0"/>
              <a:t>universalização do serviço de saúde pública</a:t>
            </a:r>
            <a:r>
              <a:rPr lang="pt-BR" dirty="0" smtClean="0"/>
              <a:t> -&gt; movimento combina a proposição dos profissionais para a saúde preventiva  e do movimento popular pelo </a:t>
            </a:r>
            <a:r>
              <a:rPr lang="pt-BR" b="1" dirty="0" smtClean="0"/>
              <a:t>controle público </a:t>
            </a:r>
            <a:r>
              <a:rPr lang="pt-BR" dirty="0" smtClean="0"/>
              <a:t>sobre as decisões -&gt; emenda popular na  Constituinte de 1987, após ampla </a:t>
            </a:r>
            <a:r>
              <a:rPr lang="pt-BR" b="1" dirty="0" smtClean="0"/>
              <a:t>negociação com a sociedade política </a:t>
            </a:r>
            <a:r>
              <a:rPr lang="pt-BR" dirty="0" smtClean="0"/>
              <a:t>a participação instituída (obrigatoriedade de criar Conselhos de saúde consagra-se na lei 8.142 de 1990)</a:t>
            </a:r>
            <a:endParaRPr lang="pt-BR" dirty="0"/>
          </a:p>
          <a:p>
            <a:r>
              <a:rPr lang="pt-BR" b="1" dirty="0" smtClean="0"/>
              <a:t>Porto Alegre </a:t>
            </a:r>
            <a:r>
              <a:rPr lang="pt-BR" dirty="0" smtClean="0"/>
              <a:t>e </a:t>
            </a:r>
            <a:r>
              <a:rPr lang="pt-BR" b="1" dirty="0" smtClean="0"/>
              <a:t>BH</a:t>
            </a:r>
            <a:r>
              <a:rPr lang="pt-BR" dirty="0" smtClean="0"/>
              <a:t> -&gt; exitosos e expressam a tradição organizativa da sociedade civil; já </a:t>
            </a:r>
            <a:r>
              <a:rPr lang="pt-BR" b="1" dirty="0" smtClean="0"/>
              <a:t>São Paulo </a:t>
            </a:r>
            <a:r>
              <a:rPr lang="pt-BR" dirty="0" smtClean="0"/>
              <a:t>permite perceber o peso forte da institucionalidade formal. </a:t>
            </a:r>
          </a:p>
          <a:p>
            <a:r>
              <a:rPr lang="pt-BR" b="1" dirty="0" smtClean="0"/>
              <a:t>Salvador </a:t>
            </a:r>
            <a:r>
              <a:rPr lang="pt-BR" dirty="0" smtClean="0"/>
              <a:t>composição peculiar: associação comercial e entidades negras limita a participação efetiva.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58171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PD e ratificação pública -&gt; </a:t>
            </a:r>
            <a:r>
              <a:rPr lang="pt-BR" b="1" dirty="0" err="1" smtClean="0"/>
              <a:t>PDs</a:t>
            </a:r>
            <a:r>
              <a:rPr lang="pt-BR" b="1" dirty="0" smtClean="0"/>
              <a:t> </a:t>
            </a:r>
            <a:r>
              <a:rPr lang="pt-BR" dirty="0" smtClean="0"/>
              <a:t>resultam do Movimento Nacional pela Reforma Urbana - MNRU (1963), interrompido pelo Golpe de 1964 e retomado em 1982 -&gt; aliança formada por associações de bairro, sindicatos, ONGs, associações profissionais etc. </a:t>
            </a:r>
            <a:endParaRPr lang="pt-BR" b="1" dirty="0" smtClean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48" y="3466691"/>
            <a:ext cx="5009322" cy="339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171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Processos decisórios de políticas públicas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MNRU – emenda constitucional: direito a cidade, participação social e direito de perempção, IPTU progressivo e outorga onerosa –</a:t>
            </a:r>
            <a:r>
              <a:rPr lang="pt-BR" b="1" dirty="0" smtClean="0"/>
              <a:t> Estatuto da Cidade de 2001 -&gt; </a:t>
            </a:r>
            <a:r>
              <a:rPr lang="pt-BR" dirty="0" smtClean="0"/>
              <a:t> exigência de que cidades com mais de 20.000 habitantes elaborem sus </a:t>
            </a:r>
            <a:r>
              <a:rPr lang="pt-BR" dirty="0" err="1" smtClean="0"/>
              <a:t>PDs</a:t>
            </a:r>
            <a:r>
              <a:rPr lang="pt-BR" dirty="0" smtClean="0"/>
              <a:t> e aprovem em audiências públicas. </a:t>
            </a:r>
          </a:p>
          <a:p>
            <a:r>
              <a:rPr lang="pt-BR" b="1" dirty="0" smtClean="0"/>
              <a:t>São Paulo: </a:t>
            </a:r>
            <a:r>
              <a:rPr lang="pt-BR" dirty="0" smtClean="0"/>
              <a:t> conduzido por líder do MNRU o processo enfrentou resistência na Câmara Municipal e passou por 26 audiências públicas -&gt; conflito de interesses: quem faz a cidade. </a:t>
            </a:r>
          </a:p>
          <a:p>
            <a:r>
              <a:rPr lang="pt-BR" b="1" dirty="0" smtClean="0"/>
              <a:t>Salvador: </a:t>
            </a:r>
            <a:r>
              <a:rPr lang="pt-BR" dirty="0" smtClean="0"/>
              <a:t>fraca participação política – PD foi anulado: elaborado por empresa de consultoria, duas audiências públicas com baixíssima divulgação e participação. Sofreu contestação (Federação das associações de bairro e OAB sessão Bahia) plano foi embargado e prefeito responsabilizado por improbidade. </a:t>
            </a:r>
          </a:p>
          <a:p>
            <a:r>
              <a:rPr lang="pt-BR" dirty="0" smtClean="0"/>
              <a:t>Os casos demonstram a efetividade deste desenho de participação no enfrentamento de interesses particularistas e </a:t>
            </a:r>
            <a:r>
              <a:rPr lang="pt-BR" dirty="0" err="1" smtClean="0"/>
              <a:t>anti-participativos</a:t>
            </a:r>
            <a:r>
              <a:rPr lang="pt-BR" dirty="0" smtClean="0"/>
              <a:t>.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81718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769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Tema do Office</vt:lpstr>
      <vt:lpstr>Processos decisórios de políticas públicas </vt:lpstr>
      <vt:lpstr>Processos decisórios de políticas públicas </vt:lpstr>
      <vt:lpstr>Processos decisórios de políticas públicas </vt:lpstr>
      <vt:lpstr>Processos decisórios de políticas públicas </vt:lpstr>
      <vt:lpstr>Processos decisórios de políticas públicas </vt:lpstr>
      <vt:lpstr>Apresentação do PowerPoint</vt:lpstr>
      <vt:lpstr>Processos decisórios de políticas públicas </vt:lpstr>
      <vt:lpstr>Processos decisórios de políticas públicas </vt:lpstr>
      <vt:lpstr>Processos decisórios de políticas públicas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Processos decisórios de políticas públicas</dc:title>
  <dc:creator>User</dc:creator>
  <cp:lastModifiedBy>User</cp:lastModifiedBy>
  <cp:revision>18</cp:revision>
  <dcterms:created xsi:type="dcterms:W3CDTF">2024-05-19T13:39:59Z</dcterms:created>
  <dcterms:modified xsi:type="dcterms:W3CDTF">2024-05-19T19:57:40Z</dcterms:modified>
</cp:coreProperties>
</file>