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261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4" r:id="rId27"/>
    <p:sldId id="315" r:id="rId28"/>
    <p:sldId id="316" r:id="rId29"/>
    <p:sldId id="317" r:id="rId30"/>
    <p:sldId id="264" r:id="rId31"/>
    <p:sldId id="318" r:id="rId32"/>
    <p:sldId id="321" r:id="rId33"/>
    <p:sldId id="322" r:id="rId34"/>
    <p:sldId id="323" r:id="rId35"/>
    <p:sldId id="266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286" r:id="rId45"/>
    <p:sldId id="287" r:id="rId46"/>
    <p:sldId id="288" r:id="rId47"/>
    <p:sldId id="289" r:id="rId48"/>
    <p:sldId id="290" r:id="rId49"/>
    <p:sldId id="313" r:id="rId50"/>
    <p:sldId id="332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46D5B-6977-473C-BA6A-18FB4F707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4F55A1-ECE2-4B48-81D6-774932F98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BCA072-B743-4270-A95C-B511C447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54D510-9BBA-42FC-B40B-FEC99EC8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CCEB8D-3EA8-4E42-88A1-631827B0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37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A7A0C-1768-47AF-B099-225F9F30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9122F0-9724-4072-AC02-4F268C89F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BF360F-F815-48BD-A21E-B92F3D754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66AEBB-7F90-46DC-9762-44A2621D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6E7A30-59A4-4C56-A9EE-E8A6C9F3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19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CBC1B1-B763-497C-A32E-6846958CA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7459C1-5D97-4AEC-B9D5-8E5D1B5BA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FB4C3C-95F6-4F2F-B474-19730A3F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6D19AE-E3CF-4B3B-BBEC-646E06F9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D7DB3C-D3BB-454D-8C24-2302707D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0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050AD-102D-4333-BEC6-CCF52934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0DF5F-66A8-4EFD-9AB3-01E47380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91FEB3-7330-458A-B615-BA124379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CA1B12-A6A2-4278-ABED-2EB6D4C1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E2169D-6D17-49D5-9988-09131749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93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1D770-29DA-4819-9A0F-C1A8A306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507FEA-AAA1-416A-BC0B-4DE7A7ED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095AD4-5626-47B9-92AD-8CE8EA97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E7E1D6-C06D-462E-9B06-F1EA6F0C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FDACAB-9B91-45EA-ADA0-148A539E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6C0D5-8A40-4652-A629-4916CC83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E655EC-8B77-40E6-B7DC-6469EC94D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AAB9B4-2B05-4EDC-A524-E1B8A589C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4F13A6-2ECE-43E6-B48F-1BF108F9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BBC300-EA06-4960-B503-513809F2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B0D21A-9526-4537-9FF3-849176B6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82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47D60-0196-46F1-B83D-5043258E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77CAED-F48C-42C1-9197-536CD478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1D663C-4DFC-4591-9A69-333313D36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00A0D0-68EC-44D9-8E99-9D509A0EE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CEF92C-71FC-45AA-8CBA-1F3E7FEBD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1CEF3AE-06C4-4069-AAAB-D2110534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74A968-EF42-45C5-8271-4A4DF45B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E2C25AD-8146-4455-BC37-70FE2036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78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B6F73-303A-456B-B1BC-FE664AEE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BC02D2-3FBF-4B22-81F7-FE5B21EB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CAC775-31EF-49E4-A927-FCD75638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84B573-8DA5-4A8B-9DA2-ED4806C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15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9023FB-4255-4353-BAED-7DC685B32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0775C8-387B-430C-B595-20A3B8E8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9B5075-762F-4159-A494-CD947A14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92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B2B02-2709-478B-A59B-7280FF0E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00A59D-92CE-4169-BD6B-84844B33F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88F557-6F0D-482E-AEDA-5AAADF76F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A8D4CA-AC29-4614-A88D-E5DCB077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9E9B19-5777-4BD2-A970-3D0DF7D9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3B212C-6C85-4AE7-95C2-2FB0A1D1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95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4292E-57F7-498B-9424-341E051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69E3A4-3404-4FCA-9CBF-99461CC0C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0161C2-0B14-4B07-A656-00BEC8897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A2D961-2B5E-4487-ACBB-D1519406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CB3CA2-1C06-468E-A86E-6D30FBC27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A96DF1-D79C-40A3-82D2-89B207CA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18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4438C2-1633-4E14-8854-DBA5C6AF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E5955F-76D2-4D56-9698-F71FAC31E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6084E0-EB25-4F23-B56E-2548061CF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BD1-7F05-438D-954E-805872EFCE90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153A0C-2373-45BC-A6C5-9E8A2C159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BD9FEC-906F-40A1-B652-A9941815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93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>
                <a:latin typeface="Arial Black" panose="020B0A04020102020204" pitchFamily="34" charset="0"/>
              </a:rPr>
              <a:t>PEF </a:t>
            </a:r>
            <a:r>
              <a:rPr lang="pt-BR" sz="3600" dirty="0">
                <a:latin typeface="Arial Black" panose="020B0A04020102020204" pitchFamily="34" charset="0"/>
              </a:rPr>
              <a:t>6004 – Estabilidade e Bifurcações (21/10/2021)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ACA22-55C6-4A1C-ABD0-F637F970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Instabilidade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B7537BA-C8EE-435D-A468-B27E874E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958781"/>
          </a:xfrm>
        </p:spPr>
      </p:pic>
    </p:spTree>
    <p:extLst>
      <p:ext uri="{BB962C8B-B14F-4D97-AF65-F5344CB8AC3E}">
        <p14:creationId xmlns:p14="http://schemas.microsoft.com/office/powerpoint/2010/main" val="390678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85402-D786-4569-9B01-3AADA8E3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assintótica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CCD97A4-E0E1-4375-A60F-A9404FC22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" y="1888250"/>
            <a:ext cx="10515600" cy="3579317"/>
          </a:xfrm>
        </p:spPr>
      </p:pic>
    </p:spTree>
    <p:extLst>
      <p:ext uri="{BB962C8B-B14F-4D97-AF65-F5344CB8AC3E}">
        <p14:creationId xmlns:p14="http://schemas.microsoft.com/office/powerpoint/2010/main" val="227540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011DD-F13D-4572-B157-9AECA5FB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14ABCA4-5511-4CB5-903C-712128125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942657"/>
          </a:xfrm>
        </p:spPr>
      </p:pic>
    </p:spTree>
    <p:extLst>
      <p:ext uri="{BB962C8B-B14F-4D97-AF65-F5344CB8AC3E}">
        <p14:creationId xmlns:p14="http://schemas.microsoft.com/office/powerpoint/2010/main" val="2246824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0B3A0-94F1-4BDA-9507-AE318152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de tempo discreto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6A373B-DF62-4BD8-8268-1212AEE38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x(n+1) = f(x(n)) ...Linearização: x(n+1) = b x(n)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647945-7D36-42B9-B89C-A6C8BFE1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3" y="2283190"/>
            <a:ext cx="8227126" cy="48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6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C7A6-B922-4455-96C1-B73DE2AB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temporal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FCD4B2F-323B-4B6C-8E8C-281E0623C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1816469"/>
            <a:ext cx="10515600" cy="3566762"/>
          </a:xfrm>
        </p:spPr>
      </p:pic>
    </p:spTree>
    <p:extLst>
      <p:ext uri="{BB962C8B-B14F-4D97-AF65-F5344CB8AC3E}">
        <p14:creationId xmlns:p14="http://schemas.microsoft.com/office/powerpoint/2010/main" val="169703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0CD18-9223-46A5-AFE3-813222B6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95EA21A-0323-43CD-B204-1DFF2B32D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1" y="1502240"/>
            <a:ext cx="9941197" cy="4351338"/>
          </a:xfrm>
        </p:spPr>
      </p:pic>
    </p:spTree>
    <p:extLst>
      <p:ext uri="{BB962C8B-B14F-4D97-AF65-F5344CB8AC3E}">
        <p14:creationId xmlns:p14="http://schemas.microsoft.com/office/powerpoint/2010/main" val="336082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17B0-DB6E-45FE-AD35-7467AC9F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Teia de aranha (</a:t>
            </a:r>
            <a:r>
              <a:rPr lang="pt-BR" dirty="0" err="1"/>
              <a:t>cob</a:t>
            </a:r>
            <a:r>
              <a:rPr lang="pt-BR" dirty="0"/>
              <a:t>-web)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FA22245-EA1B-4186-A787-92532789B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53" y="1479937"/>
            <a:ext cx="6755038" cy="4564024"/>
          </a:xfrm>
        </p:spPr>
      </p:pic>
    </p:spTree>
    <p:extLst>
      <p:ext uri="{BB962C8B-B14F-4D97-AF65-F5344CB8AC3E}">
        <p14:creationId xmlns:p14="http://schemas.microsoft.com/office/powerpoint/2010/main" val="20738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6CFDD-2FB6-4BFF-ABDE-0050F68A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40B124D-8C13-481C-BA70-0EF5AF748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4" y="1690688"/>
            <a:ext cx="8585485" cy="4351338"/>
          </a:xfrm>
        </p:spPr>
      </p:pic>
    </p:spTree>
    <p:extLst>
      <p:ext uri="{BB962C8B-B14F-4D97-AF65-F5344CB8AC3E}">
        <p14:creationId xmlns:p14="http://schemas.microsoft.com/office/powerpoint/2010/main" val="212975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16978-523C-4983-918D-32A5530E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Tangente (inclinação)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BCC422-0F80-46D5-976B-2D202AF87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82" y="1690688"/>
            <a:ext cx="8369372" cy="4351338"/>
          </a:xfrm>
        </p:spPr>
      </p:pic>
    </p:spTree>
    <p:extLst>
      <p:ext uri="{BB962C8B-B14F-4D97-AF65-F5344CB8AC3E}">
        <p14:creationId xmlns:p14="http://schemas.microsoft.com/office/powerpoint/2010/main" val="244304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9E498-977A-4FB8-8B78-90DFBF34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Tangentes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3E448A-EA9C-4830-8EA1-FCECAB842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13" y="1690688"/>
            <a:ext cx="9853573" cy="4351338"/>
          </a:xfrm>
        </p:spPr>
      </p:pic>
    </p:spTree>
    <p:extLst>
      <p:ext uri="{BB962C8B-B14F-4D97-AF65-F5344CB8AC3E}">
        <p14:creationId xmlns:p14="http://schemas.microsoft.com/office/powerpoint/2010/main" val="179094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FEB63-3F08-47A0-A7C8-BAC79F4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Dinâmicos: Soluções periódicas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C33DC4-0175-4A4C-BE0D-35E5C97DB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Existência: Teorema de </a:t>
            </a:r>
            <a:r>
              <a:rPr lang="pt-BR" dirty="0" err="1"/>
              <a:t>Bendixson</a:t>
            </a:r>
            <a:r>
              <a:rPr lang="pt-BR" dirty="0"/>
              <a:t> </a:t>
            </a:r>
          </a:p>
          <a:p>
            <a:r>
              <a:rPr lang="pt-BR" dirty="0"/>
              <a:t>Localização: Teorema de </a:t>
            </a:r>
            <a:r>
              <a:rPr lang="pt-BR" dirty="0" err="1"/>
              <a:t>Bendixson</a:t>
            </a:r>
            <a:r>
              <a:rPr lang="pt-BR" dirty="0"/>
              <a:t>-Poincaré</a:t>
            </a:r>
          </a:p>
          <a:p>
            <a:r>
              <a:rPr lang="pt-BR" dirty="0"/>
              <a:t>Estabilidade: </a:t>
            </a:r>
          </a:p>
          <a:p>
            <a:pPr lvl="1"/>
            <a:r>
              <a:rPr lang="pt-BR" dirty="0"/>
              <a:t>Mapa de Poincaré: sistema de tempo contínuo de ordem N transformado em um sistema de tempo discreto de ordem N-1</a:t>
            </a:r>
          </a:p>
        </p:txBody>
      </p:sp>
    </p:spTree>
    <p:extLst>
      <p:ext uri="{BB962C8B-B14F-4D97-AF65-F5344CB8AC3E}">
        <p14:creationId xmlns:p14="http://schemas.microsoft.com/office/powerpoint/2010/main" val="3455625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910AB-50F5-438F-862E-F5BED3FB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(Fábio Bretas Ferreira)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CCBE09E-315B-4DB5-88D3-B8DB9B679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7830"/>
            <a:ext cx="5406483" cy="51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18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2BB47-7E9D-49BA-AB9A-C80F3003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691F23A-8B23-4B14-9110-0089A7868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707" y="1448158"/>
            <a:ext cx="5033293" cy="4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4CEBB-5982-403E-9979-3752C062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E57C206-AF83-4671-AD8D-8059EB1B8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341" y="1690688"/>
            <a:ext cx="4424118" cy="42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6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1F10D-14DD-4F49-B1D6-F307491CB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5B1284D-2AC3-4E6B-BD54-0CCF5AB40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032" y="1690688"/>
            <a:ext cx="4633967" cy="42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BD960-C78A-4BD8-9039-C91AC798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65A002B-DF2A-4B68-8BCB-1F28B7433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615" y="1610415"/>
            <a:ext cx="5120575" cy="46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9BA48F-F0A4-45FD-AEBA-D9F6EFD8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4CB1EB3-D7C3-41F5-AE81-6B6E49CA6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24" y="1690688"/>
            <a:ext cx="4654576" cy="43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03A49-C595-4137-B057-4782A424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Mapa logístico ( Numérico)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AFCE8AA-C498-4A23-8C45-EA2E8B826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633" y="1909663"/>
            <a:ext cx="3160191" cy="9115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43A8E5-95C0-403C-96EA-96B859C9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95" y="2932559"/>
            <a:ext cx="4317997" cy="32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49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50BD3-CEF9-4EE8-AE5E-E9150890C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 (função de r)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B6B9AE-509B-44A9-8C31-B02FC0177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 &lt; 1.....população extinta</a:t>
            </a:r>
          </a:p>
          <a:p>
            <a:r>
              <a:rPr lang="pt-BR" dirty="0"/>
              <a:t>1 &lt; r &lt; 3 ....tende a uma constante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1D3E22-5AC2-49F7-9F72-57D8B1624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28" y="3170810"/>
            <a:ext cx="5301830" cy="26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5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C0709-D689-4CBA-8A16-620A307E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Duplicação de período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967426-FEDF-45C0-AB10-E0FB17E41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 &gt; 3 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0B17CB-F644-4CC3-AEFE-5B4EB7048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04303"/>
            <a:ext cx="6049533" cy="25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78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A6909-4BE4-4C72-B7C0-17AF6112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Nova duplicação de período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23DDCE4-1160-4EF5-BC6E-AF119FDBA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06" y="1938812"/>
            <a:ext cx="6302506" cy="26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ADB3D-3249-4769-AB0C-3BC5ED0C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Mapa de Poincaré: visão geral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4B17CF5-25A0-4EEC-B6CE-8923D5387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9" y="1825625"/>
            <a:ext cx="103445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5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464CD0-EA09-4A52-8D3D-67E3541E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Mapa logístico: bifurcações sucessivas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E84CD9-B505-45AF-AFB9-972109B0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224" y="2127768"/>
            <a:ext cx="4117195" cy="2596631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D44E8F6-6078-4F02-A7DE-0E9E93CDC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2548" y="1736267"/>
            <a:ext cx="8984999" cy="28911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5366AB-B0A5-48E4-8513-BF86B11A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237" y="5025700"/>
            <a:ext cx="3735004" cy="8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6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1E13B-247B-461E-8CEA-4A2CD223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Cob</a:t>
            </a:r>
            <a:r>
              <a:rPr lang="pt-BR" dirty="0"/>
              <a:t>-web caótica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E89C855-ABFF-43A9-8BB8-6FB12B42E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564" y="1740868"/>
            <a:ext cx="5175436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3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6169B-2BB0-4BC6-A6FB-A61B0A65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Determinação dos pontos fixos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DC9B600-5148-4E55-A6F9-6A45113C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153" y="2029582"/>
            <a:ext cx="11119694" cy="13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5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61BD7-5EC1-4F7F-8FC4-79784013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Pontos fixos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E9D9580-6956-4AED-A4AB-5462AF776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105" y="1690688"/>
            <a:ext cx="4722895" cy="44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3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B3912-9EE6-49D1-8A95-B6AB7F26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dos pontos fixos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44F4539-37D5-4179-BF61-A40900CC8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234" y="1835982"/>
            <a:ext cx="9560030" cy="10254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89E571-C253-4C70-AE54-629603EC4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38592"/>
            <a:ext cx="9981850" cy="8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8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C2D0-6941-4E1A-88FE-A4BF7FB5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Diagrama de bifurcações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0E771A-A096-46C4-B570-B58C50509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369" y="2056456"/>
            <a:ext cx="3677238" cy="20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6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ADC9E-8BE9-4627-A324-66D001F9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Período 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EB9987-AEFF-4672-8A60-26FBF3667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x1 = f(x2)...... x2 = f(x1)</a:t>
            </a:r>
          </a:p>
          <a:p>
            <a:endParaRPr lang="pt-BR" dirty="0"/>
          </a:p>
          <a:p>
            <a:r>
              <a:rPr lang="pt-BR" dirty="0"/>
              <a:t>Logo, </a:t>
            </a:r>
            <a:r>
              <a:rPr lang="pt-BR" dirty="0" err="1"/>
              <a:t>fof</a:t>
            </a:r>
            <a:r>
              <a:rPr lang="pt-BR" dirty="0"/>
              <a:t> (x1) = x1 e </a:t>
            </a:r>
            <a:r>
              <a:rPr lang="pt-BR" dirty="0" err="1"/>
              <a:t>fof</a:t>
            </a:r>
            <a:r>
              <a:rPr lang="pt-BR" dirty="0"/>
              <a:t> (x2) = x2.</a:t>
            </a:r>
          </a:p>
          <a:p>
            <a:endParaRPr lang="pt-BR" dirty="0"/>
          </a:p>
          <a:p>
            <a:r>
              <a:rPr lang="pt-BR" dirty="0"/>
              <a:t>Pontos de período 2 para f são pontos fixos para </a:t>
            </a:r>
            <a:r>
              <a:rPr lang="pt-BR" dirty="0" err="1"/>
              <a:t>fof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0797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52536-5972-4BFF-AA8A-DF385EA8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Procurando os pontos de período 2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3D62A3C-D368-41A5-B9B4-3250E44B8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353" y="2214795"/>
            <a:ext cx="813382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9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D1FE7-C0ED-45E9-9B26-5806E4B1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mapa </a:t>
            </a:r>
            <a:r>
              <a:rPr lang="pt-BR" dirty="0" err="1"/>
              <a:t>fof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35BFE8D-1213-4E04-A5A8-8CD169CF2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411" y="1690688"/>
            <a:ext cx="69013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48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44F2CD-3B39-41E9-9767-66706E04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Calculando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0B9DEE7-64CF-4AC1-96B6-3DE8F74E8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057" y="1886583"/>
            <a:ext cx="9640036" cy="24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DAC86-B9C2-4A3B-BEBE-4CCB70DC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dinâmico de tempo discreto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3C590D6-01FB-473D-AD1F-01E7EFFD6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4" y="1926460"/>
            <a:ext cx="10515600" cy="2789217"/>
          </a:xfrm>
        </p:spPr>
      </p:pic>
    </p:spTree>
    <p:extLst>
      <p:ext uri="{BB962C8B-B14F-4D97-AF65-F5344CB8AC3E}">
        <p14:creationId xmlns:p14="http://schemas.microsoft.com/office/powerpoint/2010/main" val="2113872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6BCC4-08A1-4D55-8727-98ADBC59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Calculando (continuação)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1892307-5A22-43C3-A7AA-006EDD812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514" y="1690688"/>
            <a:ext cx="8376696" cy="2311296"/>
          </a:xfrm>
          <a:prstGeom prst="rect">
            <a:avLst/>
          </a:prstGeom>
        </p:spPr>
      </p:pic>
      <p:pic>
        <p:nvPicPr>
          <p:cNvPr id="5" name="Espaço Reservado para Conteúdo 3">
            <a:extLst>
              <a:ext uri="{FF2B5EF4-FFF2-40B4-BE49-F238E27FC236}">
                <a16:creationId xmlns:a16="http://schemas.microsoft.com/office/drawing/2014/main" id="{2DEC5940-4981-4A81-BFE1-33E398A3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45" y="4160316"/>
            <a:ext cx="8281561" cy="12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6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4EA92-2C70-4F73-BF6E-8C4FA47B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Cob</a:t>
            </a:r>
            <a:r>
              <a:rPr lang="pt-BR" dirty="0"/>
              <a:t>-web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7A649CB-58F4-41E1-B0D1-6DC28E69E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438" y="1690688"/>
            <a:ext cx="5885752" cy="43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9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23743-A810-44E3-BF14-6AB78A50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0607D94-7828-46F6-A1CE-88E51C90D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07" y="1837054"/>
            <a:ext cx="9615995" cy="15919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B8CEA6-254F-4CE5-9487-BBCB634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0" y="3575365"/>
            <a:ext cx="8695695" cy="25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22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42915-8A9C-4328-829A-3E789080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Diagrama de bifurcações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4DEAE24-4AC3-4394-939D-239679383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306" y="1836452"/>
            <a:ext cx="6584054" cy="37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4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DD3CE-6226-4253-A331-7B0471D1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Retomando o mapa de Poincaré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D019027-3A2C-41D5-A1DB-3DE01FD24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483" y="1540095"/>
            <a:ext cx="3634451" cy="34261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38C1EE-54E1-40F3-A21B-58B1D2042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27" y="4966201"/>
            <a:ext cx="7963382" cy="13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70DCB-00EB-4762-B901-ED15EA63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37834ED-8F99-4B0C-915A-07D2CF23F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375" y="1690688"/>
            <a:ext cx="5822337" cy="15050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06141F3-C801-4A71-A3CE-3DD1D45A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44" y="3308225"/>
            <a:ext cx="8239104" cy="12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4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EAFD9-FBE1-4BA4-98B7-5A703A6F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Coordenadas polares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AABE66D-EEFC-4A11-87E8-F3088CEC7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075" y="2246677"/>
            <a:ext cx="10750159" cy="33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7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32A9D-370A-4D12-BBB1-B729903B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Integrando e escrevendo o mapa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97757EDB-2C84-44FA-A9E3-89C0AEF87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73" y="1690688"/>
            <a:ext cx="12899203" cy="37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4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26153-4DC1-42CA-A267-27FCBA78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Derivada no ponto fixo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EF51477-70CA-497D-A842-4BDC2297D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97" y="2299855"/>
            <a:ext cx="9727716" cy="29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19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02C5C-FCA1-4317-B774-639D6239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Tarefa 4.1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CBF4FE-7757-4C3B-BED6-29E26AC3F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Fazer a “</a:t>
            </a:r>
            <a:r>
              <a:rPr lang="pt-BR" dirty="0" err="1"/>
              <a:t>cob</a:t>
            </a:r>
            <a:r>
              <a:rPr lang="pt-BR" dirty="0"/>
              <a:t>-web” das funções:</a:t>
            </a:r>
          </a:p>
          <a:p>
            <a:r>
              <a:rPr lang="pt-BR" dirty="0"/>
              <a:t>A) f(x) = </a:t>
            </a:r>
            <a:r>
              <a:rPr lang="pt-BR" dirty="0" err="1"/>
              <a:t>arctan</a:t>
            </a:r>
            <a:r>
              <a:rPr lang="pt-BR" dirty="0"/>
              <a:t>(x)</a:t>
            </a:r>
          </a:p>
          <a:p>
            <a:r>
              <a:rPr lang="pt-BR" dirty="0"/>
              <a:t>B) f(x) = 1/x</a:t>
            </a:r>
          </a:p>
          <a:p>
            <a:r>
              <a:rPr lang="pt-BR" dirty="0"/>
              <a:t>C) f(x) = </a:t>
            </a:r>
            <a:r>
              <a:rPr lang="pt-BR" dirty="0" err="1"/>
              <a:t>sen</a:t>
            </a:r>
            <a:r>
              <a:rPr lang="pt-BR" dirty="0"/>
              <a:t>(x)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984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BE5C8-3FE8-4CA4-A90A-6B7096BC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E74CC62-6017-40B0-9F9D-B5F356274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" y="1894876"/>
            <a:ext cx="10515600" cy="1826476"/>
          </a:xfrm>
        </p:spPr>
      </p:pic>
    </p:spTree>
    <p:extLst>
      <p:ext uri="{BB962C8B-B14F-4D97-AF65-F5344CB8AC3E}">
        <p14:creationId xmlns:p14="http://schemas.microsoft.com/office/powerpoint/2010/main" val="3066923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EFDE8-D47D-44B0-AFD2-7CC8A21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Tarefa 4.2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5169D1C-436C-44C7-BAA8-EAB36EA1B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591" y="1840887"/>
            <a:ext cx="9881210" cy="26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161ED-19E0-4225-9A44-9D74E32D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assintótica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DD719BC-FCAC-47AB-A00C-40601640C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3527"/>
            <a:ext cx="10515600" cy="2589035"/>
          </a:xfrm>
        </p:spPr>
      </p:pic>
    </p:spTree>
    <p:extLst>
      <p:ext uri="{BB962C8B-B14F-4D97-AF65-F5344CB8AC3E}">
        <p14:creationId xmlns:p14="http://schemas.microsoft.com/office/powerpoint/2010/main" val="318654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E08E6-6389-48A5-8122-557D0BFE4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Série de Taylor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F3FAF58-DA15-4DF6-A5DC-48017808C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1806306"/>
            <a:ext cx="10515600" cy="3007223"/>
          </a:xfrm>
        </p:spPr>
      </p:pic>
    </p:spTree>
    <p:extLst>
      <p:ext uri="{BB962C8B-B14F-4D97-AF65-F5344CB8AC3E}">
        <p14:creationId xmlns:p14="http://schemas.microsoft.com/office/powerpoint/2010/main" val="428073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D9918-8129-4EEB-BE74-2453BEE4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Ponto hiperbólico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048642E-852A-4123-81AC-753CE6484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4" y="1690688"/>
            <a:ext cx="10515600" cy="2789908"/>
          </a:xfrm>
        </p:spPr>
      </p:pic>
    </p:spTree>
    <p:extLst>
      <p:ext uri="{BB962C8B-B14F-4D97-AF65-F5344CB8AC3E}">
        <p14:creationId xmlns:p14="http://schemas.microsoft.com/office/powerpoint/2010/main" val="1774799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7A546-F1CF-46A0-A9B3-4706D2C4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Não hiperbólico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77AD84D-9C6F-4BE7-88E6-3663C9595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9374"/>
            <a:ext cx="10515600" cy="4223839"/>
          </a:xfrm>
        </p:spPr>
      </p:pic>
    </p:spTree>
    <p:extLst>
      <p:ext uri="{BB962C8B-B14F-4D97-AF65-F5344CB8AC3E}">
        <p14:creationId xmlns:p14="http://schemas.microsoft.com/office/powerpoint/2010/main" val="41858522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322</Words>
  <Application>Microsoft Office PowerPoint</Application>
  <PresentationFormat>Widescreen</PresentationFormat>
  <Paragraphs>71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Tema do Office</vt:lpstr>
      <vt:lpstr>PEF 6004 – Estabilidade e Bifurcações (21/10/2021)</vt:lpstr>
      <vt:lpstr>Sistemas Dinâmicos: Soluções periódicas</vt:lpstr>
      <vt:lpstr>Mapa de Poincaré: visão geral</vt:lpstr>
      <vt:lpstr>Sistema dinâmico de tempo discreto</vt:lpstr>
      <vt:lpstr>Estabilidade</vt:lpstr>
      <vt:lpstr>Estabilidade assintótica</vt:lpstr>
      <vt:lpstr>Série de Taylor</vt:lpstr>
      <vt:lpstr>Ponto hiperbólico</vt:lpstr>
      <vt:lpstr>Não hiperbólico</vt:lpstr>
      <vt:lpstr>Instabilidade</vt:lpstr>
      <vt:lpstr>Estabilidade assintótica</vt:lpstr>
      <vt:lpstr>Resumo</vt:lpstr>
      <vt:lpstr>Sistema de tempo discreto</vt:lpstr>
      <vt:lpstr>Evolução temporal</vt:lpstr>
      <vt:lpstr>Equilíbrio</vt:lpstr>
      <vt:lpstr>Teia de aranha (cob-web)</vt:lpstr>
      <vt:lpstr>Exemplo</vt:lpstr>
      <vt:lpstr>Tangente (inclinação)</vt:lpstr>
      <vt:lpstr>Tangentes</vt:lpstr>
      <vt:lpstr>Exemplo (Fábio Bretas Ferreira)</vt:lpstr>
      <vt:lpstr>Exemplo</vt:lpstr>
      <vt:lpstr>Exemplo</vt:lpstr>
      <vt:lpstr>Exemplo</vt:lpstr>
      <vt:lpstr>Exemplo</vt:lpstr>
      <vt:lpstr>Exemplo</vt:lpstr>
      <vt:lpstr>Mapa logístico ( Numérico)</vt:lpstr>
      <vt:lpstr>Comportamento (função de r)</vt:lpstr>
      <vt:lpstr>Duplicação de período</vt:lpstr>
      <vt:lpstr>Nova duplicação de período</vt:lpstr>
      <vt:lpstr>Mapa logístico: bifurcações sucessivas</vt:lpstr>
      <vt:lpstr>Cob-web caótica</vt:lpstr>
      <vt:lpstr>Determinação dos pontos fixos</vt:lpstr>
      <vt:lpstr>Pontos fixos</vt:lpstr>
      <vt:lpstr>Estabilidade dos pontos fixos</vt:lpstr>
      <vt:lpstr>Diagrama de bifurcações</vt:lpstr>
      <vt:lpstr>Período 2</vt:lpstr>
      <vt:lpstr>Procurando os pontos de período 2</vt:lpstr>
      <vt:lpstr>O mapa fof</vt:lpstr>
      <vt:lpstr>Calculando</vt:lpstr>
      <vt:lpstr>Calculando (continuação)</vt:lpstr>
      <vt:lpstr>Cob-web</vt:lpstr>
      <vt:lpstr>Estabilidade </vt:lpstr>
      <vt:lpstr>Diagrama de bifurcações</vt:lpstr>
      <vt:lpstr>Retomando o mapa de Poincaré</vt:lpstr>
      <vt:lpstr>Exemplo</vt:lpstr>
      <vt:lpstr>Coordenadas polares</vt:lpstr>
      <vt:lpstr>Integrando e escrevendo o mapa</vt:lpstr>
      <vt:lpstr>Derivada no ponto fixo</vt:lpstr>
      <vt:lpstr>Tarefa 4.1</vt:lpstr>
      <vt:lpstr>Tarefa 4.2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Lenovo</cp:lastModifiedBy>
  <cp:revision>58</cp:revision>
  <dcterms:created xsi:type="dcterms:W3CDTF">2019-06-28T19:51:26Z</dcterms:created>
  <dcterms:modified xsi:type="dcterms:W3CDTF">2021-10-21T14:14:30Z</dcterms:modified>
</cp:coreProperties>
</file>