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81" r:id="rId3"/>
    <p:sldId id="326" r:id="rId4"/>
    <p:sldId id="337" r:id="rId5"/>
    <p:sldId id="282" r:id="rId6"/>
    <p:sldId id="271" r:id="rId7"/>
    <p:sldId id="333" r:id="rId8"/>
    <p:sldId id="273" r:id="rId9"/>
    <p:sldId id="272" r:id="rId10"/>
    <p:sldId id="316" r:id="rId11"/>
    <p:sldId id="329" r:id="rId12"/>
    <p:sldId id="317" r:id="rId13"/>
    <p:sldId id="294" r:id="rId14"/>
    <p:sldId id="298" r:id="rId15"/>
    <p:sldId id="295" r:id="rId16"/>
    <p:sldId id="289" r:id="rId17"/>
    <p:sldId id="327" r:id="rId18"/>
    <p:sldId id="318" r:id="rId19"/>
    <p:sldId id="321" r:id="rId20"/>
    <p:sldId id="322" r:id="rId21"/>
    <p:sldId id="336" r:id="rId22"/>
    <p:sldId id="330" r:id="rId23"/>
    <p:sldId id="334" r:id="rId24"/>
    <p:sldId id="335" r:id="rId25"/>
    <p:sldId id="338" r:id="rId26"/>
    <p:sldId id="339" r:id="rId27"/>
    <p:sldId id="340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abecalho i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3365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dirty="0"/>
              <a:t>Aula 2 </a:t>
            </a:r>
            <a:br>
              <a:rPr lang="pt-BR" sz="4000" dirty="0"/>
            </a:br>
            <a:r>
              <a:rPr lang="pt-BR" sz="4000" dirty="0"/>
              <a:t>Regimes políticos no mundo contemporâneo: Democracias</a:t>
            </a:r>
            <a:endParaRPr lang="pt-BR" sz="2400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Leandro Piquet Carneiro</a:t>
            </a:r>
          </a:p>
          <a:p>
            <a:pPr lvl="0" algn="ctr" rtl="0">
              <a:buNone/>
            </a:pPr>
            <a:r>
              <a:rPr lang="en" sz="1800" dirty="0"/>
              <a:t>Instituto de Rela</a:t>
            </a:r>
            <a:r>
              <a:rPr lang="pt-BR" sz="1800" dirty="0" err="1"/>
              <a:t>ções</a:t>
            </a:r>
            <a:r>
              <a:rPr lang="pt-BR" sz="1800" dirty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/>
              <a:t>Universidade de São Paulo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946"/>
            <a:ext cx="8229600" cy="1008112"/>
          </a:xfrm>
        </p:spPr>
        <p:txBody>
          <a:bodyPr/>
          <a:lstStyle/>
          <a:p>
            <a:r>
              <a:rPr lang="pt-BR" sz="3200" dirty="0"/>
              <a:t>Princípios que orientam as regras democráticas:</a:t>
            </a:r>
            <a:endParaRPr lang="en-US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4988" indent="-344488"/>
            <a:endParaRPr lang="pt-BR" sz="2800" dirty="0">
              <a:latin typeface="Calibri" panose="020F0502020204030204" pitchFamily="34" charset="0"/>
            </a:endParaRP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1. Neutralidade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nenhuma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alternativa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pode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favorecida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 ante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534988" indent="-344488"/>
            <a:endParaRPr lang="pt-BR" sz="2800" dirty="0">
              <a:latin typeface="Calibri" panose="020F0502020204030204" pitchFamily="34" charset="0"/>
            </a:endParaRP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2. Anonimato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[ninguém pode ter uma posição privilegiada </a:t>
            </a:r>
            <a:r>
              <a:rPr lang="pt-BR" sz="20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ante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pt-BR" sz="2800" dirty="0">
                <a:latin typeface="Calibri" panose="020F0502020204030204" pitchFamily="34" charset="0"/>
              </a:rPr>
              <a:t> </a:t>
            </a:r>
          </a:p>
          <a:p>
            <a:pPr marL="534988" indent="-344488"/>
            <a:endParaRPr lang="pt-BR" sz="2800" dirty="0">
              <a:latin typeface="Calibri" panose="020F0502020204030204" pitchFamily="34" charset="0"/>
            </a:endParaRP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3. Maioria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[vence quem recebe 50% dos votos]</a:t>
            </a:r>
            <a:r>
              <a:rPr lang="pt-BR" sz="2000" dirty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0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início difícil: Veneza ano 1000 DC</a:t>
            </a:r>
            <a:endParaRPr lang="es-MX" dirty="0"/>
          </a:p>
        </p:txBody>
      </p:sp>
      <p:pic>
        <p:nvPicPr>
          <p:cNvPr id="1026" name="Picture 2" descr="File:Republik Vened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7614"/>
            <a:ext cx="59531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9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Democracia e República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“The two great points of difference between a democracy and a republic are: first,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delegation of the government</a:t>
            </a:r>
            <a:r>
              <a:rPr lang="en-US" dirty="0">
                <a:latin typeface="Calibri" panose="020F0502020204030204" pitchFamily="34" charset="0"/>
              </a:rPr>
              <a:t>, in the latter, to a small number of citizens elected by the rest; secondly,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greater number of citizens</a:t>
            </a:r>
            <a:r>
              <a:rPr lang="en-US" dirty="0">
                <a:latin typeface="Calibri" panose="020F0502020204030204" pitchFamily="34" charset="0"/>
              </a:rPr>
              <a:t>, and greater sphere of country, over which the latter may be extended.</a:t>
            </a:r>
          </a:p>
          <a:p>
            <a:pPr lvl="8"/>
            <a:r>
              <a:rPr lang="pt-BR" sz="1200" dirty="0">
                <a:latin typeface="Calibri" panose="020F0502020204030204" pitchFamily="34" charset="0"/>
              </a:rPr>
              <a:t>Madison, The </a:t>
            </a:r>
            <a:r>
              <a:rPr lang="pt-BR" sz="1200" dirty="0" err="1">
                <a:latin typeface="Calibri" panose="020F0502020204030204" pitchFamily="34" charset="0"/>
              </a:rPr>
              <a:t>Federalist</a:t>
            </a:r>
            <a:r>
              <a:rPr lang="pt-BR" sz="1200" dirty="0">
                <a:latin typeface="Calibri" panose="020F0502020204030204" pitchFamily="34" charset="0"/>
              </a:rPr>
              <a:t> </a:t>
            </a:r>
            <a:r>
              <a:rPr lang="pt-BR" sz="1200" dirty="0" err="1">
                <a:latin typeface="Calibri" panose="020F0502020204030204" pitchFamily="34" charset="0"/>
              </a:rPr>
              <a:t>Paper</a:t>
            </a:r>
            <a:r>
              <a:rPr lang="pt-BR" sz="1200" dirty="0">
                <a:latin typeface="Calibri" panose="020F0502020204030204" pitchFamily="34" charset="0"/>
              </a:rPr>
              <a:t> N</a:t>
            </a:r>
            <a:r>
              <a:rPr lang="pt-BR" sz="1200" baseline="30000" dirty="0">
                <a:latin typeface="Calibri" panose="020F0502020204030204" pitchFamily="34" charset="0"/>
              </a:rPr>
              <a:t>o</a:t>
            </a:r>
            <a:r>
              <a:rPr lang="pt-BR" sz="1200" dirty="0">
                <a:latin typeface="Calibri" panose="020F0502020204030204" pitchFamily="34" charset="0"/>
              </a:rPr>
              <a:t>  10, 1787)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9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400"/>
          </a:xfrm>
        </p:spPr>
        <p:txBody>
          <a:bodyPr/>
          <a:lstStyle/>
          <a:p>
            <a:r>
              <a:rPr lang="pt-BR" dirty="0"/>
              <a:t>A Grande Transformação: Da Cidade-Estado ao Estado-Nação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</a:rPr>
              <a:t>O aparecimento dos Estados Nacionais no sec. XVII trouxe grandes desafios para a ideia da Democracia.</a:t>
            </a:r>
          </a:p>
          <a:p>
            <a:r>
              <a:rPr lang="pt-BR" dirty="0">
                <a:latin typeface="Calibri" panose="020F0502020204030204" pitchFamily="34" charset="0"/>
              </a:rPr>
              <a:t>A Democracia deixou de ser pensada como uma solução para a Cidade-Estado e passou a ser vista como algo possível em grande escala.</a:t>
            </a:r>
          </a:p>
          <a:p>
            <a:r>
              <a:rPr lang="pt-BR" dirty="0">
                <a:latin typeface="Calibri" panose="020F0502020204030204" pitchFamily="34" charset="0"/>
              </a:rPr>
              <a:t> A mudança de escala engendrou mudanças conceituais importantes.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1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Democracia moderna: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</a:rPr>
              <a:t>Surge o conceito de representação política (onde já havia, foi mais fácil): como fazer o Primeiro Ministro responder ao Parlamento e não ao Rei</a:t>
            </a:r>
            <a:r>
              <a:rPr lang="en-US" sz="2800" dirty="0">
                <a:latin typeface="Calibri" panose="020F0502020204030204" pitchFamily="34" charset="0"/>
              </a:rPr>
              <a:t>? </a:t>
            </a:r>
            <a:endParaRPr lang="pt-BR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</a:rPr>
              <a:t>Crescimento da </a:t>
            </a:r>
            <a:r>
              <a:rPr lang="pt-BR" sz="2800" i="1" dirty="0">
                <a:latin typeface="Calibri" panose="020F0502020204030204" pitchFamily="34" charset="0"/>
              </a:rPr>
              <a:t>polis</a:t>
            </a:r>
            <a:r>
              <a:rPr lang="pt-BR" sz="2800" dirty="0">
                <a:latin typeface="Calibri" panose="020F0502020204030204" pitchFamily="34" charset="0"/>
              </a:rPr>
              <a:t>. Os EUA em 1787 tinham 4 milhões de habitantes em 1915 mais de 100 milhões.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</a:rPr>
              <a:t>Limites à participação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4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Democracia moderna (</a:t>
            </a:r>
            <a:r>
              <a:rPr lang="pt-BR" dirty="0" err="1"/>
              <a:t>cont</a:t>
            </a:r>
            <a:r>
              <a:rPr lang="pt-BR" dirty="0"/>
              <a:t>):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pt-BR" dirty="0">
                <a:latin typeface="Calibri" panose="020F0502020204030204" pitchFamily="34" charset="0"/>
              </a:rPr>
              <a:t>Diversidade: quanto maior e mais inclusiva uma unidade política, maior a diversidade presente na vida política.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>
                <a:latin typeface="Calibri" panose="020F0502020204030204" pitchFamily="34" charset="0"/>
              </a:rPr>
              <a:t> Conflitos produzidos pela complexidade compreendida no sistema político.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4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Democracia, eleições e participação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/>
            <a:r>
              <a:rPr lang="pt-BR" sz="2400" dirty="0">
                <a:latin typeface="Calibri" panose="020F0502020204030204" pitchFamily="34" charset="0"/>
              </a:rPr>
              <a:t>A realização de eleições não garante que um regime seja democrático, mas as democracias devem ter eleições.</a:t>
            </a:r>
          </a:p>
          <a:p>
            <a:pPr marL="177800" indent="12700"/>
            <a:r>
              <a:rPr lang="pt-BR" sz="2400" dirty="0">
                <a:latin typeface="Calibri" panose="020F0502020204030204" pitchFamily="34" charset="0"/>
              </a:rPr>
              <a:t>As eleições devem acontecer de forma intermitente, e os eleitores devem escolher entre alternativas que resultam do processo agregador dos partidos políticos. </a:t>
            </a:r>
          </a:p>
          <a:p>
            <a:pPr marL="177800" indent="12700"/>
            <a:r>
              <a:rPr lang="pt-BR" sz="2400" dirty="0">
                <a:latin typeface="Calibri" panose="020F0502020204030204" pitchFamily="34" charset="0"/>
              </a:rPr>
              <a:t>Entre as eleições, os cidadãos podem exercer influencia nas decisões políticas de várias formas, por meio de grupos de interesse, movimentos sociais, associações locais, etc.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Os caminhos da </a:t>
            </a:r>
            <a:r>
              <a:rPr lang="pt-BR" sz="2400" dirty="0" err="1"/>
              <a:t>Poliarquia</a:t>
            </a:r>
            <a:r>
              <a:rPr lang="pt-BR" sz="2400" dirty="0"/>
              <a:t> de Robert </a:t>
            </a:r>
            <a:r>
              <a:rPr lang="pt-BR" sz="2400" dirty="0" err="1"/>
              <a:t>Dahl</a:t>
            </a:r>
            <a:endParaRPr lang="pt-BR" sz="2400" dirty="0"/>
          </a:p>
        </p:txBody>
      </p:sp>
      <p:cxnSp>
        <p:nvCxnSpPr>
          <p:cNvPr id="6" name="Conector de seta reta 5"/>
          <p:cNvCxnSpPr/>
          <p:nvPr/>
        </p:nvCxnSpPr>
        <p:spPr>
          <a:xfrm rot="5400000" flipH="1" flipV="1">
            <a:off x="822299" y="2678113"/>
            <a:ext cx="2643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143108" y="4000510"/>
            <a:ext cx="3500462" cy="10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97297" y="2368942"/>
            <a:ext cx="2071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Liberalização</a:t>
            </a:r>
          </a:p>
          <a:p>
            <a:pPr algn="ctr"/>
            <a:r>
              <a:rPr lang="pt-BR" sz="1100" dirty="0"/>
              <a:t>(Competição Política)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928926" y="4071948"/>
            <a:ext cx="2071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Inclusão</a:t>
            </a:r>
          </a:p>
          <a:p>
            <a:pPr algn="ctr"/>
            <a:r>
              <a:rPr lang="pt-BR" sz="1100" dirty="0"/>
              <a:t>(Participação Política)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14546" y="350044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Hegemonias</a:t>
            </a:r>
          </a:p>
          <a:p>
            <a:pPr algn="ctr"/>
            <a:r>
              <a:rPr lang="pt-BR" sz="1200" dirty="0"/>
              <a:t>Fechadas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85984" y="150018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Oligarquias Competitivas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43438" y="157161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/>
              <a:t>Poliarquias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350044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Hegemonias</a:t>
            </a:r>
          </a:p>
          <a:p>
            <a:pPr algn="ctr"/>
            <a:r>
              <a:rPr lang="pt-BR" sz="1200" dirty="0"/>
              <a:t>Inclusivas</a:t>
            </a:r>
          </a:p>
        </p:txBody>
      </p:sp>
      <p:sp>
        <p:nvSpPr>
          <p:cNvPr id="18" name="Forma livre 17"/>
          <p:cNvSpPr/>
          <p:nvPr/>
        </p:nvSpPr>
        <p:spPr>
          <a:xfrm rot="10800000">
            <a:off x="2643173" y="1928808"/>
            <a:ext cx="541993" cy="1571636"/>
          </a:xfrm>
          <a:custGeom>
            <a:avLst/>
            <a:gdLst>
              <a:gd name="connsiteX0" fmla="*/ 299070 w 541993"/>
              <a:gd name="connsiteY0" fmla="*/ 1675254 h 1675254"/>
              <a:gd name="connsiteX1" fmla="*/ 30938 w 541993"/>
              <a:gd name="connsiteY1" fmla="*/ 1104613 h 1675254"/>
              <a:gd name="connsiteX2" fmla="*/ 484700 w 541993"/>
              <a:gd name="connsiteY2" fmla="*/ 499597 h 1675254"/>
              <a:gd name="connsiteX3" fmla="*/ 374697 w 541993"/>
              <a:gd name="connsiteY3" fmla="*/ 73335 h 1675254"/>
              <a:gd name="connsiteX4" fmla="*/ 367822 w 541993"/>
              <a:gd name="connsiteY4" fmla="*/ 59585 h 16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3" h="1675254">
                <a:moveTo>
                  <a:pt x="299070" y="1675254"/>
                </a:moveTo>
                <a:cubicBezTo>
                  <a:pt x="149535" y="1487905"/>
                  <a:pt x="0" y="1300556"/>
                  <a:pt x="30938" y="1104613"/>
                </a:cubicBezTo>
                <a:cubicBezTo>
                  <a:pt x="61876" y="908670"/>
                  <a:pt x="427407" y="671477"/>
                  <a:pt x="484700" y="499597"/>
                </a:cubicBezTo>
                <a:cubicBezTo>
                  <a:pt x="541993" y="327717"/>
                  <a:pt x="394177" y="146670"/>
                  <a:pt x="374697" y="73335"/>
                </a:cubicBezTo>
                <a:cubicBezTo>
                  <a:pt x="355217" y="0"/>
                  <a:pt x="361519" y="29792"/>
                  <a:pt x="367822" y="595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 rot="13508442">
            <a:off x="3763514" y="1544450"/>
            <a:ext cx="541993" cy="2418075"/>
          </a:xfrm>
          <a:custGeom>
            <a:avLst/>
            <a:gdLst>
              <a:gd name="connsiteX0" fmla="*/ 299070 w 541993"/>
              <a:gd name="connsiteY0" fmla="*/ 1675254 h 1675254"/>
              <a:gd name="connsiteX1" fmla="*/ 30938 w 541993"/>
              <a:gd name="connsiteY1" fmla="*/ 1104613 h 1675254"/>
              <a:gd name="connsiteX2" fmla="*/ 484700 w 541993"/>
              <a:gd name="connsiteY2" fmla="*/ 499597 h 1675254"/>
              <a:gd name="connsiteX3" fmla="*/ 374697 w 541993"/>
              <a:gd name="connsiteY3" fmla="*/ 73335 h 1675254"/>
              <a:gd name="connsiteX4" fmla="*/ 367822 w 541993"/>
              <a:gd name="connsiteY4" fmla="*/ 59585 h 16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3" h="1675254">
                <a:moveTo>
                  <a:pt x="299070" y="1675254"/>
                </a:moveTo>
                <a:cubicBezTo>
                  <a:pt x="149535" y="1487905"/>
                  <a:pt x="0" y="1300556"/>
                  <a:pt x="30938" y="1104613"/>
                </a:cubicBezTo>
                <a:cubicBezTo>
                  <a:pt x="61876" y="908670"/>
                  <a:pt x="427407" y="671477"/>
                  <a:pt x="484700" y="499597"/>
                </a:cubicBezTo>
                <a:cubicBezTo>
                  <a:pt x="541993" y="327717"/>
                  <a:pt x="394177" y="146670"/>
                  <a:pt x="374697" y="73335"/>
                </a:cubicBezTo>
                <a:cubicBezTo>
                  <a:pt x="355217" y="0"/>
                  <a:pt x="361519" y="29792"/>
                  <a:pt x="367822" y="595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6200000" flipH="1">
            <a:off x="3821902" y="2964658"/>
            <a:ext cx="214313" cy="1428761"/>
          </a:xfrm>
          <a:custGeom>
            <a:avLst/>
            <a:gdLst>
              <a:gd name="connsiteX0" fmla="*/ 299070 w 541993"/>
              <a:gd name="connsiteY0" fmla="*/ 1675254 h 1675254"/>
              <a:gd name="connsiteX1" fmla="*/ 30938 w 541993"/>
              <a:gd name="connsiteY1" fmla="*/ 1104613 h 1675254"/>
              <a:gd name="connsiteX2" fmla="*/ 484700 w 541993"/>
              <a:gd name="connsiteY2" fmla="*/ 499597 h 1675254"/>
              <a:gd name="connsiteX3" fmla="*/ 374697 w 541993"/>
              <a:gd name="connsiteY3" fmla="*/ 73335 h 1675254"/>
              <a:gd name="connsiteX4" fmla="*/ 367822 w 541993"/>
              <a:gd name="connsiteY4" fmla="*/ 59585 h 16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3" h="1675254">
                <a:moveTo>
                  <a:pt x="299070" y="1675254"/>
                </a:moveTo>
                <a:cubicBezTo>
                  <a:pt x="149535" y="1487905"/>
                  <a:pt x="0" y="1300556"/>
                  <a:pt x="30938" y="1104613"/>
                </a:cubicBezTo>
                <a:cubicBezTo>
                  <a:pt x="61876" y="908670"/>
                  <a:pt x="427407" y="671477"/>
                  <a:pt x="484700" y="499597"/>
                </a:cubicBezTo>
                <a:cubicBezTo>
                  <a:pt x="541993" y="327717"/>
                  <a:pt x="394177" y="146670"/>
                  <a:pt x="374697" y="73335"/>
                </a:cubicBezTo>
                <a:cubicBezTo>
                  <a:pt x="355217" y="0"/>
                  <a:pt x="361519" y="29792"/>
                  <a:pt x="367822" y="595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214678" y="2428874"/>
            <a:ext cx="7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lgerian" pitchFamily="82" charset="0"/>
              </a:rPr>
              <a:t>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000496" y="3335543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lgerian" pitchFamily="82" charset="0"/>
              </a:rPr>
              <a:t>II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429124" y="2571750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lgerian" pitchFamily="82" charset="0"/>
              </a:rPr>
              <a:t>III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Dilemas Democráticos (1)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</a:rPr>
              <a:t>A regra majoritária pode negligenciar as minorias incapazes de se converter em maioria. Quando as sociedades estão fechadas em conflitos primários de grupos, a regra majoritária pode conduzir à guerra civil.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</a:rPr>
              <a:t>Democracia “</a:t>
            </a:r>
            <a:r>
              <a:rPr lang="pt-BR" sz="2400" dirty="0" err="1">
                <a:latin typeface="Calibri" panose="020F0502020204030204" pitchFamily="34" charset="0"/>
              </a:rPr>
              <a:t>consociativa</a:t>
            </a:r>
            <a:r>
              <a:rPr lang="pt-BR" sz="2400" dirty="0">
                <a:latin typeface="Calibri" panose="020F0502020204030204" pitchFamily="34" charset="0"/>
              </a:rPr>
              <a:t>”: regras que conduzem à partilha do poder (federalismo, revisão constitucional, </a:t>
            </a:r>
            <a:r>
              <a:rPr lang="pt-BR" sz="2400" dirty="0" err="1">
                <a:latin typeface="Calibri" panose="020F0502020204030204" pitchFamily="34" charset="0"/>
              </a:rPr>
              <a:t>bicamaralismo</a:t>
            </a:r>
            <a:r>
              <a:rPr lang="pt-BR" sz="2400" dirty="0">
                <a:latin typeface="Calibri" panose="020F0502020204030204" pitchFamily="34" charset="0"/>
              </a:rPr>
              <a:t>, sistema eleitoral proporcional, etc.)</a:t>
            </a:r>
          </a:p>
          <a:p>
            <a:pPr lvl="8"/>
            <a:endParaRPr lang="pt-BR" sz="2400" dirty="0">
              <a:latin typeface="Calibri" panose="020F0502020204030204" pitchFamily="34" charset="0"/>
            </a:endParaRPr>
          </a:p>
          <a:p>
            <a:pPr lvl="8"/>
            <a:r>
              <a:rPr lang="pt-BR" sz="2400" dirty="0">
                <a:latin typeface="Calibri" panose="020F0502020204030204" pitchFamily="34" charset="0"/>
              </a:rPr>
              <a:t>(</a:t>
            </a:r>
            <a:r>
              <a:rPr lang="pt-BR" sz="2400" dirty="0" err="1">
                <a:latin typeface="Calibri" panose="020F0502020204030204" pitchFamily="34" charset="0"/>
              </a:rPr>
              <a:t>Lijphart</a:t>
            </a:r>
            <a:r>
              <a:rPr lang="pt-BR" sz="2400" dirty="0">
                <a:latin typeface="Calibri" panose="020F0502020204030204" pitchFamily="34" charset="0"/>
              </a:rPr>
              <a:t>, 1999)</a:t>
            </a:r>
            <a:endParaRPr lang="pt-B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4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Dilemas Democráticos (2)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A </a:t>
            </a:r>
            <a:r>
              <a:rPr lang="en-US" sz="2400" dirty="0" err="1">
                <a:latin typeface="Calibri" panose="020F0502020204030204" pitchFamily="34" charset="0"/>
              </a:rPr>
              <a:t>democracia</a:t>
            </a:r>
            <a:r>
              <a:rPr lang="en-US" sz="2400" dirty="0">
                <a:latin typeface="Calibri" panose="020F0502020204030204" pitchFamily="34" charset="0"/>
              </a:rPr>
              <a:t> é </a:t>
            </a:r>
            <a:r>
              <a:rPr lang="en-US" sz="2400" dirty="0" err="1">
                <a:latin typeface="Calibri" panose="020F0502020204030204" pitchFamily="34" charset="0"/>
              </a:rPr>
              <a:t>meramente</a:t>
            </a:r>
            <a:r>
              <a:rPr lang="en-US" sz="2400" dirty="0">
                <a:latin typeface="Calibri" panose="020F0502020204030204" pitchFamily="34" charset="0"/>
              </a:rPr>
              <a:t> um </a:t>
            </a:r>
            <a:r>
              <a:rPr lang="en-US" sz="2400" dirty="0" err="1">
                <a:latin typeface="Calibri" panose="020F0502020204030204" pitchFamily="34" charset="0"/>
              </a:rPr>
              <a:t>processo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competitivo</a:t>
            </a:r>
            <a:r>
              <a:rPr lang="en-US" sz="2400" dirty="0">
                <a:latin typeface="Calibri" panose="020F0502020204030204" pitchFamily="34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	</a:t>
            </a:r>
          </a:p>
          <a:p>
            <a:r>
              <a:rPr lang="pt-BR" sz="2400" dirty="0">
                <a:latin typeface="Calibri" panose="020F0502020204030204" pitchFamily="34" charset="0"/>
              </a:rPr>
              <a:t>“O método democrático consiste no arranjo institucional necessário para chegar a decisões políticas na qual algumas pessoas alcançam o poder de decidir através de uma competição destinada a obter o voto popular”</a:t>
            </a:r>
          </a:p>
          <a:p>
            <a:r>
              <a:rPr lang="pt-BR" sz="2400" dirty="0">
                <a:latin typeface="Calibri" panose="020F0502020204030204" pitchFamily="34" charset="0"/>
              </a:rPr>
              <a:t>					(J. A. </a:t>
            </a:r>
            <a:r>
              <a:rPr lang="pt-BR" sz="2400" dirty="0" err="1">
                <a:latin typeface="Calibri" panose="020F0502020204030204" pitchFamily="34" charset="0"/>
              </a:rPr>
              <a:t>Shumpeter</a:t>
            </a:r>
            <a:r>
              <a:rPr lang="pt-BR" sz="2400" dirty="0">
                <a:latin typeface="Calibri" panose="020F0502020204030204" pitchFamily="34" charset="0"/>
              </a:rPr>
              <a:t>, 1947)</a:t>
            </a:r>
          </a:p>
        </p:txBody>
      </p:sp>
    </p:spTree>
    <p:extLst>
      <p:ext uri="{BB962C8B-B14F-4D97-AF65-F5344CB8AC3E}">
        <p14:creationId xmlns:p14="http://schemas.microsoft.com/office/powerpoint/2010/main" val="380142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229600" cy="857400"/>
          </a:xfrm>
        </p:spPr>
        <p:txBody>
          <a:bodyPr/>
          <a:lstStyle/>
          <a:p>
            <a:r>
              <a:rPr lang="pt-BR" sz="2800" dirty="0"/>
              <a:t>45% dos países do mundo desfrutam de liberdades políticas e civis</a:t>
            </a:r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28084" y="62753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Calibri" panose="020F0502020204030204" pitchFamily="34" charset="0"/>
              </a:rPr>
              <a:t>(</a:t>
            </a:r>
            <a:r>
              <a:rPr lang="pt-BR" dirty="0" err="1">
                <a:latin typeface="Calibri" panose="020F0502020204030204" pitchFamily="34" charset="0"/>
              </a:rPr>
              <a:t>Freedon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House</a:t>
            </a:r>
            <a:r>
              <a:rPr lang="pt-BR" dirty="0">
                <a:latin typeface="Calibri" panose="020F0502020204030204" pitchFamily="34" charset="0"/>
              </a:rPr>
              <a:t>, 2021)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AutoShape 2" descr="Resultado de imagem para Freedom House 2017 map freedom in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90ED1F-5C92-5018-5565-7B184C94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261875"/>
            <a:ext cx="7308304" cy="36756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769F0C-9DA6-27C3-D53A-1129812CE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73" y="2944179"/>
            <a:ext cx="181009" cy="2036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BE423D-4719-D48B-4D1F-D9E2EF913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2067694"/>
            <a:ext cx="152727" cy="2036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478D37D-6CD6-51FF-84EB-727336684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2470219"/>
            <a:ext cx="162089" cy="21611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8C9F35-4383-C288-6124-B7A7C0847A84}"/>
              </a:ext>
            </a:extLst>
          </p:cNvPr>
          <p:cNvSpPr txBox="1"/>
          <p:nvPr/>
        </p:nvSpPr>
        <p:spPr>
          <a:xfrm>
            <a:off x="7884368" y="199568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2BB532-9707-54B9-EA2E-A9E578FE69A1}"/>
              </a:ext>
            </a:extLst>
          </p:cNvPr>
          <p:cNvSpPr txBox="1"/>
          <p:nvPr/>
        </p:nvSpPr>
        <p:spPr>
          <a:xfrm>
            <a:off x="7884368" y="2316668"/>
            <a:ext cx="127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Parcialmente</a:t>
            </a:r>
            <a:r>
              <a:rPr lang="en-US" dirty="0"/>
              <a:t> Livres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788158-2D7E-0680-98E4-3116B496727B}"/>
              </a:ext>
            </a:extLst>
          </p:cNvPr>
          <p:cNvSpPr txBox="1"/>
          <p:nvPr/>
        </p:nvSpPr>
        <p:spPr>
          <a:xfrm>
            <a:off x="7902441" y="2859782"/>
            <a:ext cx="127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Não</a:t>
            </a:r>
            <a:r>
              <a:rPr lang="en-US" dirty="0"/>
              <a:t>-Livres</a:t>
            </a:r>
          </a:p>
        </p:txBody>
      </p:sp>
    </p:spTree>
    <p:extLst>
      <p:ext uri="{BB962C8B-B14F-4D97-AF65-F5344CB8AC3E}">
        <p14:creationId xmlns:p14="http://schemas.microsoft.com/office/powerpoint/2010/main" val="261944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Dilemas Democráticos (3)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endParaRPr lang="en-US" sz="3600" dirty="0">
              <a:latin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O </a:t>
            </a:r>
            <a:r>
              <a:rPr lang="en-US" sz="3600" dirty="0" err="1">
                <a:latin typeface="Calibri" panose="020F0502020204030204" pitchFamily="34" charset="0"/>
              </a:rPr>
              <a:t>risco</a:t>
            </a:r>
            <a:r>
              <a:rPr lang="en-US" sz="3600" dirty="0">
                <a:latin typeface="Calibri" panose="020F0502020204030204" pitchFamily="34" charset="0"/>
              </a:rPr>
              <a:t> da </a:t>
            </a:r>
            <a:r>
              <a:rPr lang="en-US" sz="3600" dirty="0" err="1">
                <a:latin typeface="Calibri" panose="020F0502020204030204" pitchFamily="34" charset="0"/>
              </a:rPr>
              <a:t>democracia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populista</a:t>
            </a:r>
            <a:r>
              <a:rPr lang="en-US" sz="3600" dirty="0">
                <a:latin typeface="Calibri" panose="020F0502020204030204" pitchFamily="34" charset="0"/>
              </a:rPr>
              <a:t>…</a:t>
            </a:r>
          </a:p>
          <a:p>
            <a:r>
              <a:rPr lang="en-US" sz="3600" dirty="0">
                <a:latin typeface="Calibri" panose="020F050202020403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57992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Uma ameaça permanente à Democracia?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304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307181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Juan Perón - Presidente da Argentina 1946- 1952; 1952-55 (golpe e exílio); 1973-1974 (morte)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8"/>
            <a:ext cx="2095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43174" y="428626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Massacre de </a:t>
            </a:r>
            <a:r>
              <a:rPr lang="pt-BR" dirty="0" err="1"/>
              <a:t>Ezeiza</a:t>
            </a:r>
            <a:r>
              <a:rPr lang="pt-BR" dirty="0"/>
              <a:t> (1973)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30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28992" y="307181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Hugo </a:t>
            </a:r>
            <a:r>
              <a:rPr lang="pt-BR" sz="1200" dirty="0" err="1"/>
              <a:t>Chavez</a:t>
            </a:r>
            <a:r>
              <a:rPr lang="pt-BR" sz="1200" dirty="0"/>
              <a:t> - Presidente da Venezuela 1999-2013 (três mandatos).</a:t>
            </a:r>
          </a:p>
          <a:p>
            <a:endParaRPr lang="pt-BR" sz="1200" dirty="0"/>
          </a:p>
          <a:p>
            <a:r>
              <a:rPr lang="pt-BR" sz="1200" dirty="0" err="1"/>
              <a:t>Evo</a:t>
            </a:r>
            <a:r>
              <a:rPr lang="pt-BR" sz="1200" dirty="0"/>
              <a:t> Morales – Presidente da Bolívia (2006- ??)</a:t>
            </a:r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786064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auge da </a:t>
            </a:r>
            <a:r>
              <a:rPr lang="pt-BR"/>
              <a:t>onda reversa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“Não marchamos para o fim da civilização mas para o início, tumultuoso e fecundo, de uma nova era.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 economia equilibrada e a riqueza na nova ordem social .... Não mais os liberalismos imprevidentes, as demagogias estéreis, os personalismos semeadores de desordem — A disciplina política, baseada na justiça social, amparando o trabalhador — O proletário, elemento indispensável de colaboração social — A ordem criada pelas circunstâncias novas, incompatível com o individualismo”. </a:t>
            </a:r>
          </a:p>
          <a:p>
            <a:pPr algn="r"/>
            <a:r>
              <a:rPr lang="pt-BR" sz="2000" i="1" dirty="0">
                <a:latin typeface="Calibri" panose="020F0502020204030204" pitchFamily="34" charset="0"/>
              </a:rPr>
              <a:t>Discurso de Getúlio Vargas, 11 de Junho de 1940 - discurso a bordo do Encouraçado Minas Gerais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4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Dilemas Democráticos (2)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</a:rPr>
              <a:t>Unanimidade nas Escolhas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</a:rPr>
              <a:t>Mesmo diante do resultado de uma eleição, a votação de um indivíduo realmente não decide uma eleição. Assim, o impacto direto de um voto bem informado é quase nulo; o eleitor não tem praticamente nenhuma chance de determinar o resultado da eleição. Assim, gastar tempo informando-se sobre questões da política não é pessoalmente vantajoso para o eleitor.</a:t>
            </a:r>
          </a:p>
          <a:p>
            <a:r>
              <a:rPr lang="pt-BR" sz="2400" dirty="0"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214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Dilemas Democráticos (2.1)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</a:rPr>
              <a:t>Na vida como consumidor, os compradores  se beneficiam diretamente de suas decisões. Como eleitor o mesmo indivíduo não tem esse tipo de resultado direto. Portanto, a maioria dos eleitores são ignorantes sobre as posições das pessoas em que votam.</a:t>
            </a:r>
          </a:p>
          <a:p>
            <a:r>
              <a:rPr lang="pt-BR" sz="2400" dirty="0">
                <a:latin typeface="Calibri" panose="020F0502020204030204" pitchFamily="34" charset="0"/>
              </a:rPr>
              <a:t>	Apenas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decisões unanimes </a:t>
            </a:r>
            <a:r>
              <a:rPr lang="pt-BR" sz="2400" dirty="0">
                <a:latin typeface="Calibri" panose="020F0502020204030204" pitchFamily="34" charset="0"/>
              </a:rPr>
              <a:t>são seguras, ou Pareto-Ótimas.</a:t>
            </a:r>
          </a:p>
        </p:txBody>
      </p:sp>
    </p:spTree>
    <p:extLst>
      <p:ext uri="{BB962C8B-B14F-4D97-AF65-F5344CB8AC3E}">
        <p14:creationId xmlns:p14="http://schemas.microsoft.com/office/powerpoint/2010/main" val="377006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A1B0-1C8B-9FE9-23B9-E228FB4C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Alternativas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seminários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5C968-2603-D7B8-D3BD-62E30522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04850" indent="-514350">
              <a:buAutoNum type="arabicPeriod"/>
            </a:pPr>
            <a:r>
              <a:rPr lang="pt-BR" sz="2400" dirty="0"/>
              <a:t>Democratizar Cuba. </a:t>
            </a:r>
          </a:p>
          <a:p>
            <a:pPr marL="590550" lvl="1" indent="0"/>
            <a:r>
              <a:rPr lang="pt-BR" sz="2000" dirty="0"/>
              <a:t>Cada grupo teria que propor um plano de transição (Abertura rápida, queda do regime, Constituinte, insurreição, etc.) e teria que desenhar  o novo modelo democrático Cubano. A cada aula um grupo apresenta seu plano e no seminário final organizaremos um debate para confrontar as alternativas apresentadas. </a:t>
            </a:r>
          </a:p>
        </p:txBody>
      </p:sp>
    </p:spTree>
    <p:extLst>
      <p:ext uri="{BB962C8B-B14F-4D97-AF65-F5344CB8AC3E}">
        <p14:creationId xmlns:p14="http://schemas.microsoft.com/office/powerpoint/2010/main" val="202402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A1B0-1C8B-9FE9-23B9-E228FB4C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Alternativas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seminários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5C968-2603-D7B8-D3BD-62E30522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5475" indent="-434975"/>
            <a:r>
              <a:rPr lang="pt-BR" dirty="0"/>
              <a:t>2. </a:t>
            </a:r>
            <a:r>
              <a:rPr lang="pt-BR" sz="2400" dirty="0"/>
              <a:t>Debater e Votar a Nova Constituição Chilena </a:t>
            </a:r>
          </a:p>
          <a:p>
            <a:pPr marL="590550" lvl="1" indent="0"/>
            <a:r>
              <a:rPr lang="pt-BR" sz="2000" dirty="0"/>
              <a:t>Cada grupo teria que assumir a posição de um partido politico/ bloco e apresentar as emendas que foram aprovadas nos capítulos sobre organização política e direitos. Em função do posicionamento do partido/bloco cada grupo deve apoiar ou criticar as emendas apresentadas. A cada aula um grupo apresenta um conjunto de emendas e suas posições. No seminário final organizaremos um debate para confrontar as alternativas apresentadas. </a:t>
            </a:r>
          </a:p>
        </p:txBody>
      </p:sp>
    </p:spTree>
    <p:extLst>
      <p:ext uri="{BB962C8B-B14F-4D97-AF65-F5344CB8AC3E}">
        <p14:creationId xmlns:p14="http://schemas.microsoft.com/office/powerpoint/2010/main" val="30812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A1B0-1C8B-9FE9-23B9-E228FB4C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Alternativas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seminários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5C968-2603-D7B8-D3BD-62E30522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5475" indent="-434975"/>
            <a:r>
              <a:rPr lang="pt-BR" dirty="0"/>
              <a:t>3. </a:t>
            </a:r>
            <a:r>
              <a:rPr lang="pt-BR" sz="2400" dirty="0"/>
              <a:t>Como podemos curar a polarização política?</a:t>
            </a:r>
          </a:p>
          <a:p>
            <a:pPr marL="590550" lvl="1" indent="0"/>
            <a:endParaRPr lang="pt-BR" sz="2000" dirty="0"/>
          </a:p>
          <a:p>
            <a:pPr marL="590550" lvl="1" indent="0"/>
            <a:r>
              <a:rPr lang="pt-BR" sz="2000" dirty="0"/>
              <a:t>Instituições contam, ideias contam, redes sociais, meios de comunicação... É possível imaginar como podemos sair desse beco? Hoje, em vários países do mundo, cada lado teme que o outro destrua a nação e o regime democrático  (onde ainda existe) se alcançar o poder. O partidarismo torna-se igual ao </a:t>
            </a:r>
            <a:r>
              <a:rPr lang="pt-BR" sz="2000" dirty="0" err="1"/>
              <a:t>ao</a:t>
            </a:r>
            <a:r>
              <a:rPr lang="pt-BR" sz="2000" dirty="0"/>
              <a:t> desejo de destruir o outro lado. É assim que as democracias desmoronam. Vocês t:em ideias para diminuir a pressão e curar a ferida política do nosso tempo? </a:t>
            </a:r>
          </a:p>
          <a:p>
            <a:pPr marL="590550" lvl="1" indent="0"/>
            <a:r>
              <a:rPr lang="pt-BR" sz="2000" dirty="0"/>
              <a:t>Sete propostas para cada grupo, um debate final</a:t>
            </a:r>
            <a:r>
              <a:rPr lang="pt-BR" sz="2000"/>
              <a:t>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264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all" dirty="0"/>
              <a:t>O que o </a:t>
            </a:r>
            <a:r>
              <a:rPr lang="en-US" sz="3200" cap="all" dirty="0" err="1"/>
              <a:t>relatório</a:t>
            </a:r>
            <a:r>
              <a:rPr lang="en-US" sz="3200" cap="all" dirty="0"/>
              <a:t> FREEDOM IN THE WORLD </a:t>
            </a:r>
            <a:r>
              <a:rPr lang="en-US" sz="3200" cap="all" dirty="0" err="1"/>
              <a:t>avalia</a:t>
            </a:r>
            <a:r>
              <a:rPr lang="en-US" sz="3200" cap="all" dirty="0"/>
              <a:t>?</a:t>
            </a:r>
            <a:endParaRPr lang="es-MX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2800" b="1" dirty="0"/>
              <a:t>Para cada país e território, a </a:t>
            </a:r>
            <a:r>
              <a:rPr lang="pt-BR" sz="2800" b="1" dirty="0" err="1"/>
              <a:t>Freedom</a:t>
            </a:r>
            <a:r>
              <a:rPr lang="pt-BR" sz="2800" b="1" dirty="0"/>
              <a:t> in </a:t>
            </a:r>
            <a:r>
              <a:rPr lang="pt-BR" sz="2800" b="1" dirty="0" err="1"/>
              <a:t>the</a:t>
            </a:r>
            <a:r>
              <a:rPr lang="pt-BR" sz="2800" b="1" dirty="0"/>
              <a:t> World analisa o processo eleitoral, o pluralismo e a participação política, o funcionamento do governo, a liberdade de expressão e de crença, os direitos associativos e a liberdade de organização, o estado de direito e o respeito à autonomia pessoal e os direitos individuais</a:t>
            </a:r>
            <a:r>
              <a:rPr lang="en-US" sz="2800" b="1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947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9921F-EA1B-3558-8163-22958C16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Apenas</a:t>
            </a:r>
            <a:r>
              <a:rPr lang="en-US" sz="2800" dirty="0"/>
              <a:t> 10 </a:t>
            </a:r>
            <a:r>
              <a:rPr lang="en-US" sz="2800" dirty="0" err="1"/>
              <a:t>democracias</a:t>
            </a:r>
            <a:r>
              <a:rPr lang="en-US" sz="2800" dirty="0"/>
              <a:t> no </a:t>
            </a:r>
            <a:r>
              <a:rPr lang="en-US" sz="2800" dirty="0" err="1"/>
              <a:t>mundo</a:t>
            </a:r>
            <a:r>
              <a:rPr lang="en-US" sz="2800" dirty="0"/>
              <a:t> </a:t>
            </a:r>
            <a:r>
              <a:rPr lang="en-US" sz="2800" dirty="0" err="1"/>
              <a:t>têm</a:t>
            </a:r>
            <a:r>
              <a:rPr lang="en-US" sz="2800" dirty="0"/>
              <a:t> </a:t>
            </a:r>
            <a:r>
              <a:rPr lang="en-US" sz="2800" dirty="0" err="1"/>
              <a:t>nais</a:t>
            </a:r>
            <a:r>
              <a:rPr lang="en-US" sz="2800" dirty="0"/>
              <a:t> do 90 </a:t>
            </a:r>
            <a:r>
              <a:rPr lang="en-US" sz="2800" dirty="0" err="1"/>
              <a:t>anos</a:t>
            </a:r>
            <a:r>
              <a:rPr lang="en-US" sz="2800" dirty="0"/>
              <a:t> de </a:t>
            </a:r>
            <a:r>
              <a:rPr lang="en-US" sz="2800" dirty="0" err="1"/>
              <a:t>idade</a:t>
            </a:r>
            <a:endParaRPr lang="en-US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47178C-C51A-AFBF-B6DB-8114B85B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10924"/>
            <a:ext cx="5137682" cy="36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O que </a:t>
            </a:r>
            <a:r>
              <a:rPr lang="en-US" sz="3600" dirty="0" err="1"/>
              <a:t>vamos</a:t>
            </a:r>
            <a:r>
              <a:rPr lang="en-US" sz="3600" dirty="0"/>
              <a:t> </a:t>
            </a:r>
            <a:r>
              <a:rPr lang="en-US" sz="3600" dirty="0" err="1"/>
              <a:t>fazer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err="1"/>
              <a:t>Analisar</a:t>
            </a:r>
            <a:r>
              <a:rPr lang="en-US" sz="3600" dirty="0"/>
              <a:t> </a:t>
            </a:r>
            <a:r>
              <a:rPr lang="pt-BR" sz="3600" dirty="0"/>
              <a:t>como se organizam os governos dos 45% que usufruem de liberdades básicas? </a:t>
            </a:r>
          </a:p>
        </p:txBody>
      </p:sp>
    </p:spTree>
    <p:extLst>
      <p:ext uri="{BB962C8B-B14F-4D97-AF65-F5344CB8AC3E}">
        <p14:creationId xmlns:p14="http://schemas.microsoft.com/office/powerpoint/2010/main" val="5372941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definição 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	</a:t>
            </a:r>
            <a:r>
              <a:rPr lang="pt-BR" dirty="0">
                <a:latin typeface="Calibri" panose="020F0502020204030204" pitchFamily="34" charset="0"/>
              </a:rPr>
              <a:t>A Democracia política moderna é um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sistema de governo</a:t>
            </a:r>
            <a:r>
              <a:rPr lang="pt-BR" dirty="0">
                <a:latin typeface="Calibri" panose="020F0502020204030204" pitchFamily="34" charset="0"/>
              </a:rPr>
              <a:t> em que os governantes são responsabilizados por suas ações na esfera pública.</a:t>
            </a:r>
          </a:p>
          <a:p>
            <a:r>
              <a:rPr lang="pt-BR" dirty="0">
                <a:latin typeface="Calibri" panose="020F0502020204030204" pitchFamily="34" charset="0"/>
              </a:rPr>
              <a:t>	A responsabilização dos governantes é  feita de forma indireta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por meio da competição e cooperação de representantes eleitos</a:t>
            </a:r>
            <a:r>
              <a:rPr lang="pt-BR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Shumpeter</a:t>
            </a:r>
            <a:r>
              <a:rPr lang="pt-BR" dirty="0"/>
              <a:t> X </a:t>
            </a:r>
            <a:r>
              <a:rPr lang="pt-BR" dirty="0" err="1"/>
              <a:t>Kelsen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Shumpeter</a:t>
            </a:r>
            <a:r>
              <a:rPr lang="pt-BR" dirty="0"/>
              <a:t>:</a:t>
            </a:r>
          </a:p>
          <a:p>
            <a:r>
              <a:rPr lang="pt-BR" sz="2000" dirty="0"/>
              <a:t>O </a:t>
            </a:r>
            <a:r>
              <a:rPr lang="pt-BR" sz="2000" i="1" dirty="0"/>
              <a:t>Método democrático </a:t>
            </a:r>
            <a:r>
              <a:rPr lang="pt-BR" sz="2000" dirty="0"/>
              <a:t>consiste no arranjo institucional necessário para chegar a decisões políticas no qual algumas pessoas alcançam o poder de decidir através de uma competição destinada a obter o voto popular.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err="1"/>
              <a:t>Kelsen</a:t>
            </a:r>
            <a:r>
              <a:rPr lang="pt-BR" dirty="0"/>
              <a:t>:</a:t>
            </a:r>
          </a:p>
          <a:p>
            <a:r>
              <a:rPr lang="pt-BR" sz="2000" dirty="0"/>
              <a:t>Democracia representativa parlamentar é aquela na qual os cidadãos participam ativa, intensa e continuadamente na produção das decisões políticas em diferentes níveis.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definição sintética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	A democracia é o regime político em que a vontade do povo </a:t>
            </a:r>
            <a:r>
              <a:rPr lang="pt-BR" i="1" dirty="0" err="1">
                <a:latin typeface="Calibri" panose="020F0502020204030204" pitchFamily="34" charset="0"/>
              </a:rPr>
              <a:t>ex</a:t>
            </a:r>
            <a:r>
              <a:rPr lang="pt-BR" i="1" dirty="0">
                <a:latin typeface="Calibri" panose="020F0502020204030204" pitchFamily="34" charset="0"/>
              </a:rPr>
              <a:t> ante </a:t>
            </a:r>
            <a:r>
              <a:rPr lang="pt-BR" dirty="0">
                <a:latin typeface="Calibri" panose="020F0502020204030204" pitchFamily="34" charset="0"/>
              </a:rPr>
              <a:t>é transformada, </a:t>
            </a:r>
            <a:r>
              <a:rPr lang="pt-BR" i="1" dirty="0" err="1">
                <a:latin typeface="Calibri" panose="020F0502020204030204" pitchFamily="34" charset="0"/>
              </a:rPr>
              <a:t>ex</a:t>
            </a:r>
            <a:r>
              <a:rPr lang="pt-BR" i="1" dirty="0">
                <a:latin typeface="Calibri" panose="020F0502020204030204" pitchFamily="34" charset="0"/>
              </a:rPr>
              <a:t> post</a:t>
            </a:r>
            <a:r>
              <a:rPr lang="pt-BR" dirty="0">
                <a:latin typeface="Calibri" panose="020F0502020204030204" pitchFamily="34" charset="0"/>
              </a:rPr>
              <a:t>, na legislação do país (convertida em ordem legal).</a:t>
            </a:r>
          </a:p>
          <a:p>
            <a:r>
              <a:rPr lang="pt-BR" dirty="0"/>
              <a:t>				</a:t>
            </a:r>
            <a:r>
              <a:rPr lang="pt-BR" dirty="0">
                <a:latin typeface="Calibri" panose="020F0502020204030204" pitchFamily="34" charset="0"/>
              </a:rPr>
              <a:t>			</a:t>
            </a:r>
            <a:r>
              <a:rPr lang="pt-BR" sz="2000" dirty="0">
                <a:latin typeface="Calibri" panose="020F0502020204030204" pitchFamily="34" charset="0"/>
              </a:rPr>
              <a:t>(Lane e </a:t>
            </a:r>
            <a:r>
              <a:rPr lang="pt-BR" sz="2000" dirty="0" err="1">
                <a:latin typeface="Calibri" panose="020F0502020204030204" pitchFamily="34" charset="0"/>
              </a:rPr>
              <a:t>Ersson</a:t>
            </a:r>
            <a:r>
              <a:rPr lang="pt-BR" sz="2000" dirty="0">
                <a:latin typeface="Calibri" panose="020F0502020204030204" pitchFamily="34" charset="0"/>
              </a:rPr>
              <a:t>, 2003)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4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946"/>
            <a:ext cx="8229600" cy="1008112"/>
          </a:xfrm>
        </p:spPr>
        <p:txBody>
          <a:bodyPr/>
          <a:lstStyle/>
          <a:p>
            <a:r>
              <a:rPr lang="pt-BR" sz="3200" dirty="0"/>
              <a:t>O que precisa ser estabelecido pelo sistema de governo:</a:t>
            </a:r>
            <a:endParaRPr lang="en-US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1. A forma como as pessoas têm  acesso a cargos públicos; </a:t>
            </a: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2. Quem têm permissão para ter acesso a esses cargos;</a:t>
            </a: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3. As estratégias que podem recorrer para chegar ao poder;</a:t>
            </a:r>
          </a:p>
          <a:p>
            <a:pPr marL="534988" indent="-344488"/>
            <a:r>
              <a:rPr lang="pt-BR" sz="2800" dirty="0">
                <a:latin typeface="Calibri" panose="020F0502020204030204" pitchFamily="34" charset="0"/>
              </a:rPr>
              <a:t>4. As regras de decisão.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9817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1440</Words>
  <Application>Microsoft Office PowerPoint</Application>
  <PresentationFormat>Apresentação na tela (16:9)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Algerian</vt:lpstr>
      <vt:lpstr>Arial</vt:lpstr>
      <vt:lpstr>Calibri</vt:lpstr>
      <vt:lpstr>swiss</vt:lpstr>
      <vt:lpstr>Aula 2  Regimes políticos no mundo contemporâneo: Democracias</vt:lpstr>
      <vt:lpstr>45% dos países do mundo desfrutam de liberdades políticas e civis</vt:lpstr>
      <vt:lpstr>O que o relatório FREEDOM IN THE WORLD avalia?</vt:lpstr>
      <vt:lpstr>Apenas 10 democracias no mundo têm nais do 90 anos de idade</vt:lpstr>
      <vt:lpstr> O que vamos fazer: Analisar como se organizam os governos dos 45% que usufruem de liberdades básicas? </vt:lpstr>
      <vt:lpstr>Uma definição </vt:lpstr>
      <vt:lpstr>Shumpeter X Kelsen</vt:lpstr>
      <vt:lpstr>Uma definição sintética</vt:lpstr>
      <vt:lpstr>O que precisa ser estabelecido pelo sistema de governo:</vt:lpstr>
      <vt:lpstr>Princípios que orientam as regras democráticas:</vt:lpstr>
      <vt:lpstr>O início difícil: Veneza ano 1000 DC</vt:lpstr>
      <vt:lpstr>Democracia e República</vt:lpstr>
      <vt:lpstr>A Grande Transformação: Da Cidade-Estado ao Estado-Nação</vt:lpstr>
      <vt:lpstr>Democracia moderna:</vt:lpstr>
      <vt:lpstr>Democracia moderna (cont):</vt:lpstr>
      <vt:lpstr>Democracia, eleições e participação</vt:lpstr>
      <vt:lpstr>Os caminhos da Poliarquia de Robert Dahl</vt:lpstr>
      <vt:lpstr>Dilemas Democráticos (1)</vt:lpstr>
      <vt:lpstr>Dilemas Democráticos (2)</vt:lpstr>
      <vt:lpstr>Dilemas Democráticos (3)</vt:lpstr>
      <vt:lpstr>Uma ameaça permanente à Democracia?</vt:lpstr>
      <vt:lpstr>No auge da onda reversa</vt:lpstr>
      <vt:lpstr>Dilemas Democráticos (2)</vt:lpstr>
      <vt:lpstr>Dilemas Democráticos (2.1)</vt:lpstr>
      <vt:lpstr>Três Alternativas para os seminários</vt:lpstr>
      <vt:lpstr>Três Alternativas para os seminários</vt:lpstr>
      <vt:lpstr>Três Alternativas para os seminários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 PIQUET</cp:lastModifiedBy>
  <cp:revision>71</cp:revision>
  <dcterms:modified xsi:type="dcterms:W3CDTF">2022-05-16T13:27:18Z</dcterms:modified>
</cp:coreProperties>
</file>