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52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68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151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38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33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6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640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83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584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62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50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3EB8-83CE-47E1-8FF9-DC2BD58577F3}" type="datetimeFigureOut">
              <a:rPr lang="pt-BR" smtClean="0"/>
              <a:pPr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685E-4EC6-4B71-9303-80D18C71B6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029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437112"/>
            <a:ext cx="9001000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Vascularização da face e do couro cabeludo</a:t>
            </a:r>
            <a:b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00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" y="274638"/>
            <a:ext cx="886732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Vascularização da face e do couro cabeludo</a:t>
            </a:r>
            <a:r>
              <a:rPr lang="pt-B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Irrigação sanguínea: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ramos da ACE e ACI (a. oftálmica)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176712" cy="45307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FF0000"/>
                </a:solidFill>
              </a:rPr>
              <a:t>Artérias da face:</a:t>
            </a:r>
            <a:r>
              <a:rPr lang="pt-BR" sz="1800" b="1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facial (a. angular);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temporal superficial (a. facial transversa);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</a:t>
            </a:r>
            <a:r>
              <a:rPr lang="pt-BR" sz="1800" b="1" dirty="0" err="1" smtClean="0"/>
              <a:t>mentual</a:t>
            </a:r>
            <a:r>
              <a:rPr lang="pt-BR" sz="1800" b="1" dirty="0" smtClean="0"/>
              <a:t>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infra-orbital;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u="sng" dirty="0" smtClean="0"/>
              <a:t>A. dorsal do nariz</a:t>
            </a:r>
            <a:r>
              <a:rPr lang="pt-BR" sz="1800" b="1" u="sng" dirty="0" smtClean="0"/>
              <a:t>;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lang="pt-BR" sz="1800" b="1" u="sng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FF0000"/>
                </a:solidFill>
              </a:rPr>
              <a:t>Artérias </a:t>
            </a:r>
            <a:r>
              <a:rPr lang="pt-BR" sz="1800" b="1" dirty="0" smtClean="0">
                <a:solidFill>
                  <a:srgbClr val="FF0000"/>
                </a:solidFill>
              </a:rPr>
              <a:t>do couro cabeludo: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temporal superficial;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occipital;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dirty="0" smtClean="0"/>
              <a:t>A. auricular posterior;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u="sng" dirty="0" smtClean="0"/>
              <a:t>A. supra-troclear;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pt-BR" sz="1800" b="1" u="sng" dirty="0" smtClean="0"/>
              <a:t>A. supra-orbital.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t-BR" sz="2400" smtClean="0"/>
          </a:p>
        </p:txBody>
      </p:sp>
      <p:pic>
        <p:nvPicPr>
          <p:cNvPr id="13317" name="Picture 4" descr="netter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7688" y="1268413"/>
            <a:ext cx="4678362" cy="5516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6300788" y="5229225"/>
            <a:ext cx="287337" cy="287338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b="1" dirty="0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7091363" y="3860800"/>
            <a:ext cx="288925" cy="28892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 b="1" dirty="0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076825" y="3429000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3325" name="Picture 13" descr="Resultado de imagem para arteria carotida externa e ram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48" y="1556792"/>
            <a:ext cx="4914900" cy="4464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4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 autoUpdateAnimBg="0"/>
      <p:bldP spid="57352" grpId="0" animBg="1" autoUpdateAnimBg="0"/>
      <p:bldP spid="573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accent1"/>
                </a:solidFill>
              </a:rPr>
              <a:t>Anastomoses arteriais: </a:t>
            </a:r>
            <a:r>
              <a:rPr lang="pt-BR" sz="2400" b="1" dirty="0" smtClean="0">
                <a:solidFill>
                  <a:schemeClr val="tx1"/>
                </a:solidFill>
              </a:rPr>
              <a:t>entre ramos das artérias carótidas externa e interna.</a:t>
            </a:r>
          </a:p>
        </p:txBody>
      </p:sp>
      <p:pic>
        <p:nvPicPr>
          <p:cNvPr id="15363" name="Picture 6" descr="Sem título-4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800" y="1484784"/>
            <a:ext cx="4219575" cy="5068888"/>
          </a:xfrm>
        </p:spPr>
      </p:pic>
      <p:sp>
        <p:nvSpPr>
          <p:cNvPr id="60427" name="Freeform 11"/>
          <p:cNvSpPr>
            <a:spLocks/>
          </p:cNvSpPr>
          <p:nvPr/>
        </p:nvSpPr>
        <p:spPr bwMode="auto">
          <a:xfrm>
            <a:off x="4355976" y="5733256"/>
            <a:ext cx="155575" cy="93662"/>
          </a:xfrm>
          <a:custGeom>
            <a:avLst/>
            <a:gdLst>
              <a:gd name="T0" fmla="*/ 0 w 98"/>
              <a:gd name="T1" fmla="*/ 11112 h 59"/>
              <a:gd name="T2" fmla="*/ 71438 w 98"/>
              <a:gd name="T3" fmla="*/ 11112 h 59"/>
              <a:gd name="T4" fmla="*/ 144463 w 98"/>
              <a:gd name="T5" fmla="*/ 82550 h 59"/>
              <a:gd name="T6" fmla="*/ 0 w 98"/>
              <a:gd name="T7" fmla="*/ 8255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59"/>
              <a:gd name="T14" fmla="*/ 98 w 98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59">
                <a:moveTo>
                  <a:pt x="0" y="7"/>
                </a:moveTo>
                <a:cubicBezTo>
                  <a:pt x="15" y="3"/>
                  <a:pt x="30" y="0"/>
                  <a:pt x="45" y="7"/>
                </a:cubicBezTo>
                <a:cubicBezTo>
                  <a:pt x="60" y="14"/>
                  <a:pt x="98" y="45"/>
                  <a:pt x="91" y="52"/>
                </a:cubicBezTo>
                <a:cubicBezTo>
                  <a:pt x="84" y="59"/>
                  <a:pt x="15" y="52"/>
                  <a:pt x="0" y="5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V="1">
            <a:off x="4512156" y="5777108"/>
            <a:ext cx="131852" cy="281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212258" y="5445224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61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28" grpId="0" animBg="1"/>
      <p:bldP spid="604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91512" cy="7191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1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Drenagem venosa</a:t>
            </a:r>
            <a:br>
              <a:rPr lang="pt-BR" sz="18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 facial; veia retromandibular – </a:t>
            </a:r>
            <a:r>
              <a:rPr 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VJI e VJE;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 facial: </a:t>
            </a:r>
            <a:r>
              <a:rPr 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veias oftálmicas sup. e inf. – seio cavernoso</a:t>
            </a:r>
            <a:br>
              <a:rPr 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F66122-008-f0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66" y="1844824"/>
            <a:ext cx="4154702" cy="4608810"/>
          </a:xfr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 descr="netter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5576"/>
            <a:ext cx="43926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908175" y="4941888"/>
            <a:ext cx="287338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2916238" y="4365625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2916238" y="3789363"/>
            <a:ext cx="647700" cy="1103312"/>
          </a:xfrm>
          <a:custGeom>
            <a:avLst/>
            <a:gdLst>
              <a:gd name="T0" fmla="*/ 0 w 408"/>
              <a:gd name="T1" fmla="*/ 792162 h 695"/>
              <a:gd name="T2" fmla="*/ 71438 w 408"/>
              <a:gd name="T3" fmla="*/ 863600 h 695"/>
              <a:gd name="T4" fmla="*/ 142875 w 408"/>
              <a:gd name="T5" fmla="*/ 1008062 h 695"/>
              <a:gd name="T6" fmla="*/ 576263 w 408"/>
              <a:gd name="T7" fmla="*/ 287337 h 695"/>
              <a:gd name="T8" fmla="*/ 576263 w 408"/>
              <a:gd name="T9" fmla="*/ 215900 h 695"/>
              <a:gd name="T10" fmla="*/ 576263 w 408"/>
              <a:gd name="T11" fmla="*/ 71437 h 695"/>
              <a:gd name="T12" fmla="*/ 576263 w 408"/>
              <a:gd name="T13" fmla="*/ 0 h 6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"/>
              <a:gd name="T22" fmla="*/ 0 h 695"/>
              <a:gd name="T23" fmla="*/ 408 w 408"/>
              <a:gd name="T24" fmla="*/ 695 h 6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" h="695">
                <a:moveTo>
                  <a:pt x="0" y="499"/>
                </a:moveTo>
                <a:cubicBezTo>
                  <a:pt x="15" y="510"/>
                  <a:pt x="30" y="521"/>
                  <a:pt x="45" y="544"/>
                </a:cubicBezTo>
                <a:cubicBezTo>
                  <a:pt x="60" y="567"/>
                  <a:pt x="37" y="695"/>
                  <a:pt x="90" y="635"/>
                </a:cubicBezTo>
                <a:cubicBezTo>
                  <a:pt x="143" y="575"/>
                  <a:pt x="318" y="264"/>
                  <a:pt x="363" y="181"/>
                </a:cubicBezTo>
                <a:cubicBezTo>
                  <a:pt x="408" y="98"/>
                  <a:pt x="363" y="159"/>
                  <a:pt x="363" y="136"/>
                </a:cubicBezTo>
                <a:cubicBezTo>
                  <a:pt x="363" y="113"/>
                  <a:pt x="363" y="68"/>
                  <a:pt x="363" y="45"/>
                </a:cubicBezTo>
                <a:cubicBezTo>
                  <a:pt x="363" y="22"/>
                  <a:pt x="363" y="11"/>
                  <a:pt x="363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9406" name="Freeform 14"/>
          <p:cNvSpPr>
            <a:spLocks/>
          </p:cNvSpPr>
          <p:nvPr/>
        </p:nvSpPr>
        <p:spPr bwMode="auto">
          <a:xfrm>
            <a:off x="3059063" y="4781310"/>
            <a:ext cx="504825" cy="1079500"/>
          </a:xfrm>
          <a:custGeom>
            <a:avLst/>
            <a:gdLst>
              <a:gd name="T0" fmla="*/ 0 w 318"/>
              <a:gd name="T1" fmla="*/ 0 h 680"/>
              <a:gd name="T2" fmla="*/ 144462 w 318"/>
              <a:gd name="T3" fmla="*/ 71437 h 680"/>
              <a:gd name="T4" fmla="*/ 360362 w 318"/>
              <a:gd name="T5" fmla="*/ 360362 h 680"/>
              <a:gd name="T6" fmla="*/ 431800 w 318"/>
              <a:gd name="T7" fmla="*/ 936625 h 680"/>
              <a:gd name="T8" fmla="*/ 504825 w 318"/>
              <a:gd name="T9" fmla="*/ 107950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680"/>
              <a:gd name="T17" fmla="*/ 318 w 318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680">
                <a:moveTo>
                  <a:pt x="0" y="0"/>
                </a:moveTo>
                <a:cubicBezTo>
                  <a:pt x="26" y="3"/>
                  <a:pt x="53" y="7"/>
                  <a:pt x="91" y="45"/>
                </a:cubicBezTo>
                <a:cubicBezTo>
                  <a:pt x="129" y="83"/>
                  <a:pt x="197" y="136"/>
                  <a:pt x="227" y="227"/>
                </a:cubicBezTo>
                <a:cubicBezTo>
                  <a:pt x="257" y="318"/>
                  <a:pt x="257" y="515"/>
                  <a:pt x="272" y="590"/>
                </a:cubicBezTo>
                <a:cubicBezTo>
                  <a:pt x="287" y="665"/>
                  <a:pt x="310" y="665"/>
                  <a:pt x="318" y="68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Forma livre 8"/>
          <p:cNvSpPr/>
          <p:nvPr/>
        </p:nvSpPr>
        <p:spPr>
          <a:xfrm>
            <a:off x="7301132" y="5176911"/>
            <a:ext cx="295422" cy="1125415"/>
          </a:xfrm>
          <a:custGeom>
            <a:avLst/>
            <a:gdLst>
              <a:gd name="connsiteX0" fmla="*/ 0 w 295422"/>
              <a:gd name="connsiteY0" fmla="*/ 0 h 1125415"/>
              <a:gd name="connsiteX1" fmla="*/ 239151 w 295422"/>
              <a:gd name="connsiteY1" fmla="*/ 675249 h 1125415"/>
              <a:gd name="connsiteX2" fmla="*/ 281354 w 295422"/>
              <a:gd name="connsiteY2" fmla="*/ 1097280 h 1125415"/>
              <a:gd name="connsiteX3" fmla="*/ 281354 w 295422"/>
              <a:gd name="connsiteY3" fmla="*/ 1097280 h 1125415"/>
              <a:gd name="connsiteX4" fmla="*/ 295422 w 295422"/>
              <a:gd name="connsiteY4" fmla="*/ 1125415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2" h="1125415">
                <a:moveTo>
                  <a:pt x="0" y="0"/>
                </a:moveTo>
                <a:cubicBezTo>
                  <a:pt x="96129" y="246184"/>
                  <a:pt x="192259" y="492369"/>
                  <a:pt x="239151" y="675249"/>
                </a:cubicBezTo>
                <a:cubicBezTo>
                  <a:pt x="286043" y="858129"/>
                  <a:pt x="281354" y="1097280"/>
                  <a:pt x="281354" y="1097280"/>
                </a:cubicBezTo>
                <a:lnTo>
                  <a:pt x="281354" y="1097280"/>
                </a:lnTo>
                <a:lnTo>
                  <a:pt x="295422" y="1125415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668344" y="6093296"/>
            <a:ext cx="5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VJE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3635732"/>
            <a:ext cx="5760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VAP</a:t>
            </a:r>
            <a:endParaRPr lang="pt-BR" b="1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2699792" y="1196752"/>
            <a:ext cx="3240360" cy="57606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pt-B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Triângulo perigoso da face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304501" y="3115860"/>
            <a:ext cx="747343" cy="12251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1086760" y="4365625"/>
            <a:ext cx="965083" cy="214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60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  <p:bldP spid="59400" grpId="0" animBg="1"/>
      <p:bldP spid="59401" grpId="0" animBg="1"/>
      <p:bldP spid="59406" grpId="0" animBg="1"/>
      <p:bldP spid="9" grpId="0" animBg="1"/>
      <p:bldP spid="10" grpId="0" animBg="1"/>
      <p:bldP spid="11" grpId="0" animBg="1"/>
      <p:bldP spid="12" grpId="0" build="p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Drenagem linfática: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colar pericervical para os linfonodos cervicais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profundos</a:t>
            </a:r>
            <a:b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F66122-008-f06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1700213"/>
            <a:ext cx="4464050" cy="496887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66122-008-f1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489450" cy="496887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83768" y="1187460"/>
            <a:ext cx="3816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Tronco subclávio 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DT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DLD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572000" y="1268760"/>
            <a:ext cx="432048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45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3861048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Irrigação sanguínea superficial: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ramos da ACE e ACI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Drenagem venosa: v. facial e v. retromandibular – VJI e VJE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Drenagem linfática: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colar pericervical</a:t>
            </a: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NATOMIA CABEÇA E PESCOÇO 2017 RCG 0147\NEWS CABEÇA E PESCOÇO vasos superfici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6632"/>
            <a:ext cx="4716016" cy="3537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259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4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315</Words>
  <Application>Microsoft Office PowerPoint</Application>
  <PresentationFormat>Apresentação na tela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Vascularização da face e do couro cabeludo 1. Irrigação sanguínea:ramos da ACE e ACI (a. oftálmica) </vt:lpstr>
      <vt:lpstr>Anastomoses arteriais: entre ramos das artérias carótidas externa e interna.</vt:lpstr>
      <vt:lpstr>2. Drenagem venosa Veia facial; veia retromandibular – VJI e VJE;  Veia facial: veias oftálmicas sup. e inf. – seio cavernoso </vt:lpstr>
      <vt:lpstr>3. Drenagem linfática: colar pericervical para os linfonodos cervicais profundos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9</cp:revision>
  <dcterms:created xsi:type="dcterms:W3CDTF">2017-10-02T23:09:32Z</dcterms:created>
  <dcterms:modified xsi:type="dcterms:W3CDTF">2017-10-23T00:18:55Z</dcterms:modified>
</cp:coreProperties>
</file>