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325" r:id="rId3"/>
    <p:sldId id="326" r:id="rId4"/>
    <p:sldId id="269" r:id="rId5"/>
    <p:sldId id="327" r:id="rId6"/>
    <p:sldId id="328" r:id="rId7"/>
    <p:sldId id="270" r:id="rId8"/>
    <p:sldId id="272" r:id="rId9"/>
    <p:sldId id="273" r:id="rId10"/>
    <p:sldId id="329" r:id="rId11"/>
    <p:sldId id="330" r:id="rId12"/>
    <p:sldId id="332" r:id="rId13"/>
    <p:sldId id="333" r:id="rId14"/>
    <p:sldId id="334" r:id="rId15"/>
    <p:sldId id="307" r:id="rId16"/>
    <p:sldId id="308" r:id="rId17"/>
    <p:sldId id="309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3" r:id="rId29"/>
    <p:sldId id="324" r:id="rId30"/>
    <p:sldId id="331" r:id="rId31"/>
    <p:sldId id="305" r:id="rId32"/>
    <p:sldId id="300" r:id="rId33"/>
    <p:sldId id="301" r:id="rId34"/>
    <p:sldId id="299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9426D-7BE9-4216-9149-18AEDD5E0E5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5B027-EFFC-4AB0-85B3-0B05356B6D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47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mapa falante é uma técnica que objetiva representar graficamente uma situação problematizada da realidade comunitária, a qual deve ser elaborada coletivamente por pessoas interessadas em conhecer e resolver problemas identificados. É recomendável a sua aplicação quando se deseja a participação da população na realização do diagnóstico de determinada situação que os envolve e na formulação de planos e programas de ações, visando mudar a situação diagnosticada (Toledo, 2006: 146)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E5B027-EFFC-4AB0-85B3-0B05356B6DE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1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5ED3BBA-9981-40A0-AFC9-DDB3B758471C}" type="slidenum">
              <a:rPr lang="es-ES" altLang="pt-BR">
                <a:cs typeface="Arial" panose="020B0604020202020204" pitchFamily="34" charset="0"/>
              </a:rPr>
              <a:pPr eaLnBrk="1" hangingPunct="1"/>
              <a:t>28</a:t>
            </a:fld>
            <a:endParaRPr lang="es-ES" altLang="pt-BR"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33941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5697F60-8A25-4972-A009-67CF6CD82E0F}" type="slidenum">
              <a:rPr lang="es-ES" altLang="pt-BR">
                <a:cs typeface="Arial" panose="020B0604020202020204" pitchFamily="34" charset="0"/>
              </a:rPr>
              <a:pPr eaLnBrk="1" hangingPunct="1"/>
              <a:t>29</a:t>
            </a:fld>
            <a:endParaRPr lang="es-ES" altLang="pt-BR"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04194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7AB37D-86AE-4205-AA9D-E0485F2F765B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3956D3-635A-4820-89C3-EA2074C8D57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Planejamento Participativo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46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675F2A8-F9F3-4C07-A94B-D60C2819D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Fortalecimento de  vínculo entre a comunidade e o serviço</a:t>
            </a:r>
          </a:p>
          <a:p>
            <a:r>
              <a:rPr lang="pt-BR" dirty="0"/>
              <a:t>Organização da oferta dos serviços de acordo com necessidades da demanda; </a:t>
            </a:r>
          </a:p>
          <a:p>
            <a:r>
              <a:rPr lang="pt-BR" dirty="0"/>
              <a:t>Melhorias na qualidade do cuidado; </a:t>
            </a:r>
          </a:p>
          <a:p>
            <a:r>
              <a:rPr lang="pt-BR" dirty="0"/>
              <a:t>Oferece subsídios para a vigilância repensar os fatores de risco, situações de vulnerabilidade e avaliar a situação de saúde;</a:t>
            </a:r>
          </a:p>
          <a:p>
            <a:r>
              <a:rPr lang="pt-BR" dirty="0"/>
              <a:t>permitir o acompanhamento permanente da realidade local, com intuito de averiguar a efetividade dos serviços (cumprimento de metas)</a:t>
            </a:r>
          </a:p>
          <a:p>
            <a:pPr marL="393192" lvl="1" indent="0">
              <a:buNone/>
            </a:pPr>
            <a:r>
              <a:rPr lang="pt-BR" sz="1900" dirty="0"/>
              <a:t>			    (Ribeiro, Pedrosa, Nogueira e Souza, 2012)</a:t>
            </a:r>
          </a:p>
          <a:p>
            <a:pPr marL="393192" lvl="1" indent="0">
              <a:buNone/>
            </a:pPr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F8755EF-6835-4269-B548-F5DEA9BE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Vantagens</a:t>
            </a:r>
          </a:p>
        </p:txBody>
      </p:sp>
    </p:spTree>
    <p:extLst>
      <p:ext uri="{BB962C8B-B14F-4D97-AF65-F5344CB8AC3E}">
        <p14:creationId xmlns:p14="http://schemas.microsoft.com/office/powerpoint/2010/main" val="38601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43CE73E-5F14-40BD-93FC-AF9BD724B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Definição dos pressupostos básicos</a:t>
            </a:r>
          </a:p>
          <a:p>
            <a:r>
              <a:rPr lang="pt-BR" sz="2400" dirty="0"/>
              <a:t>Delimitação do território: geográfico, social</a:t>
            </a:r>
          </a:p>
          <a:p>
            <a:r>
              <a:rPr lang="pt-BR" sz="2400" dirty="0"/>
              <a:t>Identificação dos representantes/lideranças da comunidade</a:t>
            </a:r>
          </a:p>
          <a:p>
            <a:r>
              <a:rPr lang="pt-BR" sz="2400" dirty="0"/>
              <a:t>Coleta de dados secundários </a:t>
            </a:r>
            <a:r>
              <a:rPr lang="pt-BR" sz="1800" dirty="0"/>
              <a:t>(censo, dados epidemiológicos, recursos do território, dados administrativos – recursos, cobertura, concentração) </a:t>
            </a:r>
          </a:p>
          <a:p>
            <a:r>
              <a:rPr lang="pt-BR" sz="2400" dirty="0"/>
              <a:t>Coleta de dados primários –</a:t>
            </a:r>
            <a:r>
              <a:rPr lang="pt-BR" sz="1800" dirty="0"/>
              <a:t>o que a comunidade entende por saúde? como se cuida? Que itinerários utilizam para o seu cuidado?</a:t>
            </a:r>
          </a:p>
          <a:p>
            <a:r>
              <a:rPr lang="pt-BR" sz="2400" dirty="0"/>
              <a:t>Como a população e os recursos estão distribuídos no território. Cartografia social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C57F9A-E5AE-4A46-990D-8CCF7B7E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fazer?</a:t>
            </a:r>
          </a:p>
        </p:txBody>
      </p:sp>
    </p:spTree>
    <p:extLst>
      <p:ext uri="{BB962C8B-B14F-4D97-AF65-F5344CB8AC3E}">
        <p14:creationId xmlns:p14="http://schemas.microsoft.com/office/powerpoint/2010/main" val="168405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F4C192F-D861-431C-8EFF-AA65843B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Tempestade de ideias para construir uma listagem e problemas</a:t>
            </a:r>
          </a:p>
          <a:p>
            <a:r>
              <a:rPr lang="pt-BR" dirty="0"/>
              <a:t>Que problemas teremos governabilidade para resolver? Quais não?</a:t>
            </a:r>
          </a:p>
          <a:p>
            <a:r>
              <a:rPr lang="pt-BR" dirty="0"/>
              <a:t>Quais as necessidades de saúde – dados epidemiológicos, dos serviços, acessibilidade</a:t>
            </a:r>
          </a:p>
          <a:p>
            <a:r>
              <a:rPr lang="pt-BR" dirty="0"/>
              <a:t>Mapeamento (recursos, problemas, vulnerabilidades)</a:t>
            </a:r>
          </a:p>
          <a:p>
            <a:r>
              <a:rPr lang="pt-BR" dirty="0"/>
              <a:t>Delimitação dos problemas e potencialidades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5115909-8E2B-407A-8F69-B143EF5C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levantar informações?</a:t>
            </a:r>
          </a:p>
        </p:txBody>
      </p:sp>
    </p:spTree>
    <p:extLst>
      <p:ext uri="{BB962C8B-B14F-4D97-AF65-F5344CB8AC3E}">
        <p14:creationId xmlns:p14="http://schemas.microsoft.com/office/powerpoint/2010/main" val="200215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16920FC-28D2-4D41-838B-A6E85785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Reconhecer o território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01F276-376F-4D8B-AE52-250B6BB3C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Como se organiza, qual a dinâmica populacional, as condições de vida e situações ambientais. </a:t>
            </a:r>
          </a:p>
          <a:p>
            <a:r>
              <a:rPr lang="pt-BR" dirty="0"/>
              <a:t>Imagens fotográficas permitem registrar a panorâmica territorial, espaços construídos e/ou em edificação, locais de interesse para a vigilância (sucatas, ferros-velhos, borracharias, terrenos baldios, água parada, depósitos de lixo, </a:t>
            </a:r>
            <a:r>
              <a:rPr lang="pt-BR" dirty="0" err="1"/>
              <a:t>etc</a:t>
            </a:r>
            <a:r>
              <a:rPr lang="pt-BR" dirty="0"/>
              <a:t>), habitação, infraestrutura urbana e lugares de hábitos socioculturais</a:t>
            </a:r>
          </a:p>
          <a:p>
            <a:r>
              <a:rPr lang="pt-BR" dirty="0"/>
              <a:t>Identificação de áreas de risco, associando variáveis socioambientais e a saúde</a:t>
            </a:r>
          </a:p>
        </p:txBody>
      </p:sp>
    </p:spTree>
    <p:extLst>
      <p:ext uri="{BB962C8B-B14F-4D97-AF65-F5344CB8AC3E}">
        <p14:creationId xmlns:p14="http://schemas.microsoft.com/office/powerpoint/2010/main" val="426181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721E68F-0CD9-42D8-BB8D-1AFDA8092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definição coletiva do problema a ser enfrentado e na elaboração das ações resolutivas. </a:t>
            </a:r>
          </a:p>
          <a:p>
            <a:r>
              <a:rPr lang="pt-BR" dirty="0"/>
              <a:t>Para isso é necessária a utilização de metodologias participativas: grupo focal, </a:t>
            </a:r>
            <a:r>
              <a:rPr lang="pt-BR" dirty="0" err="1"/>
              <a:t>sociodrama</a:t>
            </a:r>
            <a:r>
              <a:rPr lang="pt-BR" dirty="0"/>
              <a:t>, mapas falantes, oficinas, observação participante</a:t>
            </a:r>
          </a:p>
          <a:p>
            <a:r>
              <a:rPr lang="pt-BR" dirty="0"/>
              <a:t>Estabelecimento de relação educativa entre equipe e população local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EE41790-8A08-4C74-9317-7E123648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Participação popular</a:t>
            </a:r>
          </a:p>
        </p:txBody>
      </p:sp>
    </p:spTree>
    <p:extLst>
      <p:ext uri="{BB962C8B-B14F-4D97-AF65-F5344CB8AC3E}">
        <p14:creationId xmlns:p14="http://schemas.microsoft.com/office/powerpoint/2010/main" val="36176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BIOMAPEAMENTO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6400800" cy="2209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b="1"/>
              <a:t>TÉCNICA DE ELABORAÇÃO DE MAPAS COMUNITÁRIOS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148263" y="5805488"/>
            <a:ext cx="3240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400"/>
              <a:t>Baseado em material da Profa. Dra. Cláudia Bógus</a:t>
            </a:r>
          </a:p>
        </p:txBody>
      </p:sp>
    </p:spTree>
    <p:extLst>
      <p:ext uri="{BB962C8B-B14F-4D97-AF65-F5344CB8AC3E}">
        <p14:creationId xmlns:p14="http://schemas.microsoft.com/office/powerpoint/2010/main" val="183720693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ORIGEM DO TERMO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2735262"/>
          </a:xfrm>
        </p:spPr>
        <p:txBody>
          <a:bodyPr/>
          <a:lstStyle/>
          <a:p>
            <a:pPr eaLnBrk="1" hangingPunct="1"/>
            <a:r>
              <a:rPr lang="pt-BR" altLang="pt-BR"/>
              <a:t>BIO – Grego – Bíos = Vida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Mapeamento das coisas que interessam à vida e fazem parte do dia a dia das pessoas.</a:t>
            </a:r>
          </a:p>
        </p:txBody>
      </p:sp>
    </p:spTree>
    <p:extLst>
      <p:ext uri="{BB962C8B-B14F-4D97-AF65-F5344CB8AC3E}">
        <p14:creationId xmlns:p14="http://schemas.microsoft.com/office/powerpoint/2010/main" val="187051525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pt-BR" altLang="pt-BR" sz="4000" b="1"/>
              <a:t>BIOMAPA – PARA QUE SERVE?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6718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sz="4000" dirty="0"/>
              <a:t>Para auxiliar 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z="2800" dirty="0"/>
              <a:t>Planejamento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z="2800" dirty="0"/>
              <a:t>Comunicação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z="2800" dirty="0"/>
              <a:t>Aprendizado sobre a comunidade</a:t>
            </a:r>
          </a:p>
        </p:txBody>
      </p:sp>
    </p:spTree>
    <p:extLst>
      <p:ext uri="{BB962C8B-B14F-4D97-AF65-F5344CB8AC3E}">
        <p14:creationId xmlns:p14="http://schemas.microsoft.com/office/powerpoint/2010/main" val="21064904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OFICINA DE BIOMAPA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168650"/>
          </a:xfrm>
        </p:spPr>
        <p:txBody>
          <a:bodyPr/>
          <a:lstStyle/>
          <a:p>
            <a:pPr eaLnBrk="1" hangingPunct="1"/>
            <a:r>
              <a:rPr lang="pt-BR" altLang="pt-BR"/>
              <a:t>Quem participa?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Atores sociais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/>
              <a:t>Comunidade 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/>
              <a:t>Planejadores locais</a:t>
            </a:r>
          </a:p>
        </p:txBody>
      </p:sp>
    </p:spTree>
    <p:extLst>
      <p:ext uri="{BB962C8B-B14F-4D97-AF65-F5344CB8AC3E}">
        <p14:creationId xmlns:p14="http://schemas.microsoft.com/office/powerpoint/2010/main" val="39800816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pt-BR" altLang="pt-BR" b="1"/>
              <a:t>BIOMAPA – OBJETIVOS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8893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sz="2400"/>
              <a:t>Fortalecer a organização social e os conhecimentos locais;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/>
              <a:t>Trocar informações sobre assuntos de interesse comum – possibilidade de formação de redes;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/>
              <a:t>Envolver atores sociais;</a:t>
            </a:r>
          </a:p>
        </p:txBody>
      </p:sp>
    </p:spTree>
    <p:extLst>
      <p:ext uri="{BB962C8B-B14F-4D97-AF65-F5344CB8AC3E}">
        <p14:creationId xmlns:p14="http://schemas.microsoft.com/office/powerpoint/2010/main" val="160123396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EAEA7D2-EB7A-4713-8607-E53D09F9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que capacita a população para o controle dos fatores que favorecem o bem-estar ou daqueles que podem por em risco e prejudicar sua qualidade de vida, lembrando sempre que ao conceito de qualidade de vida é polissêmico e varia conforme a cultura 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B75934A-B012-4018-B107-11D2931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Promoção da saúde</a:t>
            </a:r>
          </a:p>
        </p:txBody>
      </p:sp>
    </p:spTree>
    <p:extLst>
      <p:ext uri="{BB962C8B-B14F-4D97-AF65-F5344CB8AC3E}">
        <p14:creationId xmlns:p14="http://schemas.microsoft.com/office/powerpoint/2010/main" val="63758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pt-BR" altLang="pt-BR" b="1"/>
              <a:t>BIOMAPA – OBJETIVOS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1767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sz="2400"/>
              <a:t>Estimular o intercâmbio entre as várias instituições locais;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/>
              <a:t>Avaliar as necessidades da comunidade;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/>
              <a:t>Buscar solução coletiva/participativa;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/>
              <a:t>Formular ações de intervenção e auto-desenvolvimento.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5923657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COMO REALIZAR A OFICINA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2447925"/>
          </a:xfrm>
        </p:spPr>
        <p:txBody>
          <a:bodyPr/>
          <a:lstStyle/>
          <a:p>
            <a:pPr eaLnBrk="1" hangingPunct="1"/>
            <a:r>
              <a:rPr lang="pt-BR" altLang="pt-BR"/>
              <a:t>5 a 10 pessoas + planejador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Registrar todas as informações conhecidas;</a:t>
            </a:r>
          </a:p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75895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MAPEAMENTO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033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/>
              <a:t>Características físicas;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Utilizar legenda</a:t>
            </a:r>
          </a:p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Casas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Ruas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Negócios - comércio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Serviços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Comunicação</a:t>
            </a:r>
          </a:p>
        </p:txBody>
      </p:sp>
    </p:spTree>
    <p:extLst>
      <p:ext uri="{BB962C8B-B14F-4D97-AF65-F5344CB8AC3E}">
        <p14:creationId xmlns:p14="http://schemas.microsoft.com/office/powerpoint/2010/main" val="15787322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MAPEAMENTO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241675"/>
          </a:xfrm>
        </p:spPr>
        <p:txBody>
          <a:bodyPr/>
          <a:lstStyle/>
          <a:p>
            <a:pPr eaLnBrk="1" hangingPunct="1"/>
            <a:r>
              <a:rPr lang="pt-BR" altLang="pt-BR"/>
              <a:t>Inventário ambiental:</a:t>
            </a:r>
          </a:p>
          <a:p>
            <a:pPr lvl="1" eaLnBrk="1" hangingPunct="1"/>
            <a:r>
              <a:rPr lang="pt-BR" altLang="pt-BR"/>
              <a:t>Corpos d’água</a:t>
            </a:r>
          </a:p>
          <a:p>
            <a:pPr lvl="1" eaLnBrk="1" hangingPunct="1"/>
            <a:r>
              <a:rPr lang="pt-BR" altLang="pt-BR"/>
              <a:t>Praças</a:t>
            </a:r>
          </a:p>
          <a:p>
            <a:pPr lvl="1" eaLnBrk="1" hangingPunct="1"/>
            <a:r>
              <a:rPr lang="pt-BR" altLang="pt-BR"/>
              <a:t>Morros</a:t>
            </a:r>
          </a:p>
          <a:p>
            <a:pPr eaLnBrk="1" hangingPunct="1"/>
            <a:r>
              <a:rPr lang="pt-BR" altLang="pt-BR"/>
              <a:t>Documentação histórica</a:t>
            </a:r>
            <a:endParaRPr lang="pt-BR" altLang="pt-BR" sz="3600"/>
          </a:p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357976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MAPEAMENTO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241675"/>
          </a:xfrm>
        </p:spPr>
        <p:txBody>
          <a:bodyPr/>
          <a:lstStyle/>
          <a:p>
            <a:pPr eaLnBrk="1" hangingPunct="1"/>
            <a:r>
              <a:rPr lang="pt-BR" altLang="pt-BR"/>
              <a:t>Inventário cultural:</a:t>
            </a:r>
          </a:p>
          <a:p>
            <a:pPr lvl="1" eaLnBrk="1" hangingPunct="1"/>
            <a:r>
              <a:rPr lang="pt-BR" altLang="pt-BR"/>
              <a:t>Atividades</a:t>
            </a:r>
          </a:p>
          <a:p>
            <a:pPr lvl="1" eaLnBrk="1" hangingPunct="1"/>
            <a:r>
              <a:rPr lang="pt-BR" altLang="pt-BR"/>
              <a:t>Festejos</a:t>
            </a:r>
          </a:p>
          <a:p>
            <a:pPr lvl="1" eaLnBrk="1" hangingPunct="1"/>
            <a:r>
              <a:rPr lang="pt-BR" altLang="pt-BR"/>
              <a:t>Bibliotecas</a:t>
            </a:r>
          </a:p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506619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MAPEAMENTO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321175"/>
          </a:xfrm>
        </p:spPr>
        <p:txBody>
          <a:bodyPr/>
          <a:lstStyle/>
          <a:p>
            <a:pPr eaLnBrk="1" hangingPunct="1"/>
            <a:r>
              <a:rPr lang="pt-BR" altLang="pt-BR"/>
              <a:t>Sugestão - legenda</a:t>
            </a:r>
          </a:p>
          <a:p>
            <a:pPr eaLnBrk="1" hangingPunct="1"/>
            <a:endParaRPr lang="pt-BR" altLang="pt-BR"/>
          </a:p>
          <a:p>
            <a:pPr lvl="1" eaLnBrk="1" hangingPunct="1"/>
            <a:r>
              <a:rPr lang="pt-BR" altLang="pt-BR"/>
              <a:t>Indicar os pontos fortes e fracos</a:t>
            </a:r>
          </a:p>
          <a:p>
            <a:pPr lvl="1" eaLnBrk="1" hangingPunct="1"/>
            <a:r>
              <a:rPr lang="pt-BR" altLang="pt-BR"/>
              <a:t>Áreas perigosas – cinza;</a:t>
            </a:r>
          </a:p>
          <a:p>
            <a:pPr lvl="1" eaLnBrk="1" hangingPunct="1"/>
            <a:r>
              <a:rPr lang="pt-BR" altLang="pt-BR"/>
              <a:t>Iluminação pública – amarelo;</a:t>
            </a:r>
          </a:p>
          <a:p>
            <a:pPr lvl="1" eaLnBrk="1" hangingPunct="1"/>
            <a:r>
              <a:rPr lang="pt-BR" altLang="pt-BR"/>
              <a:t>Horta, área verde – verde</a:t>
            </a:r>
          </a:p>
          <a:p>
            <a:pPr lvl="1" eaLnBrk="1" hangingPunct="1"/>
            <a:r>
              <a:rPr lang="pt-BR" altLang="pt-BR"/>
              <a:t>Áreas de lazer – praças, quadras, teatro etc</a:t>
            </a:r>
          </a:p>
        </p:txBody>
      </p:sp>
    </p:spTree>
    <p:extLst>
      <p:ext uri="{BB962C8B-B14F-4D97-AF65-F5344CB8AC3E}">
        <p14:creationId xmlns:p14="http://schemas.microsoft.com/office/powerpoint/2010/main" val="113456451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MAPEAMENTO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321175"/>
          </a:xfrm>
        </p:spPr>
        <p:txBody>
          <a:bodyPr/>
          <a:lstStyle/>
          <a:p>
            <a:pPr eaLnBrk="1" hangingPunct="1"/>
            <a:endParaRPr lang="pt-BR" altLang="pt-BR" sz="3600"/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Pesquisa de campo pela comunidade (fotos, notícias etc);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Sugestão:</a:t>
            </a:r>
          </a:p>
          <a:p>
            <a:pPr eaLnBrk="1" hangingPunct="1"/>
            <a:r>
              <a:rPr lang="pt-BR" altLang="pt-BR"/>
              <a:t>Planos futuros: mapa propositivo de integração dos temas trabalhados.</a:t>
            </a:r>
          </a:p>
        </p:txBody>
      </p:sp>
    </p:spTree>
    <p:extLst>
      <p:ext uri="{BB962C8B-B14F-4D97-AF65-F5344CB8AC3E}">
        <p14:creationId xmlns:p14="http://schemas.microsoft.com/office/powerpoint/2010/main" val="18667522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RESULTADOS ESPERADOS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/>
              <a:t>Fortalecimento comunitário;</a:t>
            </a:r>
          </a:p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Inserção do conhecimento local nos processos de planejamento;</a:t>
            </a:r>
          </a:p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Identificação das potencialidades e fragilidades;</a:t>
            </a:r>
          </a:p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/>
              <a:t> Soluções coletivas para problemas locais.</a:t>
            </a:r>
          </a:p>
        </p:txBody>
      </p:sp>
    </p:spTree>
    <p:extLst>
      <p:ext uri="{BB962C8B-B14F-4D97-AF65-F5344CB8AC3E}">
        <p14:creationId xmlns:p14="http://schemas.microsoft.com/office/powerpoint/2010/main" val="269992484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pt-BR" sz="2800" b="1">
                <a:latin typeface="Comic Sans MS" panose="030F0702030302020204" pitchFamily="66" charset="0"/>
              </a:rPr>
              <a:t>MAPA DE NECESSIDADES DA COMUNIDADE</a:t>
            </a:r>
          </a:p>
        </p:txBody>
      </p:sp>
      <p:grpSp>
        <p:nvGrpSpPr>
          <p:cNvPr id="19459" name="Group 3"/>
          <p:cNvGrpSpPr>
            <a:grpSpLocks noChangeAspect="1"/>
          </p:cNvGrpSpPr>
          <p:nvPr/>
        </p:nvGrpSpPr>
        <p:grpSpPr bwMode="auto">
          <a:xfrm>
            <a:off x="2071688" y="1357313"/>
            <a:ext cx="4972050" cy="5143500"/>
            <a:chOff x="801" y="3034"/>
            <a:chExt cx="10440" cy="10800"/>
          </a:xfrm>
        </p:grpSpPr>
        <p:sp>
          <p:nvSpPr>
            <p:cNvPr id="19483" name="Rectangle 4"/>
            <p:cNvSpPr>
              <a:spLocks noChangeArrowheads="1"/>
            </p:cNvSpPr>
            <p:nvPr/>
          </p:nvSpPr>
          <p:spPr bwMode="auto">
            <a:xfrm>
              <a:off x="801" y="3034"/>
              <a:ext cx="10440" cy="1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9484" name="Text Box 5"/>
            <p:cNvSpPr txBox="1">
              <a:spLocks noChangeArrowheads="1"/>
            </p:cNvSpPr>
            <p:nvPr/>
          </p:nvSpPr>
          <p:spPr bwMode="auto">
            <a:xfrm>
              <a:off x="1881" y="3574"/>
              <a:ext cx="267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t-BR" altLang="pt-BR" sz="1100" b="1">
                  <a:latin typeface="Calibri" panose="020F0502020204030204" pitchFamily="34" charset="0"/>
                </a:rPr>
                <a:t>Aspectos comportamentais</a:t>
              </a:r>
              <a:endParaRPr lang="pt-BR" altLang="pt-BR"/>
            </a:p>
          </p:txBody>
        </p:sp>
      </p:grpSp>
      <p:sp>
        <p:nvSpPr>
          <p:cNvPr id="19460" name="Rectangle 6"/>
          <p:cNvSpPr>
            <a:spLocks noChangeAspect="1" noChangeArrowheads="1"/>
          </p:cNvSpPr>
          <p:nvPr/>
        </p:nvSpPr>
        <p:spPr bwMode="auto">
          <a:xfrm>
            <a:off x="3429000" y="3429000"/>
            <a:ext cx="2571750" cy="2143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1" name="CaixaDeTexto 6"/>
          <p:cNvSpPr txBox="1">
            <a:spLocks noChangeArrowheads="1"/>
          </p:cNvSpPr>
          <p:nvPr/>
        </p:nvSpPr>
        <p:spPr bwMode="auto">
          <a:xfrm>
            <a:off x="5715000" y="1643063"/>
            <a:ext cx="9286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Carências</a:t>
            </a:r>
          </a:p>
        </p:txBody>
      </p:sp>
      <p:sp>
        <p:nvSpPr>
          <p:cNvPr id="19462" name="CaixaDeTexto 7"/>
          <p:cNvSpPr txBox="1">
            <a:spLocks noChangeArrowheads="1"/>
          </p:cNvSpPr>
          <p:nvPr/>
        </p:nvSpPr>
        <p:spPr bwMode="auto">
          <a:xfrm>
            <a:off x="3429000" y="2714625"/>
            <a:ext cx="1285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Famílias desestruturadas</a:t>
            </a:r>
          </a:p>
        </p:txBody>
      </p:sp>
      <p:sp>
        <p:nvSpPr>
          <p:cNvPr id="19463" name="CaixaDeTexto 9"/>
          <p:cNvSpPr txBox="1">
            <a:spLocks noChangeArrowheads="1"/>
          </p:cNvSpPr>
          <p:nvPr/>
        </p:nvSpPr>
        <p:spPr bwMode="auto">
          <a:xfrm>
            <a:off x="4857750" y="2714625"/>
            <a:ext cx="1143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Habitações precárias</a:t>
            </a:r>
          </a:p>
        </p:txBody>
      </p:sp>
      <p:sp>
        <p:nvSpPr>
          <p:cNvPr id="19464" name="CaixaDeTexto 10"/>
          <p:cNvSpPr txBox="1">
            <a:spLocks noChangeArrowheads="1"/>
          </p:cNvSpPr>
          <p:nvPr/>
        </p:nvSpPr>
        <p:spPr bwMode="auto">
          <a:xfrm>
            <a:off x="2143125" y="4786313"/>
            <a:ext cx="1285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Gangues </a:t>
            </a:r>
          </a:p>
        </p:txBody>
      </p:sp>
      <p:sp>
        <p:nvSpPr>
          <p:cNvPr id="19465" name="CaixaDeTexto 12"/>
          <p:cNvSpPr txBox="1">
            <a:spLocks noChangeArrowheads="1"/>
          </p:cNvSpPr>
          <p:nvPr/>
        </p:nvSpPr>
        <p:spPr bwMode="auto">
          <a:xfrm>
            <a:off x="2500313" y="6070600"/>
            <a:ext cx="1285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Contaminação por chumbo</a:t>
            </a:r>
          </a:p>
        </p:txBody>
      </p:sp>
      <p:sp>
        <p:nvSpPr>
          <p:cNvPr id="19466" name="CaixaDeTexto 13"/>
          <p:cNvSpPr txBox="1">
            <a:spLocks noChangeArrowheads="1"/>
          </p:cNvSpPr>
          <p:nvPr/>
        </p:nvSpPr>
        <p:spPr bwMode="auto">
          <a:xfrm>
            <a:off x="5500688" y="5929313"/>
            <a:ext cx="1285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Evasão escolar</a:t>
            </a:r>
          </a:p>
        </p:txBody>
      </p:sp>
      <p:sp>
        <p:nvSpPr>
          <p:cNvPr id="19467" name="CaixaDeTexto 14"/>
          <p:cNvSpPr txBox="1">
            <a:spLocks noChangeArrowheads="1"/>
          </p:cNvSpPr>
          <p:nvPr/>
        </p:nvSpPr>
        <p:spPr bwMode="auto">
          <a:xfrm>
            <a:off x="6000750" y="5072063"/>
            <a:ext cx="10715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Analfabetismo</a:t>
            </a:r>
          </a:p>
        </p:txBody>
      </p:sp>
      <p:sp>
        <p:nvSpPr>
          <p:cNvPr id="19468" name="CaixaDeTexto 15"/>
          <p:cNvSpPr txBox="1">
            <a:spLocks noChangeArrowheads="1"/>
          </p:cNvSpPr>
          <p:nvPr/>
        </p:nvSpPr>
        <p:spPr bwMode="auto">
          <a:xfrm>
            <a:off x="3429000" y="5000625"/>
            <a:ext cx="714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Abuso infantil </a:t>
            </a:r>
          </a:p>
        </p:txBody>
      </p:sp>
      <p:sp>
        <p:nvSpPr>
          <p:cNvPr id="19469" name="CaixaDeTexto 16"/>
          <p:cNvSpPr txBox="1">
            <a:spLocks noChangeArrowheads="1"/>
          </p:cNvSpPr>
          <p:nvPr/>
        </p:nvSpPr>
        <p:spPr bwMode="auto">
          <a:xfrm>
            <a:off x="4357688" y="4141788"/>
            <a:ext cx="571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Crime</a:t>
            </a:r>
          </a:p>
          <a:p>
            <a:pPr eaLnBrk="1" hangingPunct="1"/>
            <a:endParaRPr lang="pt-BR" altLang="pt-BR" sz="1100">
              <a:latin typeface="Calibri" panose="020F0502020204030204" pitchFamily="34" charset="0"/>
            </a:endParaRPr>
          </a:p>
        </p:txBody>
      </p:sp>
      <p:sp>
        <p:nvSpPr>
          <p:cNvPr id="19470" name="CaixaDeTexto 17"/>
          <p:cNvSpPr txBox="1">
            <a:spLocks noChangeArrowheads="1"/>
          </p:cNvSpPr>
          <p:nvPr/>
        </p:nvSpPr>
        <p:spPr bwMode="auto">
          <a:xfrm>
            <a:off x="5143500" y="5070475"/>
            <a:ext cx="8572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Distúrbios mentais</a:t>
            </a:r>
          </a:p>
        </p:txBody>
      </p:sp>
      <p:sp>
        <p:nvSpPr>
          <p:cNvPr id="19471" name="CaixaDeTexto 18"/>
          <p:cNvSpPr txBox="1">
            <a:spLocks noChangeArrowheads="1"/>
          </p:cNvSpPr>
          <p:nvPr/>
        </p:nvSpPr>
        <p:spPr bwMode="auto">
          <a:xfrm>
            <a:off x="5143500" y="3714750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sz="1100" b="1">
                <a:latin typeface="Calibri" panose="020F0502020204030204" pitchFamily="34" charset="0"/>
              </a:rPr>
              <a:t>Pichações</a:t>
            </a:r>
          </a:p>
        </p:txBody>
      </p:sp>
      <p:cxnSp>
        <p:nvCxnSpPr>
          <p:cNvPr id="19472" name="Conector reto 20"/>
          <p:cNvCxnSpPr>
            <a:cxnSpLocks noChangeShapeType="1"/>
          </p:cNvCxnSpPr>
          <p:nvPr/>
        </p:nvCxnSpPr>
        <p:spPr bwMode="auto">
          <a:xfrm rot="16200000" flipH="1">
            <a:off x="3493294" y="2350294"/>
            <a:ext cx="2143125" cy="14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Conector reto 22"/>
          <p:cNvCxnSpPr>
            <a:cxnSpLocks noChangeShapeType="1"/>
          </p:cNvCxnSpPr>
          <p:nvPr/>
        </p:nvCxnSpPr>
        <p:spPr bwMode="auto">
          <a:xfrm rot="5400000">
            <a:off x="2928144" y="4499769"/>
            <a:ext cx="21431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Conector reto 24"/>
          <p:cNvCxnSpPr>
            <a:cxnSpLocks noChangeShapeType="1"/>
          </p:cNvCxnSpPr>
          <p:nvPr/>
        </p:nvCxnSpPr>
        <p:spPr bwMode="auto">
          <a:xfrm rot="5400000">
            <a:off x="3929856" y="4501357"/>
            <a:ext cx="21431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Conector reto 26"/>
          <p:cNvCxnSpPr>
            <a:cxnSpLocks noChangeShapeType="1"/>
            <a:endCxn id="19460" idx="3"/>
          </p:cNvCxnSpPr>
          <p:nvPr/>
        </p:nvCxnSpPr>
        <p:spPr bwMode="auto">
          <a:xfrm>
            <a:off x="5000625" y="4071938"/>
            <a:ext cx="1000125" cy="428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Conector reto 28"/>
          <p:cNvCxnSpPr>
            <a:cxnSpLocks noChangeShapeType="1"/>
            <a:endCxn id="19483" idx="2"/>
          </p:cNvCxnSpPr>
          <p:nvPr/>
        </p:nvCxnSpPr>
        <p:spPr bwMode="auto">
          <a:xfrm rot="5400000">
            <a:off x="4100513" y="6029325"/>
            <a:ext cx="928688" cy="14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Conector reto 31"/>
          <p:cNvCxnSpPr>
            <a:cxnSpLocks noChangeShapeType="1"/>
          </p:cNvCxnSpPr>
          <p:nvPr/>
        </p:nvCxnSpPr>
        <p:spPr bwMode="auto">
          <a:xfrm rot="5400000" flipH="1" flipV="1">
            <a:off x="2071688" y="2214563"/>
            <a:ext cx="1571625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Conector reto 35"/>
          <p:cNvCxnSpPr>
            <a:cxnSpLocks noChangeShapeType="1"/>
          </p:cNvCxnSpPr>
          <p:nvPr/>
        </p:nvCxnSpPr>
        <p:spPr bwMode="auto">
          <a:xfrm>
            <a:off x="2071688" y="5572125"/>
            <a:ext cx="10001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Conector reto 37"/>
          <p:cNvCxnSpPr>
            <a:cxnSpLocks noChangeShapeType="1"/>
            <a:endCxn id="19483" idx="3"/>
          </p:cNvCxnSpPr>
          <p:nvPr/>
        </p:nvCxnSpPr>
        <p:spPr bwMode="auto">
          <a:xfrm rot="16200000" flipH="1">
            <a:off x="5664994" y="2550319"/>
            <a:ext cx="1428750" cy="13287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Conector reto 39"/>
          <p:cNvCxnSpPr>
            <a:cxnSpLocks noChangeShapeType="1"/>
          </p:cNvCxnSpPr>
          <p:nvPr/>
        </p:nvCxnSpPr>
        <p:spPr bwMode="auto">
          <a:xfrm>
            <a:off x="6000750" y="5572125"/>
            <a:ext cx="642938" cy="357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Conector reto 41"/>
          <p:cNvCxnSpPr>
            <a:cxnSpLocks noChangeShapeType="1"/>
          </p:cNvCxnSpPr>
          <p:nvPr/>
        </p:nvCxnSpPr>
        <p:spPr bwMode="auto">
          <a:xfrm rot="10800000" flipV="1">
            <a:off x="2286000" y="5572125"/>
            <a:ext cx="1214438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2" name="Espaço Reservado para Número de Slide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5F9A9B5-6FC4-4C80-802C-3AFD6B7251C2}" type="slidenum">
              <a:rPr lang="es-ES" altLang="pt-BR"/>
              <a:pPr eaLnBrk="1" hangingPunct="1"/>
              <a:t>28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2744360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19475" y="83661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altLang="pt-BR"/>
          </a:p>
        </p:txBody>
      </p:sp>
      <p:sp>
        <p:nvSpPr>
          <p:cNvPr id="2048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2048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943386"/>
              </p:ext>
            </p:extLst>
          </p:nvPr>
        </p:nvGraphicFramePr>
        <p:xfrm>
          <a:off x="180975" y="785813"/>
          <a:ext cx="8820150" cy="5811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4" imgW="8819693" imgH="5381244" progId="Word.Document.8">
                  <p:embed/>
                </p:oleObj>
              </mc:Choice>
              <mc:Fallback>
                <p:oleObj name="Document" r:id="rId4" imgW="8819693" imgH="53812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785813"/>
                        <a:ext cx="8820150" cy="5811539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A244B0A-DAC3-4544-B876-896CCDE91E99}" type="slidenum">
              <a:rPr lang="es-ES" altLang="pt-BR"/>
              <a:pPr eaLnBrk="1" hangingPunct="1"/>
              <a:t>29</a:t>
            </a:fld>
            <a:endParaRPr lang="es-ES" altLang="pt-BR"/>
          </a:p>
        </p:txBody>
      </p:sp>
      <p:sp>
        <p:nvSpPr>
          <p:cNvPr id="20486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pt-BR" sz="2800" b="1">
                <a:latin typeface="Comic Sans MS" panose="030F0702030302020204" pitchFamily="66" charset="0"/>
              </a:rPr>
              <a:t>MAPA DE POTENCIALIDADES DA COMUNIDADE</a:t>
            </a:r>
          </a:p>
        </p:txBody>
      </p:sp>
    </p:spTree>
    <p:extLst>
      <p:ext uri="{BB962C8B-B14F-4D97-AF65-F5344CB8AC3E}">
        <p14:creationId xmlns:p14="http://schemas.microsoft.com/office/powerpoint/2010/main" val="13990009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FB216A1-C63E-46C2-87AF-F4173CD4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1328"/>
            <a:ext cx="8496944" cy="4525963"/>
          </a:xfrm>
        </p:spPr>
        <p:txBody>
          <a:bodyPr/>
          <a:lstStyle/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Promover a equidade e a melhoria das condições e dos modos de viver, ampliando a potencialidade da saúde individual e coletiva e reduzindo vulnerabilidades e riscos à saúde decorrentes dos determinantes sociais, econômicos, políticos, culturais e ambientais.</a:t>
            </a:r>
          </a:p>
          <a:p>
            <a:r>
              <a:rPr lang="pt-BR" dirty="0"/>
              <a:t>Ampliação da autonomia e corresponsabilidade de sujeitos e coletividades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213E3DF-8FCE-4768-B352-9A09E77F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Política Nacional de Saúde (2017)</a:t>
            </a:r>
          </a:p>
        </p:txBody>
      </p:sp>
    </p:spTree>
    <p:extLst>
      <p:ext uri="{BB962C8B-B14F-4D97-AF65-F5344CB8AC3E}">
        <p14:creationId xmlns:p14="http://schemas.microsoft.com/office/powerpoint/2010/main" val="2447897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DE37759-F955-4149-93ED-96BB0BCE8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44824" y="77792"/>
            <a:ext cx="13128211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45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Experiência relatada por Franco &amp; </a:t>
            </a:r>
            <a:r>
              <a:rPr lang="pt-BR" dirty="0" err="1"/>
              <a:t>Koifman</a:t>
            </a:r>
            <a:r>
              <a:rPr lang="pt-BR" dirty="0"/>
              <a:t> (2010)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o problema relatado?</a:t>
            </a:r>
          </a:p>
          <a:p>
            <a:r>
              <a:rPr lang="pt-BR" dirty="0"/>
              <a:t>Qual a estratégia proposta pela Equipe de saúde na busca de solução?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100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Necessidades sentidas, tensão entre comunidade e equipe</a:t>
            </a:r>
          </a:p>
          <a:p>
            <a:r>
              <a:rPr lang="pt-BR" dirty="0"/>
              <a:t>Associação de moradores não tinha clareza sobre o que é controle social</a:t>
            </a:r>
          </a:p>
          <a:p>
            <a:r>
              <a:rPr lang="pt-BR" dirty="0"/>
              <a:t>Oficina com trabalhadores  sobre controle social</a:t>
            </a:r>
          </a:p>
          <a:p>
            <a:r>
              <a:rPr lang="pt-BR" dirty="0"/>
              <a:t>Levantamento de problemas que acometem a comunidade</a:t>
            </a:r>
          </a:p>
          <a:p>
            <a:r>
              <a:rPr lang="pt-BR" dirty="0"/>
              <a:t>Eleição de prioridades – árvore de problemas – identificação de causas e consequências e ações necessárias</a:t>
            </a:r>
          </a:p>
          <a:p>
            <a:r>
              <a:rPr lang="pt-BR" dirty="0"/>
              <a:t>Elaboração de plano de ação conjunto</a:t>
            </a:r>
          </a:p>
          <a:p>
            <a:r>
              <a:rPr lang="pt-BR" dirty="0"/>
              <a:t>Criação de elos entre equipe  e comunidade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Experiência relatada por Franco &amp; </a:t>
            </a:r>
            <a:r>
              <a:rPr lang="pt-BR" dirty="0" err="1"/>
              <a:t>Koifman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808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Criação de vínculos comunidade-serviço que firmaram compromissos sociais. </a:t>
            </a:r>
          </a:p>
          <a:p>
            <a:r>
              <a:rPr lang="pt-BR" dirty="0"/>
              <a:t>Corresponsabilidade</a:t>
            </a:r>
          </a:p>
          <a:p>
            <a:r>
              <a:rPr lang="pt-BR" dirty="0"/>
              <a:t>Intervenção na realidade local</a:t>
            </a:r>
          </a:p>
          <a:p>
            <a:r>
              <a:rPr lang="pt-BR" dirty="0"/>
              <a:t>Construção de espaço educativo mútuo</a:t>
            </a:r>
          </a:p>
          <a:p>
            <a:r>
              <a:rPr lang="pt-BR" dirty="0"/>
              <a:t>Implantação do Conselho Local de Saúde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positivos</a:t>
            </a:r>
          </a:p>
        </p:txBody>
      </p:sp>
    </p:spTree>
    <p:extLst>
      <p:ext uri="{BB962C8B-B14F-4D97-AF65-F5344CB8AC3E}">
        <p14:creationId xmlns:p14="http://schemas.microsoft.com/office/powerpoint/2010/main" val="1572078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www.scielo.br/img/revistas/icse/2010nahead/aopfig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29" y="170521"/>
            <a:ext cx="8020003" cy="600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9872" y="6153928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Franco e Koifman, 2010</a:t>
            </a:r>
          </a:p>
        </p:txBody>
      </p:sp>
    </p:spTree>
    <p:extLst>
      <p:ext uri="{BB962C8B-B14F-4D97-AF65-F5344CB8AC3E}">
        <p14:creationId xmlns:p14="http://schemas.microsoft.com/office/powerpoint/2010/main" val="246681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/>
              <a:t>Possibilidade de decidir  o quê, para quê, como e  de que forma  fazer.</a:t>
            </a:r>
          </a:p>
          <a:p>
            <a:r>
              <a:rPr lang="pt-BR" sz="3200" dirty="0"/>
              <a:t>Busca interferir na realidade social para transformá-la numa direção estabelecida em conjunto por todos os que participam da instituição, grupo ou movimento (</a:t>
            </a:r>
            <a:r>
              <a:rPr lang="pt-BR" sz="3200" dirty="0" err="1"/>
              <a:t>Moura,PS</a:t>
            </a:r>
            <a:r>
              <a:rPr lang="pt-BR" sz="3200" dirty="0"/>
              <a:t>)</a:t>
            </a:r>
          </a:p>
          <a:p>
            <a:r>
              <a:rPr lang="pt-BR" sz="3200" dirty="0"/>
              <a:t>O diagnóstico permite analisar a área de circunscrição como um todo e cada território específico, no que se refere a aspectos epidemiológicos, riscos, fatores de proteção, além de pontuar questões do próprio serviço (cobertura, atendimentos, ações, sistema de referência e </a:t>
            </a:r>
            <a:r>
              <a:rPr lang="pt-BR" sz="3200" dirty="0" err="1"/>
              <a:t>contra-referência</a:t>
            </a:r>
            <a:r>
              <a:rPr lang="pt-BR" sz="3200" dirty="0"/>
              <a:t>, </a:t>
            </a:r>
            <a:r>
              <a:rPr lang="pt-BR" sz="3200" dirty="0" err="1"/>
              <a:t>etc</a:t>
            </a:r>
            <a:r>
              <a:rPr lang="pt-BR" sz="3200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participativo</a:t>
            </a:r>
          </a:p>
        </p:txBody>
      </p:sp>
    </p:spTree>
    <p:extLst>
      <p:ext uri="{BB962C8B-B14F-4D97-AF65-F5344CB8AC3E}">
        <p14:creationId xmlns:p14="http://schemas.microsoft.com/office/powerpoint/2010/main" val="129285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B5CDCCE-7E22-476A-B7F5-17AF3BD5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Reorientação dos serviços de saúde (ESF) e reforço da ação comunitária</a:t>
            </a:r>
          </a:p>
          <a:p>
            <a:r>
              <a:rPr lang="pt-BR" sz="2400" i="1" dirty="0"/>
              <a:t>“PSF tem abrangência territorial, trabalha com conceitos de áreas, micro áreas, equipe multiprofissional, demanda organizada e exige em sua implantação a realização do diagnóstico comunitário como alicerce para o planejamento e programação das ações” </a:t>
            </a:r>
          </a:p>
          <a:p>
            <a:pPr marL="109728" indent="0">
              <a:buNone/>
            </a:pPr>
            <a:r>
              <a:rPr lang="pt-BR" sz="2400" dirty="0"/>
              <a:t>                            </a:t>
            </a:r>
            <a:r>
              <a:rPr lang="pt-BR" sz="1800" dirty="0"/>
              <a:t>(Ribeiro, Pedrosa, Nogueira e Souza, 2012)</a:t>
            </a:r>
          </a:p>
          <a:p>
            <a:r>
              <a:rPr lang="pt-BR" sz="2400" dirty="0"/>
              <a:t>É uma tecnologia que possibilita a organização do trabalho das equipes multiprofissionais </a:t>
            </a:r>
            <a:r>
              <a:rPr lang="pt-BR" sz="2400" dirty="0" err="1"/>
              <a:t>noterritório</a:t>
            </a:r>
            <a:r>
              <a:rPr lang="pt-BR" sz="2400" dirty="0"/>
              <a:t> para o enfrentamento de problemas complexos, heterogêneos, necessidades diferentes e perfis de extrema vulnerabilidade (</a:t>
            </a:r>
            <a:r>
              <a:rPr lang="pt-BR" sz="2400" dirty="0" err="1"/>
              <a:t>ibdem</a:t>
            </a:r>
            <a:r>
              <a:rPr lang="pt-BR" sz="2400" dirty="0"/>
              <a:t>)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8B9A0C6-7CCC-4D8C-8C19-F8E16C92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40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/>
              <a:t>Porque fazer diagnóstico participativo</a:t>
            </a:r>
          </a:p>
        </p:txBody>
      </p:sp>
    </p:spTree>
    <p:extLst>
      <p:ext uri="{BB962C8B-B14F-4D97-AF65-F5344CB8AC3E}">
        <p14:creationId xmlns:p14="http://schemas.microsoft.com/office/powerpoint/2010/main" val="300188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706020A-7666-40A9-AA75-062D0A3F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diagnóstico constitui o elemento ‘chave’ de reflexão sobre o cotidiano do serviço. </a:t>
            </a:r>
          </a:p>
          <a:p>
            <a:r>
              <a:rPr lang="pt-BR" dirty="0"/>
              <a:t>Objetiva:</a:t>
            </a:r>
          </a:p>
          <a:p>
            <a:pPr lvl="1"/>
            <a:r>
              <a:rPr lang="pt-BR" dirty="0"/>
              <a:t>identificar problemas; </a:t>
            </a:r>
          </a:p>
          <a:p>
            <a:pPr lvl="1"/>
            <a:r>
              <a:rPr lang="pt-BR" dirty="0"/>
              <a:t>estabelecer prioridades; </a:t>
            </a:r>
          </a:p>
          <a:p>
            <a:pPr lvl="1"/>
            <a:r>
              <a:rPr lang="pt-BR" dirty="0"/>
              <a:t>observar fatores que limitam o desenvolvimento das atividades; </a:t>
            </a:r>
          </a:p>
          <a:p>
            <a:pPr lvl="1"/>
            <a:r>
              <a:rPr lang="pt-BR" dirty="0"/>
              <a:t>instituir diretrizes para a definição de ações a serem implementadas e, </a:t>
            </a:r>
          </a:p>
          <a:p>
            <a:pPr lvl="1"/>
            <a:r>
              <a:rPr lang="pt-BR" dirty="0"/>
              <a:t>tornar clara a realidade da instituição de forma a possibilitar que o planejamento seja adequado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D61151B-4399-4DDB-9D48-3A26FBB6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15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86003"/>
          </a:xfrm>
        </p:spPr>
        <p:txBody>
          <a:bodyPr>
            <a:normAutofit/>
          </a:bodyPr>
          <a:lstStyle/>
          <a:p>
            <a:r>
              <a:rPr lang="pt-BR" dirty="0"/>
              <a:t>definição clara de políticas que possibilitem a fluidez das informações, </a:t>
            </a:r>
          </a:p>
          <a:p>
            <a:r>
              <a:rPr lang="pt-BR" dirty="0"/>
              <a:t>trabalho em equipe com distribuição de responsabilidades</a:t>
            </a:r>
          </a:p>
          <a:p>
            <a:r>
              <a:rPr lang="pt-BR" dirty="0"/>
              <a:t>democratização da tomada de decisões, enfatizando-se a coordenação de ações entre os diferentes setores da sociedade</a:t>
            </a:r>
          </a:p>
          <a:p>
            <a:r>
              <a:rPr lang="pt-BR" dirty="0"/>
              <a:t>Empoderamento – poder com os outros, em conexão, em relação.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necessário para o planejamento participativo?</a:t>
            </a:r>
          </a:p>
        </p:txBody>
      </p:sp>
    </p:spTree>
    <p:extLst>
      <p:ext uri="{BB962C8B-B14F-4D97-AF65-F5344CB8AC3E}">
        <p14:creationId xmlns:p14="http://schemas.microsoft.com/office/powerpoint/2010/main" val="153518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74035"/>
          </a:xfrm>
        </p:spPr>
        <p:txBody>
          <a:bodyPr>
            <a:normAutofit/>
          </a:bodyPr>
          <a:lstStyle/>
          <a:p>
            <a:r>
              <a:rPr lang="pt-BR" dirty="0"/>
              <a:t>Foi desenvolvido para instituições, grupos e movimentos que não têm como primeira tarefa ou missão aumentar o lucro, competir e sobreviver, mas contribuir para a construção da realidade social.</a:t>
            </a:r>
          </a:p>
          <a:p>
            <a:r>
              <a:rPr lang="pt-BR" dirty="0"/>
              <a:t>Parte da verificação de que </a:t>
            </a:r>
            <a:r>
              <a:rPr lang="pt-BR" b="1" dirty="0"/>
              <a:t>não existe participação real</a:t>
            </a:r>
            <a:r>
              <a:rPr lang="pt-BR" dirty="0"/>
              <a:t> em nossas sociedades, isto é, de que há pessoas e grupos dentro delas que </a:t>
            </a:r>
            <a:r>
              <a:rPr lang="pt-BR" b="1" dirty="0"/>
              <a:t>não podem dispor dos recursos necessários ao seu mínimo bem-estar </a:t>
            </a:r>
            <a:r>
              <a:rPr lang="pt-BR" dirty="0"/>
              <a:t>e que isto é decorrente da </a:t>
            </a:r>
            <a:r>
              <a:rPr lang="pt-BR" b="1" dirty="0"/>
              <a:t>organização estrutural injusta</a:t>
            </a:r>
            <a:r>
              <a:rPr lang="pt-BR" dirty="0"/>
              <a:t> destas mesmas sociedades.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pt-BR" dirty="0"/>
              <a:t>Planejamento participativo</a:t>
            </a:r>
          </a:p>
        </p:txBody>
      </p:sp>
    </p:spTree>
    <p:extLst>
      <p:ext uri="{BB962C8B-B14F-4D97-AF65-F5344CB8AC3E}">
        <p14:creationId xmlns:p14="http://schemas.microsoft.com/office/powerpoint/2010/main" val="132141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constrói um conjunto de conceitos, de modelos, de técnicas e de instrumentos que permitam utilizar processos científicos e ideológicos e organizar a participação para intervir na realidade, na direção conjuntamente estabelecida.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263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805</TotalTime>
  <Words>1379</Words>
  <Application>Microsoft Office PowerPoint</Application>
  <PresentationFormat>Apresentação na tela (4:3)</PresentationFormat>
  <Paragraphs>172</Paragraphs>
  <Slides>34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Comic Sans MS</vt:lpstr>
      <vt:lpstr>Lucida Sans Unicode</vt:lpstr>
      <vt:lpstr>Verdana</vt:lpstr>
      <vt:lpstr>Wingdings 2</vt:lpstr>
      <vt:lpstr>Wingdings 3</vt:lpstr>
      <vt:lpstr>Concourse</vt:lpstr>
      <vt:lpstr>Document</vt:lpstr>
      <vt:lpstr>Planejamento Participativo</vt:lpstr>
      <vt:lpstr>Promoção da saúde</vt:lpstr>
      <vt:lpstr>Política Nacional de Saúde (2017)</vt:lpstr>
      <vt:lpstr>Planejamento participativo</vt:lpstr>
      <vt:lpstr>Porque fazer diagnóstico participativo</vt:lpstr>
      <vt:lpstr>Apresentação do PowerPoint</vt:lpstr>
      <vt:lpstr>O que é necessário para o planejamento participativo?</vt:lpstr>
      <vt:lpstr>Planejamento participativo</vt:lpstr>
      <vt:lpstr>Apresentação do PowerPoint</vt:lpstr>
      <vt:lpstr>Vantagens</vt:lpstr>
      <vt:lpstr>Como fazer?</vt:lpstr>
      <vt:lpstr>Como levantar informações?</vt:lpstr>
      <vt:lpstr>Reconhecer o território</vt:lpstr>
      <vt:lpstr>Participação popular</vt:lpstr>
      <vt:lpstr>BIOMAPEAMENTO</vt:lpstr>
      <vt:lpstr>ORIGEM DO TERMO</vt:lpstr>
      <vt:lpstr>BIOMAPA – PARA QUE SERVE?</vt:lpstr>
      <vt:lpstr>OFICINA DE BIOMAPA</vt:lpstr>
      <vt:lpstr>BIOMAPA – OBJETIVOS</vt:lpstr>
      <vt:lpstr>BIOMAPA – OBJETIVOS</vt:lpstr>
      <vt:lpstr>COMO REALIZAR A OFICINA</vt:lpstr>
      <vt:lpstr>MAPEAMENTO</vt:lpstr>
      <vt:lpstr>MAPEAMENTO</vt:lpstr>
      <vt:lpstr>MAPEAMENTO</vt:lpstr>
      <vt:lpstr>MAPEAMENTO</vt:lpstr>
      <vt:lpstr>MAPEAMENTO</vt:lpstr>
      <vt:lpstr>RESULTADOS ESPERADOS</vt:lpstr>
      <vt:lpstr>Apresentação do PowerPoint</vt:lpstr>
      <vt:lpstr>Apresentação do PowerPoint</vt:lpstr>
      <vt:lpstr>Apresentação do PowerPoint</vt:lpstr>
      <vt:lpstr>Experiência relatada por Franco &amp; Koifman (2010)</vt:lpstr>
      <vt:lpstr>Experiência relatada por Franco &amp; Koifman</vt:lpstr>
      <vt:lpstr>Pontos positivos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Participativo</dc:title>
  <dc:creator>Douglas</dc:creator>
  <cp:lastModifiedBy>Helena Akemi Wada</cp:lastModifiedBy>
  <cp:revision>39</cp:revision>
  <dcterms:created xsi:type="dcterms:W3CDTF">2012-09-18T01:16:46Z</dcterms:created>
  <dcterms:modified xsi:type="dcterms:W3CDTF">2019-10-24T04:13:42Z</dcterms:modified>
</cp:coreProperties>
</file>