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DD69B0-9C6B-4180-8818-1B0DBA731815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63B01E-9FB3-460C-A707-B012B420991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4BA3-E108-4831-B5B2-92509AC9C9D8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2698-2388-4EBC-9255-99646A8E59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88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C1292-A6A4-4010-89AB-BB8145DCAEE7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FFD2-C327-463C-ACC3-AF9983DC27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878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DC5-C792-444F-9217-F3698FA94B09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314A-C6DE-4B40-BEF7-99C4965EB08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996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4350B-D70E-42F8-941E-62EAAA95CB50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3EBC-F85B-436B-B46A-85DC0AD42F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580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3172-3023-47DF-B505-B6DB54AAED31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2F56-EE77-4A9C-95EE-7526B0BE208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631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9474-B687-4B6E-9E8F-0977C68DDA05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AA1E-3CA2-4363-9FC2-0493792D05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436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F442B-C533-4B88-9D89-92D1AA6077EA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66BF-7A6A-4CCD-AF15-3CE00A2834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209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B0BD-CCC5-4D8E-9E66-E782A9715C5A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160E-D98C-4216-AF43-ED53C76498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158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E641E-8AA1-462F-AEB0-7A37D9F1025F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7443-D36A-484B-BA50-AEF2969F61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87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9827-7003-4822-A02C-BF57CDF2FB65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FBD69-4243-4DE4-B61C-E9744A0B70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837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B7A8-8BEC-47C7-9E65-8B9E86B045F6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9DF34-B8E5-499B-9387-9A298A99E7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06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2EFEBA-DB83-4367-A574-ABE59927E2A4}" type="datetimeFigureOut">
              <a:rPr lang="pt-BR"/>
              <a:pPr>
                <a:defRPr/>
              </a:pPr>
              <a:t>18/06/2020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DF86E9-B866-4884-B8B5-042A7EA0A4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39yAYr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eca.usp.br/pos/ppgcom/alunos/bolsa-de-estudos/normas-para-apresentacao-de-projeto" TargetMode="External"/><Relationship Id="rId2" Type="http://schemas.openxmlformats.org/officeDocument/2006/relationships/hyperlink" Target="https://goo.gl/rus4ej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A pesquisa em Relações Públicas e</a:t>
            </a:r>
            <a:br>
              <a:rPr lang="pt-BR" dirty="0"/>
            </a:br>
            <a:r>
              <a:rPr lang="pt-BR" dirty="0"/>
              <a:t>Boas práticas acadêmicas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024535"/>
            <a:ext cx="8640960" cy="1752600"/>
          </a:xfrm>
        </p:spPr>
        <p:txBody>
          <a:bodyPr rtlCol="0">
            <a:normAutofit/>
          </a:bodyPr>
          <a:lstStyle/>
          <a:p>
            <a:r>
              <a:rPr lang="pt-BR" b="1" dirty="0"/>
              <a:t>Disciplina: Introdução ao Campo da Comunicação  CCA 0321 </a:t>
            </a:r>
          </a:p>
          <a:p>
            <a:r>
              <a:rPr lang="pt-BR" dirty="0"/>
              <a:t>Prof. Dr. Richard </a:t>
            </a:r>
            <a:r>
              <a:rPr lang="pt-BR" dirty="0" err="1"/>
              <a:t>Romancini</a:t>
            </a:r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954055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4200" dirty="0"/>
              <a:t>A Pesquisa Quantitativa vs. Qualitativa - I </a:t>
            </a:r>
          </a:p>
        </p:txBody>
      </p:sp>
      <p:pic>
        <p:nvPicPr>
          <p:cNvPr id="20483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5937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35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5586412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-180528" y="116632"/>
            <a:ext cx="954055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t-BR" sz="4200" dirty="0"/>
              <a:t>A Pesquisa Quantitativa vs. Qualitativa - II </a:t>
            </a:r>
          </a:p>
        </p:txBody>
      </p:sp>
    </p:spTree>
    <p:extLst>
      <p:ext uri="{BB962C8B-B14F-4D97-AF65-F5344CB8AC3E}">
        <p14:creationId xmlns:p14="http://schemas.microsoft.com/office/powerpoint/2010/main" val="3828953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4150"/>
            <a:ext cx="9144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Relevância da abordagem qualitativa para as RP (Santos, 2011)</a:t>
            </a:r>
          </a:p>
        </p:txBody>
      </p:sp>
      <p:sp>
        <p:nvSpPr>
          <p:cNvPr id="22531" name="Espaço Reservado para Conteúdo 2"/>
          <p:cNvSpPr txBox="1">
            <a:spLocks/>
          </p:cNvSpPr>
          <p:nvPr/>
        </p:nvSpPr>
        <p:spPr bwMode="auto">
          <a:xfrm>
            <a:off x="474663" y="1587500"/>
            <a:ext cx="791368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639763" indent="-2730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indent="-182563">
              <a:spcBef>
                <a:spcPct val="20000"/>
              </a:spcBef>
              <a:buClr>
                <a:srgbClr val="4471A6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187450" indent="-182563">
              <a:spcBef>
                <a:spcPct val="20000"/>
              </a:spcBef>
              <a:buClr>
                <a:srgbClr val="B2C1D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1462088" indent="-182563">
              <a:spcBef>
                <a:spcPct val="20000"/>
              </a:spcBef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19192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3764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28336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2908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ClrTx/>
              <a:buSzPct val="90000"/>
              <a:buFont typeface="Arial" panose="020B0604020202020204" pitchFamily="34" charset="0"/>
              <a:buChar char="•"/>
            </a:pPr>
            <a:r>
              <a:rPr lang="pt-BR" altLang="pt-BR" sz="2800" dirty="0">
                <a:latin typeface="+mn-lt"/>
              </a:rPr>
              <a:t>“A relevância específica da pesquisa qualitativa para o estudo das Relações Públicas deve-se ao fato da </a:t>
            </a:r>
            <a:r>
              <a:rPr lang="pt-BR" altLang="pt-BR" sz="2800" dirty="0" err="1">
                <a:latin typeface="+mn-lt"/>
              </a:rPr>
              <a:t>plurização</a:t>
            </a:r>
            <a:r>
              <a:rPr lang="pt-BR" altLang="pt-BR" sz="2800" dirty="0">
                <a:latin typeface="+mn-lt"/>
              </a:rPr>
              <a:t> das esferas da vida” (</a:t>
            </a:r>
            <a:r>
              <a:rPr lang="pt-BR" altLang="pt-BR" sz="2800" dirty="0" err="1">
                <a:latin typeface="+mn-lt"/>
              </a:rPr>
              <a:t>Flick</a:t>
            </a:r>
            <a:r>
              <a:rPr lang="pt-BR" altLang="pt-BR" sz="2800" dirty="0">
                <a:latin typeface="+mn-lt"/>
              </a:rPr>
              <a:t>, 2004)</a:t>
            </a:r>
          </a:p>
          <a:p>
            <a:pPr eaLnBrk="1" hangingPunct="1"/>
            <a:endParaRPr lang="pt-BR" altLang="pt-BR" sz="1600" dirty="0">
              <a:latin typeface="+mn-lt"/>
            </a:endParaRPr>
          </a:p>
          <a:p>
            <a:pPr eaLnBrk="1" hangingPunct="1">
              <a:buClrTx/>
              <a:buSzPct val="90000"/>
              <a:buFont typeface="Arial" panose="020B0604020202020204" pitchFamily="34" charset="0"/>
              <a:buChar char="•"/>
            </a:pPr>
            <a:r>
              <a:rPr lang="pt-BR" altLang="pt-BR" sz="2800" dirty="0">
                <a:latin typeface="+mn-lt"/>
              </a:rPr>
              <a:t>E ?????</a:t>
            </a: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611560" y="3835400"/>
            <a:ext cx="64087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+mn-lt"/>
              </a:rPr>
              <a:t>Proporciona percepções e compreensões sobre um fenômeno e seu contexto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578884" y="4682493"/>
            <a:ext cx="52172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+mj-lt"/>
              </a:rPr>
              <a:t>Possibilitam tentar desvendar os cotidianos e </a:t>
            </a:r>
            <a:r>
              <a:rPr lang="pt-BR" altLang="pt-BR" sz="2400" b="1" dirty="0">
                <a:latin typeface="+mj-lt"/>
              </a:rPr>
              <a:t>as subjetividades </a:t>
            </a:r>
            <a:r>
              <a:rPr lang="pt-BR" altLang="pt-BR" sz="2400" dirty="0">
                <a:latin typeface="+mj-lt"/>
              </a:rPr>
              <a:t>daqueles com os quais se busca construir relacionamentos, daí perceber não ditos</a:t>
            </a:r>
          </a:p>
        </p:txBody>
      </p:sp>
    </p:spTree>
    <p:extLst>
      <p:ext uri="{BB962C8B-B14F-4D97-AF65-F5344CB8AC3E}">
        <p14:creationId xmlns:p14="http://schemas.microsoft.com/office/powerpoint/2010/main" val="298815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Condutas de pesquisa (FAPESP, 2014)</a:t>
            </a:r>
          </a:p>
        </p:txBody>
      </p:sp>
      <p:sp>
        <p:nvSpPr>
          <p:cNvPr id="24579" name="AutoShape 2" descr="Resultado de imagem para Roberto Porto Simões"/>
          <p:cNvSpPr>
            <a:spLocks noChangeAspect="1" noChangeArrowheads="1"/>
          </p:cNvSpPr>
          <p:nvPr/>
        </p:nvSpPr>
        <p:spPr bwMode="auto">
          <a:xfrm>
            <a:off x="155575" y="-2286000"/>
            <a:ext cx="30956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80" name="AutoShape 4" descr="Resultado de imagem para Roberto Porto Simões"/>
          <p:cNvSpPr>
            <a:spLocks noChangeAspect="1" noChangeArrowheads="1"/>
          </p:cNvSpPr>
          <p:nvPr/>
        </p:nvSpPr>
        <p:spPr bwMode="auto">
          <a:xfrm>
            <a:off x="307975" y="-2133600"/>
            <a:ext cx="30956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4581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556792"/>
            <a:ext cx="1963737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87350" y="1478800"/>
            <a:ext cx="5624810" cy="5324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+mn-lt"/>
              </a:rPr>
              <a:t>Más condutas graves mais comuns: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1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(a) A </a:t>
            </a:r>
            <a:r>
              <a:rPr lang="pt-BR" sz="2000" b="1" dirty="0">
                <a:latin typeface="+mn-lt"/>
              </a:rPr>
              <a:t>fabricação, </a:t>
            </a:r>
            <a:r>
              <a:rPr lang="pt-BR" sz="2000" dirty="0">
                <a:latin typeface="+mn-lt"/>
              </a:rPr>
              <a:t>ou afirmação de que foram obtidos ou conduzidos </a:t>
            </a:r>
            <a:r>
              <a:rPr lang="pt-BR" sz="2000" b="1" dirty="0">
                <a:latin typeface="+mn-lt"/>
              </a:rPr>
              <a:t>dados</a:t>
            </a:r>
            <a:r>
              <a:rPr lang="pt-BR" sz="2000" dirty="0">
                <a:latin typeface="+mn-lt"/>
              </a:rPr>
              <a:t>, procedimentos ou resultados que realmente não o foram.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(b) A </a:t>
            </a:r>
            <a:r>
              <a:rPr lang="pt-BR" sz="2000" b="1" dirty="0">
                <a:latin typeface="+mn-lt"/>
              </a:rPr>
              <a:t>falsificação</a:t>
            </a:r>
            <a:r>
              <a:rPr lang="pt-BR" sz="2000" dirty="0">
                <a:latin typeface="+mn-lt"/>
              </a:rPr>
              <a:t>, ou apresentação de dados, procedimentos ou resultados de pesquisa de maneira relevantemente modificada, imprecisa ou incompleta, a ponto de poder interferir na avaliação do peso científico que realmente conferem às conclusões que deles se extraem.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(c) O </a:t>
            </a:r>
            <a:r>
              <a:rPr lang="pt-BR" sz="2000" b="1" dirty="0">
                <a:latin typeface="+mn-lt"/>
              </a:rPr>
              <a:t>plágio</a:t>
            </a:r>
            <a:r>
              <a:rPr lang="pt-BR" sz="2000" dirty="0">
                <a:latin typeface="+mn-lt"/>
              </a:rPr>
              <a:t>, ou a utilização de ideias ou formulações verbais, orais ou escritas de outrem sem dar-lhe por elas, expressa e claramente, o devido crédito, de modo a gerar razoavelmente a percepção de que sejam ideias ou formulações de autoria própria.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  <p:sp>
        <p:nvSpPr>
          <p:cNvPr id="24583" name="CaixaDeTexto 6"/>
          <p:cNvSpPr txBox="1">
            <a:spLocks noChangeArrowheads="1"/>
          </p:cNvSpPr>
          <p:nvPr/>
        </p:nvSpPr>
        <p:spPr bwMode="auto">
          <a:xfrm>
            <a:off x="6651624" y="4449217"/>
            <a:ext cx="23848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r>
              <a:rPr lang="pt-BR" altLang="pt-BR" dirty="0">
                <a:latin typeface="+mn-lt"/>
              </a:rPr>
              <a:t>Fonte:  </a:t>
            </a:r>
            <a:r>
              <a:rPr lang="pt-BR" altLang="pt-BR" dirty="0">
                <a:latin typeface="+mn-lt"/>
                <a:hlinkClick r:id="rId3"/>
              </a:rPr>
              <a:t>https://goo.gl/39yAYr</a:t>
            </a:r>
            <a:r>
              <a:rPr lang="pt-BR" altLang="pt-BR" dirty="0"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5142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Condutas de pesquisa (FAPESP, 2014)</a:t>
            </a:r>
          </a:p>
        </p:txBody>
      </p:sp>
      <p:sp>
        <p:nvSpPr>
          <p:cNvPr id="25603" name="AutoShape 2" descr="Resultado de imagem para Roberto Porto Simões"/>
          <p:cNvSpPr>
            <a:spLocks noChangeAspect="1" noChangeArrowheads="1"/>
          </p:cNvSpPr>
          <p:nvPr/>
        </p:nvSpPr>
        <p:spPr bwMode="auto">
          <a:xfrm>
            <a:off x="155575" y="-2286000"/>
            <a:ext cx="30956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4" name="AutoShape 4" descr="Resultado de imagem para Roberto Porto Simões"/>
          <p:cNvSpPr>
            <a:spLocks noChangeAspect="1" noChangeArrowheads="1"/>
          </p:cNvSpPr>
          <p:nvPr/>
        </p:nvSpPr>
        <p:spPr bwMode="auto">
          <a:xfrm>
            <a:off x="307975" y="-2133600"/>
            <a:ext cx="30956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41671" y="1417638"/>
            <a:ext cx="7902575" cy="541686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>
                <a:latin typeface="+mn-lt"/>
              </a:rPr>
              <a:t>Plágio:</a:t>
            </a:r>
            <a:r>
              <a:rPr lang="pt-BR" sz="2400" dirty="0">
                <a:latin typeface="+mn-lt"/>
              </a:rPr>
              <a:t> </a:t>
            </a:r>
            <a:r>
              <a:rPr lang="pt-BR" sz="2400" dirty="0" err="1">
                <a:latin typeface="+mn-lt"/>
              </a:rPr>
              <a:t>Booth</a:t>
            </a:r>
            <a:r>
              <a:rPr lang="pt-BR" sz="2400" dirty="0">
                <a:latin typeface="+mn-lt"/>
              </a:rPr>
              <a:t> e colaboradores fazem crítica incisiva ao plágio, notando que: 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i="1" dirty="0">
                <a:latin typeface="+mn-lt"/>
              </a:rPr>
              <a:t>Quem plagia intencionalmente rouba mais do que simples palavras. Não identificando uma fonte, o plagiador rouba parte da </a:t>
            </a:r>
            <a:r>
              <a:rPr lang="pt-BR" sz="2000" b="1" i="1" dirty="0">
                <a:latin typeface="+mn-lt"/>
              </a:rPr>
              <a:t>pequena recompensa </a:t>
            </a:r>
            <a:r>
              <a:rPr lang="pt-BR" sz="2000" i="1" dirty="0">
                <a:latin typeface="+mn-lt"/>
              </a:rPr>
              <a:t>que a comunidade acadêmica tem a oferecer, o respeito que um pesquisador passa a vida inteira tentando conseguir. </a:t>
            </a:r>
            <a:r>
              <a:rPr lang="pt-BR" sz="2000" dirty="0">
                <a:latin typeface="+mn-lt"/>
              </a:rPr>
              <a:t>[...] </a:t>
            </a:r>
            <a:r>
              <a:rPr lang="pt-BR" sz="2000" i="1" dirty="0">
                <a:latin typeface="+mn-lt"/>
              </a:rPr>
              <a:t>Quando prefere não aprender as técnicas que a pesquisa pode ensinar, o plagiador não só compromete sua educação, como também rouba da sociedade em geral, </a:t>
            </a:r>
            <a:r>
              <a:rPr lang="pt-BR" sz="2000" dirty="0">
                <a:latin typeface="+mn-lt"/>
              </a:rPr>
              <a:t>[...]</a:t>
            </a:r>
            <a:r>
              <a:rPr lang="pt-BR" sz="2000" i="1" dirty="0">
                <a:latin typeface="+mn-lt"/>
              </a:rPr>
              <a:t>. Mais importante ainda, o plágio, assim como o roubo entre amigos, transforma em farrapos o tecido da comunidade. Quando o furto intelectual torna-se comum, a comunidade </a:t>
            </a:r>
            <a:br>
              <a:rPr lang="pt-BR" sz="2000" i="1" dirty="0">
                <a:latin typeface="+mn-lt"/>
              </a:rPr>
            </a:br>
            <a:r>
              <a:rPr lang="pt-BR" sz="2000" i="1" dirty="0">
                <a:latin typeface="+mn-lt"/>
              </a:rPr>
              <a:t>enche-se de suspeitas, depois fica </a:t>
            </a:r>
            <a:br>
              <a:rPr lang="pt-BR" sz="2000" i="1" dirty="0">
                <a:latin typeface="+mn-lt"/>
              </a:rPr>
            </a:br>
            <a:r>
              <a:rPr lang="pt-BR" sz="2000" i="1" dirty="0">
                <a:latin typeface="+mn-lt"/>
              </a:rPr>
              <a:t>desconfiada e por fim cínica – </a:t>
            </a:r>
            <a:r>
              <a:rPr lang="pt-BR" sz="2000" dirty="0">
                <a:latin typeface="+mn-lt"/>
              </a:rPr>
              <a:t>Quem 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se importa? Todo mundo faz 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mesmo. (2005, p. 328)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899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Condutas de pesquisa (FAPESP, 2014)</a:t>
            </a:r>
          </a:p>
        </p:txBody>
      </p:sp>
      <p:sp>
        <p:nvSpPr>
          <p:cNvPr id="26627" name="AutoShape 2" descr="Resultado de imagem para Roberto Porto Simões"/>
          <p:cNvSpPr>
            <a:spLocks noChangeAspect="1" noChangeArrowheads="1"/>
          </p:cNvSpPr>
          <p:nvPr/>
        </p:nvSpPr>
        <p:spPr bwMode="auto">
          <a:xfrm>
            <a:off x="155575" y="-2286000"/>
            <a:ext cx="30956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6628" name="AutoShape 4" descr="Resultado de imagem para Roberto Porto Simões"/>
          <p:cNvSpPr>
            <a:spLocks noChangeAspect="1" noChangeArrowheads="1"/>
          </p:cNvSpPr>
          <p:nvPr/>
        </p:nvSpPr>
        <p:spPr bwMode="auto">
          <a:xfrm>
            <a:off x="307975" y="-2133600"/>
            <a:ext cx="30956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41313" y="1628775"/>
            <a:ext cx="7902575" cy="4678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+mn-lt"/>
              </a:rPr>
              <a:t>Plágio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2800" b="1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latin typeface="+mn-lt"/>
              </a:rPr>
              <a:t>Remédio simples: </a:t>
            </a:r>
            <a:r>
              <a:rPr lang="pt-BR" sz="2800" dirty="0">
                <a:latin typeface="+mn-lt"/>
              </a:rPr>
              <a:t>citar o que fui utilizado (com bom senso, aquilo que é de domínio público não precisa ser citado)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28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latin typeface="+mn-lt"/>
              </a:rPr>
              <a:t>Evitar a falsa paráfrase </a:t>
            </a:r>
            <a:r>
              <a:rPr lang="pt-BR" sz="2800" dirty="0">
                <a:latin typeface="+mn-lt"/>
              </a:rPr>
              <a:t>(quando apenas são mudadas algumas palavras de outro autor, e – mesmo se dando crédito a ele – não se usa aspas)</a:t>
            </a:r>
            <a:endParaRPr lang="pt-BR" sz="24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170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0903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Textos para discussão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53852" y="980728"/>
            <a:ext cx="8856984" cy="5068888"/>
          </a:xfrm>
        </p:spPr>
        <p:txBody>
          <a:bodyPr/>
          <a:lstStyle/>
          <a:p>
            <a:r>
              <a:rPr lang="pt-BR" altLang="pt-BR" sz="2800" b="1" dirty="0"/>
              <a:t>O Processo de Pesquisa em Relações Públicas </a:t>
            </a:r>
            <a:r>
              <a:rPr lang="pt-BR" altLang="pt-BR" sz="2800" dirty="0"/>
              <a:t>– Cláudia Peixoto de Moura (2011)</a:t>
            </a:r>
          </a:p>
          <a:p>
            <a:pPr lvl="1"/>
            <a:r>
              <a:rPr lang="pt-BR" altLang="pt-BR" sz="2400" dirty="0"/>
              <a:t>Indica e discute os principais aspectos envolvidos no desenvolvimento de um projeto de pesquisa em RP</a:t>
            </a:r>
          </a:p>
          <a:p>
            <a:r>
              <a:rPr lang="pt-BR" altLang="pt-BR" sz="2800" b="1" dirty="0"/>
              <a:t>A pesquisa qualitativa como instrumento Fundamental para Relações Públicas </a:t>
            </a:r>
            <a:r>
              <a:rPr lang="pt-BR" altLang="pt-BR" sz="2800" dirty="0"/>
              <a:t>– Rosane </a:t>
            </a:r>
            <a:r>
              <a:rPr lang="pt-BR" altLang="pt-BR" sz="2800" dirty="0" err="1"/>
              <a:t>Palacci</a:t>
            </a:r>
            <a:r>
              <a:rPr lang="pt-BR" altLang="pt-BR" sz="2800" dirty="0"/>
              <a:t> dos Santos (2011)</a:t>
            </a:r>
          </a:p>
          <a:p>
            <a:pPr lvl="1"/>
            <a:r>
              <a:rPr lang="pt-BR" altLang="pt-BR" sz="2400" dirty="0"/>
              <a:t>Destaca a importância da investigação qualitativa envolvendo as RP</a:t>
            </a:r>
            <a:endParaRPr lang="pt-BR" altLang="pt-BR" sz="1050" dirty="0"/>
          </a:p>
          <a:p>
            <a:r>
              <a:rPr lang="pt-BR" altLang="pt-BR" sz="2800" b="1" dirty="0"/>
              <a:t>Código de Boas Práticas </a:t>
            </a:r>
            <a:r>
              <a:rPr lang="pt-BR" altLang="pt-BR" sz="2800" dirty="0"/>
              <a:t>– FAPESP (2014)</a:t>
            </a:r>
          </a:p>
          <a:p>
            <a:pPr lvl="1"/>
            <a:r>
              <a:rPr lang="pt-BR" altLang="pt-BR" sz="2400" dirty="0"/>
              <a:t>Aborda a investigação científica sobre </a:t>
            </a:r>
            <a:br>
              <a:rPr lang="pt-BR" altLang="pt-BR" sz="2400" dirty="0"/>
            </a:br>
            <a:r>
              <a:rPr lang="pt-BR" altLang="pt-BR" sz="2400" dirty="0"/>
              <a:t>o prisma da ética, indicando práticas </a:t>
            </a:r>
            <a:br>
              <a:rPr lang="pt-BR" altLang="pt-BR" sz="2400" dirty="0"/>
            </a:br>
            <a:r>
              <a:rPr lang="pt-BR" altLang="pt-BR" sz="2400" dirty="0"/>
              <a:t>condenáveis, que devem ser evitadas.</a:t>
            </a:r>
          </a:p>
        </p:txBody>
      </p:sp>
    </p:spTree>
    <p:extLst>
      <p:ext uri="{BB962C8B-B14F-4D97-AF65-F5344CB8AC3E}">
        <p14:creationId xmlns:p14="http://schemas.microsoft.com/office/powerpoint/2010/main" val="177005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6"/>
          <p:cNvSpPr txBox="1">
            <a:spLocks noChangeArrowheads="1"/>
          </p:cNvSpPr>
          <p:nvPr/>
        </p:nvSpPr>
        <p:spPr bwMode="auto">
          <a:xfrm>
            <a:off x="473075" y="1628775"/>
            <a:ext cx="5251450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+mn-lt"/>
              </a:rPr>
              <a:t>Como na pesquisa em qualquer outra área, em RP, uma investigação iniciável, com um conjunto de perguntas clássicas: o quê, por quê, onde, como, etc.?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pt-BR" altLang="pt-BR" sz="2400" dirty="0">
              <a:latin typeface="+mn-lt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+mn-lt"/>
              </a:rPr>
              <a:t>Assim, são sistematizados os tópicos centrais do projeto, como: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pt-BR" altLang="pt-BR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pt-BR" altLang="pt-BR" sz="2400" dirty="0"/>
          </a:p>
        </p:txBody>
      </p:sp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2051050" y="4652963"/>
            <a:ext cx="525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r>
              <a:rPr lang="pt-BR" altLang="pt-BR" sz="2000" dirty="0">
                <a:latin typeface="+mn-lt"/>
              </a:rPr>
              <a:t>Tema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2051050" y="5045075"/>
            <a:ext cx="525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r>
              <a:rPr lang="pt-BR" altLang="pt-BR" sz="2000" dirty="0">
                <a:latin typeface="+mn-lt"/>
              </a:rPr>
              <a:t>Problema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2038350" y="5476875"/>
            <a:ext cx="525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r>
              <a:rPr lang="pt-BR" altLang="pt-BR" sz="2000" dirty="0">
                <a:latin typeface="+mn-lt"/>
              </a:rPr>
              <a:t>Justificativa</a:t>
            </a: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2051050" y="5876925"/>
            <a:ext cx="525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r>
              <a:rPr lang="pt-BR" altLang="pt-BR" sz="2000" dirty="0">
                <a:latin typeface="+mn-lt"/>
              </a:rPr>
              <a:t>Objetivos</a:t>
            </a: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2051050" y="6269038"/>
            <a:ext cx="525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r>
              <a:rPr lang="pt-BR" altLang="pt-BR" sz="2000" dirty="0">
                <a:latin typeface="+mn-lt"/>
              </a:rPr>
              <a:t>Justificativa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O processo de pesquisa (Moura, 2011)</a:t>
            </a:r>
          </a:p>
        </p:txBody>
      </p:sp>
      <p:pic>
        <p:nvPicPr>
          <p:cNvPr id="10249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97050"/>
            <a:ext cx="3055938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34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Modelo de Projeto de Pesquisa – I (ECA)</a:t>
            </a:r>
          </a:p>
        </p:txBody>
      </p:sp>
      <p:sp>
        <p:nvSpPr>
          <p:cNvPr id="11267" name="CaixaDeTexto 2"/>
          <p:cNvSpPr txBox="1">
            <a:spLocks noChangeArrowheads="1"/>
          </p:cNvSpPr>
          <p:nvPr/>
        </p:nvSpPr>
        <p:spPr bwMode="auto">
          <a:xfrm>
            <a:off x="323528" y="1196752"/>
            <a:ext cx="770572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r>
              <a:rPr lang="pt-BR" altLang="pt-BR" sz="2400" b="1" dirty="0">
                <a:latin typeface="+mn-lt"/>
              </a:rPr>
              <a:t>Capa</a:t>
            </a:r>
            <a:endParaRPr lang="pt-BR" altLang="pt-BR" sz="2400" dirty="0">
              <a:latin typeface="+mn-lt"/>
            </a:endParaRPr>
          </a:p>
          <a:p>
            <a:pPr lvl="1" eaLnBrk="1" hangingPunct="1"/>
            <a:r>
              <a:rPr lang="pt-BR" altLang="pt-BR" sz="2000" dirty="0">
                <a:latin typeface="+mn-lt"/>
              </a:rPr>
              <a:t>Deverá conter as seguintes informações:</a:t>
            </a:r>
          </a:p>
          <a:p>
            <a:pPr lvl="1" eaLnBrk="1" hangingPunct="1"/>
            <a:r>
              <a:rPr lang="pt-BR" altLang="pt-BR" sz="2000" dirty="0">
                <a:latin typeface="+mn-lt"/>
              </a:rPr>
              <a:t>Título explicativo</a:t>
            </a:r>
          </a:p>
          <a:p>
            <a:pPr lvl="1" eaLnBrk="1" hangingPunct="1"/>
            <a:r>
              <a:rPr lang="pt-BR" altLang="pt-BR" sz="2000" dirty="0">
                <a:latin typeface="+mn-lt"/>
              </a:rPr>
              <a:t>Nível do projeto (Mestrado ou Doutorado)</a:t>
            </a:r>
          </a:p>
          <a:p>
            <a:pPr lvl="1" eaLnBrk="1" hangingPunct="1"/>
            <a:r>
              <a:rPr lang="pt-BR" altLang="pt-BR" sz="2000" dirty="0">
                <a:latin typeface="+mn-lt"/>
              </a:rPr>
              <a:t>Área de Concentração</a:t>
            </a:r>
          </a:p>
          <a:p>
            <a:pPr lvl="1" eaLnBrk="1" hangingPunct="1"/>
            <a:r>
              <a:rPr lang="pt-BR" altLang="pt-BR" sz="2000" dirty="0">
                <a:latin typeface="+mn-lt"/>
              </a:rPr>
              <a:t>Linha de Pesquisa</a:t>
            </a:r>
            <a:br>
              <a:rPr lang="pt-BR" altLang="pt-BR" sz="2400" dirty="0">
                <a:latin typeface="+mn-lt"/>
              </a:rPr>
            </a:br>
            <a:endParaRPr lang="pt-BR" altLang="pt-BR" sz="1400" dirty="0">
              <a:latin typeface="+mn-lt"/>
            </a:endParaRPr>
          </a:p>
          <a:p>
            <a:pPr eaLnBrk="1" hangingPunct="1"/>
            <a:r>
              <a:rPr lang="pt-BR" altLang="pt-BR" sz="2400" b="1" dirty="0">
                <a:latin typeface="+mn-lt"/>
              </a:rPr>
              <a:t>Página 01</a:t>
            </a:r>
            <a:endParaRPr lang="pt-BR" altLang="pt-BR" sz="2400" dirty="0">
              <a:latin typeface="+mn-lt"/>
            </a:endParaRPr>
          </a:p>
          <a:p>
            <a:pPr lvl="1" eaLnBrk="1" hangingPunct="1"/>
            <a:r>
              <a:rPr lang="pt-BR" altLang="pt-BR" sz="2000" dirty="0">
                <a:latin typeface="+mn-lt"/>
              </a:rPr>
              <a:t>Título e Resumo do Projeto (Até 05 linhas, somente em português)</a:t>
            </a:r>
          </a:p>
          <a:p>
            <a:pPr eaLnBrk="1" hangingPunct="1"/>
            <a:r>
              <a:rPr lang="pt-BR" altLang="pt-BR" sz="1200" dirty="0">
                <a:latin typeface="+mn-lt"/>
              </a:rPr>
              <a:t> </a:t>
            </a:r>
            <a:endParaRPr lang="pt-BR" altLang="pt-BR" sz="500" dirty="0">
              <a:latin typeface="+mn-lt"/>
            </a:endParaRPr>
          </a:p>
          <a:p>
            <a:pPr eaLnBrk="1" hangingPunct="1"/>
            <a:r>
              <a:rPr lang="pt-BR" altLang="pt-BR" sz="2400" b="1" dirty="0">
                <a:latin typeface="+mn-lt"/>
              </a:rPr>
              <a:t>Projeto de Pesquisa</a:t>
            </a:r>
            <a:endParaRPr lang="pt-BR" altLang="pt-BR" sz="2400" dirty="0">
              <a:latin typeface="+mn-lt"/>
            </a:endParaRPr>
          </a:p>
          <a:p>
            <a:pPr lvl="1" eaLnBrk="1" hangingPunct="1"/>
            <a:r>
              <a:rPr lang="pt-BR" altLang="pt-BR" sz="2000" b="1" dirty="0">
                <a:latin typeface="+mn-lt"/>
              </a:rPr>
              <a:t>1. Introdução</a:t>
            </a:r>
            <a:endParaRPr lang="pt-BR" altLang="pt-BR" sz="2000" dirty="0">
              <a:latin typeface="+mn-lt"/>
            </a:endParaRPr>
          </a:p>
          <a:p>
            <a:pPr lvl="1" eaLnBrk="1" hangingPunct="1"/>
            <a:r>
              <a:rPr lang="pt-BR" altLang="pt-BR" sz="2000" b="1" dirty="0">
                <a:latin typeface="+mn-lt"/>
              </a:rPr>
              <a:t>2. Objeto</a:t>
            </a:r>
            <a:endParaRPr lang="pt-BR" altLang="pt-BR" sz="2000" dirty="0">
              <a:latin typeface="+mn-lt"/>
            </a:endParaRPr>
          </a:p>
          <a:p>
            <a:pPr lvl="1" eaLnBrk="1" hangingPunct="1"/>
            <a:r>
              <a:rPr lang="pt-BR" altLang="pt-BR" sz="2000" dirty="0">
                <a:latin typeface="+mn-lt"/>
              </a:rPr>
              <a:t>Assunto e problema de pesquisa</a:t>
            </a:r>
          </a:p>
          <a:p>
            <a:pPr lvl="1" eaLnBrk="1" hangingPunct="1"/>
            <a:r>
              <a:rPr lang="pt-BR" altLang="pt-BR" sz="2000" dirty="0">
                <a:latin typeface="+mn-lt"/>
              </a:rPr>
              <a:t>Justificativa do estudo quanto à </a:t>
            </a:r>
            <a:br>
              <a:rPr lang="pt-BR" altLang="pt-BR" sz="2000" dirty="0">
                <a:latin typeface="+mn-lt"/>
              </a:rPr>
            </a:br>
            <a:r>
              <a:rPr lang="pt-BR" altLang="pt-BR" sz="2000" b="1" dirty="0">
                <a:latin typeface="+mn-lt"/>
              </a:rPr>
              <a:t>relevância e originalidade</a:t>
            </a:r>
          </a:p>
          <a:p>
            <a:pPr eaLnBrk="1" hangingPunct="1"/>
            <a:endParaRPr lang="pt-BR" altLang="pt-BR" sz="2400" dirty="0"/>
          </a:p>
        </p:txBody>
      </p:sp>
      <p:sp>
        <p:nvSpPr>
          <p:cNvPr id="12" name="Seta para a direita 11"/>
          <p:cNvSpPr/>
          <p:nvPr/>
        </p:nvSpPr>
        <p:spPr>
          <a:xfrm rot="19193352">
            <a:off x="4167717" y="5329913"/>
            <a:ext cx="865187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4716016" y="4439071"/>
            <a:ext cx="2897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r>
              <a:rPr lang="pt-BR" altLang="pt-BR" dirty="0">
                <a:latin typeface="+mn-lt"/>
              </a:rPr>
              <a:t>Trajetória e conhecimento do autor</a:t>
            </a:r>
          </a:p>
        </p:txBody>
      </p:sp>
    </p:spTree>
    <p:extLst>
      <p:ext uri="{BB962C8B-B14F-4D97-AF65-F5344CB8AC3E}">
        <p14:creationId xmlns:p14="http://schemas.microsoft.com/office/powerpoint/2010/main" val="4930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80276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Modelo de Projeto de Pesquisa – II (ECA)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55576" y="1556792"/>
            <a:ext cx="7561262" cy="51937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+mn-lt"/>
              </a:rPr>
              <a:t>3. Quadro Teórico de Referência</a:t>
            </a:r>
            <a:endParaRPr lang="pt-BR" sz="2400" dirty="0">
              <a:latin typeface="+mn-lt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Inserção do projeto dentro das pesquisas existentes e revisão da bibliografia fundamental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+mn-lt"/>
              </a:rPr>
              <a:t>4. Objetivos</a:t>
            </a:r>
            <a:endParaRPr lang="pt-BR" sz="2400" dirty="0">
              <a:latin typeface="+mn-lt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Gerais e específicos; teóricos e práticos.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05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+mn-lt"/>
              </a:rPr>
              <a:t>5. Procedimentos Metodológicos</a:t>
            </a:r>
            <a:endParaRPr lang="pt-BR" sz="2400" dirty="0">
              <a:latin typeface="+mn-lt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Explicitação dos métodos e técnicas de investigação; sua adequação ao projeto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1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+mn-lt"/>
              </a:rPr>
              <a:t>6. Considerações Finais</a:t>
            </a:r>
            <a:endParaRPr lang="pt-BR" sz="24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+mn-lt"/>
              </a:rPr>
              <a:t>7. Sumário de Pesquisa</a:t>
            </a:r>
            <a:endParaRPr lang="pt-BR" sz="2400" dirty="0">
              <a:latin typeface="+mn-lt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Esquematização do projeto em </a:t>
            </a:r>
            <a:br>
              <a:rPr lang="pt-BR" sz="2000" dirty="0">
                <a:latin typeface="+mn-lt"/>
              </a:rPr>
            </a:br>
            <a:r>
              <a:rPr lang="pt-BR" sz="2000" dirty="0">
                <a:latin typeface="+mn-lt"/>
              </a:rPr>
              <a:t>partes, capítulos, tópicos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76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Modelo de Projeto de Pesquisa – III (ECA)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088" y="1628775"/>
            <a:ext cx="7561262" cy="42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+mn-lt"/>
              </a:rPr>
              <a:t>8. Referências Bibliográficas</a:t>
            </a:r>
            <a:endParaRPr lang="pt-BR" sz="2400" dirty="0">
              <a:latin typeface="+mn-lt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Usar normas da ABNT (Associação Brasileira de Normas Técnicas) – Ver: </a:t>
            </a:r>
            <a:r>
              <a:rPr lang="pt-BR" sz="2000" dirty="0">
                <a:latin typeface="+mn-lt"/>
                <a:hlinkClick r:id="rId2"/>
              </a:rPr>
              <a:t>https://goo.gl/rus4ej</a:t>
            </a:r>
            <a:r>
              <a:rPr lang="pt-BR" sz="2000" dirty="0">
                <a:latin typeface="+mn-lt"/>
              </a:rPr>
              <a:t>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Máximo de 3 páginas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Fonte: </a:t>
            </a:r>
            <a:r>
              <a:rPr lang="pt-BR" sz="2000" dirty="0">
                <a:latin typeface="+mn-lt"/>
                <a:hlinkClick r:id="rId3"/>
              </a:rPr>
              <a:t>http://www3.eca.usp.br/pos/ppgcom/alunos/bolsa-de-estudos/normas-para-apresentacao-de-projeto</a:t>
            </a:r>
            <a:br>
              <a:rPr lang="pt-BR" sz="2000" dirty="0">
                <a:latin typeface="+mn-lt"/>
              </a:rPr>
            </a:br>
            <a:endParaRPr lang="pt-BR" sz="2000" dirty="0">
              <a:latin typeface="+mn-lt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</a:rPr>
              <a:t>Observação: conforme a eventual candidatura (a um processo seletivo ou bolsa), observar se o “modelo” do projeto é diferente.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132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91" y="233425"/>
            <a:ext cx="9036496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Categorias de pesquisa (Moura, 2011)</a:t>
            </a:r>
          </a:p>
        </p:txBody>
      </p:sp>
      <p:sp>
        <p:nvSpPr>
          <p:cNvPr id="17411" name="Espaço Reservado para Conteúdo 2"/>
          <p:cNvSpPr txBox="1">
            <a:spLocks/>
          </p:cNvSpPr>
          <p:nvPr/>
        </p:nvSpPr>
        <p:spPr bwMode="auto">
          <a:xfrm>
            <a:off x="107504" y="1484784"/>
            <a:ext cx="504056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639763" indent="-2730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indent="-182563">
              <a:spcBef>
                <a:spcPct val="20000"/>
              </a:spcBef>
              <a:buClr>
                <a:srgbClr val="4471A6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187450" indent="-182563">
              <a:spcBef>
                <a:spcPct val="20000"/>
              </a:spcBef>
              <a:buClr>
                <a:srgbClr val="B2C1D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1462088" indent="-182563">
              <a:spcBef>
                <a:spcPct val="20000"/>
              </a:spcBef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19192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3764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28336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2908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pt-BR" altLang="pt-BR" sz="2600" dirty="0">
                <a:latin typeface="+mn-lt"/>
                <a:cs typeface="+mn-cs"/>
              </a:rPr>
              <a:t>Como a autora explica é possível classificar (e, na verdade, </a:t>
            </a:r>
            <a:r>
              <a:rPr lang="pt-BR" altLang="pt-BR" sz="2600" b="1" dirty="0">
                <a:latin typeface="+mn-lt"/>
                <a:cs typeface="+mn-cs"/>
              </a:rPr>
              <a:t>escolhe</a:t>
            </a:r>
            <a:r>
              <a:rPr lang="pt-BR" altLang="pt-BR" sz="2600" dirty="0">
                <a:latin typeface="+mn-lt"/>
                <a:cs typeface="+mn-cs"/>
              </a:rPr>
              <a:t>r um modelo prévio) as pesquisa conforme diferentes critérios:</a:t>
            </a:r>
          </a:p>
        </p:txBody>
      </p:sp>
      <p:pic>
        <p:nvPicPr>
          <p:cNvPr id="17412" name="Picture 2" descr="Resultado de imagem para pesquisa científ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-2" r="-7727" b="-3059"/>
          <a:stretch>
            <a:fillRect/>
          </a:stretch>
        </p:blipFill>
        <p:spPr bwMode="auto">
          <a:xfrm>
            <a:off x="5338564" y="1484784"/>
            <a:ext cx="3940175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298004" y="3464397"/>
            <a:ext cx="4572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+mn-lt"/>
              </a:rPr>
              <a:t>Objetivos (exploratória, descritiva, explicativa)</a:t>
            </a: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271017" y="4137497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+mn-lt"/>
              </a:rPr>
              <a:t>Finalidade (básica, aplicada)</a:t>
            </a: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271017" y="4546082"/>
            <a:ext cx="5961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+mn-lt"/>
              </a:rPr>
              <a:t>Metodologia (experimental, não experimental, qualitativa, quantitativa)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36092" y="5257800"/>
            <a:ext cx="59864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+mn-lt"/>
              </a:rPr>
              <a:t>Tipo de questão (Bibliográfica, </a:t>
            </a:r>
            <a:br>
              <a:rPr lang="pt-BR" altLang="pt-BR" sz="2000" dirty="0">
                <a:latin typeface="+mn-lt"/>
              </a:rPr>
            </a:br>
            <a:r>
              <a:rPr lang="pt-BR" altLang="pt-BR" sz="2000" dirty="0">
                <a:latin typeface="+mn-lt"/>
              </a:rPr>
              <a:t>documental, histórica, levantamento, </a:t>
            </a:r>
            <a:br>
              <a:rPr lang="pt-BR" altLang="pt-BR" sz="2000" dirty="0">
                <a:latin typeface="+mn-lt"/>
              </a:rPr>
            </a:br>
            <a:r>
              <a:rPr lang="pt-BR" altLang="pt-BR" sz="2000" dirty="0">
                <a:latin typeface="+mn-lt"/>
              </a:rPr>
              <a:t>avaliação, etc.)</a:t>
            </a: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236092" y="6225842"/>
            <a:ext cx="2469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+mn-lt"/>
              </a:rPr>
              <a:t>Pesquisa-ação</a:t>
            </a:r>
          </a:p>
        </p:txBody>
      </p:sp>
    </p:spTree>
    <p:extLst>
      <p:ext uri="{BB962C8B-B14F-4D97-AF65-F5344CB8AC3E}">
        <p14:creationId xmlns:p14="http://schemas.microsoft.com/office/powerpoint/2010/main" val="412794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Enfoques de Pesquisa (Moura, 2011)</a:t>
            </a:r>
          </a:p>
        </p:txBody>
      </p:sp>
      <p:sp>
        <p:nvSpPr>
          <p:cNvPr id="18435" name="Espaço Reservado para Conteúdo 2"/>
          <p:cNvSpPr txBox="1">
            <a:spLocks/>
          </p:cNvSpPr>
          <p:nvPr/>
        </p:nvSpPr>
        <p:spPr bwMode="auto">
          <a:xfrm>
            <a:off x="474663" y="1587500"/>
            <a:ext cx="7481887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639763" indent="-2730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indent="-182563">
              <a:spcBef>
                <a:spcPct val="20000"/>
              </a:spcBef>
              <a:buClr>
                <a:srgbClr val="4471A6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187450" indent="-182563">
              <a:spcBef>
                <a:spcPct val="20000"/>
              </a:spcBef>
              <a:buClr>
                <a:srgbClr val="B2C1D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1462088" indent="-182563">
              <a:spcBef>
                <a:spcPct val="20000"/>
              </a:spcBef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19192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3764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28336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2908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ClrTx/>
              <a:buSzPct val="90000"/>
              <a:buFont typeface="Arial" panose="020B0604020202020204" pitchFamily="34" charset="0"/>
              <a:buChar char="•"/>
            </a:pPr>
            <a:r>
              <a:rPr lang="pt-BR" altLang="pt-BR" sz="2800" dirty="0">
                <a:latin typeface="+mn-lt"/>
              </a:rPr>
              <a:t>Da mesma forma, a autora observa a possibilidades das pesquisa terem diferentes enfoques: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pt-BR" sz="2500" dirty="0">
                <a:latin typeface="+mn-lt"/>
              </a:rPr>
              <a:t>Empírico-analítico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pt-BR" sz="2500" dirty="0">
                <a:latin typeface="+mn-lt"/>
              </a:rPr>
              <a:t>Fenomenológico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pt-BR" sz="2500" dirty="0">
                <a:latin typeface="+mn-lt"/>
              </a:rPr>
              <a:t>Crítico-dialético 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763588" y="4913312"/>
            <a:ext cx="4744516" cy="1200329"/>
          </a:xfrm>
          <a:prstGeom prst="rect">
            <a:avLst/>
          </a:prstGeom>
          <a:noFill/>
          <a:ln w="9525">
            <a:solidFill>
              <a:schemeClr val="accent1">
                <a:alpha val="98038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+mn-lt"/>
              </a:rPr>
              <a:t>DESAFIO: como esses enfoques relacionam-se com os paradigmas sociológicos clássicos</a:t>
            </a:r>
          </a:p>
        </p:txBody>
      </p:sp>
    </p:spTree>
    <p:extLst>
      <p:ext uri="{BB962C8B-B14F-4D97-AF65-F5344CB8AC3E}">
        <p14:creationId xmlns:p14="http://schemas.microsoft.com/office/powerpoint/2010/main" val="401922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74871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QTR e Procedimentos Metodológicos da Pesquisa (Moura, 2011)</a:t>
            </a:r>
          </a:p>
        </p:txBody>
      </p:sp>
      <p:pic>
        <p:nvPicPr>
          <p:cNvPr id="19459" name="Picture 2" descr="Resultado de imagem para pesquisa científ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1316038"/>
            <a:ext cx="2709862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Espaço Reservado para Conteúdo 2"/>
          <p:cNvSpPr txBox="1">
            <a:spLocks/>
          </p:cNvSpPr>
          <p:nvPr/>
        </p:nvSpPr>
        <p:spPr bwMode="auto">
          <a:xfrm>
            <a:off x="474663" y="1587500"/>
            <a:ext cx="805815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639763" indent="-2730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indent="-182563">
              <a:spcBef>
                <a:spcPct val="20000"/>
              </a:spcBef>
              <a:buClr>
                <a:srgbClr val="4471A6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187450" indent="-182563">
              <a:spcBef>
                <a:spcPct val="20000"/>
              </a:spcBef>
              <a:buClr>
                <a:srgbClr val="B2C1D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1462088" indent="-182563">
              <a:spcBef>
                <a:spcPct val="20000"/>
              </a:spcBef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19192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3764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28336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290888" indent="-182563" fontAlgn="base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/>
            <a:r>
              <a:rPr lang="pt-BR" altLang="pt-BR" sz="2600" dirty="0">
                <a:latin typeface="+mn-lt"/>
              </a:rPr>
              <a:t>O </a:t>
            </a:r>
            <a:r>
              <a:rPr lang="pt-BR" altLang="pt-BR" sz="2600" b="1" dirty="0">
                <a:latin typeface="+mn-lt"/>
              </a:rPr>
              <a:t>referencial teórico</a:t>
            </a:r>
            <a:r>
              <a:rPr lang="pt-BR" altLang="pt-BR" sz="2600" dirty="0">
                <a:latin typeface="+mn-lt"/>
              </a:rPr>
              <a:t>, bem os </a:t>
            </a:r>
            <a:br>
              <a:rPr lang="pt-BR" altLang="pt-BR" sz="2600" dirty="0">
                <a:latin typeface="+mn-lt"/>
              </a:rPr>
            </a:br>
            <a:r>
              <a:rPr lang="pt-BR" altLang="pt-BR" sz="2600" b="1" dirty="0">
                <a:latin typeface="+mn-lt"/>
              </a:rPr>
              <a:t>procedimentos metodológicos </a:t>
            </a:r>
            <a:br>
              <a:rPr lang="pt-BR" altLang="pt-BR" sz="2600" b="1" dirty="0">
                <a:latin typeface="+mn-lt"/>
              </a:rPr>
            </a:br>
            <a:r>
              <a:rPr lang="pt-BR" altLang="pt-BR" sz="2600" dirty="0">
                <a:latin typeface="+mn-lt"/>
              </a:rPr>
              <a:t>(amostragem e técnicas de </a:t>
            </a:r>
            <a:br>
              <a:rPr lang="pt-BR" altLang="pt-BR" sz="2600" dirty="0">
                <a:latin typeface="+mn-lt"/>
              </a:rPr>
            </a:br>
            <a:r>
              <a:rPr lang="pt-BR" altLang="pt-BR" sz="2600" dirty="0">
                <a:latin typeface="+mn-lt"/>
              </a:rPr>
              <a:t>pesquisa escolhidas) relacionam-se </a:t>
            </a:r>
            <a:br>
              <a:rPr lang="pt-BR" altLang="pt-BR" sz="2600" dirty="0">
                <a:latin typeface="+mn-lt"/>
              </a:rPr>
            </a:br>
            <a:r>
              <a:rPr lang="pt-BR" altLang="pt-BR" sz="2600" dirty="0">
                <a:latin typeface="+mn-lt"/>
              </a:rPr>
              <a:t>com as escolhas do pesquisador </a:t>
            </a:r>
            <a:br>
              <a:rPr lang="pt-BR" altLang="pt-BR" sz="2600" dirty="0">
                <a:latin typeface="+mn-lt"/>
              </a:rPr>
            </a:br>
            <a:r>
              <a:rPr lang="pt-BR" altLang="pt-BR" sz="2600" dirty="0">
                <a:latin typeface="+mn-lt"/>
              </a:rPr>
              <a:t>e com sua provável contribuição </a:t>
            </a:r>
            <a:br>
              <a:rPr lang="pt-BR" altLang="pt-BR" sz="2600" dirty="0">
                <a:latin typeface="+mn-lt"/>
              </a:rPr>
            </a:br>
            <a:r>
              <a:rPr lang="pt-BR" altLang="pt-BR" sz="2600" dirty="0">
                <a:latin typeface="+mn-lt"/>
              </a:rPr>
              <a:t>para elucidar a indagação de pesquisa que o move</a:t>
            </a:r>
          </a:p>
          <a:p>
            <a:pPr eaLnBrk="1" hangingPunct="1"/>
            <a:r>
              <a:rPr lang="pt-BR" altLang="pt-BR" sz="2600" dirty="0">
                <a:latin typeface="+mn-lt"/>
              </a:rPr>
              <a:t>E, como conclui Moura, a “pesquisa a respeito de temáticas de Relações Públicas necessita de uma integração teórico-metodológica considerando as interfaces com outras área de conhecimento” (p. 88)</a:t>
            </a:r>
          </a:p>
        </p:txBody>
      </p:sp>
    </p:spTree>
    <p:extLst>
      <p:ext uri="{BB962C8B-B14F-4D97-AF65-F5344CB8AC3E}">
        <p14:creationId xmlns:p14="http://schemas.microsoft.com/office/powerpoint/2010/main" val="1295274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1066</Words>
  <Application>Microsoft Office PowerPoint</Application>
  <PresentationFormat>Apresentação na tela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Schoolbook</vt:lpstr>
      <vt:lpstr>Wingdings</vt:lpstr>
      <vt:lpstr>Tema do Office</vt:lpstr>
      <vt:lpstr>A pesquisa em Relações Públicas e Boas práticas acadêmicas</vt:lpstr>
      <vt:lpstr>Textos para discussão</vt:lpstr>
      <vt:lpstr>O processo de pesquisa (Moura, 2011)</vt:lpstr>
      <vt:lpstr>Modelo de Projeto de Pesquisa – I (ECA)</vt:lpstr>
      <vt:lpstr>Modelo de Projeto de Pesquisa – II (ECA)</vt:lpstr>
      <vt:lpstr>Modelo de Projeto de Pesquisa – III (ECA)</vt:lpstr>
      <vt:lpstr>Categorias de pesquisa (Moura, 2011)</vt:lpstr>
      <vt:lpstr>Enfoques de Pesquisa (Moura, 2011)</vt:lpstr>
      <vt:lpstr>QTR e Procedimentos Metodológicos da Pesquisa (Moura, 2011)</vt:lpstr>
      <vt:lpstr>A Pesquisa Quantitativa vs. Qualitativa - I </vt:lpstr>
      <vt:lpstr>Apresentação do PowerPoint</vt:lpstr>
      <vt:lpstr>Relevância da abordagem qualitativa para as RP (Santos, 2011)</vt:lpstr>
      <vt:lpstr>Condutas de pesquisa (FAPESP, 2014)</vt:lpstr>
      <vt:lpstr>Condutas de pesquisa (FAPESP, 2014)</vt:lpstr>
      <vt:lpstr>Condutas de pesquisa (FAPESP, 2014)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ABNT: normatização e referências em trabalhos acadêmicos</dc:title>
  <dc:creator>Richard</dc:creator>
  <cp:lastModifiedBy>Richard Romancini</cp:lastModifiedBy>
  <cp:revision>64</cp:revision>
  <dcterms:created xsi:type="dcterms:W3CDTF">2019-05-07T19:55:29Z</dcterms:created>
  <dcterms:modified xsi:type="dcterms:W3CDTF">2020-06-18T13:13:21Z</dcterms:modified>
</cp:coreProperties>
</file>