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4" r:id="rId3"/>
    <p:sldId id="258" r:id="rId4"/>
    <p:sldId id="259" r:id="rId5"/>
    <p:sldId id="272" r:id="rId6"/>
    <p:sldId id="260" r:id="rId7"/>
    <p:sldId id="283" r:id="rId8"/>
    <p:sldId id="276" r:id="rId9"/>
    <p:sldId id="275" r:id="rId10"/>
    <p:sldId id="274" r:id="rId11"/>
    <p:sldId id="277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3DA"/>
    <a:srgbClr val="48B038"/>
    <a:srgbClr val="23A63A"/>
    <a:srgbClr val="84C831"/>
    <a:srgbClr val="EE8724"/>
    <a:srgbClr val="EF6E1F"/>
    <a:srgbClr val="F1281D"/>
    <a:srgbClr val="F23D1D"/>
    <a:srgbClr val="FF6666"/>
    <a:srgbClr val="DF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87" autoAdjust="0"/>
  </p:normalViewPr>
  <p:slideViewPr>
    <p:cSldViewPr snapToGrid="0" snapToObjects="1">
      <p:cViewPr varScale="1">
        <p:scale>
          <a:sx n="106" d="100"/>
          <a:sy n="106" d="100"/>
        </p:scale>
        <p:origin x="16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53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4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3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4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0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16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1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99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C6D4B-C8ED-E64A-BE4F-5E89FE446B3E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C13E-FBC4-D644-BE9C-3BA7F687835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.spotify.com/playlist/1UcpJyjJT6Zs0iKRX5nyC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hyperlink" Target="https://www.institutoclaro.org.br/educacao/nossas-novidades/podcasts/historia-do-cerco-de-lisboa-livro-exigido-pela-unicamp-mistura-fato-historico-a-ficca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www.institutonetclaroembratel.org.br/" TargetMode="External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USP%20Educomunica&#231;&#227;o/Pato%20Fu%20%20%20Estudar%20Pra%20Qu&#234;%20(John%20Ulhoa)%5b1%5d.mp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AAP/FAAP%202013/workshop%20de%20podcast/John%20Ulhoa%20Quem%20Mexe%20com%20internet.mp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pen.spotify.com/episode/4ouP2ExeFEb4P7n0pywcxk" TargetMode="External"/><Relationship Id="rId5" Type="http://schemas.openxmlformats.org/officeDocument/2006/relationships/image" Target="../media/image15.png"/><Relationship Id="rId4" Type="http://schemas.openxmlformats.org/officeDocument/2006/relationships/hyperlink" Target="../DOCUMENTOS%20LAP%20TOP/NET%20EDUCA&#199;&#195;O/Livro%20Aberto/Nove%20Noites%20-%20Bernardo%20Carvalho/Livro%20Aberto%20-%20Nove%20Noites%20v2.mp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itutoclaro.org.br/cidadania/nossas-novidades/podcasts/aulas-pelo-radio-estimulam-continuidade-da-eja-no-rio-grande-do-norte-em-meio-a-pandemia/" TargetMode="External"/><Relationship Id="rId5" Type="http://schemas.openxmlformats.org/officeDocument/2006/relationships/image" Target="../media/image18.jpeg"/><Relationship Id="rId4" Type="http://schemas.openxmlformats.org/officeDocument/2006/relationships/hyperlink" Target="USP%20Educomunica&#231;&#227;o/Interfer&#234;ncia%20-%20r&#225;dio%20escola.mp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AAP%202020/MUSEU%20VIRTUAL%20DO%20R&#193;DIO/Epis&#243;dio%206%20-%20Fernanda%20PP%20Goi&#225;s/Epis&#243;dio%206.mp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dsCdrDLz-Jo&amp;list=PLjyHYnF7Zwnx6jpfsHAITj8g2ysUVMY3n&amp;index=7" TargetMode="Externa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ay-fundo ver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0237" y="-12452"/>
            <a:ext cx="11485510" cy="6894751"/>
          </a:xfrm>
          <a:prstGeom prst="rect">
            <a:avLst/>
          </a:prstGeom>
        </p:spPr>
      </p:pic>
      <p:pic>
        <p:nvPicPr>
          <p:cNvPr id="12" name="Picture 11" descr="filtro-preto.pn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5778" y="-2286012"/>
            <a:ext cx="6913484" cy="11485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7695" y="1079126"/>
            <a:ext cx="7169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Montserrat"/>
                <a:cs typeface="Montserrat"/>
              </a:rPr>
              <a:t>O </a:t>
            </a:r>
            <a:r>
              <a:rPr lang="pt-BR" sz="4000" b="1" dirty="0" err="1" smtClean="0">
                <a:solidFill>
                  <a:schemeClr val="bg1"/>
                </a:solidFill>
                <a:latin typeface="Montserrat"/>
                <a:cs typeface="Montserrat"/>
              </a:rPr>
              <a:t>Podcast</a:t>
            </a:r>
            <a:r>
              <a:rPr lang="pt-BR" sz="4000" b="1" dirty="0" smtClean="0">
                <a:solidFill>
                  <a:schemeClr val="bg1"/>
                </a:solidFill>
                <a:latin typeface="Montserrat"/>
                <a:cs typeface="Montserrat"/>
              </a:rPr>
              <a:t> como </a:t>
            </a: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Montserrat"/>
                <a:cs typeface="Montserrat"/>
              </a:rPr>
              <a:t>meio de interação </a:t>
            </a:r>
          </a:p>
          <a:p>
            <a:pPr algn="ctr"/>
            <a:r>
              <a:rPr lang="pt-BR" sz="4000" b="1" dirty="0" smtClean="0">
                <a:solidFill>
                  <a:schemeClr val="bg1"/>
                </a:solidFill>
                <a:latin typeface="Montserrat"/>
                <a:cs typeface="Montserrat"/>
              </a:rPr>
              <a:t>entre docentes e estudantes</a:t>
            </a:r>
            <a:endParaRPr lang="en-US" sz="4000" b="1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20862" y="3181210"/>
            <a:ext cx="4409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Futura"/>
                <a:cs typeface="Futura"/>
              </a:rPr>
              <a:t>Por</a:t>
            </a:r>
            <a:r>
              <a:rPr lang="en-US" dirty="0" smtClean="0">
                <a:solidFill>
                  <a:schemeClr val="bg1"/>
                </a:solidFill>
                <a:latin typeface="Futura"/>
                <a:cs typeface="Futura"/>
              </a:rPr>
              <a:t>: Prof. Marcelo </a:t>
            </a:r>
            <a:r>
              <a:rPr lang="en-US" dirty="0" err="1" smtClean="0">
                <a:solidFill>
                  <a:schemeClr val="bg1"/>
                </a:solidFill>
                <a:latin typeface="Futura"/>
                <a:cs typeface="Futura"/>
              </a:rPr>
              <a:t>Abud</a:t>
            </a:r>
            <a:endParaRPr lang="en-US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7882" y="3018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26" name="Picture 2" descr="C:\Users\Marcelo\Desktop\Logo Peças Raras - podc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71" y="3905125"/>
            <a:ext cx="2080229" cy="20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3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 vermel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477" y="-10757"/>
            <a:ext cx="11477849" cy="68884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9477" y="1019379"/>
            <a:ext cx="11477849" cy="524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693096" y="4083485"/>
            <a:ext cx="585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https://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open.spotify.com/playlist/1UcpJyjJT6Zs0iKRX5nyC0</a:t>
            </a:r>
            <a:endParaRPr lang="pt-B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85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y-fundo azu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971" y="-739741"/>
            <a:ext cx="11488475" cy="6896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877" y="293416"/>
            <a:ext cx="7620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err="1" smtClean="0">
                <a:solidFill>
                  <a:schemeClr val="bg1"/>
                </a:solidFill>
                <a:latin typeface="Montserrat"/>
                <a:cs typeface="Montserrat"/>
              </a:rPr>
              <a:t>Podcast</a:t>
            </a:r>
            <a:r>
              <a:rPr lang="pt-BR" sz="4800" b="1" dirty="0" smtClean="0">
                <a:solidFill>
                  <a:schemeClr val="bg1"/>
                </a:solidFill>
                <a:latin typeface="Montserrat"/>
                <a:cs typeface="Montserrat"/>
              </a:rPr>
              <a:t> com trilha sonora original</a:t>
            </a:r>
            <a:endParaRPr lang="en-US" sz="4800" b="1" dirty="0">
              <a:solidFill>
                <a:schemeClr val="bg1"/>
              </a:solidFill>
              <a:latin typeface="Montserrat"/>
              <a:cs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434971" y="2354837"/>
            <a:ext cx="11488475" cy="4503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Shape 425"/>
          <p:cNvGrpSpPr/>
          <p:nvPr/>
        </p:nvGrpSpPr>
        <p:grpSpPr>
          <a:xfrm>
            <a:off x="440887" y="5914044"/>
            <a:ext cx="610915" cy="578341"/>
            <a:chOff x="6618700" y="1635475"/>
            <a:chExt cx="456675" cy="432325"/>
          </a:xfrm>
        </p:grpSpPr>
        <p:sp>
          <p:nvSpPr>
            <p:cNvPr id="8" name="Shape 426"/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0" t="0" r="0" b="0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rgbClr val="1D93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427"/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0" t="0" r="0" b="0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1D93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428"/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0" t="0" r="0" b="0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rgbClr val="1D93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429"/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0" t="0" r="0" b="0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rgbClr val="1D93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430"/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0" t="0" r="0" b="0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rgbClr val="1D93D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" name="HISTORIA DO CERCO DE LISB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3821" y="3158219"/>
            <a:ext cx="812800" cy="812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70099" y="4585846"/>
            <a:ext cx="3760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D93DA"/>
                </a:solidFill>
                <a:latin typeface="Futura"/>
                <a:cs typeface="Futura"/>
              </a:rPr>
              <a:t>HISTÓRIA DO CERCO DE LISBOA</a:t>
            </a:r>
            <a:endParaRPr lang="en-US" dirty="0">
              <a:solidFill>
                <a:srgbClr val="1D93DA"/>
              </a:solidFill>
              <a:latin typeface="Futura"/>
              <a:cs typeface="Futura"/>
            </a:endParaRPr>
          </a:p>
        </p:txBody>
      </p:sp>
      <p:pic>
        <p:nvPicPr>
          <p:cNvPr id="3" name="PODCAST ABUD TRILHA 1 MIX 09-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15629" y="3300449"/>
            <a:ext cx="609600" cy="609600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202500" y="5872426"/>
            <a:ext cx="831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hlinkClick r:id="rId9"/>
              </a:rPr>
              <a:t>https://www.institutoclaro.org.br/educacao/nossas-novidades/podcasts/historia-do-cerco-de-lisboa-livro-exigido-pela-unicamp-mistura-fato-historico-a-ficcao</a:t>
            </a:r>
            <a:r>
              <a:rPr lang="pt-BR" dirty="0" smtClean="0">
                <a:hlinkClick r:id="rId9"/>
              </a:rPr>
              <a:t>/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136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 vermel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477" y="-10757"/>
            <a:ext cx="11477849" cy="6888435"/>
          </a:xfrm>
          <a:prstGeom prst="rect">
            <a:avLst/>
          </a:prstGeom>
        </p:spPr>
      </p:pic>
      <p:pic>
        <p:nvPicPr>
          <p:cNvPr id="8" name="Picture 7" descr="filtro-preto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875" y="-2263596"/>
            <a:ext cx="6913484" cy="11485510"/>
          </a:xfrm>
          <a:prstGeom prst="rect">
            <a:avLst/>
          </a:prstGeom>
        </p:spPr>
      </p:pic>
      <p:pic>
        <p:nvPicPr>
          <p:cNvPr id="5" name="Picture 4" descr="Logo_PlayBrancoscirculo-01-30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3" y="5124654"/>
            <a:ext cx="3525408" cy="652431"/>
          </a:xfrm>
          <a:prstGeom prst="rect">
            <a:avLst/>
          </a:prstGeom>
        </p:spPr>
      </p:pic>
      <p:pic>
        <p:nvPicPr>
          <p:cNvPr id="4098" name="Picture 2" descr="C:\Users\Marcelo\Desktop\Logo Peças Raras - podc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161" y="408035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083487" y="1592134"/>
            <a:ext cx="543629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</a:t>
            </a:r>
          </a:p>
          <a:p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www.pecasraras.blogspot.com </a:t>
            </a:r>
          </a:p>
          <a:p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contatopecasraras@gmail.com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27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Vida em Movimento Fundação Grupo Volkswagen\FOTOS\WhatsApp Image 2020-03-31 at 18.12.26 (3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3" y="2044069"/>
            <a:ext cx="9281786" cy="48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7058" y="312666"/>
            <a:ext cx="2376264" cy="1628525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Marcelo </a:t>
            </a:r>
            <a:r>
              <a:rPr lang="pt-BR" sz="3200" b="1" dirty="0" err="1" smtClean="0"/>
              <a:t>Abud</a:t>
            </a:r>
            <a:endParaRPr lang="pt-BR" sz="3200" b="1" dirty="0" smtClean="0"/>
          </a:p>
          <a:p>
            <a:pPr algn="ctr"/>
            <a:r>
              <a:rPr lang="pt-BR" sz="2400" b="1" dirty="0" smtClean="0"/>
              <a:t>(Peças Raras))))</a:t>
            </a:r>
            <a:endParaRPr lang="pt-BR" sz="2400" b="1" dirty="0"/>
          </a:p>
        </p:txBody>
      </p:sp>
      <p:pic>
        <p:nvPicPr>
          <p:cNvPr id="9" name="Picture 9" descr="http://3.bp.blogspot.com/_ZclLbxN7Ctg/SQzuKEKENtI/AAAAAAAAAbQ/PXDKE-Npdwo/s320/Image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21" y="95841"/>
            <a:ext cx="1621300" cy="129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PAPO INTERLIGA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682" y="89035"/>
            <a:ext cx="1265548" cy="126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rtal do Instituto NET Claro Embratel">
            <a:hlinkClick r:id="rId5" tooltip="Portal do Instituto NET Claro Embratel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87" y="1941191"/>
            <a:ext cx="4370910" cy="96467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52" name="Picture 4" descr="A imagem pode conter: texto que diz &quot;Vida em Movimento, podcast da Fundação Grupo Volkswagen. OUÇA AGORA! Fundação Grupo Volkswagen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081" y="50259"/>
            <a:ext cx="2029060" cy="202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ecureimg.stitcher.com/feedimagesplain328/39927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90" y="408991"/>
            <a:ext cx="1468292" cy="146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81" y="1379634"/>
            <a:ext cx="2520280" cy="66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7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y-fundo azu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309" y="-38525"/>
            <a:ext cx="11488475" cy="6896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2282" y="-114779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78771" y="2077281"/>
            <a:ext cx="5839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Quem mexe com internet</a:t>
            </a:r>
          </a:p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Fica bom em quase tudo</a:t>
            </a:r>
          </a:p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Quem tem computador</a:t>
            </a:r>
          </a:p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Nem precisa de estudo</a:t>
            </a:r>
          </a:p>
          <a:p>
            <a:pPr algn="just"/>
            <a:endParaRPr lang="pt-BR" sz="2000" dirty="0">
              <a:solidFill>
                <a:srgbClr val="1DA6E1"/>
              </a:solidFill>
              <a:latin typeface="Didatic gothic"/>
              <a:cs typeface="Didatic gothic"/>
            </a:endParaRPr>
          </a:p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“Estudar pra quê?” </a:t>
            </a:r>
          </a:p>
          <a:p>
            <a:pPr algn="just"/>
            <a:r>
              <a:rPr lang="pt-BR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(John Ulhôa – Pato Fu)</a:t>
            </a:r>
            <a:endParaRPr lang="pt-BR" sz="2000" dirty="0">
              <a:solidFill>
                <a:srgbClr val="1DA6E1"/>
              </a:solidFill>
              <a:latin typeface="Didatic gothic"/>
              <a:cs typeface="Didatic gothic"/>
            </a:endParaRPr>
          </a:p>
          <a:p>
            <a:pPr algn="just"/>
            <a:r>
              <a:rPr lang="en-US" sz="2000" dirty="0" smtClean="0">
                <a:solidFill>
                  <a:srgbClr val="1DA6E1"/>
                </a:solidFill>
                <a:latin typeface="Didatic gothic"/>
                <a:cs typeface="Didatic gothic"/>
              </a:rPr>
              <a:t> </a:t>
            </a:r>
            <a:endParaRPr lang="en-US" sz="2000" dirty="0">
              <a:solidFill>
                <a:srgbClr val="1DA6E1"/>
              </a:solidFill>
              <a:latin typeface="Didatic gothic"/>
              <a:cs typeface="Didatic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3866" y="684958"/>
            <a:ext cx="5349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Quem mexe com internet</a:t>
            </a:r>
            <a:endParaRPr lang="en-US" sz="4000" b="1" dirty="0">
              <a:solidFill>
                <a:srgbClr val="1DA6E1"/>
              </a:solidFill>
              <a:latin typeface="Montserrat"/>
              <a:cs typeface="Montserrat"/>
            </a:endParaRPr>
          </a:p>
        </p:txBody>
      </p:sp>
      <p:grpSp>
        <p:nvGrpSpPr>
          <p:cNvPr id="7" name="Shape 486"/>
          <p:cNvGrpSpPr/>
          <p:nvPr/>
        </p:nvGrpSpPr>
        <p:grpSpPr>
          <a:xfrm>
            <a:off x="3711367" y="1287390"/>
            <a:ext cx="461691" cy="471368"/>
            <a:chOff x="3951850" y="2985350"/>
            <a:chExt cx="407950" cy="416500"/>
          </a:xfrm>
        </p:grpSpPr>
        <p:sp>
          <p:nvSpPr>
            <p:cNvPr id="11" name="Shape 48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48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48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490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63" y="3757806"/>
            <a:ext cx="3634663" cy="297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6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undo vermel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7668" y="-30435"/>
            <a:ext cx="11477849" cy="68884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42282" y="-139832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/>
          <p:cNvSpPr/>
          <p:nvPr/>
        </p:nvSpPr>
        <p:spPr>
          <a:xfrm>
            <a:off x="2404655" y="2290397"/>
            <a:ext cx="6739345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000" b="1" dirty="0">
                <a:solidFill>
                  <a:srgbClr val="1DA6E1"/>
                </a:solidFill>
                <a:latin typeface="Montserrat"/>
                <a:cs typeface="Montserrat"/>
              </a:rPr>
              <a:t>Quem mexe com </a:t>
            </a:r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internet</a:t>
            </a:r>
          </a:p>
          <a:p>
            <a:pPr algn="ctr"/>
            <a:r>
              <a:rPr lang="pt-BR" sz="4000" b="1" dirty="0">
                <a:solidFill>
                  <a:srgbClr val="1DA6E1"/>
                </a:solidFill>
                <a:latin typeface="Montserrat"/>
                <a:cs typeface="Montserrat"/>
              </a:rPr>
              <a:t>n</a:t>
            </a:r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ão precisa de mais nada?</a:t>
            </a:r>
          </a:p>
          <a:p>
            <a:pPr algn="ctr"/>
            <a:endParaRPr lang="pt-BR" sz="3200" b="1" dirty="0">
              <a:solidFill>
                <a:srgbClr val="1DA6E1"/>
              </a:solidFill>
              <a:latin typeface="Montserrat"/>
              <a:cs typeface="Montserrat"/>
            </a:endParaRPr>
          </a:p>
          <a:p>
            <a:pPr algn="ctr"/>
            <a:r>
              <a:rPr lang="pt-BR" sz="2800" b="1" dirty="0" smtClean="0">
                <a:solidFill>
                  <a:srgbClr val="1DA6E1"/>
                </a:solidFill>
                <a:latin typeface="Montserrat"/>
                <a:cs typeface="Montserrat"/>
                <a:hlinkClick r:id="rId3" action="ppaction://hlinkfile"/>
              </a:rPr>
              <a:t>John Ulhôa – </a:t>
            </a:r>
            <a:r>
              <a:rPr lang="pt-BR" sz="2800" b="1" dirty="0" err="1" smtClean="0">
                <a:solidFill>
                  <a:srgbClr val="1DA6E1"/>
                </a:solidFill>
                <a:latin typeface="Montserrat"/>
                <a:cs typeface="Montserrat"/>
                <a:hlinkClick r:id="rId3" action="ppaction://hlinkfile"/>
              </a:rPr>
              <a:t>Podcast</a:t>
            </a:r>
            <a:r>
              <a:rPr lang="pt-BR" sz="2800" b="1" dirty="0" smtClean="0">
                <a:solidFill>
                  <a:srgbClr val="1DA6E1"/>
                </a:solidFill>
                <a:latin typeface="Montserrat"/>
                <a:cs typeface="Montserrat"/>
                <a:hlinkClick r:id="rId3" action="ppaction://hlinkfile"/>
              </a:rPr>
              <a:t> O Toque</a:t>
            </a:r>
            <a:endParaRPr lang="en-US" sz="2800" b="1" dirty="0">
              <a:solidFill>
                <a:srgbClr val="1DA6E1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435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ay-fundo ver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2152" y="0"/>
            <a:ext cx="11485510" cy="6894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42282" y="-114779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https://open.spotify.com/episode/4ouP2ExeFEb4P7n0pywcxk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7882" y="3018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12" y="839245"/>
            <a:ext cx="7467903" cy="352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03" y="4747937"/>
            <a:ext cx="6733197" cy="62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10803" y="5573462"/>
            <a:ext cx="640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Link do episódio: </a:t>
            </a:r>
            <a:r>
              <a:rPr lang="pt-BR" dirty="0" smtClean="0">
                <a:hlinkClick r:id="rId6"/>
              </a:rPr>
              <a:t>https</a:t>
            </a:r>
            <a:r>
              <a:rPr lang="pt-BR" dirty="0">
                <a:hlinkClick r:id="rId6"/>
              </a:rPr>
              <a:t>://</a:t>
            </a:r>
            <a:r>
              <a:rPr lang="pt-BR" dirty="0" smtClean="0">
                <a:hlinkClick r:id="rId6"/>
              </a:rPr>
              <a:t>open.spotify.com/episode/4ouP2ExeFEb4P7n0pywcxk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61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do amare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23" y="-39285"/>
            <a:ext cx="11489719" cy="68972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96270" y="-127305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Podcast (</a:t>
            </a:r>
            <a:r>
              <a:rPr lang="en-US" sz="2400" b="1" dirty="0" err="1" smtClean="0">
                <a:solidFill>
                  <a:schemeClr val="tx1"/>
                </a:solidFill>
              </a:rPr>
              <a:t>linguagem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radiofônica</a:t>
            </a:r>
            <a:r>
              <a:rPr lang="en-US" sz="2400" b="1" dirty="0" smtClean="0">
                <a:solidFill>
                  <a:schemeClr val="tx1"/>
                </a:solidFill>
              </a:rPr>
              <a:t>) </a:t>
            </a:r>
            <a:r>
              <a:rPr lang="en-US" sz="2400" b="1" dirty="0" err="1" smtClean="0">
                <a:solidFill>
                  <a:schemeClr val="tx1"/>
                </a:solidFill>
              </a:rPr>
              <a:t>como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recurso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pedagógico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permite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 smtClean="0">
                <a:solidFill>
                  <a:schemeClr val="tx1"/>
                </a:solidFill>
              </a:rPr>
              <a:t>Que </a:t>
            </a:r>
            <a:r>
              <a:rPr lang="en-US" sz="2400" dirty="0" err="1" smtClean="0">
                <a:solidFill>
                  <a:schemeClr val="tx1"/>
                </a:solidFill>
              </a:rPr>
              <a:t>todos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participantes</a:t>
            </a:r>
            <a:r>
              <a:rPr lang="en-US" sz="2400" dirty="0" smtClean="0">
                <a:solidFill>
                  <a:schemeClr val="tx1"/>
                </a:solidFill>
              </a:rPr>
              <a:t> do </a:t>
            </a:r>
            <a:r>
              <a:rPr lang="en-US" sz="2400" dirty="0" err="1" smtClean="0">
                <a:solidFill>
                  <a:schemeClr val="tx1"/>
                </a:solidFill>
              </a:rPr>
              <a:t>processo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educativo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tenham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voz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Incentiva</a:t>
            </a:r>
            <a:r>
              <a:rPr lang="en-US" sz="2400" dirty="0" smtClean="0">
                <a:solidFill>
                  <a:schemeClr val="tx1"/>
                </a:solidFill>
              </a:rPr>
              <a:t> inclusive </a:t>
            </a:r>
            <a:r>
              <a:rPr lang="en-US" sz="2400" dirty="0" err="1" smtClean="0">
                <a:solidFill>
                  <a:schemeClr val="tx1"/>
                </a:solidFill>
              </a:rPr>
              <a:t>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mais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tímidos</a:t>
            </a:r>
            <a:r>
              <a:rPr lang="en-US" sz="2400" dirty="0" smtClean="0">
                <a:solidFill>
                  <a:schemeClr val="tx1"/>
                </a:solidFill>
              </a:rPr>
              <a:t> a se </a:t>
            </a:r>
            <a:r>
              <a:rPr lang="en-US" sz="2400" dirty="0" err="1" smtClean="0">
                <a:solidFill>
                  <a:schemeClr val="tx1"/>
                </a:solidFill>
              </a:rPr>
              <a:t>expressarem</a:t>
            </a:r>
            <a:r>
              <a:rPr lang="en-US" sz="2400" dirty="0" smtClean="0">
                <a:solidFill>
                  <a:schemeClr val="tx1"/>
                </a:solidFill>
              </a:rPr>
              <a:t>;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2. </a:t>
            </a:r>
            <a:r>
              <a:rPr lang="en-US" sz="2400" dirty="0" err="1" smtClean="0">
                <a:solidFill>
                  <a:schemeClr val="tx1"/>
                </a:solidFill>
              </a:rPr>
              <a:t>Elaborar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projetos</a:t>
            </a:r>
            <a:r>
              <a:rPr lang="en-US" sz="2400" dirty="0" smtClean="0">
                <a:solidFill>
                  <a:schemeClr val="tx1"/>
                </a:solidFill>
              </a:rPr>
              <a:t> e </a:t>
            </a:r>
            <a:r>
              <a:rPr lang="en-US" sz="2400" dirty="0" err="1" smtClean="0">
                <a:solidFill>
                  <a:schemeClr val="tx1"/>
                </a:solidFill>
              </a:rPr>
              <a:t>roteiros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valorizando</a:t>
            </a:r>
            <a:r>
              <a:rPr lang="en-US" sz="2400" dirty="0" smtClean="0">
                <a:solidFill>
                  <a:schemeClr val="tx1"/>
                </a:solidFill>
              </a:rPr>
              <a:t> o </a:t>
            </a:r>
            <a:r>
              <a:rPr lang="en-US" sz="2400" dirty="0" err="1" smtClean="0">
                <a:solidFill>
                  <a:schemeClr val="tx1"/>
                </a:solidFill>
              </a:rPr>
              <a:t>ato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planejar</a:t>
            </a:r>
            <a:r>
              <a:rPr lang="en-US" sz="2400" dirty="0" smtClean="0">
                <a:solidFill>
                  <a:schemeClr val="tx1"/>
                </a:solidFill>
              </a:rPr>
              <a:t> e </a:t>
            </a:r>
            <a:r>
              <a:rPr lang="en-US" sz="2400" dirty="0" err="1" smtClean="0">
                <a:solidFill>
                  <a:schemeClr val="tx1"/>
                </a:solidFill>
              </a:rPr>
              <a:t>organizar</a:t>
            </a:r>
            <a:r>
              <a:rPr lang="en-US" sz="2400" dirty="0" smtClean="0">
                <a:solidFill>
                  <a:schemeClr val="tx1"/>
                </a:solidFill>
              </a:rPr>
              <a:t> as </a:t>
            </a:r>
            <a:r>
              <a:rPr lang="en-US" sz="2400" dirty="0" err="1" smtClean="0">
                <a:solidFill>
                  <a:schemeClr val="tx1"/>
                </a:solidFill>
              </a:rPr>
              <a:t>ideias</a:t>
            </a:r>
            <a:r>
              <a:rPr lang="en-US" sz="2400" dirty="0" smtClean="0">
                <a:solidFill>
                  <a:schemeClr val="tx1"/>
                </a:solidFill>
              </a:rPr>
              <a:t>; 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3. </a:t>
            </a:r>
            <a:r>
              <a:rPr lang="en-US" sz="2400" dirty="0" err="1" smtClean="0">
                <a:solidFill>
                  <a:schemeClr val="tx1"/>
                </a:solidFill>
              </a:rPr>
              <a:t>Transformar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leituras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ou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entrevistas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conteúdos</a:t>
            </a:r>
            <a:r>
              <a:rPr lang="en-US" sz="2400" dirty="0" smtClean="0">
                <a:solidFill>
                  <a:schemeClr val="tx1"/>
                </a:solidFill>
              </a:rPr>
              <a:t> que </a:t>
            </a:r>
            <a:r>
              <a:rPr lang="en-US" sz="2400" dirty="0" err="1" smtClean="0">
                <a:solidFill>
                  <a:schemeClr val="tx1"/>
                </a:solidFill>
              </a:rPr>
              <a:t>todos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entendam</a:t>
            </a:r>
            <a:r>
              <a:rPr lang="en-US" sz="2400" dirty="0" smtClean="0">
                <a:solidFill>
                  <a:schemeClr val="tx1"/>
                </a:solidFill>
              </a:rPr>
              <a:t>;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4. </a:t>
            </a:r>
            <a:r>
              <a:rPr lang="en-US" sz="2400" dirty="0" err="1" smtClean="0">
                <a:solidFill>
                  <a:schemeClr val="tx1"/>
                </a:solidFill>
              </a:rPr>
              <a:t>Revisar</a:t>
            </a:r>
            <a:r>
              <a:rPr lang="en-US" sz="2400" dirty="0" smtClean="0">
                <a:solidFill>
                  <a:schemeClr val="tx1"/>
                </a:solidFill>
              </a:rPr>
              <a:t> o que se </a:t>
            </a:r>
            <a:r>
              <a:rPr lang="en-US" sz="2400" dirty="0" err="1" smtClean="0">
                <a:solidFill>
                  <a:schemeClr val="tx1"/>
                </a:solidFill>
              </a:rPr>
              <a:t>escreve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</a:rPr>
              <a:t>Preferencialmente</a:t>
            </a:r>
            <a:r>
              <a:rPr lang="en-US" sz="2400" dirty="0" smtClean="0">
                <a:solidFill>
                  <a:schemeClr val="tx1"/>
                </a:solidFill>
              </a:rPr>
              <a:t> de forma </a:t>
            </a:r>
            <a:r>
              <a:rPr lang="en-US" sz="2400" dirty="0" err="1" smtClean="0">
                <a:solidFill>
                  <a:schemeClr val="tx1"/>
                </a:solidFill>
              </a:rPr>
              <a:t>coletiva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(Base “Como </a:t>
            </a:r>
            <a:r>
              <a:rPr lang="en-US" sz="2400" dirty="0" err="1" smtClean="0">
                <a:solidFill>
                  <a:schemeClr val="tx1"/>
                </a:solidFill>
              </a:rPr>
              <a:t>usar</a:t>
            </a:r>
            <a:r>
              <a:rPr lang="en-US" sz="2400" dirty="0" smtClean="0">
                <a:solidFill>
                  <a:schemeClr val="tx1"/>
                </a:solidFill>
              </a:rPr>
              <a:t> o </a:t>
            </a:r>
            <a:r>
              <a:rPr lang="en-US" sz="2400" dirty="0" err="1" smtClean="0">
                <a:solidFill>
                  <a:schemeClr val="tx1"/>
                </a:solidFill>
              </a:rPr>
              <a:t>rádio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na</a:t>
            </a:r>
            <a:r>
              <a:rPr lang="en-US" sz="2400" dirty="0" smtClean="0">
                <a:solidFill>
                  <a:schemeClr val="tx1"/>
                </a:solidFill>
              </a:rPr>
              <a:t> Escola”, </a:t>
            </a:r>
            <a:r>
              <a:rPr lang="en-US" sz="2400" dirty="0" err="1" smtClean="0">
                <a:solidFill>
                  <a:schemeClr val="tx1"/>
                </a:solidFill>
              </a:rPr>
              <a:t>Marceil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Consani</a:t>
            </a:r>
            <a:r>
              <a:rPr lang="en-US" sz="2400" dirty="0" smtClean="0">
                <a:solidFill>
                  <a:schemeClr val="tx1"/>
                </a:solidFill>
              </a:rPr>
              <a:t>)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y-fundo azu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309" y="-38525"/>
            <a:ext cx="11488475" cy="6896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42282" y="-114779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78771" y="2570441"/>
            <a:ext cx="583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1DA6E1"/>
                </a:solidFill>
                <a:latin typeface="DidATIC GHOTIC"/>
                <a:cs typeface="DidATIC GHOTIC"/>
              </a:rPr>
              <a:t> </a:t>
            </a:r>
            <a:endParaRPr lang="en-US" sz="2000" dirty="0">
              <a:solidFill>
                <a:srgbClr val="1DA6E1"/>
              </a:solidFill>
              <a:latin typeface="DidATIC GHOTIC"/>
              <a:cs typeface="DidATIC GHOT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3058" y="766221"/>
            <a:ext cx="5349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Rádio na Educação:</a:t>
            </a:r>
          </a:p>
          <a:p>
            <a:pPr algn="ctr"/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Alcance</a:t>
            </a:r>
          </a:p>
          <a:p>
            <a:pPr algn="ctr"/>
            <a:r>
              <a:rPr lang="pt-BR" sz="4000" b="1" dirty="0" smtClean="0">
                <a:solidFill>
                  <a:srgbClr val="1DA6E1"/>
                </a:solidFill>
                <a:latin typeface="Montserrat"/>
                <a:cs typeface="Montserrat"/>
              </a:rPr>
              <a:t>Regionalismo</a:t>
            </a:r>
            <a:endParaRPr lang="en-US" sz="4000" b="1" dirty="0">
              <a:solidFill>
                <a:srgbClr val="1DA6E1"/>
              </a:solidFill>
              <a:latin typeface="Montserrat"/>
              <a:cs typeface="Montserrat"/>
            </a:endParaRPr>
          </a:p>
        </p:txBody>
      </p:sp>
      <p:grpSp>
        <p:nvGrpSpPr>
          <p:cNvPr id="7" name="Shape 486"/>
          <p:cNvGrpSpPr/>
          <p:nvPr/>
        </p:nvGrpSpPr>
        <p:grpSpPr>
          <a:xfrm>
            <a:off x="3711367" y="905191"/>
            <a:ext cx="461691" cy="471368"/>
            <a:chOff x="3951850" y="2985350"/>
            <a:chExt cx="407950" cy="416500"/>
          </a:xfrm>
        </p:grpSpPr>
        <p:sp>
          <p:nvSpPr>
            <p:cNvPr id="11" name="Shape 48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0" t="0" r="0" b="0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48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0" t="0" r="0" b="0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48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0" t="0" r="0" b="0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490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0" t="0" r="0" b="0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rgbClr val="1DA6E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4211" y="2096543"/>
            <a:ext cx="4726493" cy="261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:\DOCUMENTOS LAP TOP\Instituto NET Claro Embratel\Cidadania\Desenvolvimento Humano\EJA em Ação - rádio e educação\Alexsandra dos Santos assiste às aulas pelas redes sociais da 10ª Direc.jpe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58" y="2927786"/>
            <a:ext cx="4159654" cy="311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142282" y="6069232"/>
            <a:ext cx="7568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Link</a:t>
            </a:r>
            <a:r>
              <a:rPr lang="pt-BR" sz="1400" dirty="0" smtClean="0"/>
              <a:t>:</a:t>
            </a:r>
          </a:p>
          <a:p>
            <a:r>
              <a:rPr lang="pt-BR" sz="1400" dirty="0" smtClean="0">
                <a:hlinkClick r:id="rId6"/>
              </a:rPr>
              <a:t>https</a:t>
            </a:r>
            <a:r>
              <a:rPr lang="pt-BR" sz="1400" dirty="0">
                <a:hlinkClick r:id="rId6"/>
              </a:rPr>
              <a:t>://www.institutoclaro.org.br/cidadania/nossas-novidades/podcasts/aulas-pelo-radio-estimulam-continuidade-da-eja-no-rio-grande-do-norte-em-meio-a-pandemia</a:t>
            </a:r>
            <a:r>
              <a:rPr lang="pt-BR" sz="1400" dirty="0" smtClean="0">
                <a:hlinkClick r:id="rId6"/>
              </a:rPr>
              <a:t>/</a:t>
            </a:r>
            <a:r>
              <a:rPr lang="pt-BR" sz="1400" dirty="0" smtClean="0"/>
              <a:t> 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1692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ay-fundo ver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9506" y="-59926"/>
            <a:ext cx="11485510" cy="68947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7882" y="301811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2282" y="-127305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i="1" dirty="0" smtClean="0">
                <a:solidFill>
                  <a:schemeClr val="tx1"/>
                </a:solidFill>
              </a:rPr>
              <a:t>“O </a:t>
            </a:r>
            <a:r>
              <a:rPr lang="pt-BR" sz="2800" b="1" i="1" dirty="0">
                <a:solidFill>
                  <a:schemeClr val="tx1"/>
                </a:solidFill>
              </a:rPr>
              <a:t>rádio poderia ser um fantástico sistema de canais se conseguisse não apenas emitir, </a:t>
            </a:r>
            <a:endParaRPr lang="pt-BR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pt-BR" sz="2800" b="1" i="1" dirty="0" smtClean="0">
                <a:solidFill>
                  <a:schemeClr val="tx1"/>
                </a:solidFill>
              </a:rPr>
              <a:t>mas </a:t>
            </a:r>
            <a:r>
              <a:rPr lang="pt-BR" sz="2800" b="1" i="1" dirty="0">
                <a:solidFill>
                  <a:schemeClr val="tx1"/>
                </a:solidFill>
              </a:rPr>
              <a:t>receber, ou seja, se não permitisse </a:t>
            </a:r>
            <a:endParaRPr lang="pt-BR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pt-BR" sz="2800" b="1" i="1" dirty="0" smtClean="0">
                <a:solidFill>
                  <a:schemeClr val="tx1"/>
                </a:solidFill>
              </a:rPr>
              <a:t>ao </a:t>
            </a:r>
            <a:r>
              <a:rPr lang="pt-BR" sz="2800" b="1" i="1" dirty="0">
                <a:solidFill>
                  <a:schemeClr val="tx1"/>
                </a:solidFill>
              </a:rPr>
              <a:t>ouvinte apenas ouvir, mas falar, não o isolando, mas </a:t>
            </a:r>
            <a:r>
              <a:rPr lang="pt-BR" sz="2800" b="1" i="1" dirty="0" smtClean="0">
                <a:solidFill>
                  <a:schemeClr val="tx1"/>
                </a:solidFill>
              </a:rPr>
              <a:t>integrando-o”</a:t>
            </a:r>
          </a:p>
          <a:p>
            <a:pPr algn="ctr"/>
            <a:endParaRPr lang="pt-BR" sz="2800" b="1" i="1" dirty="0" smtClean="0">
              <a:solidFill>
                <a:schemeClr val="tx1"/>
              </a:solidFill>
            </a:endParaRPr>
          </a:p>
          <a:p>
            <a:pPr algn="ctr"/>
            <a:r>
              <a:rPr lang="pt-BR" sz="2800" b="1" i="1" dirty="0" smtClean="0">
                <a:solidFill>
                  <a:schemeClr val="tx1"/>
                </a:solidFill>
              </a:rPr>
              <a:t>(Teoria do Rádio - Bertold Brecht 1927-1932</a:t>
            </a:r>
            <a:r>
              <a:rPr lang="pt-BR" sz="2800" i="1" dirty="0" smtClean="0">
                <a:solidFill>
                  <a:schemeClr val="tx1"/>
                </a:solidFill>
              </a:rPr>
              <a:t>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10" name="Shape 521"/>
          <p:cNvGrpSpPr/>
          <p:nvPr/>
        </p:nvGrpSpPr>
        <p:grpSpPr>
          <a:xfrm>
            <a:off x="2729498" y="5796712"/>
            <a:ext cx="742546" cy="538901"/>
            <a:chOff x="3932350" y="3714775"/>
            <a:chExt cx="439650" cy="319075"/>
          </a:xfrm>
        </p:grpSpPr>
        <p:sp>
          <p:nvSpPr>
            <p:cNvPr id="11" name="Shape 522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23A6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523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23A6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5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23A6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525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23A6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526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23A63A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" name="Shape 521"/>
          <p:cNvGrpSpPr/>
          <p:nvPr/>
        </p:nvGrpSpPr>
        <p:grpSpPr>
          <a:xfrm>
            <a:off x="3310181" y="3402437"/>
            <a:ext cx="369525" cy="268182"/>
            <a:chOff x="3932350" y="3714775"/>
            <a:chExt cx="439650" cy="319075"/>
          </a:xfrm>
        </p:grpSpPr>
        <p:sp>
          <p:nvSpPr>
            <p:cNvPr id="17" name="Shape 522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523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5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525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526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5167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ndo amare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347" y="-18055"/>
            <a:ext cx="11489719" cy="6897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2282" y="-127305"/>
            <a:ext cx="7602364" cy="698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Shape 521"/>
          <p:cNvGrpSpPr/>
          <p:nvPr/>
        </p:nvGrpSpPr>
        <p:grpSpPr>
          <a:xfrm>
            <a:off x="2729498" y="5796712"/>
            <a:ext cx="742546" cy="538901"/>
            <a:chOff x="3932350" y="3714775"/>
            <a:chExt cx="439650" cy="319075"/>
          </a:xfrm>
        </p:grpSpPr>
        <p:sp>
          <p:nvSpPr>
            <p:cNvPr id="9" name="Shape 522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0" t="0" r="0" b="0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rgbClr val="EF6E1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523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EF6E1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524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0" t="0" r="0" b="0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rgbClr val="EF6E1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525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0" t="0" r="0" b="0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rgbClr val="EF6E1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526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0" t="0" r="0" b="0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rgbClr val="EF6E1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512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31" y="1002084"/>
            <a:ext cx="6554516" cy="46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445274" y="5864947"/>
            <a:ext cx="878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Link</a:t>
            </a:r>
            <a:r>
              <a:rPr lang="pt-BR" dirty="0" smtClean="0"/>
              <a:t>: </a:t>
            </a:r>
            <a:r>
              <a:rPr lang="pt-BR" dirty="0" smtClean="0">
                <a:hlinkClick r:id="rId5"/>
              </a:rPr>
              <a:t>https</a:t>
            </a:r>
            <a:r>
              <a:rPr lang="pt-BR" dirty="0">
                <a:hlinkClick r:id="rId5"/>
              </a:rPr>
              <a:t>://</a:t>
            </a:r>
            <a:r>
              <a:rPr lang="pt-BR" dirty="0" smtClean="0">
                <a:hlinkClick r:id="rId5"/>
              </a:rPr>
              <a:t>www.youtube.com/watch?v=dsCdrDLz-Jo&amp;list=PLjyHYnF7Zwnx6jpfsHAITj8g2ysUVMY3n&amp;index=7</a:t>
            </a:r>
            <a:r>
              <a:rPr lang="pt-BR" dirty="0" smtClean="0"/>
              <a:t>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62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olhagem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253</Words>
  <Application>Microsoft Office PowerPoint</Application>
  <PresentationFormat>Apresentação na tela (4:3)</PresentationFormat>
  <Paragraphs>52</Paragraphs>
  <Slides>12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9" baseType="lpstr">
      <vt:lpstr>Arial</vt:lpstr>
      <vt:lpstr>Calibri</vt:lpstr>
      <vt:lpstr>DidATIC GHOTIC</vt:lpstr>
      <vt:lpstr>Didatic gothic</vt:lpstr>
      <vt:lpstr>Futura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odettedalle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Odette  Dalle</dc:creator>
  <cp:lastModifiedBy>Usuário do Windows</cp:lastModifiedBy>
  <cp:revision>118</cp:revision>
  <dcterms:created xsi:type="dcterms:W3CDTF">2019-08-13T20:31:48Z</dcterms:created>
  <dcterms:modified xsi:type="dcterms:W3CDTF">2020-08-28T22:23:08Z</dcterms:modified>
</cp:coreProperties>
</file>