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6" r:id="rId20"/>
    <p:sldId id="277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846C5-2619-490B-8EE4-62F15B27FDFF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688CF-E04B-459C-88DE-1C3F7A7351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1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C3B09-9FCD-4692-90BF-575E6D52D828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959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FFF8B-31BE-4FF4-9710-0F910EC605A3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9766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562D9-1A0A-484B-854C-AAC02BAEDAD3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402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A44EB-1BA8-40A6-8506-B82BA50BD1DA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1906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675B6-F9E8-444F-96BD-3270094D62FF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396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0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62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5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5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90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87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9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6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96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19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47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3259-9F94-455B-A262-F205686E89F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9F24-E500-4B35-92F5-E6859FFF18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18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América Colonial Espanhola: a exploração de metais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136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106941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Relação entre espanhóis e nativo:</a:t>
            </a:r>
            <a:endParaRPr lang="pt-BR" i="1" dirty="0" smtClean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59398" y="1268413"/>
            <a:ext cx="11467651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pt-BR" sz="2000" dirty="0"/>
              <a:t> </a:t>
            </a:r>
            <a:r>
              <a:rPr lang="pt-BR" sz="2000" dirty="0" err="1"/>
              <a:t>Encomienda</a:t>
            </a:r>
            <a:endParaRPr lang="pt-BR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/>
              <a:t>Surge do descontentamento dos imigrantes iniciais que se rebelam (1497</a:t>
            </a:r>
            <a:r>
              <a:rPr lang="pt-BR" sz="1800" dirty="0" smtClean="0"/>
              <a:t>) e parte </a:t>
            </a:r>
            <a:r>
              <a:rPr lang="pt-BR" sz="1800" dirty="0"/>
              <a:t>dos europeus </a:t>
            </a:r>
            <a:r>
              <a:rPr lang="pt-BR" sz="1800" dirty="0" smtClean="0"/>
              <a:t>dividem </a:t>
            </a:r>
            <a:r>
              <a:rPr lang="pt-BR" sz="1800" dirty="0"/>
              <a:t>os índios (tribos) entre si e vivem com base neles – </a:t>
            </a:r>
            <a:r>
              <a:rPr lang="pt-BR" sz="1800" i="1" dirty="0"/>
              <a:t>repartimentos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/>
              <a:t>Depois Metrópole regulariza</a:t>
            </a:r>
            <a:r>
              <a:rPr lang="pt-BR" sz="1800" i="1" dirty="0"/>
              <a:t> – </a:t>
            </a:r>
            <a:r>
              <a:rPr lang="pt-BR" sz="1800" i="1" dirty="0" err="1"/>
              <a:t>encomienda</a:t>
            </a:r>
            <a:r>
              <a:rPr lang="pt-BR" sz="1800" i="1" dirty="0"/>
              <a:t> 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pt-BR" sz="1600" dirty="0"/>
              <a:t>“</a:t>
            </a:r>
            <a:r>
              <a:rPr lang="pt-BR" sz="1600" i="1" dirty="0"/>
              <a:t>Concedo- vos o Cacique Fulano e seus índios para trabalharem para vos ...”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pt-BR" sz="1600" dirty="0" err="1"/>
              <a:t>Encomienda</a:t>
            </a:r>
            <a:r>
              <a:rPr lang="pt-BR" sz="1600" dirty="0"/>
              <a:t> – concessão inalienável feita de modo discricionário pelo governador de exploração de uma tribo (súditos de um cacique)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/>
              <a:t>Não é escravidão – não propriedade (vender, comprar </a:t>
            </a:r>
            <a:r>
              <a:rPr lang="pt-BR" sz="1800" dirty="0" err="1"/>
              <a:t>etc</a:t>
            </a:r>
            <a:r>
              <a:rPr lang="pt-BR" sz="1800" dirty="0"/>
              <a:t>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 err="1"/>
              <a:t>encomienda</a:t>
            </a:r>
            <a:r>
              <a:rPr lang="pt-BR" sz="1800" dirty="0"/>
              <a:t> não da terras ou direitos de mineração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/>
              <a:t>Posse de terras (</a:t>
            </a:r>
            <a:r>
              <a:rPr lang="pt-BR" sz="1800" i="1" dirty="0"/>
              <a:t>estancias</a:t>
            </a:r>
            <a:r>
              <a:rPr lang="pt-BR" sz="1800" dirty="0"/>
              <a:t>) – concessão diferente do Conselho Municipal 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pt-BR" sz="1600" dirty="0"/>
              <a:t> na prática correlaciona-se duas “concessões”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pt-BR" sz="2000" dirty="0"/>
              <a:t>Outras relações: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 err="1"/>
              <a:t>Naborias</a:t>
            </a:r>
            <a:r>
              <a:rPr lang="pt-BR" sz="1800" dirty="0"/>
              <a:t> (dependente individual)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/>
              <a:t>escravos indígenas (guerra justa, grupos isolados)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/>
              <a:t>Primeiras iniciativas de congregação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pt-BR" sz="2000" dirty="0"/>
              <a:t>Grande declínio da população indígena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1800" dirty="0"/>
              <a:t>Forte mortandade, inclusive inviabiliza exportação de escravos indígenas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4828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5625" y="0"/>
            <a:ext cx="8540750" cy="1125538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/>
              <a:t>Os curtos ciclos mineiros do Caribe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08791" y="1196976"/>
            <a:ext cx="11381590" cy="5400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/>
              <a:t>Cronologia </a:t>
            </a:r>
            <a:r>
              <a:rPr lang="pt-BR" dirty="0" err="1"/>
              <a:t>caribena</a:t>
            </a:r>
            <a:r>
              <a:rPr lang="pt-BR" dirty="0"/>
              <a:t>: ciclos relativamente curtos de mineração em diferentes ilhas 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defRPr/>
            </a:pPr>
            <a:r>
              <a:rPr lang="pt-BR" dirty="0"/>
              <a:t>Ouro de aluvião – depósitos relativamente expressivos mas exaure-se com alguma rapidez frente as técnicas existentes e a capacidade de mobilização da população local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/>
              <a:t>Pouca necessidade de Investimento e tecnologia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/>
              <a:t>Riqueza do sub solo domínio público – locais de exploração distribuídos e retira-se o </a:t>
            </a:r>
            <a:r>
              <a:rPr lang="pt-BR" i="1" dirty="0"/>
              <a:t>quinto</a:t>
            </a:r>
            <a:r>
              <a:rPr lang="pt-BR" dirty="0"/>
              <a:t>  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 err="1"/>
              <a:t>Hispaniola</a:t>
            </a:r>
            <a:r>
              <a:rPr lang="pt-BR" dirty="0"/>
              <a:t> – até 1515, depois Porto Rico, Jamaica, Cuba ... ciclos mais curtos, </a:t>
            </a:r>
            <a:r>
              <a:rPr lang="pt-BR" dirty="0" err="1"/>
              <a:t>tb</a:t>
            </a:r>
            <a:r>
              <a:rPr lang="pt-BR" dirty="0"/>
              <a:t> Panamá (1509 acumulação prévia)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defRPr/>
            </a:pPr>
            <a:r>
              <a:rPr lang="pt-BR" dirty="0"/>
              <a:t>Quando chega no México (1519/1521)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/>
              <a:t>base demográfica e mineira original quase desaparecido das grandes ilhas do caribe 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/>
              <a:t>Exportação de açúcar e couro nova base econômica  - limitada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/>
              <a:t>Importação de mão de obra africana  - recria base demográfica 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►"/>
              <a:defRPr/>
            </a:pPr>
            <a:r>
              <a:rPr lang="pt-BR" dirty="0"/>
              <a:t>Ilhas – base e retaguarda importante para suprimento e segurança da exploração continental e das frotas entre América e Espanha </a:t>
            </a:r>
          </a:p>
        </p:txBody>
      </p:sp>
    </p:spTree>
    <p:extLst>
      <p:ext uri="{BB962C8B-B14F-4D97-AF65-F5344CB8AC3E}">
        <p14:creationId xmlns:p14="http://schemas.microsoft.com/office/powerpoint/2010/main" val="101110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Conquista: características 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73336" y="1196976"/>
            <a:ext cx="11263257" cy="5400675"/>
          </a:xfrm>
        </p:spPr>
        <p:txBody>
          <a:bodyPr/>
          <a:lstStyle/>
          <a:p>
            <a:pPr marL="533400" indent="-533400">
              <a:buFont typeface="Arial" charset="0"/>
              <a:buChar char="►"/>
              <a:defRPr/>
            </a:pPr>
            <a:r>
              <a:rPr lang="pt-BR" dirty="0" smtClean="0"/>
              <a:t>Depois </a:t>
            </a:r>
            <a:r>
              <a:rPr lang="pt-BR" dirty="0"/>
              <a:t>das ilhas, dois flancos relativamente isolados e ritmos diferentes até chegar </a:t>
            </a:r>
            <a:r>
              <a:rPr lang="pt-BR" dirty="0" smtClean="0"/>
              <a:t>aos núcleos das explorações dos </a:t>
            </a:r>
            <a:r>
              <a:rPr lang="pt-BR" dirty="0"/>
              <a:t>metais: </a:t>
            </a:r>
          </a:p>
          <a:p>
            <a:pPr marL="1295400" lvl="2" indent="-381000">
              <a:buFont typeface="Arial" charset="0"/>
              <a:buChar char="►"/>
              <a:defRPr/>
            </a:pPr>
            <a:r>
              <a:rPr lang="pt-BR" dirty="0"/>
              <a:t>Panamá (1509) – Peru (1532)  </a:t>
            </a:r>
          </a:p>
          <a:p>
            <a:pPr marL="1295400" lvl="2" indent="-381000">
              <a:buFont typeface="Arial" charset="0"/>
              <a:buChar char="►"/>
              <a:defRPr/>
            </a:pPr>
            <a:r>
              <a:rPr lang="pt-BR" dirty="0"/>
              <a:t>Cuba (1511) –México (1519-21)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pt-BR" dirty="0" smtClean="0"/>
              <a:t> Transmissão </a:t>
            </a:r>
            <a:r>
              <a:rPr lang="pt-BR" dirty="0"/>
              <a:t>de costumes antes desenvolvidos</a:t>
            </a:r>
          </a:p>
          <a:p>
            <a:pPr marL="914400" lvl="1" indent="-457200">
              <a:defRPr/>
            </a:pPr>
            <a:r>
              <a:rPr lang="pt-BR" i="1" dirty="0" err="1"/>
              <a:t>Encomienda</a:t>
            </a:r>
            <a:r>
              <a:rPr lang="pt-BR" dirty="0"/>
              <a:t>, </a:t>
            </a:r>
            <a:endParaRPr lang="pt-BR" dirty="0" smtClean="0"/>
          </a:p>
          <a:p>
            <a:pPr marL="914400" lvl="1" indent="-457200">
              <a:defRPr/>
            </a:pPr>
            <a:r>
              <a:rPr lang="pt-BR" dirty="0" smtClean="0"/>
              <a:t>fundação </a:t>
            </a:r>
            <a:r>
              <a:rPr lang="pt-BR" dirty="0"/>
              <a:t>de </a:t>
            </a:r>
            <a:r>
              <a:rPr lang="pt-BR" dirty="0" smtClean="0"/>
              <a:t>cidades: Formação </a:t>
            </a:r>
            <a:r>
              <a:rPr lang="pt-BR" dirty="0"/>
              <a:t>de uma rede cidades </a:t>
            </a:r>
          </a:p>
          <a:p>
            <a:pPr marL="1295400" lvl="2" indent="-381000">
              <a:buFont typeface="Arial" charset="0"/>
              <a:buChar char="►"/>
              <a:defRPr/>
            </a:pPr>
            <a:r>
              <a:rPr lang="pt-BR" dirty="0"/>
              <a:t>Capital, portos, cidades secundarias (Intermediárias) com rede de </a:t>
            </a:r>
            <a:r>
              <a:rPr lang="pt-BR" i="1" dirty="0" err="1"/>
              <a:t>encomiendas</a:t>
            </a:r>
            <a:r>
              <a:rPr lang="pt-BR" dirty="0"/>
              <a:t> (alimentos) e cidades onde estão as </a:t>
            </a:r>
            <a:r>
              <a:rPr lang="pt-BR" dirty="0" smtClean="0"/>
              <a:t>jazidas</a:t>
            </a:r>
            <a:endParaRPr lang="pt-BR" dirty="0"/>
          </a:p>
          <a:p>
            <a:pPr marL="1714500" lvl="3" indent="-342900">
              <a:defRPr/>
            </a:pPr>
            <a:r>
              <a:rPr lang="pt-BR" dirty="0" err="1"/>
              <a:t>Potosi</a:t>
            </a:r>
            <a:r>
              <a:rPr lang="pt-BR" dirty="0"/>
              <a:t> e </a:t>
            </a:r>
            <a:r>
              <a:rPr lang="pt-BR" dirty="0" err="1" smtClean="0"/>
              <a:t>Zacatecas</a:t>
            </a:r>
            <a:endParaRPr lang="pt-BR" dirty="0"/>
          </a:p>
          <a:p>
            <a:pPr marL="914400" lvl="1" indent="-457200">
              <a:defRPr/>
            </a:pPr>
            <a:r>
              <a:rPr lang="pt-BR" dirty="0"/>
              <a:t>Continuidade da conquista mas efeitos menores </a:t>
            </a:r>
          </a:p>
          <a:p>
            <a:pPr marL="1295400" lvl="2" indent="-381000">
              <a:buFont typeface="Arial" charset="0"/>
              <a:buChar char="►"/>
              <a:defRPr/>
            </a:pPr>
            <a:r>
              <a:rPr lang="pt-BR" dirty="0" smtClean="0"/>
              <a:t>Amazônia </a:t>
            </a:r>
            <a:r>
              <a:rPr lang="pt-BR" dirty="0"/>
              <a:t>e sul América Sul</a:t>
            </a:r>
          </a:p>
          <a:p>
            <a:pPr marL="1295400" lvl="2" indent="-381000">
              <a:buFont typeface="Arial" charset="0"/>
              <a:buChar char="►"/>
              <a:defRPr/>
            </a:pPr>
            <a:r>
              <a:rPr lang="pt-BR" dirty="0" err="1"/>
              <a:t>Yucatã</a:t>
            </a:r>
            <a:r>
              <a:rPr lang="pt-BR" dirty="0"/>
              <a:t>, Norte do México, Miami </a:t>
            </a:r>
          </a:p>
        </p:txBody>
      </p:sp>
    </p:spTree>
    <p:extLst>
      <p:ext uri="{BB962C8B-B14F-4D97-AF65-F5344CB8AC3E}">
        <p14:creationId xmlns:p14="http://schemas.microsoft.com/office/powerpoint/2010/main" val="347690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Expansão: a Conquista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235394"/>
            <a:ext cx="10832951" cy="5400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sz="2400" dirty="0"/>
              <a:t>Passo a Passo:  uma região é base para tomada da outra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sz="2400" dirty="0"/>
              <a:t>Primeira expansões: ouro (perolas), alguns mão de obra (ilhas)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sz="2400" dirty="0"/>
              <a:t>Motor não é aventura, mas sim rivalidade e “pobreza”</a:t>
            </a:r>
          </a:p>
          <a:p>
            <a:pPr lvl="1"/>
            <a:r>
              <a:rPr lang="pt-BR" altLang="pt-BR" dirty="0" smtClean="0"/>
              <a:t>Estado Ibérico: cessão aos particulares possibilidade de descobrir e submeter os novos territórios </a:t>
            </a:r>
          </a:p>
          <a:p>
            <a:pPr lvl="2"/>
            <a:r>
              <a:rPr lang="pt-BR" altLang="pt-BR" dirty="0" smtClean="0"/>
              <a:t>Empresas estatais foram exceção </a:t>
            </a:r>
          </a:p>
          <a:p>
            <a:pPr lvl="1"/>
            <a:r>
              <a:rPr lang="pt-BR" altLang="pt-BR" dirty="0" smtClean="0"/>
              <a:t>Ação principal coube a iniciativas individuais (posses modestas)</a:t>
            </a:r>
          </a:p>
          <a:p>
            <a:pPr lvl="2"/>
            <a:r>
              <a:rPr lang="pt-BR" altLang="pt-BR" dirty="0" smtClean="0"/>
              <a:t>Organizam grupos de indivíduos (companhias) para pilhagem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sz="2400" dirty="0" smtClean="0"/>
              <a:t>Companhias </a:t>
            </a:r>
            <a:r>
              <a:rPr lang="pt-BR" sz="2400" dirty="0"/>
              <a:t>– expectativa de obter participação na venda dos produtos (saque, comércio) e obter </a:t>
            </a:r>
            <a:r>
              <a:rPr lang="pt-BR" sz="2400" i="1" dirty="0" err="1"/>
              <a:t>encomienda</a:t>
            </a:r>
            <a:r>
              <a:rPr lang="pt-BR" sz="24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Liderados </a:t>
            </a:r>
            <a:r>
              <a:rPr lang="pt-BR" sz="2000" dirty="0"/>
              <a:t>por figura de destaque na área base (Cortés, Pizarro)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/>
              <a:t>Compostos por imigrantes (não soldados) e </a:t>
            </a:r>
            <a:r>
              <a:rPr lang="pt-BR" sz="2000" dirty="0" err="1"/>
              <a:t>naboias</a:t>
            </a:r>
            <a:endParaRPr lang="pt-BR" sz="2000" dirty="0"/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sz="2400" dirty="0"/>
              <a:t>Explora rivalidades tribais e “conquista do cacique”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/>
              <a:t>Resistência aumenta no continente – mas tecnologia faz a diferença (cavalo, armamento de aço, mais importante que armas de fogo)</a:t>
            </a:r>
          </a:p>
        </p:txBody>
      </p:sp>
    </p:spTree>
    <p:extLst>
      <p:ext uri="{BB962C8B-B14F-4D97-AF65-F5344CB8AC3E}">
        <p14:creationId xmlns:p14="http://schemas.microsoft.com/office/powerpoint/2010/main" val="3514436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115888"/>
            <a:ext cx="5243512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367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79400"/>
            <a:ext cx="8497887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571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765175"/>
            <a:ext cx="10832951" cy="575945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</a:pPr>
            <a:r>
              <a:rPr lang="pt-BR" altLang="pt-BR" sz="4400" dirty="0"/>
              <a:t>Produção de metais na América: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4400" dirty="0" smtClean="0"/>
              <a:t> diferentes </a:t>
            </a:r>
            <a:r>
              <a:rPr lang="pt-BR" altLang="pt-BR" sz="4400" dirty="0"/>
              <a:t>fases, altos e baixos: </a:t>
            </a:r>
          </a:p>
          <a:p>
            <a:pPr marL="990600" lvl="1" indent="-533400"/>
            <a:r>
              <a:rPr lang="pt-BR" altLang="pt-BR" sz="4000" dirty="0"/>
              <a:t>Depois de Caribe, </a:t>
            </a:r>
          </a:p>
          <a:p>
            <a:pPr marL="990600" lvl="1" indent="-533400"/>
            <a:r>
              <a:rPr lang="pt-BR" altLang="pt-BR" sz="4000" dirty="0"/>
              <a:t>Continente três momentos:</a:t>
            </a:r>
          </a:p>
          <a:p>
            <a:pPr marL="1371600" lvl="2" indent="-457200">
              <a:buFont typeface="Arial" panose="020B0604020202020204" pitchFamily="34" charset="0"/>
              <a:buAutoNum type="arabicPeriod"/>
            </a:pPr>
            <a:r>
              <a:rPr lang="pt-BR" altLang="pt-BR" sz="3600" dirty="0"/>
              <a:t> Pilhagem (início do XVI)</a:t>
            </a:r>
          </a:p>
          <a:p>
            <a:pPr marL="1371600" lvl="2" indent="-457200">
              <a:buFont typeface="Arial" panose="020B0604020202020204" pitchFamily="34" charset="0"/>
              <a:buAutoNum type="arabicPeriod"/>
            </a:pPr>
            <a:r>
              <a:rPr lang="pt-BR" altLang="pt-BR" sz="3600" dirty="0"/>
              <a:t> Aluvião (até metade do XVI)</a:t>
            </a:r>
          </a:p>
          <a:p>
            <a:pPr marL="1371600" lvl="2" indent="-457200">
              <a:buFont typeface="Arial" panose="020B0604020202020204" pitchFamily="34" charset="0"/>
              <a:buAutoNum type="arabicPeriod"/>
            </a:pPr>
            <a:r>
              <a:rPr lang="pt-BR" altLang="pt-BR" sz="3600" dirty="0"/>
              <a:t>Descoberta das minas de Prata (Até metade do XVII)</a:t>
            </a:r>
          </a:p>
          <a:p>
            <a:pPr marL="1752600" lvl="3" indent="-381000">
              <a:buFont typeface="Arial" panose="020B0604020202020204" pitchFamily="34" charset="0"/>
              <a:buChar char="►"/>
            </a:pPr>
            <a:r>
              <a:rPr lang="pt-BR" altLang="pt-BR" sz="3200" dirty="0"/>
              <a:t>México sobressalto no </a:t>
            </a:r>
            <a:r>
              <a:rPr lang="pt-BR" altLang="pt-BR" sz="3200" dirty="0" smtClean="0"/>
              <a:t>XVIII</a:t>
            </a:r>
          </a:p>
          <a:p>
            <a:pPr marL="1752600" lvl="3" indent="-381000">
              <a:buFont typeface="Arial" panose="020B0604020202020204" pitchFamily="34" charset="0"/>
              <a:buChar char="►"/>
            </a:pPr>
            <a:r>
              <a:rPr lang="pt-BR" altLang="pt-BR" sz="3200" dirty="0" smtClean="0"/>
              <a:t>Brasil Ouro XVIII</a:t>
            </a: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1635472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800"/>
              <a:t>Aluvião (até metade do XVI)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484314"/>
            <a:ext cx="8662988" cy="51847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t-BR" altLang="pt-BR"/>
              <a:t>Diferentes regiões com ciclos curtos</a:t>
            </a:r>
          </a:p>
          <a:p>
            <a:pPr marL="990600" lvl="1" indent="-533400">
              <a:lnSpc>
                <a:spcPct val="80000"/>
              </a:lnSpc>
            </a:pPr>
            <a:r>
              <a:rPr lang="pt-BR" altLang="pt-BR"/>
              <a:t>México mais longo que Peru</a:t>
            </a:r>
          </a:p>
          <a:p>
            <a:pPr marL="609600" indent="-609600">
              <a:lnSpc>
                <a:spcPct val="80000"/>
              </a:lnSpc>
            </a:pPr>
            <a:r>
              <a:rPr lang="pt-BR" altLang="pt-BR" i="1"/>
              <a:t>Encomendero</a:t>
            </a:r>
            <a:r>
              <a:rPr lang="pt-BR" altLang="pt-BR"/>
              <a:t> pressiona índio até encontrar algum “rio”</a:t>
            </a:r>
          </a:p>
          <a:p>
            <a:pPr marL="609600" indent="-609600">
              <a:lnSpc>
                <a:spcPct val="80000"/>
              </a:lnSpc>
            </a:pPr>
            <a:r>
              <a:rPr lang="pt-BR" altLang="pt-BR"/>
              <a:t>Monta esquema de exploração em parte com </a:t>
            </a:r>
            <a:r>
              <a:rPr lang="pt-BR" altLang="pt-BR" i="1"/>
              <a:t>encomienda</a:t>
            </a:r>
            <a:r>
              <a:rPr lang="pt-BR" altLang="pt-BR"/>
              <a:t> </a:t>
            </a:r>
          </a:p>
          <a:p>
            <a:pPr marL="990600" lvl="1" indent="-533400">
              <a:lnSpc>
                <a:spcPct val="80000"/>
              </a:lnSpc>
            </a:pPr>
            <a:r>
              <a:rPr lang="pt-BR" altLang="pt-BR"/>
              <a:t>México dificuldade para usar o esquema, se vale de escravidão indígena e naborías</a:t>
            </a:r>
          </a:p>
          <a:p>
            <a:pPr marL="609600" indent="-609600">
              <a:lnSpc>
                <a:spcPct val="80000"/>
              </a:lnSpc>
            </a:pPr>
            <a:r>
              <a:rPr lang="pt-BR" altLang="pt-BR"/>
              <a:t>Indígena na região explorada por espanhóis – conhecem metalurgia, normalmente existe fundições instadas pré-existentes </a:t>
            </a:r>
          </a:p>
          <a:p>
            <a:pPr marL="990600" lvl="1" indent="-533400">
              <a:lnSpc>
                <a:spcPct val="80000"/>
              </a:lnSpc>
            </a:pPr>
            <a:r>
              <a:rPr lang="pt-BR" altLang="pt-BR"/>
              <a:t>Diferente do Brasil, indígena não conhece fundição do ouro: possível explicação para não ter encontrado antes</a:t>
            </a:r>
          </a:p>
        </p:txBody>
      </p:sp>
    </p:spTree>
    <p:extLst>
      <p:ext uri="{BB962C8B-B14F-4D97-AF65-F5344CB8AC3E}">
        <p14:creationId xmlns:p14="http://schemas.microsoft.com/office/powerpoint/2010/main" val="1067122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5625" y="0"/>
            <a:ext cx="8540750" cy="1125538"/>
          </a:xfrm>
        </p:spPr>
        <p:txBody>
          <a:bodyPr/>
          <a:lstStyle/>
          <a:p>
            <a:r>
              <a:rPr lang="pt-BR" altLang="pt-BR" sz="4800"/>
              <a:t>Prata: Minas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3186" y="1125538"/>
            <a:ext cx="9775414" cy="547211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pt-BR" altLang="pt-BR" sz="2400" dirty="0"/>
              <a:t>Peru </a:t>
            </a:r>
            <a:r>
              <a:rPr lang="pt-BR" altLang="pt-BR" sz="2400" dirty="0" smtClean="0"/>
              <a:t>um pouco mais </a:t>
            </a:r>
            <a:r>
              <a:rPr lang="pt-BR" altLang="pt-BR" sz="2400" dirty="0"/>
              <a:t>cedo e até metade do XVII </a:t>
            </a:r>
            <a:r>
              <a:rPr lang="pt-BR" altLang="pt-BR" sz="2400" dirty="0" smtClean="0"/>
              <a:t>; México </a:t>
            </a:r>
            <a:r>
              <a:rPr lang="pt-BR" altLang="pt-BR" sz="2400" dirty="0"/>
              <a:t>tem um repique no XVIII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Feita em minas, produção muito superior e de modo estável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t-BR" altLang="pt-BR" sz="2000" dirty="0" err="1"/>
              <a:t>Potosi</a:t>
            </a:r>
            <a:r>
              <a:rPr lang="pt-BR" altLang="pt-BR" sz="2000" dirty="0" smtClean="0"/>
              <a:t>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t-BR" altLang="pt-BR" sz="2000" dirty="0" err="1" smtClean="0"/>
              <a:t>Zacatecas</a:t>
            </a: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400" dirty="0"/>
              <a:t>Feita por grupos privados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pt-BR" altLang="pt-BR" sz="2000" dirty="0"/>
              <a:t>Investimentos importantes, especialmente em obras </a:t>
            </a:r>
            <a:r>
              <a:rPr lang="pt-BR" altLang="pt-BR" sz="2000" dirty="0" smtClean="0"/>
              <a:t>hidráulicas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pt-BR" altLang="pt-BR" sz="2000" dirty="0" smtClean="0"/>
              <a:t>80% fica com grupo proprietário e 20% para Coroa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pt-BR" altLang="pt-BR" sz="2000" dirty="0" smtClean="0"/>
              <a:t>População trabalhadora ainda com base nas encomendas, </a:t>
            </a:r>
            <a:r>
              <a:rPr lang="pt-BR" altLang="pt-BR" sz="2000" dirty="0" err="1" smtClean="0"/>
              <a:t>mita</a:t>
            </a:r>
            <a:r>
              <a:rPr lang="pt-BR" altLang="pt-BR" sz="2000" dirty="0" smtClean="0"/>
              <a:t>, escravidão </a:t>
            </a:r>
            <a:r>
              <a:rPr lang="pt-BR" altLang="pt-BR" sz="2000" dirty="0" err="1" smtClean="0"/>
              <a:t>etc</a:t>
            </a: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400" dirty="0" smtClean="0"/>
              <a:t>Revolução </a:t>
            </a:r>
            <a:r>
              <a:rPr lang="pt-BR" altLang="pt-BR" sz="2400" dirty="0"/>
              <a:t>na metalurgia mineira da Prata, com descoberta da técnica da amalgama do mercúrio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pt-BR" altLang="pt-BR" sz="2000" dirty="0" smtClean="0"/>
              <a:t>Descoberta </a:t>
            </a:r>
            <a:r>
              <a:rPr lang="pt-BR" altLang="pt-BR" sz="2000" dirty="0"/>
              <a:t>de mina de mercúrio em </a:t>
            </a:r>
            <a:r>
              <a:rPr lang="pt-BR" altLang="pt-BR" sz="2000" dirty="0" err="1"/>
              <a:t>Huancalavelica</a:t>
            </a:r>
            <a:endParaRPr lang="pt-BR" altLang="pt-BR" sz="2000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pt-BR" altLang="pt-BR" sz="1800" dirty="0"/>
              <a:t>Mina controlado por Coroa espanhola, controle indireto sobre produção de prata</a:t>
            </a:r>
          </a:p>
          <a:p>
            <a:r>
              <a:rPr lang="pt-BR" altLang="pt-BR" sz="2200" dirty="0" err="1" smtClean="0"/>
              <a:t>Encomendero</a:t>
            </a:r>
            <a:r>
              <a:rPr lang="pt-BR" altLang="pt-BR" sz="2200" dirty="0" smtClean="0"/>
              <a:t>: excedente para ser transferido para Europa</a:t>
            </a:r>
          </a:p>
          <a:p>
            <a:pPr lvl="1"/>
            <a:r>
              <a:rPr lang="pt-BR" altLang="pt-BR" sz="1900" dirty="0" smtClean="0"/>
              <a:t>Bens de consumo, remessa de lucros e juros, transferência de capital, pagamento de direitos</a:t>
            </a:r>
          </a:p>
          <a:p>
            <a:pPr lvl="1"/>
            <a:r>
              <a:rPr lang="pt-BR" altLang="pt-BR" sz="1900" dirty="0" smtClean="0"/>
              <a:t>Normalmente na forma de metais preciosos</a:t>
            </a:r>
          </a:p>
          <a:p>
            <a:pPr lvl="2"/>
            <a:r>
              <a:rPr lang="pt-BR" altLang="pt-BR" sz="1700" dirty="0" smtClean="0"/>
              <a:t>Não há quase nada que possa ser comercializado como no caso das Índias Orientais</a:t>
            </a:r>
          </a:p>
          <a:p>
            <a:pPr lvl="2"/>
            <a:r>
              <a:rPr lang="pt-BR" altLang="pt-BR" sz="1700" dirty="0" smtClean="0"/>
              <a:t> Brasil/Portugal é o contraponto (colonização, não conquista) </a:t>
            </a:r>
          </a:p>
          <a:p>
            <a:pPr marL="609600" indent="-609600">
              <a:lnSpc>
                <a:spcPct val="80000"/>
              </a:lnSpc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479826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94852" y="620713"/>
            <a:ext cx="10746889" cy="590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 Comércio exterior – estrito controle da Metrópole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Duas vezes por ano: frotas, saindo de dois portos americanos e com presença da marinha espanhola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Comparando ida de metais com fluxo de importações: 4 para 1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Trabalho da América cria fluxo de recursos que se acumula na Europa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Na América custos de produção cobertos localmente por </a:t>
            </a:r>
            <a:r>
              <a:rPr lang="pt-BR" altLang="pt-BR" dirty="0" err="1"/>
              <a:t>encomienda</a:t>
            </a:r>
            <a:endParaRPr lang="pt-BR" altLang="pt-BR" dirty="0"/>
          </a:p>
          <a:p>
            <a:pPr lvl="2">
              <a:lnSpc>
                <a:spcPct val="90000"/>
              </a:lnSpc>
            </a:pPr>
            <a:r>
              <a:rPr lang="pt-BR" altLang="pt-BR" dirty="0" err="1"/>
              <a:t>Encomienda</a:t>
            </a:r>
            <a:r>
              <a:rPr lang="pt-BR" altLang="pt-BR" dirty="0"/>
              <a:t> produz alimentos para trabalhadores das minas, do fluxo de transporte e urbanos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Importações: consumo derivada da renda dos </a:t>
            </a:r>
            <a:r>
              <a:rPr lang="pt-BR" altLang="pt-BR" dirty="0" err="1"/>
              <a:t>encomendeiros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/>
              <a:t>Resto da renda (poupança) enviada ao exterior 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Se renda fosse aplicada localmente (consumo, inversões produtivas) – importações </a:t>
            </a:r>
            <a:r>
              <a:rPr lang="pt-BR" altLang="pt-BR" dirty="0" smtClean="0"/>
              <a:t>seriam maiores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9568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Expansão Ultramarina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6974" y="1554164"/>
            <a:ext cx="11101892" cy="50895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pt-BR" dirty="0" smtClean="0"/>
              <a:t> Portugal </a:t>
            </a:r>
            <a:r>
              <a:rPr lang="pt-BR" dirty="0" smtClean="0"/>
              <a:t>– início África, quase 1 século antes de América</a:t>
            </a:r>
          </a:p>
          <a:p>
            <a:pPr lvl="1">
              <a:defRPr/>
            </a:pPr>
            <a:r>
              <a:rPr lang="pt-BR" dirty="0" smtClean="0"/>
              <a:t>1415 – tomada de Ceuta</a:t>
            </a:r>
          </a:p>
          <a:p>
            <a:pPr lvl="1">
              <a:defRPr/>
            </a:pPr>
            <a:r>
              <a:rPr lang="pt-BR" dirty="0" smtClean="0"/>
              <a:t>XV – África , depois em direção à Ásia</a:t>
            </a:r>
          </a:p>
          <a:p>
            <a:pPr lvl="2">
              <a:defRPr/>
            </a:pPr>
            <a:r>
              <a:rPr lang="pt-BR" dirty="0" smtClean="0"/>
              <a:t>Continente e ilhas (Açores, Madeira, São Tomé)</a:t>
            </a:r>
          </a:p>
          <a:p>
            <a:pPr lvl="1">
              <a:defRPr/>
            </a:pPr>
            <a:r>
              <a:rPr lang="pt-BR" dirty="0" smtClean="0"/>
              <a:t>Quando América (Brasil) já expansão (e interesses) estabelecidos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dirty="0" smtClean="0"/>
              <a:t> Castela </a:t>
            </a:r>
            <a:r>
              <a:rPr lang="pt-BR" dirty="0" smtClean="0"/>
              <a:t>– tardio em relação à Portugal</a:t>
            </a:r>
          </a:p>
          <a:p>
            <a:pPr lvl="1">
              <a:defRPr/>
            </a:pPr>
            <a:r>
              <a:rPr lang="pt-BR" dirty="0" smtClean="0"/>
              <a:t>Ilhas Canárias</a:t>
            </a:r>
          </a:p>
          <a:p>
            <a:pPr>
              <a:defRPr/>
            </a:pPr>
            <a:r>
              <a:rPr lang="pt-BR" dirty="0" smtClean="0"/>
              <a:t>Razões:</a:t>
            </a:r>
          </a:p>
          <a:p>
            <a:pPr lvl="1">
              <a:defRPr/>
            </a:pPr>
            <a:r>
              <a:rPr lang="pt-BR" dirty="0" smtClean="0"/>
              <a:t>Econômicas: abastecimento, comércio, lucro</a:t>
            </a:r>
          </a:p>
          <a:p>
            <a:pPr lvl="1">
              <a:defRPr/>
            </a:pPr>
            <a:r>
              <a:rPr lang="pt-BR" dirty="0" smtClean="0"/>
              <a:t>Outras não desprezíveis na explicação:</a:t>
            </a:r>
          </a:p>
          <a:p>
            <a:pPr lvl="2">
              <a:defRPr/>
            </a:pPr>
            <a:r>
              <a:rPr lang="pt-BR" dirty="0" smtClean="0"/>
              <a:t>Militares </a:t>
            </a:r>
          </a:p>
          <a:p>
            <a:pPr lvl="2">
              <a:defRPr/>
            </a:pPr>
            <a:r>
              <a:rPr lang="pt-BR" dirty="0" smtClean="0"/>
              <a:t>Religiosas</a:t>
            </a:r>
          </a:p>
          <a:p>
            <a:pPr lvl="2">
              <a:defRPr/>
            </a:pPr>
            <a:r>
              <a:rPr lang="pt-BR" dirty="0" smtClean="0"/>
              <a:t>Desenvolvimento científico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8257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1821" y="692150"/>
            <a:ext cx="9914554" cy="5689600"/>
          </a:xfrm>
        </p:spPr>
        <p:txBody>
          <a:bodyPr/>
          <a:lstStyle/>
          <a:p>
            <a:r>
              <a:rPr lang="pt-BR" altLang="pt-BR" dirty="0"/>
              <a:t> Produção de metais</a:t>
            </a:r>
          </a:p>
          <a:p>
            <a:pPr lvl="1"/>
            <a:r>
              <a:rPr lang="pt-BR" altLang="pt-BR" dirty="0"/>
              <a:t>Importante efeito multiplicador das atividades econômicas</a:t>
            </a:r>
          </a:p>
          <a:p>
            <a:pPr lvl="2"/>
            <a:r>
              <a:rPr lang="pt-BR" altLang="pt-BR" dirty="0"/>
              <a:t>Outras atividades econômicas, produzir excedente (em metais) para transferir </a:t>
            </a:r>
          </a:p>
          <a:p>
            <a:pPr lvl="1"/>
            <a:r>
              <a:rPr lang="pt-BR" altLang="pt-BR" dirty="0"/>
              <a:t>Regiões produtoras de metais (especialmente prata): </a:t>
            </a:r>
            <a:r>
              <a:rPr lang="pt-BR" altLang="pt-BR" dirty="0" err="1"/>
              <a:t>pólos</a:t>
            </a:r>
            <a:r>
              <a:rPr lang="pt-BR" altLang="pt-BR" dirty="0"/>
              <a:t> de crescimento</a:t>
            </a:r>
          </a:p>
          <a:p>
            <a:pPr lvl="2"/>
            <a:r>
              <a:rPr lang="pt-BR" altLang="pt-BR" dirty="0"/>
              <a:t>Demanda por alimentos, animais de tração, tecidos grossos</a:t>
            </a:r>
          </a:p>
          <a:p>
            <a:pPr lvl="3"/>
            <a:r>
              <a:rPr lang="pt-BR" altLang="pt-BR" dirty="0"/>
              <a:t>Chile: início ouro, depois alimentos para Peru/</a:t>
            </a:r>
            <a:r>
              <a:rPr lang="pt-BR" altLang="pt-BR" dirty="0" err="1"/>
              <a:t>Bolivia</a:t>
            </a:r>
            <a:endParaRPr lang="pt-BR" altLang="pt-BR" dirty="0"/>
          </a:p>
          <a:p>
            <a:pPr lvl="3"/>
            <a:r>
              <a:rPr lang="pt-BR" altLang="pt-BR" dirty="0"/>
              <a:t>Argentina (norte–população mais densa): animais, tecidos</a:t>
            </a:r>
          </a:p>
          <a:p>
            <a:pPr lvl="2"/>
            <a:r>
              <a:rPr lang="pt-BR" altLang="pt-BR" dirty="0"/>
              <a:t>Estas produções: </a:t>
            </a:r>
            <a:r>
              <a:rPr lang="pt-BR" altLang="pt-BR" dirty="0" err="1"/>
              <a:t>encomienda</a:t>
            </a:r>
            <a:r>
              <a:rPr lang="pt-BR" altLang="pt-BR" dirty="0"/>
              <a:t> também e grandes propriedades </a:t>
            </a:r>
          </a:p>
          <a:p>
            <a:pPr lvl="2"/>
            <a:r>
              <a:rPr lang="pt-BR" altLang="pt-BR" dirty="0"/>
              <a:t>Doação de terras: no início terra em si não atrativo, só para produzir (por índios) excedente a ser vendido em troca de metais</a:t>
            </a:r>
          </a:p>
          <a:p>
            <a:pPr lvl="2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7916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20" y="21429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Comércio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0306" y="1143001"/>
            <a:ext cx="11037346" cy="55721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dirty="0" smtClean="0"/>
              <a:t>Ibéricos – tradição de comércio marítimo, mesmo que comerciante não esteja no topo da sociedade</a:t>
            </a:r>
          </a:p>
          <a:p>
            <a:pPr lvl="1">
              <a:lnSpc>
                <a:spcPct val="100000"/>
              </a:lnSpc>
              <a:defRPr/>
            </a:pPr>
            <a:r>
              <a:rPr lang="pt-BR" dirty="0" smtClean="0"/>
              <a:t> especialmente em Castela, como em Genova ou na Holanda</a:t>
            </a:r>
          </a:p>
          <a:p>
            <a:pPr>
              <a:lnSpc>
                <a:spcPct val="100000"/>
              </a:lnSpc>
              <a:defRPr/>
            </a:pPr>
            <a:r>
              <a:rPr lang="pt-BR" dirty="0" smtClean="0"/>
              <a:t>Unidade básica do mundo mercantil – sociedade ou companhia </a:t>
            </a:r>
          </a:p>
          <a:p>
            <a:pPr lvl="1">
              <a:lnSpc>
                <a:spcPct val="100000"/>
              </a:lnSpc>
              <a:defRPr/>
            </a:pPr>
            <a:r>
              <a:rPr lang="pt-BR" dirty="0" smtClean="0"/>
              <a:t>Acordo entre pessoas (famílias/regiões) para atingir uma meta </a:t>
            </a:r>
          </a:p>
          <a:p>
            <a:pPr lvl="2">
              <a:lnSpc>
                <a:spcPct val="100000"/>
              </a:lnSpc>
              <a:defRPr/>
            </a:pPr>
            <a:r>
              <a:rPr lang="pt-BR" dirty="0" smtClean="0"/>
              <a:t>Por exemplo vender um lote de mercadorias, em que um financia outro compra e vende</a:t>
            </a:r>
          </a:p>
          <a:p>
            <a:pPr lvl="1">
              <a:lnSpc>
                <a:spcPct val="100000"/>
              </a:lnSpc>
              <a:defRPr/>
            </a:pPr>
            <a:r>
              <a:rPr lang="pt-BR" dirty="0" smtClean="0"/>
              <a:t>Não necessariamente estável, mas “(re)acordos” são freqüentes</a:t>
            </a:r>
          </a:p>
          <a:p>
            <a:pPr lvl="1">
              <a:lnSpc>
                <a:spcPct val="100000"/>
              </a:lnSpc>
              <a:defRPr/>
            </a:pPr>
            <a:r>
              <a:rPr lang="pt-BR" dirty="0" smtClean="0"/>
              <a:t> forma flexível de fazer negócios – possibilita a participação de vários tipos de pessoas e em vários setores</a:t>
            </a:r>
          </a:p>
          <a:p>
            <a:pPr lvl="2">
              <a:lnSpc>
                <a:spcPct val="100000"/>
              </a:lnSpc>
              <a:defRPr/>
            </a:pPr>
            <a:r>
              <a:rPr lang="pt-BR" dirty="0" smtClean="0"/>
              <a:t>Do rei aos pequenos comerciantes, passando por nobre etc.</a:t>
            </a:r>
          </a:p>
          <a:p>
            <a:pPr lvl="2">
              <a:lnSpc>
                <a:spcPct val="100000"/>
              </a:lnSpc>
              <a:defRPr/>
            </a:pPr>
            <a:r>
              <a:rPr lang="pt-BR" dirty="0" smtClean="0"/>
              <a:t>Comércio externo, construção, manufaturas </a:t>
            </a:r>
            <a:r>
              <a:rPr lang="pt-BR" dirty="0" err="1" smtClean="0"/>
              <a:t>etc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9806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 De volta às Tipologias (experiências)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5915" y="1554164"/>
            <a:ext cx="10574767" cy="49434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Portugal: depois de Ceuta – desiste </a:t>
            </a:r>
            <a:r>
              <a:rPr lang="pt-BR" dirty="0" smtClean="0"/>
              <a:t>de ocupação </a:t>
            </a:r>
            <a:r>
              <a:rPr lang="pt-BR" dirty="0" smtClean="0"/>
              <a:t>no </a:t>
            </a:r>
            <a:r>
              <a:rPr lang="pt-BR" dirty="0" smtClean="0"/>
              <a:t>estilo Reconquista </a:t>
            </a:r>
            <a:r>
              <a:rPr lang="pt-BR" dirty="0" smtClean="0"/>
              <a:t>no Continente </a:t>
            </a:r>
            <a:r>
              <a:rPr lang="pt-BR" dirty="0" smtClean="0"/>
              <a:t>africano – ocupação e povoamento</a:t>
            </a:r>
            <a:endParaRPr lang="pt-BR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Feitorias – já tinha experiência com este tipo de estrutura comercial, mas associa força militar  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 Marca a expansão no Continente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Ilhas – ocupação – Capitanias Hereditárias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Açores diferente de Madeira e São Tomé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Açores – temperado – à semelhança de Portugal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Madeira – Açúcar/escravo/engenhos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São Tomé – diferença de dimensão /associação com outros </a:t>
            </a:r>
            <a:r>
              <a:rPr lang="pt-BR" dirty="0" smtClean="0"/>
              <a:t>investidores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1653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20" y="21429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Escravidão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944" y="1285876"/>
            <a:ext cx="11252498" cy="52863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Escravidão – já estabelecida na península ibérica antes do Novo Mundo (Portugal e sul Espanha)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Mundo mediterrâneo manteve tradição da escravidão mais que norte da Europa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Mouros e cristão se escravizavam mutuamente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Elemento novo que surge antes da América é escravidão subsaariana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Adaptação de padrões antigos a novas  possibilidades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Substituição do mouro pelo sub </a:t>
            </a:r>
            <a:r>
              <a:rPr lang="pt-BR" dirty="0" err="1" smtClean="0"/>
              <a:t>saariano</a:t>
            </a:r>
            <a:endParaRPr lang="pt-BR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Não era elemento chave a ponto de </a:t>
            </a:r>
            <a:r>
              <a:rPr lang="pt-BR" dirty="0" smtClean="0"/>
              <a:t>podermos </a:t>
            </a:r>
            <a:r>
              <a:rPr lang="pt-BR" dirty="0" smtClean="0"/>
              <a:t>identificar Espanha e Portugal como sociedades escravistas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Mas usam escravos em papeis secundários, geralmente urbano-domésticos;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Industria açucareira nas Ilhas – também já tradição escravidão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Complexo </a:t>
            </a:r>
            <a:r>
              <a:rPr lang="pt-BR" dirty="0" smtClean="0"/>
              <a:t>criado </a:t>
            </a:r>
            <a:r>
              <a:rPr lang="pt-BR" dirty="0" smtClean="0"/>
              <a:t>em torno da escravidão ibérica (leis, regras e tradições) transplantada para a América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Escravidão negra era inquestionável  e sem problemas, problemas morais poderiam existir em relação aos índios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29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 De volta às Tipologias (experiências)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5915" y="1554164"/>
            <a:ext cx="10574767" cy="49434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Portugal: depois de Ceuta – desiste </a:t>
            </a:r>
            <a:r>
              <a:rPr lang="pt-BR" dirty="0" smtClean="0"/>
              <a:t>de ocupação </a:t>
            </a:r>
            <a:r>
              <a:rPr lang="pt-BR" dirty="0" smtClean="0"/>
              <a:t>no </a:t>
            </a:r>
            <a:r>
              <a:rPr lang="pt-BR" dirty="0" smtClean="0"/>
              <a:t>estilo Reconquista </a:t>
            </a:r>
            <a:r>
              <a:rPr lang="pt-BR" dirty="0" smtClean="0"/>
              <a:t>no Continente </a:t>
            </a:r>
            <a:r>
              <a:rPr lang="pt-BR" dirty="0" smtClean="0"/>
              <a:t>africano – ocupação e povoamento</a:t>
            </a:r>
            <a:endParaRPr lang="pt-BR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Feitorias – já tinha experiência com este tipo de estrutura comercial, mas associa força militar  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 Marca a expansão no Continente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Ilhas – ocupação – Capitanias Hereditárias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Açores diferente de Madeira e São Tomé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Açores – temperado – à semelhança de Portugal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Madeira – Açúcar/escravo/engenhos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São Tomé – diferença de dimensão /associação com outros investidores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Espanha – Canárias parecido com Madeira 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pt-BR" dirty="0" smtClean="0"/>
              <a:t>Mas tradição </a:t>
            </a:r>
            <a:r>
              <a:rPr lang="pt-BR" dirty="0" smtClean="0"/>
              <a:t>de ocupação no </a:t>
            </a:r>
            <a:r>
              <a:rPr lang="pt-BR" dirty="0" smtClean="0"/>
              <a:t>estilo </a:t>
            </a:r>
            <a:r>
              <a:rPr lang="pt-BR" dirty="0" smtClean="0"/>
              <a:t>reconquista </a:t>
            </a:r>
            <a:r>
              <a:rPr lang="pt-BR" dirty="0" smtClean="0"/>
              <a:t>é bem </a:t>
            </a:r>
            <a:r>
              <a:rPr lang="pt-BR" dirty="0" smtClean="0"/>
              <a:t>mais presente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40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A América entra em cena </a:t>
            </a:r>
            <a:endParaRPr lang="pt-BR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2428" y="1268414"/>
            <a:ext cx="10919012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sz="2400" dirty="0" smtClean="0"/>
              <a:t> Povos </a:t>
            </a:r>
            <a:r>
              <a:rPr lang="pt-BR" sz="2400" dirty="0"/>
              <a:t>índios e recursos de suas terras – elemento central na diferenciação regional  da colonização latino-americana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/>
              <a:t>México e Peru – povos sedentários (estruturas sociais utilizável)  e estão em áreas onde existe mercadoria de interesse europeu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sz="2400" dirty="0" smtClean="0"/>
              <a:t> Espanha </a:t>
            </a:r>
            <a:r>
              <a:rPr lang="pt-BR" sz="2400" dirty="0"/>
              <a:t>– primeiro país a levar a América à </a:t>
            </a:r>
            <a:r>
              <a:rPr lang="pt-BR" sz="2400" dirty="0" smtClean="0"/>
              <a:t>sério; </a:t>
            </a:r>
            <a:r>
              <a:rPr lang="pt-BR" sz="2000" dirty="0" smtClean="0"/>
              <a:t>Portugal </a:t>
            </a:r>
            <a:r>
              <a:rPr lang="pt-BR" sz="2000" dirty="0"/>
              <a:t>envolvimento com empreendimentos marítimos em outros continentes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Espanha da “sorte</a:t>
            </a:r>
            <a:r>
              <a:rPr lang="pt-BR" sz="2000" dirty="0"/>
              <a:t>” – encontra mercadoria de interesse para Europa – ouro 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/>
              <a:t>Espanha</a:t>
            </a:r>
            <a:r>
              <a:rPr lang="pt-BR" sz="2400" dirty="0"/>
              <a:t>: constrói estruturas complexas e em grande escala no México e Peru com maturidade em meados do XVI</a:t>
            </a:r>
          </a:p>
          <a:p>
            <a:pPr>
              <a:defRPr/>
            </a:pPr>
            <a:r>
              <a:rPr lang="pt-BR" sz="2400" dirty="0"/>
              <a:t>Portugal </a:t>
            </a:r>
            <a:r>
              <a:rPr lang="pt-BR" sz="2400" dirty="0" smtClean="0"/>
              <a:t>fica para trás, uma estrutura complexa é efetivamente montada </a:t>
            </a:r>
            <a:r>
              <a:rPr lang="pt-BR" sz="2400" dirty="0"/>
              <a:t>só na 2ª metade do XVI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/>
              <a:t>Analistas: comparação Portugal ação fraca e tardia em relação à </a:t>
            </a:r>
            <a:r>
              <a:rPr lang="pt-BR" sz="2000" dirty="0" smtClean="0"/>
              <a:t>América </a:t>
            </a:r>
            <a:r>
              <a:rPr lang="pt-BR" sz="2000" dirty="0" err="1" smtClean="0"/>
              <a:t>eqto</a:t>
            </a:r>
            <a:r>
              <a:rPr lang="pt-BR" sz="2000" dirty="0" smtClean="0"/>
              <a:t> que a Espanha é </a:t>
            </a:r>
            <a:r>
              <a:rPr lang="pt-BR" sz="2000" dirty="0"/>
              <a:t>o </a:t>
            </a:r>
            <a:r>
              <a:rPr lang="pt-BR" sz="2000" dirty="0" smtClean="0"/>
              <a:t>contrário: Cuidado </a:t>
            </a:r>
            <a:r>
              <a:rPr lang="pt-BR" sz="2000" dirty="0"/>
              <a:t>– América Espanhola – imensos vazios </a:t>
            </a:r>
          </a:p>
        </p:txBody>
      </p:sp>
    </p:spTree>
    <p:extLst>
      <p:ext uri="{BB962C8B-B14F-4D97-AF65-F5344CB8AC3E}">
        <p14:creationId xmlns:p14="http://schemas.microsoft.com/office/powerpoint/2010/main" val="172319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Caribe: o primeiro contato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76518" y="1690688"/>
            <a:ext cx="11370833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dirty="0"/>
              <a:t>Espanha e Colombo: 1492 – chega às Antilhas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/>
              <a:t>Colombo navegador genovês com longa tradição na expansão portuguesa da costa da África.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/>
              <a:t>Busca tratar a América do mesmo modo: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dirty="0"/>
              <a:t>instalar fortes e feitorias com empregados para comercializar com a população local produtos de interesse europeu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dirty="0"/>
              <a:t> continuar a exploração em busca de parceiros comerciais mais ricos e interessantes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/>
              <a:t>Confronto com instinto e tradição dos espanhóis (Castela)– Expansão ultramarina vista como continuidade do processo de reconquista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dirty="0"/>
              <a:t>Colonização e domínio total da área com imigração e governo subordinando população local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pt-BR" dirty="0"/>
              <a:t>1493 – grande expedição – levando gente, animais, sementes etc. </a:t>
            </a:r>
          </a:p>
        </p:txBody>
      </p:sp>
    </p:spTree>
    <p:extLst>
      <p:ext uri="{BB962C8B-B14F-4D97-AF65-F5344CB8AC3E}">
        <p14:creationId xmlns:p14="http://schemas.microsoft.com/office/powerpoint/2010/main" val="306237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0"/>
            <a:ext cx="8540750" cy="896938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/>
              <a:t>Caribe: a experiência inicial de colonização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8032" y="836613"/>
            <a:ext cx="11672047" cy="6021387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Char char="►"/>
              <a:defRPr/>
            </a:pPr>
            <a:r>
              <a:rPr lang="pt-BR" dirty="0"/>
              <a:t>Concentração em </a:t>
            </a:r>
            <a:r>
              <a:rPr lang="pt-BR" i="1" dirty="0" err="1"/>
              <a:t>Hispaniola</a:t>
            </a:r>
            <a:r>
              <a:rPr lang="pt-BR" dirty="0"/>
              <a:t> </a:t>
            </a:r>
            <a:r>
              <a:rPr lang="pt-BR" sz="1800" dirty="0" smtClean="0"/>
              <a:t>(hoje Haiti, Rep. Dominicana)</a:t>
            </a:r>
            <a:endParaRPr lang="pt-BR" sz="1800" dirty="0"/>
          </a:p>
          <a:p>
            <a:pPr lvl="1" eaLnBrk="1" hangingPunct="1">
              <a:defRPr/>
            </a:pPr>
            <a:r>
              <a:rPr lang="pt-BR" dirty="0"/>
              <a:t>Pouca resistência população </a:t>
            </a:r>
            <a:r>
              <a:rPr lang="pt-BR" dirty="0" smtClean="0"/>
              <a:t>local: </a:t>
            </a:r>
            <a:r>
              <a:rPr lang="pt-BR" sz="2000" dirty="0" smtClean="0"/>
              <a:t>fuga</a:t>
            </a:r>
            <a:r>
              <a:rPr lang="pt-BR" sz="2000" dirty="0"/>
              <a:t>, </a:t>
            </a:r>
            <a:r>
              <a:rPr lang="pt-BR" sz="2000" dirty="0" smtClean="0"/>
              <a:t>morte, rebeliões </a:t>
            </a:r>
            <a:r>
              <a:rPr lang="pt-BR" sz="2000" dirty="0"/>
              <a:t>esporádicas</a:t>
            </a:r>
          </a:p>
          <a:p>
            <a:pPr lvl="1" eaLnBrk="1" hangingPunct="1">
              <a:defRPr/>
            </a:pPr>
            <a:r>
              <a:rPr lang="pt-BR" dirty="0"/>
              <a:t>Busca de produtos: madeiras, especiarias, escravos, </a:t>
            </a:r>
            <a:r>
              <a:rPr lang="pt-BR" dirty="0" smtClean="0"/>
              <a:t>metais açúcar </a:t>
            </a:r>
            <a:endParaRPr lang="pt-BR" dirty="0"/>
          </a:p>
          <a:p>
            <a:pPr lvl="2" eaLnBrk="1" hangingPunct="1">
              <a:buFont typeface="Arial" charset="0"/>
              <a:buChar char="►"/>
              <a:defRPr/>
            </a:pPr>
            <a:r>
              <a:rPr lang="pt-BR" dirty="0" smtClean="0"/>
              <a:t> Ouro </a:t>
            </a:r>
            <a:r>
              <a:rPr lang="pt-BR" dirty="0"/>
              <a:t>- único produto viável</a:t>
            </a:r>
          </a:p>
          <a:p>
            <a:pPr lvl="3" eaLnBrk="1" hangingPunct="1">
              <a:defRPr/>
            </a:pPr>
            <a:r>
              <a:rPr lang="pt-BR" dirty="0"/>
              <a:t>Açúcar: demanda ainda pouco elástica e controle de Portugal </a:t>
            </a:r>
          </a:p>
          <a:p>
            <a:pPr lvl="3" eaLnBrk="1" hangingPunct="1">
              <a:defRPr/>
            </a:pPr>
            <a:r>
              <a:rPr lang="pt-BR" dirty="0"/>
              <a:t>Problema: Na África </a:t>
            </a:r>
            <a:r>
              <a:rPr lang="pt-BR" dirty="0" smtClean="0"/>
              <a:t>ouro conseguido </a:t>
            </a:r>
            <a:r>
              <a:rPr lang="pt-BR" dirty="0"/>
              <a:t>com </a:t>
            </a:r>
            <a:r>
              <a:rPr lang="pt-BR" dirty="0" smtClean="0"/>
              <a:t>comércio; </a:t>
            </a:r>
            <a:r>
              <a:rPr lang="pt-BR" dirty="0"/>
              <a:t>no Caribe é necessário extração (produção) para ter escala suficiente</a:t>
            </a:r>
          </a:p>
          <a:p>
            <a:pPr lvl="1">
              <a:defRPr/>
            </a:pPr>
            <a:r>
              <a:rPr lang="pt-BR" dirty="0" smtClean="0"/>
              <a:t>Mobilização </a:t>
            </a:r>
            <a:r>
              <a:rPr lang="pt-BR" dirty="0"/>
              <a:t>de interesses na Espanha e criação de instituições  </a:t>
            </a:r>
            <a:endParaRPr lang="pt-BR" sz="2800" dirty="0"/>
          </a:p>
          <a:p>
            <a:pPr lvl="2">
              <a:defRPr/>
            </a:pPr>
            <a:r>
              <a:rPr lang="pt-BR" sz="2200" dirty="0"/>
              <a:t>Tratado de Tordesilhas </a:t>
            </a:r>
          </a:p>
          <a:p>
            <a:pPr lvl="2">
              <a:defRPr/>
            </a:pPr>
            <a:r>
              <a:rPr lang="pt-BR" sz="2200" dirty="0"/>
              <a:t> </a:t>
            </a:r>
            <a:r>
              <a:rPr lang="pt-BR" sz="2200" i="1" dirty="0"/>
              <a:t>Casa de </a:t>
            </a:r>
            <a:r>
              <a:rPr lang="pt-BR" sz="2200" i="1" dirty="0" err="1"/>
              <a:t>Contratacion</a:t>
            </a:r>
            <a:r>
              <a:rPr lang="pt-BR" sz="2200" i="1" dirty="0"/>
              <a:t> </a:t>
            </a:r>
            <a:r>
              <a:rPr lang="pt-BR" sz="2200" dirty="0"/>
              <a:t>(câmara de comercio) – fazer exploração em nome da Coroa Espanhola, no fundo vira uma espécie de órgão de fiscalização e recolhimento de </a:t>
            </a:r>
            <a:r>
              <a:rPr lang="pt-BR" sz="2200" dirty="0" smtClean="0"/>
              <a:t>impostos</a:t>
            </a:r>
          </a:p>
          <a:p>
            <a:pPr lvl="1">
              <a:lnSpc>
                <a:spcPct val="80000"/>
              </a:lnSpc>
              <a:defRPr/>
            </a:pPr>
            <a:r>
              <a:rPr lang="pt-BR" dirty="0"/>
              <a:t>Santo Domingo – capital inicial do novo mundo concentra imigração</a:t>
            </a:r>
          </a:p>
          <a:p>
            <a:pPr lvl="2">
              <a:lnSpc>
                <a:spcPct val="80000"/>
              </a:lnSpc>
              <a:defRPr/>
            </a:pPr>
            <a:r>
              <a:rPr lang="pt-BR" sz="2400" dirty="0"/>
              <a:t>Segurança e articulação </a:t>
            </a:r>
            <a:r>
              <a:rPr lang="pt-BR" sz="2400" dirty="0" smtClean="0"/>
              <a:t>socioeconômica; Conselho </a:t>
            </a:r>
            <a:r>
              <a:rPr lang="pt-BR" sz="2400" dirty="0"/>
              <a:t>Municipal (</a:t>
            </a:r>
            <a:r>
              <a:rPr lang="pt-BR" sz="2400" dirty="0" err="1" smtClean="0"/>
              <a:t>cabildo</a:t>
            </a:r>
            <a:r>
              <a:rPr lang="pt-BR" sz="2400" dirty="0" smtClean="0"/>
              <a:t>): concentra </a:t>
            </a:r>
            <a:r>
              <a:rPr lang="pt-BR" sz="2400" dirty="0"/>
              <a:t>administração inicial da colonização</a:t>
            </a:r>
          </a:p>
          <a:p>
            <a:pPr lvl="2">
              <a:lnSpc>
                <a:spcPct val="80000"/>
              </a:lnSpc>
              <a:defRPr/>
            </a:pPr>
            <a:r>
              <a:rPr lang="pt-BR" sz="2400" dirty="0"/>
              <a:t>Europeização da </a:t>
            </a:r>
            <a:r>
              <a:rPr lang="pt-BR" sz="2400" dirty="0" smtClean="0"/>
              <a:t>cidade: Catedral </a:t>
            </a:r>
            <a:r>
              <a:rPr lang="pt-BR" sz="2400" dirty="0"/>
              <a:t>e Universidade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dirty="0" smtClean="0"/>
              <a:t> Ocupação </a:t>
            </a:r>
            <a:r>
              <a:rPr lang="pt-BR" dirty="0"/>
              <a:t>completa: imigração e redirecionamento do trabalho indígena</a:t>
            </a:r>
          </a:p>
          <a:p>
            <a:pPr marL="914400" lvl="2" indent="0">
              <a:buNone/>
              <a:defRPr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88064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1976</Words>
  <Application>Microsoft Office PowerPoint</Application>
  <PresentationFormat>Widescreen</PresentationFormat>
  <Paragraphs>197</Paragraphs>
  <Slides>20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do Office</vt:lpstr>
      <vt:lpstr>A América Colonial Espanhola: a exploração de metais </vt:lpstr>
      <vt:lpstr>Expansão Ultramarina</vt:lpstr>
      <vt:lpstr>O Comércio</vt:lpstr>
      <vt:lpstr> De volta às Tipologias (experiências)</vt:lpstr>
      <vt:lpstr>Escravidão</vt:lpstr>
      <vt:lpstr> De volta às Tipologias (experiências)</vt:lpstr>
      <vt:lpstr>A América entra em cena </vt:lpstr>
      <vt:lpstr>Caribe: o primeiro contato</vt:lpstr>
      <vt:lpstr>Caribe: a experiência inicial de colonização</vt:lpstr>
      <vt:lpstr>Relação entre espanhóis e nativo:</vt:lpstr>
      <vt:lpstr>Os curtos ciclos mineiros do Caribe </vt:lpstr>
      <vt:lpstr>Conquista: características </vt:lpstr>
      <vt:lpstr>Expansão: a Conquista</vt:lpstr>
      <vt:lpstr>Apresentação do PowerPoint</vt:lpstr>
      <vt:lpstr>Apresentação do PowerPoint</vt:lpstr>
      <vt:lpstr>Apresentação do PowerPoint</vt:lpstr>
      <vt:lpstr>Aluvião (até metade do XVI)</vt:lpstr>
      <vt:lpstr>Prata: Minas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Patrick Gremaud</dc:creator>
  <cp:lastModifiedBy>Amaury Patrick Gremaud</cp:lastModifiedBy>
  <cp:revision>8</cp:revision>
  <dcterms:created xsi:type="dcterms:W3CDTF">2017-08-24T18:22:57Z</dcterms:created>
  <dcterms:modified xsi:type="dcterms:W3CDTF">2017-08-24T19:24:24Z</dcterms:modified>
</cp:coreProperties>
</file>