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256" r:id="rId3"/>
    <p:sldId id="298" r:id="rId4"/>
    <p:sldId id="299" r:id="rId5"/>
    <p:sldId id="300" r:id="rId6"/>
    <p:sldId id="301" r:id="rId7"/>
    <p:sldId id="304" r:id="rId8"/>
    <p:sldId id="302" r:id="rId9"/>
    <p:sldId id="257" r:id="rId10"/>
    <p:sldId id="303" r:id="rId11"/>
    <p:sldId id="258" r:id="rId12"/>
    <p:sldId id="305" r:id="rId13"/>
    <p:sldId id="259" r:id="rId14"/>
    <p:sldId id="306" r:id="rId15"/>
    <p:sldId id="260" r:id="rId16"/>
    <p:sldId id="261" r:id="rId17"/>
    <p:sldId id="295" r:id="rId18"/>
    <p:sldId id="296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99"/>
    <a:srgbClr val="99FFCC"/>
    <a:srgbClr val="0000FF"/>
    <a:srgbClr val="00FFCC"/>
    <a:srgbClr val="CC0000"/>
    <a:srgbClr val="006600"/>
    <a:srgbClr val="66FFFF"/>
    <a:srgbClr val="FF99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7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6589-9362-4294-8072-328A12ADE786}" type="datetimeFigureOut">
              <a:rPr lang="pt-BR" smtClean="0"/>
              <a:pPr/>
              <a:t>07/09/2020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8EB8-2F8C-4583-B373-F6EAB5BA27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6589-9362-4294-8072-328A12ADE786}" type="datetimeFigureOut">
              <a:rPr lang="pt-BR" smtClean="0"/>
              <a:pPr/>
              <a:t>07/09/2020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8EB8-2F8C-4583-B373-F6EAB5BA27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6589-9362-4294-8072-328A12ADE786}" type="datetimeFigureOut">
              <a:rPr lang="pt-BR" smtClean="0"/>
              <a:pPr/>
              <a:t>07/09/2020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8EB8-2F8C-4583-B373-F6EAB5BA27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6589-9362-4294-8072-328A12ADE786}" type="datetimeFigureOut">
              <a:rPr lang="pt-BR" smtClean="0"/>
              <a:pPr/>
              <a:t>07/09/2020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8EB8-2F8C-4583-B373-F6EAB5BA27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6589-9362-4294-8072-328A12ADE786}" type="datetimeFigureOut">
              <a:rPr lang="pt-BR" smtClean="0"/>
              <a:pPr/>
              <a:t>07/09/2020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8EB8-2F8C-4583-B373-F6EAB5BA27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6589-9362-4294-8072-328A12ADE786}" type="datetimeFigureOut">
              <a:rPr lang="pt-BR" smtClean="0"/>
              <a:pPr/>
              <a:t>07/09/2020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8EB8-2F8C-4583-B373-F6EAB5BA27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6589-9362-4294-8072-328A12ADE786}" type="datetimeFigureOut">
              <a:rPr lang="pt-BR" smtClean="0"/>
              <a:pPr/>
              <a:t>07/09/2020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8EB8-2F8C-4583-B373-F6EAB5BA27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6589-9362-4294-8072-328A12ADE786}" type="datetimeFigureOut">
              <a:rPr lang="pt-BR" smtClean="0"/>
              <a:pPr/>
              <a:t>07/09/2020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8EB8-2F8C-4583-B373-F6EAB5BA27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6589-9362-4294-8072-328A12ADE786}" type="datetimeFigureOut">
              <a:rPr lang="pt-BR" smtClean="0"/>
              <a:pPr/>
              <a:t>07/09/2020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8EB8-2F8C-4583-B373-F6EAB5BA27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6589-9362-4294-8072-328A12ADE786}" type="datetimeFigureOut">
              <a:rPr lang="pt-BR" smtClean="0"/>
              <a:pPr/>
              <a:t>07/09/2020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8EB8-2F8C-4583-B373-F6EAB5BA27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6589-9362-4294-8072-328A12ADE786}" type="datetimeFigureOut">
              <a:rPr lang="pt-BR" smtClean="0"/>
              <a:pPr/>
              <a:t>07/09/2020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8EB8-2F8C-4583-B373-F6EAB5BA27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F6589-9362-4294-8072-328A12ADE786}" type="datetimeFigureOut">
              <a:rPr lang="pt-BR" smtClean="0"/>
              <a:pPr/>
              <a:t>07/09/2020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78EB8-2F8C-4583-B373-F6EAB5BA27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CF6DC6F-0AE3-438B-8D96-94F31C66A529}"/>
              </a:ext>
            </a:extLst>
          </p:cNvPr>
          <p:cNvSpPr txBox="1"/>
          <p:nvPr/>
        </p:nvSpPr>
        <p:spPr>
          <a:xfrm>
            <a:off x="933512" y="1345509"/>
            <a:ext cx="7176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RAD1304 - Administração Financeira II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F3FC2D9-B1BA-4A72-AF1F-B57D73CB5C1B}"/>
              </a:ext>
            </a:extLst>
          </p:cNvPr>
          <p:cNvSpPr txBox="1"/>
          <p:nvPr/>
        </p:nvSpPr>
        <p:spPr>
          <a:xfrm>
            <a:off x="1878939" y="2663853"/>
            <a:ext cx="57571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Teorias da Estrutura de Capital</a:t>
            </a:r>
          </a:p>
          <a:p>
            <a:pPr algn="ctr"/>
            <a:endParaRPr lang="pt-BR" sz="5400" dirty="0">
              <a:solidFill>
                <a:srgbClr val="002060"/>
              </a:solidFill>
            </a:endParaRP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r>
              <a:rPr lang="pt-BR" dirty="0"/>
              <a:t>Prof. Dr. Tabajara Pimenta Junior</a:t>
            </a:r>
          </a:p>
          <a:p>
            <a:pPr algn="ctr"/>
            <a:r>
              <a:rPr lang="pt-BR" dirty="0"/>
              <a:t>FEA-RP/USP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09119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270132" y="1451172"/>
            <a:ext cx="5216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FFCC"/>
                </a:solidFill>
                <a:latin typeface="Bookman Old Style" pitchFamily="18" charset="0"/>
              </a:rPr>
              <a:t>Proposições de </a:t>
            </a:r>
            <a:r>
              <a:rPr lang="pt-BR" sz="2800" dirty="0" err="1">
                <a:solidFill>
                  <a:srgbClr val="00FFCC"/>
                </a:solidFill>
                <a:latin typeface="Bookman Old Style" pitchFamily="18" charset="0"/>
              </a:rPr>
              <a:t>M&amp;M</a:t>
            </a:r>
            <a:r>
              <a:rPr lang="pt-BR" sz="2800" dirty="0">
                <a:solidFill>
                  <a:srgbClr val="00FFCC"/>
                </a:solidFill>
                <a:latin typeface="Bookman Old Style" pitchFamily="18" charset="0"/>
              </a:rPr>
              <a:t> (1963)</a:t>
            </a:r>
            <a:endParaRPr lang="pt-BR" sz="2800" b="1" dirty="0">
              <a:latin typeface="Bookman Old Style" pitchFamily="18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149964" y="6385940"/>
            <a:ext cx="8948316" cy="322328"/>
            <a:chOff x="149964" y="6385940"/>
            <a:chExt cx="8948316" cy="322328"/>
          </a:xfrm>
        </p:grpSpPr>
        <p:grpSp>
          <p:nvGrpSpPr>
            <p:cNvPr id="7" name="Grupo 36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11" name="Retângulo 10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8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grpSp>
          <p:nvGrpSpPr>
            <p:cNvPr id="8" name="Grupo 113"/>
            <p:cNvGrpSpPr/>
            <p:nvPr/>
          </p:nvGrpSpPr>
          <p:grpSpPr>
            <a:xfrm>
              <a:off x="149964" y="6385940"/>
              <a:ext cx="3028488" cy="322328"/>
              <a:chOff x="149964" y="6385940"/>
              <a:chExt cx="3028488" cy="322328"/>
            </a:xfrm>
          </p:grpSpPr>
          <p:sp>
            <p:nvSpPr>
              <p:cNvPr id="9" name="Retângulo 8"/>
              <p:cNvSpPr/>
              <p:nvPr/>
            </p:nvSpPr>
            <p:spPr>
              <a:xfrm>
                <a:off x="149964" y="6385940"/>
                <a:ext cx="3028488" cy="322328"/>
              </a:xfrm>
              <a:prstGeom prst="rect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CaixaDeTexto 9"/>
              <p:cNvSpPr txBox="1"/>
              <p:nvPr/>
            </p:nvSpPr>
            <p:spPr>
              <a:xfrm>
                <a:off x="191834" y="6408605"/>
                <a:ext cx="29447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RAD1304 - Administração Financeira II</a:t>
                </a:r>
              </a:p>
            </p:txBody>
          </p:sp>
        </p:grpSp>
      </p:grpSp>
      <p:sp>
        <p:nvSpPr>
          <p:cNvPr id="14" name="Retângulo 13"/>
          <p:cNvSpPr/>
          <p:nvPr/>
        </p:nvSpPr>
        <p:spPr>
          <a:xfrm>
            <a:off x="2001330" y="2467491"/>
            <a:ext cx="56761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latin typeface="Arial" pitchFamily="34" charset="0"/>
                <a:cs typeface="Arial" pitchFamily="34" charset="0"/>
              </a:rPr>
              <a:t>O valor da empresa depende da sua estrutura de capital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2001330" y="3580248"/>
            <a:ext cx="59694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latin typeface="Arial" pitchFamily="34" charset="0"/>
                <a:cs typeface="Arial" pitchFamily="34" charset="0"/>
              </a:rPr>
              <a:t>O custo do capital próprio cresce com o aumento do nível de endividamento, mas proporcionalmente menos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2001330" y="5000781"/>
            <a:ext cx="56761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latin typeface="Arial" pitchFamily="34" charset="0"/>
                <a:cs typeface="Arial" pitchFamily="34" charset="0"/>
              </a:rPr>
              <a:t>Decisões de financiamento e investimento são interdependentes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335657" y="2570428"/>
            <a:ext cx="5894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335657" y="3848559"/>
            <a:ext cx="5894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335657" y="5126690"/>
            <a:ext cx="5894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188640"/>
            <a:ext cx="8928992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/>
          <p:cNvSpPr txBox="1"/>
          <p:nvPr/>
        </p:nvSpPr>
        <p:spPr>
          <a:xfrm>
            <a:off x="2123728" y="35907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2"/>
                </a:solidFill>
              </a:rPr>
              <a:t>Teorias da Estrutura de Capital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B47C174-5CE1-4E8D-A559-844693C39D14}"/>
              </a:ext>
            </a:extLst>
          </p:cNvPr>
          <p:cNvSpPr txBox="1"/>
          <p:nvPr/>
        </p:nvSpPr>
        <p:spPr>
          <a:xfrm>
            <a:off x="467543" y="116632"/>
            <a:ext cx="1162473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Broadway" pitchFamily="82" charset="0"/>
              </a:rPr>
              <a:t>10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aixaDeTexto 110"/>
          <p:cNvSpPr txBox="1"/>
          <p:nvPr/>
        </p:nvSpPr>
        <p:spPr>
          <a:xfrm>
            <a:off x="1270132" y="1451172"/>
            <a:ext cx="7537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FFCC"/>
                </a:solidFill>
                <a:latin typeface="Bookman Old Style" pitchFamily="18" charset="0"/>
                <a:cs typeface="Arial"/>
              </a:rPr>
              <a:t>Teoria dos Custos de Agência </a:t>
            </a:r>
            <a:r>
              <a:rPr lang="pt-BR" dirty="0">
                <a:latin typeface="Bookman Old Style" pitchFamily="18" charset="0"/>
                <a:cs typeface="Arial"/>
              </a:rPr>
              <a:t>(Myers, 1977)</a:t>
            </a:r>
            <a:endParaRPr lang="pt-BR" sz="2800" b="1" dirty="0">
              <a:latin typeface="Bookman Old Style" pitchFamily="18" charset="0"/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149964" y="6385940"/>
            <a:ext cx="8948316" cy="322328"/>
            <a:chOff x="149964" y="6385940"/>
            <a:chExt cx="8948316" cy="322328"/>
          </a:xfrm>
        </p:grpSpPr>
        <p:grpSp>
          <p:nvGrpSpPr>
            <p:cNvPr id="18" name="Grupo 36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22" name="Retângulo 21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CaixaDeTexto 22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8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grpSp>
          <p:nvGrpSpPr>
            <p:cNvPr id="19" name="Grupo 113"/>
            <p:cNvGrpSpPr/>
            <p:nvPr/>
          </p:nvGrpSpPr>
          <p:grpSpPr>
            <a:xfrm>
              <a:off x="149964" y="6385940"/>
              <a:ext cx="3028488" cy="322328"/>
              <a:chOff x="149964" y="6385940"/>
              <a:chExt cx="3028488" cy="322328"/>
            </a:xfrm>
          </p:grpSpPr>
          <p:sp>
            <p:nvSpPr>
              <p:cNvPr id="20" name="Retângulo 19"/>
              <p:cNvSpPr/>
              <p:nvPr/>
            </p:nvSpPr>
            <p:spPr>
              <a:xfrm>
                <a:off x="149964" y="6385940"/>
                <a:ext cx="3028488" cy="322328"/>
              </a:xfrm>
              <a:prstGeom prst="rect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1" name="CaixaDeTexto 20"/>
              <p:cNvSpPr txBox="1"/>
              <p:nvPr/>
            </p:nvSpPr>
            <p:spPr>
              <a:xfrm>
                <a:off x="191834" y="6408605"/>
                <a:ext cx="29447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RAD1304 - Administração Financeira II</a:t>
                </a:r>
              </a:p>
            </p:txBody>
          </p:sp>
        </p:grpSp>
      </p:grpSp>
      <p:sp>
        <p:nvSpPr>
          <p:cNvPr id="24" name="Retângulo 23"/>
          <p:cNvSpPr/>
          <p:nvPr/>
        </p:nvSpPr>
        <p:spPr>
          <a:xfrm>
            <a:off x="1216325" y="2467491"/>
            <a:ext cx="702190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Base na Teoria de </a:t>
            </a:r>
            <a:r>
              <a:rPr lang="pt-BR" sz="2000" b="1" dirty="0" err="1">
                <a:latin typeface="Arial" pitchFamily="34" charset="0"/>
                <a:cs typeface="Arial" pitchFamily="34" charset="0"/>
              </a:rPr>
              <a:t>Agency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 (Jensen e </a:t>
            </a:r>
            <a:r>
              <a:rPr lang="pt-BR" sz="2000" b="1" dirty="0" err="1">
                <a:latin typeface="Arial" pitchFamily="34" charset="0"/>
                <a:cs typeface="Arial" pitchFamily="34" charset="0"/>
              </a:rPr>
              <a:t>Meckling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, 1976)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Administradores x Acionistas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Acionistas x Credores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Administradores x Credores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Gastos com monitoramento e incentivos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Custos de falência (contratos, controles, legais)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107504" y="188640"/>
            <a:ext cx="8928992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2123728" y="35907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2"/>
                </a:solidFill>
              </a:rPr>
              <a:t>Teorias da Estrutura de Capital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256CEAE-BAD6-4F20-A7CF-EEEE1BCBA769}"/>
              </a:ext>
            </a:extLst>
          </p:cNvPr>
          <p:cNvSpPr txBox="1"/>
          <p:nvPr/>
        </p:nvSpPr>
        <p:spPr>
          <a:xfrm>
            <a:off x="467543" y="116632"/>
            <a:ext cx="1162473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Broadway" pitchFamily="82" charset="0"/>
              </a:rPr>
              <a:t>10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270132" y="1235522"/>
            <a:ext cx="7537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FFCC"/>
                </a:solidFill>
                <a:latin typeface="Bookman Old Style" pitchFamily="18" charset="0"/>
                <a:cs typeface="Arial"/>
              </a:rPr>
              <a:t>Teoria dos Custos de Agência </a:t>
            </a:r>
            <a:r>
              <a:rPr lang="pt-BR" dirty="0">
                <a:latin typeface="Bookman Old Style" pitchFamily="18" charset="0"/>
                <a:cs typeface="Arial"/>
              </a:rPr>
              <a:t>(Myers, 1977)</a:t>
            </a:r>
            <a:endParaRPr lang="pt-BR" sz="2800" b="1" dirty="0">
              <a:latin typeface="Bookman Old Style" pitchFamily="18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149964" y="6385940"/>
            <a:ext cx="8948316" cy="322328"/>
            <a:chOff x="149964" y="6385940"/>
            <a:chExt cx="8948316" cy="322328"/>
          </a:xfrm>
        </p:grpSpPr>
        <p:grpSp>
          <p:nvGrpSpPr>
            <p:cNvPr id="7" name="Grupo 36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11" name="Retângulo 10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8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grpSp>
          <p:nvGrpSpPr>
            <p:cNvPr id="8" name="Grupo 113"/>
            <p:cNvGrpSpPr/>
            <p:nvPr/>
          </p:nvGrpSpPr>
          <p:grpSpPr>
            <a:xfrm>
              <a:off x="149964" y="6385940"/>
              <a:ext cx="3028488" cy="322328"/>
              <a:chOff x="149964" y="6385940"/>
              <a:chExt cx="3028488" cy="322328"/>
            </a:xfrm>
          </p:grpSpPr>
          <p:sp>
            <p:nvSpPr>
              <p:cNvPr id="9" name="Retângulo 8"/>
              <p:cNvSpPr/>
              <p:nvPr/>
            </p:nvSpPr>
            <p:spPr>
              <a:xfrm>
                <a:off x="149964" y="6385940"/>
                <a:ext cx="3028488" cy="322328"/>
              </a:xfrm>
              <a:prstGeom prst="rect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CaixaDeTexto 9"/>
              <p:cNvSpPr txBox="1"/>
              <p:nvPr/>
            </p:nvSpPr>
            <p:spPr>
              <a:xfrm>
                <a:off x="191834" y="6408605"/>
                <a:ext cx="29447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RAD1304 - Administração Financeira II</a:t>
                </a:r>
              </a:p>
            </p:txBody>
          </p:sp>
        </p:grpSp>
      </p:grpSp>
      <p:grpSp>
        <p:nvGrpSpPr>
          <p:cNvPr id="53" name="Grupo 52"/>
          <p:cNvGrpSpPr/>
          <p:nvPr/>
        </p:nvGrpSpPr>
        <p:grpSpPr>
          <a:xfrm>
            <a:off x="707366" y="1871933"/>
            <a:ext cx="7832785" cy="4347713"/>
            <a:chOff x="707366" y="1871933"/>
            <a:chExt cx="7832785" cy="4347713"/>
          </a:xfrm>
        </p:grpSpPr>
        <p:sp>
          <p:nvSpPr>
            <p:cNvPr id="15" name="Retângulo 14"/>
            <p:cNvSpPr/>
            <p:nvPr/>
          </p:nvSpPr>
          <p:spPr>
            <a:xfrm>
              <a:off x="707366" y="1871933"/>
              <a:ext cx="7832785" cy="4347713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/>
            <p:cNvSpPr/>
            <p:nvPr/>
          </p:nvSpPr>
          <p:spPr>
            <a:xfrm>
              <a:off x="2394185" y="3654407"/>
              <a:ext cx="1067167" cy="72968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8" name="Conector reto 17"/>
            <p:cNvCxnSpPr/>
            <p:nvPr/>
          </p:nvCxnSpPr>
          <p:spPr>
            <a:xfrm flipH="1">
              <a:off x="2394184" y="2276425"/>
              <a:ext cx="19251" cy="365823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 flipH="1">
              <a:off x="2180751" y="5752241"/>
              <a:ext cx="4896544" cy="1062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flipH="1">
              <a:off x="4433977" y="3449789"/>
              <a:ext cx="17929" cy="2321283"/>
            </a:xfrm>
            <a:prstGeom prst="line">
              <a:avLst/>
            </a:prstGeom>
            <a:ln w="28575">
              <a:solidFill>
                <a:srgbClr val="0000FF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CaixaDeTexto 21"/>
            <p:cNvSpPr txBox="1"/>
            <p:nvPr/>
          </p:nvSpPr>
          <p:spPr>
            <a:xfrm>
              <a:off x="1811547" y="1915065"/>
              <a:ext cx="12767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Custo [%]</a:t>
              </a:r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7122543" y="5604296"/>
              <a:ext cx="12767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Alavancagem P/PL</a:t>
              </a: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6061493" y="2110596"/>
              <a:ext cx="18144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accent5">
                      <a:lumMod val="75000"/>
                    </a:schemeClr>
                  </a:solidFill>
                </a:rPr>
                <a:t>Custo de Agência Total</a:t>
              </a:r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3347050" y="2027208"/>
              <a:ext cx="1121434" cy="738664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Custo de Agência mínimo</a:t>
              </a:r>
            </a:p>
          </p:txBody>
        </p:sp>
        <p:cxnSp>
          <p:nvCxnSpPr>
            <p:cNvPr id="26" name="Conector reto 25"/>
            <p:cNvCxnSpPr/>
            <p:nvPr/>
          </p:nvCxnSpPr>
          <p:spPr>
            <a:xfrm flipH="1" flipV="1">
              <a:off x="3933646" y="2769080"/>
              <a:ext cx="370935" cy="483078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CaixaDeTexto 26"/>
            <p:cNvSpPr txBox="1"/>
            <p:nvPr/>
          </p:nvSpPr>
          <p:spPr>
            <a:xfrm>
              <a:off x="764873" y="4456978"/>
              <a:ext cx="1413629" cy="52322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Nível de dívida ótimo</a:t>
              </a:r>
            </a:p>
          </p:txBody>
        </p:sp>
        <p:cxnSp>
          <p:nvCxnSpPr>
            <p:cNvPr id="28" name="Conector reto 27"/>
            <p:cNvCxnSpPr/>
            <p:nvPr/>
          </p:nvCxnSpPr>
          <p:spPr>
            <a:xfrm flipH="1" flipV="1">
              <a:off x="2191442" y="4709361"/>
              <a:ext cx="2113139" cy="9495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Losango 33"/>
            <p:cNvSpPr/>
            <p:nvPr/>
          </p:nvSpPr>
          <p:spPr>
            <a:xfrm>
              <a:off x="4379342" y="5690558"/>
              <a:ext cx="94891" cy="103517"/>
            </a:xfrm>
            <a:prstGeom prst="diamond">
              <a:avLst/>
            </a:prstGeom>
            <a:solidFill>
              <a:srgbClr val="66FF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Forma livre 39"/>
            <p:cNvSpPr/>
            <p:nvPr/>
          </p:nvSpPr>
          <p:spPr>
            <a:xfrm>
              <a:off x="2501656" y="2855343"/>
              <a:ext cx="3962400" cy="2189672"/>
            </a:xfrm>
            <a:custGeom>
              <a:avLst/>
              <a:gdLst>
                <a:gd name="connsiteX0" fmla="*/ 0 w 3962400"/>
                <a:gd name="connsiteY0" fmla="*/ 0 h 2189672"/>
                <a:gd name="connsiteX1" fmla="*/ 301925 w 3962400"/>
                <a:gd name="connsiteY1" fmla="*/ 500332 h 2189672"/>
                <a:gd name="connsiteX2" fmla="*/ 301925 w 3962400"/>
                <a:gd name="connsiteY2" fmla="*/ 500332 h 2189672"/>
                <a:gd name="connsiteX3" fmla="*/ 526212 w 3962400"/>
                <a:gd name="connsiteY3" fmla="*/ 854015 h 2189672"/>
                <a:gd name="connsiteX4" fmla="*/ 862642 w 3962400"/>
                <a:gd name="connsiteY4" fmla="*/ 1285336 h 2189672"/>
                <a:gd name="connsiteX5" fmla="*/ 1371600 w 3962400"/>
                <a:gd name="connsiteY5" fmla="*/ 1673525 h 2189672"/>
                <a:gd name="connsiteX6" fmla="*/ 1975449 w 3962400"/>
                <a:gd name="connsiteY6" fmla="*/ 1889185 h 2189672"/>
                <a:gd name="connsiteX7" fmla="*/ 2915729 w 3962400"/>
                <a:gd name="connsiteY7" fmla="*/ 2070340 h 2189672"/>
                <a:gd name="connsiteX8" fmla="*/ 3812876 w 3962400"/>
                <a:gd name="connsiteY8" fmla="*/ 2173857 h 2189672"/>
                <a:gd name="connsiteX9" fmla="*/ 3812876 w 3962400"/>
                <a:gd name="connsiteY9" fmla="*/ 2165231 h 2189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62400" h="2189672">
                  <a:moveTo>
                    <a:pt x="0" y="0"/>
                  </a:moveTo>
                  <a:lnTo>
                    <a:pt x="301925" y="500332"/>
                  </a:lnTo>
                  <a:lnTo>
                    <a:pt x="301925" y="500332"/>
                  </a:lnTo>
                  <a:cubicBezTo>
                    <a:pt x="339306" y="559279"/>
                    <a:pt x="432759" y="723181"/>
                    <a:pt x="526212" y="854015"/>
                  </a:cubicBezTo>
                  <a:cubicBezTo>
                    <a:pt x="619665" y="984849"/>
                    <a:pt x="721744" y="1148751"/>
                    <a:pt x="862642" y="1285336"/>
                  </a:cubicBezTo>
                  <a:cubicBezTo>
                    <a:pt x="1003540" y="1421921"/>
                    <a:pt x="1186132" y="1572884"/>
                    <a:pt x="1371600" y="1673525"/>
                  </a:cubicBezTo>
                  <a:cubicBezTo>
                    <a:pt x="1557068" y="1774167"/>
                    <a:pt x="1718094" y="1823049"/>
                    <a:pt x="1975449" y="1889185"/>
                  </a:cubicBezTo>
                  <a:cubicBezTo>
                    <a:pt x="2232804" y="1955321"/>
                    <a:pt x="2609491" y="2022895"/>
                    <a:pt x="2915729" y="2070340"/>
                  </a:cubicBezTo>
                  <a:cubicBezTo>
                    <a:pt x="3221967" y="2117785"/>
                    <a:pt x="3663352" y="2158042"/>
                    <a:pt x="3812876" y="2173857"/>
                  </a:cubicBezTo>
                  <a:cubicBezTo>
                    <a:pt x="3962400" y="2189672"/>
                    <a:pt x="3887638" y="2177451"/>
                    <a:pt x="3812876" y="2165231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1" name="Forma livre 40"/>
            <p:cNvSpPr/>
            <p:nvPr/>
          </p:nvSpPr>
          <p:spPr>
            <a:xfrm flipH="1">
              <a:off x="2447032" y="2852475"/>
              <a:ext cx="3962400" cy="2189672"/>
            </a:xfrm>
            <a:custGeom>
              <a:avLst/>
              <a:gdLst>
                <a:gd name="connsiteX0" fmla="*/ 0 w 3962400"/>
                <a:gd name="connsiteY0" fmla="*/ 0 h 2189672"/>
                <a:gd name="connsiteX1" fmla="*/ 301925 w 3962400"/>
                <a:gd name="connsiteY1" fmla="*/ 500332 h 2189672"/>
                <a:gd name="connsiteX2" fmla="*/ 301925 w 3962400"/>
                <a:gd name="connsiteY2" fmla="*/ 500332 h 2189672"/>
                <a:gd name="connsiteX3" fmla="*/ 526212 w 3962400"/>
                <a:gd name="connsiteY3" fmla="*/ 854015 h 2189672"/>
                <a:gd name="connsiteX4" fmla="*/ 862642 w 3962400"/>
                <a:gd name="connsiteY4" fmla="*/ 1285336 h 2189672"/>
                <a:gd name="connsiteX5" fmla="*/ 1371600 w 3962400"/>
                <a:gd name="connsiteY5" fmla="*/ 1673525 h 2189672"/>
                <a:gd name="connsiteX6" fmla="*/ 1975449 w 3962400"/>
                <a:gd name="connsiteY6" fmla="*/ 1889185 h 2189672"/>
                <a:gd name="connsiteX7" fmla="*/ 2915729 w 3962400"/>
                <a:gd name="connsiteY7" fmla="*/ 2070340 h 2189672"/>
                <a:gd name="connsiteX8" fmla="*/ 3812876 w 3962400"/>
                <a:gd name="connsiteY8" fmla="*/ 2173857 h 2189672"/>
                <a:gd name="connsiteX9" fmla="*/ 3812876 w 3962400"/>
                <a:gd name="connsiteY9" fmla="*/ 2165231 h 2189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62400" h="2189672">
                  <a:moveTo>
                    <a:pt x="0" y="0"/>
                  </a:moveTo>
                  <a:lnTo>
                    <a:pt x="301925" y="500332"/>
                  </a:lnTo>
                  <a:lnTo>
                    <a:pt x="301925" y="500332"/>
                  </a:lnTo>
                  <a:cubicBezTo>
                    <a:pt x="339306" y="559279"/>
                    <a:pt x="432759" y="723181"/>
                    <a:pt x="526212" y="854015"/>
                  </a:cubicBezTo>
                  <a:cubicBezTo>
                    <a:pt x="619665" y="984849"/>
                    <a:pt x="721744" y="1148751"/>
                    <a:pt x="862642" y="1285336"/>
                  </a:cubicBezTo>
                  <a:cubicBezTo>
                    <a:pt x="1003540" y="1421921"/>
                    <a:pt x="1186132" y="1572884"/>
                    <a:pt x="1371600" y="1673525"/>
                  </a:cubicBezTo>
                  <a:cubicBezTo>
                    <a:pt x="1557068" y="1774167"/>
                    <a:pt x="1718094" y="1823049"/>
                    <a:pt x="1975449" y="1889185"/>
                  </a:cubicBezTo>
                  <a:cubicBezTo>
                    <a:pt x="2232804" y="1955321"/>
                    <a:pt x="2609491" y="2022895"/>
                    <a:pt x="2915729" y="2070340"/>
                  </a:cubicBezTo>
                  <a:cubicBezTo>
                    <a:pt x="3221967" y="2117785"/>
                    <a:pt x="3663352" y="2158042"/>
                    <a:pt x="3812876" y="2173857"/>
                  </a:cubicBezTo>
                  <a:cubicBezTo>
                    <a:pt x="3962400" y="2189672"/>
                    <a:pt x="3887638" y="2177451"/>
                    <a:pt x="3812876" y="2165231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2" name="Forma livre 41"/>
            <p:cNvSpPr/>
            <p:nvPr/>
          </p:nvSpPr>
          <p:spPr>
            <a:xfrm>
              <a:off x="2700068" y="2484408"/>
              <a:ext cx="3562709" cy="979098"/>
            </a:xfrm>
            <a:custGeom>
              <a:avLst/>
              <a:gdLst>
                <a:gd name="connsiteX0" fmla="*/ 0 w 3562709"/>
                <a:gd name="connsiteY0" fmla="*/ 25879 h 979098"/>
                <a:gd name="connsiteX1" fmla="*/ 198407 w 3562709"/>
                <a:gd name="connsiteY1" fmla="*/ 293298 h 979098"/>
                <a:gd name="connsiteX2" fmla="*/ 698739 w 3562709"/>
                <a:gd name="connsiteY2" fmla="*/ 724619 h 979098"/>
                <a:gd name="connsiteX3" fmla="*/ 1388852 w 3562709"/>
                <a:gd name="connsiteY3" fmla="*/ 948906 h 979098"/>
                <a:gd name="connsiteX4" fmla="*/ 2061713 w 3562709"/>
                <a:gd name="connsiteY4" fmla="*/ 905774 h 979098"/>
                <a:gd name="connsiteX5" fmla="*/ 2872596 w 3562709"/>
                <a:gd name="connsiteY5" fmla="*/ 603849 h 979098"/>
                <a:gd name="connsiteX6" fmla="*/ 3424686 w 3562709"/>
                <a:gd name="connsiteY6" fmla="*/ 181155 h 979098"/>
                <a:gd name="connsiteX7" fmla="*/ 3562709 w 3562709"/>
                <a:gd name="connsiteY7" fmla="*/ 0 h 979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62709" h="979098">
                  <a:moveTo>
                    <a:pt x="0" y="25879"/>
                  </a:moveTo>
                  <a:cubicBezTo>
                    <a:pt x="40975" y="101360"/>
                    <a:pt x="81951" y="176841"/>
                    <a:pt x="198407" y="293298"/>
                  </a:cubicBezTo>
                  <a:cubicBezTo>
                    <a:pt x="314863" y="409755"/>
                    <a:pt x="500331" y="615351"/>
                    <a:pt x="698739" y="724619"/>
                  </a:cubicBezTo>
                  <a:cubicBezTo>
                    <a:pt x="897147" y="833887"/>
                    <a:pt x="1161690" y="918714"/>
                    <a:pt x="1388852" y="948906"/>
                  </a:cubicBezTo>
                  <a:cubicBezTo>
                    <a:pt x="1616014" y="979098"/>
                    <a:pt x="1814423" y="963283"/>
                    <a:pt x="2061713" y="905774"/>
                  </a:cubicBezTo>
                  <a:cubicBezTo>
                    <a:pt x="2309003" y="848265"/>
                    <a:pt x="2645434" y="724619"/>
                    <a:pt x="2872596" y="603849"/>
                  </a:cubicBezTo>
                  <a:cubicBezTo>
                    <a:pt x="3099758" y="483079"/>
                    <a:pt x="3309667" y="281796"/>
                    <a:pt x="3424686" y="181155"/>
                  </a:cubicBezTo>
                  <a:cubicBezTo>
                    <a:pt x="3539705" y="80514"/>
                    <a:pt x="3551207" y="40257"/>
                    <a:pt x="3562709" y="0"/>
                  </a:cubicBezTo>
                </a:path>
              </a:pathLst>
            </a:cu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5" name="CaixaDeTexto 44"/>
            <p:cNvSpPr txBox="1"/>
            <p:nvPr/>
          </p:nvSpPr>
          <p:spPr>
            <a:xfrm>
              <a:off x="6257024" y="2918605"/>
              <a:ext cx="18144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00B050"/>
                  </a:solidFill>
                </a:rPr>
                <a:t>Custo de Agência do Endividamento</a:t>
              </a:r>
            </a:p>
          </p:txBody>
        </p:sp>
        <p:sp>
          <p:nvSpPr>
            <p:cNvPr id="46" name="CaixaDeTexto 45"/>
            <p:cNvSpPr txBox="1"/>
            <p:nvPr/>
          </p:nvSpPr>
          <p:spPr>
            <a:xfrm>
              <a:off x="6219643" y="4727275"/>
              <a:ext cx="18144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FF0000"/>
                  </a:solidFill>
                </a:rPr>
                <a:t>Custo de Agência das Ações</a:t>
              </a:r>
            </a:p>
          </p:txBody>
        </p:sp>
        <p:sp>
          <p:nvSpPr>
            <p:cNvPr id="21" name="Losango 20"/>
            <p:cNvSpPr/>
            <p:nvPr/>
          </p:nvSpPr>
          <p:spPr>
            <a:xfrm>
              <a:off x="4399471" y="3398807"/>
              <a:ext cx="94891" cy="103517"/>
            </a:xfrm>
            <a:prstGeom prst="diamond">
              <a:avLst/>
            </a:prstGeom>
            <a:solidFill>
              <a:srgbClr val="66FF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3" name="Retângulo 32"/>
          <p:cNvSpPr/>
          <p:nvPr/>
        </p:nvSpPr>
        <p:spPr>
          <a:xfrm>
            <a:off x="107504" y="188640"/>
            <a:ext cx="8928992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34"/>
          <p:cNvSpPr txBox="1"/>
          <p:nvPr/>
        </p:nvSpPr>
        <p:spPr>
          <a:xfrm>
            <a:off x="2123728" y="35907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2"/>
                </a:solidFill>
              </a:rPr>
              <a:t>Teorias da Estrutura de Capital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55BBBFAD-824A-41DA-8B3F-5371B34A6324}"/>
              </a:ext>
            </a:extLst>
          </p:cNvPr>
          <p:cNvSpPr txBox="1"/>
          <p:nvPr/>
        </p:nvSpPr>
        <p:spPr>
          <a:xfrm>
            <a:off x="467543" y="116632"/>
            <a:ext cx="1162473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Broadway" pitchFamily="82" charset="0"/>
              </a:rPr>
              <a:t>10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149964" y="6385940"/>
            <a:ext cx="8948316" cy="322328"/>
            <a:chOff x="149964" y="6385940"/>
            <a:chExt cx="8948316" cy="322328"/>
          </a:xfrm>
        </p:grpSpPr>
        <p:grpSp>
          <p:nvGrpSpPr>
            <p:cNvPr id="16" name="Grupo 36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20" name="Retângulo 19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1" name="CaixaDeTexto 20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8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grpSp>
          <p:nvGrpSpPr>
            <p:cNvPr id="17" name="Grupo 113"/>
            <p:cNvGrpSpPr/>
            <p:nvPr/>
          </p:nvGrpSpPr>
          <p:grpSpPr>
            <a:xfrm>
              <a:off x="149964" y="6385940"/>
              <a:ext cx="3028488" cy="322328"/>
              <a:chOff x="149964" y="6385940"/>
              <a:chExt cx="3028488" cy="322328"/>
            </a:xfrm>
          </p:grpSpPr>
          <p:sp>
            <p:nvSpPr>
              <p:cNvPr id="18" name="Retângulo 17"/>
              <p:cNvSpPr/>
              <p:nvPr/>
            </p:nvSpPr>
            <p:spPr>
              <a:xfrm>
                <a:off x="149964" y="6385940"/>
                <a:ext cx="3028488" cy="322328"/>
              </a:xfrm>
              <a:prstGeom prst="rect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9" name="CaixaDeTexto 18"/>
              <p:cNvSpPr txBox="1"/>
              <p:nvPr/>
            </p:nvSpPr>
            <p:spPr>
              <a:xfrm>
                <a:off x="191834" y="6408605"/>
                <a:ext cx="29447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RAD1304 - Administração Financeira II</a:t>
                </a:r>
              </a:p>
            </p:txBody>
          </p:sp>
        </p:grpSp>
      </p:grpSp>
      <p:sp>
        <p:nvSpPr>
          <p:cNvPr id="22" name="CaixaDeTexto 21"/>
          <p:cNvSpPr txBox="1"/>
          <p:nvPr/>
        </p:nvSpPr>
        <p:spPr>
          <a:xfrm>
            <a:off x="1270132" y="1451172"/>
            <a:ext cx="7537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FFCC"/>
                </a:solidFill>
                <a:latin typeface="Bookman Old Style" pitchFamily="18" charset="0"/>
                <a:cs typeface="Arial"/>
              </a:rPr>
              <a:t>Teoria da Sinalização </a:t>
            </a:r>
            <a:r>
              <a:rPr lang="pt-BR" dirty="0">
                <a:latin typeface="Bookman Old Style" pitchFamily="18" charset="0"/>
                <a:cs typeface="Arial"/>
              </a:rPr>
              <a:t>(Ross, 1977)</a:t>
            </a:r>
            <a:endParaRPr lang="pt-BR" sz="2800" b="1" dirty="0">
              <a:latin typeface="Bookman Old Style" pitchFamily="18" charset="0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1216325" y="2260467"/>
            <a:ext cx="70219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Existe assimetria de informações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Financiadores do mercado decidem pela média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Uso da sinalização ao mercado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</a:t>
            </a:r>
            <a:r>
              <a:rPr lang="pt-BR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Financiamento por dívidas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2158432" y="4193251"/>
            <a:ext cx="3877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(+)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 Confiança / bons projetos / crédito</a:t>
            </a:r>
          </a:p>
          <a:p>
            <a:r>
              <a:rPr lang="pt-BR" sz="1600" b="1" dirty="0">
                <a:solidFill>
                  <a:srgbClr val="FF9999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1600" b="1" dirty="0">
                <a:solidFill>
                  <a:srgbClr val="FF9999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pt-BR" sz="1600" b="1" dirty="0">
                <a:solidFill>
                  <a:srgbClr val="FF9999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 Risco / falta de recursos</a:t>
            </a:r>
            <a:endParaRPr lang="pt-BR" sz="1600" dirty="0"/>
          </a:p>
        </p:txBody>
      </p:sp>
      <p:sp>
        <p:nvSpPr>
          <p:cNvPr id="28" name="Retângulo 27"/>
          <p:cNvSpPr/>
          <p:nvPr/>
        </p:nvSpPr>
        <p:spPr>
          <a:xfrm>
            <a:off x="2190062" y="5354926"/>
            <a:ext cx="35621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(+)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 Há recursos / confiança</a:t>
            </a:r>
          </a:p>
          <a:p>
            <a:r>
              <a:rPr lang="pt-BR" sz="1600" b="1" dirty="0">
                <a:solidFill>
                  <a:srgbClr val="FF9999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1600" b="1" dirty="0">
                <a:solidFill>
                  <a:srgbClr val="FF9999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pt-BR" sz="1600" b="1" dirty="0">
                <a:solidFill>
                  <a:srgbClr val="FF9999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 Falta de crédito / Risco elevado</a:t>
            </a:r>
            <a:endParaRPr lang="pt-BR" sz="1600" dirty="0"/>
          </a:p>
        </p:txBody>
      </p:sp>
      <p:sp>
        <p:nvSpPr>
          <p:cNvPr id="29" name="Retângulo 28"/>
          <p:cNvSpPr/>
          <p:nvPr/>
        </p:nvSpPr>
        <p:spPr>
          <a:xfrm>
            <a:off x="1216325" y="4969617"/>
            <a:ext cx="4352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latin typeface="Arial" pitchFamily="34" charset="0"/>
                <a:cs typeface="Arial" pitchFamily="34" charset="0"/>
                <a:sym typeface="Symbol"/>
              </a:rPr>
              <a:t>   </a:t>
            </a:r>
            <a:r>
              <a:rPr lang="pt-BR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Financiamento por capital próprio</a:t>
            </a:r>
            <a:endParaRPr lang="pt-BR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107504" y="188640"/>
            <a:ext cx="8928992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2123728" y="35907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2"/>
                </a:solidFill>
              </a:rPr>
              <a:t>Teorias da Estrutura de Capital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1CD88BE-0B52-4242-BD1D-2ACBA864EB90}"/>
              </a:ext>
            </a:extLst>
          </p:cNvPr>
          <p:cNvSpPr txBox="1"/>
          <p:nvPr/>
        </p:nvSpPr>
        <p:spPr>
          <a:xfrm>
            <a:off x="467543" y="116632"/>
            <a:ext cx="1162473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Broadway" pitchFamily="82" charset="0"/>
              </a:rPr>
              <a:t>10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149964" y="6385940"/>
            <a:ext cx="8948316" cy="322328"/>
            <a:chOff x="149964" y="6385940"/>
            <a:chExt cx="8948316" cy="322328"/>
          </a:xfrm>
        </p:grpSpPr>
        <p:grpSp>
          <p:nvGrpSpPr>
            <p:cNvPr id="7" name="Grupo 36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11" name="Retângulo 10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8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grpSp>
          <p:nvGrpSpPr>
            <p:cNvPr id="8" name="Grupo 113"/>
            <p:cNvGrpSpPr/>
            <p:nvPr/>
          </p:nvGrpSpPr>
          <p:grpSpPr>
            <a:xfrm>
              <a:off x="149964" y="6385940"/>
              <a:ext cx="3028488" cy="322328"/>
              <a:chOff x="149964" y="6385940"/>
              <a:chExt cx="3028488" cy="322328"/>
            </a:xfrm>
          </p:grpSpPr>
          <p:sp>
            <p:nvSpPr>
              <p:cNvPr id="9" name="Retângulo 8"/>
              <p:cNvSpPr/>
              <p:nvPr/>
            </p:nvSpPr>
            <p:spPr>
              <a:xfrm>
                <a:off x="149964" y="6385940"/>
                <a:ext cx="3028488" cy="322328"/>
              </a:xfrm>
              <a:prstGeom prst="rect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CaixaDeTexto 9"/>
              <p:cNvSpPr txBox="1"/>
              <p:nvPr/>
            </p:nvSpPr>
            <p:spPr>
              <a:xfrm>
                <a:off x="191834" y="6408605"/>
                <a:ext cx="29447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RAD1304 - Administração Financeira II</a:t>
                </a:r>
              </a:p>
            </p:txBody>
          </p:sp>
        </p:grpSp>
      </p:grpSp>
      <p:sp>
        <p:nvSpPr>
          <p:cNvPr id="13" name="CaixaDeTexto 12"/>
          <p:cNvSpPr txBox="1"/>
          <p:nvPr/>
        </p:nvSpPr>
        <p:spPr>
          <a:xfrm>
            <a:off x="1278758" y="1701339"/>
            <a:ext cx="7537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err="1">
                <a:solidFill>
                  <a:srgbClr val="00FFCC"/>
                </a:solidFill>
                <a:latin typeface="Bookman Old Style" pitchFamily="18" charset="0"/>
                <a:cs typeface="Arial"/>
              </a:rPr>
              <a:t>Static</a:t>
            </a:r>
            <a:r>
              <a:rPr lang="pt-BR" sz="2800" dirty="0">
                <a:solidFill>
                  <a:srgbClr val="00FFCC"/>
                </a:solidFill>
                <a:latin typeface="Bookman Old Style" pitchFamily="18" charset="0"/>
                <a:cs typeface="Arial"/>
              </a:rPr>
              <a:t> </a:t>
            </a:r>
            <a:r>
              <a:rPr lang="pt-BR" sz="2800" dirty="0" err="1">
                <a:solidFill>
                  <a:srgbClr val="00FFCC"/>
                </a:solidFill>
                <a:latin typeface="Bookman Old Style" pitchFamily="18" charset="0"/>
                <a:cs typeface="Arial"/>
              </a:rPr>
              <a:t>Trade-Off</a:t>
            </a:r>
            <a:r>
              <a:rPr lang="pt-BR" sz="2800" dirty="0">
                <a:solidFill>
                  <a:srgbClr val="00FFCC"/>
                </a:solidFill>
                <a:latin typeface="Bookman Old Style" pitchFamily="18" charset="0"/>
                <a:cs typeface="Arial"/>
              </a:rPr>
              <a:t> </a:t>
            </a:r>
            <a:r>
              <a:rPr lang="pt-BR" sz="2800" dirty="0" err="1">
                <a:solidFill>
                  <a:srgbClr val="00FFCC"/>
                </a:solidFill>
                <a:latin typeface="Bookman Old Style" pitchFamily="18" charset="0"/>
                <a:cs typeface="Arial"/>
              </a:rPr>
              <a:t>Theory</a:t>
            </a:r>
            <a:r>
              <a:rPr lang="pt-BR" sz="2800" dirty="0">
                <a:solidFill>
                  <a:srgbClr val="00FFCC"/>
                </a:solidFill>
                <a:latin typeface="Bookman Old Style" pitchFamily="18" charset="0"/>
                <a:cs typeface="Arial"/>
              </a:rPr>
              <a:t> </a:t>
            </a:r>
            <a:r>
              <a:rPr lang="pt-BR" dirty="0">
                <a:latin typeface="Bookman Old Style" pitchFamily="18" charset="0"/>
                <a:cs typeface="Arial"/>
              </a:rPr>
              <a:t>(Myers, 1984)</a:t>
            </a:r>
            <a:endParaRPr lang="pt-BR" sz="2800" b="1" dirty="0">
              <a:latin typeface="Bookman Old Style" pitchFamily="18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268084" y="3131735"/>
            <a:ext cx="70219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Empresas possuem uma meta de endividamento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Custo x Benefício da dívida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Custo de falência (risco) x Benefício fiscal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</a:t>
            </a:r>
            <a:r>
              <a:rPr lang="pt-BR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Maiores lucros           maior endividamento</a:t>
            </a:r>
          </a:p>
        </p:txBody>
      </p:sp>
      <p:sp>
        <p:nvSpPr>
          <p:cNvPr id="18" name="Seta para a direita 17"/>
          <p:cNvSpPr/>
          <p:nvPr/>
        </p:nvSpPr>
        <p:spPr>
          <a:xfrm>
            <a:off x="3726614" y="4718643"/>
            <a:ext cx="310551" cy="215661"/>
          </a:xfrm>
          <a:prstGeom prst="rightArrow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107504" y="188640"/>
            <a:ext cx="8928992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2123728" y="35907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2"/>
                </a:solidFill>
              </a:rPr>
              <a:t>Teorias da Estrutura de Capital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5EF31CA5-4B68-48C0-8A67-BAA62D8613C3}"/>
              </a:ext>
            </a:extLst>
          </p:cNvPr>
          <p:cNvSpPr txBox="1"/>
          <p:nvPr/>
        </p:nvSpPr>
        <p:spPr>
          <a:xfrm>
            <a:off x="467543" y="116632"/>
            <a:ext cx="1162473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Broadway" pitchFamily="82" charset="0"/>
              </a:rPr>
              <a:t>10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o 19"/>
          <p:cNvGrpSpPr/>
          <p:nvPr/>
        </p:nvGrpSpPr>
        <p:grpSpPr>
          <a:xfrm>
            <a:off x="149964" y="6385940"/>
            <a:ext cx="8948316" cy="322328"/>
            <a:chOff x="149964" y="6385940"/>
            <a:chExt cx="8948316" cy="322328"/>
          </a:xfrm>
        </p:grpSpPr>
        <p:grpSp>
          <p:nvGrpSpPr>
            <p:cNvPr id="21" name="Grupo 36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37" name="Retângulo 36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8" name="CaixaDeTexto 37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8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grpSp>
          <p:nvGrpSpPr>
            <p:cNvPr id="26" name="Grupo 113"/>
            <p:cNvGrpSpPr/>
            <p:nvPr/>
          </p:nvGrpSpPr>
          <p:grpSpPr>
            <a:xfrm>
              <a:off x="149964" y="6385940"/>
              <a:ext cx="3028488" cy="322328"/>
              <a:chOff x="149964" y="6385940"/>
              <a:chExt cx="3028488" cy="322328"/>
            </a:xfrm>
          </p:grpSpPr>
          <p:sp>
            <p:nvSpPr>
              <p:cNvPr id="33" name="Retângulo 32"/>
              <p:cNvSpPr/>
              <p:nvPr/>
            </p:nvSpPr>
            <p:spPr>
              <a:xfrm>
                <a:off x="149964" y="6385940"/>
                <a:ext cx="3028488" cy="322328"/>
              </a:xfrm>
              <a:prstGeom prst="rect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4" name="CaixaDeTexto 33"/>
              <p:cNvSpPr txBox="1"/>
              <p:nvPr/>
            </p:nvSpPr>
            <p:spPr>
              <a:xfrm>
                <a:off x="191834" y="6408605"/>
                <a:ext cx="29447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RAD1304 - Administração Financeira II</a:t>
                </a:r>
              </a:p>
            </p:txBody>
          </p:sp>
        </p:grpSp>
      </p:grpSp>
      <p:grpSp>
        <p:nvGrpSpPr>
          <p:cNvPr id="105" name="Grupo 104"/>
          <p:cNvGrpSpPr/>
          <p:nvPr/>
        </p:nvGrpSpPr>
        <p:grpSpPr>
          <a:xfrm>
            <a:off x="189779" y="1397480"/>
            <a:ext cx="8755812" cy="4865298"/>
            <a:chOff x="155275" y="1397480"/>
            <a:chExt cx="8755812" cy="4865298"/>
          </a:xfrm>
        </p:grpSpPr>
        <p:sp>
          <p:nvSpPr>
            <p:cNvPr id="48" name="Retângulo 47"/>
            <p:cNvSpPr/>
            <p:nvPr/>
          </p:nvSpPr>
          <p:spPr>
            <a:xfrm>
              <a:off x="155275" y="1397480"/>
              <a:ext cx="8755812" cy="4865298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71" name="Grupo 70"/>
            <p:cNvGrpSpPr/>
            <p:nvPr/>
          </p:nvGrpSpPr>
          <p:grpSpPr>
            <a:xfrm>
              <a:off x="1835696" y="1700808"/>
              <a:ext cx="4896544" cy="4104456"/>
              <a:chOff x="1835696" y="1700808"/>
              <a:chExt cx="4896544" cy="4104456"/>
            </a:xfrm>
          </p:grpSpPr>
          <p:grpSp>
            <p:nvGrpSpPr>
              <p:cNvPr id="67" name="Grupo 66"/>
              <p:cNvGrpSpPr/>
              <p:nvPr/>
            </p:nvGrpSpPr>
            <p:grpSpPr>
              <a:xfrm>
                <a:off x="1835696" y="1700808"/>
                <a:ext cx="4896544" cy="4104456"/>
                <a:chOff x="1835696" y="1700808"/>
                <a:chExt cx="3303984" cy="3240360"/>
              </a:xfrm>
            </p:grpSpPr>
            <p:grpSp>
              <p:nvGrpSpPr>
                <p:cNvPr id="55" name="Grupo 54"/>
                <p:cNvGrpSpPr/>
                <p:nvPr/>
              </p:nvGrpSpPr>
              <p:grpSpPr>
                <a:xfrm>
                  <a:off x="1907704" y="2924944"/>
                  <a:ext cx="2520280" cy="2016224"/>
                  <a:chOff x="1907704" y="2924944"/>
                  <a:chExt cx="2520280" cy="2016224"/>
                </a:xfrm>
              </p:grpSpPr>
              <p:grpSp>
                <p:nvGrpSpPr>
                  <p:cNvPr id="49" name="Grupo 48"/>
                  <p:cNvGrpSpPr/>
                  <p:nvPr/>
                </p:nvGrpSpPr>
                <p:grpSpPr>
                  <a:xfrm>
                    <a:off x="1907704" y="2924944"/>
                    <a:ext cx="2520280" cy="2016224"/>
                    <a:chOff x="3275856" y="1556792"/>
                    <a:chExt cx="2520280" cy="2016224"/>
                  </a:xfrm>
                </p:grpSpPr>
                <p:sp>
                  <p:nvSpPr>
                    <p:cNvPr id="46" name="Elipse 45"/>
                    <p:cNvSpPr/>
                    <p:nvPr/>
                  </p:nvSpPr>
                  <p:spPr>
                    <a:xfrm>
                      <a:off x="3275856" y="1556792"/>
                      <a:ext cx="2520280" cy="1944216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  <p:sp>
                  <p:nvSpPr>
                    <p:cNvPr id="47" name="Retângulo 46"/>
                    <p:cNvSpPr/>
                    <p:nvPr/>
                  </p:nvSpPr>
                  <p:spPr>
                    <a:xfrm>
                      <a:off x="3275856" y="2204864"/>
                      <a:ext cx="2520280" cy="1368152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</p:grpSp>
              <p:sp>
                <p:nvSpPr>
                  <p:cNvPr id="54" name="Retângulo 53"/>
                  <p:cNvSpPr/>
                  <p:nvPr/>
                </p:nvSpPr>
                <p:spPr>
                  <a:xfrm>
                    <a:off x="1979712" y="3140968"/>
                    <a:ext cx="720080" cy="576064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</p:grpSp>
            <p:cxnSp>
              <p:nvCxnSpPr>
                <p:cNvPr id="29" name="Conector reto 28"/>
                <p:cNvCxnSpPr/>
                <p:nvPr/>
              </p:nvCxnSpPr>
              <p:spPr>
                <a:xfrm flipH="1">
                  <a:off x="1979712" y="2053087"/>
                  <a:ext cx="12990" cy="2888081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to 31"/>
                <p:cNvCxnSpPr/>
                <p:nvPr/>
              </p:nvCxnSpPr>
              <p:spPr>
                <a:xfrm flipH="1">
                  <a:off x="1835696" y="4797152"/>
                  <a:ext cx="3303984" cy="8384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to 50"/>
                <p:cNvCxnSpPr/>
                <p:nvPr/>
              </p:nvCxnSpPr>
              <p:spPr>
                <a:xfrm flipV="1">
                  <a:off x="1979712" y="1700808"/>
                  <a:ext cx="1800200" cy="1872208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ector reto 56"/>
                <p:cNvCxnSpPr/>
                <p:nvPr/>
              </p:nvCxnSpPr>
              <p:spPr>
                <a:xfrm>
                  <a:off x="4355976" y="3573016"/>
                  <a:ext cx="144016" cy="36004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Conector reto 59"/>
                <p:cNvCxnSpPr/>
                <p:nvPr/>
              </p:nvCxnSpPr>
              <p:spPr>
                <a:xfrm flipH="1">
                  <a:off x="1979712" y="3573016"/>
                  <a:ext cx="2952328" cy="8384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Conector reto 62"/>
                <p:cNvCxnSpPr/>
                <p:nvPr/>
              </p:nvCxnSpPr>
              <p:spPr>
                <a:xfrm flipH="1">
                  <a:off x="2411760" y="3068960"/>
                  <a:ext cx="12990" cy="1728192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Conector reto 64"/>
                <p:cNvCxnSpPr/>
                <p:nvPr/>
              </p:nvCxnSpPr>
              <p:spPr>
                <a:xfrm flipH="1">
                  <a:off x="3203848" y="2924944"/>
                  <a:ext cx="12990" cy="1872208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9" name="Losango 68"/>
              <p:cNvSpPr/>
              <p:nvPr/>
            </p:nvSpPr>
            <p:spPr>
              <a:xfrm>
                <a:off x="2656936" y="3433313"/>
                <a:ext cx="94891" cy="103517"/>
              </a:xfrm>
              <a:prstGeom prst="diamond">
                <a:avLst/>
              </a:prstGeom>
              <a:solidFill>
                <a:srgbClr val="66FFFF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0" name="Losango 69"/>
              <p:cNvSpPr/>
              <p:nvPr/>
            </p:nvSpPr>
            <p:spPr>
              <a:xfrm>
                <a:off x="3827253" y="3206151"/>
                <a:ext cx="94891" cy="103517"/>
              </a:xfrm>
              <a:prstGeom prst="diamond">
                <a:avLst/>
              </a:prstGeom>
              <a:solidFill>
                <a:srgbClr val="66FFFF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72" name="CaixaDeTexto 71"/>
            <p:cNvSpPr txBox="1"/>
            <p:nvPr/>
          </p:nvSpPr>
          <p:spPr>
            <a:xfrm>
              <a:off x="1337096" y="1544128"/>
              <a:ext cx="16562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Valor de mercado da empresa</a:t>
              </a:r>
            </a:p>
          </p:txBody>
        </p:sp>
        <p:sp>
          <p:nvSpPr>
            <p:cNvPr id="73" name="CaixaDeTexto 72"/>
            <p:cNvSpPr txBox="1"/>
            <p:nvPr/>
          </p:nvSpPr>
          <p:spPr>
            <a:xfrm>
              <a:off x="6777488" y="5474899"/>
              <a:ext cx="12767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Alavancagem P/PL</a:t>
              </a:r>
            </a:p>
          </p:txBody>
        </p:sp>
        <p:sp>
          <p:nvSpPr>
            <p:cNvPr id="74" name="CaixaDeTexto 73"/>
            <p:cNvSpPr txBox="1"/>
            <p:nvPr/>
          </p:nvSpPr>
          <p:spPr>
            <a:xfrm>
              <a:off x="5069457" y="2110597"/>
              <a:ext cx="1814422" cy="523220"/>
            </a:xfrm>
            <a:prstGeom prst="rect">
              <a:avLst/>
            </a:prstGeom>
            <a:noFill/>
            <a:ln>
              <a:solidFill>
                <a:srgbClr val="CC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Valor reduzido pelos custos de falência</a:t>
              </a:r>
            </a:p>
          </p:txBody>
        </p:sp>
        <p:sp>
          <p:nvSpPr>
            <p:cNvPr id="75" name="CaixaDeTexto 74"/>
            <p:cNvSpPr txBox="1"/>
            <p:nvPr/>
          </p:nvSpPr>
          <p:spPr>
            <a:xfrm>
              <a:off x="4612258" y="1558506"/>
              <a:ext cx="12767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Linha </a:t>
              </a:r>
              <a:r>
                <a:rPr lang="pt-BR" sz="1400" b="1" dirty="0" err="1">
                  <a:solidFill>
                    <a:schemeClr val="bg1"/>
                  </a:solidFill>
                </a:rPr>
                <a:t>M&amp;M</a:t>
              </a:r>
              <a:endParaRPr lang="pt-BR" sz="1400" b="1" dirty="0">
                <a:solidFill>
                  <a:schemeClr val="bg1"/>
                </a:solidFill>
              </a:endParaRPr>
            </a:p>
          </p:txBody>
        </p:sp>
        <p:cxnSp>
          <p:nvCxnSpPr>
            <p:cNvPr id="77" name="Conector de seta reta 76"/>
            <p:cNvCxnSpPr/>
            <p:nvPr/>
          </p:nvCxnSpPr>
          <p:spPr>
            <a:xfrm flipH="1">
              <a:off x="4313208" y="2070340"/>
              <a:ext cx="17252" cy="2001328"/>
            </a:xfrm>
            <a:prstGeom prst="straightConnector1">
              <a:avLst/>
            </a:prstGeom>
            <a:ln w="28575">
              <a:solidFill>
                <a:srgbClr val="0066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ector de seta reta 77"/>
            <p:cNvCxnSpPr/>
            <p:nvPr/>
          </p:nvCxnSpPr>
          <p:spPr>
            <a:xfrm flipH="1">
              <a:off x="4431102" y="2067465"/>
              <a:ext cx="8626" cy="1233577"/>
            </a:xfrm>
            <a:prstGeom prst="straightConnector1">
              <a:avLst/>
            </a:prstGeom>
            <a:ln w="28575">
              <a:solidFill>
                <a:srgbClr val="CC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to 83"/>
            <p:cNvCxnSpPr/>
            <p:nvPr/>
          </p:nvCxnSpPr>
          <p:spPr>
            <a:xfrm>
              <a:off x="4080295" y="2061713"/>
              <a:ext cx="595222" cy="0"/>
            </a:xfrm>
            <a:prstGeom prst="line">
              <a:avLst/>
            </a:prstGeom>
            <a:ln w="28575">
              <a:solidFill>
                <a:srgbClr val="0000FF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CaixaDeTexto 84"/>
            <p:cNvSpPr txBox="1"/>
            <p:nvPr/>
          </p:nvSpPr>
          <p:spPr>
            <a:xfrm>
              <a:off x="5472023" y="2728822"/>
              <a:ext cx="1869056" cy="523220"/>
            </a:xfrm>
            <a:prstGeom prst="rect">
              <a:avLst/>
            </a:prstGeom>
            <a:noFill/>
            <a:ln>
              <a:solidFill>
                <a:srgbClr val="0066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Valor acrescido pelo benefício fiscal</a:t>
              </a:r>
            </a:p>
          </p:txBody>
        </p:sp>
        <p:cxnSp>
          <p:nvCxnSpPr>
            <p:cNvPr id="87" name="Conector reto 86"/>
            <p:cNvCxnSpPr>
              <a:endCxn id="74" idx="1"/>
            </p:cNvCxnSpPr>
            <p:nvPr/>
          </p:nvCxnSpPr>
          <p:spPr>
            <a:xfrm flipV="1">
              <a:off x="4546121" y="2372207"/>
              <a:ext cx="523336" cy="198465"/>
            </a:xfrm>
            <a:prstGeom prst="line">
              <a:avLst/>
            </a:prstGeom>
            <a:ln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ector reto 88"/>
            <p:cNvCxnSpPr>
              <a:endCxn id="85" idx="1"/>
            </p:cNvCxnSpPr>
            <p:nvPr/>
          </p:nvCxnSpPr>
          <p:spPr>
            <a:xfrm flipV="1">
              <a:off x="4416725" y="2990432"/>
              <a:ext cx="1055298" cy="70167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CaixaDeTexto 89"/>
            <p:cNvSpPr txBox="1"/>
            <p:nvPr/>
          </p:nvSpPr>
          <p:spPr>
            <a:xfrm>
              <a:off x="5926347" y="3364301"/>
              <a:ext cx="2501662" cy="30777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Valor da empresa alavancada</a:t>
              </a:r>
            </a:p>
          </p:txBody>
        </p:sp>
        <p:cxnSp>
          <p:nvCxnSpPr>
            <p:cNvPr id="92" name="Conector reto 91"/>
            <p:cNvCxnSpPr>
              <a:endCxn id="90" idx="1"/>
            </p:cNvCxnSpPr>
            <p:nvPr/>
          </p:nvCxnSpPr>
          <p:spPr>
            <a:xfrm flipV="1">
              <a:off x="5460521" y="3518190"/>
              <a:ext cx="465826" cy="24292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CaixaDeTexto 92"/>
            <p:cNvSpPr txBox="1"/>
            <p:nvPr/>
          </p:nvSpPr>
          <p:spPr>
            <a:xfrm>
              <a:off x="6242649" y="3801373"/>
              <a:ext cx="1869056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Valor da empresa </a:t>
              </a:r>
            </a:p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sem alavancagem</a:t>
              </a:r>
            </a:p>
          </p:txBody>
        </p:sp>
        <p:sp>
          <p:nvSpPr>
            <p:cNvPr id="94" name="CaixaDeTexto 93"/>
            <p:cNvSpPr txBox="1"/>
            <p:nvPr/>
          </p:nvSpPr>
          <p:spPr>
            <a:xfrm>
              <a:off x="2464279" y="5681931"/>
              <a:ext cx="46007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D1</a:t>
              </a:r>
            </a:p>
          </p:txBody>
        </p:sp>
        <p:sp>
          <p:nvSpPr>
            <p:cNvPr id="95" name="CaixaDeTexto 94"/>
            <p:cNvSpPr txBox="1"/>
            <p:nvPr/>
          </p:nvSpPr>
          <p:spPr>
            <a:xfrm>
              <a:off x="3625970" y="5679056"/>
              <a:ext cx="46007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D2</a:t>
              </a:r>
            </a:p>
          </p:txBody>
        </p:sp>
        <p:sp>
          <p:nvSpPr>
            <p:cNvPr id="96" name="CaixaDeTexto 95"/>
            <p:cNvSpPr txBox="1"/>
            <p:nvPr/>
          </p:nvSpPr>
          <p:spPr>
            <a:xfrm>
              <a:off x="215660" y="3243531"/>
              <a:ext cx="1653396" cy="954107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Nível de dívida em que os custos de falência se tornam materiais</a:t>
              </a:r>
            </a:p>
          </p:txBody>
        </p:sp>
        <p:cxnSp>
          <p:nvCxnSpPr>
            <p:cNvPr id="98" name="Conector reto 97"/>
            <p:cNvCxnSpPr>
              <a:stCxn id="96" idx="3"/>
            </p:cNvCxnSpPr>
            <p:nvPr/>
          </p:nvCxnSpPr>
          <p:spPr>
            <a:xfrm flipV="1">
              <a:off x="1869056" y="3502325"/>
              <a:ext cx="658484" cy="21826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CaixaDeTexto 101"/>
            <p:cNvSpPr txBox="1"/>
            <p:nvPr/>
          </p:nvSpPr>
          <p:spPr>
            <a:xfrm>
              <a:off x="212784" y="2162353"/>
              <a:ext cx="1653396" cy="52322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Nível de dívida ótimo</a:t>
              </a:r>
            </a:p>
          </p:txBody>
        </p:sp>
        <p:cxnSp>
          <p:nvCxnSpPr>
            <p:cNvPr id="104" name="Conector reto 103"/>
            <p:cNvCxnSpPr>
              <a:endCxn id="102" idx="3"/>
            </p:cNvCxnSpPr>
            <p:nvPr/>
          </p:nvCxnSpPr>
          <p:spPr>
            <a:xfrm flipH="1" flipV="1">
              <a:off x="1866180" y="2423963"/>
              <a:ext cx="1877684" cy="759185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tângulo 49"/>
          <p:cNvSpPr/>
          <p:nvPr/>
        </p:nvSpPr>
        <p:spPr>
          <a:xfrm>
            <a:off x="107504" y="188640"/>
            <a:ext cx="8928992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CaixaDeTexto 51"/>
          <p:cNvSpPr txBox="1"/>
          <p:nvPr/>
        </p:nvSpPr>
        <p:spPr>
          <a:xfrm>
            <a:off x="2123728" y="35907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2"/>
                </a:solidFill>
              </a:rPr>
              <a:t>Teorias da Estrutura de Capital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EEA0471-8290-4109-A077-621AD952CAD2}"/>
              </a:ext>
            </a:extLst>
          </p:cNvPr>
          <p:cNvSpPr txBox="1"/>
          <p:nvPr/>
        </p:nvSpPr>
        <p:spPr>
          <a:xfrm>
            <a:off x="467543" y="116632"/>
            <a:ext cx="1162473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Broadway" pitchFamily="82" charset="0"/>
              </a:rPr>
              <a:t>10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upo 46"/>
          <p:cNvGrpSpPr/>
          <p:nvPr/>
        </p:nvGrpSpPr>
        <p:grpSpPr>
          <a:xfrm>
            <a:off x="149964" y="6385940"/>
            <a:ext cx="8948316" cy="322328"/>
            <a:chOff x="149964" y="6385940"/>
            <a:chExt cx="8948316" cy="322328"/>
          </a:xfrm>
        </p:grpSpPr>
        <p:grpSp>
          <p:nvGrpSpPr>
            <p:cNvPr id="48" name="Grupo 36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52" name="Retângulo 51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3" name="CaixaDeTexto 52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8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grpSp>
          <p:nvGrpSpPr>
            <p:cNvPr id="49" name="Grupo 113"/>
            <p:cNvGrpSpPr/>
            <p:nvPr/>
          </p:nvGrpSpPr>
          <p:grpSpPr>
            <a:xfrm>
              <a:off x="149964" y="6385940"/>
              <a:ext cx="3028488" cy="322328"/>
              <a:chOff x="149964" y="6385940"/>
              <a:chExt cx="3028488" cy="322328"/>
            </a:xfrm>
          </p:grpSpPr>
          <p:sp>
            <p:nvSpPr>
              <p:cNvPr id="50" name="Retângulo 49"/>
              <p:cNvSpPr/>
              <p:nvPr/>
            </p:nvSpPr>
            <p:spPr>
              <a:xfrm>
                <a:off x="149964" y="6385940"/>
                <a:ext cx="3028488" cy="322328"/>
              </a:xfrm>
              <a:prstGeom prst="rect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1" name="CaixaDeTexto 50"/>
              <p:cNvSpPr txBox="1"/>
              <p:nvPr/>
            </p:nvSpPr>
            <p:spPr>
              <a:xfrm>
                <a:off x="191834" y="6408605"/>
                <a:ext cx="29447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RAD1304 - Administração Financeira II</a:t>
                </a:r>
              </a:p>
            </p:txBody>
          </p:sp>
        </p:grpSp>
      </p:grpSp>
      <p:sp>
        <p:nvSpPr>
          <p:cNvPr id="54" name="CaixaDeTexto 53"/>
          <p:cNvSpPr txBox="1"/>
          <p:nvPr/>
        </p:nvSpPr>
        <p:spPr>
          <a:xfrm>
            <a:off x="1270132" y="1451172"/>
            <a:ext cx="7537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err="1">
                <a:solidFill>
                  <a:srgbClr val="00FFCC"/>
                </a:solidFill>
                <a:latin typeface="Bookman Old Style" pitchFamily="18" charset="0"/>
                <a:cs typeface="Arial"/>
              </a:rPr>
              <a:t>Pecking</a:t>
            </a:r>
            <a:r>
              <a:rPr lang="pt-BR" sz="2800" dirty="0">
                <a:solidFill>
                  <a:srgbClr val="00FFCC"/>
                </a:solidFill>
                <a:latin typeface="Bookman Old Style" pitchFamily="18" charset="0"/>
                <a:cs typeface="Arial"/>
              </a:rPr>
              <a:t> </a:t>
            </a:r>
            <a:r>
              <a:rPr lang="pt-BR" sz="2800" dirty="0" err="1">
                <a:solidFill>
                  <a:srgbClr val="00FFCC"/>
                </a:solidFill>
                <a:latin typeface="Bookman Old Style" pitchFamily="18" charset="0"/>
                <a:cs typeface="Arial"/>
              </a:rPr>
              <a:t>Order</a:t>
            </a:r>
            <a:r>
              <a:rPr lang="pt-BR" sz="2800" dirty="0">
                <a:solidFill>
                  <a:srgbClr val="00FFCC"/>
                </a:solidFill>
                <a:latin typeface="Bookman Old Style" pitchFamily="18" charset="0"/>
                <a:cs typeface="Arial"/>
              </a:rPr>
              <a:t> </a:t>
            </a:r>
            <a:r>
              <a:rPr lang="pt-BR" sz="2800" dirty="0" err="1">
                <a:solidFill>
                  <a:srgbClr val="00FFCC"/>
                </a:solidFill>
                <a:latin typeface="Bookman Old Style" pitchFamily="18" charset="0"/>
                <a:cs typeface="Arial"/>
              </a:rPr>
              <a:t>Theory</a:t>
            </a:r>
            <a:r>
              <a:rPr lang="pt-BR" sz="2800" dirty="0">
                <a:solidFill>
                  <a:srgbClr val="00FFCC"/>
                </a:solidFill>
                <a:latin typeface="Bookman Old Style" pitchFamily="18" charset="0"/>
                <a:cs typeface="Arial"/>
              </a:rPr>
              <a:t> </a:t>
            </a:r>
            <a:r>
              <a:rPr lang="pt-BR" dirty="0">
                <a:latin typeface="Bookman Old Style" pitchFamily="18" charset="0"/>
                <a:cs typeface="Arial"/>
              </a:rPr>
              <a:t>(Myers e </a:t>
            </a:r>
            <a:r>
              <a:rPr lang="pt-BR" dirty="0" err="1">
                <a:latin typeface="Bookman Old Style" pitchFamily="18" charset="0"/>
                <a:cs typeface="Arial"/>
              </a:rPr>
              <a:t>Majluf</a:t>
            </a:r>
            <a:r>
              <a:rPr lang="pt-BR" dirty="0">
                <a:latin typeface="Bookman Old Style" pitchFamily="18" charset="0"/>
                <a:cs typeface="Arial"/>
              </a:rPr>
              <a:t>, 1984)</a:t>
            </a:r>
            <a:endParaRPr lang="pt-BR" sz="2800" b="1" dirty="0">
              <a:latin typeface="Bookman Old Style" pitchFamily="18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1216325" y="2260467"/>
            <a:ext cx="70219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Existe uma sequência hierárquica de financiamento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Empresas preferem financiamentos internos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E preferem dívidas à emissão de ações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</a:t>
            </a:r>
            <a:r>
              <a:rPr lang="pt-BR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Investidores possuem menos informações...</a:t>
            </a:r>
          </a:p>
        </p:txBody>
      </p:sp>
      <p:sp>
        <p:nvSpPr>
          <p:cNvPr id="59" name="Retângulo 58"/>
          <p:cNvSpPr/>
          <p:nvPr/>
        </p:nvSpPr>
        <p:spPr>
          <a:xfrm>
            <a:off x="1586303" y="4218881"/>
            <a:ext cx="367280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pt-BR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... ações serão subprecificadas!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188640"/>
            <a:ext cx="8928992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2123728" y="35907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2"/>
                </a:solidFill>
              </a:rPr>
              <a:t>Teorias da Estrutura de Capital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9B5B71D-A922-42CC-8F8E-4ECA2F4E782F}"/>
              </a:ext>
            </a:extLst>
          </p:cNvPr>
          <p:cNvSpPr txBox="1"/>
          <p:nvPr/>
        </p:nvSpPr>
        <p:spPr>
          <a:xfrm>
            <a:off x="467543" y="116632"/>
            <a:ext cx="1162473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Broadway" pitchFamily="82" charset="0"/>
              </a:rPr>
              <a:t>10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149964" y="6385940"/>
            <a:ext cx="8948316" cy="322328"/>
            <a:chOff x="149964" y="6385940"/>
            <a:chExt cx="8948316" cy="322328"/>
          </a:xfrm>
        </p:grpSpPr>
        <p:grpSp>
          <p:nvGrpSpPr>
            <p:cNvPr id="7" name="Grupo 36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11" name="Retângulo 10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8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grpSp>
          <p:nvGrpSpPr>
            <p:cNvPr id="8" name="Grupo 113"/>
            <p:cNvGrpSpPr/>
            <p:nvPr/>
          </p:nvGrpSpPr>
          <p:grpSpPr>
            <a:xfrm>
              <a:off x="149964" y="6385940"/>
              <a:ext cx="3028488" cy="322328"/>
              <a:chOff x="149964" y="6385940"/>
              <a:chExt cx="3028488" cy="322328"/>
            </a:xfrm>
          </p:grpSpPr>
          <p:sp>
            <p:nvSpPr>
              <p:cNvPr id="9" name="Retângulo 8"/>
              <p:cNvSpPr/>
              <p:nvPr/>
            </p:nvSpPr>
            <p:spPr>
              <a:xfrm>
                <a:off x="149964" y="6385940"/>
                <a:ext cx="3028488" cy="322328"/>
              </a:xfrm>
              <a:prstGeom prst="rect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CaixaDeTexto 9"/>
              <p:cNvSpPr txBox="1"/>
              <p:nvPr/>
            </p:nvSpPr>
            <p:spPr>
              <a:xfrm>
                <a:off x="191834" y="6408605"/>
                <a:ext cx="29447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RAD1304 - Administração Financeira II</a:t>
                </a:r>
              </a:p>
            </p:txBody>
          </p:sp>
        </p:grpSp>
      </p:grpSp>
      <p:sp>
        <p:nvSpPr>
          <p:cNvPr id="22" name="CaixaDeTexto 21"/>
          <p:cNvSpPr txBox="1"/>
          <p:nvPr/>
        </p:nvSpPr>
        <p:spPr>
          <a:xfrm>
            <a:off x="1270132" y="1451172"/>
            <a:ext cx="7537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FFCC"/>
                </a:solidFill>
                <a:latin typeface="Bookman Old Style" pitchFamily="18" charset="0"/>
                <a:cs typeface="Arial"/>
              </a:rPr>
              <a:t>Teoria do Controle </a:t>
            </a:r>
            <a:r>
              <a:rPr lang="pt-BR" dirty="0">
                <a:latin typeface="Bookman Old Style" pitchFamily="18" charset="0"/>
                <a:cs typeface="Arial"/>
              </a:rPr>
              <a:t>(Harris e </a:t>
            </a:r>
            <a:r>
              <a:rPr lang="pt-BR" dirty="0" err="1">
                <a:latin typeface="Bookman Old Style" pitchFamily="18" charset="0"/>
                <a:cs typeface="Arial"/>
              </a:rPr>
              <a:t>Raviv</a:t>
            </a:r>
            <a:r>
              <a:rPr lang="pt-BR" dirty="0">
                <a:latin typeface="Bookman Old Style" pitchFamily="18" charset="0"/>
                <a:cs typeface="Arial"/>
              </a:rPr>
              <a:t>, 1988)</a:t>
            </a:r>
            <a:endParaRPr lang="pt-BR" sz="2800" b="1" dirty="0">
              <a:latin typeface="Bookman Old Style" pitchFamily="18" charset="0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1216325" y="2458865"/>
            <a:ext cx="70219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Relacionada a ameaças ao controle da empresa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</a:t>
            </a:r>
            <a:r>
              <a:rPr lang="pt-BR" sz="2000" b="1" dirty="0" err="1">
                <a:latin typeface="Arial" pitchFamily="34" charset="0"/>
                <a:cs typeface="Arial" pitchFamily="34" charset="0"/>
              </a:rPr>
              <a:t>Takeovers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 hostis nas décadas de 1980 e 1990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Aumento da </a:t>
            </a:r>
            <a:r>
              <a:rPr lang="pt-BR" sz="2000" b="1" u="sng" dirty="0">
                <a:solidFill>
                  <a:srgbClr val="FFCCFF"/>
                </a:solidFill>
                <a:latin typeface="Arial" pitchFamily="34" charset="0"/>
                <a:cs typeface="Arial" pitchFamily="34" charset="0"/>
              </a:rPr>
              <a:t>alavancagem como barreira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</a:t>
            </a:r>
            <a:r>
              <a:rPr lang="pt-BR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Reestruturações de curto prazo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094934" y="4866090"/>
            <a:ext cx="19528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rgbClr val="FFCCFF"/>
                </a:solidFill>
                <a:latin typeface="Arial" pitchFamily="34" charset="0"/>
                <a:cs typeface="Arial" pitchFamily="34" charset="0"/>
              </a:rPr>
              <a:t>Aumenta o valor das ações</a:t>
            </a:r>
            <a:endParaRPr lang="pt-BR" dirty="0">
              <a:solidFill>
                <a:srgbClr val="FFCCFF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107504" y="188640"/>
            <a:ext cx="8928992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2123728" y="35907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2"/>
                </a:solidFill>
              </a:rPr>
              <a:t>Teorias da Estrutura de Capital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519CBD9-5D7C-4B34-96E3-34C588C28CA2}"/>
              </a:ext>
            </a:extLst>
          </p:cNvPr>
          <p:cNvSpPr txBox="1"/>
          <p:nvPr/>
        </p:nvSpPr>
        <p:spPr>
          <a:xfrm>
            <a:off x="467543" y="116632"/>
            <a:ext cx="1162473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Broadway" pitchFamily="82" charset="0"/>
              </a:rPr>
              <a:t>10</a:t>
            </a:r>
          </a:p>
        </p:txBody>
      </p: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E7A82365-A514-4BB6-AB5B-735A734641B9}"/>
              </a:ext>
            </a:extLst>
          </p:cNvPr>
          <p:cNvCxnSpPr>
            <a:endCxn id="31" idx="0"/>
          </p:cNvCxnSpPr>
          <p:nvPr/>
        </p:nvCxnSpPr>
        <p:spPr>
          <a:xfrm>
            <a:off x="6056243" y="3882887"/>
            <a:ext cx="15124" cy="983203"/>
          </a:xfrm>
          <a:prstGeom prst="line">
            <a:avLst/>
          </a:prstGeom>
          <a:ln w="28575">
            <a:solidFill>
              <a:srgbClr val="FFCC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149964" y="6385940"/>
            <a:ext cx="8948316" cy="322328"/>
            <a:chOff x="149964" y="6385940"/>
            <a:chExt cx="8948316" cy="322328"/>
          </a:xfrm>
        </p:grpSpPr>
        <p:grpSp>
          <p:nvGrpSpPr>
            <p:cNvPr id="7" name="Grupo 36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11" name="Retângulo 10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8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grpSp>
          <p:nvGrpSpPr>
            <p:cNvPr id="8" name="Grupo 113"/>
            <p:cNvGrpSpPr/>
            <p:nvPr/>
          </p:nvGrpSpPr>
          <p:grpSpPr>
            <a:xfrm>
              <a:off x="149964" y="6385940"/>
              <a:ext cx="3028488" cy="322328"/>
              <a:chOff x="149964" y="6385940"/>
              <a:chExt cx="3028488" cy="322328"/>
            </a:xfrm>
          </p:grpSpPr>
          <p:sp>
            <p:nvSpPr>
              <p:cNvPr id="9" name="Retângulo 8"/>
              <p:cNvSpPr/>
              <p:nvPr/>
            </p:nvSpPr>
            <p:spPr>
              <a:xfrm>
                <a:off x="149964" y="6385940"/>
                <a:ext cx="3028488" cy="322328"/>
              </a:xfrm>
              <a:prstGeom prst="rect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CaixaDeTexto 9"/>
              <p:cNvSpPr txBox="1"/>
              <p:nvPr/>
            </p:nvSpPr>
            <p:spPr>
              <a:xfrm>
                <a:off x="191834" y="6408605"/>
                <a:ext cx="29447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RAD1304 - Administração Financeira II</a:t>
                </a:r>
              </a:p>
            </p:txBody>
          </p:sp>
        </p:grpSp>
      </p:grpSp>
      <p:sp>
        <p:nvSpPr>
          <p:cNvPr id="18" name="CaixaDeTexto 17"/>
          <p:cNvSpPr txBox="1"/>
          <p:nvPr/>
        </p:nvSpPr>
        <p:spPr>
          <a:xfrm>
            <a:off x="1011352" y="1451172"/>
            <a:ext cx="7537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FFCC"/>
                </a:solidFill>
                <a:latin typeface="Bookman Old Style" pitchFamily="18" charset="0"/>
                <a:cs typeface="Arial"/>
              </a:rPr>
              <a:t>Teoria do Insumo/Produto </a:t>
            </a:r>
            <a:r>
              <a:rPr lang="pt-BR" dirty="0">
                <a:latin typeface="Bookman Old Style" pitchFamily="18" charset="0"/>
                <a:cs typeface="Arial"/>
              </a:rPr>
              <a:t>(Harris e </a:t>
            </a:r>
            <a:r>
              <a:rPr lang="pt-BR" dirty="0" err="1">
                <a:latin typeface="Bookman Old Style" pitchFamily="18" charset="0"/>
                <a:cs typeface="Arial"/>
              </a:rPr>
              <a:t>Raviv</a:t>
            </a:r>
            <a:r>
              <a:rPr lang="pt-BR" dirty="0">
                <a:latin typeface="Bookman Old Style" pitchFamily="18" charset="0"/>
                <a:cs typeface="Arial"/>
              </a:rPr>
              <a:t>, 1991)</a:t>
            </a:r>
            <a:endParaRPr lang="pt-BR" sz="2800" b="1" dirty="0">
              <a:latin typeface="Bookman Old Style" pitchFamily="18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974785" y="2458865"/>
            <a:ext cx="7263441" cy="2343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Estrutura ligada a concorrentes e consumidores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Estrutura observada por competidores e fornecedores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Atividades raras e especializadas geram maior risco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Maior endividamento ligado a maior poder de barganha</a:t>
            </a:r>
            <a:endParaRPr lang="pt-BR" sz="2000" b="1" u="sng" dirty="0">
              <a:solidFill>
                <a:srgbClr val="FFCCFF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Custo da falência x clientes e fornecedores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107504" y="188640"/>
            <a:ext cx="8928992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2123728" y="35907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2"/>
                </a:solidFill>
              </a:rPr>
              <a:t>Teorias da Estrutura de Capital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B40EB67-C370-4B02-81FF-00EFCB758E1F}"/>
              </a:ext>
            </a:extLst>
          </p:cNvPr>
          <p:cNvSpPr txBox="1"/>
          <p:nvPr/>
        </p:nvSpPr>
        <p:spPr>
          <a:xfrm>
            <a:off x="467543" y="116632"/>
            <a:ext cx="1162473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Broadway" pitchFamily="82" charset="0"/>
              </a:rPr>
              <a:t>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107504" y="188640"/>
            <a:ext cx="8928992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2123728" y="35907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2"/>
                </a:solidFill>
              </a:rPr>
              <a:t>Teorias da Estrutura de Capital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467543" y="116632"/>
            <a:ext cx="1162473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Broadway" pitchFamily="82" charset="0"/>
              </a:rPr>
              <a:t>10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1757519" y="1425317"/>
            <a:ext cx="6390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FFCC"/>
                </a:solidFill>
                <a:latin typeface="Bookman Old Style" pitchFamily="18" charset="0"/>
              </a:rPr>
              <a:t>Teorias da Estrutura de Capital</a:t>
            </a:r>
            <a:endParaRPr lang="pt-BR" sz="2800" b="1" dirty="0">
              <a:latin typeface="Bookman Old Style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295549" y="2184429"/>
            <a:ext cx="4648723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>
                <a:cs typeface="Arial" pitchFamily="34" charset="0"/>
              </a:rPr>
              <a:t>1. Teoria Tradicionalista (</a:t>
            </a:r>
            <a:r>
              <a:rPr lang="pt-BR" dirty="0" err="1">
                <a:cs typeface="Arial" pitchFamily="34" charset="0"/>
              </a:rPr>
              <a:t>Durand</a:t>
            </a:r>
            <a:r>
              <a:rPr lang="pt-BR" dirty="0">
                <a:cs typeface="Arial" pitchFamily="34" charset="0"/>
              </a:rPr>
              <a:t>, 1952)</a:t>
            </a:r>
          </a:p>
          <a:p>
            <a:pPr>
              <a:lnSpc>
                <a:spcPct val="150000"/>
              </a:lnSpc>
            </a:pPr>
            <a:r>
              <a:rPr lang="pt-BR" dirty="0">
                <a:cs typeface="Arial" pitchFamily="34" charset="0"/>
              </a:rPr>
              <a:t>2. Teoria de </a:t>
            </a:r>
            <a:r>
              <a:rPr lang="pt-BR" dirty="0" err="1">
                <a:cs typeface="Arial" pitchFamily="34" charset="0"/>
              </a:rPr>
              <a:t>M&amp;M</a:t>
            </a:r>
            <a:r>
              <a:rPr lang="pt-BR" dirty="0">
                <a:cs typeface="Arial" pitchFamily="34" charset="0"/>
              </a:rPr>
              <a:t> (Modigliani e Miller, 1958)</a:t>
            </a:r>
          </a:p>
          <a:p>
            <a:pPr>
              <a:lnSpc>
                <a:spcPct val="150000"/>
              </a:lnSpc>
            </a:pPr>
            <a:r>
              <a:rPr lang="pt-BR" dirty="0">
                <a:cs typeface="Arial" pitchFamily="34" charset="0"/>
              </a:rPr>
              <a:t>3. Teoria de </a:t>
            </a:r>
            <a:r>
              <a:rPr lang="pt-BR" dirty="0" err="1">
                <a:cs typeface="Arial" pitchFamily="34" charset="0"/>
              </a:rPr>
              <a:t>M&amp;M</a:t>
            </a:r>
            <a:r>
              <a:rPr lang="pt-BR" dirty="0">
                <a:cs typeface="Arial" pitchFamily="34" charset="0"/>
              </a:rPr>
              <a:t> (Modigliani e Miller, 1963)</a:t>
            </a:r>
          </a:p>
          <a:p>
            <a:pPr>
              <a:lnSpc>
                <a:spcPct val="150000"/>
              </a:lnSpc>
            </a:pPr>
            <a:r>
              <a:rPr lang="pt-BR" dirty="0">
                <a:cs typeface="Arial" pitchFamily="34" charset="0"/>
              </a:rPr>
              <a:t>4. Teoria dos Custos de Agência (Myers, 1977)</a:t>
            </a:r>
          </a:p>
          <a:p>
            <a:pPr>
              <a:lnSpc>
                <a:spcPct val="150000"/>
              </a:lnSpc>
            </a:pPr>
            <a:r>
              <a:rPr lang="pt-BR" dirty="0">
                <a:cs typeface="Arial" pitchFamily="34" charset="0"/>
              </a:rPr>
              <a:t>5. Teoria da Sinalização (Ross, 1977)</a:t>
            </a:r>
          </a:p>
          <a:p>
            <a:pPr>
              <a:lnSpc>
                <a:spcPct val="150000"/>
              </a:lnSpc>
            </a:pPr>
            <a:r>
              <a:rPr lang="pt-BR" dirty="0">
                <a:cs typeface="Arial" pitchFamily="34" charset="0"/>
              </a:rPr>
              <a:t>6. </a:t>
            </a:r>
            <a:r>
              <a:rPr lang="pt-BR" dirty="0" err="1">
                <a:cs typeface="Arial" pitchFamily="34" charset="0"/>
              </a:rPr>
              <a:t>Static</a:t>
            </a:r>
            <a:r>
              <a:rPr lang="pt-BR" dirty="0">
                <a:cs typeface="Arial" pitchFamily="34" charset="0"/>
              </a:rPr>
              <a:t> </a:t>
            </a:r>
            <a:r>
              <a:rPr lang="pt-BR" dirty="0" err="1">
                <a:cs typeface="Arial" pitchFamily="34" charset="0"/>
              </a:rPr>
              <a:t>Trade-Off</a:t>
            </a:r>
            <a:r>
              <a:rPr lang="pt-BR" dirty="0">
                <a:cs typeface="Arial" pitchFamily="34" charset="0"/>
              </a:rPr>
              <a:t> </a:t>
            </a:r>
            <a:r>
              <a:rPr lang="pt-BR" dirty="0" err="1">
                <a:cs typeface="Arial" pitchFamily="34" charset="0"/>
              </a:rPr>
              <a:t>Theory</a:t>
            </a:r>
            <a:r>
              <a:rPr lang="pt-BR" dirty="0">
                <a:cs typeface="Arial" pitchFamily="34" charset="0"/>
              </a:rPr>
              <a:t> (Myers, 1984)</a:t>
            </a:r>
          </a:p>
          <a:p>
            <a:pPr>
              <a:lnSpc>
                <a:spcPct val="150000"/>
              </a:lnSpc>
            </a:pPr>
            <a:r>
              <a:rPr lang="pt-BR" dirty="0">
                <a:cs typeface="Arial" pitchFamily="34" charset="0"/>
              </a:rPr>
              <a:t>7. </a:t>
            </a:r>
            <a:r>
              <a:rPr lang="pt-BR" dirty="0" err="1">
                <a:cs typeface="Arial" pitchFamily="34" charset="0"/>
              </a:rPr>
              <a:t>Pecking</a:t>
            </a:r>
            <a:r>
              <a:rPr lang="pt-BR" dirty="0">
                <a:cs typeface="Arial" pitchFamily="34" charset="0"/>
              </a:rPr>
              <a:t> </a:t>
            </a:r>
            <a:r>
              <a:rPr lang="pt-BR" dirty="0" err="1">
                <a:cs typeface="Arial" pitchFamily="34" charset="0"/>
              </a:rPr>
              <a:t>Order</a:t>
            </a:r>
            <a:r>
              <a:rPr lang="pt-BR" dirty="0">
                <a:cs typeface="Arial" pitchFamily="34" charset="0"/>
              </a:rPr>
              <a:t> </a:t>
            </a:r>
            <a:r>
              <a:rPr lang="pt-BR" dirty="0" err="1">
                <a:cs typeface="Arial" pitchFamily="34" charset="0"/>
              </a:rPr>
              <a:t>Theory</a:t>
            </a:r>
            <a:r>
              <a:rPr lang="pt-BR" dirty="0">
                <a:cs typeface="Arial" pitchFamily="34" charset="0"/>
              </a:rPr>
              <a:t> (Myers e </a:t>
            </a:r>
            <a:r>
              <a:rPr lang="pt-BR" dirty="0" err="1">
                <a:cs typeface="Arial" pitchFamily="34" charset="0"/>
              </a:rPr>
              <a:t>Majluf</a:t>
            </a:r>
            <a:r>
              <a:rPr lang="pt-BR" dirty="0">
                <a:cs typeface="Arial" pitchFamily="34" charset="0"/>
              </a:rPr>
              <a:t>, 1984)</a:t>
            </a:r>
          </a:p>
          <a:p>
            <a:pPr>
              <a:lnSpc>
                <a:spcPct val="150000"/>
              </a:lnSpc>
            </a:pPr>
            <a:r>
              <a:rPr lang="pt-BR" dirty="0">
                <a:cs typeface="Arial" pitchFamily="34" charset="0"/>
              </a:rPr>
              <a:t>8. Teoria do Controle (Harris e </a:t>
            </a:r>
            <a:r>
              <a:rPr lang="pt-BR" dirty="0" err="1">
                <a:cs typeface="Arial" pitchFamily="34" charset="0"/>
              </a:rPr>
              <a:t>Raviv</a:t>
            </a:r>
            <a:r>
              <a:rPr lang="pt-BR" dirty="0">
                <a:cs typeface="Arial" pitchFamily="34" charset="0"/>
              </a:rPr>
              <a:t>, 1988)</a:t>
            </a:r>
          </a:p>
          <a:p>
            <a:pPr>
              <a:lnSpc>
                <a:spcPct val="150000"/>
              </a:lnSpc>
            </a:pPr>
            <a:r>
              <a:rPr lang="pt-BR" dirty="0">
                <a:cs typeface="Arial" pitchFamily="34" charset="0"/>
              </a:rPr>
              <a:t>9. Teoria Insumo/Produto (Harris e </a:t>
            </a:r>
            <a:r>
              <a:rPr lang="pt-BR" dirty="0" err="1">
                <a:cs typeface="Arial" pitchFamily="34" charset="0"/>
              </a:rPr>
              <a:t>Raviv</a:t>
            </a:r>
            <a:r>
              <a:rPr lang="pt-BR" dirty="0">
                <a:cs typeface="Arial" pitchFamily="34" charset="0"/>
              </a:rPr>
              <a:t>, 1991)</a:t>
            </a:r>
          </a:p>
        </p:txBody>
      </p:sp>
      <p:grpSp>
        <p:nvGrpSpPr>
          <p:cNvPr id="44" name="Grupo 43"/>
          <p:cNvGrpSpPr/>
          <p:nvPr/>
        </p:nvGrpSpPr>
        <p:grpSpPr>
          <a:xfrm>
            <a:off x="149964" y="6385940"/>
            <a:ext cx="8948316" cy="322328"/>
            <a:chOff x="149964" y="6385940"/>
            <a:chExt cx="8948316" cy="322328"/>
          </a:xfrm>
        </p:grpSpPr>
        <p:grpSp>
          <p:nvGrpSpPr>
            <p:cNvPr id="50" name="Grupo 36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58" name="Retângulo 57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9" name="CaixaDeTexto 58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8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grpSp>
          <p:nvGrpSpPr>
            <p:cNvPr id="51" name="Grupo 113"/>
            <p:cNvGrpSpPr/>
            <p:nvPr/>
          </p:nvGrpSpPr>
          <p:grpSpPr>
            <a:xfrm>
              <a:off x="149964" y="6385940"/>
              <a:ext cx="3028488" cy="322328"/>
              <a:chOff x="149964" y="6385940"/>
              <a:chExt cx="3028488" cy="322328"/>
            </a:xfrm>
          </p:grpSpPr>
          <p:sp>
            <p:nvSpPr>
              <p:cNvPr id="52" name="Retângulo 51"/>
              <p:cNvSpPr/>
              <p:nvPr/>
            </p:nvSpPr>
            <p:spPr>
              <a:xfrm>
                <a:off x="149964" y="6385940"/>
                <a:ext cx="3028488" cy="322328"/>
              </a:xfrm>
              <a:prstGeom prst="rect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7" name="CaixaDeTexto 56"/>
              <p:cNvSpPr txBox="1"/>
              <p:nvPr/>
            </p:nvSpPr>
            <p:spPr>
              <a:xfrm>
                <a:off x="191834" y="6408605"/>
                <a:ext cx="29447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RAD1304 - Administração Financeira II</a:t>
                </a: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688507" y="1856628"/>
            <a:ext cx="6390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FFCC"/>
                </a:solidFill>
                <a:latin typeface="Bookman Old Style" pitchFamily="18" charset="0"/>
              </a:rPr>
              <a:t>Teoria Tradicionalista </a:t>
            </a:r>
            <a:r>
              <a:rPr lang="pt-BR" dirty="0">
                <a:latin typeface="Bookman Old Style" pitchFamily="18" charset="0"/>
              </a:rPr>
              <a:t>(</a:t>
            </a:r>
            <a:r>
              <a:rPr lang="pt-BR" dirty="0" err="1">
                <a:latin typeface="Bookman Old Style" pitchFamily="18" charset="0"/>
              </a:rPr>
              <a:t>Durand</a:t>
            </a:r>
            <a:r>
              <a:rPr lang="pt-BR" dirty="0">
                <a:latin typeface="Bookman Old Style" pitchFamily="18" charset="0"/>
              </a:rPr>
              <a:t>, 1952)</a:t>
            </a:r>
            <a:endParaRPr lang="pt-BR" sz="2800" b="1" dirty="0">
              <a:latin typeface="Bookman Old Style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683065" y="2986676"/>
            <a:ext cx="612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400" dirty="0">
                <a:cs typeface="Arial" pitchFamily="34" charset="0"/>
                <a:sym typeface="Symbol"/>
              </a:rPr>
              <a:t> Estrutura de capital 		Valor da empresa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400" dirty="0">
                <a:cs typeface="Arial" pitchFamily="34" charset="0"/>
                <a:sym typeface="Symbol"/>
              </a:rPr>
              <a:t> Estrutura ótima de capital</a:t>
            </a:r>
            <a:endParaRPr lang="pt-BR" sz="2400" dirty="0">
              <a:cs typeface="Arial" pitchFamily="34" charset="0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149964" y="6385940"/>
            <a:ext cx="8948316" cy="322328"/>
            <a:chOff x="149964" y="6385940"/>
            <a:chExt cx="8948316" cy="322328"/>
          </a:xfrm>
        </p:grpSpPr>
        <p:grpSp>
          <p:nvGrpSpPr>
            <p:cNvPr id="8" name="Grupo 36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12" name="Retângulo 11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3" name="CaixaDeTexto 12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8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grpSp>
          <p:nvGrpSpPr>
            <p:cNvPr id="9" name="Grupo 113"/>
            <p:cNvGrpSpPr/>
            <p:nvPr/>
          </p:nvGrpSpPr>
          <p:grpSpPr>
            <a:xfrm>
              <a:off x="149964" y="6385940"/>
              <a:ext cx="3028488" cy="322328"/>
              <a:chOff x="149964" y="6385940"/>
              <a:chExt cx="3028488" cy="322328"/>
            </a:xfrm>
          </p:grpSpPr>
          <p:sp>
            <p:nvSpPr>
              <p:cNvPr id="10" name="Retângulo 9"/>
              <p:cNvSpPr/>
              <p:nvPr/>
            </p:nvSpPr>
            <p:spPr>
              <a:xfrm>
                <a:off x="149964" y="6385940"/>
                <a:ext cx="3028488" cy="322328"/>
              </a:xfrm>
              <a:prstGeom prst="rect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" name="CaixaDeTexto 10"/>
              <p:cNvSpPr txBox="1"/>
              <p:nvPr/>
            </p:nvSpPr>
            <p:spPr>
              <a:xfrm>
                <a:off x="191834" y="6408605"/>
                <a:ext cx="29447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RAD1304 - Administração Financeira II</a:t>
                </a:r>
              </a:p>
            </p:txBody>
          </p:sp>
        </p:grpSp>
      </p:grpSp>
      <p:sp>
        <p:nvSpPr>
          <p:cNvPr id="14" name="Seta para a direita 13"/>
          <p:cNvSpPr/>
          <p:nvPr/>
        </p:nvSpPr>
        <p:spPr>
          <a:xfrm>
            <a:off x="4796287" y="3260779"/>
            <a:ext cx="310551" cy="215661"/>
          </a:xfrm>
          <a:prstGeom prst="rightArrow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107504" y="188640"/>
            <a:ext cx="8928992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2123728" y="35907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2"/>
                </a:solidFill>
              </a:rPr>
              <a:t>Teorias da Estrutura de Capital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BE2A8281-AACC-47F5-8681-3D37CEB690BA}"/>
              </a:ext>
            </a:extLst>
          </p:cNvPr>
          <p:cNvSpPr txBox="1"/>
          <p:nvPr/>
        </p:nvSpPr>
        <p:spPr>
          <a:xfrm>
            <a:off x="467543" y="116632"/>
            <a:ext cx="1162473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Broadway" pitchFamily="82" charset="0"/>
              </a:rPr>
              <a:t>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/>
          <p:cNvSpPr txBox="1"/>
          <p:nvPr/>
        </p:nvSpPr>
        <p:spPr>
          <a:xfrm>
            <a:off x="2525269" y="1192394"/>
            <a:ext cx="444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rgbClr val="00FFCC"/>
                </a:solidFill>
                <a:latin typeface="Bookman Old Style" pitchFamily="18" charset="0"/>
              </a:rPr>
              <a:t>Teoria Tradicionalista</a:t>
            </a:r>
            <a:endParaRPr lang="pt-BR" sz="2800" b="1" dirty="0">
              <a:latin typeface="Bookman Old Style" pitchFamily="18" charset="0"/>
            </a:endParaRPr>
          </a:p>
        </p:txBody>
      </p:sp>
      <p:grpSp>
        <p:nvGrpSpPr>
          <p:cNvPr id="19" name="Grupo 18"/>
          <p:cNvGrpSpPr/>
          <p:nvPr/>
        </p:nvGrpSpPr>
        <p:grpSpPr>
          <a:xfrm>
            <a:off x="149964" y="6385940"/>
            <a:ext cx="8948316" cy="322328"/>
            <a:chOff x="149964" y="6385940"/>
            <a:chExt cx="8948316" cy="322328"/>
          </a:xfrm>
        </p:grpSpPr>
        <p:grpSp>
          <p:nvGrpSpPr>
            <p:cNvPr id="20" name="Grupo 36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24" name="Retângulo 23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5" name="CaixaDeTexto 24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8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grpSp>
          <p:nvGrpSpPr>
            <p:cNvPr id="21" name="Grupo 113"/>
            <p:cNvGrpSpPr/>
            <p:nvPr/>
          </p:nvGrpSpPr>
          <p:grpSpPr>
            <a:xfrm>
              <a:off x="149964" y="6385940"/>
              <a:ext cx="3028488" cy="322328"/>
              <a:chOff x="149964" y="6385940"/>
              <a:chExt cx="3028488" cy="322328"/>
            </a:xfrm>
          </p:grpSpPr>
          <p:sp>
            <p:nvSpPr>
              <p:cNvPr id="22" name="Retângulo 21"/>
              <p:cNvSpPr/>
              <p:nvPr/>
            </p:nvSpPr>
            <p:spPr>
              <a:xfrm>
                <a:off x="149964" y="6385940"/>
                <a:ext cx="3028488" cy="322328"/>
              </a:xfrm>
              <a:prstGeom prst="rect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CaixaDeTexto 22"/>
              <p:cNvSpPr txBox="1"/>
              <p:nvPr/>
            </p:nvSpPr>
            <p:spPr>
              <a:xfrm>
                <a:off x="191834" y="6408605"/>
                <a:ext cx="29447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RAD1304 - Administração Financeira II</a:t>
                </a:r>
              </a:p>
            </p:txBody>
          </p:sp>
        </p:grpSp>
      </p:grpSp>
      <p:grpSp>
        <p:nvGrpSpPr>
          <p:cNvPr id="86" name="Grupo 85"/>
          <p:cNvGrpSpPr/>
          <p:nvPr/>
        </p:nvGrpSpPr>
        <p:grpSpPr>
          <a:xfrm>
            <a:off x="707366" y="1871933"/>
            <a:ext cx="7832785" cy="4347713"/>
            <a:chOff x="707366" y="1871933"/>
            <a:chExt cx="7832785" cy="4347713"/>
          </a:xfrm>
        </p:grpSpPr>
        <p:sp>
          <p:nvSpPr>
            <p:cNvPr id="28" name="Retângulo 27"/>
            <p:cNvSpPr/>
            <p:nvPr/>
          </p:nvSpPr>
          <p:spPr>
            <a:xfrm>
              <a:off x="707366" y="1871933"/>
              <a:ext cx="7832785" cy="4347713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3" name="Retângulo 62"/>
            <p:cNvSpPr/>
            <p:nvPr/>
          </p:nvSpPr>
          <p:spPr>
            <a:xfrm>
              <a:off x="2287468" y="4201668"/>
              <a:ext cx="3735085" cy="1732993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1" name="Retângulo 60"/>
            <p:cNvSpPr/>
            <p:nvPr/>
          </p:nvSpPr>
          <p:spPr>
            <a:xfrm>
              <a:off x="2394185" y="3654407"/>
              <a:ext cx="1067167" cy="72968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53" name="Conector reto 52"/>
            <p:cNvCxnSpPr/>
            <p:nvPr/>
          </p:nvCxnSpPr>
          <p:spPr>
            <a:xfrm flipH="1">
              <a:off x="2394184" y="2276425"/>
              <a:ext cx="19251" cy="365823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to 53"/>
            <p:cNvCxnSpPr/>
            <p:nvPr/>
          </p:nvCxnSpPr>
          <p:spPr>
            <a:xfrm flipH="1">
              <a:off x="2180751" y="5752241"/>
              <a:ext cx="4896544" cy="1062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to 58"/>
            <p:cNvCxnSpPr/>
            <p:nvPr/>
          </p:nvCxnSpPr>
          <p:spPr>
            <a:xfrm flipH="1">
              <a:off x="3923696" y="3415283"/>
              <a:ext cx="19251" cy="2371463"/>
            </a:xfrm>
            <a:prstGeom prst="line">
              <a:avLst/>
            </a:prstGeom>
            <a:ln w="28575">
              <a:solidFill>
                <a:srgbClr val="0000FF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Losango 49"/>
            <p:cNvSpPr/>
            <p:nvPr/>
          </p:nvSpPr>
          <p:spPr>
            <a:xfrm>
              <a:off x="3890512" y="4261449"/>
              <a:ext cx="94891" cy="103517"/>
            </a:xfrm>
            <a:prstGeom prst="diamond">
              <a:avLst/>
            </a:prstGeom>
            <a:solidFill>
              <a:srgbClr val="66FF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0" name="CaixaDeTexto 29"/>
            <p:cNvSpPr txBox="1"/>
            <p:nvPr/>
          </p:nvSpPr>
          <p:spPr>
            <a:xfrm>
              <a:off x="1811547" y="1915065"/>
              <a:ext cx="12767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Custo [%]</a:t>
              </a:r>
            </a:p>
          </p:txBody>
        </p:sp>
        <p:sp>
          <p:nvSpPr>
            <p:cNvPr id="31" name="CaixaDeTexto 30"/>
            <p:cNvSpPr txBox="1"/>
            <p:nvPr/>
          </p:nvSpPr>
          <p:spPr>
            <a:xfrm>
              <a:off x="7122543" y="5604296"/>
              <a:ext cx="12767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Alavancagem P/PL</a:t>
              </a:r>
            </a:p>
          </p:txBody>
        </p:sp>
        <p:sp>
          <p:nvSpPr>
            <p:cNvPr id="33" name="CaixaDeTexto 32"/>
            <p:cNvSpPr txBox="1"/>
            <p:nvPr/>
          </p:nvSpPr>
          <p:spPr>
            <a:xfrm>
              <a:off x="6078748" y="2567796"/>
              <a:ext cx="12767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>
                  <a:solidFill>
                    <a:schemeClr val="accent5">
                      <a:lumMod val="75000"/>
                    </a:schemeClr>
                  </a:solidFill>
                </a:rPr>
                <a:t>WACC</a:t>
              </a:r>
            </a:p>
          </p:txBody>
        </p:sp>
        <p:sp>
          <p:nvSpPr>
            <p:cNvPr id="45" name="CaixaDeTexto 44"/>
            <p:cNvSpPr txBox="1"/>
            <p:nvPr/>
          </p:nvSpPr>
          <p:spPr>
            <a:xfrm>
              <a:off x="854016" y="2389517"/>
              <a:ext cx="1121434" cy="738664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 err="1">
                  <a:solidFill>
                    <a:schemeClr val="bg1"/>
                  </a:solidFill>
                </a:rPr>
                <a:t>Ke</a:t>
              </a:r>
              <a:r>
                <a:rPr lang="pt-BR" sz="1400" b="1" dirty="0">
                  <a:solidFill>
                    <a:schemeClr val="bg1"/>
                  </a:solidFill>
                </a:rPr>
                <a:t> para uma empresa sem dívidas</a:t>
              </a:r>
            </a:p>
          </p:txBody>
        </p:sp>
        <p:cxnSp>
          <p:nvCxnSpPr>
            <p:cNvPr id="46" name="Conector reto 45"/>
            <p:cNvCxnSpPr>
              <a:endCxn id="45" idx="2"/>
            </p:cNvCxnSpPr>
            <p:nvPr/>
          </p:nvCxnSpPr>
          <p:spPr>
            <a:xfrm flipH="1" flipV="1">
              <a:off x="1414733" y="3128181"/>
              <a:ext cx="854015" cy="477661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CaixaDeTexto 46"/>
            <p:cNvSpPr txBox="1"/>
            <p:nvPr/>
          </p:nvSpPr>
          <p:spPr>
            <a:xfrm>
              <a:off x="6613582" y="4500111"/>
              <a:ext cx="1653396" cy="52322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Nível de dívida ótimo</a:t>
              </a:r>
            </a:p>
          </p:txBody>
        </p:sp>
        <p:cxnSp>
          <p:nvCxnSpPr>
            <p:cNvPr id="48" name="Conector reto 47"/>
            <p:cNvCxnSpPr>
              <a:stCxn id="47" idx="1"/>
            </p:cNvCxnSpPr>
            <p:nvPr/>
          </p:nvCxnSpPr>
          <p:spPr>
            <a:xfrm flipH="1">
              <a:off x="4019909" y="4761721"/>
              <a:ext cx="2593673" cy="9489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Forma livre 69"/>
            <p:cNvSpPr/>
            <p:nvPr/>
          </p:nvSpPr>
          <p:spPr>
            <a:xfrm>
              <a:off x="2398143" y="3717985"/>
              <a:ext cx="4554748" cy="1026543"/>
            </a:xfrm>
            <a:custGeom>
              <a:avLst/>
              <a:gdLst>
                <a:gd name="connsiteX0" fmla="*/ 0 w 4451231"/>
                <a:gd name="connsiteY0" fmla="*/ 1207698 h 1207698"/>
                <a:gd name="connsiteX1" fmla="*/ 2803585 w 4451231"/>
                <a:gd name="connsiteY1" fmla="*/ 810883 h 1207698"/>
                <a:gd name="connsiteX2" fmla="*/ 4356340 w 4451231"/>
                <a:gd name="connsiteY2" fmla="*/ 51758 h 1207698"/>
                <a:gd name="connsiteX3" fmla="*/ 4356340 w 4451231"/>
                <a:gd name="connsiteY3" fmla="*/ 51758 h 1207698"/>
                <a:gd name="connsiteX4" fmla="*/ 4451231 w 4451231"/>
                <a:gd name="connsiteY4" fmla="*/ 0 h 120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51231" h="1207698">
                  <a:moveTo>
                    <a:pt x="0" y="1207698"/>
                  </a:moveTo>
                  <a:cubicBezTo>
                    <a:pt x="1038764" y="1105619"/>
                    <a:pt x="2077528" y="1003540"/>
                    <a:pt x="2803585" y="810883"/>
                  </a:cubicBezTo>
                  <a:cubicBezTo>
                    <a:pt x="3529642" y="618226"/>
                    <a:pt x="4356340" y="51758"/>
                    <a:pt x="4356340" y="51758"/>
                  </a:cubicBezTo>
                  <a:lnTo>
                    <a:pt x="4356340" y="51758"/>
                  </a:lnTo>
                  <a:lnTo>
                    <a:pt x="4451231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1" name="Forma livre 70"/>
            <p:cNvSpPr/>
            <p:nvPr/>
          </p:nvSpPr>
          <p:spPr>
            <a:xfrm>
              <a:off x="2421147" y="2208363"/>
              <a:ext cx="4195314" cy="1431984"/>
            </a:xfrm>
            <a:custGeom>
              <a:avLst/>
              <a:gdLst>
                <a:gd name="connsiteX0" fmla="*/ 0 w 4451231"/>
                <a:gd name="connsiteY0" fmla="*/ 1207698 h 1207698"/>
                <a:gd name="connsiteX1" fmla="*/ 2803585 w 4451231"/>
                <a:gd name="connsiteY1" fmla="*/ 810883 h 1207698"/>
                <a:gd name="connsiteX2" fmla="*/ 4356340 w 4451231"/>
                <a:gd name="connsiteY2" fmla="*/ 51758 h 1207698"/>
                <a:gd name="connsiteX3" fmla="*/ 4356340 w 4451231"/>
                <a:gd name="connsiteY3" fmla="*/ 51758 h 1207698"/>
                <a:gd name="connsiteX4" fmla="*/ 4451231 w 4451231"/>
                <a:gd name="connsiteY4" fmla="*/ 0 h 120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51231" h="1207698">
                  <a:moveTo>
                    <a:pt x="0" y="1207698"/>
                  </a:moveTo>
                  <a:cubicBezTo>
                    <a:pt x="1038764" y="1105619"/>
                    <a:pt x="2077528" y="1003540"/>
                    <a:pt x="2803585" y="810883"/>
                  </a:cubicBezTo>
                  <a:cubicBezTo>
                    <a:pt x="3529642" y="618226"/>
                    <a:pt x="4356340" y="51758"/>
                    <a:pt x="4356340" y="51758"/>
                  </a:cubicBezTo>
                  <a:lnTo>
                    <a:pt x="4356340" y="51758"/>
                  </a:lnTo>
                  <a:lnTo>
                    <a:pt x="4451231" y="0"/>
                  </a:ln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74" name="Forma livre 73"/>
            <p:cNvSpPr/>
            <p:nvPr/>
          </p:nvSpPr>
          <p:spPr>
            <a:xfrm>
              <a:off x="2432648" y="2674189"/>
              <a:ext cx="3907766" cy="1656272"/>
            </a:xfrm>
            <a:custGeom>
              <a:avLst/>
              <a:gdLst>
                <a:gd name="connsiteX0" fmla="*/ 0 w 3907766"/>
                <a:gd name="connsiteY0" fmla="*/ 966159 h 1656272"/>
                <a:gd name="connsiteX1" fmla="*/ 379563 w 3907766"/>
                <a:gd name="connsiteY1" fmla="*/ 1276710 h 1656272"/>
                <a:gd name="connsiteX2" fmla="*/ 966159 w 3907766"/>
                <a:gd name="connsiteY2" fmla="*/ 1561382 h 1656272"/>
                <a:gd name="connsiteX3" fmla="*/ 1621766 w 3907766"/>
                <a:gd name="connsiteY3" fmla="*/ 1630393 h 1656272"/>
                <a:gd name="connsiteX4" fmla="*/ 2311880 w 3907766"/>
                <a:gd name="connsiteY4" fmla="*/ 1406106 h 1656272"/>
                <a:gd name="connsiteX5" fmla="*/ 3088257 w 3907766"/>
                <a:gd name="connsiteY5" fmla="*/ 819510 h 1656272"/>
                <a:gd name="connsiteX6" fmla="*/ 3907766 w 3907766"/>
                <a:gd name="connsiteY6" fmla="*/ 0 h 1656272"/>
                <a:gd name="connsiteX7" fmla="*/ 3907766 w 3907766"/>
                <a:gd name="connsiteY7" fmla="*/ 0 h 1656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07766" h="1656272">
                  <a:moveTo>
                    <a:pt x="0" y="966159"/>
                  </a:moveTo>
                  <a:cubicBezTo>
                    <a:pt x="109268" y="1071832"/>
                    <a:pt x="218537" y="1177506"/>
                    <a:pt x="379563" y="1276710"/>
                  </a:cubicBezTo>
                  <a:cubicBezTo>
                    <a:pt x="540589" y="1375914"/>
                    <a:pt x="759125" y="1502435"/>
                    <a:pt x="966159" y="1561382"/>
                  </a:cubicBezTo>
                  <a:cubicBezTo>
                    <a:pt x="1173193" y="1620329"/>
                    <a:pt x="1397479" y="1656272"/>
                    <a:pt x="1621766" y="1630393"/>
                  </a:cubicBezTo>
                  <a:cubicBezTo>
                    <a:pt x="1846053" y="1604514"/>
                    <a:pt x="2067465" y="1541253"/>
                    <a:pt x="2311880" y="1406106"/>
                  </a:cubicBezTo>
                  <a:cubicBezTo>
                    <a:pt x="2556295" y="1270959"/>
                    <a:pt x="2822276" y="1053861"/>
                    <a:pt x="3088257" y="819510"/>
                  </a:cubicBezTo>
                  <a:cubicBezTo>
                    <a:pt x="3354238" y="585159"/>
                    <a:pt x="3907766" y="0"/>
                    <a:pt x="3907766" y="0"/>
                  </a:cubicBezTo>
                  <a:lnTo>
                    <a:pt x="3907766" y="0"/>
                  </a:lnTo>
                </a:path>
              </a:pathLst>
            </a:custGeom>
            <a:ln w="28575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5" name="CaixaDeTexto 74"/>
            <p:cNvSpPr txBox="1"/>
            <p:nvPr/>
          </p:nvSpPr>
          <p:spPr>
            <a:xfrm>
              <a:off x="6610714" y="3470697"/>
              <a:ext cx="12767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b="1" dirty="0" err="1">
                  <a:solidFill>
                    <a:srgbClr val="FF0000"/>
                  </a:solidFill>
                </a:rPr>
                <a:t>Kd</a:t>
              </a:r>
              <a:endParaRPr lang="pt-BR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76" name="CaixaDeTexto 75"/>
            <p:cNvSpPr txBox="1"/>
            <p:nvPr/>
          </p:nvSpPr>
          <p:spPr>
            <a:xfrm>
              <a:off x="6274280" y="1961071"/>
              <a:ext cx="12767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b="1" dirty="0" err="1">
                  <a:solidFill>
                    <a:srgbClr val="00B050"/>
                  </a:solidFill>
                </a:rPr>
                <a:t>Ke</a:t>
              </a:r>
              <a:endParaRPr lang="pt-BR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51" name="Losango 50"/>
            <p:cNvSpPr/>
            <p:nvPr/>
          </p:nvSpPr>
          <p:spPr>
            <a:xfrm>
              <a:off x="2360760" y="3577087"/>
              <a:ext cx="94891" cy="103517"/>
            </a:xfrm>
            <a:prstGeom prst="diamond">
              <a:avLst/>
            </a:prstGeom>
            <a:solidFill>
              <a:srgbClr val="66FF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4" name="Retângulo 33"/>
          <p:cNvSpPr/>
          <p:nvPr/>
        </p:nvSpPr>
        <p:spPr>
          <a:xfrm>
            <a:off x="107504" y="188640"/>
            <a:ext cx="8928992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34"/>
          <p:cNvSpPr txBox="1"/>
          <p:nvPr/>
        </p:nvSpPr>
        <p:spPr>
          <a:xfrm>
            <a:off x="2123728" y="35907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2"/>
                </a:solidFill>
              </a:rPr>
              <a:t>Teorias da Estrutura de Capital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BFE2AD1F-8F17-4F66-B233-31534E8E80DD}"/>
              </a:ext>
            </a:extLst>
          </p:cNvPr>
          <p:cNvSpPr txBox="1"/>
          <p:nvPr/>
        </p:nvSpPr>
        <p:spPr>
          <a:xfrm>
            <a:off x="467543" y="116632"/>
            <a:ext cx="1162473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Broadway" pitchFamily="82" charset="0"/>
              </a:rPr>
              <a:t>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91834" y="6385940"/>
            <a:ext cx="8906446" cy="322328"/>
            <a:chOff x="191834" y="6385940"/>
            <a:chExt cx="8906446" cy="322328"/>
          </a:xfrm>
        </p:grpSpPr>
        <p:grpSp>
          <p:nvGrpSpPr>
            <p:cNvPr id="3" name="Grupo 115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5" name="Retângulo 4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6" name="CaixaDeTexto 5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sp>
          <p:nvSpPr>
            <p:cNvPr id="4" name="CaixaDeTexto 3"/>
            <p:cNvSpPr txBox="1"/>
            <p:nvPr/>
          </p:nvSpPr>
          <p:spPr>
            <a:xfrm>
              <a:off x="191834" y="6408605"/>
              <a:ext cx="29447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b="1" dirty="0">
                  <a:solidFill>
                    <a:schemeClr val="tx1">
                      <a:lumMod val="95000"/>
                    </a:schemeClr>
                  </a:solidFill>
                </a:rPr>
                <a:t>RAD1304 - Administração Financeira II</a:t>
              </a: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149964" y="6385940"/>
            <a:ext cx="8948316" cy="322328"/>
            <a:chOff x="149964" y="6385940"/>
            <a:chExt cx="8948316" cy="322328"/>
          </a:xfrm>
        </p:grpSpPr>
        <p:grpSp>
          <p:nvGrpSpPr>
            <p:cNvPr id="11" name="Grupo 36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15" name="Retângulo 14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6" name="CaixaDeTexto 15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8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grpSp>
          <p:nvGrpSpPr>
            <p:cNvPr id="12" name="Grupo 113"/>
            <p:cNvGrpSpPr/>
            <p:nvPr/>
          </p:nvGrpSpPr>
          <p:grpSpPr>
            <a:xfrm>
              <a:off x="149964" y="6385940"/>
              <a:ext cx="3028488" cy="322328"/>
              <a:chOff x="149964" y="6385940"/>
              <a:chExt cx="3028488" cy="322328"/>
            </a:xfrm>
          </p:grpSpPr>
          <p:sp>
            <p:nvSpPr>
              <p:cNvPr id="13" name="Retângulo 12"/>
              <p:cNvSpPr/>
              <p:nvPr/>
            </p:nvSpPr>
            <p:spPr>
              <a:xfrm>
                <a:off x="149964" y="6385940"/>
                <a:ext cx="3028488" cy="322328"/>
              </a:xfrm>
              <a:prstGeom prst="rect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CaixaDeTexto 13"/>
              <p:cNvSpPr txBox="1"/>
              <p:nvPr/>
            </p:nvSpPr>
            <p:spPr>
              <a:xfrm>
                <a:off x="191834" y="6408605"/>
                <a:ext cx="29447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RAD1304 - Administração Financeira II</a:t>
                </a:r>
              </a:p>
            </p:txBody>
          </p:sp>
        </p:grpSp>
      </p:grpSp>
      <p:grpSp>
        <p:nvGrpSpPr>
          <p:cNvPr id="17" name="Grupo 16"/>
          <p:cNvGrpSpPr/>
          <p:nvPr/>
        </p:nvGrpSpPr>
        <p:grpSpPr>
          <a:xfrm>
            <a:off x="2027223" y="3086727"/>
            <a:ext cx="2070341" cy="2707945"/>
            <a:chOff x="414067" y="3190247"/>
            <a:chExt cx="2070341" cy="2707945"/>
          </a:xfrm>
        </p:grpSpPr>
        <p:pic>
          <p:nvPicPr>
            <p:cNvPr id="18" name="Picture 2" descr="http://www.nobelprize.org/nobel_prizes/economic-sciences/laureates/1985/modigliani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7900" y="3190247"/>
              <a:ext cx="1362674" cy="1909427"/>
            </a:xfrm>
            <a:prstGeom prst="rect">
              <a:avLst/>
            </a:prstGeom>
            <a:noFill/>
          </p:spPr>
        </p:pic>
        <p:sp>
          <p:nvSpPr>
            <p:cNvPr id="19" name="CaixaDeTexto 18"/>
            <p:cNvSpPr txBox="1"/>
            <p:nvPr/>
          </p:nvSpPr>
          <p:spPr>
            <a:xfrm>
              <a:off x="414067" y="5251861"/>
              <a:ext cx="20703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Franco Modigliani</a:t>
              </a:r>
            </a:p>
            <a:p>
              <a:pPr algn="ctr"/>
              <a:r>
                <a:rPr lang="pt-BR" dirty="0">
                  <a:solidFill>
                    <a:srgbClr val="FFCCFF"/>
                  </a:solidFill>
                </a:rPr>
                <a:t>Prêmio Nobel 1985</a:t>
              </a:r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5302357" y="3086727"/>
            <a:ext cx="2070341" cy="2707945"/>
            <a:chOff x="6786112" y="3405881"/>
            <a:chExt cx="2070341" cy="2707945"/>
          </a:xfrm>
        </p:grpSpPr>
        <p:pic>
          <p:nvPicPr>
            <p:cNvPr id="21" name="Picture 4" descr="http://www.dec.ufcg.edu.br/biografias/ecmerthm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8571" y="3405881"/>
              <a:ext cx="1345422" cy="1920100"/>
            </a:xfrm>
            <a:prstGeom prst="rect">
              <a:avLst/>
            </a:prstGeom>
            <a:noFill/>
          </p:spPr>
        </p:pic>
        <p:sp>
          <p:nvSpPr>
            <p:cNvPr id="22" name="CaixaDeTexto 21"/>
            <p:cNvSpPr txBox="1"/>
            <p:nvPr/>
          </p:nvSpPr>
          <p:spPr>
            <a:xfrm>
              <a:off x="6786112" y="5467495"/>
              <a:ext cx="20703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Merton H. Miller</a:t>
              </a:r>
            </a:p>
            <a:p>
              <a:pPr algn="ctr"/>
              <a:r>
                <a:rPr lang="pt-BR" dirty="0">
                  <a:solidFill>
                    <a:srgbClr val="FFCCFF"/>
                  </a:solidFill>
                </a:rPr>
                <a:t>Prêmio Nobel 1990</a:t>
              </a:r>
            </a:p>
          </p:txBody>
        </p:sp>
      </p:grpSp>
      <p:sp>
        <p:nvSpPr>
          <p:cNvPr id="23" name="CaixaDeTexto 22"/>
          <p:cNvSpPr txBox="1"/>
          <p:nvPr/>
        </p:nvSpPr>
        <p:spPr>
          <a:xfrm>
            <a:off x="1509622" y="2234279"/>
            <a:ext cx="6426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cost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capital, </a:t>
            </a:r>
            <a:r>
              <a:rPr lang="pt-BR" dirty="0" err="1"/>
              <a:t>corporation</a:t>
            </a:r>
            <a:r>
              <a:rPr lang="pt-BR" dirty="0"/>
              <a:t> </a:t>
            </a:r>
            <a:r>
              <a:rPr lang="pt-BR" dirty="0" err="1"/>
              <a:t>finance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theory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investment</a:t>
            </a:r>
            <a:endParaRPr lang="pt-BR" dirty="0"/>
          </a:p>
          <a:p>
            <a:pPr algn="ctr"/>
            <a:r>
              <a:rPr lang="pt-BR" dirty="0" err="1">
                <a:solidFill>
                  <a:srgbClr val="99FFCC"/>
                </a:solidFill>
              </a:rPr>
              <a:t>American</a:t>
            </a:r>
            <a:r>
              <a:rPr lang="pt-BR" dirty="0">
                <a:solidFill>
                  <a:srgbClr val="99FFCC"/>
                </a:solidFill>
              </a:rPr>
              <a:t> </a:t>
            </a:r>
            <a:r>
              <a:rPr lang="pt-BR" dirty="0" err="1">
                <a:solidFill>
                  <a:srgbClr val="99FFCC"/>
                </a:solidFill>
              </a:rPr>
              <a:t>Economic</a:t>
            </a:r>
            <a:r>
              <a:rPr lang="pt-BR" dirty="0">
                <a:solidFill>
                  <a:srgbClr val="99FFCC"/>
                </a:solidFill>
              </a:rPr>
              <a:t> </a:t>
            </a:r>
            <a:r>
              <a:rPr lang="pt-BR" dirty="0" err="1">
                <a:solidFill>
                  <a:srgbClr val="99FFCC"/>
                </a:solidFill>
              </a:rPr>
              <a:t>Review</a:t>
            </a:r>
            <a:r>
              <a:rPr lang="pt-BR" dirty="0">
                <a:solidFill>
                  <a:srgbClr val="99FFCC"/>
                </a:solidFill>
              </a:rPr>
              <a:t> (1958)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2309609" y="1468440"/>
            <a:ext cx="4988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rgbClr val="00FFCC"/>
                </a:solidFill>
                <a:latin typeface="Bookman Old Style" pitchFamily="18" charset="0"/>
              </a:rPr>
              <a:t>Teoria de </a:t>
            </a:r>
            <a:r>
              <a:rPr lang="pt-BR" sz="2800" dirty="0" err="1">
                <a:solidFill>
                  <a:srgbClr val="00FFCC"/>
                </a:solidFill>
                <a:latin typeface="Bookman Old Style" pitchFamily="18" charset="0"/>
              </a:rPr>
              <a:t>M&amp;M</a:t>
            </a:r>
            <a:r>
              <a:rPr lang="pt-BR" sz="2800" dirty="0">
                <a:solidFill>
                  <a:srgbClr val="00FFCC"/>
                </a:solidFill>
                <a:latin typeface="Bookman Old Style" pitchFamily="18" charset="0"/>
              </a:rPr>
              <a:t> (1958)</a:t>
            </a:r>
            <a:endParaRPr lang="pt-BR" sz="2800" b="1" dirty="0">
              <a:latin typeface="Bookman Old Style" pitchFamily="18" charset="0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107504" y="188640"/>
            <a:ext cx="8928992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aixaDeTexto 26"/>
          <p:cNvSpPr txBox="1"/>
          <p:nvPr/>
        </p:nvSpPr>
        <p:spPr>
          <a:xfrm>
            <a:off x="2123728" y="35907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2"/>
                </a:solidFill>
              </a:rPr>
              <a:t>Teorias da Estrutura de Capital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7DD8B39-0368-42AE-AC7B-2AFD78674F4A}"/>
              </a:ext>
            </a:extLst>
          </p:cNvPr>
          <p:cNvSpPr txBox="1"/>
          <p:nvPr/>
        </p:nvSpPr>
        <p:spPr>
          <a:xfrm>
            <a:off x="467543" y="116632"/>
            <a:ext cx="1162473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Broadway" pitchFamily="82" charset="0"/>
              </a:rPr>
              <a:t>10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270132" y="1451172"/>
            <a:ext cx="5216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FFCC"/>
                </a:solidFill>
                <a:latin typeface="Bookman Old Style" pitchFamily="18" charset="0"/>
              </a:rPr>
              <a:t>Proposições de </a:t>
            </a:r>
            <a:r>
              <a:rPr lang="pt-BR" sz="2800" dirty="0" err="1">
                <a:solidFill>
                  <a:srgbClr val="00FFCC"/>
                </a:solidFill>
                <a:latin typeface="Bookman Old Style" pitchFamily="18" charset="0"/>
              </a:rPr>
              <a:t>M&amp;M</a:t>
            </a:r>
            <a:r>
              <a:rPr lang="pt-BR" sz="2800" dirty="0">
                <a:solidFill>
                  <a:srgbClr val="00FFCC"/>
                </a:solidFill>
                <a:latin typeface="Bookman Old Style" pitchFamily="18" charset="0"/>
              </a:rPr>
              <a:t> (1958)</a:t>
            </a:r>
            <a:endParaRPr lang="pt-BR" sz="2800" b="1" dirty="0">
              <a:latin typeface="Bookman Old Style" pitchFamily="18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149964" y="6385940"/>
            <a:ext cx="8948316" cy="322328"/>
            <a:chOff x="149964" y="6385940"/>
            <a:chExt cx="8948316" cy="322328"/>
          </a:xfrm>
        </p:grpSpPr>
        <p:grpSp>
          <p:nvGrpSpPr>
            <p:cNvPr id="7" name="Grupo 36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11" name="Retângulo 10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8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grpSp>
          <p:nvGrpSpPr>
            <p:cNvPr id="8" name="Grupo 113"/>
            <p:cNvGrpSpPr/>
            <p:nvPr/>
          </p:nvGrpSpPr>
          <p:grpSpPr>
            <a:xfrm>
              <a:off x="149964" y="6385940"/>
              <a:ext cx="3028488" cy="322328"/>
              <a:chOff x="149964" y="6385940"/>
              <a:chExt cx="3028488" cy="322328"/>
            </a:xfrm>
          </p:grpSpPr>
          <p:sp>
            <p:nvSpPr>
              <p:cNvPr id="9" name="Retângulo 8"/>
              <p:cNvSpPr/>
              <p:nvPr/>
            </p:nvSpPr>
            <p:spPr>
              <a:xfrm>
                <a:off x="149964" y="6385940"/>
                <a:ext cx="3028488" cy="322328"/>
              </a:xfrm>
              <a:prstGeom prst="rect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CaixaDeTexto 9"/>
              <p:cNvSpPr txBox="1"/>
              <p:nvPr/>
            </p:nvSpPr>
            <p:spPr>
              <a:xfrm>
                <a:off x="191834" y="6408605"/>
                <a:ext cx="29447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RAD1304 - Administração Financeira II</a:t>
                </a:r>
              </a:p>
            </p:txBody>
          </p:sp>
        </p:grpSp>
      </p:grpSp>
      <p:grpSp>
        <p:nvGrpSpPr>
          <p:cNvPr id="25" name="Grupo 24"/>
          <p:cNvGrpSpPr/>
          <p:nvPr/>
        </p:nvGrpSpPr>
        <p:grpSpPr>
          <a:xfrm>
            <a:off x="1335657" y="2467491"/>
            <a:ext cx="6635152" cy="2723591"/>
            <a:chOff x="1292527" y="2467491"/>
            <a:chExt cx="6635152" cy="2723591"/>
          </a:xfrm>
        </p:grpSpPr>
        <p:sp>
          <p:nvSpPr>
            <p:cNvPr id="15" name="Retângulo 14"/>
            <p:cNvSpPr/>
            <p:nvPr/>
          </p:nvSpPr>
          <p:spPr>
            <a:xfrm>
              <a:off x="1958200" y="2467491"/>
              <a:ext cx="567616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sz="2000" b="1" dirty="0">
                  <a:latin typeface="Arial" pitchFamily="34" charset="0"/>
                  <a:cs typeface="Arial" pitchFamily="34" charset="0"/>
                </a:rPr>
                <a:t>O valor da empresa independe da sua estrutura de capital</a:t>
              </a:r>
            </a:p>
          </p:txBody>
        </p:sp>
        <p:sp>
          <p:nvSpPr>
            <p:cNvPr id="20" name="Retângulo 19"/>
            <p:cNvSpPr/>
            <p:nvPr/>
          </p:nvSpPr>
          <p:spPr>
            <a:xfrm>
              <a:off x="1958200" y="3475344"/>
              <a:ext cx="596947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sz="2000" b="1" dirty="0">
                  <a:latin typeface="Arial" pitchFamily="34" charset="0"/>
                  <a:cs typeface="Arial" pitchFamily="34" charset="0"/>
                </a:rPr>
                <a:t>O custo do capital próprio cresce linearmente com o aumento do nível de endividamento</a:t>
              </a:r>
            </a:p>
          </p:txBody>
        </p:sp>
        <p:sp>
          <p:nvSpPr>
            <p:cNvPr id="21" name="Retângulo 20"/>
            <p:cNvSpPr/>
            <p:nvPr/>
          </p:nvSpPr>
          <p:spPr>
            <a:xfrm>
              <a:off x="1958200" y="4483196"/>
              <a:ext cx="567616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sz="2000" b="1" dirty="0">
                  <a:latin typeface="Arial" pitchFamily="34" charset="0"/>
                  <a:cs typeface="Arial" pitchFamily="34" charset="0"/>
                </a:rPr>
                <a:t>Decisões de financiamento e investimento são independentes</a:t>
              </a:r>
            </a:p>
          </p:txBody>
        </p:sp>
        <p:sp>
          <p:nvSpPr>
            <p:cNvPr id="22" name="Retângulo 21"/>
            <p:cNvSpPr/>
            <p:nvPr/>
          </p:nvSpPr>
          <p:spPr>
            <a:xfrm>
              <a:off x="1292527" y="2530669"/>
              <a:ext cx="58946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3" name="Retângulo 22"/>
            <p:cNvSpPr/>
            <p:nvPr/>
          </p:nvSpPr>
          <p:spPr>
            <a:xfrm>
              <a:off x="1292527" y="3558646"/>
              <a:ext cx="58946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24" name="Retângulo 23"/>
            <p:cNvSpPr/>
            <p:nvPr/>
          </p:nvSpPr>
          <p:spPr>
            <a:xfrm>
              <a:off x="1292527" y="4586623"/>
              <a:ext cx="58946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sp>
        <p:nvSpPr>
          <p:cNvPr id="26" name="Retângulo 25"/>
          <p:cNvSpPr/>
          <p:nvPr/>
        </p:nvSpPr>
        <p:spPr>
          <a:xfrm>
            <a:off x="107504" y="188640"/>
            <a:ext cx="8928992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aixaDeTexto 26"/>
          <p:cNvSpPr txBox="1"/>
          <p:nvPr/>
        </p:nvSpPr>
        <p:spPr>
          <a:xfrm>
            <a:off x="2123728" y="35907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2"/>
                </a:solidFill>
              </a:rPr>
              <a:t>Teorias da Estrutura de Capital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18CA0C9-28D6-49C5-8171-3364EB5E1971}"/>
              </a:ext>
            </a:extLst>
          </p:cNvPr>
          <p:cNvSpPr txBox="1"/>
          <p:nvPr/>
        </p:nvSpPr>
        <p:spPr>
          <a:xfrm>
            <a:off x="467543" y="116632"/>
            <a:ext cx="1162473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Broadway" pitchFamily="82" charset="0"/>
              </a:rPr>
              <a:t>10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525269" y="1192394"/>
            <a:ext cx="444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rgbClr val="00FFCC"/>
                </a:solidFill>
                <a:latin typeface="Bookman Old Style" pitchFamily="18" charset="0"/>
              </a:rPr>
              <a:t>Proposição 2</a:t>
            </a:r>
            <a:endParaRPr lang="pt-BR" sz="2800" b="1" dirty="0">
              <a:latin typeface="Bookman Old Style" pitchFamily="18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149964" y="6385940"/>
            <a:ext cx="8948316" cy="322328"/>
            <a:chOff x="149964" y="6385940"/>
            <a:chExt cx="8948316" cy="322328"/>
          </a:xfrm>
        </p:grpSpPr>
        <p:grpSp>
          <p:nvGrpSpPr>
            <p:cNvPr id="7" name="Grupo 36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11" name="Retângulo 10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8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grpSp>
          <p:nvGrpSpPr>
            <p:cNvPr id="8" name="Grupo 113"/>
            <p:cNvGrpSpPr/>
            <p:nvPr/>
          </p:nvGrpSpPr>
          <p:grpSpPr>
            <a:xfrm>
              <a:off x="149964" y="6385940"/>
              <a:ext cx="3028488" cy="322328"/>
              <a:chOff x="149964" y="6385940"/>
              <a:chExt cx="3028488" cy="322328"/>
            </a:xfrm>
          </p:grpSpPr>
          <p:sp>
            <p:nvSpPr>
              <p:cNvPr id="9" name="Retângulo 8"/>
              <p:cNvSpPr/>
              <p:nvPr/>
            </p:nvSpPr>
            <p:spPr>
              <a:xfrm>
                <a:off x="149964" y="6385940"/>
                <a:ext cx="3028488" cy="322328"/>
              </a:xfrm>
              <a:prstGeom prst="rect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CaixaDeTexto 9"/>
              <p:cNvSpPr txBox="1"/>
              <p:nvPr/>
            </p:nvSpPr>
            <p:spPr>
              <a:xfrm>
                <a:off x="191834" y="6408605"/>
                <a:ext cx="29447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RAD1304 - Administração Financeira II</a:t>
                </a:r>
              </a:p>
            </p:txBody>
          </p:sp>
        </p:grpSp>
      </p:grpSp>
      <p:sp>
        <p:nvSpPr>
          <p:cNvPr id="14" name="Retângulo 13"/>
          <p:cNvSpPr/>
          <p:nvPr/>
        </p:nvSpPr>
        <p:spPr>
          <a:xfrm>
            <a:off x="707366" y="1871933"/>
            <a:ext cx="7832785" cy="4347713"/>
          </a:xfrm>
          <a:prstGeom prst="rect">
            <a:avLst/>
          </a:prstGeom>
          <a:solidFill>
            <a:schemeClr val="tx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2287468" y="4201668"/>
            <a:ext cx="3735085" cy="173299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2394185" y="3654407"/>
            <a:ext cx="1067167" cy="72968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7" name="Conector reto 16"/>
          <p:cNvCxnSpPr/>
          <p:nvPr/>
        </p:nvCxnSpPr>
        <p:spPr>
          <a:xfrm flipH="1">
            <a:off x="2394184" y="2276425"/>
            <a:ext cx="19251" cy="365823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 flipH="1">
            <a:off x="2180751" y="5752241"/>
            <a:ext cx="4896544" cy="1062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1811547" y="1915065"/>
            <a:ext cx="1276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bg1"/>
                </a:solidFill>
              </a:rPr>
              <a:t>Custo [%]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7122543" y="5604296"/>
            <a:ext cx="1276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bg1"/>
                </a:solidFill>
              </a:rPr>
              <a:t>Alavancagem P/PL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6510069" y="3913517"/>
            <a:ext cx="900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0000FF"/>
                </a:solidFill>
              </a:rPr>
              <a:t>WACC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854016" y="2846695"/>
            <a:ext cx="1121434" cy="73866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err="1">
                <a:solidFill>
                  <a:schemeClr val="bg1"/>
                </a:solidFill>
              </a:rPr>
              <a:t>Ke</a:t>
            </a:r>
            <a:r>
              <a:rPr lang="pt-BR" sz="1400" b="1" dirty="0">
                <a:solidFill>
                  <a:schemeClr val="bg1"/>
                </a:solidFill>
              </a:rPr>
              <a:t> para uma empresa sem dívidas</a:t>
            </a:r>
          </a:p>
        </p:txBody>
      </p:sp>
      <p:cxnSp>
        <p:nvCxnSpPr>
          <p:cNvPr id="25" name="Conector reto 24"/>
          <p:cNvCxnSpPr>
            <a:endCxn id="24" idx="2"/>
          </p:cNvCxnSpPr>
          <p:nvPr/>
        </p:nvCxnSpPr>
        <p:spPr>
          <a:xfrm flipH="1" flipV="1">
            <a:off x="1414733" y="3585359"/>
            <a:ext cx="854015" cy="477661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ixaDeTexto 30"/>
          <p:cNvSpPr txBox="1"/>
          <p:nvPr/>
        </p:nvSpPr>
        <p:spPr>
          <a:xfrm>
            <a:off x="6541703" y="4471362"/>
            <a:ext cx="523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err="1">
                <a:solidFill>
                  <a:srgbClr val="FF0000"/>
                </a:solidFill>
              </a:rPr>
              <a:t>Kd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6343292" y="2823685"/>
            <a:ext cx="549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err="1">
                <a:solidFill>
                  <a:srgbClr val="00B050"/>
                </a:solidFill>
              </a:rPr>
              <a:t>Ke</a:t>
            </a:r>
            <a:endParaRPr lang="pt-BR" sz="2000" b="1" dirty="0">
              <a:solidFill>
                <a:srgbClr val="00B050"/>
              </a:solidFill>
            </a:endParaRPr>
          </a:p>
        </p:txBody>
      </p:sp>
      <p:cxnSp>
        <p:nvCxnSpPr>
          <p:cNvPr id="35" name="Conector reto 34"/>
          <p:cNvCxnSpPr/>
          <p:nvPr/>
        </p:nvCxnSpPr>
        <p:spPr>
          <a:xfrm flipV="1">
            <a:off x="2415396" y="3165867"/>
            <a:ext cx="3890513" cy="9575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>
            <a:off x="2415396" y="4132053"/>
            <a:ext cx="4028536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/>
          <p:cNvCxnSpPr/>
          <p:nvPr/>
        </p:nvCxnSpPr>
        <p:spPr>
          <a:xfrm>
            <a:off x="2412521" y="4689895"/>
            <a:ext cx="402853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Losango 19"/>
          <p:cNvSpPr/>
          <p:nvPr/>
        </p:nvSpPr>
        <p:spPr>
          <a:xfrm>
            <a:off x="2363636" y="4071640"/>
            <a:ext cx="94891" cy="103517"/>
          </a:xfrm>
          <a:prstGeom prst="diamond">
            <a:avLst/>
          </a:prstGeom>
          <a:solidFill>
            <a:srgbClr val="66FF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28"/>
          <p:cNvSpPr/>
          <p:nvPr/>
        </p:nvSpPr>
        <p:spPr>
          <a:xfrm>
            <a:off x="107504" y="188640"/>
            <a:ext cx="8928992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CaixaDeTexto 29"/>
          <p:cNvSpPr txBox="1"/>
          <p:nvPr/>
        </p:nvSpPr>
        <p:spPr>
          <a:xfrm>
            <a:off x="2123728" y="35907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2"/>
                </a:solidFill>
              </a:rPr>
              <a:t>Teorias da Estrutura de Capital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756476B-D6C8-4C4D-A76D-A242E92779AF}"/>
              </a:ext>
            </a:extLst>
          </p:cNvPr>
          <p:cNvSpPr txBox="1"/>
          <p:nvPr/>
        </p:nvSpPr>
        <p:spPr>
          <a:xfrm>
            <a:off x="467543" y="116632"/>
            <a:ext cx="1162473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Broadway" pitchFamily="82" charset="0"/>
              </a:rPr>
              <a:t>10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270131" y="1451172"/>
            <a:ext cx="6942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FFCC"/>
                </a:solidFill>
                <a:latin typeface="Bookman Old Style" pitchFamily="18" charset="0"/>
              </a:rPr>
              <a:t>Premissas da Teoria de </a:t>
            </a:r>
            <a:r>
              <a:rPr lang="pt-BR" sz="2800" dirty="0" err="1">
                <a:solidFill>
                  <a:srgbClr val="00FFCC"/>
                </a:solidFill>
                <a:latin typeface="Bookman Old Style" pitchFamily="18" charset="0"/>
              </a:rPr>
              <a:t>M&amp;M</a:t>
            </a:r>
            <a:r>
              <a:rPr lang="pt-BR" sz="2800" dirty="0">
                <a:solidFill>
                  <a:srgbClr val="00FFCC"/>
                </a:solidFill>
                <a:latin typeface="Bookman Old Style" pitchFamily="18" charset="0"/>
              </a:rPr>
              <a:t> (1958)</a:t>
            </a:r>
            <a:endParaRPr lang="pt-BR" sz="2800" b="1" dirty="0">
              <a:latin typeface="Bookman Old Style" pitchFamily="18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149964" y="6385940"/>
            <a:ext cx="8948316" cy="322328"/>
            <a:chOff x="149964" y="6385940"/>
            <a:chExt cx="8948316" cy="322328"/>
          </a:xfrm>
        </p:grpSpPr>
        <p:grpSp>
          <p:nvGrpSpPr>
            <p:cNvPr id="7" name="Grupo 36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11" name="Retângulo 10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8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grpSp>
          <p:nvGrpSpPr>
            <p:cNvPr id="8" name="Grupo 113"/>
            <p:cNvGrpSpPr/>
            <p:nvPr/>
          </p:nvGrpSpPr>
          <p:grpSpPr>
            <a:xfrm>
              <a:off x="149964" y="6385940"/>
              <a:ext cx="3028488" cy="322328"/>
              <a:chOff x="149964" y="6385940"/>
              <a:chExt cx="3028488" cy="322328"/>
            </a:xfrm>
          </p:grpSpPr>
          <p:sp>
            <p:nvSpPr>
              <p:cNvPr id="9" name="Retângulo 8"/>
              <p:cNvSpPr/>
              <p:nvPr/>
            </p:nvSpPr>
            <p:spPr>
              <a:xfrm>
                <a:off x="149964" y="6385940"/>
                <a:ext cx="3028488" cy="322328"/>
              </a:xfrm>
              <a:prstGeom prst="rect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CaixaDeTexto 9"/>
              <p:cNvSpPr txBox="1"/>
              <p:nvPr/>
            </p:nvSpPr>
            <p:spPr>
              <a:xfrm>
                <a:off x="191834" y="6408605"/>
                <a:ext cx="29447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RAD1304 - Administração Financeira II</a:t>
                </a:r>
              </a:p>
            </p:txBody>
          </p:sp>
        </p:grpSp>
      </p:grpSp>
      <p:sp>
        <p:nvSpPr>
          <p:cNvPr id="14" name="Retângulo 13"/>
          <p:cNvSpPr/>
          <p:nvPr/>
        </p:nvSpPr>
        <p:spPr>
          <a:xfrm>
            <a:off x="1216325" y="2467491"/>
            <a:ext cx="660782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Mesmas taxas de juros para pessoas e empresas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Informações disponíveis para todos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Não há custos operacionais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Não há tributos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Não há riscos por endividamento</a:t>
            </a:r>
          </a:p>
          <a:p>
            <a:pPr>
              <a:lnSpc>
                <a:spcPct val="150000"/>
              </a:lnSpc>
              <a:buFont typeface="Symbol"/>
              <a:buChar char="*"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   Não há custos de falência (stress financeiro)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107504" y="188640"/>
            <a:ext cx="8928992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2123728" y="35907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2"/>
                </a:solidFill>
              </a:rPr>
              <a:t>Teorias da Estrutura de Capital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1F55B8A-1171-4EFC-BE4D-3845FCBE0AEC}"/>
              </a:ext>
            </a:extLst>
          </p:cNvPr>
          <p:cNvSpPr txBox="1"/>
          <p:nvPr/>
        </p:nvSpPr>
        <p:spPr>
          <a:xfrm>
            <a:off x="467543" y="116632"/>
            <a:ext cx="1162473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Broadway" pitchFamily="82" charset="0"/>
              </a:rPr>
              <a:t>10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191834" y="6385940"/>
            <a:ext cx="8906446" cy="322328"/>
            <a:chOff x="191834" y="6385940"/>
            <a:chExt cx="8906446" cy="322328"/>
          </a:xfrm>
        </p:grpSpPr>
        <p:grpSp>
          <p:nvGrpSpPr>
            <p:cNvPr id="16" name="Grupo 115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20" name="Retângulo 19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1" name="CaixaDeTexto 20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sp>
          <p:nvSpPr>
            <p:cNvPr id="19" name="CaixaDeTexto 18"/>
            <p:cNvSpPr txBox="1"/>
            <p:nvPr/>
          </p:nvSpPr>
          <p:spPr>
            <a:xfrm>
              <a:off x="191834" y="6408605"/>
              <a:ext cx="29447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b="1" dirty="0">
                  <a:solidFill>
                    <a:schemeClr val="tx1">
                      <a:lumMod val="95000"/>
                    </a:schemeClr>
                  </a:solidFill>
                </a:rPr>
                <a:t>RAD1304 - Administração Financeira II</a:t>
              </a:r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149964" y="6385940"/>
            <a:ext cx="8948316" cy="322328"/>
            <a:chOff x="149964" y="6385940"/>
            <a:chExt cx="8948316" cy="322328"/>
          </a:xfrm>
        </p:grpSpPr>
        <p:grpSp>
          <p:nvGrpSpPr>
            <p:cNvPr id="27" name="Grupo 36"/>
            <p:cNvGrpSpPr/>
            <p:nvPr/>
          </p:nvGrpSpPr>
          <p:grpSpPr>
            <a:xfrm>
              <a:off x="3193624" y="6385940"/>
              <a:ext cx="5904656" cy="322328"/>
              <a:chOff x="3193624" y="6385940"/>
              <a:chExt cx="5904656" cy="322328"/>
            </a:xfrm>
          </p:grpSpPr>
          <p:sp>
            <p:nvSpPr>
              <p:cNvPr id="31" name="Retângulo 30"/>
              <p:cNvSpPr/>
              <p:nvPr/>
            </p:nvSpPr>
            <p:spPr>
              <a:xfrm>
                <a:off x="3265632" y="6385940"/>
                <a:ext cx="5760640" cy="32232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3193624" y="6408605"/>
                <a:ext cx="590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85000"/>
                      </a:schemeClr>
                    </a:solidFill>
                  </a:rPr>
                  <a:t>Prof. Dr. Tabajara Pimenta Junior	               Administração        FEA-RP / USP</a:t>
                </a:r>
              </a:p>
            </p:txBody>
          </p:sp>
        </p:grpSp>
        <p:grpSp>
          <p:nvGrpSpPr>
            <p:cNvPr id="28" name="Grupo 113"/>
            <p:cNvGrpSpPr/>
            <p:nvPr/>
          </p:nvGrpSpPr>
          <p:grpSpPr>
            <a:xfrm>
              <a:off x="149964" y="6385940"/>
              <a:ext cx="3028488" cy="322328"/>
              <a:chOff x="149964" y="6385940"/>
              <a:chExt cx="3028488" cy="322328"/>
            </a:xfrm>
          </p:grpSpPr>
          <p:sp>
            <p:nvSpPr>
              <p:cNvPr id="29" name="Retângulo 28"/>
              <p:cNvSpPr/>
              <p:nvPr/>
            </p:nvSpPr>
            <p:spPr>
              <a:xfrm>
                <a:off x="149964" y="6385940"/>
                <a:ext cx="3028488" cy="322328"/>
              </a:xfrm>
              <a:prstGeom prst="rect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0" name="CaixaDeTexto 29"/>
              <p:cNvSpPr txBox="1"/>
              <p:nvPr/>
            </p:nvSpPr>
            <p:spPr>
              <a:xfrm>
                <a:off x="191834" y="6408605"/>
                <a:ext cx="29447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>
                    <a:solidFill>
                      <a:schemeClr val="tx1">
                        <a:lumMod val="95000"/>
                      </a:schemeClr>
                    </a:solidFill>
                  </a:rPr>
                  <a:t>RAD1304 - Administração Financeira II</a:t>
                </a:r>
              </a:p>
            </p:txBody>
          </p:sp>
        </p:grpSp>
      </p:grpSp>
      <p:sp>
        <p:nvSpPr>
          <p:cNvPr id="42" name="CaixaDeTexto 41"/>
          <p:cNvSpPr txBox="1"/>
          <p:nvPr/>
        </p:nvSpPr>
        <p:spPr>
          <a:xfrm>
            <a:off x="1552755" y="2317668"/>
            <a:ext cx="6452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Corporate</a:t>
            </a:r>
            <a:r>
              <a:rPr lang="pt-BR" dirty="0"/>
              <a:t> </a:t>
            </a:r>
            <a:r>
              <a:rPr lang="pt-BR" dirty="0" err="1"/>
              <a:t>income</a:t>
            </a:r>
            <a:r>
              <a:rPr lang="pt-BR" dirty="0"/>
              <a:t> taxes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cost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capital: a </a:t>
            </a:r>
            <a:r>
              <a:rPr lang="pt-BR" dirty="0" err="1"/>
              <a:t>correction</a:t>
            </a:r>
            <a:endParaRPr lang="pt-BR" dirty="0"/>
          </a:p>
          <a:p>
            <a:pPr algn="ctr"/>
            <a:r>
              <a:rPr lang="pt-BR" dirty="0" err="1">
                <a:solidFill>
                  <a:srgbClr val="99FFCC"/>
                </a:solidFill>
              </a:rPr>
              <a:t>American</a:t>
            </a:r>
            <a:r>
              <a:rPr lang="pt-BR" dirty="0">
                <a:solidFill>
                  <a:srgbClr val="99FFCC"/>
                </a:solidFill>
              </a:rPr>
              <a:t> </a:t>
            </a:r>
            <a:r>
              <a:rPr lang="pt-BR" dirty="0" err="1">
                <a:solidFill>
                  <a:srgbClr val="99FFCC"/>
                </a:solidFill>
              </a:rPr>
              <a:t>Economic</a:t>
            </a:r>
            <a:r>
              <a:rPr lang="pt-BR" dirty="0">
                <a:solidFill>
                  <a:srgbClr val="99FFCC"/>
                </a:solidFill>
              </a:rPr>
              <a:t> </a:t>
            </a:r>
            <a:r>
              <a:rPr lang="pt-BR" dirty="0" err="1">
                <a:solidFill>
                  <a:srgbClr val="99FFCC"/>
                </a:solidFill>
              </a:rPr>
              <a:t>Review</a:t>
            </a:r>
            <a:r>
              <a:rPr lang="pt-BR" dirty="0">
                <a:solidFill>
                  <a:srgbClr val="99FFCC"/>
                </a:solidFill>
              </a:rPr>
              <a:t> (1963)</a:t>
            </a:r>
          </a:p>
        </p:txBody>
      </p:sp>
      <p:grpSp>
        <p:nvGrpSpPr>
          <p:cNvPr id="40" name="Grupo 39"/>
          <p:cNvGrpSpPr/>
          <p:nvPr/>
        </p:nvGrpSpPr>
        <p:grpSpPr>
          <a:xfrm>
            <a:off x="2179623" y="3239127"/>
            <a:ext cx="2070341" cy="2707945"/>
            <a:chOff x="414067" y="3190247"/>
            <a:chExt cx="2070341" cy="2707945"/>
          </a:xfrm>
        </p:grpSpPr>
        <p:pic>
          <p:nvPicPr>
            <p:cNvPr id="44" name="Picture 2" descr="http://www.nobelprize.org/nobel_prizes/economic-sciences/laureates/1985/modigliani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7900" y="3190247"/>
              <a:ext cx="1362674" cy="1909427"/>
            </a:xfrm>
            <a:prstGeom prst="rect">
              <a:avLst/>
            </a:prstGeom>
            <a:noFill/>
          </p:spPr>
        </p:pic>
        <p:sp>
          <p:nvSpPr>
            <p:cNvPr id="45" name="CaixaDeTexto 44"/>
            <p:cNvSpPr txBox="1"/>
            <p:nvPr/>
          </p:nvSpPr>
          <p:spPr>
            <a:xfrm>
              <a:off x="414067" y="5251861"/>
              <a:ext cx="20703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Franco Modigliani</a:t>
              </a:r>
            </a:p>
            <a:p>
              <a:pPr algn="ctr"/>
              <a:r>
                <a:rPr lang="pt-BR" dirty="0">
                  <a:solidFill>
                    <a:srgbClr val="FFCCFF"/>
                  </a:solidFill>
                </a:rPr>
                <a:t>Prêmio Nobel 1985</a:t>
              </a:r>
            </a:p>
          </p:txBody>
        </p:sp>
      </p:grpSp>
      <p:grpSp>
        <p:nvGrpSpPr>
          <p:cNvPr id="46" name="Grupo 45"/>
          <p:cNvGrpSpPr/>
          <p:nvPr/>
        </p:nvGrpSpPr>
        <p:grpSpPr>
          <a:xfrm>
            <a:off x="5454757" y="3239127"/>
            <a:ext cx="2070341" cy="2707945"/>
            <a:chOff x="6786112" y="3405881"/>
            <a:chExt cx="2070341" cy="2707945"/>
          </a:xfrm>
        </p:grpSpPr>
        <p:pic>
          <p:nvPicPr>
            <p:cNvPr id="47" name="Picture 4" descr="http://www.dec.ufcg.edu.br/biografias/ecmerthm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8571" y="3405881"/>
              <a:ext cx="1345422" cy="1920100"/>
            </a:xfrm>
            <a:prstGeom prst="rect">
              <a:avLst/>
            </a:prstGeom>
            <a:noFill/>
          </p:spPr>
        </p:pic>
        <p:sp>
          <p:nvSpPr>
            <p:cNvPr id="48" name="CaixaDeTexto 47"/>
            <p:cNvSpPr txBox="1"/>
            <p:nvPr/>
          </p:nvSpPr>
          <p:spPr>
            <a:xfrm>
              <a:off x="6786112" y="5467495"/>
              <a:ext cx="20703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Merton H. Miller</a:t>
              </a:r>
            </a:p>
            <a:p>
              <a:pPr algn="ctr"/>
              <a:r>
                <a:rPr lang="pt-BR" dirty="0">
                  <a:solidFill>
                    <a:srgbClr val="FFCCFF"/>
                  </a:solidFill>
                </a:rPr>
                <a:t>Prêmio Nobel 1990</a:t>
              </a:r>
            </a:p>
          </p:txBody>
        </p:sp>
      </p:grpSp>
      <p:sp>
        <p:nvSpPr>
          <p:cNvPr id="50" name="CaixaDeTexto 49"/>
          <p:cNvSpPr txBox="1"/>
          <p:nvPr/>
        </p:nvSpPr>
        <p:spPr>
          <a:xfrm>
            <a:off x="2462009" y="1620840"/>
            <a:ext cx="4988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rgbClr val="00FFCC"/>
                </a:solidFill>
                <a:latin typeface="Bookman Old Style" pitchFamily="18" charset="0"/>
              </a:rPr>
              <a:t>Teoria de </a:t>
            </a:r>
            <a:r>
              <a:rPr lang="pt-BR" sz="2800" dirty="0" err="1">
                <a:solidFill>
                  <a:srgbClr val="00FFCC"/>
                </a:solidFill>
                <a:latin typeface="Bookman Old Style" pitchFamily="18" charset="0"/>
              </a:rPr>
              <a:t>M&amp;M</a:t>
            </a:r>
            <a:r>
              <a:rPr lang="pt-BR" sz="2800" dirty="0">
                <a:solidFill>
                  <a:srgbClr val="00FFCC"/>
                </a:solidFill>
                <a:latin typeface="Bookman Old Style" pitchFamily="18" charset="0"/>
              </a:rPr>
              <a:t> (1963)</a:t>
            </a:r>
            <a:endParaRPr lang="pt-BR" sz="2800" b="1" dirty="0">
              <a:latin typeface="Bookman Old Style" pitchFamily="18" charset="0"/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107504" y="188640"/>
            <a:ext cx="8928992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aixaDeTexto 33"/>
          <p:cNvSpPr txBox="1"/>
          <p:nvPr/>
        </p:nvSpPr>
        <p:spPr>
          <a:xfrm>
            <a:off x="2123728" y="35907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2"/>
                </a:solidFill>
              </a:rPr>
              <a:t>Teorias da Estrutura de Capital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829BC43-560C-4305-8E3C-816EAD8660FD}"/>
              </a:ext>
            </a:extLst>
          </p:cNvPr>
          <p:cNvSpPr txBox="1"/>
          <p:nvPr/>
        </p:nvSpPr>
        <p:spPr>
          <a:xfrm>
            <a:off x="467543" y="116632"/>
            <a:ext cx="1162473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Broadway" pitchFamily="82" charset="0"/>
              </a:rPr>
              <a:t>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3800</TotalTime>
  <Words>1220</Words>
  <Application>Microsoft Office PowerPoint</Application>
  <PresentationFormat>Apresentação na tela (4:3)</PresentationFormat>
  <Paragraphs>203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4" baseType="lpstr">
      <vt:lpstr>Arial</vt:lpstr>
      <vt:lpstr>Bookman Old Style</vt:lpstr>
      <vt:lpstr>Broadway</vt:lpstr>
      <vt:lpstr>Calibri</vt:lpstr>
      <vt:lpstr>Symbol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Tabajara Pimenta Junior</dc:creator>
  <cp:lastModifiedBy>Tabajara Pimenta Junior</cp:lastModifiedBy>
  <cp:revision>257</cp:revision>
  <dcterms:created xsi:type="dcterms:W3CDTF">2015-07-10T23:11:11Z</dcterms:created>
  <dcterms:modified xsi:type="dcterms:W3CDTF">2020-09-07T23:42:21Z</dcterms:modified>
</cp:coreProperties>
</file>