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715" r:id="rId3"/>
    <p:sldMasterId id="2147483727" r:id="rId4"/>
    <p:sldMasterId id="2147483738" r:id="rId5"/>
  </p:sldMasterIdLst>
  <p:notesMasterIdLst>
    <p:notesMasterId r:id="rId46"/>
  </p:notesMasterIdLst>
  <p:sldIdLst>
    <p:sldId id="493" r:id="rId6"/>
    <p:sldId id="777" r:id="rId7"/>
    <p:sldId id="778" r:id="rId8"/>
    <p:sldId id="797" r:id="rId9"/>
    <p:sldId id="779" r:id="rId10"/>
    <p:sldId id="763" r:id="rId11"/>
    <p:sldId id="645" r:id="rId12"/>
    <p:sldId id="765" r:id="rId13"/>
    <p:sldId id="811" r:id="rId14"/>
    <p:sldId id="796" r:id="rId15"/>
    <p:sldId id="812" r:id="rId16"/>
    <p:sldId id="813" r:id="rId17"/>
    <p:sldId id="795" r:id="rId18"/>
    <p:sldId id="759" r:id="rId19"/>
    <p:sldId id="780" r:id="rId20"/>
    <p:sldId id="781" r:id="rId21"/>
    <p:sldId id="782" r:id="rId22"/>
    <p:sldId id="785" r:id="rId23"/>
    <p:sldId id="766" r:id="rId24"/>
    <p:sldId id="810" r:id="rId25"/>
    <p:sldId id="771" r:id="rId26"/>
    <p:sldId id="805" r:id="rId27"/>
    <p:sldId id="806" r:id="rId28"/>
    <p:sldId id="803" r:id="rId29"/>
    <p:sldId id="804" r:id="rId30"/>
    <p:sldId id="772" r:id="rId31"/>
    <p:sldId id="769" r:id="rId32"/>
    <p:sldId id="789" r:id="rId33"/>
    <p:sldId id="807" r:id="rId34"/>
    <p:sldId id="788" r:id="rId35"/>
    <p:sldId id="768" r:id="rId36"/>
    <p:sldId id="775" r:id="rId37"/>
    <p:sldId id="770" r:id="rId38"/>
    <p:sldId id="801" r:id="rId39"/>
    <p:sldId id="800" r:id="rId40"/>
    <p:sldId id="776" r:id="rId41"/>
    <p:sldId id="809" r:id="rId42"/>
    <p:sldId id="808" r:id="rId43"/>
    <p:sldId id="802" r:id="rId44"/>
    <p:sldId id="799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9" clrIdx="0">
    <p:extLst>
      <p:ext uri="{19B8F6BF-5375-455C-9EA6-DF929625EA0E}">
        <p15:presenceInfo xmlns:p15="http://schemas.microsoft.com/office/powerpoint/2012/main" userId="DELL" providerId="None"/>
      </p:ext>
    </p:extLst>
  </p:cmAuthor>
  <p:cmAuthor id="2" name="cnph" initials="c" lastIdx="0" clrIdx="1">
    <p:extLst>
      <p:ext uri="{19B8F6BF-5375-455C-9EA6-DF929625EA0E}">
        <p15:presenceInfo xmlns:p15="http://schemas.microsoft.com/office/powerpoint/2012/main" userId="cnp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  <a:srgbClr val="003348"/>
    <a:srgbClr val="00425C"/>
    <a:srgbClr val="B2DE82"/>
    <a:srgbClr val="FFE697"/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NULL"/><Relationship Id="rId1" Type="http://schemas.openxmlformats.org/officeDocument/2006/relationships/image" Target="../media/image89.png"/><Relationship Id="rId6" Type="http://schemas.openxmlformats.org/officeDocument/2006/relationships/image" Target="NULL"/><Relationship Id="rId5" Type="http://schemas.openxmlformats.org/officeDocument/2006/relationships/image" Target="../media/image91.png"/><Relationship Id="rId4" Type="http://schemas.openxmlformats.org/officeDocument/2006/relationships/image" Target="NUL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NULL"/><Relationship Id="rId1" Type="http://schemas.openxmlformats.org/officeDocument/2006/relationships/image" Target="../media/image89.png"/><Relationship Id="rId6" Type="http://schemas.openxmlformats.org/officeDocument/2006/relationships/image" Target="NULL"/><Relationship Id="rId5" Type="http://schemas.openxmlformats.org/officeDocument/2006/relationships/image" Target="../media/image91.png"/><Relationship Id="rId4" Type="http://schemas.openxmlformats.org/officeDocument/2006/relationships/image" Target="NUL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Investimento em novos arranjos e SISTEMAS  produtivos ORGÂNICOS DE HORTALIÇAS EM PARCERIA COM o SETOR PRODUTIVO. 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49225C73-1633-42F1-AB3B-7CB183E5F8B8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Desenvolvimento de BIOINSUMOS a partir de ativos biológicos adaptados aos sistemas produtivos locais de hortaliças visando novos mercados.</a:t>
          </a: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1C383F32-22E8-4F62-A3E0-BDC3D5F48992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promoção de pesquisas voltadas à redução da dependência de estercos animais para uso nos sistemas orgânicos.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>
        <a:solidFill>
          <a:schemeClr val="accent1"/>
        </a:solidFill>
      </dgm:spPr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Cenário de uma colina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 custLinFactNeighborX="-458" custLinFactNeighborY="-448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>
        <a:solidFill>
          <a:schemeClr val="accent2"/>
        </a:solidFill>
      </dgm:spPr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Joaninha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LinFactNeighborX="0" custLinFactNeighborY="-6275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Vaca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LinFactNeighborY="-1165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68A1008-D7B7-4422-A5F7-CBD09291A252}" type="presOf" srcId="{49225C73-1633-42F1-AB3B-7CB183E5F8B8}" destId="{7E6FE37A-5DB0-4899-9FCB-0CE39BC185F8}" srcOrd="0" destOrd="0" presId="urn:microsoft.com/office/officeart/2018/5/layout/IconCircleLabelList"/>
    <dgm:cxn modelId="{B3D77482-30F3-484A-BCAE-9FE22235EACE}" type="presOf" srcId="{1C383F32-22E8-4F62-A3E0-BDC3D5F48992}" destId="{1AEDC777-00B3-41D7-9AE1-23D741E941C3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DF449322-949D-4AAE-BCC7-0916ACBCB722}" type="presOf" srcId="{40FC4FFE-8987-4A26-B7F4-8A516F18ADAE}" destId="{127117FB-F8A7-4A20-A8A7-EC686DDC76D0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6943D3A9-CD97-437D-B6C5-4D2F25506BD6}" type="presOf" srcId="{01A66772-F185-4D58-B8BB-E9370D7A7A2B}" destId="{50B3CE7C-E10B-4E23-BD93-03664997C932}" srcOrd="0" destOrd="0" presId="urn:microsoft.com/office/officeart/2018/5/layout/IconCircleLabelList"/>
    <dgm:cxn modelId="{0F3C767F-C56E-4080-9A12-29B9990CAA0C}" type="presParOf" srcId="{50B3CE7C-E10B-4E23-BD93-03664997C932}" destId="{DE9CE479-E4AE-4283-AEF1-10C1535B4324}" srcOrd="0" destOrd="0" presId="urn:microsoft.com/office/officeart/2018/5/layout/IconCircleLabelList"/>
    <dgm:cxn modelId="{CD162934-489F-46A9-8512-89CD8B15B6F3}" type="presParOf" srcId="{DE9CE479-E4AE-4283-AEF1-10C1535B4324}" destId="{B59FCF02-CAD2-4D6F-9542-AD86711168CA}" srcOrd="0" destOrd="0" presId="urn:microsoft.com/office/officeart/2018/5/layout/IconCircleLabelList"/>
    <dgm:cxn modelId="{0DD6EBC8-B33A-46C6-8B16-FBBC6C78E4BA}" type="presParOf" srcId="{DE9CE479-E4AE-4283-AEF1-10C1535B4324}" destId="{7C175B98-93F4-4D7C-BB95-1514AB879CD5}" srcOrd="1" destOrd="0" presId="urn:microsoft.com/office/officeart/2018/5/layout/IconCircleLabelList"/>
    <dgm:cxn modelId="{922DB282-FB54-4EF8-9EBF-689C7578D26D}" type="presParOf" srcId="{DE9CE479-E4AE-4283-AEF1-10C1535B4324}" destId="{677A3090-5F01-43FD-9FA6-C0420AD80FD6}" srcOrd="2" destOrd="0" presId="urn:microsoft.com/office/officeart/2018/5/layout/IconCircleLabelList"/>
    <dgm:cxn modelId="{BE604E4D-D7C7-4C10-8F51-986E8DE380B1}" type="presParOf" srcId="{DE9CE479-E4AE-4283-AEF1-10C1535B4324}" destId="{127117FB-F8A7-4A20-A8A7-EC686DDC76D0}" srcOrd="3" destOrd="0" presId="urn:microsoft.com/office/officeart/2018/5/layout/IconCircleLabelList"/>
    <dgm:cxn modelId="{6E5C24F8-53CA-4B83-B9E7-260BFE9667E9}" type="presParOf" srcId="{50B3CE7C-E10B-4E23-BD93-03664997C932}" destId="{FD1EED9C-83D3-41AD-A09B-D3B36354168F}" srcOrd="1" destOrd="0" presId="urn:microsoft.com/office/officeart/2018/5/layout/IconCircleLabelList"/>
    <dgm:cxn modelId="{2ED69055-0D02-4169-86BD-0584B10B65FE}" type="presParOf" srcId="{50B3CE7C-E10B-4E23-BD93-03664997C932}" destId="{C998AB0A-577D-44AA-A068-F634DDE7BD47}" srcOrd="2" destOrd="0" presId="urn:microsoft.com/office/officeart/2018/5/layout/IconCircleLabelList"/>
    <dgm:cxn modelId="{F26FA8BE-38F4-4F9A-8F0F-42F7D1DEC891}" type="presParOf" srcId="{C998AB0A-577D-44AA-A068-F634DDE7BD47}" destId="{BCD8CDD9-0C56-4401-ADB1-8B48DAB2C96F}" srcOrd="0" destOrd="0" presId="urn:microsoft.com/office/officeart/2018/5/layout/IconCircleLabelList"/>
    <dgm:cxn modelId="{DF505B41-AC43-43FF-833F-A94DD805F513}" type="presParOf" srcId="{C998AB0A-577D-44AA-A068-F634DDE7BD47}" destId="{DB4CA7C4-FCA1-4127-B20A-2A5C031A3CF4}" srcOrd="1" destOrd="0" presId="urn:microsoft.com/office/officeart/2018/5/layout/IconCircleLabelList"/>
    <dgm:cxn modelId="{A732EB65-BBD3-4906-9EB5-073A9200191A}" type="presParOf" srcId="{C998AB0A-577D-44AA-A068-F634DDE7BD47}" destId="{9B0C8FBF-0BDD-48A5-967E-F3FE71659F6A}" srcOrd="2" destOrd="0" presId="urn:microsoft.com/office/officeart/2018/5/layout/IconCircleLabelList"/>
    <dgm:cxn modelId="{D4DBF8F5-005A-4859-A110-D4B7077878F2}" type="presParOf" srcId="{C998AB0A-577D-44AA-A068-F634DDE7BD47}" destId="{7E6FE37A-5DB0-4899-9FCB-0CE39BC185F8}" srcOrd="3" destOrd="0" presId="urn:microsoft.com/office/officeart/2018/5/layout/IconCircleLabelList"/>
    <dgm:cxn modelId="{0A5031BF-BB0C-41E2-879E-47FF34A44537}" type="presParOf" srcId="{50B3CE7C-E10B-4E23-BD93-03664997C932}" destId="{5A266296-0042-402F-92EF-D59AB148E92E}" srcOrd="3" destOrd="0" presId="urn:microsoft.com/office/officeart/2018/5/layout/IconCircleLabelList"/>
    <dgm:cxn modelId="{E0EB4B40-610A-47DB-8467-70ABA05EFBD0}" type="presParOf" srcId="{50B3CE7C-E10B-4E23-BD93-03664997C932}" destId="{ECFA770B-DE2C-4683-A038-58D0FE44BC27}" srcOrd="4" destOrd="0" presId="urn:microsoft.com/office/officeart/2018/5/layout/IconCircleLabelList"/>
    <dgm:cxn modelId="{289C33EB-5081-4875-A10A-9D4D73BC25E3}" type="presParOf" srcId="{ECFA770B-DE2C-4683-A038-58D0FE44BC27}" destId="{FF93E135-77D6-48A0-8871-9BC93D705D06}" srcOrd="0" destOrd="0" presId="urn:microsoft.com/office/officeart/2018/5/layout/IconCircleLabelList"/>
    <dgm:cxn modelId="{EB40E033-4B7D-4C5A-B2BC-B4B274FB2DD1}" type="presParOf" srcId="{ECFA770B-DE2C-4683-A038-58D0FE44BC27}" destId="{39509775-983E-4110-B989-EE2CD6514BE0}" srcOrd="1" destOrd="0" presId="urn:microsoft.com/office/officeart/2018/5/layout/IconCircleLabelList"/>
    <dgm:cxn modelId="{D86529FA-2D6A-4ED3-95EB-249344F7CA6E}" type="presParOf" srcId="{ECFA770B-DE2C-4683-A038-58D0FE44BC27}" destId="{493B43B2-705C-4AE5-8A77-D8DEEDA1B5CF}" srcOrd="2" destOrd="0" presId="urn:microsoft.com/office/officeart/2018/5/layout/IconCircleLabelList"/>
    <dgm:cxn modelId="{9213A801-5A89-47CC-A847-49209D994C2A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866699" y="19503"/>
          <a:ext cx="1715625" cy="171562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232324" y="385128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05381" y="2205114"/>
          <a:ext cx="2812500" cy="1436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Investimento em novos arranjos e SISTEMAS  produtivos ORGÂNICOS DE HORTALIÇAS EM PARCERIA COM o SETOR PRODUTIVO. </a:t>
          </a:r>
        </a:p>
      </dsp:txBody>
      <dsp:txXfrm>
        <a:off x="305381" y="2205114"/>
        <a:ext cx="2812500" cy="1436605"/>
      </dsp:txXfrm>
    </dsp:sp>
    <dsp:sp modelId="{BCD8CDD9-0C56-4401-ADB1-8B48DAB2C96F}">
      <dsp:nvSpPr>
        <dsp:cNvPr id="0" name=""/>
        <dsp:cNvSpPr/>
      </dsp:nvSpPr>
      <dsp:spPr>
        <a:xfrm>
          <a:off x="4171387" y="19503"/>
          <a:ext cx="1715625" cy="171562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37012" y="385128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622949" y="2179356"/>
          <a:ext cx="2812500" cy="1436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Desenvolvimento de BIOINSUMOS a partir de ativos biológicos adaptados aos sistemas produtivos locais de hortaliças visando novos mercados.</a:t>
          </a:r>
        </a:p>
      </dsp:txBody>
      <dsp:txXfrm>
        <a:off x="3622949" y="2179356"/>
        <a:ext cx="2812500" cy="1436605"/>
      </dsp:txXfrm>
    </dsp:sp>
    <dsp:sp modelId="{FF93E135-77D6-48A0-8871-9BC93D705D06}">
      <dsp:nvSpPr>
        <dsp:cNvPr id="0" name=""/>
        <dsp:cNvSpPr/>
      </dsp:nvSpPr>
      <dsp:spPr>
        <a:xfrm>
          <a:off x="7476075" y="19503"/>
          <a:ext cx="1715625" cy="17156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7841700" y="385128"/>
          <a:ext cx="984375" cy="98437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6927637" y="2102110"/>
          <a:ext cx="2812500" cy="1436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promoção de pesquisas voltadas à redução da dependência de estercos animais para uso nos sistemas orgânicos.</a:t>
          </a:r>
        </a:p>
      </dsp:txBody>
      <dsp:txXfrm>
        <a:off x="6927637" y="2102110"/>
        <a:ext cx="2812500" cy="1436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A34F0-EACF-4ABA-91E5-03DD70B442F1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214C4-8AF2-4C29-9D82-ED3294DB60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04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609EC6-D63E-4348-8FA0-D35CA31733D7}" type="slidenum">
              <a:rPr lang="pt-BR" altLang="pt-BR">
                <a:solidFill>
                  <a:prstClr val="black"/>
                </a:solidFill>
              </a:rPr>
              <a:pPr/>
              <a:t>1</a:t>
            </a:fld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/>
            <a:fld id="{4BBCB762-486A-4A9A-8C39-0C532DC6DD98}" type="slidenum">
              <a:rPr lang="pt-BR" altLang="pt-BR" sz="1200"/>
              <a:pPr algn="r"/>
              <a:t>1</a:t>
            </a:fld>
            <a:endParaRPr lang="pt-BR" altLang="pt-BR" sz="1200"/>
          </a:p>
        </p:txBody>
      </p:sp>
    </p:spTree>
    <p:extLst>
      <p:ext uri="{BB962C8B-B14F-4D97-AF65-F5344CB8AC3E}">
        <p14:creationId xmlns:p14="http://schemas.microsoft.com/office/powerpoint/2010/main" val="158693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>
                <a:latin typeface="Calibri" charset="0"/>
              </a:rPr>
              <a:t>Indicações: título em duas linhas, fonte Arial, em negrito, tamanho mínimo 32; nome do palestrante e data em fonte Arial, em negrito, tamanho 20</a:t>
            </a:r>
          </a:p>
          <a:p>
            <a:pPr eaLnBrk="1" hangingPunct="1">
              <a:spcBef>
                <a:spcPct val="0"/>
              </a:spcBef>
            </a:pPr>
            <a:endParaRPr lang="pt-BR">
              <a:latin typeface="Calibri" charset="0"/>
            </a:endParaRP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04" indent="-285694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76" indent="-22855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86" indent="-22855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97" indent="-22855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07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18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28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38" indent="-228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443BB1-EDAC-564A-A6D2-884965CE85BD}" type="slidenum">
              <a:rPr lang="pt-BR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05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Calibri" charset="0"/>
              </a:rPr>
              <a:t>O conteúdo poderá ser trabalhado de forma livre, respeitando a barra inferior e a marca Embrapa. Nenhum elemento deve invadir esta área.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7" indent="-285722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2961C2-73AD-BC4A-8737-8ECFB23C94CB}" type="slidenum">
              <a:rPr lang="pt-BR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13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C34E3EF-511F-43CE-A8C6-AE3E59531E80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2622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9E603E-4F6D-4CEC-8DEE-C7FB7EE257A5}" type="slidenum">
              <a:rPr lang="es-ES" altLang="pt-BR" smtClean="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s-ES" altLang="pt-BR" smtClean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8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52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55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96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8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7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2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50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71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693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37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7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86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8" y="260351"/>
            <a:ext cx="1873249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433763"/>
            <a:ext cx="430106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719668" y="150813"/>
            <a:ext cx="5288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b="1" smtClean="0">
                <a:solidFill>
                  <a:srgbClr val="008000"/>
                </a:solidFill>
              </a:rPr>
              <a:t>Plano de Desligamento Incentivado – PDI 2019</a:t>
            </a:r>
          </a:p>
        </p:txBody>
      </p:sp>
      <p:cxnSp>
        <p:nvCxnSpPr>
          <p:cNvPr id="5" name="Conector reto 4"/>
          <p:cNvCxnSpPr/>
          <p:nvPr userDrawn="1"/>
        </p:nvCxnSpPr>
        <p:spPr bwMode="auto">
          <a:xfrm>
            <a:off x="814918" y="476250"/>
            <a:ext cx="6432549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009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" y="2781300"/>
            <a:ext cx="522816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4" y="73025"/>
            <a:ext cx="4519084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1043517" y="2108201"/>
            <a:ext cx="9956800" cy="703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449263" fontAlgn="base">
              <a:spcBef>
                <a:spcPts val="2500"/>
              </a:spcBef>
              <a:spcAft>
                <a:spcPct val="0"/>
              </a:spcAft>
              <a:buSzPct val="100000"/>
              <a:defRPr/>
            </a:pPr>
            <a:r>
              <a:rPr lang="pt-BR" alt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Grato pela atenção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130675"/>
            <a:ext cx="698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64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" y="6165851"/>
            <a:ext cx="12189884" cy="690563"/>
            <a:chOff x="0" y="3884"/>
            <a:chExt cx="5759" cy="43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pt-BR" altLang="pt-BR" smtClean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17" y="6369051"/>
            <a:ext cx="1346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56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8400"/>
            <a:ext cx="2535767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6C8226-060B-40B6-B3B7-87BD8CDD4C59}" type="slidenum">
              <a:rPr lang="en-US" altLang="pt-BR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pt-BR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89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E40966-6008-4C99-B181-3C22D1382E1B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BD73B9-F3F8-4864-AB42-B991A942E072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75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522AEF33-79A5-4029-A30F-F6A741110891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D42E80-33AB-41A8-B7BB-35A5245E7D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4218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25B4552C-82FA-4E8D-AB27-D8820A8CB465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D4A187-0EC4-485C-BC02-652D117DEB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92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4363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2F18918B-112F-4051-9FBE-3B3081C00583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E5CB80-D4D6-4872-A81F-1FED9E106DC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1896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8" y="260351"/>
            <a:ext cx="1873249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433763"/>
            <a:ext cx="430106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719668" y="150813"/>
            <a:ext cx="5288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b="1" smtClean="0">
                <a:solidFill>
                  <a:srgbClr val="008000"/>
                </a:solidFill>
              </a:rPr>
              <a:t>Plano de Desligamento Incentivado – PDI 2019</a:t>
            </a:r>
          </a:p>
        </p:txBody>
      </p:sp>
      <p:cxnSp>
        <p:nvCxnSpPr>
          <p:cNvPr id="5" name="Conector reto 4"/>
          <p:cNvCxnSpPr/>
          <p:nvPr userDrawn="1"/>
        </p:nvCxnSpPr>
        <p:spPr bwMode="auto">
          <a:xfrm>
            <a:off x="814918" y="476250"/>
            <a:ext cx="6432549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2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" y="2781300"/>
            <a:ext cx="522816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4" y="73025"/>
            <a:ext cx="4519084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1043517" y="2108201"/>
            <a:ext cx="9956800" cy="703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449263" fontAlgn="base">
              <a:spcBef>
                <a:spcPts val="2500"/>
              </a:spcBef>
              <a:spcAft>
                <a:spcPct val="0"/>
              </a:spcAft>
              <a:buSzPct val="100000"/>
              <a:defRPr/>
            </a:pPr>
            <a:r>
              <a:rPr lang="pt-BR" alt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Grato pela atenção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130675"/>
            <a:ext cx="698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2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" y="6165851"/>
            <a:ext cx="12189884" cy="690563"/>
            <a:chOff x="0" y="3884"/>
            <a:chExt cx="5759" cy="43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pt-BR" altLang="pt-BR" smtClean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17" y="6369051"/>
            <a:ext cx="1346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66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8400"/>
            <a:ext cx="2535767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6C8226-060B-40B6-B3B7-87BD8CDD4C59}" type="slidenum">
              <a:rPr lang="en-US" altLang="pt-BR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pt-BR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2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E40966-6008-4C99-B181-3C22D1382E1B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BD73B9-F3F8-4864-AB42-B991A942E072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46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FC7B99-2BA6-4CCD-99D0-2AB78039233D}" type="datetimeFigureOut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EE7B-607F-40A1-A23D-FE51E79C7A77}" type="slidenum">
              <a:rPr lang="pt-BR" altLang="pt-BR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48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522AEF33-79A5-4029-A30F-F6A741110891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D42E80-33AB-41A8-B7BB-35A5245E7D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9027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5038"/>
            <a:ext cx="12192000" cy="4652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9096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527381" y="3717032"/>
            <a:ext cx="3264363" cy="2808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5014837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25B4552C-82FA-4E8D-AB27-D8820A8CB465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D4A187-0EC4-485C-BC02-652D117DEB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59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785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8" y="260351"/>
            <a:ext cx="1873249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433763"/>
            <a:ext cx="430106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719668" y="150813"/>
            <a:ext cx="5288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b="1" smtClean="0">
                <a:solidFill>
                  <a:srgbClr val="008000"/>
                </a:solidFill>
              </a:rPr>
              <a:t>Plano de Desligamento Incentivado – PDI 2019</a:t>
            </a:r>
          </a:p>
        </p:txBody>
      </p:sp>
      <p:cxnSp>
        <p:nvCxnSpPr>
          <p:cNvPr id="5" name="Conector reto 4"/>
          <p:cNvCxnSpPr/>
          <p:nvPr userDrawn="1"/>
        </p:nvCxnSpPr>
        <p:spPr bwMode="auto">
          <a:xfrm>
            <a:off x="814918" y="476250"/>
            <a:ext cx="6432549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72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" y="2781300"/>
            <a:ext cx="522816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4" y="73025"/>
            <a:ext cx="4519084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1043517" y="2108201"/>
            <a:ext cx="9956800" cy="703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449263" fontAlgn="base">
              <a:spcBef>
                <a:spcPts val="2500"/>
              </a:spcBef>
              <a:spcAft>
                <a:spcPct val="0"/>
              </a:spcAft>
              <a:buSzPct val="100000"/>
              <a:defRPr/>
            </a:pPr>
            <a:r>
              <a:rPr lang="pt-BR" alt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Grato pela atenção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130675"/>
            <a:ext cx="698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902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" y="6165851"/>
            <a:ext cx="12189884" cy="690563"/>
            <a:chOff x="0" y="3884"/>
            <a:chExt cx="5759" cy="43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3884"/>
              <a:ext cx="5759" cy="435"/>
            </a:xfrm>
            <a:prstGeom prst="rect">
              <a:avLst/>
            </a:prstGeom>
            <a:solidFill>
              <a:srgbClr val="FFFFFF"/>
            </a:solidFill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pt-BR" altLang="pt-BR" smtClean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929"/>
              <a:ext cx="4245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17" y="6369051"/>
            <a:ext cx="1346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87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8400"/>
            <a:ext cx="2535767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6C8226-060B-40B6-B3B7-87BD8CDD4C59}" type="slidenum">
              <a:rPr lang="en-US" altLang="pt-BR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pt-BR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48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E40966-6008-4C99-B181-3C22D1382E1B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BD73B9-F3F8-4864-AB42-B991A942E072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73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25B4552C-82FA-4E8D-AB27-D8820A8CB465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D4A187-0EC4-485C-BC02-652D117DEB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3780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fld id="{2F18918B-112F-4051-9FBE-3B3081C00583}" type="datetimeFigureOut">
              <a:rPr lang="pt-BR"/>
              <a:pPr>
                <a:defRPr/>
              </a:pPr>
              <a:t>04/12/2023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rtlCol="0"/>
          <a:lstStyle>
            <a:lvl1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E5CB80-D4D6-4872-A81F-1FED9E106DC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9501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FC7B99-2BA6-4CCD-99D0-2AB78039233D}" type="datetimeFigureOut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EE7B-607F-40A1-A23D-FE51E79C7A77}" type="slidenum">
              <a:rPr lang="pt-BR" altLang="pt-BR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60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73CBF7-75FA-4ED1-82D0-10920937F8EA}" type="datetimeFigureOut">
              <a:rPr lang="pt-BR" smtClean="0">
                <a:solidFill>
                  <a:prstClr val="black"/>
                </a:solidFill>
              </a:rPr>
              <a:pPr/>
              <a:t>04/12/2023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F56B6ED-E4F1-4FDD-B4B3-EB39BB14CEB8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8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167186"/>
      </p:ext>
    </p:extLst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00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727" y="203943"/>
            <a:ext cx="12032543" cy="437589"/>
          </a:xfrm>
          <a:prstGeom prst="rect">
            <a:avLst/>
          </a:prstGeom>
        </p:spPr>
        <p:txBody>
          <a:bodyPr lIns="0" tIns="0" rIns="0" bIns="0"/>
          <a:lstStyle>
            <a:lvl1pPr>
              <a:defRPr sz="2691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8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0853"/>
            <a:ext cx="12192000" cy="6656294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7543800"/>
                </a:moveTo>
                <a:lnTo>
                  <a:pt x="0" y="7543800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7543800"/>
                </a:lnTo>
                <a:close/>
              </a:path>
            </a:pathLst>
          </a:custGeom>
          <a:solidFill>
            <a:srgbClr val="000044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9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1" y="1604964"/>
            <a:ext cx="10970684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6814"/>
            <a:ext cx="2838451" cy="471487"/>
          </a:xfrm>
          <a:prstGeom prst="rect">
            <a:avLst/>
          </a:prstGeom>
        </p:spPr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ＭＳ Ｐゴシック" pitchFamily="32" charset="-128"/>
              </a:defRPr>
            </a:lvl1pPr>
          </a:lstStyle>
          <a:p>
            <a:pPr>
              <a:defRPr/>
            </a:pPr>
            <a:fld id="{3B302BE4-E496-436A-99C7-7CA745E237DA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04/12/2023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 dirty="0"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0D10FD-011C-4885-B945-EE51D4389B34}" type="slidenum">
              <a:rPr lang="pt-BR" altLang="pt-BR">
                <a:solidFill>
                  <a:prstClr val="black"/>
                </a:solidFill>
              </a:rPr>
              <a:pPr/>
              <a:t>‹nº›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7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98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9958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562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53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E7CA-BC96-4FD5-A0AB-8591E8772E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A5AC9-E8E4-46C1-9667-59E06A0E41F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1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3" r:id="rId6"/>
    <p:sldLayoutId id="2147483725" r:id="rId7"/>
    <p:sldLayoutId id="2147483726" r:id="rId8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50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5" r:id="rId7"/>
    <p:sldLayoutId id="2147483736" r:id="rId8"/>
    <p:sldLayoutId id="2147483737" r:id="rId9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27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.emf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jpeg"/><Relationship Id="rId11" Type="http://schemas.openxmlformats.org/officeDocument/2006/relationships/image" Target="../media/image6.emf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wmf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jpeg"/><Relationship Id="rId11" Type="http://schemas.openxmlformats.org/officeDocument/2006/relationships/image" Target="../media/image1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jpeg"/><Relationship Id="rId7" Type="http://schemas.openxmlformats.org/officeDocument/2006/relationships/image" Target="../media/image6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hyperlink" Target="http://www.qualidadedesdeaorigem.com.b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1.png"/><Relationship Id="rId4" Type="http://schemas.openxmlformats.org/officeDocument/2006/relationships/image" Target="../media/image57.jpeg"/><Relationship Id="rId9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9.jpeg"/><Relationship Id="rId7" Type="http://schemas.openxmlformats.org/officeDocument/2006/relationships/image" Target="../media/image6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.png"/><Relationship Id="rId7" Type="http://schemas.openxmlformats.org/officeDocument/2006/relationships/image" Target="../media/image10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warley.nascimento@embrapa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193289" y="4091342"/>
            <a:ext cx="7775575" cy="130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pt-BR" sz="2400" b="1" dirty="0" err="1" smtClean="0">
                <a:cs typeface="Arial" panose="020B0604020202020204" pitchFamily="34" charset="0"/>
              </a:rPr>
              <a:t>Warley</a:t>
            </a:r>
            <a:r>
              <a:rPr lang="en-US" altLang="pt-BR" sz="2400" b="1" dirty="0" smtClean="0">
                <a:cs typeface="Arial" panose="020B0604020202020204" pitchFamily="34" charset="0"/>
              </a:rPr>
              <a:t> Marcos </a:t>
            </a:r>
            <a:r>
              <a:rPr lang="en-US" altLang="pt-BR" sz="2400" b="1" dirty="0" err="1" smtClean="0">
                <a:cs typeface="Arial" panose="020B0604020202020204" pitchFamily="34" charset="0"/>
              </a:rPr>
              <a:t>Nascimento</a:t>
            </a:r>
            <a:endParaRPr lang="en-US" altLang="pt-BR" sz="2400" b="1" dirty="0" smtClean="0"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altLang="pt-BR" sz="1600" b="1" dirty="0" smtClean="0">
                <a:cs typeface="Arial" panose="020B0604020202020204" pitchFamily="34" charset="0"/>
              </a:rPr>
              <a:t>Brasília, 4 de </a:t>
            </a:r>
            <a:r>
              <a:rPr lang="en-US" altLang="pt-BR" sz="1600" b="1" dirty="0" err="1" smtClean="0">
                <a:cs typeface="Arial" panose="020B0604020202020204" pitchFamily="34" charset="0"/>
              </a:rPr>
              <a:t>deze</a:t>
            </a:r>
            <a:r>
              <a:rPr lang="en-US" altLang="pt-BR" sz="1600" b="1" dirty="0" err="1" smtClean="0">
                <a:cs typeface="Arial" panose="020B0604020202020204" pitchFamily="34" charset="0"/>
              </a:rPr>
              <a:t>mbro</a:t>
            </a:r>
            <a:r>
              <a:rPr lang="en-US" altLang="pt-BR" sz="1600" b="1" dirty="0" smtClean="0">
                <a:cs typeface="Arial" panose="020B0604020202020204" pitchFamily="34" charset="0"/>
              </a:rPr>
              <a:t> </a:t>
            </a:r>
            <a:r>
              <a:rPr lang="en-US" altLang="pt-BR" sz="1600" b="1" dirty="0" smtClean="0">
                <a:cs typeface="Arial" panose="020B0604020202020204" pitchFamily="34" charset="0"/>
              </a:rPr>
              <a:t>de 2023</a:t>
            </a:r>
            <a:r>
              <a:rPr lang="en-US" altLang="pt-BR" sz="1600" b="1" dirty="0">
                <a:cs typeface="Arial" panose="020B0604020202020204" pitchFamily="34" charset="0"/>
              </a:rPr>
              <a:t/>
            </a:r>
            <a:br>
              <a:rPr lang="en-US" altLang="pt-BR" sz="1600" b="1" dirty="0">
                <a:cs typeface="Arial" panose="020B0604020202020204" pitchFamily="34" charset="0"/>
              </a:rPr>
            </a:br>
            <a:endParaRPr lang="en-US" altLang="pt-BR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799578" y="1491218"/>
            <a:ext cx="729456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pt-BR" sz="3200" b="1" dirty="0" smtClean="0"/>
              <a:t>Sustentabilidade </a:t>
            </a:r>
            <a:r>
              <a:rPr lang="pt-BR" sz="3200" b="1" dirty="0" smtClean="0"/>
              <a:t>e desafios para um alimento </a:t>
            </a:r>
            <a:r>
              <a:rPr lang="pt-BR" sz="3200" b="1" dirty="0" smtClean="0"/>
              <a:t>seguro na cadeia produtiva de hortaliças</a:t>
            </a:r>
            <a:endParaRPr lang="pt-BR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311" y="634458"/>
            <a:ext cx="14049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2" y="518569"/>
            <a:ext cx="2803525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63" y="3063060"/>
            <a:ext cx="3225800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96" y="3661057"/>
            <a:ext cx="3492843" cy="261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5923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o 7"/>
          <p:cNvGrpSpPr>
            <a:grpSpLocks/>
          </p:cNvGrpSpPr>
          <p:nvPr/>
        </p:nvGrpSpPr>
        <p:grpSpPr bwMode="auto">
          <a:xfrm>
            <a:off x="1524000" y="6165850"/>
            <a:ext cx="9144000" cy="692150"/>
            <a:chOff x="0" y="6165304"/>
            <a:chExt cx="9143999" cy="692696"/>
          </a:xfrm>
        </p:grpSpPr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B6ED66FB-D39D-490D-B064-B2C7A25A66B6}"/>
                </a:ext>
              </a:extLst>
            </p:cNvPr>
            <p:cNvSpPr/>
            <p:nvPr/>
          </p:nvSpPr>
          <p:spPr>
            <a:xfrm>
              <a:off x="0" y="6165304"/>
              <a:ext cx="9143999" cy="692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7176" name="Imagem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6237288"/>
              <a:ext cx="674052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6845" y="6308887"/>
              <a:ext cx="1009650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2423592" y="1387126"/>
            <a:ext cx="165618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47528" y="1675158"/>
            <a:ext cx="165618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8" descr="http://upload.wikimedia.org/wikipedia/commons/thumb/4/4a/World_map_torrid.svg/800px-World_map_torrid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48" y="1115055"/>
            <a:ext cx="7620000" cy="4257675"/>
          </a:xfrm>
          <a:prstGeom prst="rect">
            <a:avLst/>
          </a:prstGeom>
          <a:noFill/>
        </p:spPr>
      </p:pic>
      <p:sp>
        <p:nvSpPr>
          <p:cNvPr id="18" name="Rectangle 1120"/>
          <p:cNvSpPr>
            <a:spLocks noChangeArrowheads="1"/>
          </p:cNvSpPr>
          <p:nvPr/>
        </p:nvSpPr>
        <p:spPr bwMode="auto">
          <a:xfrm>
            <a:off x="1858396" y="5278978"/>
            <a:ext cx="8452446" cy="428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/>
          <a:lstStyle/>
          <a:p>
            <a:pPr algn="ctr" eaLnBrk="0" hangingPunct="0"/>
            <a:r>
              <a:rPr lang="pt-BR" sz="2000" dirty="0">
                <a:solidFill>
                  <a:prstClr val="black"/>
                </a:solidFill>
                <a:latin typeface="Calibri"/>
              </a:rPr>
              <a:t>Maior parte do território brasileiro está localizado no cinturão tropical</a:t>
            </a:r>
            <a:endParaRPr lang="pt-BR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9" name="TextBox 308"/>
          <p:cNvSpPr txBox="1"/>
          <p:nvPr/>
        </p:nvSpPr>
        <p:spPr>
          <a:xfrm>
            <a:off x="1572235" y="-99392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dirty="0">
                <a:solidFill>
                  <a:prstClr val="black"/>
                </a:solidFill>
                <a:latin typeface="Arial Narrow"/>
              </a:rPr>
              <a:t>O desafio da produção no cinturão tropical </a:t>
            </a:r>
            <a:endParaRPr lang="pt-BR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0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62885" y="685869"/>
            <a:ext cx="9736428" cy="5479961"/>
            <a:chOff x="1524001" y="908719"/>
            <a:chExt cx="9143999" cy="5949282"/>
          </a:xfrm>
        </p:grpSpPr>
        <p:pic>
          <p:nvPicPr>
            <p:cNvPr id="4" name="Picture 4" descr="dentro estufa"/>
            <p:cNvPicPr>
              <a:picLocks noChangeAspect="1" noChangeArrowheads="1"/>
            </p:cNvPicPr>
            <p:nvPr/>
          </p:nvPicPr>
          <p:blipFill>
            <a:blip r:embed="rId2" cstate="print"/>
            <a:srcRect l="3499"/>
            <a:stretch>
              <a:fillRect/>
            </a:stretch>
          </p:blipFill>
          <p:spPr bwMode="auto">
            <a:xfrm>
              <a:off x="1524001" y="908719"/>
              <a:ext cx="2993194" cy="232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 descr="Bagisa-aereo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1824" y="908720"/>
              <a:ext cx="316835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gotej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1" y="3236083"/>
              <a:ext cx="3101714" cy="181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foto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5714" y="3284985"/>
              <a:ext cx="3089959" cy="185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6" descr="pivo.jpg"/>
            <p:cNvPicPr>
              <a:picLocks noChangeAspect="1"/>
            </p:cNvPicPr>
            <p:nvPr/>
          </p:nvPicPr>
          <p:blipFill>
            <a:blip r:embed="rId6" cstate="print"/>
            <a:srcRect b="12565"/>
            <a:stretch>
              <a:fillRect/>
            </a:stretch>
          </p:blipFill>
          <p:spPr bwMode="auto">
            <a:xfrm>
              <a:off x="7680176" y="3180642"/>
              <a:ext cx="2987824" cy="1904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102-0216A_IMG"/>
            <p:cNvPicPr>
              <a:picLocks noChangeAspect="1" noChangeArrowheads="1"/>
            </p:cNvPicPr>
            <p:nvPr/>
          </p:nvPicPr>
          <p:blipFill>
            <a:blip r:embed="rId7" cstate="print"/>
            <a:srcRect l="17731" t="5867"/>
            <a:stretch>
              <a:fillRect/>
            </a:stretch>
          </p:blipFill>
          <p:spPr bwMode="auto">
            <a:xfrm>
              <a:off x="7680176" y="908720"/>
              <a:ext cx="298782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colheita me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24001" y="5053833"/>
              <a:ext cx="3131839" cy="1804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2" descr="Tomate plantio direto sobre a palhada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55840" y="5053833"/>
              <a:ext cx="3024337" cy="180416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13" name="Picture 3" descr="Imagem16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80176" y="4608134"/>
              <a:ext cx="2987824" cy="2249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tângulo 1"/>
          <p:cNvSpPr/>
          <p:nvPr/>
        </p:nvSpPr>
        <p:spPr>
          <a:xfrm>
            <a:off x="2088257" y="49578"/>
            <a:ext cx="7603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8000"/>
                </a:solidFill>
              </a:rPr>
              <a:t>Multiplicidade de sistemas produtivos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239585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27" y="6339597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4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009104" y="1068946"/>
            <a:ext cx="7675809" cy="4855335"/>
            <a:chOff x="1732123" y="699600"/>
            <a:chExt cx="8791861" cy="6001832"/>
          </a:xfrm>
        </p:grpSpPr>
        <p:pic>
          <p:nvPicPr>
            <p:cNvPr id="6861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2123" y="2615553"/>
              <a:ext cx="2449513" cy="1836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4" descr="Meloidogyne toma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1824" y="2308956"/>
              <a:ext cx="3419872" cy="198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pinta bacteriana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92154" y="703974"/>
              <a:ext cx="2219399" cy="14750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8" descr="tospotom1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56240" y="2780929"/>
              <a:ext cx="2232248" cy="392050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1919536" y="4653137"/>
              <a:ext cx="2074688" cy="1828029"/>
              <a:chOff x="816" y="2112"/>
              <a:chExt cx="2112" cy="1824"/>
            </a:xfrm>
          </p:grpSpPr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6" y="2304"/>
                <a:ext cx="2112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112"/>
                <a:ext cx="2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endParaRPr lang="pt-BR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2688" y="3763"/>
                <a:ext cx="2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0" name="Picture 2" descr="fig0mosca_II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11824" y="4414642"/>
              <a:ext cx="3419872" cy="21107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" name="Picture 2" descr="doençageral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39815" y="699600"/>
              <a:ext cx="2286808" cy="1715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 descr="C:\Users\Matias\INIA_SG\Tomate\Mejoramiento\mejoramiento tomate mesa\ciclo otoño 2015\Cladosporium\P1070238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77084" y="703974"/>
              <a:ext cx="2446900" cy="1835175"/>
            </a:xfrm>
            <a:prstGeom prst="rect">
              <a:avLst/>
            </a:prstGeom>
            <a:noFill/>
          </p:spPr>
        </p:pic>
      </p:grpSp>
      <p:sp>
        <p:nvSpPr>
          <p:cNvPr id="2" name="Retângulo 1"/>
          <p:cNvSpPr/>
          <p:nvPr/>
        </p:nvSpPr>
        <p:spPr>
          <a:xfrm>
            <a:off x="973656" y="95783"/>
            <a:ext cx="951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8000"/>
                </a:solidFill>
              </a:rPr>
              <a:t>Multiplicidade de desafios bióticos </a:t>
            </a:r>
            <a:r>
              <a:rPr lang="pt-BR" sz="3200" b="1" dirty="0" smtClean="0">
                <a:solidFill>
                  <a:srgbClr val="008000"/>
                </a:solidFill>
              </a:rPr>
              <a:t>e </a:t>
            </a:r>
            <a:r>
              <a:rPr lang="pt-BR" sz="3200" b="1" dirty="0">
                <a:solidFill>
                  <a:srgbClr val="008000"/>
                </a:solidFill>
              </a:rPr>
              <a:t>abióticos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04" y="6056569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227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391445"/>
            <a:ext cx="7999413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CaixaDeTexto 6"/>
          <p:cNvSpPr txBox="1">
            <a:spLocks noChangeArrowheads="1"/>
          </p:cNvSpPr>
          <p:nvPr/>
        </p:nvSpPr>
        <p:spPr bwMode="auto">
          <a:xfrm>
            <a:off x="1703387" y="5018883"/>
            <a:ext cx="8964612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</a:rPr>
              <a:t>O estudo da CONAB revela ainda que outros fatores foram responsáveis pela expressiva variação de custos de produção nas lavouras estudadas: energia, combustíveis, mão de obra e taxas de juros.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424114" y="1"/>
            <a:ext cx="8243887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1709740" y="138907"/>
            <a:ext cx="871378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b="1" kern="0" dirty="0">
                <a:solidFill>
                  <a:srgbClr val="006600"/>
                </a:solidFill>
                <a:cs typeface="Calibri" panose="020F0502020204030204" pitchFamily="34" charset="0"/>
              </a:rPr>
              <a:t>O grande desafio será </a:t>
            </a:r>
            <a:r>
              <a:rPr lang="pt-BR" b="1" u="sng" kern="0" dirty="0">
                <a:solidFill>
                  <a:srgbClr val="006600"/>
                </a:solidFill>
                <a:cs typeface="Calibri" panose="020F0502020204030204" pitchFamily="34" charset="0"/>
              </a:rPr>
              <a:t>produzir cada vez mais com menos recursos naturais e insumos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2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24515" y="256777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pt-BR" sz="28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 de produção de algumas cadeias de hortaliças</a:t>
            </a:r>
            <a:endParaRPr lang="pt-BR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mail.google.com/mail/u/0?ui=2&amp;ik=942bc85db9&amp;attid=0.1&amp;permmsgid=msg-f:1780023546785083366&amp;th=18b3e9fc1df4afe6&amp;view=fimg&amp;fur=ip&amp;sz=s0-l75-ft&amp;attbid=ANGjdJ-lFXVTN4R_7Vu-MZW5mkg1j3vpxmjrU7F4rawIQ6YvD_JkhQDJFeKCFr1CrnwER2s0q3DNA4wkPJ-jC6ujdSzR4DLl5CGyHWftnkzlYlA5oQb0-zoiTFWlA2k&amp;disp=emb&amp;realattid=6e44e5387002c1fa_0.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73" y="944186"/>
            <a:ext cx="3518765" cy="263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715011" y="3650908"/>
            <a:ext cx="36464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Alho – R$ 220.000,00</a:t>
            </a:r>
          </a:p>
          <a:p>
            <a:r>
              <a:rPr lang="pt-BR" sz="2400" b="1" dirty="0" smtClean="0"/>
              <a:t>Alface – R$ 50.000,00</a:t>
            </a:r>
          </a:p>
          <a:p>
            <a:r>
              <a:rPr lang="pt-BR" sz="2400" b="1" dirty="0" smtClean="0"/>
              <a:t>Batata – R$ 80.000,00</a:t>
            </a:r>
          </a:p>
          <a:p>
            <a:r>
              <a:rPr lang="pt-BR" sz="2400" b="1" dirty="0" smtClean="0"/>
              <a:t>Batata-doce – R$ 16.000,00</a:t>
            </a:r>
          </a:p>
          <a:p>
            <a:r>
              <a:rPr lang="pt-BR" sz="2400" b="1" dirty="0" smtClean="0"/>
              <a:t>Beterraba – R$ 60.000,00</a:t>
            </a:r>
          </a:p>
          <a:p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933038" y="2613764"/>
            <a:ext cx="526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Cebola – R$ 100.000,00</a:t>
            </a:r>
          </a:p>
          <a:p>
            <a:r>
              <a:rPr lang="pt-BR" sz="2400" b="1" dirty="0" smtClean="0"/>
              <a:t>Cenoura </a:t>
            </a:r>
            <a:r>
              <a:rPr lang="pt-BR" sz="2400" b="1" dirty="0"/>
              <a:t>– R$ 60.000,00</a:t>
            </a:r>
          </a:p>
          <a:p>
            <a:r>
              <a:rPr lang="pt-BR" sz="2400" b="1" dirty="0" smtClean="0"/>
              <a:t>Melão </a:t>
            </a:r>
            <a:r>
              <a:rPr lang="pt-BR" sz="2400" b="1" dirty="0"/>
              <a:t>– R$ 50.000,00</a:t>
            </a:r>
          </a:p>
          <a:p>
            <a:r>
              <a:rPr lang="pt-BR" sz="2400" b="1" dirty="0" smtClean="0"/>
              <a:t>Morango </a:t>
            </a:r>
            <a:r>
              <a:rPr lang="pt-BR" sz="2400" b="1" dirty="0"/>
              <a:t>- R$ 240.000,00</a:t>
            </a:r>
          </a:p>
          <a:p>
            <a:r>
              <a:rPr lang="pt-BR" sz="2400" b="1" dirty="0" smtClean="0"/>
              <a:t>Tomate </a:t>
            </a:r>
            <a:r>
              <a:rPr lang="pt-BR" sz="2400" b="1" dirty="0"/>
              <a:t>(mesa) – R$ 160.000,00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43" y="1826411"/>
            <a:ext cx="2611395" cy="348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7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upo 10"/>
          <p:cNvGrpSpPr>
            <a:grpSpLocks/>
          </p:cNvGrpSpPr>
          <p:nvPr/>
        </p:nvGrpSpPr>
        <p:grpSpPr bwMode="auto">
          <a:xfrm>
            <a:off x="1937544" y="1246744"/>
            <a:ext cx="4967287" cy="2614057"/>
            <a:chOff x="1153038" y="2492896"/>
            <a:chExt cx="7595426" cy="3606112"/>
          </a:xfrm>
        </p:grpSpPr>
        <p:pic>
          <p:nvPicPr>
            <p:cNvPr id="96264" name="Picture 3" descr="C:\Users\Paulo\Documents\ChapadaBA-8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038" y="2492896"/>
              <a:ext cx="7595426" cy="346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1187022" y="5589512"/>
              <a:ext cx="4024678" cy="5094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Chapada Diamantina, BA</a:t>
              </a:r>
            </a:p>
          </p:txBody>
        </p:sp>
      </p:grpSp>
      <p:sp>
        <p:nvSpPr>
          <p:cNvPr id="202755" name="Retângulo 11"/>
          <p:cNvSpPr>
            <a:spLocks noChangeArrowheads="1"/>
          </p:cNvSpPr>
          <p:nvPr/>
        </p:nvSpPr>
        <p:spPr bwMode="auto">
          <a:xfrm>
            <a:off x="1828006" y="3860801"/>
            <a:ext cx="5076825" cy="203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pt-BR" altLang="pt-BR" sz="1800" dirty="0">
                <a:latin typeface="Calibri" panose="020F0502020204030204" pitchFamily="34" charset="0"/>
                <a:ea typeface="Microsoft YaHei" panose="020B0503020204020204" pitchFamily="34" charset="-122"/>
              </a:rPr>
              <a:t>O uso de água de irrigação será cada vez mais questionado 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 75% da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água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potável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consumida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no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planeta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é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na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agricultura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irrigada</a:t>
            </a:r>
            <a:endParaRPr lang="en-US" altLang="pt-BR" sz="1800" dirty="0">
              <a:latin typeface="Calibri" panose="020F0502020204030204" pitchFamily="34" charset="0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0" indent="0">
              <a:defRPr/>
            </a:pPr>
            <a:endParaRPr lang="en-US" altLang="pt-BR" sz="1800" dirty="0">
              <a:latin typeface="Calibri" panose="020F0502020204030204" pitchFamily="34" charset="0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Crise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hídrica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nos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últimos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anos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tem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afetado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sobremaneira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a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produção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de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hortaliças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nas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diferentes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regiões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geográficas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do </a:t>
            </a:r>
            <a:r>
              <a:rPr lang="en-US" altLang="pt-BR" sz="1800" dirty="0" err="1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país</a:t>
            </a:r>
            <a:r>
              <a:rPr lang="en-US" altLang="pt-BR" sz="1800" dirty="0"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825190" y="388939"/>
            <a:ext cx="10627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cs typeface="Calibri" panose="020F0502020204030204" pitchFamily="34" charset="0"/>
              </a:rPr>
              <a:t>Preocupações da </a:t>
            </a:r>
            <a:r>
              <a:rPr lang="pt-BR" sz="2400" b="1" dirty="0" smtClean="0">
                <a:cs typeface="Calibri" panose="020F0502020204030204" pitchFamily="34" charset="0"/>
              </a:rPr>
              <a:t>sociedade com </a:t>
            </a:r>
            <a:r>
              <a:rPr lang="pt-BR" sz="2400" b="1" dirty="0">
                <a:cs typeface="Calibri" panose="020F0502020204030204" pitchFamily="34" charset="0"/>
              </a:rPr>
              <a:t>as questões ambientais serão crescentes</a:t>
            </a:r>
          </a:p>
        </p:txBody>
      </p:sp>
      <p:pic>
        <p:nvPicPr>
          <p:cNvPr id="96261" name="Picture 2" descr="C:\users\warley\documents\warley 2\desktop\fotos\hidroponia\DSC06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349507"/>
            <a:ext cx="2657475" cy="2154237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7418387" y="3617162"/>
            <a:ext cx="3108325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dirty="0">
                <a:cs typeface="Calibri" panose="020F0502020204030204" pitchFamily="34" charset="0"/>
              </a:rPr>
              <a:t>Sistema Hidropônico</a:t>
            </a:r>
          </a:p>
        </p:txBody>
      </p:sp>
      <p:sp>
        <p:nvSpPr>
          <p:cNvPr id="96263" name="Seta em curva para cima 1"/>
          <p:cNvSpPr>
            <a:spLocks noChangeArrowheads="1"/>
          </p:cNvSpPr>
          <p:nvPr/>
        </p:nvSpPr>
        <p:spPr bwMode="auto">
          <a:xfrm rot="-2186246">
            <a:off x="7102586" y="4505415"/>
            <a:ext cx="2584450" cy="1257300"/>
          </a:xfrm>
          <a:prstGeom prst="curvedUpArrow">
            <a:avLst>
              <a:gd name="adj1" fmla="val 25019"/>
              <a:gd name="adj2" fmla="val 50028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49475" y="1094581"/>
            <a:ext cx="6264275" cy="1862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300" kern="0" dirty="0">
                <a:cs typeface="Calibri" panose="020F0502020204030204" pitchFamily="34" charset="0"/>
              </a:rPr>
              <a:t>Nova postura do consumidor de </a:t>
            </a:r>
            <a:r>
              <a:rPr lang="pt-BR" sz="2300" kern="0" dirty="0" err="1">
                <a:cs typeface="Calibri" panose="020F0502020204030204" pitchFamily="34" charset="0"/>
              </a:rPr>
              <a:t>HF’s</a:t>
            </a:r>
            <a:r>
              <a:rPr lang="pt-BR" sz="2300" kern="0" dirty="0">
                <a:cs typeface="Calibri" panose="020F0502020204030204" pitchFamily="34" charset="0"/>
              </a:rPr>
              <a:t> inclui a preocupação com a contaminação dos alimentos por resíduos de agroquímicos 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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rastreabilidade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 do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prato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 à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lavoura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 – um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caminho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sem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300" kern="0" dirty="0" err="1">
                <a:cs typeface="Calibri" panose="020F0502020204030204" pitchFamily="34" charset="0"/>
                <a:sym typeface="Wingdings" pitchFamily="2" charset="2"/>
              </a:rPr>
              <a:t>volta</a:t>
            </a:r>
            <a:r>
              <a:rPr lang="en-US" sz="2300" kern="0" dirty="0">
                <a:cs typeface="Calibri" panose="020F0502020204030204" pitchFamily="34" charset="0"/>
                <a:sym typeface="Wingdings" pitchFamily="2" charset="2"/>
              </a:rPr>
              <a:t>. </a:t>
            </a:r>
            <a:endParaRPr lang="pt-BR" sz="2300" dirty="0">
              <a:cs typeface="Times New Roman" panose="02020603050405020304" pitchFamily="18" charset="0"/>
            </a:endParaRPr>
          </a:p>
        </p:txBody>
      </p:sp>
      <p:grpSp>
        <p:nvGrpSpPr>
          <p:cNvPr id="97283" name="Group 21"/>
          <p:cNvGrpSpPr>
            <a:grpSpLocks/>
          </p:cNvGrpSpPr>
          <p:nvPr/>
        </p:nvGrpSpPr>
        <p:grpSpPr bwMode="auto">
          <a:xfrm>
            <a:off x="5838676" y="3188722"/>
            <a:ext cx="4319588" cy="2468563"/>
            <a:chOff x="477" y="1616"/>
            <a:chExt cx="4762" cy="1950"/>
          </a:xfrm>
        </p:grpSpPr>
        <p:grpSp>
          <p:nvGrpSpPr>
            <p:cNvPr id="97289" name="Group 16"/>
            <p:cNvGrpSpPr>
              <a:grpSpLocks/>
            </p:cNvGrpSpPr>
            <p:nvPr/>
          </p:nvGrpSpPr>
          <p:grpSpPr bwMode="auto">
            <a:xfrm>
              <a:off x="477" y="1616"/>
              <a:ext cx="4762" cy="1950"/>
              <a:chOff x="476" y="1934"/>
              <a:chExt cx="4762" cy="1950"/>
            </a:xfrm>
          </p:grpSpPr>
          <p:grpSp>
            <p:nvGrpSpPr>
              <p:cNvPr id="97291" name="Group 9"/>
              <p:cNvGrpSpPr>
                <a:grpSpLocks/>
              </p:cNvGrpSpPr>
              <p:nvPr/>
            </p:nvGrpSpPr>
            <p:grpSpPr bwMode="auto">
              <a:xfrm>
                <a:off x="2789" y="1934"/>
                <a:ext cx="2449" cy="1950"/>
                <a:chOff x="249" y="1207"/>
                <a:chExt cx="2722" cy="2198"/>
              </a:xfrm>
            </p:grpSpPr>
            <p:pic>
              <p:nvPicPr>
                <p:cNvPr id="97295" name="Picture 10" descr="moldura-slide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" y="1207"/>
                  <a:ext cx="2722" cy="2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296" name="Picture 11" descr="Imagem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" y="1434"/>
                  <a:ext cx="2630" cy="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7292" name="Group 12"/>
              <p:cNvGrpSpPr>
                <a:grpSpLocks/>
              </p:cNvGrpSpPr>
              <p:nvPr/>
            </p:nvGrpSpPr>
            <p:grpSpPr bwMode="auto">
              <a:xfrm>
                <a:off x="476" y="1934"/>
                <a:ext cx="2359" cy="1950"/>
                <a:chOff x="3243" y="1616"/>
                <a:chExt cx="2314" cy="1814"/>
              </a:xfrm>
            </p:grpSpPr>
            <p:pic>
              <p:nvPicPr>
                <p:cNvPr id="97293" name="Picture 13" descr="moldura-slide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3" y="1616"/>
                  <a:ext cx="2314" cy="18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294" name="Picture 14" descr="concurso-cultural-blog-prato-do-dia-molho-de-tomates-aula-de-culinari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" y="1797"/>
                  <a:ext cx="2223" cy="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7290" name="Line 19"/>
            <p:cNvSpPr>
              <a:spLocks noChangeShapeType="1"/>
            </p:cNvSpPr>
            <p:nvPr/>
          </p:nvSpPr>
          <p:spPr bwMode="auto">
            <a:xfrm>
              <a:off x="2608" y="2523"/>
              <a:ext cx="99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7284" name="AutoShape 2" descr="Resultado de imagem para qr code"/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>
              <a:ea typeface="Microsoft YaHei" panose="020B0503020204020204" pitchFamily="34" charset="-122"/>
            </a:endParaRPr>
          </a:p>
        </p:txBody>
      </p:sp>
      <p:sp>
        <p:nvSpPr>
          <p:cNvPr id="97285" name="AutoShape 4" descr="Resultado de imagem para qr code"/>
          <p:cNvSpPr>
            <a:spLocks noChangeAspect="1" noChangeArrowheads="1"/>
          </p:cNvSpPr>
          <p:nvPr/>
        </p:nvSpPr>
        <p:spPr bwMode="auto">
          <a:xfrm>
            <a:off x="1844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>
              <a:ea typeface="Microsoft YaHei" panose="020B0503020204020204" pitchFamily="34" charset="-122"/>
            </a:endParaRPr>
          </a:p>
        </p:txBody>
      </p:sp>
      <p:pic>
        <p:nvPicPr>
          <p:cNvPr id="97286" name="Picture 6" descr="Resultado de imagem para qr c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1" y="1320708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713677" y="259224"/>
            <a:ext cx="10671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cs typeface="Calibri" panose="020F0502020204030204" pitchFamily="34" charset="0"/>
              </a:rPr>
              <a:t>Preocupações da sociedade</a:t>
            </a:r>
          </a:p>
          <a:p>
            <a:pPr algn="ctr" eaLnBrk="1" hangingPunct="1">
              <a:defRPr/>
            </a:pPr>
            <a:r>
              <a:rPr lang="pt-BR" sz="2000" b="1" dirty="0">
                <a:cs typeface="Calibri" panose="020F0502020204030204" pitchFamily="34" charset="0"/>
              </a:rPr>
              <a:t>com as questões ambientais serão crescentes</a:t>
            </a:r>
          </a:p>
        </p:txBody>
      </p:sp>
      <p:pic>
        <p:nvPicPr>
          <p:cNvPr id="97288" name="Image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3191897"/>
            <a:ext cx="3722688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1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CaixaDeTexto 1"/>
          <p:cNvSpPr txBox="1">
            <a:spLocks noChangeArrowheads="1"/>
          </p:cNvSpPr>
          <p:nvPr/>
        </p:nvSpPr>
        <p:spPr bwMode="auto">
          <a:xfrm>
            <a:off x="3767139" y="465138"/>
            <a:ext cx="453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altLang="pt-BR" sz="2400" b="1" dirty="0">
                <a:solidFill>
                  <a:srgbClr val="003300"/>
                </a:solidFill>
                <a:latin typeface="+mn-lt"/>
                <a:ea typeface="ＭＳ Ｐゴシック" panose="020B0600070205080204" pitchFamily="34" charset="-128"/>
              </a:rPr>
              <a:t>Rastreabilidade</a:t>
            </a:r>
            <a:r>
              <a:rPr lang="pt-BR" altLang="pt-BR" sz="2400" b="1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endParaRPr lang="pt-BR" altLang="pt-BR" sz="1350" dirty="0">
              <a:solidFill>
                <a:srgbClr val="00B05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98307" name="Picture 2" descr="Qualidade Desde a Orige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66" y="4763430"/>
            <a:ext cx="1155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3" descr="C:\Meus documentos\AA Viagem\Fotos rastreabilidade\Campo\DSC01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979" y="1057351"/>
            <a:ext cx="1969421" cy="147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36" y="3182309"/>
            <a:ext cx="2416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983515" y="958539"/>
            <a:ext cx="4213225" cy="1511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3000"/>
              </a:lnSpc>
              <a:spcAft>
                <a:spcPts val="10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3000"/>
              </a:lnSpc>
              <a:spcAft>
                <a:spcPts val="6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3000"/>
              </a:lnSpc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 b="1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Capacidade de identificar a história, origem e uso de um produto por meio de um registro de identificação</a:t>
            </a:r>
          </a:p>
        </p:txBody>
      </p:sp>
      <p:pic>
        <p:nvPicPr>
          <p:cNvPr id="190472" name="Picture 4" descr="C:\Meus documentos\AA Viagem\Fotos rastreabilidade\Packing\DSC01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576360"/>
            <a:ext cx="1981200" cy="148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3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57" y="3292911"/>
            <a:ext cx="1819287" cy="2425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2684610"/>
            <a:ext cx="40338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777" y="174057"/>
            <a:ext cx="11226671" cy="1325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pt-BR" altLang="pt-BR" sz="3600" b="1" dirty="0">
                <a:solidFill>
                  <a:srgbClr val="003300"/>
                </a:solidFill>
              </a:rPr>
              <a:t>Expansão de </a:t>
            </a:r>
            <a:r>
              <a:rPr lang="pt-BR" altLang="pt-BR" sz="3600" b="1" dirty="0" smtClean="0">
                <a:solidFill>
                  <a:srgbClr val="003300"/>
                </a:solidFill>
              </a:rPr>
              <a:t>Sistemas </a:t>
            </a:r>
            <a:r>
              <a:rPr lang="pt-BR" altLang="pt-BR" sz="3600" b="1" dirty="0">
                <a:solidFill>
                  <a:srgbClr val="003300"/>
                </a:solidFill>
              </a:rPr>
              <a:t>de </a:t>
            </a:r>
            <a:r>
              <a:rPr lang="pt-BR" altLang="pt-BR" sz="3600" b="1" dirty="0" smtClean="0">
                <a:solidFill>
                  <a:srgbClr val="003300"/>
                </a:solidFill>
              </a:rPr>
              <a:t>Produção Ambientalmente Sustentáveis</a:t>
            </a:r>
            <a:endParaRPr lang="pt-BR" altLang="pt-BR" sz="3600" b="1" dirty="0">
              <a:solidFill>
                <a:srgbClr val="003300"/>
              </a:solidFill>
            </a:endParaRPr>
          </a:p>
        </p:txBody>
      </p:sp>
      <p:pic>
        <p:nvPicPr>
          <p:cNvPr id="3" name="Picture 4" descr="abobora sulc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54" y="2622514"/>
            <a:ext cx="2715905" cy="203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7" y="1690687"/>
            <a:ext cx="2820787" cy="2065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Arquivos de PCTMelo\Imagens-1\Imagens Hortaliças\Batata\Lavouras\ChapadaBA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58" y="2576454"/>
            <a:ext cx="2902104" cy="208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5" y="1706039"/>
            <a:ext cx="2760612" cy="206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40777" y="3947504"/>
            <a:ext cx="2820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Mudanças Climáticas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125845" y="4855826"/>
            <a:ext cx="2820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Água</a:t>
            </a:r>
            <a:endParaRPr lang="pt-BR" sz="2000" b="1" dirty="0"/>
          </a:p>
        </p:txBody>
      </p:sp>
      <p:sp>
        <p:nvSpPr>
          <p:cNvPr id="11" name="Retângulo 10"/>
          <p:cNvSpPr/>
          <p:nvPr/>
        </p:nvSpPr>
        <p:spPr>
          <a:xfrm>
            <a:off x="6005015" y="3962857"/>
            <a:ext cx="2820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Produção Orgânica</a:t>
            </a:r>
            <a:endParaRPr lang="pt-BR" sz="2000" b="1" dirty="0"/>
          </a:p>
        </p:txBody>
      </p:sp>
      <p:sp>
        <p:nvSpPr>
          <p:cNvPr id="12" name="Retângulo 11"/>
          <p:cNvSpPr/>
          <p:nvPr/>
        </p:nvSpPr>
        <p:spPr>
          <a:xfrm>
            <a:off x="3125337" y="4855826"/>
            <a:ext cx="2820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Sistema de Plantio Direto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04777" y="146128"/>
            <a:ext cx="5276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srgbClr val="0C6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Sustentável</a:t>
            </a:r>
            <a:endParaRPr lang="pt-BR" sz="3200" b="1" dirty="0">
              <a:solidFill>
                <a:srgbClr val="0C6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Agricultura Sustentá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61" y="730769"/>
            <a:ext cx="7265093" cy="427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20096" y="4888651"/>
            <a:ext cx="7685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Respeita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meio ambiente, é justa do ponto de vista social e consegue ser economicamente viável.</a:t>
            </a:r>
          </a:p>
        </p:txBody>
      </p:sp>
    </p:spTree>
    <p:extLst>
      <p:ext uri="{BB962C8B-B14F-4D97-AF65-F5344CB8AC3E}">
        <p14:creationId xmlns:p14="http://schemas.microsoft.com/office/powerpoint/2010/main" val="3018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4 CuadroTexto"/>
          <p:cNvSpPr txBox="1"/>
          <p:nvPr/>
        </p:nvSpPr>
        <p:spPr>
          <a:xfrm>
            <a:off x="2784389" y="516797"/>
            <a:ext cx="6755028" cy="369332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kern="0" dirty="0" smtClean="0">
                <a:solidFill>
                  <a:srgbClr val="C00000"/>
                </a:solidFill>
              </a:rPr>
              <a:t>Produção de pepino orgânico – Sitio Samambaia, Sobradinho, DF</a:t>
            </a:r>
            <a:endParaRPr lang="pt-BR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5781" y="327818"/>
            <a:ext cx="4368114" cy="1325563"/>
          </a:xfrm>
        </p:spPr>
        <p:txBody>
          <a:bodyPr/>
          <a:lstStyle/>
          <a:p>
            <a:r>
              <a:rPr lang="pt-BR" sz="3600" b="1" dirty="0" smtClean="0">
                <a:solidFill>
                  <a:srgbClr val="003300"/>
                </a:solidFill>
              </a:rPr>
              <a:t>Produção Integrada</a:t>
            </a:r>
            <a:endParaRPr lang="pt-BR" sz="3600" b="1" dirty="0">
              <a:solidFill>
                <a:srgbClr val="0033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2" descr="Hortaliças em Revista: nova edição aborda a produção integrada de pimentão  - Portal Embrapa"/>
          <p:cNvSpPr>
            <a:spLocks noChangeAspect="1" noChangeArrowheads="1"/>
          </p:cNvSpPr>
          <p:nvPr/>
        </p:nvSpPr>
        <p:spPr bwMode="auto">
          <a:xfrm>
            <a:off x="155575" y="-914400"/>
            <a:ext cx="13906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099306"/>
            <a:ext cx="3187907" cy="436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3496624" y="2006449"/>
            <a:ext cx="80946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sz="2000" dirty="0" smtClean="0">
                <a:ea typeface="Times New Roman" panose="02020603050405020304" pitchFamily="18" charset="0"/>
              </a:rPr>
              <a:t> Elaboração </a:t>
            </a:r>
            <a:r>
              <a:rPr lang="pt-BR" sz="2000" dirty="0">
                <a:ea typeface="Times New Roman" panose="02020603050405020304" pitchFamily="18" charset="0"/>
              </a:rPr>
              <a:t>de uma proposição de Normas Técnicas </a:t>
            </a:r>
            <a:r>
              <a:rPr lang="pt-BR" sz="2000" dirty="0" smtClean="0">
                <a:ea typeface="Times New Roman" panose="02020603050405020304" pitchFamily="18" charset="0"/>
              </a:rPr>
              <a:t>Específicas </a:t>
            </a:r>
            <a:r>
              <a:rPr lang="pt-BR" sz="2000" dirty="0">
                <a:ea typeface="Times New Roman" panose="02020603050405020304" pitchFamily="18" charset="0"/>
              </a:rPr>
              <a:t>para o </a:t>
            </a:r>
            <a:endParaRPr lang="pt-BR" sz="2000" dirty="0" smtClean="0">
              <a:ea typeface="Times New Roman" panose="02020603050405020304" pitchFamily="18" charset="0"/>
            </a:endParaRPr>
          </a:p>
          <a:p>
            <a:r>
              <a:rPr lang="pt-BR" sz="2000" dirty="0" smtClean="0">
                <a:ea typeface="Times New Roman" panose="02020603050405020304" pitchFamily="18" charset="0"/>
              </a:rPr>
              <a:t>     Sistema </a:t>
            </a:r>
            <a:r>
              <a:rPr lang="pt-BR" sz="2000" dirty="0">
                <a:ea typeface="Times New Roman" panose="02020603050405020304" pitchFamily="18" charset="0"/>
              </a:rPr>
              <a:t>de Produção Integrada de </a:t>
            </a:r>
            <a:r>
              <a:rPr lang="pt-BR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Pimentão</a:t>
            </a:r>
            <a:r>
              <a:rPr lang="pt-BR" sz="2000" dirty="0">
                <a:ea typeface="Times New Roman" panose="02020603050405020304" pitchFamily="18" charset="0"/>
              </a:rPr>
              <a:t> no Distrito </a:t>
            </a:r>
            <a:r>
              <a:rPr lang="pt-BR" sz="2000" dirty="0" smtClean="0">
                <a:ea typeface="Times New Roman" panose="02020603050405020304" pitchFamily="18" charset="0"/>
              </a:rPr>
              <a:t>Federal. </a:t>
            </a:r>
          </a:p>
          <a:p>
            <a:r>
              <a:rPr lang="pt-BR" sz="2000" dirty="0" smtClean="0"/>
              <a:t>     Instrução Normativa </a:t>
            </a:r>
            <a:r>
              <a:rPr lang="pt-BR" sz="2000" dirty="0"/>
              <a:t>nº </a:t>
            </a:r>
            <a:r>
              <a:rPr lang="pt-BR" sz="2000" dirty="0" smtClean="0"/>
              <a:t>40</a:t>
            </a:r>
            <a:r>
              <a:rPr lang="pt-BR" sz="2000" dirty="0"/>
              <a:t>, de 09 de agosto de </a:t>
            </a:r>
            <a:r>
              <a:rPr lang="pt-BR" sz="2000" dirty="0" smtClean="0"/>
              <a:t>2018, Mapa.</a:t>
            </a:r>
          </a:p>
          <a:p>
            <a:endParaRPr lang="pt-BR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000" dirty="0" smtClean="0">
                <a:ea typeface="Times New Roman" panose="02020603050405020304" pitchFamily="18" charset="0"/>
              </a:rPr>
              <a:t>Elaboração </a:t>
            </a:r>
            <a:r>
              <a:rPr lang="pt-BR" sz="2000" dirty="0">
                <a:ea typeface="Times New Roman" panose="02020603050405020304" pitchFamily="18" charset="0"/>
              </a:rPr>
              <a:t>das normas técnicas para a implantação da Produção </a:t>
            </a:r>
            <a:r>
              <a:rPr lang="pt-BR" sz="2000" dirty="0" smtClean="0">
                <a:ea typeface="Times New Roman" panose="02020603050405020304" pitchFamily="18" charset="0"/>
              </a:rPr>
              <a:t>     Integrada </a:t>
            </a:r>
            <a:r>
              <a:rPr lang="pt-BR" sz="2000" dirty="0">
                <a:ea typeface="Times New Roman" panose="02020603050405020304" pitchFamily="18" charset="0"/>
              </a:rPr>
              <a:t>de </a:t>
            </a:r>
            <a:r>
              <a:rPr lang="pt-BR" sz="2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Folhosas, Inflorescências e Condimentares</a:t>
            </a:r>
            <a:r>
              <a:rPr lang="pt-BR" sz="2000" dirty="0" smtClean="0">
                <a:ea typeface="Times New Roman" panose="02020603050405020304" pitchFamily="18" charset="0"/>
              </a:rPr>
              <a:t> </a:t>
            </a:r>
            <a:r>
              <a:rPr lang="pt-BR" sz="2000" dirty="0">
                <a:ea typeface="Times New Roman" panose="02020603050405020304" pitchFamily="18" charset="0"/>
              </a:rPr>
              <a:t>no Brasil. </a:t>
            </a:r>
            <a:r>
              <a:rPr lang="pt-BR" sz="2000" dirty="0" smtClean="0">
                <a:ea typeface="Times New Roman" panose="02020603050405020304" pitchFamily="18" charset="0"/>
              </a:rPr>
              <a:t>Instrução Normativa </a:t>
            </a:r>
            <a:r>
              <a:rPr lang="pt-BR" sz="2000" dirty="0"/>
              <a:t>nº </a:t>
            </a:r>
            <a:r>
              <a:rPr lang="pt-BR" sz="2000" dirty="0" smtClean="0"/>
              <a:t>1, de 11 de janeiro de 2021, Mapa.</a:t>
            </a:r>
            <a:endParaRPr lang="pt-BR" sz="2000" dirty="0"/>
          </a:p>
          <a:p>
            <a:pPr algn="just"/>
            <a:r>
              <a:rPr lang="pt-BR" sz="2000" b="1" dirty="0">
                <a:ea typeface="Times New Roman" panose="02020603050405020304" pitchFamily="18" charset="0"/>
              </a:rPr>
              <a:t>  </a:t>
            </a:r>
            <a:endParaRPr lang="pt-B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2000" dirty="0" smtClean="0">
                <a:ea typeface="Times New Roman" panose="02020603050405020304" pitchFamily="18" charset="0"/>
              </a:rPr>
              <a:t>Incremento </a:t>
            </a:r>
            <a:r>
              <a:rPr lang="pt-BR" sz="2000" dirty="0">
                <a:ea typeface="Times New Roman" panose="02020603050405020304" pitchFamily="18" charset="0"/>
              </a:rPr>
              <a:t>da Produção Integrada Agropecuária como política pública de produção de hortaliças com qualidade e segurança alimentar de forma </a:t>
            </a:r>
            <a:r>
              <a:rPr lang="pt-BR" sz="2000" dirty="0" smtClean="0">
                <a:ea typeface="Times New Roman" panose="02020603050405020304" pitchFamily="18" charset="0"/>
              </a:rPr>
              <a:t>sustentável (</a:t>
            </a:r>
            <a:r>
              <a:rPr lang="pt-BR" sz="2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Tomate, Mandioquinha-salsa e Batata-doce</a:t>
            </a:r>
            <a:r>
              <a:rPr lang="pt-BR" sz="2000" dirty="0" smtClean="0">
                <a:ea typeface="Times New Roman" panose="02020603050405020304" pitchFamily="18" charset="0"/>
              </a:rPr>
              <a:t>). </a:t>
            </a:r>
            <a:endParaRPr lang="pt-BR" sz="2000" dirty="0"/>
          </a:p>
          <a:p>
            <a:pPr algn="just"/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</a:rPr>
              <a:t>    </a:t>
            </a:r>
            <a:r>
              <a:rPr lang="pt-BR" dirty="0">
                <a:latin typeface="arial,helvetica,sans-serif"/>
              </a:rPr>
              <a:t>  </a:t>
            </a:r>
            <a:endParaRPr lang="pt-BR" dirty="0">
              <a:effectLst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mail.google.com/mail/u/0?ui=2&amp;ik=942bc85db9&amp;attid=0.1&amp;permmsgid=msg-f:1781930553348281180&amp;th=18bab065aebd535c&amp;view=fimg&amp;fur=ip&amp;sz=s0-l75-ft&amp;attbid=ANGjdJ-ab0AFBruql7KVhzrMJSJP6n2S60hg-IvtkS4oZtOgnoyZiAdS52SFRzW7vZtCXXGg249ZiuHewVKkE42wJDf3oVuJo-0tLHBaUBuB2Dq_95Y_7nCVhaafMhI&amp;disp=emb&amp;realattid=18bab0610f4bd664def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597081" y="171176"/>
            <a:ext cx="1392195" cy="185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6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93" y="659027"/>
            <a:ext cx="4843045" cy="523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5" y="669128"/>
            <a:ext cx="4464907" cy="522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90092" y="0"/>
            <a:ext cx="69458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 marL="1143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 marL="1600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 marL="20574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pt-BR" sz="3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 ‘indoor”</a:t>
            </a:r>
            <a:endParaRPr lang="pt-BR" sz="32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775" y="35512"/>
            <a:ext cx="10515600" cy="1325563"/>
          </a:xfrm>
        </p:spPr>
        <p:txBody>
          <a:bodyPr/>
          <a:lstStyle/>
          <a:p>
            <a:r>
              <a:rPr lang="pt-BR" sz="3600" b="1" i="1" dirty="0" err="1" smtClean="0">
                <a:solidFill>
                  <a:srgbClr val="003300"/>
                </a:solidFill>
              </a:rPr>
              <a:t>Minor</a:t>
            </a:r>
            <a:r>
              <a:rPr lang="pt-BR" sz="3600" b="1" i="1" dirty="0" smtClean="0">
                <a:solidFill>
                  <a:srgbClr val="003300"/>
                </a:solidFill>
              </a:rPr>
              <a:t> </a:t>
            </a:r>
            <a:r>
              <a:rPr lang="pt-BR" sz="3600" b="1" i="1" dirty="0" err="1" smtClean="0">
                <a:solidFill>
                  <a:srgbClr val="003300"/>
                </a:solidFill>
              </a:rPr>
              <a:t>crops</a:t>
            </a:r>
            <a:endParaRPr lang="pt-BR" sz="3600" b="1" i="1" dirty="0">
              <a:solidFill>
                <a:srgbClr val="0033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430" y="1090068"/>
            <a:ext cx="6035400" cy="465277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4546" y="1027907"/>
            <a:ext cx="5511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Normatização </a:t>
            </a:r>
            <a:r>
              <a:rPr lang="pt-BR" sz="2000" dirty="0"/>
              <a:t>dos produtos para uso nas </a:t>
            </a:r>
            <a:r>
              <a:rPr lang="pt-BR" sz="2000" dirty="0" err="1"/>
              <a:t>minor</a:t>
            </a:r>
            <a:r>
              <a:rPr lang="pt-BR" sz="2000" dirty="0"/>
              <a:t> </a:t>
            </a:r>
            <a:r>
              <a:rPr lang="pt-BR" sz="2000" dirty="0" err="1"/>
              <a:t>crops</a:t>
            </a:r>
            <a:r>
              <a:rPr lang="pt-BR" sz="2000" dirty="0"/>
              <a:t>, também conhecidas como </a:t>
            </a:r>
            <a:r>
              <a:rPr lang="pt-BR" sz="2000" dirty="0">
                <a:solidFill>
                  <a:srgbClr val="FF0000"/>
                </a:solidFill>
              </a:rPr>
              <a:t>Culturas de Suporte Fitossanitário Insuficiente (CSFI)</a:t>
            </a:r>
            <a:r>
              <a:rPr lang="pt-BR" sz="2000" dirty="0"/>
              <a:t>, aquelas que não contam com produtos agroquímicos registrados para o seu manejo. </a:t>
            </a:r>
            <a:endParaRPr lang="pt-BR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A </a:t>
            </a:r>
            <a:r>
              <a:rPr lang="pt-BR" sz="2000" dirty="0"/>
              <a:t>Instrução Normativa Conjunta (INC) 01/2014 sistematizou o processo para a extrapolação e uso de agroquímicos para o manejo destas culturas. Esta medida trouxe avanço significativo na legislação, criando um cenário de maior legalidade e segurança para produção rural.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0092" y="0"/>
            <a:ext cx="6945887" cy="13255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Hortas Urbanas e </a:t>
            </a:r>
            <a:r>
              <a:rPr lang="pt-BR" sz="32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Periurbanas</a:t>
            </a:r>
            <a:endParaRPr lang="pt-BR" sz="32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146" y="1056502"/>
            <a:ext cx="3535577" cy="47141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124" y="1056502"/>
            <a:ext cx="3535577" cy="4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ítulo 1"/>
          <p:cNvSpPr>
            <a:spLocks noGrp="1"/>
          </p:cNvSpPr>
          <p:nvPr>
            <p:ph type="ctrTitle"/>
          </p:nvPr>
        </p:nvSpPr>
        <p:spPr>
          <a:xfrm>
            <a:off x="939115" y="-512227"/>
            <a:ext cx="9298459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28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minimizar as pragas e doenças e reduzir a aplicação de defensivos agrícolas?</a:t>
            </a:r>
            <a:endParaRPr lang="pt-BR" altLang="pt-BR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3" name="Subtítulo 2"/>
          <p:cNvSpPr>
            <a:spLocks noGrp="1"/>
          </p:cNvSpPr>
          <p:nvPr>
            <p:ph type="subTitle" idx="1"/>
          </p:nvPr>
        </p:nvSpPr>
        <p:spPr>
          <a:xfrm>
            <a:off x="667264" y="1352508"/>
            <a:ext cx="11112843" cy="5256212"/>
          </a:xfrm>
        </p:spPr>
        <p:txBody>
          <a:bodyPr>
            <a:normAutofit fontScale="77500" lnSpcReduction="20000"/>
          </a:bodyPr>
          <a:lstStyle/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000" dirty="0">
                <a:cs typeface="Arial" panose="020B0604020202020204" pitchFamily="34" charset="0"/>
              </a:rPr>
              <a:t> </a:t>
            </a: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Cultivo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protegido</a:t>
            </a:r>
          </a:p>
          <a:p>
            <a:pPr algn="l" eaLnBrk="1" hangingPunct="1">
              <a:spcAft>
                <a:spcPct val="0"/>
              </a:spcAft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Utilização de variedades resistentes</a:t>
            </a: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Eliminação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de fontes de </a:t>
            </a:r>
            <a:r>
              <a:rPr lang="pt-BR" altLang="pt-B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inóculo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(hospedeiros alternativos, </a:t>
            </a:r>
            <a:endParaRPr lang="pt-BR" altLang="pt-BR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0"/>
              </a:spcAft>
            </a:pP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resíduos de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culturas, plantas doentes)</a:t>
            </a:r>
          </a:p>
          <a:p>
            <a:pPr algn="l">
              <a:spcAft>
                <a:spcPct val="0"/>
              </a:spcAft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Práticas culturais </a:t>
            </a: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(irrigação, rotação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de culturas, </a:t>
            </a: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espaçamento, </a:t>
            </a:r>
          </a:p>
          <a:p>
            <a:pPr algn="l">
              <a:spcAft>
                <a:spcPct val="0"/>
              </a:spcAft>
            </a:pP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armadilhas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etc.)</a:t>
            </a: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Enxertia</a:t>
            </a: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Programas de certificação de sementes ou indexação</a:t>
            </a: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Controle biológico (parasitoides, predadores, “</a:t>
            </a:r>
            <a:r>
              <a:rPr lang="pt-BR" altLang="pt-B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weed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feeders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 Tratamento </a:t>
            </a:r>
            <a:r>
              <a:rPr lang="pt-BR" altLang="pt-BR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alt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61" y="1041950"/>
            <a:ext cx="1927655" cy="1445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89" y="2772783"/>
            <a:ext cx="1604663" cy="261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84" y="902184"/>
            <a:ext cx="2080054" cy="1560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632" y="3720678"/>
            <a:ext cx="1664102" cy="2218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732" y="1642464"/>
            <a:ext cx="1365811" cy="182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36" y="6196613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841" y="6110094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6523" y="525155"/>
            <a:ext cx="10515600" cy="1325563"/>
          </a:xfrm>
        </p:spPr>
        <p:txBody>
          <a:bodyPr/>
          <a:lstStyle/>
          <a:p>
            <a:r>
              <a:rPr lang="pt-BR" sz="3600" b="1" dirty="0" smtClean="0">
                <a:solidFill>
                  <a:srgbClr val="003300"/>
                </a:solidFill>
              </a:rPr>
              <a:t>Cultivo Protegido</a:t>
            </a:r>
            <a:endParaRPr lang="pt-BR" sz="3600" b="1" dirty="0">
              <a:solidFill>
                <a:srgbClr val="0033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32337" y="2278320"/>
            <a:ext cx="7761668" cy="435133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 err="1" smtClean="0"/>
              <a:t>Hidroponia</a:t>
            </a:r>
            <a:r>
              <a:rPr lang="pt-BR" sz="2400" dirty="0" smtClean="0"/>
              <a:t> (folhosas)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 err="1" smtClean="0"/>
              <a:t>Aeroponia</a:t>
            </a:r>
            <a:r>
              <a:rPr lang="pt-BR" sz="2400" dirty="0" smtClean="0"/>
              <a:t> (alho-semente, batata-semente)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 smtClean="0"/>
              <a:t>Cultivo sem solo (morango, tomate, pimentão)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 smtClean="0"/>
              <a:t>Indoor / Vertical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 smtClean="0"/>
              <a:t>Mudas / </a:t>
            </a:r>
            <a:r>
              <a:rPr lang="pt-BR" sz="2400" dirty="0" err="1" smtClean="0"/>
              <a:t>Microgreens</a:t>
            </a:r>
            <a:r>
              <a:rPr lang="pt-BR" sz="2400" dirty="0" smtClean="0"/>
              <a:t> / Baby </a:t>
            </a:r>
            <a:r>
              <a:rPr lang="pt-BR" sz="2400" dirty="0" err="1" smtClean="0"/>
              <a:t>leaf</a:t>
            </a:r>
            <a:endParaRPr lang="pt-BR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dentro estu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9" y="140752"/>
            <a:ext cx="3220278" cy="18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7" y="1765107"/>
            <a:ext cx="3220278" cy="18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74" y="3001707"/>
            <a:ext cx="2305129" cy="289981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7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84606" y="65386"/>
            <a:ext cx="4901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srgbClr val="0C6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Agronegócio brasileiro</a:t>
            </a:r>
            <a:endParaRPr lang="pt-BR" sz="3200" b="1" dirty="0">
              <a:solidFill>
                <a:srgbClr val="0C6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720371" y="1009153"/>
            <a:ext cx="411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304050"/>
                </a:solidFill>
                <a:latin typeface="roboto slab"/>
              </a:rPr>
              <a:t>Agronegócio </a:t>
            </a:r>
            <a:r>
              <a:rPr lang="pt-BR" b="1" dirty="0">
                <a:solidFill>
                  <a:srgbClr val="304050"/>
                </a:solidFill>
                <a:latin typeface="roboto slab"/>
              </a:rPr>
              <a:t>brasileiro preserva 33,2% do território brasileiro, diz </a:t>
            </a:r>
            <a:r>
              <a:rPr lang="pt-BR" b="1" dirty="0" smtClean="0">
                <a:solidFill>
                  <a:srgbClr val="304050"/>
                </a:solidFill>
                <a:latin typeface="roboto slab"/>
              </a:rPr>
              <a:t>Embrapa</a:t>
            </a:r>
          </a:p>
          <a:p>
            <a:endParaRPr lang="pt-BR" b="1" dirty="0">
              <a:solidFill>
                <a:srgbClr val="304050"/>
              </a:solidFill>
              <a:latin typeface="roboto slab"/>
            </a:endParaRPr>
          </a:p>
          <a:p>
            <a:r>
              <a:rPr lang="pt-BR" dirty="0">
                <a:solidFill>
                  <a:srgbClr val="304050"/>
                </a:solidFill>
                <a:latin typeface="roboto"/>
              </a:rPr>
              <a:t>As áreas dedicadas à preservação da vegetação nativa pelo agronegócio brasileiro somam 282,8 milhões de hectares</a:t>
            </a:r>
            <a:endParaRPr lang="pt-BR" b="0" i="0" dirty="0">
              <a:solidFill>
                <a:srgbClr val="304050"/>
              </a:solidFill>
              <a:effectLst/>
              <a:latin typeface="roboto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2" y="1009153"/>
            <a:ext cx="3882131" cy="38062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371" y="3355157"/>
            <a:ext cx="4119000" cy="25637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57" y="1371968"/>
            <a:ext cx="2400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xan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1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61795" name="Espaço Reservado para Conteúdo 5" descr="0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 b="757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4 CuadroTexto"/>
          <p:cNvSpPr txBox="1"/>
          <p:nvPr/>
        </p:nvSpPr>
        <p:spPr>
          <a:xfrm>
            <a:off x="1531937" y="5805489"/>
            <a:ext cx="9403917" cy="369332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kern="0" dirty="0">
                <a:solidFill>
                  <a:srgbClr val="C00000"/>
                </a:solidFill>
              </a:rPr>
              <a:t>‘BRS Imigrante’ (25.000 plantas) em área contaminada com </a:t>
            </a:r>
            <a:r>
              <a:rPr lang="pt-BR" b="1" kern="0" dirty="0" err="1">
                <a:solidFill>
                  <a:srgbClr val="C00000"/>
                </a:solidFill>
              </a:rPr>
              <a:t>Fusarium</a:t>
            </a:r>
            <a:r>
              <a:rPr lang="pt-BR" b="1" kern="0" dirty="0">
                <a:solidFill>
                  <a:srgbClr val="C00000"/>
                </a:solidFill>
              </a:rPr>
              <a:t> raça 3 - Paty do Alferes, RJ</a:t>
            </a:r>
          </a:p>
        </p:txBody>
      </p:sp>
    </p:spTree>
    <p:extLst>
      <p:ext uri="{BB962C8B-B14F-4D97-AF65-F5344CB8AC3E}">
        <p14:creationId xmlns:p14="http://schemas.microsoft.com/office/powerpoint/2010/main" val="6567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89" y="1906073"/>
            <a:ext cx="5481853" cy="388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494172" y="2459864"/>
            <a:ext cx="5062470" cy="542681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Arial Unicode MS" pitchFamily="34" charset="-128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>
              <a:defRPr/>
            </a:pPr>
            <a:r>
              <a:rPr lang="pt-BR" sz="6600" b="1" dirty="0" smtClean="0">
                <a:solidFill>
                  <a:srgbClr val="4F81BD">
                    <a:lumMod val="75000"/>
                  </a:srgbClr>
                </a:solidFill>
                <a:latin typeface="Andalus" pitchFamily="2" charset="-78"/>
                <a:cs typeface="Andalus" pitchFamily="2" charset="-78"/>
              </a:rPr>
              <a:t>BRS ALFA ORGÂNICA</a:t>
            </a:r>
            <a:br>
              <a:rPr lang="pt-BR" sz="6600" b="1" dirty="0" smtClean="0">
                <a:solidFill>
                  <a:srgbClr val="4F81BD">
                    <a:lumMod val="75000"/>
                  </a:srgbClr>
                </a:solidFill>
                <a:latin typeface="Andalus" pitchFamily="2" charset="-78"/>
                <a:cs typeface="Andalus" pitchFamily="2" charset="-78"/>
              </a:rPr>
            </a:br>
            <a:r>
              <a:rPr lang="pt-BR" sz="3600" b="1" dirty="0" smtClean="0">
                <a:solidFill>
                  <a:srgbClr val="4F81BD">
                    <a:lumMod val="75000"/>
                  </a:srgbClr>
                </a:solidFill>
                <a:cs typeface="Andalus" pitchFamily="2" charset="-78"/>
              </a:rPr>
              <a:t>Cultivar para sistemas agroecológicos</a:t>
            </a:r>
            <a:endParaRPr lang="pt-BR" sz="3600" b="1" dirty="0">
              <a:solidFill>
                <a:srgbClr val="4F81BD">
                  <a:lumMod val="75000"/>
                </a:srgbClr>
              </a:solidFill>
              <a:cs typeface="Andalus" pitchFamily="2" charset="-78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878247" y="303298"/>
            <a:ext cx="8228013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Arial Unicode MS" pitchFamily="34" charset="-128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r>
              <a:rPr lang="pt-BR" altLang="pt-BR" sz="3200" b="1" dirty="0" smtClean="0">
                <a:solidFill>
                  <a:srgbClr val="006600"/>
                </a:solidFill>
              </a:rPr>
              <a:t>Cultivares</a:t>
            </a:r>
            <a:endParaRPr lang="pt-BR" altLang="pt-BR" sz="3200" b="1" dirty="0">
              <a:solidFill>
                <a:srgbClr val="0066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9" y="712870"/>
            <a:ext cx="3902242" cy="386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52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>
            <a:normAutofit/>
          </a:bodyPr>
          <a:lstStyle/>
          <a:p>
            <a:pPr algn="ctr" rtl="0"/>
            <a:r>
              <a:rPr lang="pt-BR" sz="36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Bioinsumos e Agricultura </a:t>
            </a:r>
            <a:r>
              <a:rPr lang="pt-BR" sz="36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Orgânica</a:t>
            </a:r>
            <a:r>
              <a:rPr lang="pt-BR" sz="36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Inovação com </a:t>
            </a:r>
            <a:r>
              <a:rPr lang="pt-BR" sz="36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  <a:endParaRPr lang="pt-BR" sz="36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2172576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34962" y="1548714"/>
            <a:ext cx="7175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 localizada (gotejamento)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07176" y="312252"/>
            <a:ext cx="892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Densidade de Plantas / Espaçamento – </a:t>
            </a:r>
            <a:r>
              <a:rPr lang="pt-BR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Botrytis</a:t>
            </a:r>
            <a:r>
              <a:rPr lang="pt-BR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em tomate</a:t>
            </a:r>
            <a:endParaRPr lang="pt-BR" sz="24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75" y="1070637"/>
            <a:ext cx="3516910" cy="46892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678" y="1070637"/>
            <a:ext cx="3516910" cy="46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61027" y="1419316"/>
            <a:ext cx="98752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dirty="0">
                <a:latin typeface="Arial" pitchFamily="34" charset="0"/>
                <a:cs typeface="Arial" pitchFamily="34" charset="0"/>
              </a:rPr>
              <a:t>Importante instrumento de política agrícola e gestão de riscos na agricultura.</a:t>
            </a:r>
          </a:p>
          <a:p>
            <a:pPr algn="just"/>
            <a:endParaRPr lang="pt-BR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>
                <a:latin typeface="Arial" pitchFamily="34" charset="0"/>
                <a:cs typeface="Arial" pitchFamily="34" charset="0"/>
              </a:rPr>
              <a:t>Objetivo:  Minimizar riscos relacionados aos fenômenos climáticos adversos.</a:t>
            </a:r>
          </a:p>
          <a:p>
            <a:pPr marL="285750" indent="-285750" algn="just">
              <a:buFontTx/>
              <a:buChar char="-"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>
                <a:latin typeface="Arial" pitchFamily="34" charset="0"/>
                <a:cs typeface="Arial" pitchFamily="34" charset="0"/>
              </a:rPr>
              <a:t>Permite a cada município do Brasil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identificar a </a:t>
            </a:r>
            <a:r>
              <a:rPr lang="pt-BR" dirty="0">
                <a:latin typeface="Arial" pitchFamily="34" charset="0"/>
                <a:cs typeface="Arial" pitchFamily="34" charset="0"/>
              </a:rPr>
              <a:t>melhor época de plantio das culturas, nos diferentes tipos de solo e ciclos de cultivares.</a:t>
            </a:r>
          </a:p>
          <a:p>
            <a:pPr marL="285750" indent="-285750" algn="just">
              <a:buFontTx/>
              <a:buChar char="-"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>
                <a:latin typeface="Arial" pitchFamily="34" charset="0"/>
                <a:cs typeface="Arial" pitchFamily="34" charset="0"/>
              </a:rPr>
              <a:t>Está baseado em um Software de fácil uso. Tornou-se uns dos principais instrumentos para os agentes financeiros na análises de créditos e seguros rurais. </a:t>
            </a:r>
          </a:p>
          <a:p>
            <a:pPr marL="285750" indent="-285750" algn="just">
              <a:buFontTx/>
              <a:buChar char="-"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49742" y="124610"/>
            <a:ext cx="9732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Zoneamento Agrícola de Risco Climático – ZARC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2829" y="4883780"/>
            <a:ext cx="11951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latin typeface="Arial" pitchFamily="34" charset="0"/>
                <a:cs typeface="Arial" pitchFamily="34" charset="0"/>
              </a:rPr>
              <a:t>Fonte: https://www.gov.br/agricultura/pt-br/assuntos/riscos-seguro/programa-nacional-de-zoneamento-agricola-de-risco-climatico/zoneamento-agricola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85" y="1120093"/>
            <a:ext cx="2766308" cy="13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853514" y="595712"/>
            <a:ext cx="7987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Tomate – Venda Nova do Imigrante, ES</a:t>
            </a:r>
            <a:endParaRPr lang="pt-B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684" y="2158373"/>
            <a:ext cx="1896246" cy="25283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687" y="2157997"/>
            <a:ext cx="1896246" cy="25283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467" y="2157997"/>
            <a:ext cx="1896387" cy="25285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357" y="2158185"/>
            <a:ext cx="1882804" cy="252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102" y="2157997"/>
            <a:ext cx="1896246" cy="25283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610" y="2157998"/>
            <a:ext cx="1916238" cy="2528327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014933" y="4967416"/>
            <a:ext cx="4568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Última safra – 900 caixas / 1000 plantas</a:t>
            </a:r>
          </a:p>
          <a:p>
            <a:pPr algn="ctr"/>
            <a:r>
              <a:rPr lang="pt-BR" sz="2000" b="1" dirty="0" smtClean="0"/>
              <a:t>Sem defensivos químicos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749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191971" y="430888"/>
            <a:ext cx="3464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Alimento Seguro</a:t>
            </a:r>
            <a:endParaRPr lang="pt-BR" sz="32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607" y="1292651"/>
            <a:ext cx="3224142" cy="430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61" y="1292652"/>
            <a:ext cx="3223678" cy="429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48" y="1292652"/>
            <a:ext cx="3223360" cy="429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8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689" y="6258270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1984" t="32784" r="32983" b="28210"/>
          <a:stretch/>
        </p:blipFill>
        <p:spPr>
          <a:xfrm>
            <a:off x="2380737" y="677285"/>
            <a:ext cx="7029266" cy="44023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36134" y="5153761"/>
            <a:ext cx="767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- Brasil: 44º ranking de utilização de agrotóxicos (FAO/ONU)</a:t>
            </a:r>
          </a:p>
          <a:p>
            <a:r>
              <a:rPr lang="pt-BR" sz="2000" b="1" dirty="0" smtClean="0"/>
              <a:t>- </a:t>
            </a:r>
            <a:r>
              <a:rPr lang="pt-BR" sz="2000" b="1" dirty="0"/>
              <a:t>PL 6299/02 – modernização da legislação</a:t>
            </a:r>
          </a:p>
        </p:txBody>
      </p:sp>
      <p:sp>
        <p:nvSpPr>
          <p:cNvPr id="7" name="CaixaDeTexto 1"/>
          <p:cNvSpPr txBox="1"/>
          <p:nvPr/>
        </p:nvSpPr>
        <p:spPr>
          <a:xfrm>
            <a:off x="3816532" y="64273"/>
            <a:ext cx="5513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 Narrow" pitchFamily="34" charset="0"/>
              </a:rPr>
              <a:t>O agro brasileiro</a:t>
            </a:r>
          </a:p>
          <a:p>
            <a:pPr algn="ctr"/>
            <a:r>
              <a:rPr lang="pt-BR" sz="3200" b="1" dirty="0">
                <a:latin typeface="Arial Narrow" pitchFamily="34" charset="0"/>
              </a:rPr>
              <a:t>- seguro -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08" y="6158257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1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" y="0"/>
            <a:ext cx="12192000" cy="6858024"/>
            <a:chOff x="-32" y="0"/>
            <a:chExt cx="9160883" cy="6858024"/>
          </a:xfrm>
        </p:grpSpPr>
        <p:pic>
          <p:nvPicPr>
            <p:cNvPr id="2050" name="Picture 2" descr="C:\Users\PC\Dropbox\FUNDO DE PALCO - 44anos_5x3m_baix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0"/>
              <a:ext cx="9144000" cy="548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3"/>
            <p:cNvSpPr/>
            <p:nvPr/>
          </p:nvSpPr>
          <p:spPr>
            <a:xfrm>
              <a:off x="-32" y="3356992"/>
              <a:ext cx="9144000" cy="3501032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4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  <a:gs pos="49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2801" y="29344"/>
              <a:ext cx="3448050" cy="2266950"/>
            </a:xfrm>
            <a:prstGeom prst="rect">
              <a:avLst/>
            </a:prstGeom>
          </p:spPr>
        </p:pic>
      </p:grpSp>
      <p:sp>
        <p:nvSpPr>
          <p:cNvPr id="4" name="Retângulo 3"/>
          <p:cNvSpPr/>
          <p:nvPr/>
        </p:nvSpPr>
        <p:spPr>
          <a:xfrm>
            <a:off x="2817341" y="4456822"/>
            <a:ext cx="6096000" cy="1841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500"/>
              </a:spcBef>
            </a:pPr>
            <a:r>
              <a:rPr lang="pt-BR" alt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Grato pela atenção</a:t>
            </a:r>
          </a:p>
          <a:p>
            <a:pPr algn="ctr">
              <a:spcBef>
                <a:spcPts val="2500"/>
              </a:spcBef>
            </a:pPr>
            <a:r>
              <a:rPr lang="pt-BR" alt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hlinkClick r:id="rId4"/>
              </a:rPr>
              <a:t>warley.nascimento@embrapa.br</a:t>
            </a:r>
            <a:endParaRPr lang="pt-BR" altLang="pt-BR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algn="ctr">
              <a:spcBef>
                <a:spcPts val="2500"/>
              </a:spcBef>
            </a:pPr>
            <a:r>
              <a:rPr lang="pt-BR" alt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@</a:t>
            </a:r>
            <a:r>
              <a:rPr lang="pt-BR" altLang="pt-BR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warleymarcosnascimento</a:t>
            </a:r>
            <a:endParaRPr lang="pt-BR" altLang="pt-BR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sp>
        <p:nvSpPr>
          <p:cNvPr id="4" name="Retângulo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047999" y="889844"/>
            <a:ext cx="834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Arial" panose="020B0604020202020204" pitchFamily="34" charset="0"/>
            </a:endParaRPr>
          </a:p>
        </p:txBody>
      </p:sp>
      <p:pic>
        <p:nvPicPr>
          <p:cNvPr id="6148" name="Picture 4" descr="FAO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635"/>
            <a:ext cx="12192000" cy="506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3182" y="8055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Proclamado na 74ª sessão da Assembleia Geral da ONU, </a:t>
            </a:r>
            <a:r>
              <a:rPr lang="pt-BR" sz="1600" b="1" dirty="0" smtClean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 das Frutas e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Hortaliças 2021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pt-BR" sz="1600" b="1" dirty="0" smtClean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dedicado à sensibilização sobre o importante papel das frutas e </a:t>
            </a:r>
            <a:r>
              <a:rPr lang="pt-BR" sz="1600" b="1" dirty="0" smtClean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hortaliças na </a:t>
            </a:r>
            <a:r>
              <a:rPr lang="pt-BR" sz="16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nutrição humana, segurança alimentar e saúde.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Valor Bruto da Produção Agropecuária de 2022 é estimado em R$ 1,2 trilh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5" y="70405"/>
            <a:ext cx="11540821" cy="59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 bwMode="auto">
          <a:xfrm>
            <a:off x="5260098" y="3793109"/>
            <a:ext cx="1222131" cy="211016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4747956" y="4558462"/>
            <a:ext cx="1717797" cy="197453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618363" y="3073863"/>
            <a:ext cx="1222131" cy="520995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49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7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74476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anose="02020603050405020304" pitchFamily="18" charset="0"/>
              </a:rPr>
              <a:t>Importância Sócio - econômica da Cadeia Produtiva de Hortaliças</a:t>
            </a:r>
            <a:endParaRPr lang="pt-BR" sz="28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18534" y="3049784"/>
            <a:ext cx="70589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003300"/>
                </a:solidFill>
              </a:rPr>
              <a:t>Geração de emprego (3,5 a 4 milhões)</a:t>
            </a:r>
          </a:p>
          <a:p>
            <a:endParaRPr lang="pt-BR" sz="2800" b="1" dirty="0" smtClean="0">
              <a:solidFill>
                <a:srgbClr val="0033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003300"/>
                </a:solidFill>
              </a:rPr>
              <a:t>Manutenção do homem no campo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800" b="1" dirty="0">
              <a:solidFill>
                <a:srgbClr val="0033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F0000"/>
                </a:solidFill>
              </a:rPr>
              <a:t>Canais de comercialização (agregação de valores)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118535" y="1438669"/>
            <a:ext cx="6417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smtClean="0">
                <a:solidFill>
                  <a:srgbClr val="003300"/>
                </a:solidFill>
              </a:rPr>
              <a:t>Produção </a:t>
            </a:r>
            <a:r>
              <a:rPr lang="pt-BR" sz="2800" b="1" u="sng" dirty="0">
                <a:solidFill>
                  <a:srgbClr val="003300"/>
                </a:solidFill>
              </a:rPr>
              <a:t>anual </a:t>
            </a:r>
            <a:endParaRPr lang="pt-BR" sz="2800" b="1" u="sng" dirty="0" smtClean="0">
              <a:solidFill>
                <a:srgbClr val="003300"/>
              </a:solidFill>
            </a:endParaRPr>
          </a:p>
          <a:p>
            <a:r>
              <a:rPr lang="pt-BR" sz="2000" dirty="0" smtClean="0">
                <a:solidFill>
                  <a:srgbClr val="003300"/>
                </a:solidFill>
              </a:rPr>
              <a:t>Volume ~ 19,5 </a:t>
            </a:r>
            <a:r>
              <a:rPr lang="pt-BR" sz="2000" dirty="0">
                <a:solidFill>
                  <a:srgbClr val="003300"/>
                </a:solidFill>
              </a:rPr>
              <a:t>milhões de </a:t>
            </a:r>
            <a:r>
              <a:rPr lang="pt-BR" sz="2000" dirty="0" smtClean="0">
                <a:solidFill>
                  <a:srgbClr val="003300"/>
                </a:solidFill>
              </a:rPr>
              <a:t>toneladas</a:t>
            </a:r>
          </a:p>
          <a:p>
            <a:r>
              <a:rPr lang="pt-BR" sz="2000" dirty="0" smtClean="0">
                <a:solidFill>
                  <a:srgbClr val="003300"/>
                </a:solidFill>
              </a:rPr>
              <a:t>Área ~ 900 </a:t>
            </a:r>
            <a:r>
              <a:rPr lang="pt-BR" sz="2000" dirty="0">
                <a:solidFill>
                  <a:srgbClr val="003300"/>
                </a:solidFill>
              </a:rPr>
              <a:t>mil </a:t>
            </a:r>
            <a:r>
              <a:rPr lang="pt-BR" sz="2000" dirty="0" smtClean="0">
                <a:solidFill>
                  <a:srgbClr val="003300"/>
                </a:solidFill>
              </a:rPr>
              <a:t>ha</a:t>
            </a:r>
          </a:p>
          <a:p>
            <a:r>
              <a:rPr lang="pt-BR" sz="2000" dirty="0" smtClean="0">
                <a:solidFill>
                  <a:srgbClr val="003300"/>
                </a:solidFill>
              </a:rPr>
              <a:t>Valor (varejo) ~ R$ 50 bilhões (US$ 10 bilhões) </a:t>
            </a:r>
            <a:endParaRPr lang="pt-BR" sz="2000" dirty="0">
              <a:solidFill>
                <a:srgbClr val="00330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eages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7" y="994248"/>
            <a:ext cx="3295828" cy="2471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004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7" y="3466119"/>
            <a:ext cx="3295828" cy="2471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0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0971" y="77122"/>
            <a:ext cx="10515600" cy="1325563"/>
          </a:xfrm>
        </p:spPr>
        <p:txBody>
          <a:bodyPr/>
          <a:lstStyle/>
          <a:p>
            <a:r>
              <a:rPr lang="pt-BR" sz="3200" b="1" dirty="0" smtClean="0">
                <a:solidFill>
                  <a:srgbClr val="003300"/>
                </a:solidFill>
              </a:rPr>
              <a:t>Características da Cadeia Produtiva de Hortaliças</a:t>
            </a:r>
            <a:endParaRPr lang="pt-BR" sz="3200" b="1" dirty="0">
              <a:solidFill>
                <a:srgbClr val="0033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91608" y="854763"/>
            <a:ext cx="9579115" cy="435133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Grande </a:t>
            </a:r>
            <a:r>
              <a:rPr lang="pt-BR" sz="2400" b="1" dirty="0">
                <a:solidFill>
                  <a:schemeClr val="tx1"/>
                </a:solidFill>
              </a:rPr>
              <a:t>número de </a:t>
            </a:r>
            <a:r>
              <a:rPr lang="pt-BR" sz="2400" b="1" dirty="0" smtClean="0">
                <a:solidFill>
                  <a:schemeClr val="tx1"/>
                </a:solidFill>
              </a:rPr>
              <a:t>hortaliças (diversificação e segmentação)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Cultivada em todo o território nacional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Durante o ano todo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Perfil dos produtores / Contrastes na adoção de tecnologia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Diferentes sistemas de cultivo </a:t>
            </a:r>
            <a:r>
              <a:rPr lang="pt-BR" sz="1400" b="1" dirty="0" smtClean="0">
                <a:solidFill>
                  <a:schemeClr val="tx1"/>
                </a:solidFill>
              </a:rPr>
              <a:t>(Convencional; Orgânico; Protegido; Hidropônico)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Produtos perecíveis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</a:rPr>
              <a:t>Formas de comercialização</a:t>
            </a:r>
          </a:p>
          <a:p>
            <a:endParaRPr lang="pt-BR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9" y="6056570"/>
            <a:ext cx="67389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 descr="C:\users\warley\documents\warley 2\desktop\fotos\lisboa\DSC058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605" y="4461563"/>
            <a:ext cx="1920875" cy="1474787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arley\documents\warley 2\desktop\fotos\hidroponia\DSC065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4" y="2437501"/>
            <a:ext cx="1914525" cy="1327150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en-sgotM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0" y="3767826"/>
            <a:ext cx="1914525" cy="1438275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cTom-Cerrado-GO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08" y="4461564"/>
            <a:ext cx="1917699" cy="1474787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IMG00053-20110731-12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71" y="4461563"/>
            <a:ext cx="1808437" cy="1474787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OTOS PAIS 033-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4" y="927591"/>
            <a:ext cx="1914525" cy="1476375"/>
          </a:xfrm>
          <a:prstGeom prst="rect">
            <a:avLst/>
          </a:prstGeom>
          <a:noFill/>
          <a:ln w="9525">
            <a:solidFill>
              <a:schemeClr val="tx1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9" y="6156582"/>
            <a:ext cx="10096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7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74825" y="1268414"/>
            <a:ext cx="865188" cy="558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0051" name="Rectangle 2"/>
          <p:cNvSpPr txBox="1">
            <a:spLocks noChangeArrowheads="1"/>
          </p:cNvSpPr>
          <p:nvPr/>
        </p:nvSpPr>
        <p:spPr bwMode="auto">
          <a:xfrm>
            <a:off x="943427" y="942523"/>
            <a:ext cx="1017451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As transformações na cadeia de hortaliças têm sido guiadas por inovações tecnológicas, tipologia </a:t>
            </a:r>
            <a:r>
              <a:rPr lang="pt-BR" altLang="pt-BR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varietal</a:t>
            </a:r>
            <a:r>
              <a:rPr lang="pt-BR" altLang="pt-BR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e pelas demandas: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pt-BR" altLang="pt-BR" sz="2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dos consumidores que buscam</a:t>
            </a:r>
            <a:endParaRPr lang="pt-BR" altLang="pt-BR" sz="2200" b="1" dirty="0">
              <a:solidFill>
                <a:prstClr val="black"/>
              </a:solidFill>
              <a:latin typeface="Calibri" panose="020F0502020204030204" pitchFamily="34" charset="0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Conveniência e praticidade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Alimento deve atender a todos  os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pt-BR" altLang="pt-BR" sz="1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    aspectos  de Qualidade, Segurança e Legalidade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Novidades  novas experiências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Melhor relação Custo x Benefício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pt-BR" altLang="pt-BR" sz="2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do mercado  redes varejistas e de atacado mais exigentes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pt-BR" altLang="pt-BR" sz="2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dos produtores </a:t>
            </a:r>
            <a:r>
              <a:rPr lang="pt-BR" altLang="pt-BR" sz="23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 </a:t>
            </a:r>
            <a:r>
              <a:rPr lang="pt-BR" altLang="pt-BR" sz="2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alto rendimento, desempenho estável, resistência a doenças e a estresses abióticos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pt-BR" altLang="pt-BR" sz="2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Wingdings" panose="05000000000000000000" pitchFamily="2" charset="2"/>
              </a:rPr>
              <a:t>da sociedade  racionalidade do uso de água, energia, insumos poluentes</a:t>
            </a:r>
          </a:p>
        </p:txBody>
      </p:sp>
      <p:pic>
        <p:nvPicPr>
          <p:cNvPr id="130052" name="Picture 8" descr="Image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8" y="4737214"/>
            <a:ext cx="957217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6868207" y="1878471"/>
            <a:ext cx="2592387" cy="1185862"/>
            <a:chOff x="1020" y="2160"/>
            <a:chExt cx="1611" cy="747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225" y="2337"/>
              <a:ext cx="1406" cy="36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rgbClr val="F8FFD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Times New Roman" panose="02020603050405020304" pitchFamily="18" charset="0"/>
                </a:rPr>
                <a:t>CONSUMIDOR MAIS EXIGENTE E SELETIVO</a:t>
              </a:r>
            </a:p>
          </p:txBody>
        </p:sp>
        <p:sp>
          <p:nvSpPr>
            <p:cNvPr id="12" name="AutoShape 6"/>
            <p:cNvSpPr>
              <a:spLocks/>
            </p:cNvSpPr>
            <p:nvPr/>
          </p:nvSpPr>
          <p:spPr bwMode="auto">
            <a:xfrm>
              <a:off x="1020" y="2160"/>
              <a:ext cx="46" cy="747"/>
            </a:xfrm>
            <a:prstGeom prst="rightBrace">
              <a:avLst>
                <a:gd name="adj1" fmla="val 57143"/>
                <a:gd name="adj2" fmla="val 50000"/>
              </a:avLst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2424114" y="1"/>
            <a:ext cx="8243887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43427" y="-148995"/>
            <a:ext cx="1000034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600" b="1" dirty="0">
                <a:solidFill>
                  <a:srgbClr val="003300"/>
                </a:solidFill>
                <a:cs typeface="Arial" panose="020B0604020202020204" pitchFamily="34" charset="0"/>
              </a:rPr>
              <a:t/>
            </a:r>
            <a:br>
              <a:rPr lang="pt-BR" sz="3600" b="1" dirty="0">
                <a:solidFill>
                  <a:srgbClr val="003300"/>
                </a:solidFill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003300"/>
                </a:solidFill>
                <a:cs typeface="Arial" panose="020B0604020202020204" pitchFamily="34" charset="0"/>
              </a:rPr>
              <a:t>Reinvenção do </a:t>
            </a:r>
            <a:r>
              <a:rPr lang="pt-BR" sz="3600" b="1" dirty="0" smtClean="0">
                <a:solidFill>
                  <a:srgbClr val="003300"/>
                </a:solidFill>
                <a:cs typeface="Arial" panose="020B0604020202020204" pitchFamily="34" charset="0"/>
              </a:rPr>
              <a:t>Mercado </a:t>
            </a:r>
            <a:r>
              <a:rPr lang="pt-BR" sz="3600" b="1" dirty="0">
                <a:solidFill>
                  <a:srgbClr val="003300"/>
                </a:solidFill>
                <a:cs typeface="Arial" panose="020B0604020202020204" pitchFamily="34" charset="0"/>
              </a:rPr>
              <a:t>de </a:t>
            </a:r>
            <a:r>
              <a:rPr lang="pt-BR" sz="3600" b="1" dirty="0" smtClean="0">
                <a:solidFill>
                  <a:srgbClr val="003300"/>
                </a:solidFill>
                <a:cs typeface="Arial" panose="020B0604020202020204" pitchFamily="34" charset="0"/>
              </a:rPr>
              <a:t>Hortaliças</a:t>
            </a:r>
            <a:r>
              <a:rPr lang="pt-BR" sz="3600" dirty="0">
                <a:solidFill>
                  <a:srgbClr val="003300"/>
                </a:solidFill>
                <a:cs typeface="Arial" panose="020B0604020202020204" pitchFamily="34" charset="0"/>
              </a:rPr>
              <a:t/>
            </a:r>
            <a:br>
              <a:rPr lang="pt-BR" sz="3600" dirty="0">
                <a:solidFill>
                  <a:srgbClr val="003300"/>
                </a:solidFill>
                <a:cs typeface="Arial" panose="020B0604020202020204" pitchFamily="34" charset="0"/>
              </a:rPr>
            </a:br>
            <a:endParaRPr lang="pt-BR" sz="3600" dirty="0">
              <a:solidFill>
                <a:srgbClr val="0033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24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o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o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o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7184</TotalTime>
  <Words>1164</Words>
  <Application>Microsoft Office PowerPoint</Application>
  <PresentationFormat>Widescreen</PresentationFormat>
  <Paragraphs>153</Paragraphs>
  <Slides>40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40</vt:i4>
      </vt:variant>
    </vt:vector>
  </HeadingPairs>
  <TitlesOfParts>
    <vt:vector size="59" baseType="lpstr">
      <vt:lpstr>Arial Unicode MS</vt:lpstr>
      <vt:lpstr>Microsoft YaHei</vt:lpstr>
      <vt:lpstr>ＭＳ Ｐゴシック</vt:lpstr>
      <vt:lpstr>Andalus</vt:lpstr>
      <vt:lpstr>Arial</vt:lpstr>
      <vt:lpstr>Arial Narrow</vt:lpstr>
      <vt:lpstr>arial,helvetica,sans-serif</vt:lpstr>
      <vt:lpstr>Calibri</vt:lpstr>
      <vt:lpstr>Calibri Light</vt:lpstr>
      <vt:lpstr>Century Gothic</vt:lpstr>
      <vt:lpstr>roboto</vt:lpstr>
      <vt:lpstr>roboto slab</vt:lpstr>
      <vt:lpstr>Times New Roman</vt:lpstr>
      <vt:lpstr>Wingdings</vt:lpstr>
      <vt:lpstr>1_Tema do Office</vt:lpstr>
      <vt:lpstr>2_Tema do Office</vt:lpstr>
      <vt:lpstr>5_Tema do Office</vt:lpstr>
      <vt:lpstr>6_Tema do Office</vt:lpstr>
      <vt:lpstr>7_Tema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da Cadeia Produtiva de Hortaliças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Expansão de Sistemas de Produção Ambientalmente Sustentáveis</vt:lpstr>
      <vt:lpstr>Apresentação do PowerPoint</vt:lpstr>
      <vt:lpstr>Produção Integrada</vt:lpstr>
      <vt:lpstr>Apresentação do PowerPoint</vt:lpstr>
      <vt:lpstr>Apresentação do PowerPoint</vt:lpstr>
      <vt:lpstr>Apresentação do PowerPoint</vt:lpstr>
      <vt:lpstr>Apresentação do PowerPoint</vt:lpstr>
      <vt:lpstr>Minor crops</vt:lpstr>
      <vt:lpstr>Hortas Urbanas e Periurbanas</vt:lpstr>
      <vt:lpstr>Como minimizar as pragas e doenças e reduzir a aplicação de defensivos agrícolas?</vt:lpstr>
      <vt:lpstr>Cultivo Protegido</vt:lpstr>
      <vt:lpstr>Apresentação do PowerPoint</vt:lpstr>
      <vt:lpstr>Apresentação do PowerPoint</vt:lpstr>
      <vt:lpstr>Apresentação do PowerPoint</vt:lpstr>
      <vt:lpstr>Bioinsumos e Agricultura Orgânica: Inovação com Sustentabilidade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Vitae</dc:title>
  <dc:creator>WARLEY MARCOS NASCIMENTO</dc:creator>
  <cp:lastModifiedBy>WARLEY MARCOS NASCIMENTO</cp:lastModifiedBy>
  <cp:revision>516</cp:revision>
  <dcterms:created xsi:type="dcterms:W3CDTF">2020-08-04T13:58:56Z</dcterms:created>
  <dcterms:modified xsi:type="dcterms:W3CDTF">2023-12-04T15:41:38Z</dcterms:modified>
</cp:coreProperties>
</file>