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5A77-7AEE-41EB-B7C4-DD0288CF12EE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4777-4FB5-4941-B2AF-05F4DE5F38C8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5A77-7AEE-41EB-B7C4-DD0288CF12EE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4777-4FB5-4941-B2AF-05F4DE5F38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5A77-7AEE-41EB-B7C4-DD0288CF12EE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4777-4FB5-4941-B2AF-05F4DE5F38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5A77-7AEE-41EB-B7C4-DD0288CF12EE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4777-4FB5-4941-B2AF-05F4DE5F38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5A77-7AEE-41EB-B7C4-DD0288CF12EE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4777-4FB5-4941-B2AF-05F4DE5F38C8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5A77-7AEE-41EB-B7C4-DD0288CF12EE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4777-4FB5-4941-B2AF-05F4DE5F38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5A77-7AEE-41EB-B7C4-DD0288CF12EE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4777-4FB5-4941-B2AF-05F4DE5F38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5A77-7AEE-41EB-B7C4-DD0288CF12EE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4777-4FB5-4941-B2AF-05F4DE5F38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5A77-7AEE-41EB-B7C4-DD0288CF12EE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4777-4FB5-4941-B2AF-05F4DE5F38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5A77-7AEE-41EB-B7C4-DD0288CF12EE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4777-4FB5-4941-B2AF-05F4DE5F38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5A77-7AEE-41EB-B7C4-DD0288CF12EE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B14777-4FB5-4941-B2AF-05F4DE5F38C8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045A77-7AEE-41EB-B7C4-DD0288CF12EE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B14777-4FB5-4941-B2AF-05F4DE5F38C8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FORMAÇÃO ECONÔMICA DO BRASIL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3645024"/>
            <a:ext cx="7854696" cy="1752600"/>
          </a:xfrm>
        </p:spPr>
        <p:txBody>
          <a:bodyPr/>
          <a:lstStyle/>
          <a:p>
            <a:r>
              <a:rPr lang="pt-BR" dirty="0" smtClean="0"/>
              <a:t>Celso Furtado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r>
              <a:rPr lang="pt-BR" dirty="0" smtClean="0"/>
              <a:t>Encerramento da etapa colonial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Século XVII: Portugal e a luta pela soberania.</a:t>
            </a:r>
          </a:p>
          <a:p>
            <a:pPr lvl="1"/>
            <a:r>
              <a:rPr lang="pt-BR" dirty="0" smtClean="0"/>
              <a:t>Fim da União Ibérica: guerra de reconquista;</a:t>
            </a:r>
          </a:p>
          <a:p>
            <a:pPr lvl="1"/>
            <a:r>
              <a:rPr lang="pt-BR" dirty="0" smtClean="0"/>
              <a:t>Guerra contra os holandeses: perdas de possessões na Ásia.</a:t>
            </a:r>
          </a:p>
          <a:p>
            <a:pPr lvl="1"/>
            <a:r>
              <a:rPr lang="pt-BR" dirty="0" smtClean="0"/>
              <a:t>Aliança política-militar com a Inglaterra: semidependência.</a:t>
            </a:r>
          </a:p>
          <a:p>
            <a:pPr lvl="2">
              <a:buNone/>
            </a:pPr>
            <a:r>
              <a:rPr lang="pt-BR" dirty="0" smtClean="0"/>
              <a:t>	“Portugal fazia concessões econômicas, e a Inglaterra pagava com promessas ou garantias políticas” (p. 65)</a:t>
            </a:r>
          </a:p>
          <a:p>
            <a:r>
              <a:rPr lang="pt-BR" dirty="0" smtClean="0"/>
              <a:t>Situação econômica precária: desarticulação do comércio do açúcar;</a:t>
            </a:r>
          </a:p>
          <a:p>
            <a:r>
              <a:rPr lang="pt-BR" dirty="0" smtClean="0"/>
              <a:t>Tratado de </a:t>
            </a:r>
            <a:r>
              <a:rPr lang="pt-BR" dirty="0" err="1" smtClean="0"/>
              <a:t>Methuen</a:t>
            </a:r>
            <a:r>
              <a:rPr lang="pt-BR" dirty="0" smtClean="0"/>
              <a:t> (1703): renúncia “a todo desenvolvimento manufatureiro e implicou transferir para a Inglaterra o impulso dinâmico criado pela produção aurífera </a:t>
            </a:r>
            <a:r>
              <a:rPr lang="pt-BR" dirty="0" smtClean="0"/>
              <a:t>n</a:t>
            </a:r>
            <a:r>
              <a:rPr lang="pt-BR" dirty="0" smtClean="0"/>
              <a:t>o Brasil.” (p. 66)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95536" y="692696"/>
            <a:ext cx="8218487" cy="5775325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Ciclo do ouro e Pombal: riqueza fictícia em Portugal.</a:t>
            </a:r>
          </a:p>
          <a:p>
            <a:r>
              <a:rPr lang="pt-BR" dirty="0" smtClean="0"/>
              <a:t>Revolução Industrial inglesa e o fim do mercantilismo</a:t>
            </a:r>
          </a:p>
          <a:p>
            <a:pPr lvl="1"/>
            <a:r>
              <a:rPr lang="pt-BR" dirty="0" smtClean="0"/>
              <a:t>Processos de independências nas Américas;</a:t>
            </a:r>
          </a:p>
          <a:p>
            <a:pPr lvl="1"/>
            <a:r>
              <a:rPr lang="pt-BR" dirty="0" smtClean="0"/>
              <a:t>Brasil, situação peculiar: transferência da Corte portuguesa em 1808. </a:t>
            </a:r>
          </a:p>
          <a:p>
            <a:pPr lvl="1"/>
            <a:r>
              <a:rPr lang="pt-BR" dirty="0" smtClean="0"/>
              <a:t>Tratados ingleses de 1810: estendidos para o Império do Brasil (1827)</a:t>
            </a:r>
          </a:p>
          <a:p>
            <a:r>
              <a:rPr lang="pt-BR" dirty="0" smtClean="0"/>
              <a:t>Primeira metade do século XIX, transição política: independência e integridade territorial; manutenção da estrutura econômica (escravidão e a imutável etapa de expansão e decadência)</a:t>
            </a:r>
          </a:p>
          <a:p>
            <a:r>
              <a:rPr lang="pt-BR" dirty="0" smtClean="0"/>
              <a:t>Segunda metade do século XIX, expansão cafeeira: modificação nas bases do sistema econômico (transição econômica).</a:t>
            </a:r>
          </a:p>
          <a:p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b="1" dirty="0" smtClean="0"/>
              <a:t>“É das tensões internas da economia cafeeira em sua etapa de crise que surgirão os elementos de um sistema autônomo, capaz de gerar seu próprio impulso de crescimento, concluindo-se então definitivamente a etapa colonial da economia brasileira” </a:t>
            </a:r>
            <a:r>
              <a:rPr lang="pt-BR" dirty="0" smtClean="0"/>
              <a:t>(p. 71).</a:t>
            </a:r>
            <a:endParaRPr lang="pt-B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Desarticulação do sistema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Quadro político-econômico da empresa agrícola: ruptura</a:t>
            </a:r>
          </a:p>
          <a:p>
            <a:pPr lvl="1"/>
            <a:r>
              <a:rPr lang="pt-BR" dirty="0" smtClean="0"/>
              <a:t>União das coroas ibéricas: absorção de Portugal pela Espanha.</a:t>
            </a:r>
          </a:p>
          <a:p>
            <a:r>
              <a:rPr lang="pt-BR" dirty="0" smtClean="0"/>
              <a:t>Holanda: controle do comércio europeu realizado por mar</a:t>
            </a:r>
          </a:p>
          <a:p>
            <a:pPr lvl="1"/>
            <a:r>
              <a:rPr lang="pt-BR" dirty="0" smtClean="0"/>
              <a:t>Distribuição do açúcar</a:t>
            </a:r>
          </a:p>
          <a:p>
            <a:r>
              <a:rPr lang="pt-BR" dirty="0" smtClean="0"/>
              <a:t>A luta pelo controle do açúcar: Holanda contra a Espanha</a:t>
            </a:r>
          </a:p>
          <a:p>
            <a:pPr lvl="1"/>
            <a:r>
              <a:rPr lang="pt-BR" dirty="0" smtClean="0"/>
              <a:t>Ocupação do nordeste do Brasil.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51520" y="1196752"/>
            <a:ext cx="8496944" cy="496855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Ruptura do sistema cooperativo: consequências duradouras</a:t>
            </a:r>
          </a:p>
          <a:p>
            <a:pPr lvl="1"/>
            <a:r>
              <a:rPr lang="pt-BR" dirty="0" smtClean="0"/>
              <a:t>Implantação e desenvolvimento de uma indústria concorrente, de grande escala, no Caribe;</a:t>
            </a:r>
          </a:p>
          <a:p>
            <a:pPr lvl="1"/>
            <a:r>
              <a:rPr lang="pt-BR" dirty="0" smtClean="0"/>
              <a:t>Perda do monopólio de produção do açúcar pelos portugueses;</a:t>
            </a:r>
          </a:p>
          <a:p>
            <a:pPr lvl="1"/>
            <a:r>
              <a:rPr lang="pt-BR" dirty="0" smtClean="0"/>
              <a:t>Queda nos preços do açúcar: oferta de produtos;</a:t>
            </a:r>
          </a:p>
          <a:p>
            <a:pPr lvl="1"/>
            <a:r>
              <a:rPr lang="pt-BR" dirty="0" smtClean="0"/>
              <a:t>Queda das exportações brasileiras: redução da renda real gerada pela produção açucareira;</a:t>
            </a:r>
          </a:p>
          <a:p>
            <a:pPr lvl="1"/>
            <a:r>
              <a:rPr lang="pt-BR" dirty="0" smtClean="0"/>
              <a:t>Desvalorização da moeda portuguesa em relação ao ouro: balança de pagamentos de Portugal</a:t>
            </a:r>
          </a:p>
          <a:p>
            <a:pPr lvl="2"/>
            <a:r>
              <a:rPr lang="pt-BR" dirty="0" smtClean="0"/>
              <a:t>Tendeu para a transferência de renda para a colônia;</a:t>
            </a:r>
          </a:p>
          <a:p>
            <a:pPr lvl="2"/>
            <a:r>
              <a:rPr lang="pt-BR" dirty="0" smtClean="0"/>
              <a:t>Benefício dos exportadores metropolitanos.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As colônias de povoamento do hemisfério norte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23512"/>
            <a:ext cx="8435280" cy="4229824"/>
          </a:xfrm>
        </p:spPr>
        <p:txBody>
          <a:bodyPr/>
          <a:lstStyle/>
          <a:p>
            <a:r>
              <a:rPr lang="pt-BR" dirty="0" smtClean="0"/>
              <a:t>Século XVII: surgimento de uma poderosa economia concorrente no mercado dos produtos tropicais.</a:t>
            </a:r>
          </a:p>
          <a:p>
            <a:pPr lvl="1"/>
            <a:r>
              <a:rPr lang="pt-BR" dirty="0" err="1" smtClean="0"/>
              <a:t>Debilitamento</a:t>
            </a:r>
            <a:r>
              <a:rPr lang="pt-BR" dirty="0" smtClean="0"/>
              <a:t> da Espanha; ascensão da Holanda, Inglaterra e França.</a:t>
            </a:r>
          </a:p>
          <a:p>
            <a:pPr lvl="1"/>
            <a:r>
              <a:rPr lang="pt-BR" dirty="0" smtClean="0"/>
              <a:t>França e Inglaterra: ocupação de porções de terras na América</a:t>
            </a:r>
          </a:p>
          <a:p>
            <a:pPr lvl="2"/>
            <a:r>
              <a:rPr lang="pt-BR" dirty="0" smtClean="0"/>
              <a:t>Projeto político: assalto as possessões espanholas no continente americano</a:t>
            </a:r>
          </a:p>
          <a:p>
            <a:pPr lvl="2"/>
            <a:r>
              <a:rPr lang="pt-BR" dirty="0" smtClean="0"/>
              <a:t>Colônias de povoamento: baseada na pequena propriedade.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pt-BR" dirty="0" smtClean="0"/>
              <a:t>Antilhas inglesas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Povoamento rápido: grandes transformações políticas, religiosas e econômicas na Inglaterra.</a:t>
            </a:r>
          </a:p>
          <a:p>
            <a:pPr lvl="1"/>
            <a:r>
              <a:rPr lang="pt-BR" dirty="0" smtClean="0"/>
              <a:t>Colonização (com objetivos políticos): exploração de mão de obra europeia.</a:t>
            </a:r>
          </a:p>
          <a:p>
            <a:pPr lvl="1"/>
            <a:r>
              <a:rPr lang="pt-BR" dirty="0" smtClean="0"/>
              <a:t>Movimento de populações: custos de transporte; servidão temporária</a:t>
            </a:r>
            <a:r>
              <a:rPr lang="pt-BR" dirty="0" smtClean="0"/>
              <a:t>.</a:t>
            </a:r>
          </a:p>
          <a:p>
            <a:pPr lvl="1">
              <a:buNone/>
            </a:pPr>
            <a:r>
              <a:rPr lang="pt-BR" dirty="0" smtClean="0"/>
              <a:t>	“A pessoa interessada assinava um contrato na Inglaterra, pelo qual se comprometia a trabalhar para outra por um prazo de cinco a sete anos, recebendo em compensação o pagamento da passagem, manutenção e, ao final do contrato, um pedaço de terra ou uma indenização em dinheiro.” (p. 49)</a:t>
            </a:r>
            <a:endParaRPr lang="pt-BR" dirty="0" smtClean="0"/>
          </a:p>
          <a:p>
            <a:r>
              <a:rPr lang="pt-BR" dirty="0" smtClean="0"/>
              <a:t>Nova etapa na história da América.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91264" cy="137041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Núcleos de povoamento no norte da América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Dificuldades de criar uma base econômica estável: ausência de produtos que fosse atrativo ao comércio europeu.</a:t>
            </a:r>
          </a:p>
          <a:p>
            <a:r>
              <a:rPr lang="pt-BR" dirty="0" smtClean="0"/>
              <a:t>Companhias de colonização: fracasso</a:t>
            </a:r>
          </a:p>
          <a:p>
            <a:pPr lvl="1">
              <a:buNone/>
            </a:pPr>
            <a:r>
              <a:rPr lang="pt-BR" dirty="0" smtClean="0"/>
              <a:t>	“Não foi possível encontrar nenhum produto, adaptável à região, que alimentasse uma corrente de exportação para a Europa capaz de remunerar os capitais invertidos.” (p. 50)</a:t>
            </a:r>
          </a:p>
          <a:p>
            <a:r>
              <a:rPr lang="pt-BR" dirty="0" smtClean="0"/>
              <a:t>Diferente das Antilhas Inglesas: produção de artigos tropicais (algodão, anil, café e fumo), mesmo no regime de pequena propriedade.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91264" cy="129840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Consequência da penetração do açúcar nas Antilhas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700808"/>
            <a:ext cx="8640960" cy="4968552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Virgínia</a:t>
            </a:r>
          </a:p>
          <a:p>
            <a:pPr lvl="1"/>
            <a:r>
              <a:rPr lang="pt-BR" dirty="0" smtClean="0"/>
              <a:t>Fumo: agricultura tropical em expansão</a:t>
            </a:r>
          </a:p>
          <a:p>
            <a:pPr lvl="1"/>
            <a:r>
              <a:rPr lang="pt-BR" dirty="0" smtClean="0"/>
              <a:t>Dificuldades no recrutamento de mão de obra: introdução da mão de obra escrava africana.</a:t>
            </a:r>
          </a:p>
          <a:p>
            <a:pPr lvl="1"/>
            <a:r>
              <a:rPr lang="pt-BR" dirty="0" smtClean="0"/>
              <a:t>Nova situação no mercado de produtos tropicais:</a:t>
            </a:r>
          </a:p>
          <a:p>
            <a:pPr lvl="1">
              <a:buNone/>
            </a:pPr>
            <a:r>
              <a:rPr lang="pt-BR" dirty="0" smtClean="0"/>
              <a:t>	“uma intensa concorrência entre regiões que exploram mão de obra escrava de grandes unidades produtivas e regiões de pequenas propriedades e populações europeia. A consequente baixa dos preços ocorridas nos mercados internacionais cria sérias dificuldades às populações antilhanas e vem demonstrar a fragilidade de todo o sistema de colonização ensaiado naquelas regiões tropicais.” (p. 52)</a:t>
            </a:r>
          </a:p>
          <a:p>
            <a:r>
              <a:rPr lang="pt-BR" dirty="0" smtClean="0"/>
              <a:t>Transição de estações experimentais: para empreendimentos com inversões maciças de capital.</a:t>
            </a:r>
          </a:p>
          <a:p>
            <a:pPr lvl="1"/>
            <a:r>
              <a:rPr lang="pt-BR" dirty="0" smtClean="0"/>
              <a:t>Objetivos políticos da colonização: sistema de pequena propriedade.</a:t>
            </a:r>
          </a:p>
          <a:p>
            <a:pPr lvl="1"/>
            <a:r>
              <a:rPr lang="pt-BR" dirty="0" smtClean="0"/>
              <a:t>Pressão econômica: mudança na estrutura de colonização.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51520" y="749424"/>
            <a:ext cx="8604448" cy="5847928"/>
          </a:xfrm>
        </p:spPr>
        <p:txBody>
          <a:bodyPr>
            <a:normAutofit fontScale="70000" lnSpcReduction="20000"/>
          </a:bodyPr>
          <a:lstStyle/>
          <a:p>
            <a:r>
              <a:rPr lang="pt-BR" sz="3100" dirty="0" smtClean="0"/>
              <a:t>Mudanças no curso da colonização das Antilhas: impacto na economia do Brasil.</a:t>
            </a:r>
          </a:p>
          <a:p>
            <a:pPr lvl="1"/>
            <a:r>
              <a:rPr lang="pt-BR" sz="2600" dirty="0" smtClean="0"/>
              <a:t>Fatores exógenos: a expulsão dos holandeses do Brasil</a:t>
            </a:r>
            <a:r>
              <a:rPr lang="pt-BR" sz="2600" dirty="0" smtClean="0"/>
              <a:t>.</a:t>
            </a:r>
          </a:p>
          <a:p>
            <a:pPr lvl="1"/>
            <a:r>
              <a:rPr lang="pt-BR" sz="2600" dirty="0" smtClean="0"/>
              <a:t>Migração de técnicas de produção e capital (crédito).</a:t>
            </a:r>
          </a:p>
          <a:p>
            <a:r>
              <a:rPr lang="pt-BR" sz="3100" dirty="0" smtClean="0"/>
              <a:t>Impactos da eclosão do sistema econômico no Caribe:</a:t>
            </a:r>
          </a:p>
          <a:p>
            <a:pPr lvl="1"/>
            <a:r>
              <a:rPr lang="pt-BR" sz="2600" dirty="0" smtClean="0"/>
              <a:t>Decréscimo da população europeia e expansão da população escrava africana;</a:t>
            </a:r>
          </a:p>
          <a:p>
            <a:pPr lvl="1"/>
            <a:r>
              <a:rPr lang="pt-BR" sz="2600" dirty="0" smtClean="0"/>
              <a:t>Valorização das terras: concentração da propriedade fundiária;</a:t>
            </a:r>
          </a:p>
          <a:p>
            <a:pPr lvl="1"/>
            <a:r>
              <a:rPr lang="pt-BR" sz="2600" dirty="0" smtClean="0"/>
              <a:t>Implantação da monocultura.</a:t>
            </a:r>
          </a:p>
          <a:p>
            <a:r>
              <a:rPr lang="pt-BR" sz="3100" dirty="0" smtClean="0"/>
              <a:t>Impacto nas colônias na região norte do continente: viabilidade da colonização</a:t>
            </a:r>
          </a:p>
          <a:p>
            <a:pPr lvl="1"/>
            <a:r>
              <a:rPr lang="pt-BR" sz="2600" dirty="0" smtClean="0"/>
              <a:t>Migração da população branca e capital;</a:t>
            </a:r>
          </a:p>
          <a:p>
            <a:pPr lvl="1"/>
            <a:r>
              <a:rPr lang="pt-BR" sz="2600" dirty="0" smtClean="0"/>
              <a:t>Mercado consumidor: exportação de gêneros alimentícios;</a:t>
            </a:r>
          </a:p>
          <a:p>
            <a:pPr lvl="1"/>
            <a:r>
              <a:rPr lang="pt-BR" sz="2600" dirty="0" smtClean="0"/>
              <a:t>Incentivo a indústria de construção naval: transporte;</a:t>
            </a:r>
          </a:p>
          <a:p>
            <a:pPr lvl="1"/>
            <a:r>
              <a:rPr lang="pt-BR" sz="2600" dirty="0" smtClean="0"/>
              <a:t>Desenvolvimento da indústria derivada da cana: destilação de bebidas alcoólicas.</a:t>
            </a:r>
          </a:p>
          <a:p>
            <a:r>
              <a:rPr lang="pt-BR" sz="3100" dirty="0" smtClean="0"/>
              <a:t>Desenvolvimento distinto das regiões continentais: três etapas de evolução</a:t>
            </a:r>
          </a:p>
          <a:p>
            <a:pPr lvl="1"/>
            <a:r>
              <a:rPr lang="pt-BR" sz="2600" dirty="0" smtClean="0"/>
              <a:t>Exploração dos metais preciosos com uso da mão de obra nativa;</a:t>
            </a:r>
          </a:p>
          <a:p>
            <a:pPr lvl="1"/>
            <a:r>
              <a:rPr lang="pt-BR" sz="2600" dirty="0" smtClean="0"/>
              <a:t>Formação do complexo agrícola monocultor escravista;</a:t>
            </a:r>
          </a:p>
          <a:p>
            <a:pPr lvl="1"/>
            <a:r>
              <a:rPr lang="pt-BR" sz="2600" dirty="0" smtClean="0"/>
              <a:t>Economia </a:t>
            </a:r>
            <a:r>
              <a:rPr lang="pt-BR" sz="2600" dirty="0" err="1" smtClean="0"/>
              <a:t>similiar</a:t>
            </a:r>
            <a:r>
              <a:rPr lang="pt-BR" sz="2600" dirty="0" smtClean="0"/>
              <a:t> a da Europa: orientada de dentro para fora.</a:t>
            </a:r>
            <a:endParaRPr lang="pt-BR" sz="2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As colônias do norte do continente: 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Nova etapa na ocupação das terras do continente</a:t>
            </a:r>
          </a:p>
          <a:p>
            <a:pPr lvl="1"/>
            <a:r>
              <a:rPr lang="pt-BR" dirty="0" smtClean="0"/>
              <a:t>Sociedade e economia: não especializada na exportação de produtos tropicais;</a:t>
            </a:r>
          </a:p>
          <a:p>
            <a:pPr lvl="1"/>
            <a:r>
              <a:rPr lang="pt-BR" dirty="0" smtClean="0"/>
              <a:t>Macroeconômico: produtividade baixa;</a:t>
            </a:r>
          </a:p>
          <a:p>
            <a:pPr lvl="1"/>
            <a:r>
              <a:rPr lang="pt-BR" dirty="0" smtClean="0"/>
              <a:t>Pequena propriedade: trabalho familiar; servidão temporária.</a:t>
            </a:r>
          </a:p>
          <a:p>
            <a:pPr lvl="1"/>
            <a:r>
              <a:rPr lang="pt-BR" dirty="0" err="1" smtClean="0"/>
              <a:t>Autosuficiência</a:t>
            </a:r>
            <a:r>
              <a:rPr lang="pt-BR" dirty="0" smtClean="0"/>
              <a:t>: menor concentração da renda; </a:t>
            </a:r>
          </a:p>
          <a:p>
            <a:pPr lvl="1"/>
            <a:r>
              <a:rPr lang="pt-BR" dirty="0" smtClean="0"/>
              <a:t>Mercado interno mais dinâmico: padrão de consumo médio mais elevado.</a:t>
            </a:r>
          </a:p>
          <a:p>
            <a:r>
              <a:rPr lang="pt-BR" dirty="0" smtClean="0"/>
              <a:t>Negligência salutar: ausência de projeto colonial inglês;</a:t>
            </a:r>
          </a:p>
          <a:p>
            <a:r>
              <a:rPr lang="pt-BR" dirty="0" smtClean="0"/>
              <a:t>Estrutura econômica distinta: conflitos de interesses entre colonos e metrópole.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188</TotalTime>
  <Words>730</Words>
  <Application>Microsoft Office PowerPoint</Application>
  <PresentationFormat>Apresentação na tela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Fluxo</vt:lpstr>
      <vt:lpstr>FORMAÇÃO ECONÔMICA DO BRASIL</vt:lpstr>
      <vt:lpstr>Desarticulação do sistema</vt:lpstr>
      <vt:lpstr>Slide 3</vt:lpstr>
      <vt:lpstr>As colônias de povoamento do hemisfério norte</vt:lpstr>
      <vt:lpstr>Antilhas inglesas</vt:lpstr>
      <vt:lpstr>  Núcleos de povoamento no norte da América</vt:lpstr>
      <vt:lpstr>Consequência da penetração do açúcar nas Antilhas</vt:lpstr>
      <vt:lpstr>Slide 8</vt:lpstr>
      <vt:lpstr>As colônias do norte do continente: desenvolvimento</vt:lpstr>
      <vt:lpstr>Encerramento da etapa colonial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Paula</dc:creator>
  <cp:lastModifiedBy>Paula</cp:lastModifiedBy>
  <cp:revision>29</cp:revision>
  <dcterms:created xsi:type="dcterms:W3CDTF">2020-09-21T17:55:24Z</dcterms:created>
  <dcterms:modified xsi:type="dcterms:W3CDTF">2020-09-21T21:03:59Z</dcterms:modified>
</cp:coreProperties>
</file>