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5"/>
  </p:handoutMasterIdLst>
  <p:sldIdLst>
    <p:sldId id="390" r:id="rId2"/>
    <p:sldId id="436" r:id="rId3"/>
    <p:sldId id="449" r:id="rId4"/>
    <p:sldId id="442" r:id="rId5"/>
    <p:sldId id="437" r:id="rId6"/>
    <p:sldId id="450" r:id="rId7"/>
    <p:sldId id="368" r:id="rId8"/>
    <p:sldId id="391" r:id="rId9"/>
    <p:sldId id="371" r:id="rId10"/>
    <p:sldId id="372" r:id="rId11"/>
    <p:sldId id="373" r:id="rId12"/>
    <p:sldId id="374" r:id="rId13"/>
    <p:sldId id="445" r:id="rId14"/>
    <p:sldId id="444" r:id="rId15"/>
    <p:sldId id="375" r:id="rId16"/>
    <p:sldId id="376" r:id="rId17"/>
    <p:sldId id="440" r:id="rId18"/>
    <p:sldId id="383" r:id="rId19"/>
    <p:sldId id="396" r:id="rId20"/>
    <p:sldId id="397" r:id="rId21"/>
    <p:sldId id="430" r:id="rId22"/>
    <p:sldId id="453" r:id="rId23"/>
    <p:sldId id="431" r:id="rId24"/>
    <p:sldId id="406" r:id="rId25"/>
    <p:sldId id="432" r:id="rId26"/>
    <p:sldId id="433" r:id="rId27"/>
    <p:sldId id="377" r:id="rId28"/>
    <p:sldId id="458" r:id="rId29"/>
    <p:sldId id="439" r:id="rId30"/>
    <p:sldId id="394" r:id="rId31"/>
    <p:sldId id="393" r:id="rId32"/>
    <p:sldId id="378" r:id="rId33"/>
    <p:sldId id="379" r:id="rId34"/>
    <p:sldId id="381" r:id="rId35"/>
    <p:sldId id="446" r:id="rId36"/>
    <p:sldId id="455" r:id="rId37"/>
    <p:sldId id="447" r:id="rId38"/>
    <p:sldId id="456" r:id="rId39"/>
    <p:sldId id="457" r:id="rId40"/>
    <p:sldId id="395" r:id="rId41"/>
    <p:sldId id="441" r:id="rId42"/>
    <p:sldId id="448" r:id="rId43"/>
    <p:sldId id="454" r:id="rId44"/>
    <p:sldId id="459" r:id="rId45"/>
    <p:sldId id="451" r:id="rId46"/>
    <p:sldId id="384" r:id="rId47"/>
    <p:sldId id="398" r:id="rId48"/>
    <p:sldId id="382" r:id="rId49"/>
    <p:sldId id="434" r:id="rId50"/>
    <p:sldId id="435" r:id="rId51"/>
    <p:sldId id="405" r:id="rId52"/>
    <p:sldId id="404" r:id="rId53"/>
    <p:sldId id="429" r:id="rId54"/>
    <p:sldId id="386" r:id="rId55"/>
    <p:sldId id="392" r:id="rId56"/>
    <p:sldId id="387" r:id="rId57"/>
    <p:sldId id="460" r:id="rId58"/>
    <p:sldId id="422" r:id="rId59"/>
    <p:sldId id="423" r:id="rId60"/>
    <p:sldId id="424" r:id="rId61"/>
    <p:sldId id="426" r:id="rId62"/>
    <p:sldId id="427" r:id="rId63"/>
    <p:sldId id="428" r:id="rId64"/>
  </p:sldIdLst>
  <p:sldSz cx="9144000" cy="6858000" type="screen4x3"/>
  <p:notesSz cx="7302500" cy="95869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FF00FF"/>
    <a:srgbClr val="FFFF00"/>
    <a:srgbClr val="996633"/>
    <a:srgbClr val="CCCCFF"/>
    <a:srgbClr val="FFCC66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1375" autoAdjust="0"/>
  </p:normalViewPr>
  <p:slideViewPr>
    <p:cSldViewPr>
      <p:cViewPr>
        <p:scale>
          <a:sx n="75" d="100"/>
          <a:sy n="75" d="100"/>
        </p:scale>
        <p:origin x="-1733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8.xml"/><Relationship Id="rId13" Type="http://schemas.openxmlformats.org/officeDocument/2006/relationships/slide" Target="slides/slide46.xml"/><Relationship Id="rId3" Type="http://schemas.openxmlformats.org/officeDocument/2006/relationships/slide" Target="slides/slide10.xml"/><Relationship Id="rId7" Type="http://schemas.openxmlformats.org/officeDocument/2006/relationships/slide" Target="slides/slide16.xml"/><Relationship Id="rId12" Type="http://schemas.openxmlformats.org/officeDocument/2006/relationships/slide" Target="slides/slide34.xml"/><Relationship Id="rId2" Type="http://schemas.openxmlformats.org/officeDocument/2006/relationships/slide" Target="slides/slide9.xml"/><Relationship Id="rId16" Type="http://schemas.openxmlformats.org/officeDocument/2006/relationships/slide" Target="slides/slide56.xml"/><Relationship Id="rId1" Type="http://schemas.openxmlformats.org/officeDocument/2006/relationships/slide" Target="slides/slide7.xml"/><Relationship Id="rId6" Type="http://schemas.openxmlformats.org/officeDocument/2006/relationships/slide" Target="slides/slide15.xml"/><Relationship Id="rId11" Type="http://schemas.openxmlformats.org/officeDocument/2006/relationships/slide" Target="slides/slide33.xml"/><Relationship Id="rId5" Type="http://schemas.openxmlformats.org/officeDocument/2006/relationships/slide" Target="slides/slide12.xml"/><Relationship Id="rId15" Type="http://schemas.openxmlformats.org/officeDocument/2006/relationships/slide" Target="slides/slide54.xml"/><Relationship Id="rId10" Type="http://schemas.openxmlformats.org/officeDocument/2006/relationships/slide" Target="slides/slide32.xml"/><Relationship Id="rId4" Type="http://schemas.openxmlformats.org/officeDocument/2006/relationships/slide" Target="slides/slide11.xml"/><Relationship Id="rId9" Type="http://schemas.openxmlformats.org/officeDocument/2006/relationships/slide" Target="slides/slide27.xml"/><Relationship Id="rId14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3" rIns="96506" bIns="48253" numCol="1" anchor="t" anchorCtr="0" compatLnSpc="1">
            <a:prstTxWarp prst="textNoShape">
              <a:avLst/>
            </a:prstTxWarp>
          </a:bodyPr>
          <a:lstStyle>
            <a:lvl1pPr defTabSz="965200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3" rIns="96506" bIns="48253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7488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3" rIns="96506" bIns="48253" numCol="1" anchor="b" anchorCtr="0" compatLnSpc="1">
            <a:prstTxWarp prst="textNoShape">
              <a:avLst/>
            </a:prstTxWarp>
          </a:bodyPr>
          <a:lstStyle>
            <a:lvl1pPr defTabSz="965200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7488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3" rIns="96506" bIns="48253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pPr>
              <a:defRPr/>
            </a:pPr>
            <a:fld id="{4810D187-C933-4792-AA38-9BC0647E1B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90D46-CC05-438B-A44C-7BD1BF1A76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64494-304F-479F-9EB0-99750BA474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C2AEE-E69F-44D1-8F67-25C12FB698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EFA8-0AC2-4E62-9FE5-9D4926F171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7F3A1-582D-4488-B2B8-6F2BA0FE64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977A-73F3-45CE-8AD6-E941733F28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B194A-EDEE-46DD-B9A8-03C75CF0D6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85B69-33FF-4968-8C2F-A611FBB3A2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7AFF8-AE17-4B83-AFC6-6C29E09FB7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E0BA-6625-40DE-9756-82122C924A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5928-8C01-4E59-981C-04440AA52FC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50000">
              <a:schemeClr val="bg1"/>
            </a:gs>
            <a:gs pos="100000">
              <a:srgbClr val="33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21DCFC63-44FB-4187-83DC-630CBD341D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soundfiles\Flash_Dance.mid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0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187624" y="1052736"/>
            <a:ext cx="68018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</a:rPr>
              <a:t>Compactação</a:t>
            </a:r>
            <a:r>
              <a:rPr lang="en-US" sz="5400" dirty="0">
                <a:solidFill>
                  <a:srgbClr val="FF3300"/>
                </a:solidFill>
              </a:rPr>
              <a:t> dos Solos</a:t>
            </a:r>
            <a:endParaRPr lang="en-GB" sz="5400" dirty="0">
              <a:solidFill>
                <a:srgbClr val="FF3300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500430" y="4572008"/>
            <a:ext cx="21240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Fernando A. M. </a:t>
            </a:r>
            <a:r>
              <a:rPr lang="pt-BR" b="1" dirty="0" smtClean="0">
                <a:solidFill>
                  <a:srgbClr val="FF0000"/>
                </a:solidFill>
              </a:rPr>
              <a:t>Marinho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2012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142" y="1571612"/>
            <a:ext cx="5713122" cy="491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42910" y="857232"/>
            <a:ext cx="782478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latin typeface="Arial Narrow" pitchFamily="34" charset="0"/>
              </a:rPr>
              <a:t>O </a:t>
            </a:r>
            <a:r>
              <a:rPr lang="en-US" sz="2000" dirty="0" err="1">
                <a:latin typeface="Arial Narrow" pitchFamily="34" charset="0"/>
              </a:rPr>
              <a:t>que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ocorre</a:t>
            </a:r>
            <a:r>
              <a:rPr lang="en-US" sz="2000" dirty="0">
                <a:latin typeface="Arial Narrow" pitchFamily="34" charset="0"/>
              </a:rPr>
              <a:t> com as </a:t>
            </a:r>
            <a:r>
              <a:rPr lang="en-US" sz="2000" dirty="0" err="1">
                <a:latin typeface="Arial Narrow" pitchFamily="34" charset="0"/>
              </a:rPr>
              <a:t>três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fases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durante</a:t>
            </a:r>
            <a:r>
              <a:rPr lang="en-US" sz="2000" dirty="0">
                <a:latin typeface="Arial Narrow" pitchFamily="34" charset="0"/>
              </a:rPr>
              <a:t> o </a:t>
            </a:r>
            <a:r>
              <a:rPr lang="en-US" sz="2000" dirty="0" err="1">
                <a:latin typeface="Arial Narrow" pitchFamily="34" charset="0"/>
              </a:rPr>
              <a:t>processo</a:t>
            </a:r>
            <a:r>
              <a:rPr lang="en-US" sz="2000" dirty="0">
                <a:latin typeface="Arial Narrow" pitchFamily="34" charset="0"/>
              </a:rPr>
              <a:t> de </a:t>
            </a:r>
            <a:r>
              <a:rPr lang="en-US" sz="2000" dirty="0" err="1">
                <a:latin typeface="Arial Narrow" pitchFamily="34" charset="0"/>
              </a:rPr>
              <a:t>compactação</a:t>
            </a:r>
            <a:r>
              <a:rPr lang="en-US" sz="2000" dirty="0">
                <a:latin typeface="Arial Narrow" pitchFamily="34" charset="0"/>
              </a:rPr>
              <a:t>?</a:t>
            </a:r>
          </a:p>
        </p:txBody>
      </p:sp>
      <p:sp>
        <p:nvSpPr>
          <p:cNvPr id="29701" name="Text Box 28"/>
          <p:cNvSpPr txBox="1">
            <a:spLocks noChangeArrowheads="1"/>
          </p:cNvSpPr>
          <p:nvPr/>
        </p:nvSpPr>
        <p:spPr bwMode="auto">
          <a:xfrm>
            <a:off x="7143778" y="4405323"/>
            <a:ext cx="1357312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 err="1">
                <a:latin typeface="Arial Narrow" pitchFamily="34" charset="0"/>
              </a:rPr>
              <a:t>Dificuldade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em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expulsar</a:t>
            </a:r>
            <a:r>
              <a:rPr lang="en-US" b="1" dirty="0">
                <a:latin typeface="Arial Narrow" pitchFamily="34" charset="0"/>
              </a:rPr>
              <a:t> o </a:t>
            </a:r>
            <a:r>
              <a:rPr lang="en-US" b="1" dirty="0" err="1">
                <a:latin typeface="Arial Narrow" pitchFamily="34" charset="0"/>
              </a:rPr>
              <a:t>ar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9702" name="Line 29"/>
          <p:cNvSpPr>
            <a:spLocks noChangeShapeType="1"/>
          </p:cNvSpPr>
          <p:nvPr/>
        </p:nvSpPr>
        <p:spPr bwMode="auto">
          <a:xfrm flipH="1" flipV="1">
            <a:off x="5572131" y="2000240"/>
            <a:ext cx="1522405" cy="254001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9703" name="Text Box 31"/>
          <p:cNvSpPr txBox="1">
            <a:spLocks noChangeArrowheads="1"/>
          </p:cNvSpPr>
          <p:nvPr/>
        </p:nvSpPr>
        <p:spPr bwMode="auto">
          <a:xfrm>
            <a:off x="6786578" y="1643050"/>
            <a:ext cx="2071688" cy="7381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 err="1">
                <a:latin typeface="Arial Narrow" pitchFamily="34" charset="0"/>
              </a:rPr>
              <a:t>Menor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índice</a:t>
            </a:r>
            <a:r>
              <a:rPr lang="en-US" b="1" dirty="0">
                <a:latin typeface="Arial Narrow" pitchFamily="34" charset="0"/>
              </a:rPr>
              <a:t> de </a:t>
            </a:r>
            <a:r>
              <a:rPr lang="en-US" b="1" dirty="0" err="1">
                <a:latin typeface="Arial Narrow" pitchFamily="34" charset="0"/>
              </a:rPr>
              <a:t>vazios</a:t>
            </a:r>
            <a:r>
              <a:rPr lang="en-US" b="1" dirty="0">
                <a:latin typeface="Arial Narrow" pitchFamily="34" charset="0"/>
              </a:rPr>
              <a:t> e </a:t>
            </a:r>
            <a:r>
              <a:rPr lang="en-US" b="1" dirty="0" err="1">
                <a:latin typeface="Arial Narrow" pitchFamily="34" charset="0"/>
              </a:rPr>
              <a:t>maior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densidade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seca</a:t>
            </a:r>
            <a:r>
              <a:rPr lang="en-US" b="1" dirty="0">
                <a:latin typeface="Arial Narrow" pitchFamily="34" charset="0"/>
              </a:rPr>
              <a:t> no </a:t>
            </a:r>
            <a:r>
              <a:rPr lang="en-US" b="1" dirty="0" err="1">
                <a:latin typeface="Arial Narrow" pitchFamily="34" charset="0"/>
              </a:rPr>
              <a:t>teor</a:t>
            </a:r>
            <a:r>
              <a:rPr lang="en-US" b="1" dirty="0">
                <a:latin typeface="Arial Narrow" pitchFamily="34" charset="0"/>
              </a:rPr>
              <a:t> de  </a:t>
            </a:r>
            <a:r>
              <a:rPr lang="en-US" b="1" dirty="0" err="1">
                <a:latin typeface="Arial Narrow" pitchFamily="34" charset="0"/>
              </a:rPr>
              <a:t>umidade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ótimo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9704" name="Line 32"/>
          <p:cNvSpPr>
            <a:spLocks noChangeShapeType="1"/>
          </p:cNvSpPr>
          <p:nvPr/>
        </p:nvSpPr>
        <p:spPr bwMode="auto">
          <a:xfrm flipH="1" flipV="1">
            <a:off x="5000626" y="1714488"/>
            <a:ext cx="1785951" cy="214314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19145" name="Line 9"/>
          <p:cNvSpPr>
            <a:spLocks noChangeShapeType="1"/>
          </p:cNvSpPr>
          <p:nvPr/>
        </p:nvSpPr>
        <p:spPr bwMode="auto">
          <a:xfrm flipH="1">
            <a:off x="4929190" y="1714488"/>
            <a:ext cx="9525" cy="3700463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1928794" y="0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 err="1" smtClean="0"/>
              <a:t>Curva</a:t>
            </a:r>
            <a:r>
              <a:rPr lang="en-US" sz="4000" dirty="0" smtClean="0"/>
              <a:t> de </a:t>
            </a:r>
            <a:r>
              <a:rPr lang="en-US" sz="4000" dirty="0" err="1" smtClean="0"/>
              <a:t>Compactação</a:t>
            </a:r>
            <a:endParaRPr lang="en-A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9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 autoUpdateAnimBg="0"/>
      <p:bldP spid="2191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00166" y="214290"/>
            <a:ext cx="6054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 err="1"/>
              <a:t>Curva</a:t>
            </a:r>
            <a:r>
              <a:rPr lang="en-US" sz="4000" dirty="0"/>
              <a:t> de 100% de </a:t>
            </a:r>
            <a:r>
              <a:rPr lang="en-US" sz="4000" dirty="0" err="1"/>
              <a:t>saturação</a:t>
            </a:r>
            <a:endParaRPr lang="en-AU" sz="4000" dirty="0"/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990600" y="3395663"/>
            <a:ext cx="2717800" cy="2179637"/>
          </a:xfrm>
          <a:custGeom>
            <a:avLst/>
            <a:gdLst>
              <a:gd name="T0" fmla="*/ 0 w 1712"/>
              <a:gd name="T1" fmla="*/ 2147483647 h 1373"/>
              <a:gd name="T2" fmla="*/ 2147483647 w 1712"/>
              <a:gd name="T3" fmla="*/ 2147483647 h 1373"/>
              <a:gd name="T4" fmla="*/ 2147483647 w 1712"/>
              <a:gd name="T5" fmla="*/ 2147483647 h 1373"/>
              <a:gd name="T6" fmla="*/ 2147483647 w 1712"/>
              <a:gd name="T7" fmla="*/ 2147483647 h 1373"/>
              <a:gd name="T8" fmla="*/ 2147483647 w 1712"/>
              <a:gd name="T9" fmla="*/ 2147483647 h 1373"/>
              <a:gd name="T10" fmla="*/ 2147483647 w 1712"/>
              <a:gd name="T11" fmla="*/ 2147483647 h 1373"/>
              <a:gd name="T12" fmla="*/ 2147483647 w 1712"/>
              <a:gd name="T13" fmla="*/ 2147483647 h 1373"/>
              <a:gd name="T14" fmla="*/ 2147483647 w 1712"/>
              <a:gd name="T15" fmla="*/ 2147483647 h 13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12"/>
              <a:gd name="T25" fmla="*/ 0 h 1373"/>
              <a:gd name="T26" fmla="*/ 1712 w 1712"/>
              <a:gd name="T27" fmla="*/ 1373 h 13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12" h="1373">
                <a:moveTo>
                  <a:pt x="0" y="1232"/>
                </a:moveTo>
                <a:cubicBezTo>
                  <a:pt x="43" y="995"/>
                  <a:pt x="94" y="753"/>
                  <a:pt x="153" y="570"/>
                </a:cubicBezTo>
                <a:cubicBezTo>
                  <a:pt x="212" y="387"/>
                  <a:pt x="278" y="227"/>
                  <a:pt x="352" y="133"/>
                </a:cubicBezTo>
                <a:cubicBezTo>
                  <a:pt x="426" y="39"/>
                  <a:pt x="521" y="10"/>
                  <a:pt x="600" y="5"/>
                </a:cubicBezTo>
                <a:cubicBezTo>
                  <a:pt x="679" y="0"/>
                  <a:pt x="740" y="16"/>
                  <a:pt x="824" y="101"/>
                </a:cubicBezTo>
                <a:cubicBezTo>
                  <a:pt x="908" y="186"/>
                  <a:pt x="996" y="356"/>
                  <a:pt x="1104" y="517"/>
                </a:cubicBezTo>
                <a:cubicBezTo>
                  <a:pt x="1212" y="678"/>
                  <a:pt x="1371" y="926"/>
                  <a:pt x="1472" y="1069"/>
                </a:cubicBezTo>
                <a:cubicBezTo>
                  <a:pt x="1573" y="1212"/>
                  <a:pt x="1662" y="1310"/>
                  <a:pt x="1712" y="1373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3733800" y="4267200"/>
            <a:ext cx="4572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Todos os pontos da curva de compactação devem se situar abaixo da curva de saturação.</a:t>
            </a:r>
            <a:endParaRPr lang="en-AU" b="1">
              <a:latin typeface="Arial" charset="0"/>
            </a:endParaRPr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1524000" y="13716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Corresponde a 100% de saturação</a:t>
            </a:r>
            <a:endParaRPr lang="en-AU" sz="1800">
              <a:latin typeface="Arial" charset="0"/>
            </a:endParaRPr>
          </a:p>
        </p:txBody>
      </p:sp>
      <p:grpSp>
        <p:nvGrpSpPr>
          <p:cNvPr id="3079" name="Group 20"/>
          <p:cNvGrpSpPr>
            <a:grpSpLocks/>
          </p:cNvGrpSpPr>
          <p:nvPr/>
        </p:nvGrpSpPr>
        <p:grpSpPr bwMode="auto">
          <a:xfrm>
            <a:off x="141288" y="754063"/>
            <a:ext cx="5043487" cy="5780087"/>
            <a:chOff x="89" y="475"/>
            <a:chExt cx="3177" cy="3641"/>
          </a:xfrm>
        </p:grpSpPr>
        <p:sp>
          <p:nvSpPr>
            <p:cNvPr id="3084" name="Line 8"/>
            <p:cNvSpPr>
              <a:spLocks noChangeShapeType="1"/>
            </p:cNvSpPr>
            <p:nvPr/>
          </p:nvSpPr>
          <p:spPr bwMode="auto">
            <a:xfrm>
              <a:off x="434" y="3797"/>
              <a:ext cx="283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085" name="Line 9"/>
            <p:cNvSpPr>
              <a:spLocks noChangeShapeType="1"/>
            </p:cNvSpPr>
            <p:nvPr/>
          </p:nvSpPr>
          <p:spPr bwMode="auto">
            <a:xfrm flipV="1">
              <a:off x="433" y="488"/>
              <a:ext cx="1" cy="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086" name="Text Box 10"/>
            <p:cNvSpPr txBox="1">
              <a:spLocks noChangeArrowheads="1"/>
            </p:cNvSpPr>
            <p:nvPr/>
          </p:nvSpPr>
          <p:spPr bwMode="auto">
            <a:xfrm>
              <a:off x="1728" y="3885"/>
              <a:ext cx="15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Teor de umidade (%)</a:t>
              </a:r>
              <a:endParaRPr lang="en-AU" sz="1800">
                <a:latin typeface="Arial" charset="0"/>
              </a:endParaRPr>
            </a:p>
          </p:txBody>
        </p:sp>
        <p:sp>
          <p:nvSpPr>
            <p:cNvPr id="3087" name="Text Box 11"/>
            <p:cNvSpPr txBox="1">
              <a:spLocks noChangeArrowheads="1"/>
            </p:cNvSpPr>
            <p:nvPr/>
          </p:nvSpPr>
          <p:spPr bwMode="auto">
            <a:xfrm rot="-5400000">
              <a:off x="-566" y="1130"/>
              <a:ext cx="15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Densidade seca(</a:t>
              </a:r>
              <a:r>
                <a:rPr lang="en-US" sz="1800">
                  <a:latin typeface="Arial" charset="0"/>
                  <a:sym typeface="Symbol" pitchFamily="18" charset="2"/>
                </a:rPr>
                <a:t></a:t>
              </a:r>
              <a:r>
                <a:rPr lang="en-US" sz="1800" baseline="-25000">
                  <a:latin typeface="Arial" charset="0"/>
                  <a:sym typeface="Symbol" pitchFamily="18" charset="2"/>
                </a:rPr>
                <a:t>d</a:t>
              </a:r>
              <a:r>
                <a:rPr lang="en-US" sz="1800">
                  <a:latin typeface="Arial" charset="0"/>
                  <a:sym typeface="Symbol" pitchFamily="18" charset="2"/>
                </a:rPr>
                <a:t>)</a:t>
              </a:r>
              <a:endParaRPr lang="en-AU" sz="1800">
                <a:latin typeface="Arial" charset="0"/>
                <a:sym typeface="Symbol" pitchFamily="18" charset="2"/>
              </a:endParaRPr>
            </a:p>
          </p:txBody>
        </p:sp>
      </p:grpSp>
      <p:graphicFrame>
        <p:nvGraphicFramePr>
          <p:cNvPr id="220174" name="Object 14"/>
          <p:cNvGraphicFramePr>
            <a:graphicFrameLocks noChangeAspect="1"/>
          </p:cNvGraphicFramePr>
          <p:nvPr/>
        </p:nvGraphicFramePr>
        <p:xfrm>
          <a:off x="5410200" y="1447800"/>
          <a:ext cx="1905000" cy="952500"/>
        </p:xfrm>
        <a:graphic>
          <a:graphicData uri="http://schemas.openxmlformats.org/presentationml/2006/ole">
            <p:oleObj spid="_x0000_s3074" name="Equation" r:id="rId3" imgW="863280" imgH="431640" progId="Equation.3">
              <p:embed/>
            </p:oleObj>
          </a:graphicData>
        </a:graphic>
      </p:graphicFrame>
      <p:sp>
        <p:nvSpPr>
          <p:cNvPr id="3080" name="Line 15"/>
          <p:cNvSpPr>
            <a:spLocks noChangeShapeType="1"/>
          </p:cNvSpPr>
          <p:nvPr/>
        </p:nvSpPr>
        <p:spPr bwMode="auto">
          <a:xfrm flipH="1">
            <a:off x="2209800" y="1752600"/>
            <a:ext cx="533400" cy="6858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0176" name="Text Box 16"/>
          <p:cNvSpPr txBox="1">
            <a:spLocks noChangeArrowheads="1"/>
          </p:cNvSpPr>
          <p:nvPr/>
        </p:nvSpPr>
        <p:spPr bwMode="auto">
          <a:xfrm>
            <a:off x="1122363" y="2974975"/>
            <a:ext cx="1298575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latin typeface="Arial Narrow" pitchFamily="34" charset="0"/>
              </a:rPr>
              <a:t>S&lt;100%</a:t>
            </a:r>
          </a:p>
        </p:txBody>
      </p:sp>
      <p:sp>
        <p:nvSpPr>
          <p:cNvPr id="220177" name="Text Box 17"/>
          <p:cNvSpPr txBox="1">
            <a:spLocks noChangeArrowheads="1"/>
          </p:cNvSpPr>
          <p:nvPr/>
        </p:nvSpPr>
        <p:spPr bwMode="auto">
          <a:xfrm>
            <a:off x="3048000" y="3657600"/>
            <a:ext cx="2255838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latin typeface="Arial Narrow" pitchFamily="34" charset="0"/>
              </a:rPr>
              <a:t>S&gt;100% (impossivel)</a:t>
            </a:r>
          </a:p>
        </p:txBody>
      </p:sp>
      <p:sp>
        <p:nvSpPr>
          <p:cNvPr id="3083" name="Freeform 19"/>
          <p:cNvSpPr>
            <a:spLocks/>
          </p:cNvSpPr>
          <p:nvPr/>
        </p:nvSpPr>
        <p:spPr bwMode="auto">
          <a:xfrm>
            <a:off x="1689100" y="1752600"/>
            <a:ext cx="2044700" cy="3505200"/>
          </a:xfrm>
          <a:custGeom>
            <a:avLst/>
            <a:gdLst>
              <a:gd name="T0" fmla="*/ 0 w 1288"/>
              <a:gd name="T1" fmla="*/ 0 h 2208"/>
              <a:gd name="T2" fmla="*/ 2147483647 w 1288"/>
              <a:gd name="T3" fmla="*/ 2147483647 h 2208"/>
              <a:gd name="T4" fmla="*/ 2147483647 w 1288"/>
              <a:gd name="T5" fmla="*/ 2147483647 h 2208"/>
              <a:gd name="T6" fmla="*/ 2147483647 w 1288"/>
              <a:gd name="T7" fmla="*/ 2147483647 h 2208"/>
              <a:gd name="T8" fmla="*/ 2147483647 w 1288"/>
              <a:gd name="T9" fmla="*/ 2147483647 h 2208"/>
              <a:gd name="T10" fmla="*/ 2147483647 w 1288"/>
              <a:gd name="T11" fmla="*/ 2147483647 h 2208"/>
              <a:gd name="T12" fmla="*/ 2147483647 w 1288"/>
              <a:gd name="T13" fmla="*/ 2147483647 h 2208"/>
              <a:gd name="T14" fmla="*/ 2147483647 w 1288"/>
              <a:gd name="T15" fmla="*/ 2147483647 h 2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8"/>
              <a:gd name="T25" fmla="*/ 0 h 2208"/>
              <a:gd name="T26" fmla="*/ 1288 w 1288"/>
              <a:gd name="T27" fmla="*/ 2208 h 22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8" h="2208">
                <a:moveTo>
                  <a:pt x="0" y="0"/>
                </a:moveTo>
                <a:cubicBezTo>
                  <a:pt x="33" y="73"/>
                  <a:pt x="144" y="317"/>
                  <a:pt x="200" y="440"/>
                </a:cubicBezTo>
                <a:cubicBezTo>
                  <a:pt x="256" y="563"/>
                  <a:pt x="275" y="617"/>
                  <a:pt x="336" y="736"/>
                </a:cubicBezTo>
                <a:cubicBezTo>
                  <a:pt x="397" y="855"/>
                  <a:pt x="500" y="1037"/>
                  <a:pt x="568" y="1152"/>
                </a:cubicBezTo>
                <a:cubicBezTo>
                  <a:pt x="636" y="1267"/>
                  <a:pt x="680" y="1325"/>
                  <a:pt x="744" y="1424"/>
                </a:cubicBezTo>
                <a:cubicBezTo>
                  <a:pt x="808" y="1523"/>
                  <a:pt x="887" y="1647"/>
                  <a:pt x="952" y="1744"/>
                </a:cubicBezTo>
                <a:cubicBezTo>
                  <a:pt x="1017" y="1841"/>
                  <a:pt x="1080" y="1931"/>
                  <a:pt x="1136" y="2008"/>
                </a:cubicBezTo>
                <a:cubicBezTo>
                  <a:pt x="1192" y="2085"/>
                  <a:pt x="1256" y="2166"/>
                  <a:pt x="1288" y="2208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0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 animBg="1"/>
      <p:bldP spid="220165" grpId="0" autoUpdateAnimBg="0"/>
      <p:bldP spid="220166" grpId="0" autoUpdateAnimBg="0"/>
      <p:bldP spid="220176" grpId="0" autoUpdateAnimBg="0"/>
      <p:bldP spid="22017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285852" y="142852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 err="1"/>
              <a:t>Efeito</a:t>
            </a:r>
            <a:r>
              <a:rPr lang="en-US" sz="3600" dirty="0"/>
              <a:t> do </a:t>
            </a:r>
            <a:r>
              <a:rPr lang="en-US" sz="3600" dirty="0" err="1"/>
              <a:t>Esforço</a:t>
            </a:r>
            <a:r>
              <a:rPr lang="en-US" sz="3600" dirty="0"/>
              <a:t> de </a:t>
            </a:r>
            <a:r>
              <a:rPr lang="en-US" sz="3600" dirty="0" err="1"/>
              <a:t>Compactação</a:t>
            </a:r>
            <a:endParaRPr lang="en-AU" sz="3600" dirty="0"/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3276600" y="1243013"/>
            <a:ext cx="56388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spcBef>
                <a:spcPct val="50000"/>
              </a:spcBef>
            </a:pPr>
            <a:r>
              <a:rPr lang="en-US" sz="2000">
                <a:latin typeface="Arial" charset="0"/>
              </a:rPr>
              <a:t>O aumento do esforço de compactação causa:</a:t>
            </a:r>
          </a:p>
          <a:p>
            <a:pPr marL="292100" indent="-2921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b="1">
                <a:latin typeface="Arial" charset="0"/>
              </a:rPr>
              <a:t>Menor teor de umidade ótimo</a:t>
            </a:r>
          </a:p>
          <a:p>
            <a:pPr marL="292100" indent="-2921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b="1">
                <a:latin typeface="Arial" charset="0"/>
              </a:rPr>
              <a:t>Maior densidade seca máxima.</a:t>
            </a:r>
            <a:endParaRPr lang="en-AU" sz="1600" b="1">
              <a:latin typeface="Arial" charset="0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1295400" y="3795713"/>
            <a:ext cx="2362200" cy="1690687"/>
          </a:xfrm>
          <a:custGeom>
            <a:avLst/>
            <a:gdLst>
              <a:gd name="T0" fmla="*/ 0 w 1488"/>
              <a:gd name="T1" fmla="*/ 2147483647 h 1065"/>
              <a:gd name="T2" fmla="*/ 2147483647 w 1488"/>
              <a:gd name="T3" fmla="*/ 2147483647 h 1065"/>
              <a:gd name="T4" fmla="*/ 2147483647 w 1488"/>
              <a:gd name="T5" fmla="*/ 2147483647 h 1065"/>
              <a:gd name="T6" fmla="*/ 2147483647 w 1488"/>
              <a:gd name="T7" fmla="*/ 2147483647 h 1065"/>
              <a:gd name="T8" fmla="*/ 2147483647 w 1488"/>
              <a:gd name="T9" fmla="*/ 2147483647 h 1065"/>
              <a:gd name="T10" fmla="*/ 2147483647 w 1488"/>
              <a:gd name="T11" fmla="*/ 2147483647 h 1065"/>
              <a:gd name="T12" fmla="*/ 2147483647 w 1488"/>
              <a:gd name="T13" fmla="*/ 2147483647 h 1065"/>
              <a:gd name="T14" fmla="*/ 2147483647 w 1488"/>
              <a:gd name="T15" fmla="*/ 2147483647 h 10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88"/>
              <a:gd name="T25" fmla="*/ 0 h 1065"/>
              <a:gd name="T26" fmla="*/ 1488 w 1488"/>
              <a:gd name="T27" fmla="*/ 1065 h 10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88" h="1065">
                <a:moveTo>
                  <a:pt x="0" y="969"/>
                </a:moveTo>
                <a:cubicBezTo>
                  <a:pt x="29" y="893"/>
                  <a:pt x="112" y="649"/>
                  <a:pt x="176" y="513"/>
                </a:cubicBezTo>
                <a:cubicBezTo>
                  <a:pt x="240" y="377"/>
                  <a:pt x="311" y="238"/>
                  <a:pt x="384" y="153"/>
                </a:cubicBezTo>
                <a:cubicBezTo>
                  <a:pt x="457" y="68"/>
                  <a:pt x="532" y="2"/>
                  <a:pt x="616" y="1"/>
                </a:cubicBezTo>
                <a:cubicBezTo>
                  <a:pt x="700" y="0"/>
                  <a:pt x="799" y="64"/>
                  <a:pt x="888" y="145"/>
                </a:cubicBezTo>
                <a:cubicBezTo>
                  <a:pt x="977" y="226"/>
                  <a:pt x="1080" y="385"/>
                  <a:pt x="1152" y="489"/>
                </a:cubicBezTo>
                <a:cubicBezTo>
                  <a:pt x="1224" y="593"/>
                  <a:pt x="1264" y="673"/>
                  <a:pt x="1320" y="769"/>
                </a:cubicBezTo>
                <a:cubicBezTo>
                  <a:pt x="1376" y="865"/>
                  <a:pt x="1453" y="1003"/>
                  <a:pt x="1488" y="106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914400" y="2120900"/>
            <a:ext cx="1917700" cy="1739900"/>
          </a:xfrm>
          <a:custGeom>
            <a:avLst/>
            <a:gdLst>
              <a:gd name="T0" fmla="*/ 0 w 1208"/>
              <a:gd name="T1" fmla="*/ 2147483647 h 1096"/>
              <a:gd name="T2" fmla="*/ 2147483647 w 1208"/>
              <a:gd name="T3" fmla="*/ 2147483647 h 1096"/>
              <a:gd name="T4" fmla="*/ 2147483647 w 1208"/>
              <a:gd name="T5" fmla="*/ 2147483647 h 1096"/>
              <a:gd name="T6" fmla="*/ 2147483647 w 1208"/>
              <a:gd name="T7" fmla="*/ 0 h 1096"/>
              <a:gd name="T8" fmla="*/ 2147483647 w 1208"/>
              <a:gd name="T9" fmla="*/ 2147483647 h 1096"/>
              <a:gd name="T10" fmla="*/ 2147483647 w 1208"/>
              <a:gd name="T11" fmla="*/ 2147483647 h 1096"/>
              <a:gd name="T12" fmla="*/ 2147483647 w 1208"/>
              <a:gd name="T13" fmla="*/ 2147483647 h 1096"/>
              <a:gd name="T14" fmla="*/ 2147483647 w 1208"/>
              <a:gd name="T15" fmla="*/ 2147483647 h 10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08"/>
              <a:gd name="T25" fmla="*/ 0 h 1096"/>
              <a:gd name="T26" fmla="*/ 1208 w 1208"/>
              <a:gd name="T27" fmla="*/ 1096 h 10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08" h="1096">
                <a:moveTo>
                  <a:pt x="0" y="996"/>
                </a:moveTo>
                <a:cubicBezTo>
                  <a:pt x="31" y="808"/>
                  <a:pt x="63" y="620"/>
                  <a:pt x="113" y="472"/>
                </a:cubicBezTo>
                <a:cubicBezTo>
                  <a:pt x="164" y="323"/>
                  <a:pt x="239" y="184"/>
                  <a:pt x="302" y="105"/>
                </a:cubicBezTo>
                <a:cubicBezTo>
                  <a:pt x="365" y="26"/>
                  <a:pt x="428" y="0"/>
                  <a:pt x="491" y="0"/>
                </a:cubicBezTo>
                <a:cubicBezTo>
                  <a:pt x="553" y="0"/>
                  <a:pt x="610" y="26"/>
                  <a:pt x="679" y="105"/>
                </a:cubicBezTo>
                <a:cubicBezTo>
                  <a:pt x="748" y="184"/>
                  <a:pt x="842" y="355"/>
                  <a:pt x="906" y="472"/>
                </a:cubicBezTo>
                <a:cubicBezTo>
                  <a:pt x="970" y="589"/>
                  <a:pt x="1014" y="704"/>
                  <a:pt x="1064" y="808"/>
                </a:cubicBezTo>
                <a:cubicBezTo>
                  <a:pt x="1114" y="912"/>
                  <a:pt x="1178" y="1036"/>
                  <a:pt x="1208" y="1096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1194" name="Text Box 10"/>
          <p:cNvSpPr txBox="1">
            <a:spLocks noChangeArrowheads="1"/>
          </p:cNvSpPr>
          <p:nvPr/>
        </p:nvSpPr>
        <p:spPr bwMode="auto">
          <a:xfrm>
            <a:off x="1219200" y="2895600"/>
            <a:ext cx="125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E</a:t>
            </a:r>
            <a:r>
              <a:rPr lang="en-US" sz="2000" b="1" baseline="-25000">
                <a:latin typeface="Arial" charset="0"/>
              </a:rPr>
              <a:t>2</a:t>
            </a:r>
            <a:r>
              <a:rPr lang="en-US" sz="2000" b="1">
                <a:latin typeface="Arial" charset="0"/>
              </a:rPr>
              <a:t> (&gt;E</a:t>
            </a:r>
            <a:r>
              <a:rPr lang="en-US" sz="2000" b="1" baseline="-25000">
                <a:latin typeface="Arial" charset="0"/>
              </a:rPr>
              <a:t>1</a:t>
            </a:r>
            <a:r>
              <a:rPr lang="en-US" sz="2000" b="1">
                <a:latin typeface="Arial" charset="0"/>
              </a:rPr>
              <a:t>)</a:t>
            </a:r>
            <a:endParaRPr lang="en-AU" sz="2000" b="1">
              <a:latin typeface="Arial" charset="0"/>
            </a:endParaRPr>
          </a:p>
        </p:txBody>
      </p:sp>
      <p:grpSp>
        <p:nvGrpSpPr>
          <p:cNvPr id="30727" name="Group 19"/>
          <p:cNvGrpSpPr>
            <a:grpSpLocks/>
          </p:cNvGrpSpPr>
          <p:nvPr/>
        </p:nvGrpSpPr>
        <p:grpSpPr bwMode="auto">
          <a:xfrm>
            <a:off x="144463" y="101600"/>
            <a:ext cx="5341937" cy="6432550"/>
            <a:chOff x="91" y="64"/>
            <a:chExt cx="3365" cy="4052"/>
          </a:xfrm>
        </p:grpSpPr>
        <p:sp>
          <p:nvSpPr>
            <p:cNvPr id="30730" name="Line 13"/>
            <p:cNvSpPr>
              <a:spLocks noChangeShapeType="1"/>
            </p:cNvSpPr>
            <p:nvPr/>
          </p:nvSpPr>
          <p:spPr bwMode="auto">
            <a:xfrm>
              <a:off x="434" y="3797"/>
              <a:ext cx="2832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0731" name="Line 14"/>
            <p:cNvSpPr>
              <a:spLocks noChangeShapeType="1"/>
            </p:cNvSpPr>
            <p:nvPr/>
          </p:nvSpPr>
          <p:spPr bwMode="auto">
            <a:xfrm flipV="1">
              <a:off x="433" y="64"/>
              <a:ext cx="1" cy="3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0732" name="Text Box 15"/>
            <p:cNvSpPr txBox="1">
              <a:spLocks noChangeArrowheads="1"/>
            </p:cNvSpPr>
            <p:nvPr/>
          </p:nvSpPr>
          <p:spPr bwMode="auto">
            <a:xfrm>
              <a:off x="1968" y="3885"/>
              <a:ext cx="1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Teor de umidade (%)</a:t>
              </a:r>
              <a:endParaRPr lang="en-AU" sz="1800">
                <a:latin typeface="Arial" charset="0"/>
              </a:endParaRPr>
            </a:p>
          </p:txBody>
        </p:sp>
        <p:sp>
          <p:nvSpPr>
            <p:cNvPr id="30733" name="Text Box 16"/>
            <p:cNvSpPr txBox="1">
              <a:spLocks noChangeArrowheads="1"/>
            </p:cNvSpPr>
            <p:nvPr/>
          </p:nvSpPr>
          <p:spPr bwMode="auto">
            <a:xfrm rot="-5400000">
              <a:off x="-516" y="1080"/>
              <a:ext cx="14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Densidade seca (</a:t>
              </a:r>
              <a:r>
                <a:rPr lang="en-US" sz="1800">
                  <a:latin typeface="Arial" charset="0"/>
                  <a:sym typeface="Symbol" pitchFamily="18" charset="2"/>
                </a:rPr>
                <a:t></a:t>
              </a:r>
              <a:r>
                <a:rPr lang="en-US" sz="1800" baseline="-25000">
                  <a:latin typeface="Arial" charset="0"/>
                  <a:sym typeface="Symbol" pitchFamily="18" charset="2"/>
                </a:rPr>
                <a:t>d</a:t>
              </a:r>
              <a:r>
                <a:rPr lang="en-US" sz="1800">
                  <a:latin typeface="Arial" charset="0"/>
                  <a:sym typeface="Symbol" pitchFamily="18" charset="2"/>
                </a:rPr>
                <a:t>)</a:t>
              </a:r>
              <a:endParaRPr lang="en-AU" sz="1800">
                <a:latin typeface="Arial" charset="0"/>
              </a:endParaRPr>
            </a:p>
          </p:txBody>
        </p:sp>
      </p:grpSp>
      <p:sp>
        <p:nvSpPr>
          <p:cNvPr id="30728" name="Freeform 18"/>
          <p:cNvSpPr>
            <a:spLocks/>
          </p:cNvSpPr>
          <p:nvPr/>
        </p:nvSpPr>
        <p:spPr bwMode="auto">
          <a:xfrm>
            <a:off x="2146300" y="1752600"/>
            <a:ext cx="2044700" cy="3505200"/>
          </a:xfrm>
          <a:custGeom>
            <a:avLst/>
            <a:gdLst>
              <a:gd name="T0" fmla="*/ 0 w 1288"/>
              <a:gd name="T1" fmla="*/ 0 h 2208"/>
              <a:gd name="T2" fmla="*/ 2147483647 w 1288"/>
              <a:gd name="T3" fmla="*/ 2147483647 h 2208"/>
              <a:gd name="T4" fmla="*/ 2147483647 w 1288"/>
              <a:gd name="T5" fmla="*/ 2147483647 h 2208"/>
              <a:gd name="T6" fmla="*/ 2147483647 w 1288"/>
              <a:gd name="T7" fmla="*/ 2147483647 h 2208"/>
              <a:gd name="T8" fmla="*/ 2147483647 w 1288"/>
              <a:gd name="T9" fmla="*/ 2147483647 h 2208"/>
              <a:gd name="T10" fmla="*/ 2147483647 w 1288"/>
              <a:gd name="T11" fmla="*/ 2147483647 h 2208"/>
              <a:gd name="T12" fmla="*/ 2147483647 w 1288"/>
              <a:gd name="T13" fmla="*/ 2147483647 h 2208"/>
              <a:gd name="T14" fmla="*/ 2147483647 w 1288"/>
              <a:gd name="T15" fmla="*/ 2147483647 h 2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8"/>
              <a:gd name="T25" fmla="*/ 0 h 2208"/>
              <a:gd name="T26" fmla="*/ 1288 w 1288"/>
              <a:gd name="T27" fmla="*/ 2208 h 22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8" h="2208">
                <a:moveTo>
                  <a:pt x="0" y="0"/>
                </a:moveTo>
                <a:cubicBezTo>
                  <a:pt x="33" y="73"/>
                  <a:pt x="144" y="317"/>
                  <a:pt x="200" y="440"/>
                </a:cubicBezTo>
                <a:cubicBezTo>
                  <a:pt x="256" y="563"/>
                  <a:pt x="275" y="617"/>
                  <a:pt x="336" y="736"/>
                </a:cubicBezTo>
                <a:cubicBezTo>
                  <a:pt x="397" y="855"/>
                  <a:pt x="500" y="1037"/>
                  <a:pt x="568" y="1152"/>
                </a:cubicBezTo>
                <a:cubicBezTo>
                  <a:pt x="636" y="1267"/>
                  <a:pt x="680" y="1325"/>
                  <a:pt x="744" y="1424"/>
                </a:cubicBezTo>
                <a:cubicBezTo>
                  <a:pt x="808" y="1523"/>
                  <a:pt x="887" y="1647"/>
                  <a:pt x="952" y="1744"/>
                </a:cubicBezTo>
                <a:cubicBezTo>
                  <a:pt x="1017" y="1841"/>
                  <a:pt x="1080" y="1931"/>
                  <a:pt x="1136" y="2008"/>
                </a:cubicBezTo>
                <a:cubicBezTo>
                  <a:pt x="1192" y="2085"/>
                  <a:pt x="1256" y="2166"/>
                  <a:pt x="1288" y="2208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30729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2428875"/>
            <a:ext cx="35258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 autoUpdateAnimBg="0"/>
      <p:bldP spid="221190" grpId="0" animBg="1"/>
      <p:bldP spid="221193" grpId="0" animBg="1"/>
      <p:bldP spid="22119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pectrum of Soil Ty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066800"/>
            <a:ext cx="8305800" cy="4225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536" y="260648"/>
            <a:ext cx="8392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3200" dirty="0" smtClean="0"/>
              <a:t>Efeito do Tipo de Solo e Esforço de Compactação</a:t>
            </a:r>
            <a:endParaRPr lang="pt-BR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t vs Mod Pro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124744"/>
            <a:ext cx="7391400" cy="529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536" y="260648"/>
            <a:ext cx="8392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3200" dirty="0" smtClean="0"/>
              <a:t>Efeito do Tipo de Solo e Esforço de Compactação</a:t>
            </a:r>
            <a:endParaRPr lang="pt-BR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2714612" y="214290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 err="1"/>
              <a:t>Estrutura</a:t>
            </a:r>
            <a:r>
              <a:rPr lang="en-US" sz="3600" dirty="0"/>
              <a:t> do solo</a:t>
            </a:r>
            <a:endParaRPr lang="en-AU" sz="3600" dirty="0"/>
          </a:p>
        </p:txBody>
      </p:sp>
      <p:sp>
        <p:nvSpPr>
          <p:cNvPr id="222211" name="Freeform 3"/>
          <p:cNvSpPr>
            <a:spLocks/>
          </p:cNvSpPr>
          <p:nvPr/>
        </p:nvSpPr>
        <p:spPr bwMode="auto">
          <a:xfrm>
            <a:off x="1277938" y="1600200"/>
            <a:ext cx="4437062" cy="3771900"/>
          </a:xfrm>
          <a:custGeom>
            <a:avLst/>
            <a:gdLst>
              <a:gd name="T0" fmla="*/ 0 w 2795"/>
              <a:gd name="T1" fmla="*/ 2147483647 h 2376"/>
              <a:gd name="T2" fmla="*/ 2147483647 w 2795"/>
              <a:gd name="T3" fmla="*/ 2147483647 h 2376"/>
              <a:gd name="T4" fmla="*/ 2147483647 w 2795"/>
              <a:gd name="T5" fmla="*/ 2147483647 h 2376"/>
              <a:gd name="T6" fmla="*/ 2147483647 w 2795"/>
              <a:gd name="T7" fmla="*/ 2147483647 h 2376"/>
              <a:gd name="T8" fmla="*/ 2147483647 w 2795"/>
              <a:gd name="T9" fmla="*/ 2147483647 h 2376"/>
              <a:gd name="T10" fmla="*/ 2147483647 w 2795"/>
              <a:gd name="T11" fmla="*/ 2147483647 h 2376"/>
              <a:gd name="T12" fmla="*/ 2147483647 w 2795"/>
              <a:gd name="T13" fmla="*/ 2147483647 h 2376"/>
              <a:gd name="T14" fmla="*/ 2147483647 w 2795"/>
              <a:gd name="T15" fmla="*/ 2147483647 h 23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95"/>
              <a:gd name="T25" fmla="*/ 0 h 2376"/>
              <a:gd name="T26" fmla="*/ 2795 w 2795"/>
              <a:gd name="T27" fmla="*/ 2376 h 23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95" h="2376">
                <a:moveTo>
                  <a:pt x="0" y="1025"/>
                </a:moveTo>
                <a:cubicBezTo>
                  <a:pt x="49" y="837"/>
                  <a:pt x="98" y="649"/>
                  <a:pt x="176" y="501"/>
                </a:cubicBezTo>
                <a:cubicBezTo>
                  <a:pt x="254" y="352"/>
                  <a:pt x="357" y="211"/>
                  <a:pt x="469" y="134"/>
                </a:cubicBezTo>
                <a:cubicBezTo>
                  <a:pt x="581" y="57"/>
                  <a:pt x="717" y="0"/>
                  <a:pt x="851" y="40"/>
                </a:cubicBezTo>
                <a:cubicBezTo>
                  <a:pt x="985" y="80"/>
                  <a:pt x="1144" y="247"/>
                  <a:pt x="1275" y="376"/>
                </a:cubicBezTo>
                <a:cubicBezTo>
                  <a:pt x="1406" y="505"/>
                  <a:pt x="1480" y="612"/>
                  <a:pt x="1635" y="816"/>
                </a:cubicBezTo>
                <a:cubicBezTo>
                  <a:pt x="1790" y="1020"/>
                  <a:pt x="2010" y="1340"/>
                  <a:pt x="2203" y="1600"/>
                </a:cubicBezTo>
                <a:cubicBezTo>
                  <a:pt x="2396" y="1860"/>
                  <a:pt x="2672" y="2214"/>
                  <a:pt x="2795" y="2376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2212" name="Freeform 4"/>
          <p:cNvSpPr>
            <a:spLocks/>
          </p:cNvSpPr>
          <p:nvPr/>
        </p:nvSpPr>
        <p:spPr bwMode="auto">
          <a:xfrm>
            <a:off x="1295400" y="3814763"/>
            <a:ext cx="4133850" cy="1671637"/>
          </a:xfrm>
          <a:custGeom>
            <a:avLst/>
            <a:gdLst>
              <a:gd name="T0" fmla="*/ 0 w 1496"/>
              <a:gd name="T1" fmla="*/ 2147483647 h 1008"/>
              <a:gd name="T2" fmla="*/ 2147483647 w 1496"/>
              <a:gd name="T3" fmla="*/ 2147483647 h 1008"/>
              <a:gd name="T4" fmla="*/ 2147483647 w 1496"/>
              <a:gd name="T5" fmla="*/ 2147483647 h 1008"/>
              <a:gd name="T6" fmla="*/ 2147483647 w 1496"/>
              <a:gd name="T7" fmla="*/ 0 h 1008"/>
              <a:gd name="T8" fmla="*/ 2147483647 w 1496"/>
              <a:gd name="T9" fmla="*/ 2147483647 h 1008"/>
              <a:gd name="T10" fmla="*/ 2147483647 w 1496"/>
              <a:gd name="T11" fmla="*/ 2147483647 h 1008"/>
              <a:gd name="T12" fmla="*/ 2147483647 w 1496"/>
              <a:gd name="T13" fmla="*/ 2147483647 h 1008"/>
              <a:gd name="T14" fmla="*/ 2147483647 w 1496"/>
              <a:gd name="T15" fmla="*/ 2147483647 h 10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96"/>
              <a:gd name="T25" fmla="*/ 0 h 1008"/>
              <a:gd name="T26" fmla="*/ 1496 w 1496"/>
              <a:gd name="T27" fmla="*/ 1008 h 1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96" h="1008">
                <a:moveTo>
                  <a:pt x="0" y="912"/>
                </a:moveTo>
                <a:cubicBezTo>
                  <a:pt x="40" y="740"/>
                  <a:pt x="80" y="568"/>
                  <a:pt x="144" y="432"/>
                </a:cubicBezTo>
                <a:cubicBezTo>
                  <a:pt x="208" y="296"/>
                  <a:pt x="304" y="168"/>
                  <a:pt x="384" y="96"/>
                </a:cubicBezTo>
                <a:cubicBezTo>
                  <a:pt x="464" y="24"/>
                  <a:pt x="544" y="0"/>
                  <a:pt x="624" y="0"/>
                </a:cubicBezTo>
                <a:cubicBezTo>
                  <a:pt x="704" y="0"/>
                  <a:pt x="776" y="24"/>
                  <a:pt x="864" y="96"/>
                </a:cubicBezTo>
                <a:cubicBezTo>
                  <a:pt x="952" y="168"/>
                  <a:pt x="1056" y="296"/>
                  <a:pt x="1152" y="432"/>
                </a:cubicBezTo>
                <a:cubicBezTo>
                  <a:pt x="1248" y="568"/>
                  <a:pt x="1384" y="816"/>
                  <a:pt x="1440" y="912"/>
                </a:cubicBezTo>
                <a:cubicBezTo>
                  <a:pt x="1496" y="1008"/>
                  <a:pt x="1492" y="1008"/>
                  <a:pt x="1488" y="1008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2213" name="Line 5"/>
          <p:cNvSpPr>
            <a:spLocks noChangeShapeType="1"/>
          </p:cNvSpPr>
          <p:nvPr/>
        </p:nvSpPr>
        <p:spPr bwMode="auto">
          <a:xfrm flipV="1">
            <a:off x="1724025" y="2109788"/>
            <a:ext cx="0" cy="2403475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2214" name="Line 6"/>
          <p:cNvSpPr>
            <a:spLocks noChangeShapeType="1"/>
          </p:cNvSpPr>
          <p:nvPr/>
        </p:nvSpPr>
        <p:spPr bwMode="auto">
          <a:xfrm>
            <a:off x="1724025" y="4524375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38200" y="4114800"/>
            <a:ext cx="715963" cy="714375"/>
            <a:chOff x="626" y="2660"/>
            <a:chExt cx="451" cy="450"/>
          </a:xfrm>
        </p:grpSpPr>
        <p:sp>
          <p:nvSpPr>
            <p:cNvPr id="31806" name="Line 8"/>
            <p:cNvSpPr>
              <a:spLocks noChangeShapeType="1"/>
            </p:cNvSpPr>
            <p:nvPr/>
          </p:nvSpPr>
          <p:spPr bwMode="auto">
            <a:xfrm>
              <a:off x="775" y="2946"/>
              <a:ext cx="11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7" name="Line 9"/>
            <p:cNvSpPr>
              <a:spLocks noChangeShapeType="1"/>
            </p:cNvSpPr>
            <p:nvPr/>
          </p:nvSpPr>
          <p:spPr bwMode="auto">
            <a:xfrm>
              <a:off x="745" y="2776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8" name="Line 10"/>
            <p:cNvSpPr>
              <a:spLocks noChangeShapeType="1"/>
            </p:cNvSpPr>
            <p:nvPr/>
          </p:nvSpPr>
          <p:spPr bwMode="auto">
            <a:xfrm flipV="1">
              <a:off x="834" y="2828"/>
              <a:ext cx="148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9" name="Line 11"/>
            <p:cNvSpPr>
              <a:spLocks noChangeShapeType="1"/>
            </p:cNvSpPr>
            <p:nvPr/>
          </p:nvSpPr>
          <p:spPr bwMode="auto">
            <a:xfrm flipH="1">
              <a:off x="723" y="2858"/>
              <a:ext cx="22" cy="7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0" name="Line 12"/>
            <p:cNvSpPr>
              <a:spLocks noChangeShapeType="1"/>
            </p:cNvSpPr>
            <p:nvPr/>
          </p:nvSpPr>
          <p:spPr bwMode="auto">
            <a:xfrm>
              <a:off x="930" y="2895"/>
              <a:ext cx="0" cy="8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1" name="Line 13"/>
            <p:cNvSpPr>
              <a:spLocks noChangeShapeType="1"/>
            </p:cNvSpPr>
            <p:nvPr/>
          </p:nvSpPr>
          <p:spPr bwMode="auto">
            <a:xfrm flipH="1">
              <a:off x="790" y="2991"/>
              <a:ext cx="66" cy="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2" name="Line 14"/>
            <p:cNvSpPr>
              <a:spLocks noChangeShapeType="1"/>
            </p:cNvSpPr>
            <p:nvPr/>
          </p:nvSpPr>
          <p:spPr bwMode="auto">
            <a:xfrm>
              <a:off x="686" y="2954"/>
              <a:ext cx="74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3" name="Line 15"/>
            <p:cNvSpPr>
              <a:spLocks noChangeShapeType="1"/>
            </p:cNvSpPr>
            <p:nvPr/>
          </p:nvSpPr>
          <p:spPr bwMode="auto">
            <a:xfrm flipH="1">
              <a:off x="834" y="2754"/>
              <a:ext cx="29" cy="9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4" name="Line 16"/>
            <p:cNvSpPr>
              <a:spLocks noChangeShapeType="1"/>
            </p:cNvSpPr>
            <p:nvPr/>
          </p:nvSpPr>
          <p:spPr bwMode="auto">
            <a:xfrm>
              <a:off x="664" y="2806"/>
              <a:ext cx="44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5" name="Line 17"/>
            <p:cNvSpPr>
              <a:spLocks noChangeShapeType="1"/>
            </p:cNvSpPr>
            <p:nvPr/>
          </p:nvSpPr>
          <p:spPr bwMode="auto">
            <a:xfrm>
              <a:off x="900" y="2703"/>
              <a:ext cx="30" cy="6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6" name="Line 18"/>
            <p:cNvSpPr>
              <a:spLocks noChangeShapeType="1"/>
            </p:cNvSpPr>
            <p:nvPr/>
          </p:nvSpPr>
          <p:spPr bwMode="auto">
            <a:xfrm>
              <a:off x="967" y="2887"/>
              <a:ext cx="66" cy="45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7" name="Line 19"/>
            <p:cNvSpPr>
              <a:spLocks noChangeShapeType="1"/>
            </p:cNvSpPr>
            <p:nvPr/>
          </p:nvSpPr>
          <p:spPr bwMode="auto">
            <a:xfrm flipH="1">
              <a:off x="930" y="2998"/>
              <a:ext cx="52" cy="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18" name="Oval 20"/>
            <p:cNvSpPr>
              <a:spLocks noChangeArrowheads="1"/>
            </p:cNvSpPr>
            <p:nvPr/>
          </p:nvSpPr>
          <p:spPr bwMode="auto">
            <a:xfrm>
              <a:off x="626" y="2660"/>
              <a:ext cx="451" cy="4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052513" y="1446213"/>
            <a:ext cx="715962" cy="714375"/>
            <a:chOff x="2974" y="1029"/>
            <a:chExt cx="451" cy="450"/>
          </a:xfrm>
        </p:grpSpPr>
        <p:sp>
          <p:nvSpPr>
            <p:cNvPr id="31793" name="Line 36"/>
            <p:cNvSpPr>
              <a:spLocks noChangeShapeType="1"/>
            </p:cNvSpPr>
            <p:nvPr/>
          </p:nvSpPr>
          <p:spPr bwMode="auto">
            <a:xfrm>
              <a:off x="3123" y="1315"/>
              <a:ext cx="11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94" name="Line 37"/>
            <p:cNvSpPr>
              <a:spLocks noChangeShapeType="1"/>
            </p:cNvSpPr>
            <p:nvPr/>
          </p:nvSpPr>
          <p:spPr bwMode="auto">
            <a:xfrm rot="1565387">
              <a:off x="3093" y="1108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95" name="Line 38"/>
            <p:cNvSpPr>
              <a:spLocks noChangeShapeType="1"/>
            </p:cNvSpPr>
            <p:nvPr/>
          </p:nvSpPr>
          <p:spPr bwMode="auto">
            <a:xfrm flipV="1">
              <a:off x="3182" y="1197"/>
              <a:ext cx="148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96" name="Line 39"/>
            <p:cNvSpPr>
              <a:spLocks noChangeShapeType="1"/>
            </p:cNvSpPr>
            <p:nvPr/>
          </p:nvSpPr>
          <p:spPr bwMode="auto">
            <a:xfrm rot="2410083" flipH="1">
              <a:off x="3071" y="1227"/>
              <a:ext cx="22" cy="7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97" name="Line 40"/>
            <p:cNvSpPr>
              <a:spLocks noChangeShapeType="1"/>
            </p:cNvSpPr>
            <p:nvPr/>
          </p:nvSpPr>
          <p:spPr bwMode="auto">
            <a:xfrm rot="3806097">
              <a:off x="3278" y="1264"/>
              <a:ext cx="1" cy="8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98" name="Line 41"/>
            <p:cNvSpPr>
              <a:spLocks noChangeShapeType="1"/>
            </p:cNvSpPr>
            <p:nvPr/>
          </p:nvSpPr>
          <p:spPr bwMode="auto">
            <a:xfrm rot="17421932" flipH="1">
              <a:off x="3197" y="1367"/>
              <a:ext cx="66" cy="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99" name="Line 42"/>
            <p:cNvSpPr>
              <a:spLocks noChangeShapeType="1"/>
            </p:cNvSpPr>
            <p:nvPr/>
          </p:nvSpPr>
          <p:spPr bwMode="auto">
            <a:xfrm rot="-2434699">
              <a:off x="3039" y="1306"/>
              <a:ext cx="113" cy="9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0" name="Line 43"/>
            <p:cNvSpPr>
              <a:spLocks noChangeShapeType="1"/>
            </p:cNvSpPr>
            <p:nvPr/>
          </p:nvSpPr>
          <p:spPr bwMode="auto">
            <a:xfrm rot="3649943" flipH="1">
              <a:off x="3227" y="1131"/>
              <a:ext cx="29" cy="9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1" name="Line 44"/>
            <p:cNvSpPr>
              <a:spLocks noChangeShapeType="1"/>
            </p:cNvSpPr>
            <p:nvPr/>
          </p:nvSpPr>
          <p:spPr bwMode="auto">
            <a:xfrm rot="-2978128">
              <a:off x="3012" y="1175"/>
              <a:ext cx="44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2" name="Line 45"/>
            <p:cNvSpPr>
              <a:spLocks noChangeShapeType="1"/>
            </p:cNvSpPr>
            <p:nvPr/>
          </p:nvSpPr>
          <p:spPr bwMode="auto">
            <a:xfrm rot="-2339460">
              <a:off x="3248" y="1072"/>
              <a:ext cx="30" cy="6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3" name="Line 46"/>
            <p:cNvSpPr>
              <a:spLocks noChangeShapeType="1"/>
            </p:cNvSpPr>
            <p:nvPr/>
          </p:nvSpPr>
          <p:spPr bwMode="auto">
            <a:xfrm rot="-4163806">
              <a:off x="3322" y="1218"/>
              <a:ext cx="65" cy="4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4" name="Line 47"/>
            <p:cNvSpPr>
              <a:spLocks noChangeShapeType="1"/>
            </p:cNvSpPr>
            <p:nvPr/>
          </p:nvSpPr>
          <p:spPr bwMode="auto">
            <a:xfrm flipH="1">
              <a:off x="3278" y="1367"/>
              <a:ext cx="52" cy="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805" name="Oval 48"/>
            <p:cNvSpPr>
              <a:spLocks noChangeArrowheads="1"/>
            </p:cNvSpPr>
            <p:nvPr/>
          </p:nvSpPr>
          <p:spPr bwMode="auto">
            <a:xfrm>
              <a:off x="2974" y="1029"/>
              <a:ext cx="451" cy="4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22257" name="Text Box 49"/>
          <p:cNvSpPr txBox="1">
            <a:spLocks noChangeArrowheads="1"/>
          </p:cNvSpPr>
          <p:nvPr/>
        </p:nvSpPr>
        <p:spPr bwMode="auto">
          <a:xfrm>
            <a:off x="3962400" y="1606550"/>
            <a:ext cx="4572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Quanto maior o teor de umidade ou maior a energia de compactação mais a estrutura é dispersa</a:t>
            </a:r>
          </a:p>
        </p:txBody>
      </p: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1676400" y="5257800"/>
            <a:ext cx="2436813" cy="304800"/>
            <a:chOff x="1300" y="3168"/>
            <a:chExt cx="1535" cy="192"/>
          </a:xfrm>
        </p:grpSpPr>
        <p:sp>
          <p:nvSpPr>
            <p:cNvPr id="31791" name="Text Box 51"/>
            <p:cNvSpPr txBox="1">
              <a:spLocks noChangeArrowheads="1"/>
            </p:cNvSpPr>
            <p:nvPr/>
          </p:nvSpPr>
          <p:spPr bwMode="auto">
            <a:xfrm>
              <a:off x="1300" y="3168"/>
              <a:ext cx="15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charset="0"/>
                </a:rPr>
                <a:t>Estrutura mais dispersa</a:t>
              </a:r>
              <a:endParaRPr lang="en-AU" sz="1800">
                <a:latin typeface="Arial" charset="0"/>
              </a:endParaRPr>
            </a:p>
          </p:txBody>
        </p:sp>
        <p:sp>
          <p:nvSpPr>
            <p:cNvPr id="31792" name="Line 52"/>
            <p:cNvSpPr>
              <a:spLocks noChangeShapeType="1"/>
            </p:cNvSpPr>
            <p:nvPr/>
          </p:nvSpPr>
          <p:spPr bwMode="auto">
            <a:xfrm>
              <a:off x="1354" y="3353"/>
              <a:ext cx="1357" cy="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5" name="Group 62"/>
          <p:cNvGrpSpPr>
            <a:grpSpLocks/>
          </p:cNvGrpSpPr>
          <p:nvPr/>
        </p:nvGrpSpPr>
        <p:grpSpPr bwMode="auto">
          <a:xfrm>
            <a:off x="1828800" y="1754188"/>
            <a:ext cx="339725" cy="2449512"/>
            <a:chOff x="1152" y="1105"/>
            <a:chExt cx="214" cy="1543"/>
          </a:xfrm>
        </p:grpSpPr>
        <p:sp>
          <p:nvSpPr>
            <p:cNvPr id="31789" name="Text Box 54"/>
            <p:cNvSpPr txBox="1">
              <a:spLocks noChangeArrowheads="1"/>
            </p:cNvSpPr>
            <p:nvPr/>
          </p:nvSpPr>
          <p:spPr bwMode="auto">
            <a:xfrm rot="-5400000">
              <a:off x="476" y="1781"/>
              <a:ext cx="15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charset="0"/>
                </a:rPr>
                <a:t>Estrutura mais dispersa</a:t>
              </a:r>
              <a:endParaRPr lang="en-AU" b="1">
                <a:latin typeface="Arial" charset="0"/>
              </a:endParaRPr>
            </a:p>
          </p:txBody>
        </p:sp>
        <p:sp>
          <p:nvSpPr>
            <p:cNvPr id="31790" name="Line 55"/>
            <p:cNvSpPr>
              <a:spLocks noChangeShapeType="1"/>
            </p:cNvSpPr>
            <p:nvPr/>
          </p:nvSpPr>
          <p:spPr bwMode="auto">
            <a:xfrm flipV="1">
              <a:off x="1366" y="1228"/>
              <a:ext cx="0" cy="130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6" name="Group 87"/>
          <p:cNvGrpSpPr>
            <a:grpSpLocks/>
          </p:cNvGrpSpPr>
          <p:nvPr/>
        </p:nvGrpSpPr>
        <p:grpSpPr bwMode="auto">
          <a:xfrm>
            <a:off x="141288" y="457200"/>
            <a:ext cx="5878512" cy="6076950"/>
            <a:chOff x="89" y="288"/>
            <a:chExt cx="3703" cy="3828"/>
          </a:xfrm>
        </p:grpSpPr>
        <p:sp>
          <p:nvSpPr>
            <p:cNvPr id="31785" name="Line 57"/>
            <p:cNvSpPr>
              <a:spLocks noChangeShapeType="1"/>
            </p:cNvSpPr>
            <p:nvPr/>
          </p:nvSpPr>
          <p:spPr bwMode="auto">
            <a:xfrm>
              <a:off x="466" y="3797"/>
              <a:ext cx="309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86" name="Line 58"/>
            <p:cNvSpPr>
              <a:spLocks noChangeShapeType="1"/>
            </p:cNvSpPr>
            <p:nvPr/>
          </p:nvSpPr>
          <p:spPr bwMode="auto">
            <a:xfrm flipV="1">
              <a:off x="465" y="288"/>
              <a:ext cx="1" cy="3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87" name="Text Box 59"/>
            <p:cNvSpPr txBox="1">
              <a:spLocks noChangeArrowheads="1"/>
            </p:cNvSpPr>
            <p:nvPr/>
          </p:nvSpPr>
          <p:spPr bwMode="auto">
            <a:xfrm>
              <a:off x="2064" y="3885"/>
              <a:ext cx="17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Teor de umidade (%)</a:t>
              </a:r>
              <a:endParaRPr lang="en-AU" sz="1800">
                <a:latin typeface="Arial" charset="0"/>
              </a:endParaRPr>
            </a:p>
          </p:txBody>
        </p:sp>
        <p:sp>
          <p:nvSpPr>
            <p:cNvPr id="31788" name="Text Box 60"/>
            <p:cNvSpPr txBox="1">
              <a:spLocks noChangeArrowheads="1"/>
            </p:cNvSpPr>
            <p:nvPr/>
          </p:nvSpPr>
          <p:spPr bwMode="auto">
            <a:xfrm rot="-5400000">
              <a:off x="-662" y="1225"/>
              <a:ext cx="17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Densidade seca(</a:t>
              </a:r>
              <a:r>
                <a:rPr lang="en-US" sz="1800">
                  <a:latin typeface="Arial" charset="0"/>
                  <a:sym typeface="Symbol" pitchFamily="18" charset="2"/>
                </a:rPr>
                <a:t></a:t>
              </a:r>
              <a:r>
                <a:rPr lang="en-US" sz="1800" baseline="-25000">
                  <a:latin typeface="Arial" charset="0"/>
                  <a:sym typeface="Symbol" pitchFamily="18" charset="2"/>
                </a:rPr>
                <a:t>d</a:t>
              </a:r>
              <a:r>
                <a:rPr lang="en-US" sz="1800">
                  <a:latin typeface="Arial" charset="0"/>
                  <a:sym typeface="Symbol" pitchFamily="18" charset="2"/>
                </a:rPr>
                <a:t>)</a:t>
              </a:r>
              <a:endParaRPr lang="en-AU" sz="1800"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3886200" y="4619625"/>
            <a:ext cx="715963" cy="714375"/>
            <a:chOff x="3587" y="1678"/>
            <a:chExt cx="451" cy="450"/>
          </a:xfrm>
        </p:grpSpPr>
        <p:sp>
          <p:nvSpPr>
            <p:cNvPr id="31772" name="Line 65"/>
            <p:cNvSpPr>
              <a:spLocks noChangeShapeType="1"/>
            </p:cNvSpPr>
            <p:nvPr/>
          </p:nvSpPr>
          <p:spPr bwMode="auto">
            <a:xfrm>
              <a:off x="3736" y="1964"/>
              <a:ext cx="11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3" name="Line 66"/>
            <p:cNvSpPr>
              <a:spLocks noChangeShapeType="1"/>
            </p:cNvSpPr>
            <p:nvPr/>
          </p:nvSpPr>
          <p:spPr bwMode="auto">
            <a:xfrm rot="-2779933">
              <a:off x="3706" y="1757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4" name="Line 67"/>
            <p:cNvSpPr>
              <a:spLocks noChangeShapeType="1"/>
            </p:cNvSpPr>
            <p:nvPr/>
          </p:nvSpPr>
          <p:spPr bwMode="auto">
            <a:xfrm flipV="1">
              <a:off x="3795" y="1846"/>
              <a:ext cx="148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5" name="Line 68"/>
            <p:cNvSpPr>
              <a:spLocks noChangeShapeType="1"/>
            </p:cNvSpPr>
            <p:nvPr/>
          </p:nvSpPr>
          <p:spPr bwMode="auto">
            <a:xfrm rot="2410083" flipH="1">
              <a:off x="3684" y="1876"/>
              <a:ext cx="22" cy="7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6" name="Line 69"/>
            <p:cNvSpPr>
              <a:spLocks noChangeShapeType="1"/>
            </p:cNvSpPr>
            <p:nvPr/>
          </p:nvSpPr>
          <p:spPr bwMode="auto">
            <a:xfrm rot="3806097">
              <a:off x="3891" y="1913"/>
              <a:ext cx="1" cy="8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7" name="Line 70"/>
            <p:cNvSpPr>
              <a:spLocks noChangeShapeType="1"/>
            </p:cNvSpPr>
            <p:nvPr/>
          </p:nvSpPr>
          <p:spPr bwMode="auto">
            <a:xfrm flipH="1">
              <a:off x="3751" y="2009"/>
              <a:ext cx="66" cy="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8" name="Line 71"/>
            <p:cNvSpPr>
              <a:spLocks noChangeShapeType="1"/>
            </p:cNvSpPr>
            <p:nvPr/>
          </p:nvSpPr>
          <p:spPr bwMode="auto">
            <a:xfrm rot="-2434699">
              <a:off x="3652" y="1955"/>
              <a:ext cx="113" cy="9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9" name="Line 72"/>
            <p:cNvSpPr>
              <a:spLocks noChangeShapeType="1"/>
            </p:cNvSpPr>
            <p:nvPr/>
          </p:nvSpPr>
          <p:spPr bwMode="auto">
            <a:xfrm rot="3649943" flipH="1">
              <a:off x="3795" y="1772"/>
              <a:ext cx="29" cy="9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80" name="Line 73"/>
            <p:cNvSpPr>
              <a:spLocks noChangeShapeType="1"/>
            </p:cNvSpPr>
            <p:nvPr/>
          </p:nvSpPr>
          <p:spPr bwMode="auto">
            <a:xfrm rot="-2978128">
              <a:off x="3625" y="1824"/>
              <a:ext cx="44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81" name="Line 74"/>
            <p:cNvSpPr>
              <a:spLocks noChangeShapeType="1"/>
            </p:cNvSpPr>
            <p:nvPr/>
          </p:nvSpPr>
          <p:spPr bwMode="auto">
            <a:xfrm rot="-2339460">
              <a:off x="3861" y="1721"/>
              <a:ext cx="30" cy="6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82" name="Line 75"/>
            <p:cNvSpPr>
              <a:spLocks noChangeShapeType="1"/>
            </p:cNvSpPr>
            <p:nvPr/>
          </p:nvSpPr>
          <p:spPr bwMode="auto">
            <a:xfrm rot="-4163806">
              <a:off x="3935" y="1867"/>
              <a:ext cx="65" cy="4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83" name="Line 76"/>
            <p:cNvSpPr>
              <a:spLocks noChangeShapeType="1"/>
            </p:cNvSpPr>
            <p:nvPr/>
          </p:nvSpPr>
          <p:spPr bwMode="auto">
            <a:xfrm flipH="1">
              <a:off x="3891" y="2016"/>
              <a:ext cx="52" cy="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84" name="Oval 77"/>
            <p:cNvSpPr>
              <a:spLocks noChangeArrowheads="1"/>
            </p:cNvSpPr>
            <p:nvPr/>
          </p:nvSpPr>
          <p:spPr bwMode="auto">
            <a:xfrm>
              <a:off x="3587" y="1678"/>
              <a:ext cx="451" cy="4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8" name="Group 86"/>
          <p:cNvGrpSpPr>
            <a:grpSpLocks/>
          </p:cNvGrpSpPr>
          <p:nvPr/>
        </p:nvGrpSpPr>
        <p:grpSpPr bwMode="auto">
          <a:xfrm>
            <a:off x="4800600" y="3429000"/>
            <a:ext cx="715963" cy="714375"/>
            <a:chOff x="3312" y="1968"/>
            <a:chExt cx="451" cy="450"/>
          </a:xfrm>
        </p:grpSpPr>
        <p:sp>
          <p:nvSpPr>
            <p:cNvPr id="31759" name="Line 22"/>
            <p:cNvSpPr>
              <a:spLocks noChangeShapeType="1"/>
            </p:cNvSpPr>
            <p:nvPr/>
          </p:nvSpPr>
          <p:spPr bwMode="auto">
            <a:xfrm>
              <a:off x="3461" y="2254"/>
              <a:ext cx="11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0" name="Line 23"/>
            <p:cNvSpPr>
              <a:spLocks noChangeShapeType="1"/>
            </p:cNvSpPr>
            <p:nvPr/>
          </p:nvSpPr>
          <p:spPr bwMode="auto">
            <a:xfrm rot="-2779933">
              <a:off x="3431" y="2047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1" name="Line 28"/>
            <p:cNvSpPr>
              <a:spLocks noChangeShapeType="1"/>
            </p:cNvSpPr>
            <p:nvPr/>
          </p:nvSpPr>
          <p:spPr bwMode="auto">
            <a:xfrm rot="-2434699">
              <a:off x="3377" y="2245"/>
              <a:ext cx="113" cy="9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2" name="Line 30"/>
            <p:cNvSpPr>
              <a:spLocks noChangeShapeType="1"/>
            </p:cNvSpPr>
            <p:nvPr/>
          </p:nvSpPr>
          <p:spPr bwMode="auto">
            <a:xfrm rot="-2978128">
              <a:off x="3350" y="2114"/>
              <a:ext cx="44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3" name="Oval 34"/>
            <p:cNvSpPr>
              <a:spLocks noChangeArrowheads="1"/>
            </p:cNvSpPr>
            <p:nvPr/>
          </p:nvSpPr>
          <p:spPr bwMode="auto">
            <a:xfrm>
              <a:off x="3312" y="1968"/>
              <a:ext cx="451" cy="4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64" name="Line 78"/>
            <p:cNvSpPr>
              <a:spLocks noChangeShapeType="1"/>
            </p:cNvSpPr>
            <p:nvPr/>
          </p:nvSpPr>
          <p:spPr bwMode="auto">
            <a:xfrm rot="-2779933">
              <a:off x="3527" y="2143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5" name="Line 79"/>
            <p:cNvSpPr>
              <a:spLocks noChangeShapeType="1"/>
            </p:cNvSpPr>
            <p:nvPr/>
          </p:nvSpPr>
          <p:spPr bwMode="auto">
            <a:xfrm rot="-2434699">
              <a:off x="3487" y="2304"/>
              <a:ext cx="113" cy="9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6" name="Line 80"/>
            <p:cNvSpPr>
              <a:spLocks noChangeShapeType="1"/>
            </p:cNvSpPr>
            <p:nvPr/>
          </p:nvSpPr>
          <p:spPr bwMode="auto">
            <a:xfrm rot="-2779933">
              <a:off x="3623" y="2064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7" name="Line 81"/>
            <p:cNvSpPr>
              <a:spLocks noChangeShapeType="1"/>
            </p:cNvSpPr>
            <p:nvPr/>
          </p:nvSpPr>
          <p:spPr bwMode="auto">
            <a:xfrm rot="-2978128">
              <a:off x="3597" y="2210"/>
              <a:ext cx="44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8" name="Line 82"/>
            <p:cNvSpPr>
              <a:spLocks noChangeShapeType="1"/>
            </p:cNvSpPr>
            <p:nvPr/>
          </p:nvSpPr>
          <p:spPr bwMode="auto">
            <a:xfrm rot="-2779933">
              <a:off x="3408" y="2160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69" name="Line 83"/>
            <p:cNvSpPr>
              <a:spLocks noChangeShapeType="1"/>
            </p:cNvSpPr>
            <p:nvPr/>
          </p:nvSpPr>
          <p:spPr bwMode="auto">
            <a:xfrm rot="-2779933">
              <a:off x="3504" y="2016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0" name="Line 84"/>
            <p:cNvSpPr>
              <a:spLocks noChangeShapeType="1"/>
            </p:cNvSpPr>
            <p:nvPr/>
          </p:nvSpPr>
          <p:spPr bwMode="auto">
            <a:xfrm rot="-2779933">
              <a:off x="3636" y="2160"/>
              <a:ext cx="59" cy="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771" name="Line 85"/>
            <p:cNvSpPr>
              <a:spLocks noChangeShapeType="1"/>
            </p:cNvSpPr>
            <p:nvPr/>
          </p:nvSpPr>
          <p:spPr bwMode="auto">
            <a:xfrm rot="-2978128">
              <a:off x="3656" y="2296"/>
              <a:ext cx="44" cy="5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 autoUpdateAnimBg="0"/>
      <p:bldP spid="222211" grpId="0" animBg="1"/>
      <p:bldP spid="222212" grpId="0" animBg="1"/>
      <p:bldP spid="222213" grpId="0" animBg="1"/>
      <p:bldP spid="222214" grpId="0" animBg="1"/>
      <p:bldP spid="22225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3357554" y="142852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 err="1"/>
              <a:t>Linha</a:t>
            </a:r>
            <a:r>
              <a:rPr lang="en-US" sz="3600" dirty="0"/>
              <a:t> de </a:t>
            </a:r>
            <a:r>
              <a:rPr lang="en-US" sz="3600" dirty="0" err="1"/>
              <a:t>Ótimos</a:t>
            </a:r>
            <a:endParaRPr lang="en-US" sz="3600" dirty="0"/>
          </a:p>
        </p:txBody>
      </p:sp>
      <p:grpSp>
        <p:nvGrpSpPr>
          <p:cNvPr id="32771" name="Group 22"/>
          <p:cNvGrpSpPr>
            <a:grpSpLocks/>
          </p:cNvGrpSpPr>
          <p:nvPr/>
        </p:nvGrpSpPr>
        <p:grpSpPr bwMode="auto">
          <a:xfrm>
            <a:off x="141288" y="752475"/>
            <a:ext cx="5788025" cy="5781675"/>
            <a:chOff x="89" y="474"/>
            <a:chExt cx="3646" cy="3642"/>
          </a:xfrm>
        </p:grpSpPr>
        <p:sp>
          <p:nvSpPr>
            <p:cNvPr id="32785" name="Line 4"/>
            <p:cNvSpPr>
              <a:spLocks noChangeShapeType="1"/>
            </p:cNvSpPr>
            <p:nvPr/>
          </p:nvSpPr>
          <p:spPr bwMode="auto">
            <a:xfrm>
              <a:off x="475" y="3797"/>
              <a:ext cx="316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2786" name="Line 5"/>
            <p:cNvSpPr>
              <a:spLocks noChangeShapeType="1"/>
            </p:cNvSpPr>
            <p:nvPr/>
          </p:nvSpPr>
          <p:spPr bwMode="auto">
            <a:xfrm flipV="1">
              <a:off x="474" y="710"/>
              <a:ext cx="1" cy="30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2787" name="Text Box 6"/>
            <p:cNvSpPr txBox="1">
              <a:spLocks noChangeArrowheads="1"/>
            </p:cNvSpPr>
            <p:nvPr/>
          </p:nvSpPr>
          <p:spPr bwMode="auto">
            <a:xfrm>
              <a:off x="2208" y="3885"/>
              <a:ext cx="152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Teor de umidade (%)</a:t>
              </a:r>
              <a:endParaRPr lang="en-AU" sz="1800">
                <a:latin typeface="Arial" charset="0"/>
              </a:endParaRPr>
            </a:p>
          </p:txBody>
        </p:sp>
        <p:sp>
          <p:nvSpPr>
            <p:cNvPr id="32788" name="Text Box 7"/>
            <p:cNvSpPr txBox="1">
              <a:spLocks noChangeArrowheads="1"/>
            </p:cNvSpPr>
            <p:nvPr/>
          </p:nvSpPr>
          <p:spPr bwMode="auto">
            <a:xfrm rot="-5400000">
              <a:off x="-590" y="1153"/>
              <a:ext cx="159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Densidade seca(</a:t>
              </a:r>
              <a:r>
                <a:rPr lang="en-US" sz="1800">
                  <a:latin typeface="Arial" charset="0"/>
                  <a:sym typeface="Symbol" pitchFamily="18" charset="2"/>
                </a:rPr>
                <a:t></a:t>
              </a:r>
              <a:r>
                <a:rPr lang="en-US" sz="1800" baseline="-25000">
                  <a:latin typeface="Arial" charset="0"/>
                  <a:sym typeface="Symbol" pitchFamily="18" charset="2"/>
                </a:rPr>
                <a:t>d</a:t>
              </a:r>
              <a:r>
                <a:rPr lang="en-US" sz="1800">
                  <a:latin typeface="Arial" charset="0"/>
                  <a:sym typeface="Symbol" pitchFamily="18" charset="2"/>
                </a:rPr>
                <a:t>)</a:t>
              </a:r>
              <a:endParaRPr lang="en-AU" sz="1800"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223242" name="Freeform 10"/>
          <p:cNvSpPr>
            <a:spLocks/>
          </p:cNvSpPr>
          <p:nvPr/>
        </p:nvSpPr>
        <p:spPr bwMode="auto">
          <a:xfrm>
            <a:off x="1111250" y="1646238"/>
            <a:ext cx="3276600" cy="1677987"/>
          </a:xfrm>
          <a:custGeom>
            <a:avLst/>
            <a:gdLst>
              <a:gd name="T0" fmla="*/ 0 w 1496"/>
              <a:gd name="T1" fmla="*/ 2147483647 h 1008"/>
              <a:gd name="T2" fmla="*/ 2147483647 w 1496"/>
              <a:gd name="T3" fmla="*/ 2147483647 h 1008"/>
              <a:gd name="T4" fmla="*/ 2147483647 w 1496"/>
              <a:gd name="T5" fmla="*/ 2147483647 h 1008"/>
              <a:gd name="T6" fmla="*/ 2147483647 w 1496"/>
              <a:gd name="T7" fmla="*/ 0 h 1008"/>
              <a:gd name="T8" fmla="*/ 2147483647 w 1496"/>
              <a:gd name="T9" fmla="*/ 2147483647 h 1008"/>
              <a:gd name="T10" fmla="*/ 2147483647 w 1496"/>
              <a:gd name="T11" fmla="*/ 2147483647 h 1008"/>
              <a:gd name="T12" fmla="*/ 2147483647 w 1496"/>
              <a:gd name="T13" fmla="*/ 2147483647 h 1008"/>
              <a:gd name="T14" fmla="*/ 2147483647 w 1496"/>
              <a:gd name="T15" fmla="*/ 2147483647 h 10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96"/>
              <a:gd name="T25" fmla="*/ 0 h 1008"/>
              <a:gd name="T26" fmla="*/ 1496 w 1496"/>
              <a:gd name="T27" fmla="*/ 1008 h 1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96" h="1008">
                <a:moveTo>
                  <a:pt x="0" y="912"/>
                </a:moveTo>
                <a:cubicBezTo>
                  <a:pt x="40" y="740"/>
                  <a:pt x="80" y="568"/>
                  <a:pt x="144" y="432"/>
                </a:cubicBezTo>
                <a:cubicBezTo>
                  <a:pt x="208" y="296"/>
                  <a:pt x="304" y="168"/>
                  <a:pt x="384" y="96"/>
                </a:cubicBezTo>
                <a:cubicBezTo>
                  <a:pt x="464" y="24"/>
                  <a:pt x="544" y="0"/>
                  <a:pt x="624" y="0"/>
                </a:cubicBezTo>
                <a:cubicBezTo>
                  <a:pt x="704" y="0"/>
                  <a:pt x="776" y="24"/>
                  <a:pt x="864" y="96"/>
                </a:cubicBezTo>
                <a:cubicBezTo>
                  <a:pt x="952" y="168"/>
                  <a:pt x="1056" y="296"/>
                  <a:pt x="1152" y="432"/>
                </a:cubicBezTo>
                <a:cubicBezTo>
                  <a:pt x="1248" y="568"/>
                  <a:pt x="1384" y="816"/>
                  <a:pt x="1440" y="912"/>
                </a:cubicBezTo>
                <a:cubicBezTo>
                  <a:pt x="1496" y="1008"/>
                  <a:pt x="1492" y="1008"/>
                  <a:pt x="1488" y="1008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3243" name="Freeform 11"/>
          <p:cNvSpPr>
            <a:spLocks/>
          </p:cNvSpPr>
          <p:nvPr/>
        </p:nvSpPr>
        <p:spPr bwMode="auto">
          <a:xfrm>
            <a:off x="1295400" y="3814763"/>
            <a:ext cx="4133850" cy="1671637"/>
          </a:xfrm>
          <a:custGeom>
            <a:avLst/>
            <a:gdLst>
              <a:gd name="T0" fmla="*/ 0 w 1496"/>
              <a:gd name="T1" fmla="*/ 2147483647 h 1008"/>
              <a:gd name="T2" fmla="*/ 2147483647 w 1496"/>
              <a:gd name="T3" fmla="*/ 2147483647 h 1008"/>
              <a:gd name="T4" fmla="*/ 2147483647 w 1496"/>
              <a:gd name="T5" fmla="*/ 2147483647 h 1008"/>
              <a:gd name="T6" fmla="*/ 2147483647 w 1496"/>
              <a:gd name="T7" fmla="*/ 0 h 1008"/>
              <a:gd name="T8" fmla="*/ 2147483647 w 1496"/>
              <a:gd name="T9" fmla="*/ 2147483647 h 1008"/>
              <a:gd name="T10" fmla="*/ 2147483647 w 1496"/>
              <a:gd name="T11" fmla="*/ 2147483647 h 1008"/>
              <a:gd name="T12" fmla="*/ 2147483647 w 1496"/>
              <a:gd name="T13" fmla="*/ 2147483647 h 1008"/>
              <a:gd name="T14" fmla="*/ 2147483647 w 1496"/>
              <a:gd name="T15" fmla="*/ 2147483647 h 10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96"/>
              <a:gd name="T25" fmla="*/ 0 h 1008"/>
              <a:gd name="T26" fmla="*/ 1496 w 1496"/>
              <a:gd name="T27" fmla="*/ 1008 h 1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96" h="1008">
                <a:moveTo>
                  <a:pt x="0" y="912"/>
                </a:moveTo>
                <a:cubicBezTo>
                  <a:pt x="40" y="740"/>
                  <a:pt x="80" y="568"/>
                  <a:pt x="144" y="432"/>
                </a:cubicBezTo>
                <a:cubicBezTo>
                  <a:pt x="208" y="296"/>
                  <a:pt x="304" y="168"/>
                  <a:pt x="384" y="96"/>
                </a:cubicBezTo>
                <a:cubicBezTo>
                  <a:pt x="464" y="24"/>
                  <a:pt x="544" y="0"/>
                  <a:pt x="624" y="0"/>
                </a:cubicBezTo>
                <a:cubicBezTo>
                  <a:pt x="704" y="0"/>
                  <a:pt x="776" y="24"/>
                  <a:pt x="864" y="96"/>
                </a:cubicBezTo>
                <a:cubicBezTo>
                  <a:pt x="952" y="168"/>
                  <a:pt x="1056" y="296"/>
                  <a:pt x="1152" y="432"/>
                </a:cubicBezTo>
                <a:cubicBezTo>
                  <a:pt x="1248" y="568"/>
                  <a:pt x="1384" y="816"/>
                  <a:pt x="1440" y="912"/>
                </a:cubicBezTo>
                <a:cubicBezTo>
                  <a:pt x="1496" y="1008"/>
                  <a:pt x="1492" y="1008"/>
                  <a:pt x="1488" y="1008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3244" name="Freeform 12"/>
          <p:cNvSpPr>
            <a:spLocks/>
          </p:cNvSpPr>
          <p:nvPr/>
        </p:nvSpPr>
        <p:spPr bwMode="auto">
          <a:xfrm>
            <a:off x="1122363" y="2806700"/>
            <a:ext cx="4090987" cy="2032000"/>
          </a:xfrm>
          <a:custGeom>
            <a:avLst/>
            <a:gdLst>
              <a:gd name="T0" fmla="*/ 0 w 1496"/>
              <a:gd name="T1" fmla="*/ 2147483647 h 1008"/>
              <a:gd name="T2" fmla="*/ 2147483647 w 1496"/>
              <a:gd name="T3" fmla="*/ 2147483647 h 1008"/>
              <a:gd name="T4" fmla="*/ 2147483647 w 1496"/>
              <a:gd name="T5" fmla="*/ 2147483647 h 1008"/>
              <a:gd name="T6" fmla="*/ 2147483647 w 1496"/>
              <a:gd name="T7" fmla="*/ 0 h 1008"/>
              <a:gd name="T8" fmla="*/ 2147483647 w 1496"/>
              <a:gd name="T9" fmla="*/ 2147483647 h 1008"/>
              <a:gd name="T10" fmla="*/ 2147483647 w 1496"/>
              <a:gd name="T11" fmla="*/ 2147483647 h 1008"/>
              <a:gd name="T12" fmla="*/ 2147483647 w 1496"/>
              <a:gd name="T13" fmla="*/ 2147483647 h 1008"/>
              <a:gd name="T14" fmla="*/ 2147483647 w 1496"/>
              <a:gd name="T15" fmla="*/ 2147483647 h 10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96"/>
              <a:gd name="T25" fmla="*/ 0 h 1008"/>
              <a:gd name="T26" fmla="*/ 1496 w 1496"/>
              <a:gd name="T27" fmla="*/ 1008 h 1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96" h="1008">
                <a:moveTo>
                  <a:pt x="0" y="912"/>
                </a:moveTo>
                <a:cubicBezTo>
                  <a:pt x="40" y="740"/>
                  <a:pt x="80" y="568"/>
                  <a:pt x="144" y="432"/>
                </a:cubicBezTo>
                <a:cubicBezTo>
                  <a:pt x="208" y="296"/>
                  <a:pt x="304" y="168"/>
                  <a:pt x="384" y="96"/>
                </a:cubicBezTo>
                <a:cubicBezTo>
                  <a:pt x="464" y="24"/>
                  <a:pt x="544" y="0"/>
                  <a:pt x="624" y="0"/>
                </a:cubicBezTo>
                <a:cubicBezTo>
                  <a:pt x="704" y="0"/>
                  <a:pt x="776" y="24"/>
                  <a:pt x="864" y="96"/>
                </a:cubicBezTo>
                <a:cubicBezTo>
                  <a:pt x="952" y="168"/>
                  <a:pt x="1056" y="296"/>
                  <a:pt x="1152" y="432"/>
                </a:cubicBezTo>
                <a:cubicBezTo>
                  <a:pt x="1248" y="568"/>
                  <a:pt x="1384" y="816"/>
                  <a:pt x="1440" y="912"/>
                </a:cubicBezTo>
                <a:cubicBezTo>
                  <a:pt x="1496" y="1008"/>
                  <a:pt x="1492" y="1008"/>
                  <a:pt x="1488" y="1008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3245" name="Freeform 13"/>
          <p:cNvSpPr>
            <a:spLocks/>
          </p:cNvSpPr>
          <p:nvPr/>
        </p:nvSpPr>
        <p:spPr bwMode="auto">
          <a:xfrm>
            <a:off x="1019175" y="1069975"/>
            <a:ext cx="3065463" cy="1677988"/>
          </a:xfrm>
          <a:custGeom>
            <a:avLst/>
            <a:gdLst>
              <a:gd name="T0" fmla="*/ 0 w 1496"/>
              <a:gd name="T1" fmla="*/ 2147483647 h 1008"/>
              <a:gd name="T2" fmla="*/ 2147483647 w 1496"/>
              <a:gd name="T3" fmla="*/ 2147483647 h 1008"/>
              <a:gd name="T4" fmla="*/ 2147483647 w 1496"/>
              <a:gd name="T5" fmla="*/ 2147483647 h 1008"/>
              <a:gd name="T6" fmla="*/ 2147483647 w 1496"/>
              <a:gd name="T7" fmla="*/ 0 h 1008"/>
              <a:gd name="T8" fmla="*/ 2147483647 w 1496"/>
              <a:gd name="T9" fmla="*/ 2147483647 h 1008"/>
              <a:gd name="T10" fmla="*/ 2147483647 w 1496"/>
              <a:gd name="T11" fmla="*/ 2147483647 h 1008"/>
              <a:gd name="T12" fmla="*/ 2147483647 w 1496"/>
              <a:gd name="T13" fmla="*/ 2147483647 h 1008"/>
              <a:gd name="T14" fmla="*/ 2147483647 w 1496"/>
              <a:gd name="T15" fmla="*/ 2147483647 h 10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96"/>
              <a:gd name="T25" fmla="*/ 0 h 1008"/>
              <a:gd name="T26" fmla="*/ 1496 w 1496"/>
              <a:gd name="T27" fmla="*/ 1008 h 1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96" h="1008">
                <a:moveTo>
                  <a:pt x="0" y="912"/>
                </a:moveTo>
                <a:cubicBezTo>
                  <a:pt x="40" y="740"/>
                  <a:pt x="80" y="568"/>
                  <a:pt x="144" y="432"/>
                </a:cubicBezTo>
                <a:cubicBezTo>
                  <a:pt x="208" y="296"/>
                  <a:pt x="304" y="168"/>
                  <a:pt x="384" y="96"/>
                </a:cubicBezTo>
                <a:cubicBezTo>
                  <a:pt x="464" y="24"/>
                  <a:pt x="544" y="0"/>
                  <a:pt x="624" y="0"/>
                </a:cubicBezTo>
                <a:cubicBezTo>
                  <a:pt x="704" y="0"/>
                  <a:pt x="776" y="24"/>
                  <a:pt x="864" y="96"/>
                </a:cubicBezTo>
                <a:cubicBezTo>
                  <a:pt x="952" y="168"/>
                  <a:pt x="1056" y="296"/>
                  <a:pt x="1152" y="432"/>
                </a:cubicBezTo>
                <a:cubicBezTo>
                  <a:pt x="1248" y="568"/>
                  <a:pt x="1384" y="816"/>
                  <a:pt x="1440" y="912"/>
                </a:cubicBezTo>
                <a:cubicBezTo>
                  <a:pt x="1496" y="1008"/>
                  <a:pt x="1492" y="1008"/>
                  <a:pt x="1488" y="1008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5029200" y="3886200"/>
            <a:ext cx="3071813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tx2"/>
                </a:solidFill>
                <a:latin typeface="Arial Narrow" pitchFamily="34" charset="0"/>
              </a:rPr>
              <a:t>Curvas de compactação para diferentes energias</a:t>
            </a:r>
          </a:p>
        </p:txBody>
      </p:sp>
      <p:sp>
        <p:nvSpPr>
          <p:cNvPr id="32777" name="Freeform 16"/>
          <p:cNvSpPr>
            <a:spLocks/>
          </p:cNvSpPr>
          <p:nvPr/>
        </p:nvSpPr>
        <p:spPr bwMode="auto">
          <a:xfrm>
            <a:off x="2241550" y="838200"/>
            <a:ext cx="1187450" cy="3876675"/>
          </a:xfrm>
          <a:custGeom>
            <a:avLst/>
            <a:gdLst>
              <a:gd name="T0" fmla="*/ 0 w 748"/>
              <a:gd name="T1" fmla="*/ 0 h 2442"/>
              <a:gd name="T2" fmla="*/ 2147483647 w 748"/>
              <a:gd name="T3" fmla="*/ 2147483647 h 2442"/>
              <a:gd name="T4" fmla="*/ 2147483647 w 748"/>
              <a:gd name="T5" fmla="*/ 2147483647 h 2442"/>
              <a:gd name="T6" fmla="*/ 2147483647 w 748"/>
              <a:gd name="T7" fmla="*/ 2147483647 h 2442"/>
              <a:gd name="T8" fmla="*/ 2147483647 w 748"/>
              <a:gd name="T9" fmla="*/ 2147483647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8"/>
              <a:gd name="T16" fmla="*/ 0 h 2442"/>
              <a:gd name="T17" fmla="*/ 748 w 748"/>
              <a:gd name="T18" fmla="*/ 2442 h 2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8" h="2442">
                <a:moveTo>
                  <a:pt x="0" y="0"/>
                </a:moveTo>
                <a:cubicBezTo>
                  <a:pt x="44" y="204"/>
                  <a:pt x="88" y="409"/>
                  <a:pt x="144" y="620"/>
                </a:cubicBezTo>
                <a:cubicBezTo>
                  <a:pt x="200" y="831"/>
                  <a:pt x="270" y="1048"/>
                  <a:pt x="338" y="1268"/>
                </a:cubicBezTo>
                <a:cubicBezTo>
                  <a:pt x="406" y="1488"/>
                  <a:pt x="482" y="1743"/>
                  <a:pt x="550" y="1939"/>
                </a:cubicBezTo>
                <a:cubicBezTo>
                  <a:pt x="618" y="2135"/>
                  <a:pt x="707" y="2337"/>
                  <a:pt x="748" y="244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2778" name="Text Box 17"/>
          <p:cNvSpPr txBox="1">
            <a:spLocks noChangeArrowheads="1"/>
          </p:cNvSpPr>
          <p:nvPr/>
        </p:nvSpPr>
        <p:spPr bwMode="auto">
          <a:xfrm>
            <a:off x="2163763" y="4887913"/>
            <a:ext cx="21018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Arial Narrow" pitchFamily="34" charset="0"/>
              </a:rPr>
              <a:t>Linha de ótimos</a:t>
            </a:r>
          </a:p>
        </p:txBody>
      </p:sp>
      <p:sp>
        <p:nvSpPr>
          <p:cNvPr id="32779" name="Oval 18"/>
          <p:cNvSpPr>
            <a:spLocks noChangeArrowheads="1"/>
          </p:cNvSpPr>
          <p:nvPr/>
        </p:nvSpPr>
        <p:spPr bwMode="auto">
          <a:xfrm>
            <a:off x="2209800" y="990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80" name="Oval 19"/>
          <p:cNvSpPr>
            <a:spLocks noChangeArrowheads="1"/>
          </p:cNvSpPr>
          <p:nvPr/>
        </p:nvSpPr>
        <p:spPr bwMode="auto">
          <a:xfrm>
            <a:off x="2362200" y="1574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81" name="Oval 20"/>
          <p:cNvSpPr>
            <a:spLocks noChangeArrowheads="1"/>
          </p:cNvSpPr>
          <p:nvPr/>
        </p:nvSpPr>
        <p:spPr bwMode="auto">
          <a:xfrm>
            <a:off x="2679700" y="27305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82" name="Oval 21"/>
          <p:cNvSpPr>
            <a:spLocks noChangeArrowheads="1"/>
          </p:cNvSpPr>
          <p:nvPr/>
        </p:nvSpPr>
        <p:spPr bwMode="auto">
          <a:xfrm>
            <a:off x="2971800" y="3733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83" name="Line 23"/>
          <p:cNvSpPr>
            <a:spLocks noChangeShapeType="1"/>
          </p:cNvSpPr>
          <p:nvPr/>
        </p:nvSpPr>
        <p:spPr bwMode="auto">
          <a:xfrm flipV="1">
            <a:off x="2590800" y="1752600"/>
            <a:ext cx="2895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2784" name="Text Box 24"/>
          <p:cNvSpPr txBox="1">
            <a:spLocks noChangeArrowheads="1"/>
          </p:cNvSpPr>
          <p:nvPr/>
        </p:nvSpPr>
        <p:spPr bwMode="auto">
          <a:xfrm>
            <a:off x="5486400" y="1600200"/>
            <a:ext cx="1695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Curva de Kuczinski</a:t>
            </a:r>
            <a:endParaRPr lang="en-GB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2" grpId="0" animBg="1"/>
      <p:bldP spid="223243" grpId="0" animBg="1"/>
      <p:bldP spid="223244" grpId="0" animBg="1"/>
      <p:bldP spid="2232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ypical Compaction Cu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4720" y="1362075"/>
            <a:ext cx="6858000" cy="3641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5" descr="Ralph Pro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746" y="1371600"/>
            <a:ext cx="193675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black">
          <a:xfrm>
            <a:off x="7178352" y="4114800"/>
            <a:ext cx="185814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200" dirty="0"/>
              <a:t>Ralph Proctor 1894-1962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7544" y="332656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Ralph Proctor </a:t>
            </a:r>
            <a:endParaRPr lang="pt-BR" sz="3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642910" y="214290"/>
            <a:ext cx="7314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 err="1"/>
              <a:t>Ensaio</a:t>
            </a:r>
            <a:r>
              <a:rPr lang="en-US" sz="3600" dirty="0"/>
              <a:t> de </a:t>
            </a:r>
            <a:r>
              <a:rPr lang="en-US" sz="3600" dirty="0" err="1"/>
              <a:t>Compactação</a:t>
            </a:r>
            <a:r>
              <a:rPr lang="en-US" sz="3600" dirty="0"/>
              <a:t> de </a:t>
            </a:r>
            <a:r>
              <a:rPr lang="en-US" sz="3600" dirty="0" err="1"/>
              <a:t>laboratório</a:t>
            </a:r>
            <a:endParaRPr lang="en-AU" sz="3600" dirty="0"/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828675" y="1089025"/>
            <a:ext cx="76025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O objetivo do ensaio é obter a curva de compactação e definir o teor de umidade ótimo e densidade seca máxima para uma </a:t>
            </a:r>
            <a:r>
              <a:rPr lang="en-US" sz="2000" u="sng">
                <a:solidFill>
                  <a:schemeClr val="tx2"/>
                </a:solidFill>
                <a:latin typeface="Arial" charset="0"/>
              </a:rPr>
              <a:t>energia especificada</a:t>
            </a:r>
            <a:r>
              <a:rPr lang="en-US" sz="2000">
                <a:solidFill>
                  <a:schemeClr val="tx2"/>
                </a:solidFill>
                <a:latin typeface="Arial" charset="0"/>
              </a:rPr>
              <a:t>.</a:t>
            </a:r>
            <a:endParaRPr lang="en-AU" sz="20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293688" y="3071813"/>
            <a:ext cx="276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solidFill>
                  <a:schemeClr val="tx2"/>
                </a:solidFill>
                <a:latin typeface="Arial" charset="0"/>
              </a:rPr>
              <a:t>Proctor Normal:</a:t>
            </a:r>
            <a:endParaRPr lang="en-AU" sz="2400" u="sng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3200400" y="30924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solidFill>
                  <a:schemeClr val="tx2"/>
                </a:solidFill>
                <a:latin typeface="Arial" charset="0"/>
              </a:rPr>
              <a:t>Proctor Modificado:</a:t>
            </a:r>
            <a:endParaRPr lang="en-AU" sz="2400" u="sng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0409" name="Text Box 9"/>
          <p:cNvSpPr txBox="1">
            <a:spLocks noChangeArrowheads="1"/>
          </p:cNvSpPr>
          <p:nvPr/>
        </p:nvSpPr>
        <p:spPr bwMode="auto">
          <a:xfrm>
            <a:off x="409575" y="3575050"/>
            <a:ext cx="258286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3 camadas</a:t>
            </a:r>
          </a:p>
          <a:p>
            <a:pPr marL="190500" indent="-190500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26 golpes por camada</a:t>
            </a:r>
          </a:p>
          <a:p>
            <a:pPr marL="190500" indent="-190500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Soquete de 2.5 kg </a:t>
            </a:r>
          </a:p>
          <a:p>
            <a:pPr marL="190500" indent="-190500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Altura de queda 305 mm</a:t>
            </a:r>
            <a:endParaRPr lang="en-AU" sz="20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0410" name="Text Box 10"/>
          <p:cNvSpPr txBox="1">
            <a:spLocks noChangeArrowheads="1"/>
          </p:cNvSpPr>
          <p:nvPr/>
        </p:nvSpPr>
        <p:spPr bwMode="auto">
          <a:xfrm>
            <a:off x="3281363" y="3641725"/>
            <a:ext cx="24860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5 camadas</a:t>
            </a:r>
          </a:p>
          <a:p>
            <a:pPr marL="190500" indent="-190500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27 golpes por camada</a:t>
            </a:r>
          </a:p>
          <a:p>
            <a:pPr marL="190500" indent="-190500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Soquete de 4.5 kg</a:t>
            </a:r>
          </a:p>
          <a:p>
            <a:pPr marL="190500" indent="-190500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Altura de queda 457 mm</a:t>
            </a:r>
            <a:endParaRPr lang="en-AU" sz="20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0413" name="Line 13"/>
          <p:cNvSpPr>
            <a:spLocks noChangeShapeType="1"/>
          </p:cNvSpPr>
          <p:nvPr/>
        </p:nvSpPr>
        <p:spPr bwMode="auto">
          <a:xfrm flipH="1">
            <a:off x="1371600" y="2057400"/>
            <a:ext cx="609600" cy="9906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30414" name="Line 14"/>
          <p:cNvSpPr>
            <a:spLocks noChangeShapeType="1"/>
          </p:cNvSpPr>
          <p:nvPr/>
        </p:nvSpPr>
        <p:spPr bwMode="auto">
          <a:xfrm>
            <a:off x="2971800" y="2057400"/>
            <a:ext cx="1143000" cy="9906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172200" y="4411663"/>
            <a:ext cx="2824163" cy="2336800"/>
            <a:chOff x="1694" y="2539"/>
            <a:chExt cx="1779" cy="1472"/>
          </a:xfrm>
        </p:grpSpPr>
        <p:sp>
          <p:nvSpPr>
            <p:cNvPr id="33808" name="Text Box 16"/>
            <p:cNvSpPr txBox="1">
              <a:spLocks noChangeArrowheads="1"/>
            </p:cNvSpPr>
            <p:nvPr/>
          </p:nvSpPr>
          <p:spPr bwMode="auto">
            <a:xfrm>
              <a:off x="1694" y="3799"/>
              <a:ext cx="17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u="sng">
                  <a:solidFill>
                    <a:schemeClr val="tx2"/>
                  </a:solidFill>
                  <a:latin typeface="Arial" charset="0"/>
                </a:rPr>
                <a:t>Volume do molde 1000 ml </a:t>
              </a:r>
              <a:endParaRPr lang="en-AU" sz="1600" b="1" u="sng">
                <a:solidFill>
                  <a:schemeClr val="tx2"/>
                </a:solidFill>
                <a:latin typeface="Arial" charset="0"/>
              </a:endParaRPr>
            </a:p>
          </p:txBody>
        </p:sp>
        <p:pic>
          <p:nvPicPr>
            <p:cNvPr id="33809" name="Picture 17" descr="C:\imagescompaction\Mould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88" y="2539"/>
              <a:ext cx="1107" cy="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521575" y="1676400"/>
            <a:ext cx="381000" cy="2743200"/>
            <a:chOff x="4738" y="1056"/>
            <a:chExt cx="240" cy="1728"/>
          </a:xfrm>
        </p:grpSpPr>
        <p:sp>
          <p:nvSpPr>
            <p:cNvPr id="33804" name="AutoShape 20"/>
            <p:cNvSpPr>
              <a:spLocks noChangeArrowheads="1"/>
            </p:cNvSpPr>
            <p:nvPr/>
          </p:nvSpPr>
          <p:spPr bwMode="auto">
            <a:xfrm>
              <a:off x="4738" y="2496"/>
              <a:ext cx="240" cy="288"/>
            </a:xfrm>
            <a:prstGeom prst="can">
              <a:avLst>
                <a:gd name="adj" fmla="val 48333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5" name="AutoShape 21"/>
            <p:cNvSpPr>
              <a:spLocks noChangeArrowheads="1"/>
            </p:cNvSpPr>
            <p:nvPr/>
          </p:nvSpPr>
          <p:spPr bwMode="auto">
            <a:xfrm>
              <a:off x="4834" y="2064"/>
              <a:ext cx="48" cy="480"/>
            </a:xfrm>
            <a:prstGeom prst="can">
              <a:avLst>
                <a:gd name="adj" fmla="val 58333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6" name="AutoShape 18"/>
            <p:cNvSpPr>
              <a:spLocks noChangeArrowheads="1"/>
            </p:cNvSpPr>
            <p:nvPr/>
          </p:nvSpPr>
          <p:spPr bwMode="auto">
            <a:xfrm>
              <a:off x="4738" y="1472"/>
              <a:ext cx="240" cy="960"/>
            </a:xfrm>
            <a:prstGeom prst="can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7" name="AutoShape 19"/>
            <p:cNvSpPr>
              <a:spLocks noChangeArrowheads="1"/>
            </p:cNvSpPr>
            <p:nvPr/>
          </p:nvSpPr>
          <p:spPr bwMode="auto">
            <a:xfrm>
              <a:off x="4834" y="1056"/>
              <a:ext cx="48" cy="480"/>
            </a:xfrm>
            <a:prstGeom prst="can">
              <a:avLst>
                <a:gd name="adj" fmla="val 58333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0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0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0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2" grpId="0" autoUpdateAnimBg="0"/>
      <p:bldP spid="230403" grpId="0" autoUpdateAnimBg="0"/>
      <p:bldP spid="230407" grpId="0" autoUpdateAnimBg="0"/>
      <p:bldP spid="230408" grpId="0" autoUpdateAnimBg="0"/>
      <p:bldP spid="230409" grpId="0" autoUpdateAnimBg="0"/>
      <p:bldP spid="230410" grpId="0" autoUpdateAnimBg="0"/>
      <p:bldP spid="230413" grpId="0" animBg="1"/>
      <p:bldP spid="2304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457200" y="152400"/>
            <a:ext cx="3886200" cy="6629400"/>
            <a:chOff x="1440" y="96"/>
            <a:chExt cx="2448" cy="4176"/>
          </a:xfrm>
        </p:grpSpPr>
        <p:pic>
          <p:nvPicPr>
            <p:cNvPr id="34830" name="Picture 2" descr="C:\Documents and Settings\fmarinho.LMS-PEF\My Documents\My Pictures\abr de 2006\scan0003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0" y="96"/>
              <a:ext cx="2377" cy="4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34831" name="Rectangle 3"/>
            <p:cNvSpPr>
              <a:spLocks noChangeArrowheads="1"/>
            </p:cNvSpPr>
            <p:nvPr/>
          </p:nvSpPr>
          <p:spPr bwMode="auto">
            <a:xfrm>
              <a:off x="2651" y="4118"/>
              <a:ext cx="123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Sousa Pinto &amp; Yamamoto (1966)</a:t>
              </a:r>
              <a:endParaRPr lang="en-GB" sz="1000" b="1"/>
            </a:p>
          </p:txBody>
        </p:sp>
      </p:grpSp>
      <p:sp>
        <p:nvSpPr>
          <p:cNvPr id="34819" name="Line 6"/>
          <p:cNvSpPr>
            <a:spLocks noChangeShapeType="1"/>
          </p:cNvSpPr>
          <p:nvPr/>
        </p:nvSpPr>
        <p:spPr bwMode="auto">
          <a:xfrm>
            <a:off x="2032000" y="12954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4820" name="Line 7"/>
          <p:cNvSpPr>
            <a:spLocks noChangeShapeType="1"/>
          </p:cNvSpPr>
          <p:nvPr/>
        </p:nvSpPr>
        <p:spPr bwMode="auto">
          <a:xfrm>
            <a:off x="2997200" y="1701800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4821" name="Oval 8"/>
          <p:cNvSpPr>
            <a:spLocks noChangeArrowheads="1"/>
          </p:cNvSpPr>
          <p:nvPr/>
        </p:nvSpPr>
        <p:spPr bwMode="auto">
          <a:xfrm>
            <a:off x="1981200" y="121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2" name="Oval 9"/>
          <p:cNvSpPr>
            <a:spLocks noChangeArrowheads="1"/>
          </p:cNvSpPr>
          <p:nvPr/>
        </p:nvSpPr>
        <p:spPr bwMode="auto">
          <a:xfrm>
            <a:off x="3276600" y="4191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3" name="Oval 10"/>
          <p:cNvSpPr>
            <a:spLocks noChangeArrowheads="1"/>
          </p:cNvSpPr>
          <p:nvPr/>
        </p:nvSpPr>
        <p:spPr bwMode="auto">
          <a:xfrm>
            <a:off x="1981200" y="1752600"/>
            <a:ext cx="76200" cy="762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4" name="Oval 11"/>
          <p:cNvSpPr>
            <a:spLocks noChangeArrowheads="1"/>
          </p:cNvSpPr>
          <p:nvPr/>
        </p:nvSpPr>
        <p:spPr bwMode="auto">
          <a:xfrm>
            <a:off x="2362200" y="5105400"/>
            <a:ext cx="76200" cy="762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5" name="Oval 12"/>
          <p:cNvSpPr>
            <a:spLocks noChangeArrowheads="1"/>
          </p:cNvSpPr>
          <p:nvPr/>
        </p:nvSpPr>
        <p:spPr bwMode="auto">
          <a:xfrm>
            <a:off x="1981200" y="22098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6" name="Oval 13"/>
          <p:cNvSpPr>
            <a:spLocks noChangeArrowheads="1"/>
          </p:cNvSpPr>
          <p:nvPr/>
        </p:nvSpPr>
        <p:spPr bwMode="auto">
          <a:xfrm>
            <a:off x="1447800" y="60960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7" name="Line 14"/>
          <p:cNvSpPr>
            <a:spLocks noChangeShapeType="1"/>
          </p:cNvSpPr>
          <p:nvPr/>
        </p:nvSpPr>
        <p:spPr bwMode="auto">
          <a:xfrm flipV="1">
            <a:off x="1435100" y="5105400"/>
            <a:ext cx="19177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4828" name="Text Box 15"/>
          <p:cNvSpPr txBox="1">
            <a:spLocks noChangeArrowheads="1"/>
          </p:cNvSpPr>
          <p:nvPr/>
        </p:nvSpPr>
        <p:spPr bwMode="auto">
          <a:xfrm>
            <a:off x="4343400" y="3810000"/>
            <a:ext cx="3124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/>
              <a:t>Variação da massa específica com a energia de compactação para três teores de umidade.</a:t>
            </a:r>
            <a:endParaRPr lang="en-GB" sz="1600" b="1"/>
          </a:p>
        </p:txBody>
      </p:sp>
      <p:sp>
        <p:nvSpPr>
          <p:cNvPr id="34829" name="Text Box 16"/>
          <p:cNvSpPr txBox="1">
            <a:spLocks noChangeArrowheads="1"/>
          </p:cNvSpPr>
          <p:nvPr/>
        </p:nvSpPr>
        <p:spPr bwMode="auto">
          <a:xfrm>
            <a:off x="4343400" y="1905000"/>
            <a:ext cx="312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/>
              <a:t>Curvas de compactação com três energias.</a:t>
            </a:r>
            <a:endParaRPr lang="en-GB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332656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Por que Compactar os Solos?</a:t>
            </a:r>
            <a:endParaRPr lang="pt-BR" sz="3600" dirty="0"/>
          </a:p>
        </p:txBody>
      </p:sp>
      <p:pic>
        <p:nvPicPr>
          <p:cNvPr id="3" name="Picture 3" descr="Shear Strength vs Dry Dens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700808"/>
            <a:ext cx="8382000" cy="4689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5"/>
          <p:cNvGrpSpPr>
            <a:grpSpLocks/>
          </p:cNvGrpSpPr>
          <p:nvPr/>
        </p:nvGrpSpPr>
        <p:grpSpPr bwMode="auto">
          <a:xfrm>
            <a:off x="228600" y="76200"/>
            <a:ext cx="5291138" cy="6721475"/>
            <a:chOff x="997" y="96"/>
            <a:chExt cx="3333" cy="4234"/>
          </a:xfrm>
        </p:grpSpPr>
        <p:pic>
          <p:nvPicPr>
            <p:cNvPr id="35844" name="Picture 3" descr="C:\Documents and Settings\fmarinho.LMS-PEF\My Documents\My Pictures\abr de 2006\scan0002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7" y="96"/>
              <a:ext cx="3333" cy="40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35845" name="Rectangle 4"/>
            <p:cNvSpPr>
              <a:spLocks noChangeArrowheads="1"/>
            </p:cNvSpPr>
            <p:nvPr/>
          </p:nvSpPr>
          <p:spPr bwMode="auto">
            <a:xfrm>
              <a:off x="3456" y="4176"/>
              <a:ext cx="79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/>
                <a:t>Gobara et al. (1985)</a:t>
              </a:r>
              <a:endParaRPr lang="en-GB" sz="1000" b="1"/>
            </a:p>
          </p:txBody>
        </p:sp>
      </p:grpSp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5715000" y="4267200"/>
            <a:ext cx="3124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 dirty="0"/>
              <a:t>Desvio percentual do teor de umidade ótimo versus desvio percentual de densidade seca máxima.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5000625" cy="6496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6012160" y="764704"/>
            <a:ext cx="3010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/>
              <a:t>Curvas típicas dos solos de Ohio</a:t>
            </a: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4104456" cy="594361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4913784" y="6673334"/>
            <a:ext cx="423021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" dirty="0" smtClean="0"/>
              <a:t>http://www.dot.state.oh.us/Divisions/ConstructionMgt/OnlineDocs/2009MOP/SS%20840,%20850,851,%20S-1015/S-1015/S.htm</a:t>
            </a:r>
            <a:endParaRPr lang="pt-BR" sz="600" dirty="0"/>
          </a:p>
        </p:txBody>
      </p:sp>
      <p:sp>
        <p:nvSpPr>
          <p:cNvPr id="4" name="Retângulo 3"/>
          <p:cNvSpPr/>
          <p:nvPr/>
        </p:nvSpPr>
        <p:spPr>
          <a:xfrm>
            <a:off x="5004048" y="764704"/>
            <a:ext cx="3923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/>
              <a:t>Efeito da presença de material mais grosso</a:t>
            </a:r>
            <a:endParaRPr lang="pt-BR" sz="16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000125"/>
            <a:ext cx="6473825" cy="4929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7891" name="CaixaDeTexto 3"/>
          <p:cNvSpPr txBox="1">
            <a:spLocks noChangeArrowheads="1"/>
          </p:cNvSpPr>
          <p:nvPr/>
        </p:nvSpPr>
        <p:spPr bwMode="auto">
          <a:xfrm>
            <a:off x="1928813" y="2071688"/>
            <a:ext cx="128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rgbClr val="FF0000"/>
                </a:solidFill>
              </a:rPr>
              <a:t>Areia argilosa</a:t>
            </a:r>
          </a:p>
        </p:txBody>
      </p:sp>
      <p:sp>
        <p:nvSpPr>
          <p:cNvPr id="37892" name="CaixaDeTexto 4"/>
          <p:cNvSpPr txBox="1">
            <a:spLocks noChangeArrowheads="1"/>
          </p:cNvSpPr>
          <p:nvPr/>
        </p:nvSpPr>
        <p:spPr bwMode="auto">
          <a:xfrm>
            <a:off x="2928938" y="2571750"/>
            <a:ext cx="1285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rgbClr val="FF0000"/>
                </a:solidFill>
              </a:rPr>
              <a:t>Argila de baixa plasticidade</a:t>
            </a:r>
          </a:p>
        </p:txBody>
      </p:sp>
      <p:sp>
        <p:nvSpPr>
          <p:cNvPr id="37893" name="CaixaDeTexto 5"/>
          <p:cNvSpPr txBox="1">
            <a:spLocks noChangeArrowheads="1"/>
          </p:cNvSpPr>
          <p:nvPr/>
        </p:nvSpPr>
        <p:spPr bwMode="auto">
          <a:xfrm>
            <a:off x="4000500" y="3214688"/>
            <a:ext cx="571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rgbClr val="FF0000"/>
                </a:solidFill>
              </a:rPr>
              <a:t>Silte</a:t>
            </a:r>
          </a:p>
        </p:txBody>
      </p:sp>
      <p:sp>
        <p:nvSpPr>
          <p:cNvPr id="37894" name="CaixaDeTexto 6"/>
          <p:cNvSpPr txBox="1">
            <a:spLocks noChangeArrowheads="1"/>
          </p:cNvSpPr>
          <p:nvPr/>
        </p:nvSpPr>
        <p:spPr bwMode="auto">
          <a:xfrm>
            <a:off x="5214938" y="3500438"/>
            <a:ext cx="1500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rgbClr val="FF0000"/>
                </a:solidFill>
              </a:rPr>
              <a:t>Argila de alta plasticidade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5148064" y="476672"/>
            <a:ext cx="2023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/>
              <a:t>Efeito do tipo de solo</a:t>
            </a: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228600" y="228600"/>
            <a:ext cx="844785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 dirty="0">
                <a:solidFill>
                  <a:schemeClr val="tx2"/>
                </a:solidFill>
                <a:latin typeface="Arial" charset="0"/>
              </a:rPr>
              <a:t>O valor de </a:t>
            </a:r>
            <a:r>
              <a:rPr lang="pt-BR" sz="1800" dirty="0" err="1">
                <a:solidFill>
                  <a:schemeClr val="tx2"/>
                </a:solidFill>
                <a:latin typeface="Arial" charset="0"/>
              </a:rPr>
              <a:t>w</a:t>
            </a:r>
            <a:r>
              <a:rPr lang="pt-BR" sz="1800" baseline="-25000" dirty="0" err="1">
                <a:solidFill>
                  <a:schemeClr val="tx2"/>
                </a:solidFill>
                <a:latin typeface="Arial" charset="0"/>
              </a:rPr>
              <a:t>ot</a:t>
            </a:r>
            <a:r>
              <a:rPr lang="pt-BR" sz="18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pt-BR" sz="1800" dirty="0" smtClean="0">
                <a:solidFill>
                  <a:schemeClr val="tx2"/>
                </a:solidFill>
                <a:latin typeface="Arial" charset="0"/>
              </a:rPr>
              <a:t>pode ser </a:t>
            </a:r>
            <a:r>
              <a:rPr lang="pt-BR" sz="1800" dirty="0">
                <a:solidFill>
                  <a:schemeClr val="tx2"/>
                </a:solidFill>
                <a:latin typeface="Arial" charset="0"/>
              </a:rPr>
              <a:t>estimado por correlações estatísticas entre umidades ótimas e densidade úmida.</a:t>
            </a:r>
            <a:endParaRPr lang="en-GB" sz="18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54979" name="Picture 3" descr="C:\Documents and Settings\fmarinho.LMS-PEF\My Documents\My Pictures\abr de 2006\scan000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90600"/>
            <a:ext cx="4164013" cy="5621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5410200" y="2209800"/>
            <a:ext cx="3200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/>
              <a:t>Correlação entre parâmetros de compactação e limites de </a:t>
            </a:r>
            <a:r>
              <a:rPr lang="pt-BR" b="1" dirty="0" err="1"/>
              <a:t>Atterberg</a:t>
            </a:r>
            <a:r>
              <a:rPr lang="pt-BR" b="1" dirty="0"/>
              <a:t> (Vargas, 1981)</a:t>
            </a:r>
            <a:endParaRPr lang="en-GB" b="1" dirty="0"/>
          </a:p>
        </p:txBody>
      </p:sp>
      <p:graphicFrame>
        <p:nvGraphicFramePr>
          <p:cNvPr id="284672" name="Object 0"/>
          <p:cNvGraphicFramePr>
            <a:graphicFrameLocks noChangeAspect="1"/>
          </p:cNvGraphicFramePr>
          <p:nvPr/>
        </p:nvGraphicFramePr>
        <p:xfrm>
          <a:off x="5562600" y="914400"/>
          <a:ext cx="2273300" cy="584200"/>
        </p:xfrm>
        <a:graphic>
          <a:graphicData uri="http://schemas.openxmlformats.org/presentationml/2006/ole">
            <p:oleObj spid="_x0000_s4098" name="Equation" r:id="rId4" imgW="88884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4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4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4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4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autoUpdateAnimBg="0"/>
      <p:bldP spid="25498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1" descr="Figure 2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714500"/>
            <a:ext cx="8572500" cy="32131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8915" name="CaixaDeTexto 2"/>
          <p:cNvSpPr txBox="1">
            <a:spLocks noChangeArrowheads="1"/>
          </p:cNvSpPr>
          <p:nvPr/>
        </p:nvSpPr>
        <p:spPr bwMode="auto">
          <a:xfrm>
            <a:off x="7500938" y="4929188"/>
            <a:ext cx="1428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/>
              <a:t>Marinho &amp; Oliveira (2011)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1560" y="980728"/>
            <a:ext cx="39604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/>
              <a:t>Correlação entre parâmetros de </a:t>
            </a:r>
            <a:r>
              <a:rPr lang="pt-BR" b="1" dirty="0" smtClean="0"/>
              <a:t>compactação, </a:t>
            </a:r>
            <a:r>
              <a:rPr lang="pt-BR" b="1" dirty="0"/>
              <a:t>limites de </a:t>
            </a:r>
            <a:r>
              <a:rPr lang="pt-BR" b="1" dirty="0" err="1" smtClean="0"/>
              <a:t>Atterberg</a:t>
            </a:r>
            <a:r>
              <a:rPr lang="pt-BR" b="1" dirty="0" smtClean="0"/>
              <a:t> e sucção na umidade  ótima.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285875"/>
            <a:ext cx="6929438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CaixaDeTexto 2"/>
          <p:cNvSpPr txBox="1">
            <a:spLocks noChangeArrowheads="1"/>
          </p:cNvSpPr>
          <p:nvPr/>
        </p:nvSpPr>
        <p:spPr bwMode="auto">
          <a:xfrm>
            <a:off x="755576" y="548680"/>
            <a:ext cx="4148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 smtClean="0"/>
              <a:t>Outros materiais - Lodo </a:t>
            </a:r>
            <a:r>
              <a:rPr lang="pt-BR" sz="2400" dirty="0"/>
              <a:t>de ETA</a:t>
            </a:r>
          </a:p>
        </p:txBody>
      </p:sp>
      <p:sp>
        <p:nvSpPr>
          <p:cNvPr id="39940" name="CaixaDeTexto 3"/>
          <p:cNvSpPr txBox="1">
            <a:spLocks noChangeArrowheads="1"/>
          </p:cNvSpPr>
          <p:nvPr/>
        </p:nvSpPr>
        <p:spPr bwMode="auto">
          <a:xfrm>
            <a:off x="1907704" y="5013176"/>
            <a:ext cx="11636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/>
              <a:t>Marinho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74" name="Rectangle 18"/>
          <p:cNvSpPr>
            <a:spLocks noChangeArrowheads="1"/>
          </p:cNvSpPr>
          <p:nvPr/>
        </p:nvSpPr>
        <p:spPr bwMode="auto">
          <a:xfrm>
            <a:off x="539552" y="404664"/>
            <a:ext cx="462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3600" dirty="0" smtClean="0"/>
              <a:t>Compactação no campo</a:t>
            </a:r>
            <a:endParaRPr lang="pt-BR" sz="3600" dirty="0"/>
          </a:p>
        </p:txBody>
      </p:sp>
      <p:sp>
        <p:nvSpPr>
          <p:cNvPr id="224276" name="Text Box 20"/>
          <p:cNvSpPr txBox="1">
            <a:spLocks noChangeArrowheads="1"/>
          </p:cNvSpPr>
          <p:nvPr/>
        </p:nvSpPr>
        <p:spPr bwMode="auto">
          <a:xfrm>
            <a:off x="1403648" y="1844824"/>
            <a:ext cx="5872162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>
              <a:spcBef>
                <a:spcPct val="50000"/>
              </a:spcBef>
            </a:pPr>
            <a:r>
              <a:rPr lang="pt-BR" sz="2800" dirty="0" smtClean="0">
                <a:solidFill>
                  <a:schemeClr val="tx2"/>
                </a:solidFill>
                <a:latin typeface="+mj-lt"/>
              </a:rPr>
              <a:t>Tipos de compactadores:</a:t>
            </a:r>
          </a:p>
          <a:p>
            <a:pPr marL="190500" indent="-1905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Compactador de rolo liso</a:t>
            </a:r>
          </a:p>
          <a:p>
            <a:pPr marL="190500" indent="-1905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Compactador manual vibratório</a:t>
            </a:r>
          </a:p>
          <a:p>
            <a:pPr marL="190500" indent="-1905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Compactador de pneu</a:t>
            </a:r>
          </a:p>
          <a:p>
            <a:pPr marL="190500" indent="-1905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Compactador “pé de carneiro”.</a:t>
            </a:r>
            <a:endParaRPr lang="pt-BR" sz="20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7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94981"/>
            <a:ext cx="4176464" cy="409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323528" y="332656"/>
            <a:ext cx="462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3600" dirty="0" smtClean="0"/>
              <a:t>Compactação no campo</a:t>
            </a:r>
            <a:endParaRPr lang="pt-BR" sz="3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ldSheepsfootRol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47664" y="1556792"/>
            <a:ext cx="6324600" cy="4305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1403648" y="587727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mtClean="0"/>
              <a:t>O rolo pé-de-carneiro foi patenteado em 1904.</a:t>
            </a:r>
          </a:p>
          <a:p>
            <a:endParaRPr lang="pt-BR" smtClean="0"/>
          </a:p>
          <a:p>
            <a:r>
              <a:rPr lang="pt-BR" smtClean="0"/>
              <a:t>O cilíndro era preenchido com areia.</a:t>
            </a: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444208" y="5877272"/>
            <a:ext cx="1401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err="1" smtClean="0"/>
              <a:t>From</a:t>
            </a:r>
            <a:r>
              <a:rPr lang="pt-BR" sz="800" dirty="0" smtClean="0"/>
              <a:t> J. David Rogers</a:t>
            </a:r>
          </a:p>
          <a:p>
            <a:r>
              <a:rPr lang="en-US" sz="800" dirty="0" smtClean="0"/>
              <a:t>University of Missouri-Rolla </a:t>
            </a:r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611560" y="476672"/>
            <a:ext cx="4602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smtClean="0"/>
              <a:t>Rolo pé-de-carneiro </a:t>
            </a:r>
            <a:endParaRPr lang="pt-BR" sz="4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332656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smtClean="0"/>
              <a:t>Objetivos da Compactação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547664" y="1988840"/>
            <a:ext cx="7128792" cy="307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2000" dirty="0" smtClean="0"/>
              <a:t>Aumentar a capacidade suporte do solo.</a:t>
            </a:r>
          </a:p>
          <a:p>
            <a:pPr marL="355600" indent="-355600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2000" dirty="0" smtClean="0"/>
              <a:t>Diminuir os recalques indesejados nas estruturas.</a:t>
            </a:r>
          </a:p>
          <a:p>
            <a:pPr marL="355600" indent="-355600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2000" dirty="0" smtClean="0"/>
              <a:t>Controlar a variação de volume.</a:t>
            </a:r>
          </a:p>
          <a:p>
            <a:pPr marL="355600" indent="-355600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2000" dirty="0" smtClean="0"/>
              <a:t>Reduzir ou controlar a condutividade hidráulica.</a:t>
            </a:r>
          </a:p>
          <a:p>
            <a:pPr marL="355600" indent="-355600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2000" dirty="0" smtClean="0"/>
              <a:t>Aumentar a estabilidade de taludes.</a:t>
            </a:r>
            <a:endParaRPr lang="pt-BR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3147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667000" y="0"/>
            <a:ext cx="4730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Rolo Pé de Carneiro</a:t>
            </a:r>
            <a:endParaRPr lang="en-GB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50875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524000" y="457200"/>
            <a:ext cx="5970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Compactação Pneumática</a:t>
            </a:r>
            <a:endParaRPr lang="en-GB" sz="4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C:\imagescompaction\smoothwhe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507163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1600200" y="381000"/>
            <a:ext cx="2405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Rolo Liso</a:t>
            </a:r>
            <a:endParaRPr lang="en-GB" sz="4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imagescompaction\vibpl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43113"/>
            <a:ext cx="54102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 descr="C:\imagescompaction\tamper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676400"/>
            <a:ext cx="257175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2" name="Flash_Dance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9525" y="0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9"/>
          <p:cNvSpPr>
            <a:spLocks noChangeArrowheads="1"/>
          </p:cNvSpPr>
          <p:nvPr/>
        </p:nvSpPr>
        <p:spPr bwMode="auto">
          <a:xfrm>
            <a:off x="990600" y="914400"/>
            <a:ext cx="1890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Manual</a:t>
            </a:r>
            <a:endParaRPr lang="en-GB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6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63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C:\imagescompaction\impactr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743200"/>
            <a:ext cx="5634038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35972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2743200" y="0"/>
            <a:ext cx="6048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Compactação por impacto</a:t>
            </a:r>
            <a:endParaRPr lang="en-GB" sz="4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84784"/>
            <a:ext cx="63500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114776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420888"/>
            <a:ext cx="114776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717032"/>
            <a:ext cx="1155700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ângulo 9"/>
          <p:cNvSpPr/>
          <p:nvPr/>
        </p:nvSpPr>
        <p:spPr>
          <a:xfrm>
            <a:off x="109667" y="188640"/>
            <a:ext cx="9034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0500" indent="-190500">
              <a:spcBef>
                <a:spcPct val="50000"/>
              </a:spcBef>
            </a:pPr>
            <a:r>
              <a:rPr lang="pt-BR" sz="3600" dirty="0" smtClean="0"/>
              <a:t>Tipos de compactadores a aplicação e “energia”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1628800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Energia de compactação.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Tipo de solo e distribuição granulométrica.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Teor de umidade.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Densidade seca (Peso específico seco).</a:t>
            </a:r>
          </a:p>
        </p:txBody>
      </p:sp>
      <p:sp>
        <p:nvSpPr>
          <p:cNvPr id="3" name="Retângulo 2"/>
          <p:cNvSpPr/>
          <p:nvPr/>
        </p:nvSpPr>
        <p:spPr>
          <a:xfrm>
            <a:off x="683568" y="1700808"/>
            <a:ext cx="5184576" cy="64807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83568" y="2348880"/>
            <a:ext cx="5184576" cy="64807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83568" y="2996952"/>
            <a:ext cx="5184576" cy="64807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683568" y="3645024"/>
            <a:ext cx="5184576" cy="64807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95536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smtClean="0"/>
              <a:t>Fatores que Controlam a Compactação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598512"/>
            <a:ext cx="5030788" cy="5638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00600" y="0"/>
            <a:ext cx="4343400" cy="620688"/>
          </a:xfrm>
          <a:prstGeom prst="rect">
            <a:avLst/>
          </a:prstGeom>
        </p:spPr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lang="pt-BR" sz="3200" smtClean="0"/>
              <a:t>Aterro Experimental</a:t>
            </a:r>
            <a:endParaRPr lang="pt-BR" sz="3200" dirty="0" smtClean="0"/>
          </a:p>
        </p:txBody>
      </p:sp>
      <p:sp>
        <p:nvSpPr>
          <p:cNvPr id="4" name="Retângulo 3"/>
          <p:cNvSpPr/>
          <p:nvPr/>
        </p:nvSpPr>
        <p:spPr>
          <a:xfrm>
            <a:off x="2294856" y="6345560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0" indent="-411480" algn="just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/>
              <a:t>Material Granular  </a:t>
            </a:r>
            <a:endParaRPr lang="en-US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C:\imagescompaction\smoothwhe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109124" cy="278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429000"/>
            <a:ext cx="4708376" cy="314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31640" y="116632"/>
            <a:ext cx="34131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400" smtClean="0">
                <a:solidFill>
                  <a:schemeClr val="tx2"/>
                </a:solidFill>
              </a:rPr>
              <a:t>Equipamentos</a:t>
            </a:r>
            <a:endParaRPr lang="pt-BR" sz="4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5715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40968"/>
            <a:ext cx="4752528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188640"/>
            <a:ext cx="8302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400" smtClean="0">
                <a:solidFill>
                  <a:schemeClr val="tx2"/>
                </a:solidFill>
              </a:rPr>
              <a:t>Área de Empréstimo – Tipo de Solo</a:t>
            </a:r>
            <a:endParaRPr lang="pt-BR" sz="4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-24s on taxi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74204"/>
            <a:ext cx="4953000" cy="1576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9" descr="50_1_b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50604"/>
            <a:ext cx="4419600" cy="3314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10" descr="B-17 wheel in mu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03004"/>
            <a:ext cx="4038600" cy="3117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5253191" y="332656"/>
            <a:ext cx="3890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 smtClean="0"/>
              <a:t>Capacidade Suporte</a:t>
            </a:r>
            <a:endParaRPr lang="pt-BR" sz="3600" dirty="0"/>
          </a:p>
        </p:txBody>
      </p:sp>
      <p:sp>
        <p:nvSpPr>
          <p:cNvPr id="8" name="Retângulo 7"/>
          <p:cNvSpPr/>
          <p:nvPr/>
        </p:nvSpPr>
        <p:spPr>
          <a:xfrm>
            <a:off x="7380312" y="6165304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err="1" smtClean="0"/>
              <a:t>From</a:t>
            </a:r>
            <a:r>
              <a:rPr lang="pt-BR" sz="800" dirty="0" smtClean="0"/>
              <a:t> J. David Rogers</a:t>
            </a:r>
          </a:p>
          <a:p>
            <a:r>
              <a:rPr lang="en-US" sz="800" dirty="0" smtClean="0"/>
              <a:t>University of Missouri-Rolla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15200" cy="4714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524000" y="228600"/>
            <a:ext cx="6357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400" smtClean="0">
                <a:solidFill>
                  <a:schemeClr val="tx2"/>
                </a:solidFill>
              </a:rPr>
              <a:t>Ajuste de Teor de Umidade</a:t>
            </a:r>
            <a:endParaRPr lang="pt-BR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80728"/>
            <a:ext cx="4762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395536" y="260648"/>
            <a:ext cx="6369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 smtClean="0">
                <a:solidFill>
                  <a:schemeClr val="tx2"/>
                </a:solidFill>
              </a:rPr>
              <a:t>Ajuste de Teor de Umidade</a:t>
            </a:r>
            <a:endParaRPr lang="pt-BR" sz="4400" dirty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71600" y="4437112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Observação ainda é um dos melhores métodos de controle. Excesso de poeira é um indício de teor de umidade abaixo do ótimo.</a:t>
            </a:r>
            <a:endParaRPr lang="pt-BR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preading Water on F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1412776"/>
            <a:ext cx="6781800" cy="4537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395536" y="260648"/>
            <a:ext cx="6369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 smtClean="0">
                <a:solidFill>
                  <a:schemeClr val="tx2"/>
                </a:solidFill>
              </a:rPr>
              <a:t>Ajuste de Teor de Umidade</a:t>
            </a:r>
            <a:endParaRPr lang="pt-BR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517088" cy="40324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827584" y="548680"/>
            <a:ext cx="7152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chemeClr val="tx2"/>
                </a:solidFill>
              </a:rPr>
              <a:t>Espessura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</a:rPr>
              <a:t>da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</a:rPr>
              <a:t>Camada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</a:rPr>
              <a:t>Lançada</a:t>
            </a:r>
            <a:endParaRPr lang="en-GB" sz="4400" dirty="0" err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72816"/>
            <a:ext cx="481918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548680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smtClean="0"/>
              <a:t>Especificação de Compactação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619672" y="2204864"/>
            <a:ext cx="5976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Especificação de execução</a:t>
            </a:r>
          </a:p>
          <a:p>
            <a:pPr marL="914400" lvl="1" indent="-457200">
              <a:lnSpc>
                <a:spcPct val="200000"/>
              </a:lnSpc>
            </a:pPr>
            <a:r>
              <a:rPr lang="pt-BR" sz="2000" u="sng" dirty="0" smtClean="0"/>
              <a:t>O que fazer e como fazer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Especificação de Performance</a:t>
            </a:r>
          </a:p>
          <a:p>
            <a:pPr marL="914400" lvl="1" indent="-457200">
              <a:lnSpc>
                <a:spcPct val="200000"/>
              </a:lnSpc>
            </a:pPr>
            <a:r>
              <a:rPr lang="pt-BR" sz="2000" u="sng" dirty="0" smtClean="0"/>
              <a:t>Controle de grau de compactação (ensaios)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804863" y="168275"/>
            <a:ext cx="7772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2"/>
                </a:solidFill>
              </a:rPr>
              <a:t>Princípio</a:t>
            </a:r>
            <a:r>
              <a:rPr lang="en-US" sz="3600" dirty="0">
                <a:solidFill>
                  <a:schemeClr val="tx2"/>
                </a:solidFill>
              </a:rPr>
              <a:t> do </a:t>
            </a:r>
            <a:r>
              <a:rPr lang="en-US" sz="3600" dirty="0" err="1">
                <a:solidFill>
                  <a:schemeClr val="tx2"/>
                </a:solidFill>
              </a:rPr>
              <a:t>Controle</a:t>
            </a:r>
            <a:r>
              <a:rPr lang="en-US" sz="3600" dirty="0">
                <a:solidFill>
                  <a:schemeClr val="tx2"/>
                </a:solidFill>
              </a:rPr>
              <a:t> de </a:t>
            </a:r>
            <a:r>
              <a:rPr lang="en-US" sz="3600" dirty="0" err="1">
                <a:solidFill>
                  <a:schemeClr val="tx2"/>
                </a:solidFill>
              </a:rPr>
              <a:t>Compactação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0" y="4422775"/>
            <a:ext cx="9144000" cy="2435225"/>
          </a:xfrm>
          <a:prstGeom prst="rect">
            <a:avLst/>
          </a:prstGeom>
          <a:solidFill>
            <a:srgbClr val="996633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latin typeface="Arial" charset="0"/>
              </a:rPr>
              <a:t>Aterro Compactado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90950" y="2557463"/>
            <a:ext cx="1766888" cy="2482850"/>
            <a:chOff x="2388" y="1611"/>
            <a:chExt cx="1113" cy="1564"/>
          </a:xfrm>
        </p:grpSpPr>
        <p:sp>
          <p:nvSpPr>
            <p:cNvPr id="48145" name="Text Box 5"/>
            <p:cNvSpPr txBox="1">
              <a:spLocks noChangeArrowheads="1"/>
            </p:cNvSpPr>
            <p:nvPr/>
          </p:nvSpPr>
          <p:spPr bwMode="auto">
            <a:xfrm>
              <a:off x="2388" y="1611"/>
              <a:ext cx="1113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>
                  <a:solidFill>
                    <a:schemeClr val="tx2"/>
                  </a:solidFill>
                  <a:latin typeface="Arial" charset="0"/>
                  <a:sym typeface="Symbol" pitchFamily="18" charset="2"/>
                </a:rPr>
                <a:t></a:t>
              </a:r>
              <a:r>
                <a:rPr lang="en-US" sz="1600" b="1" baseline="-25000">
                  <a:solidFill>
                    <a:schemeClr val="tx2"/>
                  </a:solidFill>
                  <a:latin typeface="Arial" charset="0"/>
                  <a:sym typeface="Symbol" pitchFamily="18" charset="2"/>
                </a:rPr>
                <a:t>d,fcampo </a:t>
              </a:r>
              <a:r>
                <a:rPr lang="en-US" sz="1600" b="1">
                  <a:solidFill>
                    <a:schemeClr val="tx2"/>
                  </a:solidFill>
                  <a:latin typeface="Arial" charset="0"/>
                  <a:sym typeface="Symbol" pitchFamily="18" charset="2"/>
                </a:rPr>
                <a:t>= ?</a:t>
              </a:r>
              <a:br>
                <a:rPr lang="en-US" sz="1600" b="1">
                  <a:solidFill>
                    <a:schemeClr val="tx2"/>
                  </a:solidFill>
                  <a:latin typeface="Arial" charset="0"/>
                  <a:sym typeface="Symbol" pitchFamily="18" charset="2"/>
                </a:rPr>
              </a:br>
              <a:r>
                <a:rPr lang="en-US" sz="1600" b="1">
                  <a:solidFill>
                    <a:schemeClr val="tx2"/>
                  </a:solidFill>
                  <a:latin typeface="Arial" charset="0"/>
                  <a:sym typeface="Symbol" pitchFamily="18" charset="2"/>
                </a:rPr>
                <a:t>W</a:t>
              </a:r>
              <a:r>
                <a:rPr lang="en-US" sz="1600" b="1" baseline="-25000">
                  <a:solidFill>
                    <a:schemeClr val="tx2"/>
                  </a:solidFill>
                  <a:latin typeface="Arial" charset="0"/>
                  <a:sym typeface="Symbol" pitchFamily="18" charset="2"/>
                </a:rPr>
                <a:t>campo </a:t>
              </a:r>
              <a:r>
                <a:rPr lang="en-US" sz="1600" b="1">
                  <a:solidFill>
                    <a:schemeClr val="tx2"/>
                  </a:solidFill>
                  <a:latin typeface="Arial" charset="0"/>
                  <a:sym typeface="Symbol" pitchFamily="18" charset="2"/>
                </a:rPr>
                <a:t> = ?</a:t>
              </a:r>
              <a:endParaRPr lang="en-US" sz="1600" b="1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48146" name="Freeform 6"/>
            <p:cNvSpPr>
              <a:spLocks/>
            </p:cNvSpPr>
            <p:nvPr/>
          </p:nvSpPr>
          <p:spPr bwMode="auto">
            <a:xfrm>
              <a:off x="2515" y="2774"/>
              <a:ext cx="625" cy="401"/>
            </a:xfrm>
            <a:custGeom>
              <a:avLst/>
              <a:gdLst>
                <a:gd name="T0" fmla="*/ 0 w 786"/>
                <a:gd name="T1" fmla="*/ 6 h 572"/>
                <a:gd name="T2" fmla="*/ 50 w 786"/>
                <a:gd name="T3" fmla="*/ 109 h 572"/>
                <a:gd name="T4" fmla="*/ 167 w 786"/>
                <a:gd name="T5" fmla="*/ 189 h 572"/>
                <a:gd name="T6" fmla="*/ 278 w 786"/>
                <a:gd name="T7" fmla="*/ 158 h 572"/>
                <a:gd name="T8" fmla="*/ 395 w 786"/>
                <a:gd name="T9" fmla="*/ 0 h 5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6"/>
                <a:gd name="T16" fmla="*/ 0 h 572"/>
                <a:gd name="T17" fmla="*/ 786 w 786"/>
                <a:gd name="T18" fmla="*/ 572 h 5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6" h="572">
                  <a:moveTo>
                    <a:pt x="0" y="16"/>
                  </a:moveTo>
                  <a:cubicBezTo>
                    <a:pt x="22" y="121"/>
                    <a:pt x="44" y="226"/>
                    <a:pt x="99" y="315"/>
                  </a:cubicBezTo>
                  <a:cubicBezTo>
                    <a:pt x="154" y="404"/>
                    <a:pt x="256" y="524"/>
                    <a:pt x="332" y="548"/>
                  </a:cubicBezTo>
                  <a:cubicBezTo>
                    <a:pt x="408" y="572"/>
                    <a:pt x="477" y="550"/>
                    <a:pt x="553" y="459"/>
                  </a:cubicBezTo>
                  <a:cubicBezTo>
                    <a:pt x="629" y="368"/>
                    <a:pt x="707" y="184"/>
                    <a:pt x="786" y="0"/>
                  </a:cubicBezTo>
                </a:path>
              </a:pathLst>
            </a:custGeom>
            <a:solidFill>
              <a:srgbClr val="FF6600"/>
            </a:solidFill>
            <a:ln w="19050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48147" name="Line 7"/>
            <p:cNvSpPr>
              <a:spLocks noChangeShapeType="1"/>
            </p:cNvSpPr>
            <p:nvPr/>
          </p:nvSpPr>
          <p:spPr bwMode="auto">
            <a:xfrm flipH="1" flipV="1">
              <a:off x="2802" y="2225"/>
              <a:ext cx="1" cy="493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231432" name="AutoShape 8"/>
          <p:cNvSpPr>
            <a:spLocks noChangeArrowheads="1"/>
          </p:cNvSpPr>
          <p:nvPr/>
        </p:nvSpPr>
        <p:spPr bwMode="auto">
          <a:xfrm rot="-734768">
            <a:off x="2022475" y="1285875"/>
            <a:ext cx="1239838" cy="7032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FFFF00"/>
              </a:gs>
            </a:gsLst>
            <a:lin ang="0" scaled="1"/>
          </a:gra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1433" name="Text Box 9"/>
          <p:cNvSpPr txBox="1">
            <a:spLocks noChangeArrowheads="1"/>
          </p:cNvSpPr>
          <p:nvPr/>
        </p:nvSpPr>
        <p:spPr bwMode="auto">
          <a:xfrm>
            <a:off x="3640138" y="1116013"/>
            <a:ext cx="1693862" cy="581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tx2"/>
                </a:solidFill>
                <a:latin typeface="Arial Narrow" pitchFamily="34" charset="0"/>
              </a:rPr>
              <a:t>Specificações de compactação</a:t>
            </a:r>
          </a:p>
        </p:txBody>
      </p:sp>
      <p:sp>
        <p:nvSpPr>
          <p:cNvPr id="231434" name="AutoShape 10"/>
          <p:cNvSpPr>
            <a:spLocks/>
          </p:cNvSpPr>
          <p:nvPr/>
        </p:nvSpPr>
        <p:spPr bwMode="auto">
          <a:xfrm>
            <a:off x="5794375" y="1336675"/>
            <a:ext cx="273050" cy="2047875"/>
          </a:xfrm>
          <a:prstGeom prst="rightBrace">
            <a:avLst>
              <a:gd name="adj1" fmla="val 62500"/>
              <a:gd name="adj2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6303963" y="2030413"/>
            <a:ext cx="1908175" cy="5191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Tahoma" pitchFamily="34" charset="0"/>
              </a:rPr>
              <a:t>Compare!</a:t>
            </a:r>
          </a:p>
        </p:txBody>
      </p:sp>
      <p:sp>
        <p:nvSpPr>
          <p:cNvPr id="231443" name="AutoShape 19"/>
          <p:cNvSpPr>
            <a:spLocks noChangeArrowheads="1"/>
          </p:cNvSpPr>
          <p:nvPr/>
        </p:nvSpPr>
        <p:spPr bwMode="auto">
          <a:xfrm rot="-5400000">
            <a:off x="745332" y="4036218"/>
            <a:ext cx="121285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836700921 h 21600"/>
              <a:gd name="T4" fmla="*/ 2147483647 w 21600"/>
              <a:gd name="T5" fmla="*/ 1673397572 h 21600"/>
              <a:gd name="T6" fmla="*/ 2147483647 w 21600"/>
              <a:gd name="T7" fmla="*/ 83670092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36525" y="1109663"/>
            <a:ext cx="2378075" cy="2198687"/>
            <a:chOff x="86" y="699"/>
            <a:chExt cx="1498" cy="1385"/>
          </a:xfrm>
        </p:grpSpPr>
        <p:sp>
          <p:nvSpPr>
            <p:cNvPr id="48139" name="Freeform 18"/>
            <p:cNvSpPr>
              <a:spLocks/>
            </p:cNvSpPr>
            <p:nvPr/>
          </p:nvSpPr>
          <p:spPr bwMode="auto">
            <a:xfrm rot="429438">
              <a:off x="619" y="935"/>
              <a:ext cx="682" cy="636"/>
            </a:xfrm>
            <a:custGeom>
              <a:avLst/>
              <a:gdLst>
                <a:gd name="T0" fmla="*/ 0 w 769"/>
                <a:gd name="T1" fmla="*/ 423 h 780"/>
                <a:gd name="T2" fmla="*/ 104 w 769"/>
                <a:gd name="T3" fmla="*/ 131 h 780"/>
                <a:gd name="T4" fmla="*/ 239 w 769"/>
                <a:gd name="T5" fmla="*/ 38 h 780"/>
                <a:gd name="T6" fmla="*/ 537 w 769"/>
                <a:gd name="T7" fmla="*/ 363 h 7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9"/>
                <a:gd name="T13" fmla="*/ 0 h 780"/>
                <a:gd name="T14" fmla="*/ 769 w 769"/>
                <a:gd name="T15" fmla="*/ 780 h 7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9" h="780">
                  <a:moveTo>
                    <a:pt x="0" y="780"/>
                  </a:moveTo>
                  <a:cubicBezTo>
                    <a:pt x="46" y="570"/>
                    <a:pt x="92" y="361"/>
                    <a:pt x="149" y="243"/>
                  </a:cubicBezTo>
                  <a:cubicBezTo>
                    <a:pt x="206" y="125"/>
                    <a:pt x="240" y="0"/>
                    <a:pt x="343" y="71"/>
                  </a:cubicBezTo>
                  <a:cubicBezTo>
                    <a:pt x="446" y="142"/>
                    <a:pt x="607" y="406"/>
                    <a:pt x="769" y="67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48140" name="Group 21"/>
            <p:cNvGrpSpPr>
              <a:grpSpLocks/>
            </p:cNvGrpSpPr>
            <p:nvPr/>
          </p:nvGrpSpPr>
          <p:grpSpPr bwMode="auto">
            <a:xfrm>
              <a:off x="86" y="699"/>
              <a:ext cx="1498" cy="1385"/>
              <a:chOff x="86" y="699"/>
              <a:chExt cx="1498" cy="1385"/>
            </a:xfrm>
          </p:grpSpPr>
          <p:sp>
            <p:nvSpPr>
              <p:cNvPr id="48141" name="Line 15"/>
              <p:cNvSpPr>
                <a:spLocks noChangeShapeType="1"/>
              </p:cNvSpPr>
              <p:nvPr/>
            </p:nvSpPr>
            <p:spPr bwMode="auto">
              <a:xfrm flipV="1">
                <a:off x="380" y="699"/>
                <a:ext cx="1" cy="115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48142" name="Text Box 16"/>
              <p:cNvSpPr txBox="1">
                <a:spLocks noChangeArrowheads="1"/>
              </p:cNvSpPr>
              <p:nvPr/>
            </p:nvSpPr>
            <p:spPr bwMode="auto">
              <a:xfrm>
                <a:off x="1152" y="1872"/>
                <a:ext cx="31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chemeClr val="tx2"/>
                    </a:solidFill>
                    <a:latin typeface="Arial" charset="0"/>
                  </a:rPr>
                  <a:t>w</a:t>
                </a:r>
                <a:endParaRPr lang="en-AU" sz="1600">
                  <a:solidFill>
                    <a:schemeClr val="tx2"/>
                  </a:solidFill>
                  <a:latin typeface="Arial" charset="0"/>
                </a:endParaRPr>
              </a:p>
            </p:txBody>
          </p:sp>
          <p:sp>
            <p:nvSpPr>
              <p:cNvPr id="48143" name="Text Box 17"/>
              <p:cNvSpPr txBox="1">
                <a:spLocks noChangeArrowheads="1"/>
              </p:cNvSpPr>
              <p:nvPr/>
            </p:nvSpPr>
            <p:spPr bwMode="auto">
              <a:xfrm>
                <a:off x="86" y="781"/>
                <a:ext cx="34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chemeClr val="tx2"/>
                    </a:solidFill>
                    <a:latin typeface="Arial" charset="0"/>
                    <a:sym typeface="Symbol" pitchFamily="18" charset="2"/>
                  </a:rPr>
                  <a:t></a:t>
                </a:r>
                <a:r>
                  <a:rPr lang="en-US" sz="1600" baseline="-25000">
                    <a:solidFill>
                      <a:schemeClr val="tx2"/>
                    </a:solidFill>
                    <a:latin typeface="Arial" charset="0"/>
                    <a:sym typeface="Symbol" pitchFamily="18" charset="2"/>
                  </a:rPr>
                  <a:t>d</a:t>
                </a:r>
                <a:endParaRPr lang="en-AU" sz="1600">
                  <a:solidFill>
                    <a:schemeClr val="tx2"/>
                  </a:solidFill>
                  <a:latin typeface="Arial" charset="0"/>
                </a:endParaRPr>
              </a:p>
            </p:txBody>
          </p:sp>
          <p:sp>
            <p:nvSpPr>
              <p:cNvPr id="48144" name="Line 20"/>
              <p:cNvSpPr>
                <a:spLocks noChangeShapeType="1"/>
              </p:cNvSpPr>
              <p:nvPr/>
            </p:nvSpPr>
            <p:spPr bwMode="auto">
              <a:xfrm>
                <a:off x="384" y="1840"/>
                <a:ext cx="1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 autoUpdateAnimBg="0"/>
      <p:bldP spid="231427" grpId="0" animBg="1" autoUpdateAnimBg="0"/>
      <p:bldP spid="231432" grpId="0" animBg="1"/>
      <p:bldP spid="231433" grpId="0" autoUpdateAnimBg="0"/>
      <p:bldP spid="231434" grpId="0" animBg="1"/>
      <p:bldP spid="231435" grpId="0" autoUpdateAnimBg="0"/>
      <p:bldP spid="2314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899592" y="332656"/>
            <a:ext cx="703359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indent="-190500">
              <a:spcBef>
                <a:spcPct val="50000"/>
              </a:spcBef>
            </a:pPr>
            <a:r>
              <a:rPr lang="en-US" sz="2800" dirty="0" err="1">
                <a:solidFill>
                  <a:schemeClr val="tx2"/>
                </a:solidFill>
                <a:latin typeface="Arial" charset="0"/>
              </a:rPr>
              <a:t>Objetivo</a:t>
            </a:r>
            <a:r>
              <a:rPr lang="en-US" sz="2800" dirty="0">
                <a:solidFill>
                  <a:schemeClr val="tx2"/>
                </a:solidFill>
                <a:latin typeface="Arial" charset="0"/>
              </a:rPr>
              <a:t> do </a:t>
            </a:r>
            <a:r>
              <a:rPr lang="en-US" sz="2800" dirty="0" err="1">
                <a:solidFill>
                  <a:schemeClr val="tx2"/>
                </a:solidFill>
                <a:latin typeface="Arial" charset="0"/>
              </a:rPr>
              <a:t>controle</a:t>
            </a:r>
            <a:r>
              <a:rPr lang="en-US" sz="2800" dirty="0">
                <a:solidFill>
                  <a:schemeClr val="tx2"/>
                </a:solidFill>
                <a:latin typeface="Arial" charset="0"/>
              </a:rPr>
              <a:t> de </a:t>
            </a:r>
            <a:r>
              <a:rPr lang="en-US" sz="2800" dirty="0" err="1">
                <a:solidFill>
                  <a:schemeClr val="tx2"/>
                </a:solidFill>
                <a:latin typeface="Arial" charset="0"/>
              </a:rPr>
              <a:t>compactação</a:t>
            </a:r>
            <a:endParaRPr lang="en-US" sz="2800" dirty="0">
              <a:solidFill>
                <a:schemeClr val="tx2"/>
              </a:solidFill>
              <a:latin typeface="Arial" charset="0"/>
            </a:endParaRPr>
          </a:p>
          <a:p>
            <a:pPr marL="190500" indent="-190500"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Evitar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que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uma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camada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indequadamente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compactada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seja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coberta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por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outra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antes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da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análise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.</a:t>
            </a:r>
          </a:p>
        </p:txBody>
      </p:sp>
      <p:graphicFrame>
        <p:nvGraphicFramePr>
          <p:cNvPr id="282624" name="Object 0"/>
          <p:cNvGraphicFramePr>
            <a:graphicFrameLocks noChangeAspect="1"/>
          </p:cNvGraphicFramePr>
          <p:nvPr/>
        </p:nvGraphicFramePr>
        <p:xfrm>
          <a:off x="1047750" y="3276600"/>
          <a:ext cx="2673350" cy="1244600"/>
        </p:xfrm>
        <a:graphic>
          <a:graphicData uri="http://schemas.openxmlformats.org/presentationml/2006/ole">
            <p:oleObj spid="_x0000_s5122" name="Equation" r:id="rId3" imgW="927000" imgH="431640" progId="Equation.3">
              <p:embed/>
            </p:oleObj>
          </a:graphicData>
        </a:graphic>
      </p:graphicFrame>
      <p:graphicFrame>
        <p:nvGraphicFramePr>
          <p:cNvPr id="282625" name="Object 1"/>
          <p:cNvGraphicFramePr>
            <a:graphicFrameLocks noChangeAspect="1"/>
          </p:cNvGraphicFramePr>
          <p:nvPr/>
        </p:nvGraphicFramePr>
        <p:xfrm>
          <a:off x="609600" y="5016500"/>
          <a:ext cx="3551238" cy="658813"/>
        </p:xfrm>
        <a:graphic>
          <a:graphicData uri="http://schemas.openxmlformats.org/presentationml/2006/ole">
            <p:oleObj spid="_x0000_s5123" name="Equation" r:id="rId4" imgW="1231560" imgH="228600" progId="Equation.3">
              <p:embed/>
            </p:oleObj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873625" y="2511425"/>
            <a:ext cx="3341688" cy="3403600"/>
            <a:chOff x="3070" y="1582"/>
            <a:chExt cx="2105" cy="2144"/>
          </a:xfrm>
        </p:grpSpPr>
        <p:sp>
          <p:nvSpPr>
            <p:cNvPr id="5142" name="Line 6"/>
            <p:cNvSpPr>
              <a:spLocks noChangeShapeType="1"/>
            </p:cNvSpPr>
            <p:nvPr/>
          </p:nvSpPr>
          <p:spPr bwMode="auto">
            <a:xfrm>
              <a:off x="3295" y="3502"/>
              <a:ext cx="18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5143" name="Line 7"/>
            <p:cNvSpPr>
              <a:spLocks noChangeShapeType="1"/>
            </p:cNvSpPr>
            <p:nvPr/>
          </p:nvSpPr>
          <p:spPr bwMode="auto">
            <a:xfrm flipV="1">
              <a:off x="3294" y="1721"/>
              <a:ext cx="1" cy="1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5144" name="Text Box 8"/>
            <p:cNvSpPr txBox="1">
              <a:spLocks noChangeArrowheads="1"/>
            </p:cNvSpPr>
            <p:nvPr/>
          </p:nvSpPr>
          <p:spPr bwMode="auto">
            <a:xfrm>
              <a:off x="4080" y="3553"/>
              <a:ext cx="10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Arial" charset="0"/>
                </a:rPr>
                <a:t>Teor de umidade (%)</a:t>
              </a:r>
              <a:endParaRPr lang="en-AU" sz="1200" b="1">
                <a:latin typeface="Arial" charset="0"/>
              </a:endParaRPr>
            </a:p>
          </p:txBody>
        </p:sp>
        <p:sp>
          <p:nvSpPr>
            <p:cNvPr id="5145" name="Text Box 9"/>
            <p:cNvSpPr txBox="1">
              <a:spLocks noChangeArrowheads="1"/>
            </p:cNvSpPr>
            <p:nvPr/>
          </p:nvSpPr>
          <p:spPr bwMode="auto">
            <a:xfrm rot="-5400000">
              <a:off x="2628" y="2024"/>
              <a:ext cx="10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Arial" charset="0"/>
                </a:rPr>
                <a:t>Densidade seca(</a:t>
              </a:r>
              <a:r>
                <a:rPr lang="en-US" sz="1200" b="1">
                  <a:latin typeface="Arial" charset="0"/>
                  <a:sym typeface="Symbol" pitchFamily="18" charset="2"/>
                </a:rPr>
                <a:t></a:t>
              </a:r>
              <a:r>
                <a:rPr lang="en-US" sz="1200" b="1" baseline="-25000">
                  <a:latin typeface="Arial" charset="0"/>
                  <a:sym typeface="Symbol" pitchFamily="18" charset="2"/>
                </a:rPr>
                <a:t>d</a:t>
              </a:r>
              <a:r>
                <a:rPr lang="en-US" sz="1200" b="1">
                  <a:latin typeface="Arial" charset="0"/>
                  <a:sym typeface="Symbol" pitchFamily="18" charset="2"/>
                </a:rPr>
                <a:t>)</a:t>
              </a:r>
              <a:endParaRPr lang="en-AU" sz="1200" b="1"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245771" name="Freeform 11"/>
          <p:cNvSpPr>
            <a:spLocks/>
          </p:cNvSpPr>
          <p:nvPr/>
        </p:nvSpPr>
        <p:spPr bwMode="auto">
          <a:xfrm>
            <a:off x="5638800" y="2984500"/>
            <a:ext cx="2209800" cy="1816100"/>
          </a:xfrm>
          <a:custGeom>
            <a:avLst/>
            <a:gdLst>
              <a:gd name="T0" fmla="*/ 0 w 1392"/>
              <a:gd name="T1" fmla="*/ 2147483647 h 1144"/>
              <a:gd name="T2" fmla="*/ 2147483647 w 1392"/>
              <a:gd name="T3" fmla="*/ 2147483647 h 1144"/>
              <a:gd name="T4" fmla="*/ 2147483647 w 1392"/>
              <a:gd name="T5" fmla="*/ 2147483647 h 1144"/>
              <a:gd name="T6" fmla="*/ 2147483647 w 1392"/>
              <a:gd name="T7" fmla="*/ 2147483647 h 1144"/>
              <a:gd name="T8" fmla="*/ 2147483647 w 1392"/>
              <a:gd name="T9" fmla="*/ 2147483647 h 1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92"/>
              <a:gd name="T16" fmla="*/ 0 h 1144"/>
              <a:gd name="T17" fmla="*/ 1392 w 1392"/>
              <a:gd name="T18" fmla="*/ 1144 h 1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92" h="1144">
                <a:moveTo>
                  <a:pt x="0" y="1144"/>
                </a:moveTo>
                <a:cubicBezTo>
                  <a:pt x="92" y="756"/>
                  <a:pt x="184" y="368"/>
                  <a:pt x="288" y="184"/>
                </a:cubicBezTo>
                <a:cubicBezTo>
                  <a:pt x="392" y="0"/>
                  <a:pt x="512" y="0"/>
                  <a:pt x="624" y="40"/>
                </a:cubicBezTo>
                <a:cubicBezTo>
                  <a:pt x="736" y="80"/>
                  <a:pt x="832" y="240"/>
                  <a:pt x="960" y="424"/>
                </a:cubicBezTo>
                <a:cubicBezTo>
                  <a:pt x="1088" y="608"/>
                  <a:pt x="1240" y="876"/>
                  <a:pt x="1392" y="114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5772" name="Oval 12"/>
          <p:cNvSpPr>
            <a:spLocks noChangeArrowheads="1"/>
          </p:cNvSpPr>
          <p:nvPr/>
        </p:nvSpPr>
        <p:spPr bwMode="auto">
          <a:xfrm>
            <a:off x="6400800" y="2946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257800" y="2667000"/>
            <a:ext cx="1219200" cy="381000"/>
            <a:chOff x="3312" y="1680"/>
            <a:chExt cx="768" cy="240"/>
          </a:xfrm>
        </p:grpSpPr>
        <p:sp>
          <p:nvSpPr>
            <p:cNvPr id="5141" name="Line 13"/>
            <p:cNvSpPr>
              <a:spLocks noChangeShapeType="1"/>
            </p:cNvSpPr>
            <p:nvPr/>
          </p:nvSpPr>
          <p:spPr bwMode="auto">
            <a:xfrm flipH="1">
              <a:off x="3312" y="1920"/>
              <a:ext cx="76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5127" name="Object 5"/>
            <p:cNvGraphicFramePr>
              <a:graphicFrameLocks noChangeAspect="1"/>
            </p:cNvGraphicFramePr>
            <p:nvPr/>
          </p:nvGraphicFramePr>
          <p:xfrm>
            <a:off x="3408" y="1680"/>
            <a:ext cx="384" cy="231"/>
          </p:xfrm>
          <a:graphic>
            <a:graphicData uri="http://schemas.openxmlformats.org/presentationml/2006/ole">
              <p:oleObj spid="_x0000_s5127" name="Equation" r:id="rId5" imgW="380880" imgH="228600" progId="Equation.3">
                <p:embed/>
              </p:oleObj>
            </a:graphicData>
          </a:graphic>
        </p:graphicFrame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6477000" y="3048000"/>
            <a:ext cx="685800" cy="2514600"/>
            <a:chOff x="4080" y="1920"/>
            <a:chExt cx="432" cy="1584"/>
          </a:xfrm>
        </p:grpSpPr>
        <p:sp>
          <p:nvSpPr>
            <p:cNvPr id="5140" name="Line 14"/>
            <p:cNvSpPr>
              <a:spLocks noChangeShapeType="1"/>
            </p:cNvSpPr>
            <p:nvPr/>
          </p:nvSpPr>
          <p:spPr bwMode="auto">
            <a:xfrm>
              <a:off x="4080" y="1920"/>
              <a:ext cx="0" cy="158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5126" name="Object 4"/>
            <p:cNvGraphicFramePr>
              <a:graphicFrameLocks noChangeAspect="1"/>
            </p:cNvGraphicFramePr>
            <p:nvPr/>
          </p:nvGraphicFramePr>
          <p:xfrm>
            <a:off x="4128" y="3216"/>
            <a:ext cx="384" cy="231"/>
          </p:xfrm>
          <a:graphic>
            <a:graphicData uri="http://schemas.openxmlformats.org/presentationml/2006/ole">
              <p:oleObj spid="_x0000_s5126" name="Equation" r:id="rId6" imgW="380880" imgH="228600" progId="Equation.3">
                <p:embed/>
              </p:oleObj>
            </a:graphicData>
          </a:graphic>
        </p:graphicFrame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477000" y="3733800"/>
            <a:ext cx="385763" cy="285750"/>
            <a:chOff x="4080" y="2352"/>
            <a:chExt cx="243" cy="180"/>
          </a:xfrm>
        </p:grpSpPr>
        <p:sp>
          <p:nvSpPr>
            <p:cNvPr id="5139" name="Line 19"/>
            <p:cNvSpPr>
              <a:spLocks noChangeShapeType="1"/>
            </p:cNvSpPr>
            <p:nvPr/>
          </p:nvSpPr>
          <p:spPr bwMode="auto">
            <a:xfrm>
              <a:off x="4080" y="23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5125" name="Object 3"/>
            <p:cNvGraphicFramePr>
              <a:graphicFrameLocks noChangeAspect="1"/>
            </p:cNvGraphicFramePr>
            <p:nvPr/>
          </p:nvGraphicFramePr>
          <p:xfrm>
            <a:off x="4080" y="2352"/>
            <a:ext cx="243" cy="180"/>
          </p:xfrm>
          <a:graphic>
            <a:graphicData uri="http://schemas.openxmlformats.org/presentationml/2006/ole">
              <p:oleObj spid="_x0000_s5125" name="Equation" r:id="rId7" imgW="241200" imgH="177480" progId="Equation.3">
                <p:embed/>
              </p:oleObj>
            </a:graphicData>
          </a:graphic>
        </p:graphicFrame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781800" y="2819400"/>
            <a:ext cx="1865313" cy="838200"/>
            <a:chOff x="4272" y="1776"/>
            <a:chExt cx="1175" cy="528"/>
          </a:xfrm>
        </p:grpSpPr>
        <p:graphicFrame>
          <p:nvGraphicFramePr>
            <p:cNvPr id="5124" name="Object 2"/>
            <p:cNvGraphicFramePr>
              <a:graphicFrameLocks noChangeAspect="1"/>
            </p:cNvGraphicFramePr>
            <p:nvPr/>
          </p:nvGraphicFramePr>
          <p:xfrm>
            <a:off x="4512" y="1776"/>
            <a:ext cx="935" cy="231"/>
          </p:xfrm>
          <a:graphic>
            <a:graphicData uri="http://schemas.openxmlformats.org/presentationml/2006/ole">
              <p:oleObj spid="_x0000_s5124" name="Equation" r:id="rId8" imgW="927000" imgH="228600" progId="Equation.3">
                <p:embed/>
              </p:oleObj>
            </a:graphicData>
          </a:graphic>
        </p:graphicFrame>
        <p:grpSp>
          <p:nvGrpSpPr>
            <p:cNvPr id="5136" name="Group 27"/>
            <p:cNvGrpSpPr>
              <a:grpSpLocks/>
            </p:cNvGrpSpPr>
            <p:nvPr/>
          </p:nvGrpSpPr>
          <p:grpSpPr bwMode="auto">
            <a:xfrm>
              <a:off x="4272" y="1968"/>
              <a:ext cx="240" cy="336"/>
              <a:chOff x="4272" y="1968"/>
              <a:chExt cx="240" cy="336"/>
            </a:xfrm>
          </p:grpSpPr>
          <p:sp>
            <p:nvSpPr>
              <p:cNvPr id="5137" name="Line 23"/>
              <p:cNvSpPr>
                <a:spLocks noChangeShapeType="1"/>
              </p:cNvSpPr>
              <p:nvPr/>
            </p:nvSpPr>
            <p:spPr bwMode="auto">
              <a:xfrm flipV="1">
                <a:off x="4320" y="1968"/>
                <a:ext cx="192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auto">
              <a:xfrm>
                <a:off x="4272" y="220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5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 autoUpdateAnimBg="0"/>
      <p:bldP spid="245771" grpId="0" animBg="1"/>
      <p:bldP spid="24577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5" name="Line 9"/>
          <p:cNvSpPr>
            <a:spLocks noChangeShapeType="1"/>
          </p:cNvSpPr>
          <p:nvPr/>
        </p:nvSpPr>
        <p:spPr bwMode="auto">
          <a:xfrm flipV="1">
            <a:off x="304800" y="1752600"/>
            <a:ext cx="11430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581025" y="241300"/>
            <a:ext cx="7772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</a:rPr>
              <a:t>Controle de Compactação</a:t>
            </a:r>
            <a:endParaRPr lang="en-AU" sz="4400">
              <a:solidFill>
                <a:schemeClr val="tx2"/>
              </a:solidFill>
            </a:endParaRP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1416050" y="1089025"/>
            <a:ext cx="68135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  <a:latin typeface="Arial" charset="0"/>
              </a:rPr>
              <a:t>É uma verificação sistemática onde se verifica, </a:t>
            </a:r>
            <a:r>
              <a:rPr lang="en-US" sz="2400" u="sng">
                <a:solidFill>
                  <a:schemeClr val="tx2"/>
                </a:solidFill>
                <a:latin typeface="Arial" charset="0"/>
              </a:rPr>
              <a:t>em intervalos regulares</a:t>
            </a:r>
            <a:r>
              <a:rPr lang="en-US" sz="2400">
                <a:solidFill>
                  <a:schemeClr val="tx2"/>
                </a:solidFill>
                <a:latin typeface="Arial" charset="0"/>
              </a:rPr>
              <a:t>, se a compactação foi feita de acordo com </a:t>
            </a:r>
            <a:r>
              <a:rPr lang="en-US" sz="2400" u="sng">
                <a:solidFill>
                  <a:schemeClr val="tx2"/>
                </a:solidFill>
                <a:latin typeface="Arial" charset="0"/>
              </a:rPr>
              <a:t>as especificações</a:t>
            </a:r>
            <a:endParaRPr lang="en-AU" sz="2400" u="sng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1447800" y="3810000"/>
            <a:ext cx="73152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tx2"/>
                </a:solidFill>
                <a:latin typeface="Arial" charset="0"/>
              </a:rPr>
              <a:t>Formas de se monitorar a densidade no campo:</a:t>
            </a:r>
          </a:p>
          <a:p>
            <a:pPr marL="381000" indent="-3810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tx2"/>
                </a:solidFill>
                <a:latin typeface="Arial" charset="0"/>
              </a:rPr>
              <a:t>Frasco de areia</a:t>
            </a:r>
          </a:p>
          <a:p>
            <a:pPr marL="381000" indent="-3810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tx2"/>
                </a:solidFill>
                <a:latin typeface="Arial" charset="0"/>
              </a:rPr>
              <a:t>Densímetro nuclear</a:t>
            </a:r>
          </a:p>
          <a:p>
            <a:pPr marL="381000" indent="-38100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tx2"/>
                </a:solidFill>
                <a:latin typeface="Arial" charset="0"/>
              </a:rPr>
              <a:t>TDR</a:t>
            </a:r>
            <a:endParaRPr lang="en-AU" sz="2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9383" name="Rectangle 7"/>
          <p:cNvSpPr>
            <a:spLocks noChangeArrowheads="1"/>
          </p:cNvSpPr>
          <p:nvPr/>
        </p:nvSpPr>
        <p:spPr bwMode="auto">
          <a:xfrm>
            <a:off x="228600" y="2667000"/>
            <a:ext cx="22098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tx2"/>
                </a:solidFill>
                <a:latin typeface="Arial" charset="0"/>
              </a:rPr>
              <a:t>1 teste por 1000 m</a:t>
            </a:r>
            <a:r>
              <a:rPr lang="en-US" sz="1800" baseline="30000">
                <a:solidFill>
                  <a:schemeClr val="tx2"/>
                </a:solidFill>
                <a:latin typeface="Arial" charset="0"/>
              </a:rPr>
              <a:t>3 </a:t>
            </a:r>
          </a:p>
          <a:p>
            <a:pPr algn="ctr"/>
            <a:r>
              <a:rPr lang="en-US" sz="1800">
                <a:solidFill>
                  <a:schemeClr val="tx2"/>
                </a:solidFill>
                <a:latin typeface="Arial" charset="0"/>
              </a:rPr>
              <a:t>de solo compactado</a:t>
            </a:r>
            <a:endParaRPr lang="en-GB" sz="1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9384" name="Rectangle 8"/>
          <p:cNvSpPr>
            <a:spLocks noChangeArrowheads="1"/>
          </p:cNvSpPr>
          <p:nvPr/>
        </p:nvSpPr>
        <p:spPr bwMode="auto">
          <a:xfrm>
            <a:off x="4724400" y="2971800"/>
            <a:ext cx="3810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>
              <a:buFontTx/>
              <a:buChar char="•"/>
            </a:pPr>
            <a:r>
              <a:rPr lang="en-US" sz="1800">
                <a:solidFill>
                  <a:schemeClr val="tx2"/>
                </a:solidFill>
                <a:latin typeface="Arial" charset="0"/>
              </a:rPr>
              <a:t>Densidade (grau de compactação)</a:t>
            </a:r>
            <a:endParaRPr lang="en-AU" sz="1800">
              <a:solidFill>
                <a:schemeClr val="tx2"/>
              </a:solidFill>
              <a:latin typeface="Arial" charset="0"/>
            </a:endParaRPr>
          </a:p>
          <a:p>
            <a:pPr algn="just">
              <a:buFontTx/>
              <a:buChar char="•"/>
            </a:pPr>
            <a:r>
              <a:rPr lang="en-US" sz="1800">
                <a:solidFill>
                  <a:schemeClr val="tx2"/>
                </a:solidFill>
                <a:latin typeface="Arial" charset="0"/>
              </a:rPr>
              <a:t>Teor de umidade</a:t>
            </a:r>
            <a:endParaRPr lang="en-GB" sz="1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9386" name="Line 10"/>
          <p:cNvSpPr>
            <a:spLocks noChangeShapeType="1"/>
          </p:cNvSpPr>
          <p:nvPr/>
        </p:nvSpPr>
        <p:spPr bwMode="auto">
          <a:xfrm flipH="1" flipV="1">
            <a:off x="4800600" y="2209800"/>
            <a:ext cx="533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9387" name="Rectangle 11"/>
          <p:cNvSpPr>
            <a:spLocks noChangeArrowheads="1"/>
          </p:cNvSpPr>
          <p:nvPr/>
        </p:nvSpPr>
        <p:spPr bwMode="auto">
          <a:xfrm>
            <a:off x="1447800" y="6019800"/>
            <a:ext cx="253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81000" indent="-3810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tx2"/>
                </a:solidFill>
                <a:latin typeface="Arial" charset="0"/>
              </a:rPr>
              <a:t>Método de Hilf</a:t>
            </a:r>
            <a:endParaRPr lang="en-GB" sz="240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5" grpId="0" animBg="1"/>
      <p:bldP spid="229378" grpId="0" autoUpdateAnimBg="0"/>
      <p:bldP spid="229379" grpId="0" autoUpdateAnimBg="0"/>
      <p:bldP spid="229382" grpId="0" autoUpdateAnimBg="0"/>
      <p:bldP spid="229383" grpId="0" animBg="1" autoUpdateAnimBg="0"/>
      <p:bldP spid="229384" grpId="0" animBg="1" autoUpdateAnimBg="0"/>
      <p:bldP spid="229386" grpId="0" animBg="1"/>
      <p:bldP spid="229387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642938"/>
            <a:ext cx="71437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tângulo 2"/>
          <p:cNvSpPr>
            <a:spLocks noChangeArrowheads="1"/>
          </p:cNvSpPr>
          <p:nvPr/>
        </p:nvSpPr>
        <p:spPr bwMode="auto">
          <a:xfrm>
            <a:off x="5572125" y="6000750"/>
            <a:ext cx="2365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/>
              <a:t>http://geotech.uta.edu/lab/Main/SandCone/index.htm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3-Differential fill settl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91880" y="1363588"/>
            <a:ext cx="5410200" cy="4403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23828"/>
            <a:ext cx="3041915" cy="22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88640"/>
            <a:ext cx="539923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chemeClr val="tx2"/>
                </a:solidFill>
              </a:rPr>
              <a:t>Recalques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</a:rPr>
              <a:t>Diferenciais</a:t>
            </a:r>
            <a:endParaRPr lang="en-GB" sz="4400" dirty="0">
              <a:solidFill>
                <a:schemeClr val="tx2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380312" y="5373216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err="1" smtClean="0"/>
              <a:t>From</a:t>
            </a:r>
            <a:r>
              <a:rPr lang="pt-BR" sz="800" dirty="0" smtClean="0"/>
              <a:t> J. David Rogers</a:t>
            </a:r>
          </a:p>
          <a:p>
            <a:r>
              <a:rPr lang="en-US" sz="800" dirty="0" smtClean="0"/>
              <a:t>University of Missouri-Rolla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1" descr="PIC_00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28625"/>
            <a:ext cx="7929562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228600" y="76200"/>
            <a:ext cx="86106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tx2"/>
                </a:solidFill>
                <a:latin typeface="Arial" charset="0"/>
              </a:rPr>
              <a:t>Método de Hilf</a:t>
            </a:r>
          </a:p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>
                <a:solidFill>
                  <a:schemeClr val="tx2"/>
                </a:solidFill>
                <a:latin typeface="Arial" charset="0"/>
              </a:rPr>
              <a:t>Determina-se a densidade úmida do aterro compactado (</a:t>
            </a:r>
            <a:r>
              <a:rPr lang="pt-BR" sz="180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pt-BR" sz="1800" baseline="-25000">
                <a:solidFill>
                  <a:schemeClr val="tx2"/>
                </a:solidFill>
                <a:latin typeface="Arial" charset="0"/>
              </a:rPr>
              <a:t>a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), sem se preocupar em obter a umidade (w</a:t>
            </a:r>
            <a:r>
              <a:rPr lang="pt-BR" sz="1800" baseline="-25000">
                <a:solidFill>
                  <a:schemeClr val="tx2"/>
                </a:solidFill>
                <a:latin typeface="Arial" charset="0"/>
              </a:rPr>
              <a:t>a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).</a:t>
            </a:r>
          </a:p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>
                <a:solidFill>
                  <a:schemeClr val="tx2"/>
                </a:solidFill>
                <a:latin typeface="Arial" charset="0"/>
              </a:rPr>
              <a:t>Acrescenta-se água ou seca-se a amostra em quantidades determinadas (</a:t>
            </a:r>
            <a:r>
              <a:rPr lang="pt-BR" sz="180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m</a:t>
            </a:r>
            <a:r>
              <a:rPr lang="pt-BR" sz="1800" baseline="-25000">
                <a:solidFill>
                  <a:schemeClr val="tx2"/>
                </a:solidFill>
                <a:latin typeface="Arial" charset="0"/>
              </a:rPr>
              <a:t>ag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).</a:t>
            </a:r>
          </a:p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>
                <a:solidFill>
                  <a:schemeClr val="tx2"/>
                </a:solidFill>
                <a:latin typeface="Arial" charset="0"/>
              </a:rPr>
              <a:t>Calcula-se a percentagem z dessa água acrecida ou retirada, em relação a massa úmida inicial da amostra com a umidade do aterro (w</a:t>
            </a:r>
            <a:r>
              <a:rPr lang="pt-BR" sz="1800" baseline="-25000">
                <a:solidFill>
                  <a:schemeClr val="tx2"/>
                </a:solidFill>
                <a:latin typeface="Arial" charset="0"/>
              </a:rPr>
              <a:t>a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).</a:t>
            </a:r>
            <a:endParaRPr lang="en-GB" sz="180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283648" name="Object 0"/>
          <p:cNvGraphicFramePr>
            <a:graphicFrameLocks noChangeAspect="1"/>
          </p:cNvGraphicFramePr>
          <p:nvPr/>
        </p:nvGraphicFramePr>
        <p:xfrm>
          <a:off x="2362200" y="2209800"/>
          <a:ext cx="4933950" cy="884238"/>
        </p:xfrm>
        <a:graphic>
          <a:graphicData uri="http://schemas.openxmlformats.org/presentationml/2006/ole">
            <p:oleObj spid="_x0000_s6146" name="Equation" r:id="rId3" imgW="2552400" imgH="457200" progId="Equation.3">
              <p:embed/>
            </p:oleObj>
          </a:graphicData>
        </a:graphic>
      </p:graphicFrame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228600" y="3276600"/>
            <a:ext cx="8229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>
                <a:solidFill>
                  <a:schemeClr val="tx2"/>
                </a:solidFill>
                <a:latin typeface="Arial" charset="0"/>
              </a:rPr>
              <a:t>De cada amostra determina-se a densidade úmida moldando-se corpos de prova no cilindro de Proctor.</a:t>
            </a:r>
          </a:p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>
                <a:solidFill>
                  <a:schemeClr val="tx2"/>
                </a:solidFill>
                <a:latin typeface="Arial" charset="0"/>
              </a:rPr>
              <a:t>Traça-se então, em gráfico, a relação </a:t>
            </a:r>
            <a:r>
              <a:rPr lang="pt-BR" sz="180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/(1+z/100) em função de z.</a:t>
            </a:r>
          </a:p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>
                <a:solidFill>
                  <a:schemeClr val="tx2"/>
                </a:solidFill>
                <a:latin typeface="Arial" charset="0"/>
              </a:rPr>
              <a:t>Esta relação terá um máximo em z</a:t>
            </a:r>
            <a:r>
              <a:rPr lang="pt-BR" sz="1800" baseline="-25000">
                <a:solidFill>
                  <a:schemeClr val="tx2"/>
                </a:solidFill>
                <a:latin typeface="Arial" charset="0"/>
              </a:rPr>
              <a:t>m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.</a:t>
            </a:r>
          </a:p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>
                <a:solidFill>
                  <a:schemeClr val="tx2"/>
                </a:solidFill>
                <a:latin typeface="Arial" charset="0"/>
              </a:rPr>
              <a:t>Dividindo-se o valor de </a:t>
            </a:r>
            <a:r>
              <a:rPr lang="pt-BR" sz="180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pt-BR" sz="1800" baseline="-25000">
                <a:solidFill>
                  <a:schemeClr val="tx2"/>
                </a:solidFill>
              </a:rPr>
              <a:t>a</a:t>
            </a:r>
            <a:r>
              <a:rPr lang="pt-BR" sz="1800">
                <a:solidFill>
                  <a:schemeClr val="tx2"/>
                </a:solidFill>
              </a:rPr>
              <a:t> 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pelo máximo da curva obtida tem-se o grau de compactação.</a:t>
            </a:r>
          </a:p>
          <a:p>
            <a:pPr marL="863600" lvl="1" indent="-292100"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1800">
                <a:solidFill>
                  <a:schemeClr val="tx2"/>
                </a:solidFill>
                <a:latin typeface="Arial" charset="0"/>
              </a:rPr>
              <a:t>Para se obter o desvio de umidade acrescenta-se a z</a:t>
            </a:r>
            <a:r>
              <a:rPr lang="pt-BR" sz="1800" baseline="-25000">
                <a:solidFill>
                  <a:schemeClr val="tx2"/>
                </a:solidFill>
                <a:latin typeface="Arial" charset="0"/>
              </a:rPr>
              <a:t>m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 uma correção </a:t>
            </a:r>
            <a:r>
              <a:rPr lang="pt-BR" sz="180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pt-BR" sz="1800">
                <a:solidFill>
                  <a:schemeClr val="tx2"/>
                </a:solidFill>
                <a:latin typeface="Arial" charset="0"/>
              </a:rPr>
              <a:t> que, é dada pela expressão:</a:t>
            </a:r>
            <a:endParaRPr lang="en-GB" sz="180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283649" name="Object 1"/>
          <p:cNvGraphicFramePr>
            <a:graphicFrameLocks noChangeAspect="1"/>
          </p:cNvGraphicFramePr>
          <p:nvPr/>
        </p:nvGraphicFramePr>
        <p:xfrm>
          <a:off x="3200400" y="5638800"/>
          <a:ext cx="2160588" cy="835025"/>
        </p:xfrm>
        <a:graphic>
          <a:graphicData uri="http://schemas.openxmlformats.org/presentationml/2006/ole">
            <p:oleObj spid="_x0000_s6147" name="Equation" r:id="rId4" imgW="111744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3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3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53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3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53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53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3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8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 build="p" bldLvl="2" autoUpdateAnimBg="0"/>
      <p:bldP spid="253956" grpId="0" build="p" bldLvl="2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C:\Documents and Settings\fmarinho.LMS-PEF\My Documents\My Pictures\abr de 2006\scan000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001000" cy="55387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3336925" y="6030913"/>
            <a:ext cx="223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Normograma de Hilf (IPT)</a:t>
            </a:r>
            <a:endParaRPr lang="en-GB" b="1"/>
          </a:p>
        </p:txBody>
      </p:sp>
      <p:sp>
        <p:nvSpPr>
          <p:cNvPr id="252932" name="Oval 4"/>
          <p:cNvSpPr>
            <a:spLocks noChangeArrowheads="1"/>
          </p:cNvSpPr>
          <p:nvPr/>
        </p:nvSpPr>
        <p:spPr bwMode="auto">
          <a:xfrm>
            <a:off x="2619375" y="31861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2933" name="Oval 5"/>
          <p:cNvSpPr>
            <a:spLocks noChangeArrowheads="1"/>
          </p:cNvSpPr>
          <p:nvPr/>
        </p:nvSpPr>
        <p:spPr bwMode="auto">
          <a:xfrm>
            <a:off x="2624138" y="3667125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2934" name="Oval 6"/>
          <p:cNvSpPr>
            <a:spLocks noChangeArrowheads="1"/>
          </p:cNvSpPr>
          <p:nvPr/>
        </p:nvSpPr>
        <p:spPr bwMode="auto">
          <a:xfrm>
            <a:off x="2100263" y="4124325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2935" name="Oval 7"/>
          <p:cNvSpPr>
            <a:spLocks noChangeArrowheads="1"/>
          </p:cNvSpPr>
          <p:nvPr/>
        </p:nvSpPr>
        <p:spPr bwMode="auto">
          <a:xfrm>
            <a:off x="3081338" y="34432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2936" name="Oval 8"/>
          <p:cNvSpPr>
            <a:spLocks noChangeArrowheads="1"/>
          </p:cNvSpPr>
          <p:nvPr/>
        </p:nvSpPr>
        <p:spPr bwMode="auto">
          <a:xfrm>
            <a:off x="3409950" y="3567113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autoUpdateAnimBg="0"/>
      <p:bldP spid="252932" grpId="0" animBg="1"/>
      <p:bldP spid="252933" grpId="0" animBg="1"/>
      <p:bldP spid="252934" grpId="0" animBg="1"/>
      <p:bldP spid="252935" grpId="0" animBg="1"/>
      <p:bldP spid="2529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"/>
            <a:ext cx="6038850" cy="609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28600" y="6400800"/>
            <a:ext cx="8494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ASTM - </a:t>
            </a:r>
            <a:r>
              <a:rPr lang="en-GB" sz="1200" b="1"/>
              <a:t>D6780-05 Standard Test Method for Water Content and Density of Soil in Place by Time Domain Reflectometry (TDR)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0325" y="41275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/>
              <a:t>TDR</a:t>
            </a:r>
            <a:endParaRPr lang="en-GB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804863" y="339725"/>
            <a:ext cx="7772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</a:rPr>
              <a:t>Compactação Dinâmica</a:t>
            </a:r>
            <a:endParaRPr lang="en-AU" sz="4400">
              <a:solidFill>
                <a:schemeClr val="tx2"/>
              </a:solidFill>
            </a:endParaRPr>
          </a:p>
        </p:txBody>
      </p:sp>
      <p:pic>
        <p:nvPicPr>
          <p:cNvPr id="54275" name="Picture 3" descr="C:\Program Files\Eudora\Attach\DynamCo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" y="1163638"/>
            <a:ext cx="44450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C:\images1\dynacomp21.jpg"/>
          <p:cNvPicPr>
            <a:picLocks noChangeAspect="1" noChangeArrowheads="1"/>
          </p:cNvPicPr>
          <p:nvPr/>
        </p:nvPicPr>
        <p:blipFill>
          <a:blip r:embed="rId3" cstate="print"/>
          <a:srcRect b="19417"/>
          <a:stretch>
            <a:fillRect/>
          </a:stretch>
        </p:blipFill>
        <p:spPr bwMode="auto">
          <a:xfrm>
            <a:off x="6375400" y="1157288"/>
            <a:ext cx="276860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016125" y="2754313"/>
            <a:ext cx="5832475" cy="3835400"/>
            <a:chOff x="1270" y="1735"/>
            <a:chExt cx="3674" cy="2416"/>
          </a:xfrm>
        </p:grpSpPr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1270" y="3397"/>
              <a:ext cx="2078" cy="754"/>
            </a:xfrm>
            <a:prstGeom prst="rect">
              <a:avLst/>
            </a:prstGeom>
            <a:noFill/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u="sng">
                  <a:solidFill>
                    <a:srgbClr val="FF66FF"/>
                  </a:solidFill>
                  <a:latin typeface="Arial" charset="0"/>
                </a:rPr>
                <a:t>Martelo</a:t>
              </a:r>
              <a:br>
                <a:rPr lang="en-US" sz="2400" b="1" u="sng">
                  <a:solidFill>
                    <a:srgbClr val="FF66FF"/>
                  </a:solidFill>
                  <a:latin typeface="Arial" charset="0"/>
                </a:rPr>
              </a:br>
              <a:r>
                <a:rPr lang="en-US" sz="2400">
                  <a:solidFill>
                    <a:srgbClr val="FF66FF"/>
                  </a:solidFill>
                  <a:latin typeface="Arial" charset="0"/>
                </a:rPr>
                <a:t>Massa = 5-30 t</a:t>
              </a:r>
              <a:br>
                <a:rPr lang="en-US" sz="2400">
                  <a:solidFill>
                    <a:srgbClr val="FF66FF"/>
                  </a:solidFill>
                  <a:latin typeface="Arial" charset="0"/>
                </a:rPr>
              </a:br>
              <a:r>
                <a:rPr lang="en-US" sz="2400">
                  <a:solidFill>
                    <a:srgbClr val="FF66FF"/>
                  </a:solidFill>
                  <a:latin typeface="Arial" charset="0"/>
                </a:rPr>
                <a:t>Queda = 10-30 m</a:t>
              </a:r>
              <a:endParaRPr lang="en-AU" sz="2400">
                <a:solidFill>
                  <a:srgbClr val="FF66FF"/>
                </a:solidFill>
                <a:latin typeface="Arial" charset="0"/>
              </a:endParaRPr>
            </a:p>
          </p:txBody>
        </p:sp>
        <p:sp>
          <p:nvSpPr>
            <p:cNvPr id="54279" name="Line 7"/>
            <p:cNvSpPr>
              <a:spLocks noChangeShapeType="1"/>
            </p:cNvSpPr>
            <p:nvPr/>
          </p:nvSpPr>
          <p:spPr bwMode="auto">
            <a:xfrm flipV="1">
              <a:off x="3360" y="3406"/>
              <a:ext cx="1584" cy="339"/>
            </a:xfrm>
            <a:prstGeom prst="line">
              <a:avLst/>
            </a:prstGeom>
            <a:noFill/>
            <a:ln w="25400">
              <a:solidFill>
                <a:srgbClr val="FF66FF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54280" name="Line 8"/>
            <p:cNvSpPr>
              <a:spLocks noChangeShapeType="1"/>
            </p:cNvSpPr>
            <p:nvPr/>
          </p:nvSpPr>
          <p:spPr bwMode="auto">
            <a:xfrm flipH="1" flipV="1">
              <a:off x="1417" y="1735"/>
              <a:ext cx="831" cy="1652"/>
            </a:xfrm>
            <a:prstGeom prst="line">
              <a:avLst/>
            </a:prstGeom>
            <a:noFill/>
            <a:ln w="25400">
              <a:solidFill>
                <a:srgbClr val="FF66FF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1924050" cy="2486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52400"/>
            <a:ext cx="1924050" cy="2514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"/>
            <a:ext cx="1952625" cy="2495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52400"/>
            <a:ext cx="1933575" cy="2486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5302" name="Picture 6" descr="C:\Program Files\Eudora\Attach\dynacomp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95925"/>
            <a:ext cx="9144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 descr="C:\Program Files\Eudora\Attach\dynacomp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50" y="2857500"/>
            <a:ext cx="18224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3200400" y="3048000"/>
            <a:ext cx="55356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chemeClr val="tx2"/>
                </a:solidFill>
              </a:rPr>
              <a:t>Compactação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Dinâmica</a:t>
            </a:r>
            <a:endParaRPr lang="en-GB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804863" y="339725"/>
            <a:ext cx="7772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</a:rPr>
              <a:t>Compactação Dinâmica</a:t>
            </a:r>
            <a:endParaRPr lang="en-AU" sz="4400">
              <a:solidFill>
                <a:schemeClr val="tx2"/>
              </a:solidFill>
            </a:endParaRPr>
          </a:p>
        </p:txBody>
      </p:sp>
      <p:pic>
        <p:nvPicPr>
          <p:cNvPr id="56323" name="Picture 3" descr="C:\imagescompaction\dynacom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88" y="1111250"/>
            <a:ext cx="3246437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C:\imagescompaction\dynacom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638" y="1211263"/>
            <a:ext cx="3798887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58578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00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2776"/>
            <a:ext cx="40005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436096" y="6611779"/>
            <a:ext cx="3600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http://www.vibromenard.co.uk/techniques/dynamic-compaction/</a:t>
            </a:r>
            <a:endParaRPr lang="pt-BR" sz="1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27984" y="188640"/>
            <a:ext cx="41200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</a:rPr>
              <a:t>Compactação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Dinâmica</a:t>
            </a:r>
            <a:endParaRPr lang="en-GB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219200" y="2133600"/>
            <a:ext cx="6781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Características Mecânicas, Hidráulicas e de Defomabilidade de Solos Compactados</a:t>
            </a:r>
            <a:endParaRPr lang="en-GB" sz="28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fmarinho.LMS-PEF\My Documents\My Pictures\abr de 2006\scan000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4316413" cy="563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330575" y="6208713"/>
            <a:ext cx="1393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Sousa Pinto (2000)</a:t>
            </a:r>
            <a:endParaRPr lang="en-GB" sz="1200" b="1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953000" y="3200400"/>
            <a:ext cx="2743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Variação do coeficiente de permeabilidade com a umidade e a densidade de compactação</a:t>
            </a:r>
            <a:endParaRPr lang="en-GB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5536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smtClean="0"/>
              <a:t>Fatores que Controlam a Compactação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23728" y="2132856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Energia de compactação.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Tipo de solo e distribuição granulométrica.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Teor de umidade.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 smtClean="0"/>
              <a:t>Densidade seca (Peso específico seco).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8"/>
          <p:cNvGrpSpPr>
            <a:grpSpLocks/>
          </p:cNvGrpSpPr>
          <p:nvPr/>
        </p:nvGrpSpPr>
        <p:grpSpPr bwMode="auto">
          <a:xfrm>
            <a:off x="457200" y="304800"/>
            <a:ext cx="3810000" cy="4999038"/>
            <a:chOff x="288" y="192"/>
            <a:chExt cx="2400" cy="3149"/>
          </a:xfrm>
        </p:grpSpPr>
        <p:pic>
          <p:nvPicPr>
            <p:cNvPr id="59400" name="Picture 2" descr="C:\Documents and Settings\fmarinho.LMS-PEF\My Documents\My Pictures\abr de 2006\scan0010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192"/>
              <a:ext cx="2351" cy="29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59401" name="Text Box 3"/>
            <p:cNvSpPr txBox="1">
              <a:spLocks noChangeArrowheads="1"/>
            </p:cNvSpPr>
            <p:nvPr/>
          </p:nvSpPr>
          <p:spPr bwMode="auto">
            <a:xfrm>
              <a:off x="1810" y="3168"/>
              <a:ext cx="87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Sousa Pinto (2000)</a:t>
              </a:r>
              <a:endParaRPr lang="en-GB" sz="1200" b="1"/>
            </a:p>
          </p:txBody>
        </p:sp>
      </p:grp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990600" y="5562600"/>
            <a:ext cx="2743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Variação da deformabilidade edométrica com a umidade e a densidade de compactação, com o solo inundado.</a:t>
            </a:r>
            <a:endParaRPr lang="en-GB" b="1"/>
          </a:p>
        </p:txBody>
      </p:sp>
      <p:grpSp>
        <p:nvGrpSpPr>
          <p:cNvPr id="59396" name="Group 9"/>
          <p:cNvGrpSpPr>
            <a:grpSpLocks/>
          </p:cNvGrpSpPr>
          <p:nvPr/>
        </p:nvGrpSpPr>
        <p:grpSpPr bwMode="auto">
          <a:xfrm>
            <a:off x="5148263" y="304800"/>
            <a:ext cx="3690937" cy="4999038"/>
            <a:chOff x="3243" y="192"/>
            <a:chExt cx="2325" cy="3149"/>
          </a:xfrm>
        </p:grpSpPr>
        <p:pic>
          <p:nvPicPr>
            <p:cNvPr id="59398" name="Picture 5" descr="C:\Documents and Settings\fmarinho.LMS-PEF\My Documents\My Pictures\abr de 2006\scan0011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43" y="192"/>
              <a:ext cx="2277" cy="29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59399" name="Text Box 6"/>
            <p:cNvSpPr txBox="1">
              <a:spLocks noChangeArrowheads="1"/>
            </p:cNvSpPr>
            <p:nvPr/>
          </p:nvSpPr>
          <p:spPr bwMode="auto">
            <a:xfrm>
              <a:off x="4690" y="3168"/>
              <a:ext cx="87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/>
                <a:t>Sousa Pinto (2000)</a:t>
              </a:r>
              <a:endParaRPr lang="en-GB" sz="1200" b="1"/>
            </a:p>
          </p:txBody>
        </p:sp>
      </p:grp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5621338" y="5562600"/>
            <a:ext cx="2743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Variação da compressibilidade edométrica com a umidade e a densidade de compactação, com o solo na umidade de moldagem.</a:t>
            </a:r>
            <a:endParaRPr lang="en-GB" b="1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fmarinho.LMS-PEF\My Documents\My Pictures\abr de 2006\scan001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4883150" cy="6324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943600" y="3200400"/>
            <a:ext cx="2743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Variação da deformabilidade em ensaios triaxiais não drenados com a umidade e densidade de compactação.</a:t>
            </a:r>
            <a:endParaRPr lang="en-GB" b="1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038600" y="6507163"/>
            <a:ext cx="1393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Sousa Pinto (2000)</a:t>
            </a:r>
            <a:endParaRPr lang="en-GB" sz="1200" b="1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C:\Documents and Settings\fmarinho.LMS-PEF\My Documents\My Pictures\abr de 2006\scan001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"/>
            <a:ext cx="4568825" cy="609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5943600" y="3200400"/>
            <a:ext cx="2743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Variação da resistência em termos de tensão efetivas, com a umidade e a densidade de compactação.</a:t>
            </a:r>
            <a:endParaRPr lang="en-GB" b="1"/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4038600" y="6507163"/>
            <a:ext cx="1393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Sousa Pinto (2000)</a:t>
            </a:r>
            <a:endParaRPr lang="en-GB" sz="1200" b="1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fmarinho.LMS-PEF\My Documents\My Pictures\abr de 2006\scan001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4822825" cy="609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5943600" y="3200400"/>
            <a:ext cx="2743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Variação da resistência em ensaios triaxiais não drenados com a umidade e a densidade de compactação.</a:t>
            </a:r>
            <a:endParaRPr lang="en-GB" b="1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038600" y="6507163"/>
            <a:ext cx="1393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/>
              <a:t>Sousa Pinto (2000)</a:t>
            </a:r>
            <a:endParaRPr lang="en-GB" sz="12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63813" y="1722438"/>
            <a:ext cx="535781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5400" y="3886200"/>
            <a:ext cx="2725738" cy="2667000"/>
            <a:chOff x="816" y="2448"/>
            <a:chExt cx="1717" cy="1680"/>
          </a:xfrm>
        </p:grpSpPr>
        <p:sp>
          <p:nvSpPr>
            <p:cNvPr id="26641" name="Oval 7"/>
            <p:cNvSpPr>
              <a:spLocks noChangeArrowheads="1"/>
            </p:cNvSpPr>
            <p:nvPr/>
          </p:nvSpPr>
          <p:spPr bwMode="auto">
            <a:xfrm rot="-1172368">
              <a:off x="1488" y="2448"/>
              <a:ext cx="576" cy="38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42" name="Oval 8"/>
            <p:cNvSpPr>
              <a:spLocks noChangeArrowheads="1"/>
            </p:cNvSpPr>
            <p:nvPr/>
          </p:nvSpPr>
          <p:spPr bwMode="auto">
            <a:xfrm rot="2289601">
              <a:off x="1056" y="3072"/>
              <a:ext cx="816" cy="57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43" name="Oval 9"/>
            <p:cNvSpPr>
              <a:spLocks noChangeArrowheads="1"/>
            </p:cNvSpPr>
            <p:nvPr/>
          </p:nvSpPr>
          <p:spPr bwMode="auto">
            <a:xfrm rot="-4103797">
              <a:off x="2106" y="3061"/>
              <a:ext cx="288" cy="38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44" name="Oval 10"/>
            <p:cNvSpPr>
              <a:spLocks noChangeArrowheads="1"/>
            </p:cNvSpPr>
            <p:nvPr/>
          </p:nvSpPr>
          <p:spPr bwMode="auto">
            <a:xfrm rot="1024102">
              <a:off x="1632" y="2976"/>
              <a:ext cx="384" cy="14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45" name="Oval 11"/>
            <p:cNvSpPr>
              <a:spLocks noChangeArrowheads="1"/>
            </p:cNvSpPr>
            <p:nvPr/>
          </p:nvSpPr>
          <p:spPr bwMode="auto">
            <a:xfrm rot="-4103797">
              <a:off x="1909" y="3461"/>
              <a:ext cx="576" cy="672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46" name="Oval 12"/>
            <p:cNvSpPr>
              <a:spLocks noChangeArrowheads="1"/>
            </p:cNvSpPr>
            <p:nvPr/>
          </p:nvSpPr>
          <p:spPr bwMode="auto">
            <a:xfrm rot="-4103797">
              <a:off x="768" y="3600"/>
              <a:ext cx="576" cy="480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47" name="Oval 13"/>
            <p:cNvSpPr>
              <a:spLocks noChangeArrowheads="1"/>
            </p:cNvSpPr>
            <p:nvPr/>
          </p:nvSpPr>
          <p:spPr bwMode="auto">
            <a:xfrm rot="-1172368">
              <a:off x="2064" y="2688"/>
              <a:ext cx="240" cy="38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14030" name="AutoShape 14"/>
          <p:cNvSpPr>
            <a:spLocks noChangeArrowheads="1"/>
          </p:cNvSpPr>
          <p:nvPr/>
        </p:nvSpPr>
        <p:spPr bwMode="auto">
          <a:xfrm rot="-8099300">
            <a:off x="1181100" y="4305300"/>
            <a:ext cx="609600" cy="6858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4031" name="Text Box 15"/>
          <p:cNvSpPr txBox="1">
            <a:spLocks noChangeArrowheads="1"/>
          </p:cNvSpPr>
          <p:nvPr/>
        </p:nvSpPr>
        <p:spPr bwMode="auto">
          <a:xfrm>
            <a:off x="4191000" y="4648200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Arial" charset="0"/>
              </a:rPr>
              <a:t>+ água = </a:t>
            </a:r>
            <a:endParaRPr lang="en-AU" sz="4000">
              <a:latin typeface="Arial" charset="0"/>
            </a:endParaRPr>
          </a:p>
        </p:txBody>
      </p:sp>
      <p:sp>
        <p:nvSpPr>
          <p:cNvPr id="214032" name="Text Box 16"/>
          <p:cNvSpPr txBox="1">
            <a:spLocks noChangeArrowheads="1"/>
          </p:cNvSpPr>
          <p:nvPr/>
        </p:nvSpPr>
        <p:spPr bwMode="auto">
          <a:xfrm>
            <a:off x="76200" y="3581400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Esforço de compactação</a:t>
            </a:r>
            <a:endParaRPr lang="en-AU" sz="2000" b="1">
              <a:latin typeface="Arial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477000" y="4114800"/>
            <a:ext cx="2209800" cy="2133600"/>
            <a:chOff x="4368" y="2784"/>
            <a:chExt cx="1392" cy="1344"/>
          </a:xfrm>
        </p:grpSpPr>
        <p:sp>
          <p:nvSpPr>
            <p:cNvPr id="26634" name="Oval 18"/>
            <p:cNvSpPr>
              <a:spLocks noChangeArrowheads="1"/>
            </p:cNvSpPr>
            <p:nvPr/>
          </p:nvSpPr>
          <p:spPr bwMode="auto">
            <a:xfrm rot="-1096098">
              <a:off x="4416" y="2784"/>
              <a:ext cx="816" cy="57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5" name="Oval 19"/>
            <p:cNvSpPr>
              <a:spLocks noChangeArrowheads="1"/>
            </p:cNvSpPr>
            <p:nvPr/>
          </p:nvSpPr>
          <p:spPr bwMode="auto">
            <a:xfrm rot="-4103797">
              <a:off x="4896" y="3504"/>
              <a:ext cx="576" cy="672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6" name="Oval 20"/>
            <p:cNvSpPr>
              <a:spLocks noChangeArrowheads="1"/>
            </p:cNvSpPr>
            <p:nvPr/>
          </p:nvSpPr>
          <p:spPr bwMode="auto">
            <a:xfrm rot="-4103797">
              <a:off x="4320" y="3408"/>
              <a:ext cx="576" cy="480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7" name="Oval 21"/>
            <p:cNvSpPr>
              <a:spLocks noChangeArrowheads="1"/>
            </p:cNvSpPr>
            <p:nvPr/>
          </p:nvSpPr>
          <p:spPr bwMode="auto">
            <a:xfrm rot="-1172368">
              <a:off x="5184" y="2880"/>
              <a:ext cx="576" cy="38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8" name="Oval 22"/>
            <p:cNvSpPr>
              <a:spLocks noChangeArrowheads="1"/>
            </p:cNvSpPr>
            <p:nvPr/>
          </p:nvSpPr>
          <p:spPr bwMode="auto">
            <a:xfrm rot="-6425922">
              <a:off x="4872" y="3240"/>
              <a:ext cx="240" cy="38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9" name="Oval 23"/>
            <p:cNvSpPr>
              <a:spLocks noChangeArrowheads="1"/>
            </p:cNvSpPr>
            <p:nvPr/>
          </p:nvSpPr>
          <p:spPr bwMode="auto">
            <a:xfrm rot="3807661">
              <a:off x="5064" y="3288"/>
              <a:ext cx="384" cy="14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40" name="Oval 24"/>
            <p:cNvSpPr>
              <a:spLocks noChangeArrowheads="1"/>
            </p:cNvSpPr>
            <p:nvPr/>
          </p:nvSpPr>
          <p:spPr bwMode="auto">
            <a:xfrm rot="1042934">
              <a:off x="5376" y="3264"/>
              <a:ext cx="288" cy="38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1785918" y="285728"/>
            <a:ext cx="5870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/>
              <a:t>O que é Compactação?</a:t>
            </a:r>
            <a:endParaRPr lang="pt-BR" sz="4800" dirty="0"/>
          </a:p>
        </p:txBody>
      </p:sp>
      <p:sp>
        <p:nvSpPr>
          <p:cNvPr id="25" name="Retângulo 24"/>
          <p:cNvSpPr/>
          <p:nvPr/>
        </p:nvSpPr>
        <p:spPr>
          <a:xfrm>
            <a:off x="357158" y="1428736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 smtClean="0"/>
              <a:t>É uma técnica de melhoramento do solo, onde o solo é </a:t>
            </a:r>
            <a:r>
              <a:rPr lang="pt-BR" sz="2400" i="1" dirty="0" err="1" smtClean="0"/>
              <a:t>densificado</a:t>
            </a:r>
            <a:r>
              <a:rPr lang="pt-BR" sz="2400" i="1" dirty="0" smtClean="0"/>
              <a:t> pela aplicação de um esforço externo. O solo reduz o índice de vazios pela saída de ar.</a:t>
            </a:r>
            <a:endParaRPr lang="pt-BR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30" grpId="0" animBg="1"/>
      <p:bldP spid="214031" grpId="0" autoUpdateAnimBg="0"/>
      <p:bldP spid="21403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743075" y="752475"/>
            <a:ext cx="6334125" cy="5781675"/>
            <a:chOff x="1098" y="474"/>
            <a:chExt cx="3990" cy="3642"/>
          </a:xfrm>
        </p:grpSpPr>
        <p:sp>
          <p:nvSpPr>
            <p:cNvPr id="27669" name="Line 3"/>
            <p:cNvSpPr>
              <a:spLocks noChangeShapeType="1"/>
            </p:cNvSpPr>
            <p:nvPr/>
          </p:nvSpPr>
          <p:spPr bwMode="auto">
            <a:xfrm>
              <a:off x="1442" y="3797"/>
              <a:ext cx="283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7670" name="Line 4"/>
            <p:cNvSpPr>
              <a:spLocks noChangeShapeType="1"/>
            </p:cNvSpPr>
            <p:nvPr/>
          </p:nvSpPr>
          <p:spPr bwMode="auto">
            <a:xfrm flipV="1">
              <a:off x="1441" y="710"/>
              <a:ext cx="1" cy="30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7671" name="Text Box 5"/>
            <p:cNvSpPr txBox="1">
              <a:spLocks noChangeArrowheads="1"/>
            </p:cNvSpPr>
            <p:nvPr/>
          </p:nvSpPr>
          <p:spPr bwMode="auto">
            <a:xfrm>
              <a:off x="4032" y="3885"/>
              <a:ext cx="10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Water content</a:t>
              </a:r>
              <a:endParaRPr lang="en-AU" sz="1800">
                <a:latin typeface="Arial" charset="0"/>
              </a:endParaRPr>
            </a:p>
          </p:txBody>
        </p:sp>
        <p:sp>
          <p:nvSpPr>
            <p:cNvPr id="27672" name="Text Box 6"/>
            <p:cNvSpPr txBox="1">
              <a:spLocks noChangeArrowheads="1"/>
            </p:cNvSpPr>
            <p:nvPr/>
          </p:nvSpPr>
          <p:spPr bwMode="auto">
            <a:xfrm rot="-5400000">
              <a:off x="614" y="958"/>
              <a:ext cx="1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Densidade seca</a:t>
              </a:r>
              <a:r>
                <a:rPr lang="en-US" sz="1800">
                  <a:solidFill>
                    <a:schemeClr val="bg1"/>
                  </a:solidFill>
                  <a:latin typeface="Arial" charset="0"/>
                </a:rPr>
                <a:t> </a:t>
              </a:r>
              <a:endParaRPr lang="en-AU" sz="180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sp>
        <p:nvSpPr>
          <p:cNvPr id="238599" name="Freeform 7"/>
          <p:cNvSpPr>
            <a:spLocks/>
          </p:cNvSpPr>
          <p:nvPr/>
        </p:nvSpPr>
        <p:spPr bwMode="auto">
          <a:xfrm>
            <a:off x="3124200" y="2667000"/>
            <a:ext cx="3200400" cy="2362200"/>
          </a:xfrm>
          <a:custGeom>
            <a:avLst/>
            <a:gdLst>
              <a:gd name="T0" fmla="*/ 0 w 1496"/>
              <a:gd name="T1" fmla="*/ 2147483647 h 1008"/>
              <a:gd name="T2" fmla="*/ 2147483647 w 1496"/>
              <a:gd name="T3" fmla="*/ 2147483647 h 1008"/>
              <a:gd name="T4" fmla="*/ 2147483647 w 1496"/>
              <a:gd name="T5" fmla="*/ 2147483647 h 1008"/>
              <a:gd name="T6" fmla="*/ 2147483647 w 1496"/>
              <a:gd name="T7" fmla="*/ 0 h 1008"/>
              <a:gd name="T8" fmla="*/ 2147483647 w 1496"/>
              <a:gd name="T9" fmla="*/ 2147483647 h 1008"/>
              <a:gd name="T10" fmla="*/ 2147483647 w 1496"/>
              <a:gd name="T11" fmla="*/ 2147483647 h 1008"/>
              <a:gd name="T12" fmla="*/ 2147483647 w 1496"/>
              <a:gd name="T13" fmla="*/ 2147483647 h 1008"/>
              <a:gd name="T14" fmla="*/ 2147483647 w 1496"/>
              <a:gd name="T15" fmla="*/ 2147483647 h 10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96"/>
              <a:gd name="T25" fmla="*/ 0 h 1008"/>
              <a:gd name="T26" fmla="*/ 1496 w 1496"/>
              <a:gd name="T27" fmla="*/ 1008 h 1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96" h="1008">
                <a:moveTo>
                  <a:pt x="0" y="912"/>
                </a:moveTo>
                <a:cubicBezTo>
                  <a:pt x="40" y="740"/>
                  <a:pt x="80" y="568"/>
                  <a:pt x="144" y="432"/>
                </a:cubicBezTo>
                <a:cubicBezTo>
                  <a:pt x="208" y="296"/>
                  <a:pt x="304" y="168"/>
                  <a:pt x="384" y="96"/>
                </a:cubicBezTo>
                <a:cubicBezTo>
                  <a:pt x="464" y="24"/>
                  <a:pt x="544" y="0"/>
                  <a:pt x="624" y="0"/>
                </a:cubicBezTo>
                <a:cubicBezTo>
                  <a:pt x="704" y="0"/>
                  <a:pt x="776" y="24"/>
                  <a:pt x="864" y="96"/>
                </a:cubicBezTo>
                <a:cubicBezTo>
                  <a:pt x="952" y="168"/>
                  <a:pt x="1056" y="296"/>
                  <a:pt x="1152" y="432"/>
                </a:cubicBezTo>
                <a:cubicBezTo>
                  <a:pt x="1248" y="568"/>
                  <a:pt x="1384" y="816"/>
                  <a:pt x="1440" y="912"/>
                </a:cubicBezTo>
                <a:cubicBezTo>
                  <a:pt x="1496" y="1008"/>
                  <a:pt x="1492" y="1008"/>
                  <a:pt x="1488" y="100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86100" y="4495800"/>
            <a:ext cx="152400" cy="1524000"/>
            <a:chOff x="1944" y="2832"/>
            <a:chExt cx="96" cy="960"/>
          </a:xfrm>
        </p:grpSpPr>
        <p:sp>
          <p:nvSpPr>
            <p:cNvPr id="27667" name="Line 13"/>
            <p:cNvSpPr>
              <a:spLocks noChangeShapeType="1"/>
            </p:cNvSpPr>
            <p:nvPr/>
          </p:nvSpPr>
          <p:spPr bwMode="auto">
            <a:xfrm>
              <a:off x="1992" y="288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668" name="Oval 8"/>
            <p:cNvSpPr>
              <a:spLocks noChangeArrowheads="1"/>
            </p:cNvSpPr>
            <p:nvPr/>
          </p:nvSpPr>
          <p:spPr bwMode="auto">
            <a:xfrm>
              <a:off x="1944" y="283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429000" y="3505200"/>
            <a:ext cx="152400" cy="2514600"/>
            <a:chOff x="2160" y="2208"/>
            <a:chExt cx="96" cy="1584"/>
          </a:xfrm>
        </p:grpSpPr>
        <p:sp>
          <p:nvSpPr>
            <p:cNvPr id="27665" name="Line 14"/>
            <p:cNvSpPr>
              <a:spLocks noChangeShapeType="1"/>
            </p:cNvSpPr>
            <p:nvPr/>
          </p:nvSpPr>
          <p:spPr bwMode="auto">
            <a:xfrm>
              <a:off x="2208" y="2304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666" name="Oval 9"/>
            <p:cNvSpPr>
              <a:spLocks noChangeArrowheads="1"/>
            </p:cNvSpPr>
            <p:nvPr/>
          </p:nvSpPr>
          <p:spPr bwMode="auto">
            <a:xfrm>
              <a:off x="2160" y="220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419600" y="2590800"/>
            <a:ext cx="152400" cy="3429000"/>
            <a:chOff x="2784" y="1632"/>
            <a:chExt cx="96" cy="2160"/>
          </a:xfrm>
        </p:grpSpPr>
        <p:sp>
          <p:nvSpPr>
            <p:cNvPr id="27663" name="Line 15"/>
            <p:cNvSpPr>
              <a:spLocks noChangeShapeType="1"/>
            </p:cNvSpPr>
            <p:nvPr/>
          </p:nvSpPr>
          <p:spPr bwMode="auto">
            <a:xfrm>
              <a:off x="2832" y="1728"/>
              <a:ext cx="0" cy="20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664" name="Oval 10"/>
            <p:cNvSpPr>
              <a:spLocks noChangeArrowheads="1"/>
            </p:cNvSpPr>
            <p:nvPr/>
          </p:nvSpPr>
          <p:spPr bwMode="auto">
            <a:xfrm>
              <a:off x="2784" y="163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257800" y="3200400"/>
            <a:ext cx="152400" cy="2819400"/>
            <a:chOff x="3312" y="2016"/>
            <a:chExt cx="96" cy="1776"/>
          </a:xfrm>
        </p:grpSpPr>
        <p:sp>
          <p:nvSpPr>
            <p:cNvPr id="27661" name="Line 16"/>
            <p:cNvSpPr>
              <a:spLocks noChangeShapeType="1"/>
            </p:cNvSpPr>
            <p:nvPr/>
          </p:nvSpPr>
          <p:spPr bwMode="auto">
            <a:xfrm>
              <a:off x="3360" y="2064"/>
              <a:ext cx="0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662" name="Oval 11"/>
            <p:cNvSpPr>
              <a:spLocks noChangeArrowheads="1"/>
            </p:cNvSpPr>
            <p:nvPr/>
          </p:nvSpPr>
          <p:spPr bwMode="auto">
            <a:xfrm>
              <a:off x="3312" y="201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5867400" y="4267200"/>
            <a:ext cx="152400" cy="1752600"/>
            <a:chOff x="3696" y="2688"/>
            <a:chExt cx="96" cy="1104"/>
          </a:xfrm>
        </p:grpSpPr>
        <p:sp>
          <p:nvSpPr>
            <p:cNvPr id="27659" name="Line 17"/>
            <p:cNvSpPr>
              <a:spLocks noChangeShapeType="1"/>
            </p:cNvSpPr>
            <p:nvPr/>
          </p:nvSpPr>
          <p:spPr bwMode="auto">
            <a:xfrm>
              <a:off x="3744" y="2736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660" name="Oval 12"/>
            <p:cNvSpPr>
              <a:spLocks noChangeArrowheads="1"/>
            </p:cNvSpPr>
            <p:nvPr/>
          </p:nvSpPr>
          <p:spPr bwMode="auto">
            <a:xfrm>
              <a:off x="3696" y="268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38610" name="Freeform 18"/>
          <p:cNvSpPr>
            <a:spLocks/>
          </p:cNvSpPr>
          <p:nvPr/>
        </p:nvSpPr>
        <p:spPr bwMode="auto">
          <a:xfrm>
            <a:off x="2730500" y="2462213"/>
            <a:ext cx="3365500" cy="2338387"/>
          </a:xfrm>
          <a:custGeom>
            <a:avLst/>
            <a:gdLst>
              <a:gd name="T0" fmla="*/ 0 w 2120"/>
              <a:gd name="T1" fmla="*/ 2147483647 h 1473"/>
              <a:gd name="T2" fmla="*/ 2147483647 w 2120"/>
              <a:gd name="T3" fmla="*/ 2147483647 h 1473"/>
              <a:gd name="T4" fmla="*/ 2147483647 w 2120"/>
              <a:gd name="T5" fmla="*/ 2147483647 h 1473"/>
              <a:gd name="T6" fmla="*/ 2147483647 w 2120"/>
              <a:gd name="T7" fmla="*/ 2147483647 h 1473"/>
              <a:gd name="T8" fmla="*/ 2147483647 w 2120"/>
              <a:gd name="T9" fmla="*/ 2147483647 h 1473"/>
              <a:gd name="T10" fmla="*/ 2147483647 w 2120"/>
              <a:gd name="T11" fmla="*/ 2147483647 h 14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0"/>
              <a:gd name="T19" fmla="*/ 0 h 1473"/>
              <a:gd name="T20" fmla="*/ 2120 w 2120"/>
              <a:gd name="T21" fmla="*/ 1473 h 14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0" h="1473">
                <a:moveTo>
                  <a:pt x="0" y="1473"/>
                </a:moveTo>
                <a:cubicBezTo>
                  <a:pt x="68" y="1310"/>
                  <a:pt x="272" y="730"/>
                  <a:pt x="408" y="497"/>
                </a:cubicBezTo>
                <a:cubicBezTo>
                  <a:pt x="544" y="264"/>
                  <a:pt x="656" y="146"/>
                  <a:pt x="816" y="73"/>
                </a:cubicBezTo>
                <a:cubicBezTo>
                  <a:pt x="976" y="0"/>
                  <a:pt x="1213" y="5"/>
                  <a:pt x="1368" y="57"/>
                </a:cubicBezTo>
                <a:cubicBezTo>
                  <a:pt x="1523" y="109"/>
                  <a:pt x="1619" y="229"/>
                  <a:pt x="1744" y="385"/>
                </a:cubicBezTo>
                <a:cubicBezTo>
                  <a:pt x="1869" y="541"/>
                  <a:pt x="2042" y="866"/>
                  <a:pt x="2120" y="993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8617" name="Rectangle 25"/>
          <p:cNvSpPr>
            <a:spLocks noChangeArrowheads="1"/>
          </p:cNvSpPr>
          <p:nvPr/>
        </p:nvSpPr>
        <p:spPr bwMode="auto">
          <a:xfrm>
            <a:off x="2643174" y="214290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 err="1" smtClean="0"/>
              <a:t>Curva</a:t>
            </a:r>
            <a:r>
              <a:rPr lang="en-US" sz="4000" dirty="0" smtClean="0"/>
              <a:t> de </a:t>
            </a:r>
            <a:r>
              <a:rPr lang="en-US" sz="4000" dirty="0" err="1" smtClean="0"/>
              <a:t>Compactação</a:t>
            </a:r>
            <a:endParaRPr lang="en-A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3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9" grpId="0" animBg="1"/>
      <p:bldP spid="2386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8" name="Line 4"/>
          <p:cNvSpPr>
            <a:spLocks noChangeShapeType="1"/>
          </p:cNvSpPr>
          <p:nvPr/>
        </p:nvSpPr>
        <p:spPr bwMode="auto">
          <a:xfrm>
            <a:off x="688975" y="6027738"/>
            <a:ext cx="4495800" cy="1587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8689" name="Line 5"/>
          <p:cNvSpPr>
            <a:spLocks noChangeShapeType="1"/>
          </p:cNvSpPr>
          <p:nvPr/>
        </p:nvSpPr>
        <p:spPr bwMode="auto">
          <a:xfrm flipV="1">
            <a:off x="687388" y="1127125"/>
            <a:ext cx="1588" cy="4906962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8690" name="Text Box 6"/>
          <p:cNvSpPr txBox="1">
            <a:spLocks noChangeArrowheads="1"/>
          </p:cNvSpPr>
          <p:nvPr/>
        </p:nvSpPr>
        <p:spPr bwMode="auto">
          <a:xfrm>
            <a:off x="4800600" y="6167438"/>
            <a:ext cx="167640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Water content</a:t>
            </a:r>
            <a:endParaRPr lang="en-AU" sz="1800" dirty="0">
              <a:latin typeface="Arial" charset="0"/>
            </a:endParaRPr>
          </a:p>
        </p:txBody>
      </p:sp>
      <p:sp>
        <p:nvSpPr>
          <p:cNvPr id="28691" name="Text Box 7"/>
          <p:cNvSpPr txBox="1">
            <a:spLocks noChangeArrowheads="1"/>
          </p:cNvSpPr>
          <p:nvPr/>
        </p:nvSpPr>
        <p:spPr bwMode="auto">
          <a:xfrm rot="16200000">
            <a:off x="-620712" y="1517650"/>
            <a:ext cx="19050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latin typeface="Arial" charset="0"/>
              </a:rPr>
              <a:t>Densidade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seca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  <a:endParaRPr lang="en-AU" sz="18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18120" name="Freeform 8"/>
          <p:cNvSpPr>
            <a:spLocks/>
          </p:cNvSpPr>
          <p:nvPr/>
        </p:nvSpPr>
        <p:spPr bwMode="auto">
          <a:xfrm>
            <a:off x="1143000" y="3733800"/>
            <a:ext cx="2374900" cy="1600200"/>
          </a:xfrm>
          <a:custGeom>
            <a:avLst/>
            <a:gdLst>
              <a:gd name="T0" fmla="*/ 0 w 1496"/>
              <a:gd name="T1" fmla="*/ 2147483647 h 1008"/>
              <a:gd name="T2" fmla="*/ 2147483647 w 1496"/>
              <a:gd name="T3" fmla="*/ 2147483647 h 1008"/>
              <a:gd name="T4" fmla="*/ 2147483647 w 1496"/>
              <a:gd name="T5" fmla="*/ 2147483647 h 1008"/>
              <a:gd name="T6" fmla="*/ 2147483647 w 1496"/>
              <a:gd name="T7" fmla="*/ 0 h 1008"/>
              <a:gd name="T8" fmla="*/ 2147483647 w 1496"/>
              <a:gd name="T9" fmla="*/ 2147483647 h 1008"/>
              <a:gd name="T10" fmla="*/ 2147483647 w 1496"/>
              <a:gd name="T11" fmla="*/ 2147483647 h 1008"/>
              <a:gd name="T12" fmla="*/ 2147483647 w 1496"/>
              <a:gd name="T13" fmla="*/ 2147483647 h 1008"/>
              <a:gd name="T14" fmla="*/ 2147483647 w 1496"/>
              <a:gd name="T15" fmla="*/ 2147483647 h 10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96"/>
              <a:gd name="T25" fmla="*/ 0 h 1008"/>
              <a:gd name="T26" fmla="*/ 1496 w 1496"/>
              <a:gd name="T27" fmla="*/ 1008 h 1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96" h="1008">
                <a:moveTo>
                  <a:pt x="0" y="912"/>
                </a:moveTo>
                <a:cubicBezTo>
                  <a:pt x="40" y="740"/>
                  <a:pt x="80" y="568"/>
                  <a:pt x="144" y="432"/>
                </a:cubicBezTo>
                <a:cubicBezTo>
                  <a:pt x="208" y="296"/>
                  <a:pt x="304" y="168"/>
                  <a:pt x="384" y="96"/>
                </a:cubicBezTo>
                <a:cubicBezTo>
                  <a:pt x="464" y="24"/>
                  <a:pt x="544" y="0"/>
                  <a:pt x="624" y="0"/>
                </a:cubicBezTo>
                <a:cubicBezTo>
                  <a:pt x="704" y="0"/>
                  <a:pt x="776" y="24"/>
                  <a:pt x="864" y="96"/>
                </a:cubicBezTo>
                <a:cubicBezTo>
                  <a:pt x="952" y="168"/>
                  <a:pt x="1056" y="296"/>
                  <a:pt x="1152" y="432"/>
                </a:cubicBezTo>
                <a:cubicBezTo>
                  <a:pt x="1248" y="568"/>
                  <a:pt x="1384" y="816"/>
                  <a:pt x="1440" y="912"/>
                </a:cubicBezTo>
                <a:cubicBezTo>
                  <a:pt x="1496" y="1008"/>
                  <a:pt x="1492" y="1008"/>
                  <a:pt x="1488" y="100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pt-BR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524000" y="3733800"/>
            <a:ext cx="1676400" cy="2881313"/>
            <a:chOff x="960" y="2352"/>
            <a:chExt cx="1056" cy="1815"/>
          </a:xfrm>
        </p:grpSpPr>
        <p:sp>
          <p:nvSpPr>
            <p:cNvPr id="28686" name="Line 10"/>
            <p:cNvSpPr>
              <a:spLocks noChangeShapeType="1"/>
            </p:cNvSpPr>
            <p:nvPr/>
          </p:nvSpPr>
          <p:spPr bwMode="auto">
            <a:xfrm>
              <a:off x="1344" y="2352"/>
              <a:ext cx="0" cy="14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687" name="Text Box 11"/>
            <p:cNvSpPr txBox="1">
              <a:spLocks noChangeArrowheads="1"/>
            </p:cNvSpPr>
            <p:nvPr/>
          </p:nvSpPr>
          <p:spPr bwMode="auto">
            <a:xfrm>
              <a:off x="960" y="3801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Teor de umidade ótimo</a:t>
              </a:r>
              <a:endParaRPr lang="en-AU" sz="1600" b="1">
                <a:latin typeface="Arial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685800" y="3276600"/>
            <a:ext cx="1447800" cy="457200"/>
            <a:chOff x="432" y="2064"/>
            <a:chExt cx="912" cy="288"/>
          </a:xfrm>
        </p:grpSpPr>
        <p:sp>
          <p:nvSpPr>
            <p:cNvPr id="28684" name="Line 13"/>
            <p:cNvSpPr>
              <a:spLocks noChangeShapeType="1"/>
            </p:cNvSpPr>
            <p:nvPr/>
          </p:nvSpPr>
          <p:spPr bwMode="auto">
            <a:xfrm flipH="1">
              <a:off x="432" y="2352"/>
              <a:ext cx="91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685" name="Text Box 14"/>
            <p:cNvSpPr txBox="1">
              <a:spLocks noChangeArrowheads="1"/>
            </p:cNvSpPr>
            <p:nvPr/>
          </p:nvSpPr>
          <p:spPr bwMode="auto">
            <a:xfrm>
              <a:off x="480" y="2064"/>
              <a:ext cx="57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2000" b="1">
                  <a:latin typeface="Arial" charset="0"/>
                  <a:sym typeface="Symbol" pitchFamily="18" charset="2"/>
                </a:rPr>
                <a:t></a:t>
              </a:r>
              <a:r>
                <a:rPr lang="en-US" sz="2000" b="1" baseline="-25000">
                  <a:latin typeface="Arial" charset="0"/>
                  <a:sym typeface="Symbol" pitchFamily="18" charset="2"/>
                </a:rPr>
                <a:t>d, max</a:t>
              </a:r>
              <a:endParaRPr lang="en-AU" sz="2000" b="1">
                <a:latin typeface="Arial" charset="0"/>
              </a:endParaRPr>
            </a:p>
          </p:txBody>
        </p:sp>
      </p:grpSp>
      <p:sp>
        <p:nvSpPr>
          <p:cNvPr id="218127" name="Text Box 15"/>
          <p:cNvSpPr txBox="1">
            <a:spLocks noChangeArrowheads="1"/>
          </p:cNvSpPr>
          <p:nvPr/>
        </p:nvSpPr>
        <p:spPr bwMode="auto">
          <a:xfrm>
            <a:off x="4071934" y="2643182"/>
            <a:ext cx="417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Arial" charset="0"/>
              </a:rPr>
              <a:t>Grãos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densificados</a:t>
            </a:r>
            <a:endParaRPr lang="en-AU" sz="2400" dirty="0">
              <a:latin typeface="Arial" charset="0"/>
            </a:endParaRPr>
          </a:p>
        </p:txBody>
      </p:sp>
      <p:sp>
        <p:nvSpPr>
          <p:cNvPr id="218130" name="Oval 18"/>
          <p:cNvSpPr>
            <a:spLocks noChangeArrowheads="1"/>
          </p:cNvSpPr>
          <p:nvPr/>
        </p:nvSpPr>
        <p:spPr bwMode="auto">
          <a:xfrm>
            <a:off x="1784350" y="3570288"/>
            <a:ext cx="677863" cy="492125"/>
          </a:xfrm>
          <a:prstGeom prst="ellipse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8682" name="AutoShape 20"/>
          <p:cNvSpPr>
            <a:spLocks/>
          </p:cNvSpPr>
          <p:nvPr/>
        </p:nvSpPr>
        <p:spPr bwMode="auto">
          <a:xfrm>
            <a:off x="3714744" y="2214554"/>
            <a:ext cx="396875" cy="1600200"/>
          </a:xfrm>
          <a:prstGeom prst="leftBrace">
            <a:avLst>
              <a:gd name="adj1" fmla="val 33600"/>
              <a:gd name="adj2" fmla="val 51093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8683" name="AutoShape 21"/>
          <p:cNvCxnSpPr>
            <a:cxnSpLocks noChangeShapeType="1"/>
            <a:endCxn id="218130" idx="7"/>
          </p:cNvCxnSpPr>
          <p:nvPr/>
        </p:nvCxnSpPr>
        <p:spPr bwMode="auto">
          <a:xfrm rot="10800000" flipV="1">
            <a:off x="2362942" y="3071810"/>
            <a:ext cx="1137488" cy="570548"/>
          </a:xfrm>
          <a:prstGeom prst="straightConnector1">
            <a:avLst/>
          </a:prstGeom>
          <a:noFill/>
          <a:ln w="222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2214546" y="357166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 err="1" smtClean="0"/>
              <a:t>Curva</a:t>
            </a:r>
            <a:r>
              <a:rPr lang="en-US" sz="4000" dirty="0" smtClean="0"/>
              <a:t> de </a:t>
            </a:r>
            <a:r>
              <a:rPr lang="en-US" sz="4000" dirty="0" err="1" smtClean="0"/>
              <a:t>Compactação</a:t>
            </a:r>
            <a:endParaRPr lang="en-A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20" grpId="0" animBg="1"/>
      <p:bldP spid="218127" grpId="0" autoUpdateAnimBg="0"/>
      <p:bldP spid="218130" grpId="0" animBg="1"/>
    </p:bld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6776</TotalTime>
  <Words>1199</Words>
  <Application>Microsoft Office PowerPoint</Application>
  <PresentationFormat>Apresentação na tela (4:3)</PresentationFormat>
  <Paragraphs>192</Paragraphs>
  <Slides>63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5" baseType="lpstr">
      <vt:lpstr>Estrutura padrão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EPUSP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A. M. Marinho</dc:creator>
  <cp:lastModifiedBy>Marinho</cp:lastModifiedBy>
  <cp:revision>735</cp:revision>
  <dcterms:created xsi:type="dcterms:W3CDTF">2003-08-06T13:27:57Z</dcterms:created>
  <dcterms:modified xsi:type="dcterms:W3CDTF">2012-06-29T14:28:52Z</dcterms:modified>
</cp:coreProperties>
</file>