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7"/>
  </p:notesMasterIdLst>
  <p:handoutMasterIdLst>
    <p:handoutMasterId r:id="rId28"/>
  </p:handoutMasterIdLst>
  <p:sldIdLst>
    <p:sldId id="416" r:id="rId2"/>
    <p:sldId id="376" r:id="rId3"/>
    <p:sldId id="294" r:id="rId4"/>
    <p:sldId id="432" r:id="rId5"/>
    <p:sldId id="296" r:id="rId6"/>
    <p:sldId id="417" r:id="rId7"/>
    <p:sldId id="445" r:id="rId8"/>
    <p:sldId id="446" r:id="rId9"/>
    <p:sldId id="447" r:id="rId10"/>
    <p:sldId id="298" r:id="rId11"/>
    <p:sldId id="390" r:id="rId12"/>
    <p:sldId id="433" r:id="rId13"/>
    <p:sldId id="435" r:id="rId14"/>
    <p:sldId id="436" r:id="rId15"/>
    <p:sldId id="437" r:id="rId16"/>
    <p:sldId id="441" r:id="rId17"/>
    <p:sldId id="444" r:id="rId18"/>
    <p:sldId id="337" r:id="rId19"/>
    <p:sldId id="339" r:id="rId20"/>
    <p:sldId id="442" r:id="rId21"/>
    <p:sldId id="443" r:id="rId22"/>
    <p:sldId id="365" r:id="rId23"/>
    <p:sldId id="364" r:id="rId24"/>
    <p:sldId id="366" r:id="rId25"/>
    <p:sldId id="369" r:id="rId26"/>
  </p:sldIdLst>
  <p:sldSz cx="9906000" cy="6858000" type="A4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 autoAdjust="0"/>
    <p:restoredTop sz="94727" autoAdjust="0"/>
  </p:normalViewPr>
  <p:slideViewPr>
    <p:cSldViewPr>
      <p:cViewPr varScale="1">
        <p:scale>
          <a:sx n="89" d="100"/>
          <a:sy n="89" d="100"/>
        </p:scale>
        <p:origin x="1824" y="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658"/>
    </p:cViewPr>
  </p:sorterViewPr>
  <p:notesViewPr>
    <p:cSldViewPr>
      <p:cViewPr varScale="1">
        <p:scale>
          <a:sx n="51" d="100"/>
          <a:sy n="51" d="100"/>
        </p:scale>
        <p:origin x="-1848" y="-102"/>
      </p:cViewPr>
      <p:guideLst>
        <p:guide orient="horz" pos="30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740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2163" y="739775"/>
            <a:ext cx="5273675" cy="3651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163014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46741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58721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548348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5575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64445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22262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648031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11154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82828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0613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472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37739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829367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76902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86222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96306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97352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11783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15256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82085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62981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6247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3365500"/>
            <a:chOff x="0" y="0"/>
            <a:chExt cx="5760" cy="2120"/>
          </a:xfrm>
        </p:grpSpPr>
        <p:pic>
          <p:nvPicPr>
            <p:cNvPr id="5" name="Picture 3" descr="ARTBANNA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Arthsepa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3150" y="1905000"/>
            <a:ext cx="84201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909888" y="3492500"/>
            <a:ext cx="6610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638550" y="634365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6521450" y="634365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36525" y="6361113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6229-BB8F-4347-B7E5-775B197591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08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D2530-F2BD-4762-A874-C122A86B2F0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31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62825" y="722313"/>
            <a:ext cx="2338388" cy="5334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4488" y="722313"/>
            <a:ext cx="6865937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856FF-AE91-4DBA-A226-5671AC222C3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09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4488" y="722313"/>
            <a:ext cx="9356725" cy="762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355600" y="1941513"/>
            <a:ext cx="8893175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A2CF4-847D-4F95-83D3-814D567A7CD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2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C7B8-61CC-4933-9C09-1129C64E81F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4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2FDFD-32AF-4B07-8F52-50E972C5B1A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89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5600" y="1941513"/>
            <a:ext cx="43703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8388" y="1941513"/>
            <a:ext cx="43703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F4754-C6AC-49B6-A567-1142F7B0131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46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AFED7-F28C-4E63-989B-547FBC846B2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27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37BDD-95FE-4152-8062-B577626F4AB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8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9EE1A-90D2-4946-92A1-A471D71717F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98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1CE95-E967-4DE8-96FA-8E4FDC0A3DC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14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2022-CB49-4A93-A481-D72C8E63EE1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99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1636713"/>
            <a:ext cx="9910763" cy="4618037"/>
            <a:chOff x="-5" y="1031"/>
            <a:chExt cx="5763" cy="2909"/>
          </a:xfrm>
        </p:grpSpPr>
        <p:pic>
          <p:nvPicPr>
            <p:cNvPr id="1032" name="Picture 3" descr="ARTHSEP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4" descr="Arthsepa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4488" y="722313"/>
            <a:ext cx="935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941513"/>
            <a:ext cx="88931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345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0400" y="6343650"/>
            <a:ext cx="20637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45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8800" y="6343650"/>
            <a:ext cx="411638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345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8750" y="6361113"/>
            <a:ext cx="20637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D6F36A7-33E2-4BA4-80E8-697C769D41E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/LEIS/L10101.htm" TargetMode="External"/><Relationship Id="rId4" Type="http://schemas.openxmlformats.org/officeDocument/2006/relationships/hyperlink" Target="http://www.planalto.gov.br/ccivil_03/leis/L10101compilado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COMPENSAÇÃO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Prof. Gilberto Shinyashiki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A74FF-E0FA-4CF8-AE9A-7229068F5D6D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/>
              <a:t>Desenhando um sistema de pagamento por performance</a:t>
            </a:r>
            <a:endParaRPr lang="pt-BR" altLang="pt-BR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dirty="0" smtClean="0"/>
              <a:t>Eficiência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 smtClean="0"/>
              <a:t>Estratégia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 smtClean="0"/>
              <a:t>Estrutura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Padrões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Objetivos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Medidas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Elegibilidade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Financiamento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 smtClean="0"/>
              <a:t>Equidade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 smtClean="0"/>
              <a:t>Conformidade Legal</a:t>
            </a:r>
            <a:endParaRPr lang="pt-BR" altLang="pt-B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4FF4B-320E-42CB-8A6F-A65D53EF5ADF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52388"/>
            <a:ext cx="9356725" cy="1431925"/>
          </a:xfrm>
        </p:spPr>
        <p:txBody>
          <a:bodyPr/>
          <a:lstStyle/>
          <a:p>
            <a:pPr eaLnBrk="1" hangingPunct="1"/>
            <a:r>
              <a:rPr lang="pt-BR" altLang="pt-BR" smtClean="0"/>
              <a:t>Características de um plano de incentivos</a:t>
            </a:r>
            <a:endParaRPr lang="pt-BR" altLang="pt-BR" u="sng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844675"/>
            <a:ext cx="8893175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Estratégia</a:t>
            </a:r>
            <a:r>
              <a:rPr lang="pt-BR" altLang="pt-BR" sz="2400" smtClean="0">
                <a:latin typeface="Century Schoolbook" charset="0"/>
              </a:rPr>
              <a:t>: o plano suporta os objetivos da empresa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Padrões</a:t>
            </a:r>
            <a:r>
              <a:rPr lang="pt-BR" altLang="pt-BR" sz="2400" smtClean="0">
                <a:latin typeface="Century Schoolbook" charset="0"/>
              </a:rPr>
              <a:t>: montado em cima de resultados substanciais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Objetivos</a:t>
            </a:r>
            <a:r>
              <a:rPr lang="pt-BR" altLang="pt-BR" sz="2400" smtClean="0">
                <a:latin typeface="Century Schoolbook" charset="0"/>
              </a:rPr>
              <a:t>: o empregado pode perceber como seu comportamento afeta sua habilidade de realizar os objetivos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Medidas</a:t>
            </a:r>
            <a:r>
              <a:rPr lang="pt-BR" altLang="pt-BR" sz="2400" smtClean="0">
                <a:latin typeface="Century Schoolbook" charset="0"/>
              </a:rPr>
              <a:t>: o empregado sabe as medidas que serão usadas para avaliar sua performance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Elegibilidade</a:t>
            </a:r>
            <a:r>
              <a:rPr lang="pt-BR" altLang="pt-BR" sz="2400" smtClean="0">
                <a:latin typeface="Century Schoolbook" charset="0"/>
              </a:rPr>
              <a:t>: Quem pode receber os incentivos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altLang="pt-BR" sz="2400" b="1" smtClean="0">
                <a:latin typeface="Century Schoolbook" charset="0"/>
              </a:rPr>
              <a:t>Financiamento</a:t>
            </a:r>
            <a:r>
              <a:rPr lang="pt-BR" altLang="pt-BR" sz="2400" smtClean="0">
                <a:latin typeface="Century Schoolbook" charset="0"/>
              </a:rPr>
              <a:t>: o programa será financiado pelo resultado extra gerado além dos padrão definido?</a:t>
            </a:r>
            <a:endParaRPr lang="pt-BR" altLang="pt-BR" sz="2800" smtClean="0">
              <a:latin typeface="Century Schoolbook" charset="0"/>
            </a:endParaRPr>
          </a:p>
          <a:p>
            <a:pPr eaLnBrk="1" hangingPunct="1">
              <a:lnSpc>
                <a:spcPct val="90000"/>
              </a:lnSpc>
            </a:pPr>
            <a:endParaRPr lang="pt-BR" alt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F42B8-5DD6-49B5-BF03-20534A0D7DD0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60350"/>
            <a:ext cx="9356725" cy="122396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Planos de pagamento por desempenho individual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Tipos de planos de incentivo individual- vinculados a um objetivo pré-estabelecido.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Dimensões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Método de determinação da taxa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Relação entre produção e salários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FA402-2AF5-4ACA-A9B3-E111DC67B5C3}" type="slidenum">
              <a:rPr lang="pt-BR"/>
              <a:pPr>
                <a:defRPr/>
              </a:pPr>
              <a:t>13</a:t>
            </a:fld>
            <a:endParaRPr lang="pt-BR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356725" cy="701675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Planos de pagamento por desempenho</a:t>
            </a:r>
          </a:p>
        </p:txBody>
      </p:sp>
      <p:graphicFrame>
        <p:nvGraphicFramePr>
          <p:cNvPr id="350279" name="Group 71"/>
          <p:cNvGraphicFramePr>
            <a:graphicFrameLocks noGrp="1"/>
          </p:cNvGraphicFramePr>
          <p:nvPr>
            <p:ph type="tbl" idx="1"/>
          </p:nvPr>
        </p:nvGraphicFramePr>
        <p:xfrm>
          <a:off x="355600" y="1143000"/>
          <a:ext cx="8893175" cy="5134234"/>
        </p:xfrm>
        <a:graphic>
          <a:graphicData uri="http://schemas.openxmlformats.org/drawingml/2006/table">
            <a:tbl>
              <a:tblPr/>
              <a:tblGrid>
                <a:gridCol w="1701800"/>
                <a:gridCol w="2057400"/>
                <a:gridCol w="2743200"/>
                <a:gridCol w="2390775"/>
              </a:tblGrid>
              <a:tr h="76182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RELAÇÃO ENTRE PRODUÇÃO E SALÁRIOS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MÉTODO DE DETERMINAÇÃO DA TAXA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886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Unidades de produção por  período de tempo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Período de tempo por unidade de produção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3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Constante em função do nível de produção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(1)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Plano direto 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(2)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Tempo padrão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2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Variável em função do nível de produção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(3)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Sistema de taxa diferencial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Sistema múltiplo de taxa de produção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(4)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Método 50-50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A4497-FF59-4A8F-B0DE-62A210C92A26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381000"/>
            <a:ext cx="9356725" cy="701675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Tipos de planos de incentivo individual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Célula 1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facilmente entendido e aceito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Determinação do tempo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Célula 2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Operações de ciclo longo e não repetitivas e que exigem muitas habilidades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Célula 3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Incentivos variáveis por volumes de produção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Célula 4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Distribuição do ganho de produtividade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4C491-514D-4DE1-91E5-7816B76818F7}" type="slidenum">
              <a:rPr lang="pt-BR"/>
              <a:pPr>
                <a:defRPr/>
              </a:pPr>
              <a:t>15</a:t>
            </a:fld>
            <a:endParaRPr lang="pt-BR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356725" cy="579438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Incentivos variáveis por volumes de produção</a:t>
            </a:r>
          </a:p>
        </p:txBody>
      </p:sp>
      <p:graphicFrame>
        <p:nvGraphicFramePr>
          <p:cNvPr id="352386" name="Group 130"/>
          <p:cNvGraphicFramePr>
            <a:graphicFrameLocks noGrp="1"/>
          </p:cNvGraphicFramePr>
          <p:nvPr>
            <p:ph type="tbl" idx="1"/>
          </p:nvPr>
        </p:nvGraphicFramePr>
        <p:xfrm>
          <a:off x="355600" y="1295400"/>
          <a:ext cx="8893175" cy="4867309"/>
        </p:xfrm>
        <a:graphic>
          <a:graphicData uri="http://schemas.openxmlformats.org/drawingml/2006/table">
            <a:tbl>
              <a:tblPr/>
              <a:tblGrid>
                <a:gridCol w="1778000"/>
                <a:gridCol w="2057400"/>
                <a:gridCol w="1295400"/>
                <a:gridCol w="2438400"/>
                <a:gridCol w="1323975"/>
              </a:tblGrid>
              <a:tr h="3962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Padrão de produção: 10 unidades por hora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62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Salário padrão: $5,00 por hora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62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Taxa por produção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2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Produção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Sistema de taxa diferencial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Sistema múltiplo de taxa de produção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por hora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$4,50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,60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,60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$6,00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,70 unidade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$7,70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ou +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Calculado da mesma forma do que para 11 unidades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D57FC-7E4E-4EFF-BA16-DEF1791942BB}" type="slidenum">
              <a:rPr lang="pt-BR"/>
              <a:pPr>
                <a:defRPr/>
              </a:pPr>
              <a:t>16</a:t>
            </a:fld>
            <a:endParaRPr lang="pt-BR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722313"/>
            <a:ext cx="9356725" cy="644525"/>
          </a:xfrm>
        </p:spPr>
        <p:txBody>
          <a:bodyPr/>
          <a:lstStyle/>
          <a:p>
            <a:pPr eaLnBrk="1" hangingPunct="1"/>
            <a:r>
              <a:rPr lang="pt-BR" altLang="pt-BR" sz="3700" smtClean="0">
                <a:latin typeface="Tahoma" charset="0"/>
                <a:cs typeface="Tahoma" charset="0"/>
              </a:rPr>
              <a:t>Vantagens e desvantagens de planos individuais de remuneração</a:t>
            </a:r>
            <a:r>
              <a:rPr lang="pt-BR" altLang="pt-BR" smtClean="0"/>
              <a:t> </a:t>
            </a:r>
          </a:p>
        </p:txBody>
      </p:sp>
      <p:graphicFrame>
        <p:nvGraphicFramePr>
          <p:cNvPr id="374787" name="Group 3"/>
          <p:cNvGraphicFramePr>
            <a:graphicFrameLocks noGrp="1"/>
          </p:cNvGraphicFramePr>
          <p:nvPr>
            <p:ph type="tbl" idx="1"/>
          </p:nvPr>
        </p:nvGraphicFramePr>
        <p:xfrm>
          <a:off x="495300" y="1447800"/>
          <a:ext cx="8915400" cy="4876800"/>
        </p:xfrm>
        <a:graphic>
          <a:graphicData uri="http://schemas.openxmlformats.org/drawingml/2006/table">
            <a:tbl>
              <a:tblPr/>
              <a:tblGrid>
                <a:gridCol w="891540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Vantagens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Aumentar produtividade, diminuir custos de produção e aumento rendimentos dos empregados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Menor exigência de supervisão para manter níveis razoáveis de produção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Permite a melhor estimada dos custos do trabalho que ajuda o controle de orçamento</a:t>
                      </a: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Desvantagens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Conflito entre empregados que querem maximizar ganhos e gerentes preocupados com a deterioração da qualidade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Tentativas de implementar novas tecnologias podem encontrar resistência dos empregados preocupados com o impacto nos padrões de produtividade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Reduz desejo de contribuir para novos métodos de produção por temer que aumentem níveis de produção desejado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Aumentar reclamações que equipamentos tem pouca manutenção, obstando os esforços que os empregados fazem para ganhar maiores incentivos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Aumento de turnover de empregados novos que  não tem a cooperação dos empregados mais experientes no treinamento on-the-job.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charset="0"/>
                        </a:rPr>
                        <a:t>Altos níveis de desconfiança entre trabalhadores e gerencia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B741B-D76C-41E8-A5B1-D185AA93F49B}" type="slidenum">
              <a:rPr lang="pt-BR"/>
              <a:pPr>
                <a:defRPr/>
              </a:pPr>
              <a:t>17</a:t>
            </a:fld>
            <a:endParaRPr lang="pt-BR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Tipos de planos de incentivo grupal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mtClean="0"/>
              <a:t>Incentivos de grupo</a:t>
            </a:r>
          </a:p>
          <a:p>
            <a:pPr eaLnBrk="1" hangingPunct="1"/>
            <a:r>
              <a:rPr lang="pt-BR" altLang="pt-BR" smtClean="0"/>
              <a:t>Participação em lucro</a:t>
            </a:r>
          </a:p>
          <a:p>
            <a:pPr eaLnBrk="1" hangingPunct="1"/>
            <a:r>
              <a:rPr lang="pt-BR" altLang="pt-BR" smtClean="0"/>
              <a:t>Participação em 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8917E-E2A5-41D0-B84E-72BA2056C84D}" type="slidenum">
              <a:rPr lang="pt-BR"/>
              <a:pPr>
                <a:defRPr/>
              </a:pPr>
              <a:t>18</a:t>
            </a:fld>
            <a:endParaRPr lang="pt-BR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4800" smtClean="0">
                <a:solidFill>
                  <a:schemeClr val="tx1"/>
                </a:solidFill>
              </a:rPr>
              <a:t>Plano de participação em ganhos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mtClean="0"/>
              <a:t>Força do reforço</a:t>
            </a:r>
          </a:p>
          <a:p>
            <a:pPr eaLnBrk="1" hangingPunct="1"/>
            <a:r>
              <a:rPr lang="pt-BR" altLang="pt-BR" smtClean="0"/>
              <a:t>Padrões de produtividade. Histórico</a:t>
            </a:r>
          </a:p>
          <a:p>
            <a:pPr eaLnBrk="1" hangingPunct="1"/>
            <a:r>
              <a:rPr lang="pt-BR" altLang="pt-BR" smtClean="0"/>
              <a:t>Participação nos ganhos</a:t>
            </a:r>
          </a:p>
          <a:p>
            <a:pPr eaLnBrk="1" hangingPunct="1"/>
            <a:r>
              <a:rPr lang="pt-BR" altLang="pt-BR" smtClean="0"/>
              <a:t>Escopo da fórmula.</a:t>
            </a:r>
          </a:p>
          <a:p>
            <a:pPr eaLnBrk="1" hangingPunct="1"/>
            <a:r>
              <a:rPr lang="pt-BR" altLang="pt-BR" smtClean="0"/>
              <a:t>Justiça percebida da fórmula</a:t>
            </a:r>
          </a:p>
          <a:p>
            <a:pPr eaLnBrk="1" hangingPunct="1"/>
            <a:r>
              <a:rPr lang="pt-BR" altLang="pt-BR" smtClean="0"/>
              <a:t>Facilidade de administração</a:t>
            </a:r>
          </a:p>
          <a:p>
            <a:pPr eaLnBrk="1" hangingPunct="1"/>
            <a:r>
              <a:rPr lang="pt-BR" altLang="pt-BR" smtClean="0"/>
              <a:t>Variabilidade da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74204-8CE8-434A-8E0F-05F5EBA665CF}" type="slidenum">
              <a:rPr lang="pt-BR"/>
              <a:pPr>
                <a:defRPr/>
              </a:pPr>
              <a:t>19</a:t>
            </a:fld>
            <a:endParaRPr lang="pt-BR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Tipos de planos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2286000"/>
            <a:ext cx="8255000" cy="3352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mtClean="0">
                <a:solidFill>
                  <a:schemeClr val="tx2"/>
                </a:solidFill>
                <a:hlinkClick r:id="rId3"/>
              </a:rPr>
              <a:t>Planos de participação em lucros e resultados </a:t>
            </a:r>
            <a:r>
              <a:rPr lang="pt-BR" altLang="pt-BR" smtClean="0">
                <a:hlinkClick r:id="rId4"/>
              </a:rPr>
              <a:t>http://www.planalto.gov.br/ccivil_03/leis/L10101compilado.htm</a:t>
            </a:r>
            <a:r>
              <a:rPr lang="pt-BR" altLang="pt-BR" smtClean="0"/>
              <a:t> </a:t>
            </a:r>
            <a:endParaRPr lang="pt-BR" altLang="pt-BR" smtClean="0">
              <a:solidFill>
                <a:schemeClr val="tx2"/>
              </a:solidFill>
              <a:hlinkClick r:id="rId3"/>
            </a:endParaRPr>
          </a:p>
          <a:p>
            <a:pPr eaLnBrk="1" hangingPunct="1"/>
            <a:r>
              <a:rPr lang="pt-BR" altLang="pt-BR" smtClean="0">
                <a:solidFill>
                  <a:schemeClr val="tx2"/>
                </a:solidFill>
                <a:hlinkClick r:id="rId3"/>
              </a:rPr>
              <a:t>Planos de propriedade de 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Determinando a remuneração Individual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22CCC-1A5A-49AE-80E0-6604298F9EAF}" type="slidenum">
              <a:rPr lang="pt-BR"/>
              <a:pPr>
                <a:defRPr/>
              </a:pPr>
              <a:t>20</a:t>
            </a:fld>
            <a:endParaRPr lang="pt-BR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784225"/>
            <a:ext cx="9356725" cy="582613"/>
          </a:xfrm>
        </p:spPr>
        <p:txBody>
          <a:bodyPr/>
          <a:lstStyle/>
          <a:p>
            <a:pPr eaLnBrk="1" hangingPunct="1"/>
            <a:r>
              <a:rPr lang="pt-BR" altLang="pt-BR" sz="3700" smtClean="0">
                <a:latin typeface="Century Schoolbook" charset="0"/>
                <a:cs typeface="Tahoma" charset="0"/>
              </a:rPr>
              <a:t>Vantagens e Desvantagens dos Sistemas de Incentivos em Grupo</a:t>
            </a:r>
            <a:r>
              <a:rPr lang="pt-BR" altLang="pt-BR" smtClean="0"/>
              <a:t> </a:t>
            </a:r>
          </a:p>
        </p:txBody>
      </p:sp>
      <p:graphicFrame>
        <p:nvGraphicFramePr>
          <p:cNvPr id="376858" name="Group 26"/>
          <p:cNvGraphicFramePr>
            <a:graphicFrameLocks noGrp="1"/>
          </p:cNvGraphicFramePr>
          <p:nvPr>
            <p:ph type="tbl" idx="1"/>
          </p:nvPr>
        </p:nvGraphicFramePr>
        <p:xfrm>
          <a:off x="273050" y="1412875"/>
          <a:ext cx="9385300" cy="4921301"/>
        </p:xfrm>
        <a:graphic>
          <a:graphicData uri="http://schemas.openxmlformats.org/drawingml/2006/table">
            <a:tbl>
              <a:tblPr/>
              <a:tblGrid>
                <a:gridCol w="4605688"/>
                <a:gridCol w="4779612"/>
              </a:tblGrid>
              <a:tr h="47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Vantagens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Desvantagens</a:t>
                      </a: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Impacto positivo no desempenho do grupo e do indivíduo.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Perda da percepção de como seu desempenho individual afeta o resultado dos incentivos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Mais fácil de desenvolver medidas de desempenho do que planos individuais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Pode levar a um turnover dos empregados que tem alta performance individual que será desencorajado porque terá que dividir com os que contribui menos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Sinaliza que cooperação, tanto dentro como entre grupos. É o comportamento desejável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Aumenta o risco da compensação porque o empregado individualmente não poderá determinar sua remuneração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Trabalho em grupo tem o suporte entusiasmado dos empregados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charset="0"/>
                          <a:cs typeface="Times New Roman" pitchFamily="18" charset="0"/>
                        </a:rPr>
                        <a:t>Pode aumentar a participação dos empregados no processo de decisão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4" marR="91434" marT="48103" marB="481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8103" marB="481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71C46-B055-4C55-AF73-4B0425EA7513}" type="slidenum">
              <a:rPr lang="pt-BR"/>
              <a:pPr>
                <a:defRPr/>
              </a:pPr>
              <a:t>21</a:t>
            </a:fld>
            <a:endParaRPr lang="pt-BR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700" smtClean="0">
                <a:latin typeface="Tahoma" charset="0"/>
                <a:cs typeface="Tahoma" charset="0"/>
              </a:rPr>
              <a:t>A escolha entre planos em grupo e individual</a:t>
            </a:r>
            <a:r>
              <a:rPr lang="pt-BR" altLang="pt-BR" smtClean="0"/>
              <a:t> </a:t>
            </a:r>
          </a:p>
        </p:txBody>
      </p:sp>
      <p:graphicFrame>
        <p:nvGraphicFramePr>
          <p:cNvPr id="378907" name="Group 27"/>
          <p:cNvGraphicFramePr>
            <a:graphicFrameLocks noGrp="1"/>
          </p:cNvGraphicFramePr>
          <p:nvPr>
            <p:ph type="tbl" idx="1"/>
          </p:nvPr>
        </p:nvGraphicFramePr>
        <p:xfrm>
          <a:off x="577850" y="1752600"/>
          <a:ext cx="9163050" cy="4419601"/>
        </p:xfrm>
        <a:graphic>
          <a:graphicData uri="http://schemas.openxmlformats.org/drawingml/2006/table">
            <a:tbl>
              <a:tblPr/>
              <a:tblGrid>
                <a:gridCol w="1708150"/>
                <a:gridCol w="3505200"/>
                <a:gridCol w="394970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Características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Escolher plano individual quando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Escolher um plano grupal quando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Medição do desempenho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Existem boas medidas do desempenho individual. A realização da tarefa não depende de outros.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resultado é do esforço colaborativo do grupo. A contribuição individual não pode ser avaliada.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Adaptabilidade organizacional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 padrões de desempenho individual são estáveis. </a:t>
                      </a:r>
                      <a:b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 métodos de produção são relativamente constante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Padrões de desempenho para os indivíduos mudam para atender pressões do ambiente com objetivos organizacionais relativamente constantes. </a:t>
                      </a:r>
                      <a:b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Métodos de produção precisam se adaptar para atender pressões de mudança.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Comprometimento organizacional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Comprometimento com a profissão é mais forte. </a:t>
                      </a:r>
                      <a:b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supervisor é visto como correto e padrões de performance rapidamente aparente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Alto comprometimento com a organização criado a partir de uma forte comunicação dos objetivos da organização e padrões de desempenho.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AD839-1BF5-414C-B6D2-0BA21FD6BC62}" type="slidenum">
              <a:rPr lang="pt-BR"/>
              <a:pPr>
                <a:defRPr/>
              </a:pPr>
              <a:t>22</a:t>
            </a:fld>
            <a:endParaRPr lang="pt-BR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9356725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Pesquisa - Remuneração Variável 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219200"/>
            <a:ext cx="8893175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pt-BR" altLang="pt-BR" sz="2400" smtClean="0"/>
              <a:t>Inúmeros programas de remuneração inovadores tem sido implantados em um esforço de criar um ambiente de trabalho mais produtivo e melhorar o desempenho organizacional, motivando os empregados e recompensando a produtividade.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smtClean="0"/>
              <a:t>Estudo de 432 planos desenhados para influenciar o desempenho da empresa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smtClean="0"/>
              <a:t>Dois tipos de planos: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000" b="1" smtClean="0"/>
              <a:t>medidas financeiras:</a:t>
            </a:r>
            <a:r>
              <a:rPr lang="pt-BR" altLang="pt-BR" sz="2000" smtClean="0"/>
              <a:t> lucros, ganhos e/ou taxas de retorno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000" b="1" smtClean="0"/>
              <a:t>medidas operacionais:</a:t>
            </a:r>
            <a:r>
              <a:rPr lang="pt-BR" altLang="pt-BR" sz="2000" smtClean="0"/>
              <a:t> qualidade, produtividade, controle de custo, atendimento, etapas do projeto, venda e/ou resultado.</a:t>
            </a:r>
            <a:r>
              <a:rPr lang="pt-BR" altLang="pt-BR" sz="18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4CEDF-F4BA-47E9-A8AF-325B394A54E2}" type="slidenum">
              <a:rPr lang="pt-BR"/>
              <a:pPr>
                <a:defRPr/>
              </a:pPr>
              <a:t>23</a:t>
            </a:fld>
            <a:endParaRPr lang="pt-BR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457200"/>
            <a:ext cx="9356725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Conclusões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295400"/>
            <a:ext cx="8893175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Os planos de recompensa de desempenho são vistos pelas organizações como estratégias de negócio.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Seu objetivo é desenvolver o valor dos ativos humanos, ao contrário dos programas de compensação tradicionais que tendem a focar mais “atrair e manter”.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Os planos funcionar efetivamente em uma variedade de ambiente - serviço como manufatura; empresas sindicalizadas e não sindicalizadas - 1 milhão de empregados participam dos planos estudados.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Os planos relatam um desembolso médio de $770 dólares  por empregado elegível por ano.</a:t>
            </a:r>
            <a:endParaRPr lang="pt-BR" altLang="pt-BR" sz="2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5BB06-9799-459B-951C-84726314487C}" type="slidenum">
              <a:rPr lang="pt-BR"/>
              <a:pPr>
                <a:defRPr/>
              </a:pPr>
              <a:t>24</a:t>
            </a:fld>
            <a:endParaRPr lang="pt-BR"/>
          </a:p>
        </p:txBody>
      </p:sp>
      <p:sp>
        <p:nvSpPr>
          <p:cNvPr id="31748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Conclusões </a:t>
            </a:r>
            <a:r>
              <a:rPr lang="pt-BR" altLang="pt-BR" sz="3600" smtClean="0"/>
              <a:t>(cont)</a:t>
            </a:r>
          </a:p>
        </p:txBody>
      </p:sp>
      <p:sp>
        <p:nvSpPr>
          <p:cNvPr id="3174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55600" y="1844675"/>
            <a:ext cx="8893175" cy="42116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Planos financeiros desembolsam um pouco mais de 40% por empregado do que os planos operacionais.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Planos relatam melhores resultados quando os empregados são envolvidos no desenho e implementação do plano, quando a organização comunica mais sobre o plano com empregados e quando os objetivos do plano são vinculados aos objetivos empresariais da organização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Planos operacionais (usando medidas como produtividade e qualidade) mostram um retorno típico de 200% do desembolso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C3093-2A1F-433E-9373-D044144EF7F5}" type="slidenum">
              <a:rPr lang="pt-BR"/>
              <a:pPr>
                <a:defRPr/>
              </a:pPr>
              <a:t>25</a:t>
            </a:fld>
            <a:endParaRPr lang="pt-BR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81000"/>
            <a:ext cx="9356725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Conclusões </a:t>
            </a:r>
            <a:r>
              <a:rPr lang="pt-BR" altLang="pt-BR" sz="3600" smtClean="0"/>
              <a:t>(fim)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600200"/>
            <a:ext cx="8893175" cy="44561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Planos operacionais relatam melhor incremento na performance empresarial e maior satisfação com resultados do que planos usando somente as medidas de resultado financeiro.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Mais organizações implementaram planos de recompensa de desempenho para “liderar”ao invés de “apoiar” uma mudança cultural.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Enquanto o apoio da alta administração é crítico para o sucesso do plano, suporte da gerência média e, especialmente, dos supervisores de primeira linha também tem um grande impacto no resultado do plano.</a:t>
            </a:r>
            <a:endParaRPr lang="pt-BR" altLang="pt-BR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CD694-FADA-40EC-8A0C-F397FC1F89BC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220200" cy="1066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/>
              <a:t>O empregador quer que o empregado    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420100" cy="4114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2800" smtClean="0"/>
              <a:t>Queira ser admitido </a:t>
            </a:r>
          </a:p>
          <a:p>
            <a:pPr eaLnBrk="1" hangingPunct="1"/>
            <a:r>
              <a:rPr lang="pt-BR" altLang="pt-BR" sz="2800" smtClean="0"/>
              <a:t>Permaneça</a:t>
            </a:r>
          </a:p>
          <a:p>
            <a:pPr eaLnBrk="1" hangingPunct="1"/>
            <a:r>
              <a:rPr lang="pt-BR" altLang="pt-BR" sz="2800" smtClean="0"/>
              <a:t>Desenvolva habilidades</a:t>
            </a:r>
          </a:p>
          <a:p>
            <a:pPr eaLnBrk="1" hangingPunct="1"/>
            <a:r>
              <a:rPr lang="pt-BR" altLang="pt-BR" sz="2800" smtClean="0"/>
              <a:t>Desempenhe bem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800" b="1" smtClean="0"/>
              <a:t>O que fazer para motivar os empregados?</a:t>
            </a:r>
            <a:endParaRPr lang="pt-BR" altLang="pt-BR" sz="2800" smtClean="0"/>
          </a:p>
          <a:p>
            <a:pPr eaLnBrk="1" hangingPunct="1"/>
            <a:r>
              <a:rPr lang="pt-BR" altLang="pt-BR" sz="2800" smtClean="0"/>
              <a:t>descobrir o que é importante</a:t>
            </a:r>
          </a:p>
          <a:p>
            <a:pPr eaLnBrk="1" hangingPunct="1"/>
            <a:r>
              <a:rPr lang="pt-BR" altLang="pt-BR" sz="2800" smtClean="0"/>
              <a:t>oferecer isto em troca do comportamento desejado</a:t>
            </a:r>
            <a:endParaRPr lang="pt-BR" alt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Remuneração Variável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CEE83-93F3-4D34-AE45-9EEF2DEC330F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 smtClean="0"/>
              <a:t>Remuneração motiva comportamento?</a:t>
            </a:r>
            <a:endParaRPr lang="pt-BR" altLang="pt-BR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663 empresas: ganha $2,34 para cada $1.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40 em 42 estudos mostram aumento de desempenho vinculado a pagamento por performance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841 empresas participação em lucro aumenta performance em 18 a 20%.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aumento de 1,5% no ROA para cada 10% de aumento de bônus.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6EA32-E860-4A41-834F-8BCBE1D7B06D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9091613" cy="117951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mtClean="0"/>
              <a:t>Planos de pagamento por desempenho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dirty="0" smtClean="0"/>
              <a:t>Bônus – individual e não aumenta a </a:t>
            </a:r>
            <a:r>
              <a:rPr lang="pt-BR" altLang="pt-BR" dirty="0" smtClean="0"/>
              <a:t>base</a:t>
            </a:r>
          </a:p>
          <a:p>
            <a:pPr eaLnBrk="1" hangingPunct="1"/>
            <a:r>
              <a:rPr lang="pt-BR" altLang="pt-BR" dirty="0" smtClean="0"/>
              <a:t>Ex.: Prêmio </a:t>
            </a:r>
            <a:r>
              <a:rPr lang="pt-BR" altLang="pt-BR" dirty="0" smtClean="0"/>
              <a:t>por </a:t>
            </a:r>
            <a:r>
              <a:rPr lang="pt-BR" altLang="pt-BR" dirty="0" smtClean="0"/>
              <a:t>realização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Pagamento por Mérito. Caro e eficiência </a:t>
            </a:r>
            <a:r>
              <a:rPr lang="pt-BR" altLang="pt-BR" dirty="0" smtClean="0"/>
              <a:t>duvidosa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2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04205-02F5-4591-A338-8A24CDC27AC3}" type="slidenum">
              <a:rPr lang="pt-BR"/>
              <a:pPr>
                <a:defRPr/>
              </a:pPr>
              <a:t>7</a:t>
            </a:fld>
            <a:endParaRPr lang="pt-BR"/>
          </a:p>
        </p:txBody>
      </p:sp>
      <p:graphicFrame>
        <p:nvGraphicFramePr>
          <p:cNvPr id="387181" name="Group 109"/>
          <p:cNvGraphicFramePr>
            <a:graphicFrameLocks noGrp="1"/>
          </p:cNvGraphicFramePr>
          <p:nvPr>
            <p:ph idx="4294967295"/>
          </p:nvPr>
        </p:nvGraphicFramePr>
        <p:xfrm>
          <a:off x="1423988" y="0"/>
          <a:ext cx="6732587" cy="6218236"/>
        </p:xfrm>
        <a:graphic>
          <a:graphicData uri="http://schemas.openxmlformats.org/drawingml/2006/table">
            <a:tbl>
              <a:tblPr/>
              <a:tblGrid>
                <a:gridCol w="5311775"/>
                <a:gridCol w="1420812"/>
              </a:tblGrid>
              <a:tr h="457223">
                <a:tc gridSpan="2"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Composição da remuneração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03">
                <a:tc gridSpan="2"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peso de salário-base, benefícios e bônus nos ganhos, por nível hierárquico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23">
                <a:tc grid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Presidência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curto prazo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Salário base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longo prazo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Benefícios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 grid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Diretoria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0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Salário base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curto prazo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Benefícios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longo prazo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5%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789F9-4959-4644-8860-8D9A016120BA}" type="slidenum">
              <a:rPr lang="pt-BR"/>
              <a:pPr>
                <a:defRPr/>
              </a:pPr>
              <a:t>8</a:t>
            </a:fld>
            <a:endParaRPr lang="pt-BR"/>
          </a:p>
        </p:txBody>
      </p:sp>
      <p:graphicFrame>
        <p:nvGraphicFramePr>
          <p:cNvPr id="390197" name="Group 53"/>
          <p:cNvGraphicFramePr>
            <a:graphicFrameLocks noGrp="1"/>
          </p:cNvGraphicFramePr>
          <p:nvPr>
            <p:ph idx="4294967295"/>
          </p:nvPr>
        </p:nvGraphicFramePr>
        <p:xfrm>
          <a:off x="1639888" y="0"/>
          <a:ext cx="5834062" cy="7223550"/>
        </p:xfrm>
        <a:graphic>
          <a:graphicData uri="http://schemas.openxmlformats.org/drawingml/2006/table">
            <a:tbl>
              <a:tblPr/>
              <a:tblGrid>
                <a:gridCol w="4603750"/>
                <a:gridCol w="1230312"/>
              </a:tblGrid>
              <a:tr h="457159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Composição da remuneração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2893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peso de salário-base, benefícios e bônus nos ganhos, por nível hierárquico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159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Alta Gerência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Salário base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curto prazo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Benefícios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Gerência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Salário base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Benefícios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curto prazo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Operacional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Salário base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Benefícios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Incentivo de curto prazo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Fonte: Hay Group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F2C1F-63D7-4597-A69F-157157F98DB7}" type="slidenum">
              <a:rPr lang="pt-BR"/>
              <a:pPr>
                <a:defRPr/>
              </a:pPr>
              <a:t>9</a:t>
            </a:fld>
            <a:endParaRPr lang="pt-BR"/>
          </a:p>
        </p:txBody>
      </p:sp>
      <p:graphicFrame>
        <p:nvGraphicFramePr>
          <p:cNvPr id="392293" name="Group 101"/>
          <p:cNvGraphicFramePr>
            <a:graphicFrameLocks noGrp="1"/>
          </p:cNvGraphicFramePr>
          <p:nvPr>
            <p:ph idx="4294967295"/>
          </p:nvPr>
        </p:nvGraphicFramePr>
        <p:xfrm>
          <a:off x="1423988" y="333375"/>
          <a:ext cx="6959600" cy="6950076"/>
        </p:xfrm>
        <a:graphic>
          <a:graphicData uri="http://schemas.openxmlformats.org/drawingml/2006/table">
            <a:tbl>
              <a:tblPr/>
              <a:tblGrid>
                <a:gridCol w="1392237"/>
                <a:gridCol w="1392238"/>
                <a:gridCol w="1390650"/>
                <a:gridCol w="1392237"/>
                <a:gridCol w="1392238"/>
              </a:tblGrid>
              <a:tr h="457242">
                <a:tc gridSpan="5"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Quanto os bônus cresceram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35">
                <a:tc gridSpan="5"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Número de salários extras pagos entre 1999 e 2006 por nível hierárquico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Diretoria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3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3,8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3,6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4,5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5,8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2006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Crescimento: 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93%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Alta Gerência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3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2006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Crescimento: 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82%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Gerência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03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1,7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2006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Crescimento: 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82%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242">
                <a:tc gridSpan="5"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Fonte: Hay Group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es">
  <a:themeElements>
    <a:clrScheme name="Artes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tes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es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apresentação\Artes.pot</Template>
  <TotalTime>297783289</TotalTime>
  <Pages>6</Pages>
  <Words>1527</Words>
  <Application>Microsoft Macintosh PowerPoint</Application>
  <PresentationFormat>A4 Paper (210x297 mm)</PresentationFormat>
  <Paragraphs>284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Narrow</vt:lpstr>
      <vt:lpstr>Century Schoolbook</vt:lpstr>
      <vt:lpstr>Tahoma</vt:lpstr>
      <vt:lpstr>Times New Roman</vt:lpstr>
      <vt:lpstr>Wingdings</vt:lpstr>
      <vt:lpstr>Arial</vt:lpstr>
      <vt:lpstr>Artes</vt:lpstr>
      <vt:lpstr>COMPENSAÇÃO</vt:lpstr>
      <vt:lpstr>Determinando a remuneração Individual</vt:lpstr>
      <vt:lpstr>O empregador quer que o empregado     </vt:lpstr>
      <vt:lpstr>Remuneração Variável</vt:lpstr>
      <vt:lpstr>Remuneração motiva comportamento?</vt:lpstr>
      <vt:lpstr>Planos de pagamento por desempenho</vt:lpstr>
      <vt:lpstr>PowerPoint Presentation</vt:lpstr>
      <vt:lpstr>PowerPoint Presentation</vt:lpstr>
      <vt:lpstr>PowerPoint Presentation</vt:lpstr>
      <vt:lpstr>Desenhando um sistema de pagamento por performance</vt:lpstr>
      <vt:lpstr>Características de um plano de incentivos</vt:lpstr>
      <vt:lpstr>Planos de pagamento por desempenho individual</vt:lpstr>
      <vt:lpstr>Planos de pagamento por desempenho</vt:lpstr>
      <vt:lpstr>Tipos de planos de incentivo individual</vt:lpstr>
      <vt:lpstr>Incentivos variáveis por volumes de produção</vt:lpstr>
      <vt:lpstr>Vantagens e desvantagens de planos individuais de remuneração </vt:lpstr>
      <vt:lpstr>Tipos de planos de incentivo grupal</vt:lpstr>
      <vt:lpstr>Plano de participação em ganhos</vt:lpstr>
      <vt:lpstr>Tipos de planos</vt:lpstr>
      <vt:lpstr>Vantagens e Desvantagens dos Sistemas de Incentivos em Grupo </vt:lpstr>
      <vt:lpstr>A escolha entre planos em grupo e individual </vt:lpstr>
      <vt:lpstr>Pesquisa - Remuneração Variável </vt:lpstr>
      <vt:lpstr>Conclusões</vt:lpstr>
      <vt:lpstr>Conclusões (cont)</vt:lpstr>
      <vt:lpstr>Conclusões (fim)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Consistência Interna</dc:title>
  <dc:creator>FEA</dc:creator>
  <cp:lastModifiedBy>Microsoft Office User</cp:lastModifiedBy>
  <cp:revision>61</cp:revision>
  <cp:lastPrinted>2000-07-04T18:46:53Z</cp:lastPrinted>
  <dcterms:created xsi:type="dcterms:W3CDTF">1980-04-17T15:26:36Z</dcterms:created>
  <dcterms:modified xsi:type="dcterms:W3CDTF">2015-05-13T10:52:41Z</dcterms:modified>
</cp:coreProperties>
</file>