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6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0683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Erro quanto à natureza do negócio: a parte acha que está recebendo doação, mas na verdade está comprando o bem.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Erro quanto ao objeto: imagina-se que se está comprando a casa no bairro A, mas na verdade fica no bairro B; imagina que está comprando peça autêntica, mas na verdade é uma réplica.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Erro quanto à pessoa: imagina que está doando dinheiro a quem lhe salvou a vida, mas o faz à pessoa errada.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Erro de direito: compra de terreno para construção de uma casa, mas há restrição que impede qualquer edificação no local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Dolo: silêncio do vendedor sobre constantes alagamentos na rua do imóvel na época das chuvas.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Erro x dano: no erro, o contratante engana-se sozinho; no dolo, é ativamente enganado pela parte contrária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Estipulação em favor de terceiro: seguro de vida.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Inexperiência: venda de obra de arte irrelevante para comprador inexperiente por valor altíssimo. Situação de perigo ou necessidade: enchente.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Obrigaç</a:t>
            </a:r>
            <a:r>
              <a:rPr lang="en" dirty="0" smtClean="0"/>
              <a:t>ões e </a:t>
            </a:r>
            <a:r>
              <a:rPr lang="en" dirty="0" smtClean="0"/>
              <a:t>contratos</a:t>
            </a:r>
            <a:endParaRPr lang="en" dirty="0"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Prof. Rafael Mafei</a:t>
            </a:r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45104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Oferta / proposta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73724" y="1600200"/>
            <a:ext cx="7569873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" sz="1800" i="1" dirty="0">
                <a:solidFill>
                  <a:srgbClr val="000000"/>
                </a:solidFill>
              </a:rPr>
              <a:t>CDC, art. 35, I - "Se o fornecedor de produtos ou serviços recusar cumprimento à oferta, apresentação ou publicidade, o consumidor poderá, alternativamente e à sua livre escolha, exigir o cumprimento forçado da obrigação, nos termos da oferta, apresentação ou publicidade"</a:t>
            </a:r>
          </a:p>
          <a:p>
            <a:pPr algn="just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3220925"/>
            <a:ext cx="3667699" cy="245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1125" y="3212530"/>
            <a:ext cx="3667800" cy="24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415765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000000"/>
                </a:solidFill>
              </a:rPr>
              <a:t>Contratos e ilicitude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93788" y="2363910"/>
            <a:ext cx="7893012" cy="466265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 i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Funcionário </a:t>
            </a:r>
            <a:r>
              <a:rPr lang="en" sz="1800" i="1" dirty="0">
                <a:solidFill>
                  <a:srgbClr val="000000"/>
                </a:solidFill>
                <a:highlight>
                  <a:srgbClr val="FFFFFF"/>
                </a:highlight>
              </a:rPr>
              <a:t>público torna-se juiz de tribunal administrativo e, no prazo de um ano, adquire R$ 30 milhões em obras de arte. As obras são adquiridas em três galerias do mesmo grupo econômico.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i="1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 i="1" dirty="0">
                <a:solidFill>
                  <a:srgbClr val="000000"/>
                </a:solidFill>
              </a:rPr>
              <a:t>Instaurado processo criminal por corrupção passiva e lavagem de dinheiro, o </a:t>
            </a:r>
            <a:r>
              <a:rPr lang="en" sz="1800" i="1" dirty="0" smtClean="0">
                <a:solidFill>
                  <a:srgbClr val="000000"/>
                </a:solidFill>
              </a:rPr>
              <a:t>MP </a:t>
            </a:r>
            <a:r>
              <a:rPr lang="en" sz="1800" i="1" dirty="0">
                <a:solidFill>
                  <a:srgbClr val="000000"/>
                </a:solidFill>
              </a:rPr>
              <a:t>pugna pela anulação das operações de compra e venda, como base no art. 166, III, do CC, alegando motivação ilícita comum a ambas as partes.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i="1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" sz="1800" i="1" dirty="0">
                <a:solidFill>
                  <a:srgbClr val="000000"/>
                </a:solidFill>
              </a:rPr>
              <a:t>O grupo econômico, por sua vez, alega que sua motivação - venda de obra de artes - é lícita e prevista no objeto social das empresas </a:t>
            </a:r>
            <a:r>
              <a:rPr lang="en" sz="1800" i="1" dirty="0" smtClean="0">
                <a:solidFill>
                  <a:srgbClr val="000000"/>
                </a:solidFill>
              </a:rPr>
              <a:t>envolvidas. Deve ser </a:t>
            </a:r>
            <a:r>
              <a:rPr lang="en" sz="1800" i="1" dirty="0">
                <a:solidFill>
                  <a:srgbClr val="000000"/>
                </a:solidFill>
              </a:rPr>
              <a:t>preservado o negócio, mesmo que se apure, criminalmente, tratar-se de operação de lavagem de capitais. Neste caso, o funcionário deve perder as obras, que irão a leilão, mas as vendas não podem ser desfeitas.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7824" y="1517138"/>
            <a:ext cx="710881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/>
              <a:t>Art. 166. É nulo o negócio jurídico quando</a:t>
            </a:r>
            <a:r>
              <a:rPr lang="pt-BR" sz="2000" dirty="0" smtClean="0"/>
              <a:t>:</a:t>
            </a:r>
            <a:endParaRPr lang="pt-BR" sz="2000" dirty="0"/>
          </a:p>
          <a:p>
            <a:r>
              <a:rPr lang="pt-BR" sz="2000" dirty="0"/>
              <a:t>III - o motivo determinante, comum a ambas as partes, for ilícito;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380" y="1501828"/>
            <a:ext cx="7655323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Boa-f</a:t>
            </a:r>
            <a:r>
              <a:rPr lang="pt-BR" sz="2400" b="1" dirty="0" smtClean="0"/>
              <a:t>é contratual</a:t>
            </a:r>
            <a:endParaRPr lang="pt-BR" sz="2400" b="1" dirty="0" smtClean="0"/>
          </a:p>
          <a:p>
            <a:pPr marL="342900" indent="-342900">
              <a:buFont typeface="Arial"/>
              <a:buChar char="•"/>
            </a:pPr>
            <a:r>
              <a:rPr lang="pt-BR" sz="2400" dirty="0" smtClean="0"/>
              <a:t>"</a:t>
            </a:r>
            <a:r>
              <a:rPr lang="pt-BR" sz="2400" dirty="0"/>
              <a:t>Comum a ambas as partes" ≠ causa ilícita compartilhada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/>
              <a:t>Basta conhecimento de uma das partes de que a outra é movida por motivo ilícito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/>
              <a:t>Dever de diligência média dos contratantes em face de atos atípicos da contraparte</a:t>
            </a:r>
          </a:p>
          <a:p>
            <a:endParaRPr lang="pt-BR" sz="24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415765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000000"/>
                </a:solidFill>
              </a:rPr>
              <a:t>Contratos </a:t>
            </a:r>
            <a:r>
              <a:rPr lang="en" dirty="0">
                <a:solidFill>
                  <a:srgbClr val="000000"/>
                </a:solidFill>
              </a:rPr>
              <a:t>de adesão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93788" y="1600200"/>
            <a:ext cx="7893012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Instrumento jurídico da relação de consumo em massa (telecom, seguros, saúde, comércio eletrônico, transporte tc.)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Regramento: CC e CDC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Princípio: proteção do hipossuficiente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Consensualismo?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dirty="0"/>
              <a:t>Manifestação de vontade em bloco: sim ou não</a:t>
            </a:r>
          </a:p>
          <a:p>
            <a:pPr marL="914400" lvl="1" indent="-228600">
              <a:spcBef>
                <a:spcPts val="0"/>
              </a:spcBef>
              <a:buFont typeface="Courier New"/>
              <a:buChar char="o"/>
            </a:pPr>
            <a:r>
              <a:rPr lang="en" dirty="0"/>
              <a:t>Às vezes, nem isso: monopólio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415765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400" dirty="0">
                <a:solidFill>
                  <a:srgbClr val="000000"/>
                </a:solidFill>
              </a:rPr>
              <a:t>Interpretação do </a:t>
            </a:r>
            <a:r>
              <a:rPr lang="en" sz="4400" dirty="0" smtClean="0">
                <a:solidFill>
                  <a:srgbClr val="000000"/>
                </a:solidFill>
              </a:rPr>
              <a:t>c. </a:t>
            </a:r>
            <a:r>
              <a:rPr lang="en" sz="4400" dirty="0">
                <a:solidFill>
                  <a:srgbClr val="000000"/>
                </a:solidFill>
              </a:rPr>
              <a:t>de adesão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69877" cy="439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i="1" dirty="0"/>
              <a:t>Contra proferentem</a:t>
            </a:r>
            <a:r>
              <a:rPr lang="en" dirty="0"/>
              <a:t>: a cláusula obscura é interpretada contra quem a escreveu (CC, art. 423; CDC, art. 47</a:t>
            </a:r>
            <a:r>
              <a:rPr lang="en" dirty="0" smtClean="0"/>
              <a:t>).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Vedação </a:t>
            </a:r>
            <a:r>
              <a:rPr lang="en" dirty="0">
                <a:solidFill>
                  <a:schemeClr val="dk1"/>
                </a:solidFill>
              </a:rPr>
              <a:t>de cláusulas </a:t>
            </a:r>
            <a:r>
              <a:rPr lang="en" dirty="0" smtClean="0">
                <a:solidFill>
                  <a:schemeClr val="dk1"/>
                </a:solidFill>
              </a:rPr>
              <a:t>abusivas:</a:t>
            </a:r>
          </a:p>
          <a:p>
            <a:pPr marL="822960" lvl="1" indent="-228600">
              <a:buFont typeface="Arial"/>
              <a:buChar char="●"/>
            </a:pPr>
            <a:r>
              <a:rPr lang="en" sz="2200" dirty="0" smtClean="0">
                <a:solidFill>
                  <a:schemeClr val="dk1"/>
                </a:solidFill>
              </a:rPr>
              <a:t>Limitação </a:t>
            </a:r>
            <a:r>
              <a:rPr lang="en" sz="2200" dirty="0">
                <a:solidFill>
                  <a:schemeClr val="dk1"/>
                </a:solidFill>
              </a:rPr>
              <a:t>/ exoneração da responsabilidade da parte proponente do </a:t>
            </a:r>
            <a:r>
              <a:rPr lang="en" sz="2200" dirty="0" smtClean="0">
                <a:solidFill>
                  <a:schemeClr val="dk1"/>
                </a:solidFill>
              </a:rPr>
              <a:t>contrato</a:t>
            </a:r>
          </a:p>
          <a:p>
            <a:pPr marL="822960" lvl="1" indent="-228600">
              <a:buFont typeface="Arial"/>
              <a:buChar char="●"/>
            </a:pPr>
            <a:r>
              <a:rPr lang="en" sz="2400" dirty="0" smtClean="0">
                <a:solidFill>
                  <a:schemeClr val="dk1"/>
                </a:solidFill>
              </a:rPr>
              <a:t>Agravamento </a:t>
            </a:r>
            <a:r>
              <a:rPr lang="en" sz="2400" dirty="0">
                <a:solidFill>
                  <a:schemeClr val="dk1"/>
                </a:solidFill>
              </a:rPr>
              <a:t>dos ônus do aderente</a:t>
            </a:r>
          </a:p>
          <a:p>
            <a:pPr>
              <a:buNone/>
            </a:pPr>
            <a:endParaRPr lang="en" dirty="0"/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567" y="2196632"/>
            <a:ext cx="3584525" cy="26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468688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Extinção dos contratos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76148" y="1600200"/>
            <a:ext cx="7910651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Cumprimento das obrigações recíprocas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Novação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Compensação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Confusão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>
              <a:spcBef>
                <a:spcPts val="0"/>
              </a:spcBef>
              <a:buFont typeface="Arial"/>
              <a:buChar char="●"/>
            </a:pPr>
            <a:r>
              <a:rPr lang="en" dirty="0"/>
              <a:t>Remissão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Deveres e obriga</a:t>
            </a:r>
            <a:r>
              <a:rPr lang="pt-BR" dirty="0" smtClean="0"/>
              <a:t>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Direito subjetivo </a:t>
            </a:r>
            <a:r>
              <a:rPr lang="pt-B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pt-BR" dirty="0" smtClean="0"/>
              <a:t> </a:t>
            </a:r>
            <a:r>
              <a:rPr lang="pt-BR" b="1" dirty="0" smtClean="0"/>
              <a:t>deveres</a:t>
            </a:r>
            <a:r>
              <a:rPr lang="pt-BR" dirty="0" smtClean="0"/>
              <a:t> de terceiros</a:t>
            </a:r>
          </a:p>
          <a:p>
            <a:r>
              <a:rPr lang="pt-BR" b="1" dirty="0"/>
              <a:t> </a:t>
            </a:r>
            <a:r>
              <a:rPr lang="pt-BR" b="1" dirty="0" smtClean="0"/>
              <a:t>Obrigaç</a:t>
            </a:r>
            <a:r>
              <a:rPr lang="pt-BR" b="1" dirty="0" smtClean="0"/>
              <a:t>ões</a:t>
            </a:r>
            <a:r>
              <a:rPr lang="pt-BR" dirty="0" smtClean="0"/>
              <a:t>: deveres de natureza patrimonial</a:t>
            </a:r>
          </a:p>
          <a:p>
            <a:pPr lvl="1"/>
            <a:r>
              <a:rPr lang="pt-BR" dirty="0"/>
              <a:t> </a:t>
            </a:r>
            <a:r>
              <a:rPr lang="pt-BR" b="1" dirty="0" smtClean="0"/>
              <a:t>Dois sujeitos</a:t>
            </a:r>
            <a:r>
              <a:rPr lang="pt-BR" dirty="0" smtClean="0"/>
              <a:t>: credor e devedor</a:t>
            </a:r>
          </a:p>
          <a:p>
            <a:pPr lvl="1"/>
            <a:r>
              <a:rPr lang="pt-BR" b="1" dirty="0"/>
              <a:t> </a:t>
            </a:r>
            <a:r>
              <a:rPr lang="pt-BR" b="1" dirty="0" smtClean="0"/>
              <a:t>Objeto</a:t>
            </a:r>
            <a:r>
              <a:rPr lang="pt-BR" dirty="0" smtClean="0"/>
              <a:t>: prestação</a:t>
            </a:r>
          </a:p>
          <a:p>
            <a:pPr lvl="1"/>
            <a:r>
              <a:rPr lang="pt-BR" b="1" dirty="0"/>
              <a:t> </a:t>
            </a:r>
            <a:r>
              <a:rPr lang="pt-BR" b="1" dirty="0" smtClean="0"/>
              <a:t>Vínculo jurídico</a:t>
            </a:r>
            <a:r>
              <a:rPr lang="pt-BR" dirty="0" smtClean="0"/>
              <a:t>:</a:t>
            </a:r>
          </a:p>
          <a:p>
            <a:pPr lvl="2"/>
            <a:r>
              <a:rPr lang="pt-BR" b="1" dirty="0"/>
              <a:t> </a:t>
            </a:r>
            <a:r>
              <a:rPr lang="pt-BR" b="1" dirty="0" smtClean="0"/>
              <a:t>Legal</a:t>
            </a:r>
            <a:r>
              <a:rPr lang="pt-BR" dirty="0" smtClean="0"/>
              <a:t>: involuntário</a:t>
            </a:r>
          </a:p>
          <a:p>
            <a:pPr lvl="2"/>
            <a:r>
              <a:rPr lang="pt-BR" dirty="0"/>
              <a:t> </a:t>
            </a:r>
            <a:r>
              <a:rPr lang="pt-BR" b="1" dirty="0" smtClean="0"/>
              <a:t>Contratual</a:t>
            </a:r>
            <a:r>
              <a:rPr lang="pt-BR" dirty="0" smtClean="0"/>
              <a:t>: voluntário</a:t>
            </a:r>
            <a:r>
              <a:rPr lang="pt-BR" b="1" dirty="0" smtClean="0"/>
              <a:t>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1806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433406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000000"/>
                </a:solidFill>
              </a:rPr>
              <a:t>Obrigaç</a:t>
            </a:r>
            <a:r>
              <a:rPr lang="en" dirty="0" smtClean="0">
                <a:solidFill>
                  <a:srgbClr val="000000"/>
                </a:solidFill>
              </a:rPr>
              <a:t>ões e contratos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23229" y="1600200"/>
            <a:ext cx="770856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i="1" dirty="0" smtClean="0"/>
              <a:t>”Obrigaç</a:t>
            </a:r>
            <a:r>
              <a:rPr lang="en" sz="2600" i="1" dirty="0" smtClean="0"/>
              <a:t>ão gerada </a:t>
            </a:r>
            <a:r>
              <a:rPr lang="en" sz="2600" b="1" i="1" dirty="0" smtClean="0"/>
              <a:t>por a</a:t>
            </a:r>
            <a:r>
              <a:rPr lang="en" sz="2600" b="1" i="1" dirty="0" smtClean="0"/>
              <a:t>cordo </a:t>
            </a:r>
            <a:r>
              <a:rPr lang="en" sz="2600" b="1" i="1" dirty="0"/>
              <a:t>de vontade </a:t>
            </a:r>
            <a:r>
              <a:rPr lang="en" sz="2600" i="1" dirty="0"/>
              <a:t>de duas ou mais pessoas tendente a constituir, regular ou extinguir relação jurídica de natureza patrimonial"</a:t>
            </a:r>
          </a:p>
          <a:p>
            <a:pPr lvl="0" rtl="0">
              <a:spcBef>
                <a:spcPts val="0"/>
              </a:spcBef>
              <a:buNone/>
            </a:pPr>
            <a:endParaRPr i="1" dirty="0"/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sz="2600" dirty="0"/>
              <a:t>Elementos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sz="2200" dirty="0"/>
              <a:t>Acordo entre dois ou mais sujeitos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sz="2200" dirty="0"/>
              <a:t>Produção de efeitos jurídicos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sz="2200" dirty="0"/>
              <a:t>Natureza patrimonial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sz="2600" dirty="0" smtClean="0"/>
              <a:t>Causa</a:t>
            </a:r>
            <a:endParaRPr lang="en" sz="2600" dirty="0"/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sz="2200" dirty="0"/>
              <a:t>Negócio jurídico de caráter patrimonial</a:t>
            </a:r>
          </a:p>
          <a:p>
            <a:pPr marL="914400" lvl="1" indent="-228600">
              <a:spcBef>
                <a:spcPts val="0"/>
              </a:spcBef>
              <a:buFont typeface="Courier New"/>
              <a:buChar char="o"/>
            </a:pPr>
            <a:r>
              <a:rPr lang="en" sz="2200" dirty="0"/>
              <a:t>Circulação de riqueza / transmissão de </a:t>
            </a:r>
            <a:r>
              <a:rPr lang="en" sz="2200" dirty="0" smtClean="0"/>
              <a:t>direitos</a:t>
            </a:r>
            <a:endParaRPr lang="en" sz="22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345201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000000"/>
                </a:solidFill>
              </a:rPr>
              <a:t>Princípios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40868" y="2893150"/>
            <a:ext cx="7708567" cy="34047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b="1" dirty="0"/>
              <a:t>Liberdade </a:t>
            </a:r>
            <a:r>
              <a:rPr lang="en" b="1" dirty="0" smtClean="0"/>
              <a:t>contratual</a:t>
            </a:r>
            <a:endParaRPr b="1" dirty="0"/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Autonomia da </a:t>
            </a:r>
            <a:r>
              <a:rPr lang="en" dirty="0" smtClean="0"/>
              <a:t>vontade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 smtClean="0"/>
              <a:t>Autonomia dos neg</a:t>
            </a:r>
            <a:r>
              <a:rPr lang="en" dirty="0" smtClean="0"/>
              <a:t>ócios jurídicos privados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 smtClean="0"/>
              <a:t>Forma </a:t>
            </a:r>
            <a:r>
              <a:rPr lang="en" dirty="0"/>
              <a:t>e conteúdo desejado pelas </a:t>
            </a:r>
            <a:r>
              <a:rPr lang="en" dirty="0" smtClean="0"/>
              <a:t>partes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 smtClean="0"/>
              <a:t>Limitaç</a:t>
            </a:r>
            <a:r>
              <a:rPr lang="en" dirty="0" smtClean="0"/>
              <a:t>ões</a:t>
            </a:r>
            <a:r>
              <a:rPr lang="en" dirty="0" smtClean="0"/>
              <a:t>:</a:t>
            </a:r>
            <a:endParaRPr lang="en" dirty="0"/>
          </a:p>
          <a:p>
            <a:pPr marL="731520" indent="-228600">
              <a:buFont typeface="Wingdings"/>
              <a:buChar char="§"/>
            </a:pPr>
            <a:r>
              <a:rPr lang="en" dirty="0" smtClean="0"/>
              <a:t>Agentes incapazes</a:t>
            </a:r>
          </a:p>
          <a:p>
            <a:pPr marL="731520" indent="-228600">
              <a:buFont typeface="Wingdings"/>
              <a:buChar char="§"/>
            </a:pPr>
            <a:r>
              <a:rPr lang="en" dirty="0" smtClean="0"/>
              <a:t>Objetos </a:t>
            </a:r>
            <a:r>
              <a:rPr lang="en" dirty="0"/>
              <a:t>ilícitos</a:t>
            </a:r>
          </a:p>
          <a:p>
            <a:pPr marL="731520" indent="-228600">
              <a:buFont typeface="Wingdings"/>
              <a:buChar char="§"/>
            </a:pPr>
            <a:r>
              <a:rPr lang="en" dirty="0"/>
              <a:t>Forma contratual especificamente exigida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9385" y="1693552"/>
            <a:ext cx="631502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CC, Art</a:t>
            </a:r>
            <a:r>
              <a:rPr lang="pt-BR" sz="2000" dirty="0"/>
              <a:t>. 107. A validade da declaração de vontade não dependerá de forma especial, senão quando a lei expressamente a exigir.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380483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Forma </a:t>
            </a:r>
            <a:r>
              <a:rPr lang="en" dirty="0" smtClean="0">
                <a:solidFill>
                  <a:srgbClr val="000000"/>
                </a:solidFill>
              </a:rPr>
              <a:t>específica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3016638"/>
            <a:ext cx="8229600" cy="34277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 smtClean="0"/>
              <a:t>“</a:t>
            </a:r>
            <a:r>
              <a:rPr lang="en" dirty="0" smtClean="0"/>
              <a:t>Contratos solenes</a:t>
            </a:r>
            <a:r>
              <a:rPr lang="en" dirty="0" smtClean="0"/>
              <a:t>”</a:t>
            </a:r>
            <a:endParaRPr lang="en" dirty="0" smtClean="0"/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 smtClean="0"/>
              <a:t>Inobservância </a:t>
            </a:r>
            <a:r>
              <a:rPr lang="en" dirty="0"/>
              <a:t>da forma = nulidade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Atos notariais ou instrumentos </a:t>
            </a:r>
            <a:r>
              <a:rPr lang="en" dirty="0" smtClean="0"/>
              <a:t>particulares. Exemplo:</a:t>
            </a:r>
            <a:endParaRPr lang="en" dirty="0"/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sz="2000" dirty="0" smtClean="0"/>
              <a:t>Testamento (escritura p</a:t>
            </a:r>
            <a:r>
              <a:rPr lang="en" sz="2000" dirty="0" smtClean="0"/>
              <a:t>ública)</a:t>
            </a:r>
            <a:endParaRPr lang="en" sz="2000" dirty="0" smtClean="0"/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sz="2000" dirty="0" smtClean="0"/>
              <a:t>Venda </a:t>
            </a:r>
            <a:r>
              <a:rPr lang="en" sz="2000" dirty="0"/>
              <a:t>de imóvel &gt; 30 salários </a:t>
            </a:r>
            <a:r>
              <a:rPr lang="en" sz="2000" dirty="0" smtClean="0"/>
              <a:t>mínimos (escritura pública)</a:t>
            </a:r>
            <a:endParaRPr lang="en" sz="2000" dirty="0"/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sz="2000" dirty="0" smtClean="0"/>
              <a:t>Fiança (por escrito)</a:t>
            </a:r>
            <a:endParaRPr lang="en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58385" y="1834680"/>
            <a:ext cx="691477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800" dirty="0" smtClean="0"/>
              <a:t>CC, Art</a:t>
            </a:r>
            <a:r>
              <a:rPr lang="pt-BR" sz="1800" dirty="0"/>
              <a:t>. 166. É nulo o negócio jurídico quando:</a:t>
            </a:r>
          </a:p>
          <a:p>
            <a:r>
              <a:rPr lang="pt-BR" sz="1800" dirty="0" smtClean="0"/>
              <a:t>V </a:t>
            </a:r>
            <a:r>
              <a:rPr lang="pt-BR" sz="1800" dirty="0"/>
              <a:t>- for preterida alguma solenidade que a lei considere essencial para a sua validade</a:t>
            </a:r>
            <a:r>
              <a:rPr lang="pt-BR" sz="1800" dirty="0" smtClean="0"/>
              <a:t>;</a:t>
            </a:r>
            <a:endParaRPr lang="pt-BR" sz="1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Princípios dos contratos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76149" y="1600200"/>
            <a:ext cx="802552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2. Consensualismo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 smtClean="0"/>
              <a:t>Consentimento </a:t>
            </a:r>
            <a:r>
              <a:rPr lang="en" dirty="0"/>
              <a:t>livre e informado das partes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Vícios de consentimento: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b="1" dirty="0"/>
              <a:t>Incapacidade jurídica</a:t>
            </a:r>
            <a:r>
              <a:rPr lang="en" dirty="0"/>
              <a:t> (presumida)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b="1" dirty="0"/>
              <a:t>Erro</a:t>
            </a:r>
            <a:r>
              <a:rPr lang="en" dirty="0"/>
              <a:t> essencial, ciente a outra do erro:</a:t>
            </a:r>
          </a:p>
          <a:p>
            <a:pPr marL="1371600" lvl="2" indent="-228600" rtl="0">
              <a:spcBef>
                <a:spcPts val="0"/>
              </a:spcBef>
              <a:buFont typeface="Wingdings"/>
              <a:buChar char="§"/>
            </a:pPr>
            <a:r>
              <a:rPr lang="en" dirty="0"/>
              <a:t>quanto à natureza do negócio (doação vs. C/V);</a:t>
            </a:r>
          </a:p>
          <a:p>
            <a:pPr marL="1371600" lvl="2" indent="-228600" rtl="0">
              <a:spcBef>
                <a:spcPts val="0"/>
              </a:spcBef>
              <a:buFont typeface="Wingdings"/>
              <a:buChar char="§"/>
            </a:pPr>
            <a:r>
              <a:rPr lang="en" dirty="0"/>
              <a:t>quanto ao objeto (Bem A vs. Bem B); </a:t>
            </a:r>
          </a:p>
          <a:p>
            <a:pPr marL="1371600" lvl="2" indent="-228600" rtl="0">
              <a:spcBef>
                <a:spcPts val="0"/>
              </a:spcBef>
              <a:buFont typeface="Wingdings"/>
              <a:buChar char="§"/>
            </a:pPr>
            <a:r>
              <a:rPr lang="en" dirty="0"/>
              <a:t>quanto à pessoa (prêmio à pessoa errada) </a:t>
            </a:r>
          </a:p>
          <a:p>
            <a:pPr marL="1371600" lvl="2" indent="-228600" rtl="0">
              <a:spcBef>
                <a:spcPts val="0"/>
              </a:spcBef>
              <a:buFont typeface="Wingdings"/>
              <a:buChar char="§"/>
            </a:pPr>
            <a:r>
              <a:rPr lang="en" dirty="0"/>
              <a:t>quanto aos direitos relevantes (direito de construir)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b="1" dirty="0"/>
              <a:t>Dolo </a:t>
            </a:r>
            <a:r>
              <a:rPr lang="en" dirty="0"/>
              <a:t>(</a:t>
            </a:r>
            <a:r>
              <a:rPr lang="en" i="1" dirty="0"/>
              <a:t>dolus malus</a:t>
            </a:r>
            <a:r>
              <a:rPr lang="en" dirty="0"/>
              <a:t>), por ação ou omissão</a:t>
            </a:r>
          </a:p>
          <a:p>
            <a:pPr marL="914400" lvl="1" indent="-228600">
              <a:spcBef>
                <a:spcPts val="0"/>
              </a:spcBef>
              <a:buFont typeface="Courier New"/>
              <a:buChar char="o"/>
            </a:pPr>
            <a:r>
              <a:rPr lang="en" b="1" dirty="0"/>
              <a:t>Coação psicológica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398124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Princípios dos contratos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58508" y="1600200"/>
            <a:ext cx="7928291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3. Obrigatoriedade relativa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Obrigatoriedade: "lei entre as partes"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Relatividade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dirty="0"/>
              <a:t>Não vincula a terceiros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dirty="0"/>
              <a:t>Terceiros prejudicados podem pleitear </a:t>
            </a:r>
            <a:r>
              <a:rPr lang="en" dirty="0" smtClean="0"/>
              <a:t>anulação</a:t>
            </a:r>
            <a:endParaRPr lang="en" dirty="0"/>
          </a:p>
          <a:p>
            <a:pPr marL="1371600" lvl="2" indent="-228600" rtl="0">
              <a:spcBef>
                <a:spcPts val="0"/>
              </a:spcBef>
              <a:buFont typeface="Wingdings"/>
              <a:buChar char="§"/>
            </a:pPr>
            <a:r>
              <a:rPr lang="en" dirty="0"/>
              <a:t>Herdeiros, credores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dirty="0"/>
              <a:t>Pode beneficiar terceiros</a:t>
            </a:r>
          </a:p>
          <a:p>
            <a:pPr marL="1371600" lvl="2" indent="-228600">
              <a:spcBef>
                <a:spcPts val="0"/>
              </a:spcBef>
              <a:buFont typeface="Wingdings"/>
              <a:buChar char="§"/>
            </a:pPr>
            <a:r>
              <a:rPr lang="en" dirty="0"/>
              <a:t>Estipulação em favor de terceiro (seguro de vida</a:t>
            </a:r>
            <a:r>
              <a:rPr lang="en" dirty="0" smtClean="0"/>
              <a:t>)</a:t>
            </a:r>
          </a:p>
          <a:p>
            <a:pPr marL="1371600" lvl="2" indent="-228600">
              <a:spcBef>
                <a:spcPts val="0"/>
              </a:spcBef>
              <a:buFont typeface="Wingdings"/>
              <a:buChar char="§"/>
            </a:pPr>
            <a:r>
              <a:rPr lang="en" dirty="0" smtClean="0"/>
              <a:t>Depende de aceitaç</a:t>
            </a:r>
            <a:r>
              <a:rPr lang="en" dirty="0" smtClean="0"/>
              <a:t>ão</a:t>
            </a:r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327560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Princípios dos contratos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05590" y="1600200"/>
            <a:ext cx="798121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4. Função social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sz="2400" dirty="0" smtClean="0"/>
              <a:t>Parâmetros </a:t>
            </a:r>
            <a:r>
              <a:rPr lang="en" sz="2400" dirty="0"/>
              <a:t>de equidade e bem comum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sz="2400" dirty="0"/>
              <a:t>Violações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sz="2000" dirty="0"/>
              <a:t>Causa de domínio de mercado;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sz="2000" dirty="0"/>
              <a:t>Exercício abusivo de posição dominante de um sócio;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sz="2000" dirty="0"/>
              <a:t>Desproporcional vantagem patrimonial em situações de perigo ou necessidade, ou inexperiência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sz="2400" dirty="0"/>
              <a:t>Especialmente relevante na oferta de bens essenciais (água, energia, saúde, etc.)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433406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Oferta / proposta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Pessoal ou pública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dirty="0"/>
              <a:t>Negociação, publicidade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Certa, inequívoca, tendente à celebração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dirty="0"/>
              <a:t>Sondagens / trataivas não constituem oferta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●"/>
            </a:pPr>
            <a:r>
              <a:rPr lang="en" dirty="0"/>
              <a:t>Contém elementos necessários ao contrato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dirty="0"/>
              <a:t>Objeto</a:t>
            </a:r>
          </a:p>
          <a:p>
            <a:pPr marL="914400" lvl="1" indent="-228600" rtl="0">
              <a:spcBef>
                <a:spcPts val="0"/>
              </a:spcBef>
              <a:buFont typeface="Courier New"/>
              <a:buChar char="o"/>
            </a:pPr>
            <a:r>
              <a:rPr lang="en" dirty="0"/>
              <a:t>Valor</a:t>
            </a:r>
          </a:p>
          <a:p>
            <a:pPr marL="914400" lvl="1" indent="-228600">
              <a:spcBef>
                <a:spcPts val="0"/>
              </a:spcBef>
              <a:buFont typeface="Courier New"/>
              <a:buChar char="o"/>
            </a:pPr>
            <a:r>
              <a:rPr lang="en" dirty="0"/>
              <a:t>Condições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1476</TotalTime>
  <Words>1009</Words>
  <Application>Microsoft Macintosh PowerPoint</Application>
  <PresentationFormat>On-screen Show (4:3)</PresentationFormat>
  <Paragraphs>125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Obrigações e contratos</vt:lpstr>
      <vt:lpstr>Deveres e obrigações</vt:lpstr>
      <vt:lpstr>Obrigações e contratos</vt:lpstr>
      <vt:lpstr>Princípios</vt:lpstr>
      <vt:lpstr>Forma específica</vt:lpstr>
      <vt:lpstr> Princípios dos contratos</vt:lpstr>
      <vt:lpstr>Princípios dos contratos</vt:lpstr>
      <vt:lpstr>Princípios dos contratos</vt:lpstr>
      <vt:lpstr>Oferta / proposta</vt:lpstr>
      <vt:lpstr>Oferta / proposta</vt:lpstr>
      <vt:lpstr>Contratos e ilicitude</vt:lpstr>
      <vt:lpstr>Contratos de adesão</vt:lpstr>
      <vt:lpstr>Interpretação do c. de adesão</vt:lpstr>
      <vt:lpstr>Extinção dos contratos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Obrigações e contratos</dc:title>
  <cp:lastModifiedBy>Rafael Mafei</cp:lastModifiedBy>
  <cp:revision>6</cp:revision>
  <dcterms:modified xsi:type="dcterms:W3CDTF">2015-11-03T12:39:16Z</dcterms:modified>
</cp:coreProperties>
</file>