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74" r:id="rId2"/>
    <p:sldId id="307" r:id="rId3"/>
    <p:sldId id="305" r:id="rId4"/>
    <p:sldId id="303" r:id="rId5"/>
    <p:sldId id="312" r:id="rId6"/>
    <p:sldId id="300" r:id="rId7"/>
    <p:sldId id="316" r:id="rId8"/>
    <p:sldId id="317" r:id="rId9"/>
    <p:sldId id="313" r:id="rId10"/>
    <p:sldId id="318" r:id="rId11"/>
    <p:sldId id="309" r:id="rId12"/>
    <p:sldId id="310" r:id="rId13"/>
    <p:sldId id="311" r:id="rId14"/>
    <p:sldId id="302" r:id="rId15"/>
    <p:sldId id="320" r:id="rId16"/>
    <p:sldId id="321" r:id="rId17"/>
    <p:sldId id="298" r:id="rId18"/>
    <p:sldId id="284" r:id="rId19"/>
    <p:sldId id="282" r:id="rId20"/>
    <p:sldId id="299" r:id="rId21"/>
    <p:sldId id="322" r:id="rId22"/>
    <p:sldId id="281" r:id="rId23"/>
    <p:sldId id="361" r:id="rId24"/>
    <p:sldId id="304" r:id="rId25"/>
    <p:sldId id="362" r:id="rId26"/>
    <p:sldId id="363" r:id="rId27"/>
    <p:sldId id="335" r:id="rId28"/>
    <p:sldId id="314" r:id="rId29"/>
    <p:sldId id="332" r:id="rId30"/>
    <p:sldId id="354" r:id="rId31"/>
    <p:sldId id="352" r:id="rId32"/>
    <p:sldId id="353" r:id="rId33"/>
    <p:sldId id="360" r:id="rId34"/>
    <p:sldId id="344" r:id="rId35"/>
    <p:sldId id="259" r:id="rId36"/>
    <p:sldId id="32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BE7B2-E32B-4128-8331-A6F7F5CEDA12}" type="datetimeFigureOut">
              <a:rPr lang="pt-BR" smtClean="0"/>
              <a:t>30/08/2023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BD936-41F4-41A3-8876-C61D312BE7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14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46CE-54B5-416F-A981-1E86919CF82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7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46CE-54B5-416F-A981-1E86919CF82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46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.fcc.org.br/scielo.php?pid=S1982-03052021000300011&amp;script=sci_arttext#B2" TargetMode="External"/><Relationship Id="rId2" Type="http://schemas.openxmlformats.org/officeDocument/2006/relationships/hyperlink" Target="http://educa.fcc.org.br/scielo.php?pid=S1982-03052021000300011&amp;script=sci_arttext#B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cercomp.ufg.br/weby/up/211/o/Hist%C3%B3ria_do_Movimento_Pol%C3%ADtico_das_Pessoas_com_Defici%C3%AAncia_no_Brasil.pdf?1473201976" TargetMode="External"/><Relationship Id="rId2" Type="http://schemas.openxmlformats.org/officeDocument/2006/relationships/hyperlink" Target="https://gallaudet.edu/museum/history/the-deaf-president-now-dpn-prote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vista.ibict.br/inclusao/article/view/4029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B343E-4389-0195-80E0-1C68F5D5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656" y="1761331"/>
            <a:ext cx="8158688" cy="1822514"/>
          </a:xfrm>
        </p:spPr>
        <p:txBody>
          <a:bodyPr/>
          <a:lstStyle/>
          <a:p>
            <a:r>
              <a:rPr lang="pt-BR" dirty="0"/>
              <a:t>Educação Especial, Educação de Surdos, Língua Brasileira de Sinais</a:t>
            </a:r>
          </a:p>
        </p:txBody>
      </p:sp>
      <p:pic>
        <p:nvPicPr>
          <p:cNvPr id="1026" name="Picture 2" descr="Inclusão, sim, porque todos têm direito. - Halaman Utama | Facebook">
            <a:extLst>
              <a:ext uri="{FF2B5EF4-FFF2-40B4-BE49-F238E27FC236}">
                <a16:creationId xmlns:a16="http://schemas.microsoft.com/office/drawing/2014/main" id="{CA322A74-1C0A-77E7-6748-242608AC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6969">
            <a:off x="5198007" y="4460885"/>
            <a:ext cx="1795985" cy="17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1031045-6987-DF08-AD79-089D90DB1090}"/>
              </a:ext>
            </a:extLst>
          </p:cNvPr>
          <p:cNvSpPr txBox="1"/>
          <p:nvPr/>
        </p:nvSpPr>
        <p:spPr>
          <a:xfrm>
            <a:off x="3525185" y="3870252"/>
            <a:ext cx="4794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/>
              <a:t>Profa. Ms. Corina Albuquerque </a:t>
            </a:r>
          </a:p>
        </p:txBody>
      </p:sp>
    </p:spTree>
    <p:extLst>
      <p:ext uri="{BB962C8B-B14F-4D97-AF65-F5344CB8AC3E}">
        <p14:creationId xmlns:p14="http://schemas.microsoft.com/office/powerpoint/2010/main" val="411519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Individuals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disabilities</a:t>
            </a:r>
            <a:r>
              <a:rPr lang="pt-BR" dirty="0"/>
              <a:t> </a:t>
            </a:r>
            <a:r>
              <a:rPr lang="pt-BR" dirty="0" err="1"/>
              <a:t>education</a:t>
            </a:r>
            <a:r>
              <a:rPr lang="pt-BR" dirty="0"/>
              <a:t> </a:t>
            </a:r>
            <a:r>
              <a:rPr lang="pt-BR" dirty="0" err="1"/>
              <a:t>act</a:t>
            </a:r>
            <a:r>
              <a:rPr lang="pt-BR" dirty="0"/>
              <a:t> 1975 </a:t>
            </a:r>
          </a:p>
        </p:txBody>
      </p:sp>
      <p:pic>
        <p:nvPicPr>
          <p:cNvPr id="11266" name="Picture 2" descr="Individuals with Disabilities Education Act (IDEA) Website header image. Pictures of various infants, toddlers, children and youth and their parents, teachers or service providers.">
            <a:extLst>
              <a:ext uri="{FF2B5EF4-FFF2-40B4-BE49-F238E27FC236}">
                <a16:creationId xmlns:a16="http://schemas.microsoft.com/office/drawing/2014/main" id="{65F90735-957F-1826-0395-681EFF039F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75" y="2086465"/>
            <a:ext cx="7497628" cy="399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D02C90C-2F33-B4FB-C482-661163BF60F0}"/>
              </a:ext>
            </a:extLst>
          </p:cNvPr>
          <p:cNvSpPr txBox="1"/>
          <p:nvPr/>
        </p:nvSpPr>
        <p:spPr>
          <a:xfrm>
            <a:off x="10133351" y="3612630"/>
            <a:ext cx="103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Idea</a:t>
            </a:r>
          </a:p>
        </p:txBody>
      </p:sp>
    </p:spTree>
    <p:extLst>
      <p:ext uri="{BB962C8B-B14F-4D97-AF65-F5344CB8AC3E}">
        <p14:creationId xmlns:p14="http://schemas.microsoft.com/office/powerpoint/2010/main" val="76202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Educação especial de cegos e de surdos em internatos, repetindo o cenário europeu. Nessa época foi introduzido o sistema Braille de escrita para os cegos e, entre 1880 e 1960;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Século XX estabeleceram-se as escolas especiais para crianças com deficiência mental (atualmente reconhecida como deficiência intelectual) em redes paralelas ao ensino público, devido à omissão do Estado;</a:t>
            </a:r>
          </a:p>
        </p:txBody>
      </p:sp>
    </p:spTree>
    <p:extLst>
      <p:ext uri="{BB962C8B-B14F-4D97-AF65-F5344CB8AC3E}">
        <p14:creationId xmlns:p14="http://schemas.microsoft.com/office/powerpoint/2010/main" val="2875795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128D9-6540-FDA8-2530-E34BE6864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0CA2BC-A8EB-658F-1BAC-89C2911FB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Associações Pestalozzi;</a:t>
            </a:r>
          </a:p>
          <a:p>
            <a:r>
              <a:rPr lang="pt-BR" dirty="0"/>
              <a:t>Associações de Pais e Amigos dos Excepcionais (Apae);</a:t>
            </a:r>
          </a:p>
          <a:p>
            <a:r>
              <a:rPr lang="pt-BR" dirty="0"/>
              <a:t>As pessoas com deficiência física eram atendidas na área da saúde, em centros de reabilitação mantidos por iniciativa não governamental (década 50/60 em decorrência epidemia de poliomielite);</a:t>
            </a:r>
          </a:p>
          <a:p>
            <a:r>
              <a:rPr lang="pt-BR" dirty="0"/>
              <a:t>Legião Brasileira de Assistência (LBA), até meados da década de 1990.</a:t>
            </a:r>
          </a:p>
        </p:txBody>
      </p:sp>
    </p:spTree>
    <p:extLst>
      <p:ext uri="{BB962C8B-B14F-4D97-AF65-F5344CB8AC3E}">
        <p14:creationId xmlns:p14="http://schemas.microsoft.com/office/powerpoint/2010/main" val="3130333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128D9-6540-FDA8-2530-E34BE6864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0CA2BC-A8EB-658F-1BAC-89C2911FB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9601196" cy="331893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z="2500" dirty="0"/>
              <a:t>1986 a Coordenadoria Nacional para Integração da Pessoa </a:t>
            </a:r>
            <a:r>
              <a:rPr lang="pt-BR" sz="2500" b="1" dirty="0"/>
              <a:t>Portadora de Deficiência </a:t>
            </a:r>
            <a:r>
              <a:rPr lang="pt-BR" sz="2500" dirty="0"/>
              <a:t>(Corde) – responsável pela Política Nacional para Integração da Pessoa Portadora de Deficiência;</a:t>
            </a:r>
          </a:p>
          <a:p>
            <a:pPr algn="just"/>
            <a:r>
              <a:rPr lang="pt-BR" sz="2500" dirty="0"/>
              <a:t>A Constituinte e os Portadores de Deficiência”, realizado em várias capitais brasileiras pelo Ministério da Cultura entre 1986 e 1987;</a:t>
            </a:r>
          </a:p>
          <a:p>
            <a:pPr algn="just"/>
            <a:r>
              <a:rPr lang="pt-BR" sz="2500" dirty="0"/>
              <a:t>1999 - Conselho Nacional dos Direitos da Pessoa com Deficiência (</a:t>
            </a:r>
            <a:r>
              <a:rPr lang="pt-BR" sz="2500" dirty="0" err="1"/>
              <a:t>Conade</a:t>
            </a:r>
            <a:r>
              <a:rPr lang="pt-BR" sz="2500" dirty="0"/>
              <a:t>);</a:t>
            </a:r>
          </a:p>
          <a:p>
            <a:pPr algn="just"/>
            <a:r>
              <a:rPr lang="pt-BR" sz="2500" dirty="0"/>
              <a:t>1° Encontro Nacional de Entidades de Pessoas Deficientes, realizado em 1980, no Ministério da Cultura;</a:t>
            </a:r>
          </a:p>
          <a:p>
            <a:pPr marL="0" indent="0" algn="just">
              <a:buNone/>
            </a:pPr>
            <a:endParaRPr lang="pt-BR" sz="2500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487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810277"/>
            <a:ext cx="9601200" cy="1303337"/>
          </a:xfrm>
        </p:spPr>
        <p:txBody>
          <a:bodyPr>
            <a:noAutofit/>
          </a:bodyPr>
          <a:lstStyle/>
          <a:p>
            <a:r>
              <a:rPr lang="pt-BR" sz="3000" dirty="0"/>
              <a:t>Movimentos Sociais</a:t>
            </a:r>
            <a:br>
              <a:rPr lang="pt-BR" sz="3000" dirty="0"/>
            </a:br>
            <a:r>
              <a:rPr lang="pt-BR" sz="3000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9469" y="1894474"/>
            <a:ext cx="6145967" cy="4427432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A Coalizão Pró-Federação Nacional de Entidades de Pessoas Deficientes </a:t>
            </a:r>
          </a:p>
          <a:p>
            <a:pPr algn="just"/>
            <a:r>
              <a:rPr lang="pt-BR" dirty="0"/>
              <a:t>A Coalizão Pró-Federação Nacional de Entidades de Pessoas Deficientes foi criada em 1979, quando, pela primeira vez, organizações de diferentes Estados e tipos de deficiência se reuniram para traçar estratégias de luta por direitos. </a:t>
            </a:r>
          </a:p>
          <a:p>
            <a:pPr algn="just"/>
            <a:r>
              <a:rPr lang="pt-BR" dirty="0"/>
              <a:t>Lia Crespo, jornalista e militante paulista, destaca o momento político basilar do movimento das pessoas com deficiência na luta por cidadania;</a:t>
            </a:r>
          </a:p>
        </p:txBody>
      </p:sp>
      <p:pic>
        <p:nvPicPr>
          <p:cNvPr id="1026" name="Picture 2" descr="A viagem que transformou o modo de enxergar a vida. Lia ...">
            <a:extLst>
              <a:ext uri="{FF2B5EF4-FFF2-40B4-BE49-F238E27FC236}">
                <a16:creationId xmlns:a16="http://schemas.microsoft.com/office/drawing/2014/main" id="{66D0E312-AB5B-4FB5-E039-7462D959D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r="20111"/>
          <a:stretch/>
        </p:blipFill>
        <p:spPr bwMode="auto">
          <a:xfrm>
            <a:off x="7330190" y="1989692"/>
            <a:ext cx="4052341" cy="358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163F215-CCF3-F869-D7E4-9225F14DF87B}"/>
              </a:ext>
            </a:extLst>
          </p:cNvPr>
          <p:cNvSpPr txBox="1"/>
          <p:nvPr/>
        </p:nvSpPr>
        <p:spPr>
          <a:xfrm>
            <a:off x="8769246" y="5726243"/>
            <a:ext cx="200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Lia Crespo</a:t>
            </a:r>
          </a:p>
        </p:txBody>
      </p:sp>
    </p:spTree>
    <p:extLst>
      <p:ext uri="{BB962C8B-B14F-4D97-AF65-F5344CB8AC3E}">
        <p14:creationId xmlns:p14="http://schemas.microsoft.com/office/powerpoint/2010/main" val="55498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000" dirty="0"/>
              <a:t>Movimentos Sociais</a:t>
            </a:r>
            <a:br>
              <a:rPr lang="pt-BR" sz="3000" dirty="0"/>
            </a:br>
            <a:r>
              <a:rPr lang="pt-BR" sz="3000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458" y="2437010"/>
            <a:ext cx="5078542" cy="3903829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Manifestação Cinelândia: Rio de Janeiro, em abril de 1981;</a:t>
            </a:r>
          </a:p>
          <a:p>
            <a:pPr algn="just"/>
            <a:r>
              <a:rPr lang="pt-BR" dirty="0"/>
              <a:t>Participaram cerca de 200 pessoas com deficiência somadas às pessoas sem deficiência;</a:t>
            </a:r>
          </a:p>
        </p:txBody>
      </p:sp>
      <p:pic>
        <p:nvPicPr>
          <p:cNvPr id="8194" name="Picture 2" descr="As condições limitadoras do funcionamento humano somente se tornam uma  deficiência se a pessoa enfrentar barreiras de acesso">
            <a:extLst>
              <a:ext uri="{FF2B5EF4-FFF2-40B4-BE49-F238E27FC236}">
                <a16:creationId xmlns:a16="http://schemas.microsoft.com/office/drawing/2014/main" id="{B71F6CCD-283D-445F-135A-8D731D6F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59" y="1624906"/>
            <a:ext cx="3279900" cy="426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AE2EFE0-9678-9F2D-CD0A-85A0158D3A36}"/>
              </a:ext>
            </a:extLst>
          </p:cNvPr>
          <p:cNvSpPr txBox="1"/>
          <p:nvPr/>
        </p:nvSpPr>
        <p:spPr>
          <a:xfrm>
            <a:off x="7925733" y="5887111"/>
            <a:ext cx="1900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Redalyc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6770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77200"/>
            <a:ext cx="9601196" cy="1303867"/>
          </a:xfrm>
        </p:spPr>
        <p:txBody>
          <a:bodyPr>
            <a:noAutofit/>
          </a:bodyPr>
          <a:lstStyle/>
          <a:p>
            <a:r>
              <a:rPr lang="pt-BR" sz="3000" dirty="0"/>
              <a:t>Movimentos Sociais</a:t>
            </a:r>
            <a:br>
              <a:rPr lang="pt-BR" sz="3000" dirty="0"/>
            </a:br>
            <a:r>
              <a:rPr lang="pt-BR" sz="3000" dirty="0"/>
              <a:t>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D1DF7F5-CBEC-FA10-61E8-5D403970B5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07" y="1634065"/>
            <a:ext cx="3948191" cy="45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 EDUCAÇÃO DE SURDOS EM DUQUE DE CAXIAS: MARCOS HISTÓRICOS">
            <a:extLst>
              <a:ext uri="{FF2B5EF4-FFF2-40B4-BE49-F238E27FC236}">
                <a16:creationId xmlns:a16="http://schemas.microsoft.com/office/drawing/2014/main" id="{C3AA7BCA-A2F5-052E-253F-974DCE53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18" y="877200"/>
            <a:ext cx="2923530" cy="54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F6C6F65-2E9A-066E-5C76-A5F363B26721}"/>
              </a:ext>
            </a:extLst>
          </p:cNvPr>
          <p:cNvSpPr txBox="1"/>
          <p:nvPr/>
        </p:nvSpPr>
        <p:spPr>
          <a:xfrm>
            <a:off x="5047621" y="3979009"/>
            <a:ext cx="1900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Redalyc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6630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4026" y="667869"/>
            <a:ext cx="9601200" cy="1303337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84026" y="1971206"/>
            <a:ext cx="5501390" cy="390249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Em 1973, o MEC cria o Centro Nacional de Educação Especial – CENESP, responsável pela gerência da educação especial no Brasil, que, sob a égide integracionista, impulsionou ações educacionais voltadas às pessoas com deficiência e às pessoas com superdotação, mas ainda configuradas por campanhas assistenciais e iniciativas isoladas do Estado. </a:t>
            </a:r>
            <a:endParaRPr lang="pt-BR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Descrição da imagem: Solenidade de inauguração do CENESP. No centro da imagem, à direita, Sarah Couto Cesar, diretora-geral do CENESP, e à esquerda, Jarbas Passarinho, Ministro da Educação, participam do descerramento da fita de inauguração. No canto direito da foto, em primeiro plano, os diretores do Instituto Nacional de Educação dos Surdos (INES) e do Instituto Benjamin Constant (IBC) observam o ato. Ao fundo, um grupo de pessoas também acompanham a solenidade. Entre elas, autoridades públicas, representantes da sociedade civil e assessores do CENESP, como Dorina de Gouvêa Nowill e Olívia da Silva Pereira.">
            <a:extLst>
              <a:ext uri="{FF2B5EF4-FFF2-40B4-BE49-F238E27FC236}">
                <a16:creationId xmlns:a16="http://schemas.microsoft.com/office/drawing/2014/main" id="{C58225FB-C746-10DE-E772-1FBC982C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82" y="2263515"/>
            <a:ext cx="4082884" cy="31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45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O conhecimento e habilidades requeridas dizem respeito principalmente à </a:t>
            </a:r>
            <a:r>
              <a:rPr lang="pt-BR" b="1" dirty="0"/>
              <a:t>boa prática de ensino e incluem a avaliação de necessidades especiais</a:t>
            </a:r>
            <a:r>
              <a:rPr lang="pt-BR" dirty="0"/>
              <a:t>, adaptação do conteúdo curricular, utilização de tecnologia de assistência, individualização de procedimentos de ensino no sentido de abarcar uma variedade maior de habilidades, </a:t>
            </a:r>
            <a:r>
              <a:rPr lang="pt-BR" dirty="0" err="1"/>
              <a:t>etc</a:t>
            </a:r>
            <a:r>
              <a:rPr lang="pt-BR" dirty="0"/>
              <a:t>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O sucesso de escolas inclusivas depende em muito da identificação precoce, avaliação e estimulação de crianças </a:t>
            </a:r>
            <a:r>
              <a:rPr lang="pt-BR" dirty="0" err="1"/>
              <a:t>pré</a:t>
            </a:r>
            <a:r>
              <a:rPr lang="pt-BR" dirty="0"/>
              <a:t>- escolares com necessidades educacionais especiais.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BDA151F-EA8E-1C23-B425-86843C4E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82663"/>
            <a:ext cx="9601200" cy="1303337"/>
          </a:xfrm>
        </p:spPr>
        <p:txBody>
          <a:bodyPr>
            <a:noAutofit/>
          </a:bodyPr>
          <a:lstStyle/>
          <a:p>
            <a:r>
              <a:rPr lang="pt-BR" sz="3000" b="1" dirty="0"/>
              <a:t>Declaração de Salamanca - Sobre Princípios, Políticas e Práticas na Área das Necessidades Educativas Especiais (1994)</a:t>
            </a:r>
            <a:br>
              <a:rPr lang="pt-BR" sz="3000" b="1" dirty="0"/>
            </a:br>
            <a:r>
              <a:rPr lang="pt-BR" sz="3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0672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Inclusão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322" y="2556932"/>
            <a:ext cx="9601196" cy="3318936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Lei 10.436/2002 é específica para a pessoa surda e tornou oficial a Língua Brasileira de Sinais (Libras), mantido o português escrito como segunda língua;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Decreto 5626/2005 define a educação bilíngue, a formação de tradutores e guias-intérpretes de Libras, cuja profissão foi regulamentada pela Lei 12.319/2010, permitindo concursos públicos e contratação desses profissionais;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As pessoas cegas ou com baixa visão, após a Lei 11.126/2005 e o Decreto 5904/2006, podem ingressar e permanecer com o cão-guia em ambientes e transportes coletivos, em lugar preferencial demarcado.</a:t>
            </a:r>
          </a:p>
        </p:txBody>
      </p:sp>
    </p:spTree>
    <p:extLst>
      <p:ext uri="{BB962C8B-B14F-4D97-AF65-F5344CB8AC3E}">
        <p14:creationId xmlns:p14="http://schemas.microsoft.com/office/powerpoint/2010/main" val="379509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Franco Basaglia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As políticas públicas integracionistas destinadas às pessoas com deficiência são específicas, isoladas e habitualmente restritas à saúde, assistência social e educação especial em escolas segregadas. Na integração, as pessoas com deficiência são representadas pelos profissionais e familiares, sem voz e sem atuação;</a:t>
            </a:r>
          </a:p>
        </p:txBody>
      </p:sp>
    </p:spTree>
    <p:extLst>
      <p:ext uri="{BB962C8B-B14F-4D97-AF65-F5344CB8AC3E}">
        <p14:creationId xmlns:p14="http://schemas.microsoft.com/office/powerpoint/2010/main" val="4098747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Inclusão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987" y="2706834"/>
            <a:ext cx="7998501" cy="331893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Lei 8.112/1990 determinou a reserva de cargos nos concursos públicos e a Lei 8.213/1991 estabeleceu a reserva de 2 a 5% dos cargos nas empresas com 100 ou mais empregados, para beneficiários reabilitados e pessoas com deficiência capacitadas profissionalmente.</a:t>
            </a:r>
          </a:p>
        </p:txBody>
      </p:sp>
    </p:spTree>
    <p:extLst>
      <p:ext uri="{BB962C8B-B14F-4D97-AF65-F5344CB8AC3E}">
        <p14:creationId xmlns:p14="http://schemas.microsoft.com/office/powerpoint/2010/main" val="2067021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Inclusão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987" y="2706834"/>
            <a:ext cx="7998501" cy="331893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Lei 8.112/1990 determinou a reserva de cargos nos concursos públicos e a Lei 8.213/1991 estabeleceu a reserva de 2 a 5% dos cargos nas empresas com 100 ou mais empregados, para beneficiários reabilitados e pessoas com deficiência capacitadas profissionalmente.</a:t>
            </a:r>
          </a:p>
        </p:txBody>
      </p:sp>
    </p:spTree>
    <p:extLst>
      <p:ext uri="{BB962C8B-B14F-4D97-AF65-F5344CB8AC3E}">
        <p14:creationId xmlns:p14="http://schemas.microsoft.com/office/powerpoint/2010/main" val="667199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Política Nacional de Educação especial na Perspectiva da Educação inclusiva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 educação especial se organizou tradicionalmente como atendimento educacional especializado substitutivo ao ensino comum;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fundamentada no conceito de normalidade/anormalidade, determina formas de atendimento clínico-terapêuticos fortemente ancorados nos testes psicométricos que, por meio de diagnósticos, definem as práticas escolares para os alunos com deficiência;</a:t>
            </a:r>
          </a:p>
        </p:txBody>
      </p:sp>
    </p:spTree>
    <p:extLst>
      <p:ext uri="{BB962C8B-B14F-4D97-AF65-F5344CB8AC3E}">
        <p14:creationId xmlns:p14="http://schemas.microsoft.com/office/powerpoint/2010/main" val="2676453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4026" y="667869"/>
            <a:ext cx="9601200" cy="1303337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84026" y="1971206"/>
            <a:ext cx="9601200" cy="390249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 Lei nº 5.692/71, que altera a LDBEN de 1961, ao definir “tratamento especial” para os </a:t>
            </a:r>
            <a:r>
              <a:rPr lang="pt-BR" dirty="0" err="1"/>
              <a:t>alunoscom</a:t>
            </a:r>
            <a:r>
              <a:rPr lang="pt-BR" dirty="0"/>
              <a:t> “deficiências físicas, mentais, os que se encontram em atraso considerável quanto à idade regular de matrícula e os superdotados”, não promove a organização de um sistema de ensino capaz de atender às necessidades educacionais especiais e acaba reforçando o encaminhamento dos alunos para as classes e escolas especiais</a:t>
            </a:r>
            <a:endParaRPr lang="pt-BR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3791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CBD8E69A-6C28-A3B0-85EF-3E860DF3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Convenção sobre os Direitos das Pessoas com Deficiência 2009 Nova York</a:t>
            </a:r>
            <a:br>
              <a:rPr lang="pt-BR" dirty="0"/>
            </a:br>
            <a:endParaRPr lang="pt-BR" dirty="0"/>
          </a:p>
        </p:txBody>
      </p:sp>
      <p:pic>
        <p:nvPicPr>
          <p:cNvPr id="6146" name="Picture 2" descr="Convenção sobre os Direitos das Pessoas com Deficiência - Direitos Humanos">
            <a:extLst>
              <a:ext uri="{FF2B5EF4-FFF2-40B4-BE49-F238E27FC236}">
                <a16:creationId xmlns:a16="http://schemas.microsoft.com/office/drawing/2014/main" id="{DC1595FF-518A-6797-31DB-8A0919A4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1974407"/>
            <a:ext cx="4096609" cy="40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6A16D28-1F56-BB5D-15AC-3BD0BB47C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422" y="2285999"/>
            <a:ext cx="5792008" cy="278168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6D832CF-4EA0-95BF-7014-3E285A07CCD2}"/>
              </a:ext>
            </a:extLst>
          </p:cNvPr>
          <p:cNvSpPr txBox="1"/>
          <p:nvPr/>
        </p:nvSpPr>
        <p:spPr>
          <a:xfrm>
            <a:off x="6096000" y="5875868"/>
            <a:ext cx="196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MEC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D0A364-C390-1AA5-0C88-23065F59202B}"/>
              </a:ext>
            </a:extLst>
          </p:cNvPr>
          <p:cNvSpPr txBox="1"/>
          <p:nvPr/>
        </p:nvSpPr>
        <p:spPr>
          <a:xfrm>
            <a:off x="7838605" y="5010113"/>
            <a:ext cx="3013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Nada sobre nós, sem nós</a:t>
            </a:r>
          </a:p>
          <a:p>
            <a:r>
              <a:rPr lang="pt-BR" dirty="0"/>
              <a:t>*única convenção com status constitucional</a:t>
            </a:r>
          </a:p>
        </p:txBody>
      </p:sp>
    </p:spTree>
    <p:extLst>
      <p:ext uri="{BB962C8B-B14F-4D97-AF65-F5344CB8AC3E}">
        <p14:creationId xmlns:p14="http://schemas.microsoft.com/office/powerpoint/2010/main" val="151054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53194-6A88-553D-FCE1-754740D5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CID e CIF deficiência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192FAD-9CDE-56AC-C188-11EB4501DEFE}"/>
              </a:ext>
            </a:extLst>
          </p:cNvPr>
          <p:cNvSpPr txBox="1"/>
          <p:nvPr/>
        </p:nvSpPr>
        <p:spPr>
          <a:xfrm>
            <a:off x="2423522" y="2736547"/>
            <a:ext cx="811456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dirty="0"/>
              <a:t>O desenvolvimento de uma terminologia formal relacionada à funcionalidade e à incapacidade constitui um desafio, especialmente devido à </a:t>
            </a:r>
            <a:r>
              <a:rPr lang="pt-BR" sz="2200" dirty="0" err="1"/>
              <a:t>ambigüidade</a:t>
            </a:r>
            <a:r>
              <a:rPr lang="pt-BR" sz="2200" dirty="0"/>
              <a:t> conceitual dentro deste campo;</a:t>
            </a:r>
          </a:p>
          <a:p>
            <a:pPr algn="just"/>
            <a:r>
              <a:rPr lang="pt-BR" sz="2200" dirty="0"/>
              <a:t>CIF é a “universalização” do entendimento de deficiência ou incapacidade, pois reconhece a população inteira como sendo passível de apresentar uma doença crônica, deficiência ou incapacidade, como uma condição humana compartilhada2</a:t>
            </a:r>
          </a:p>
        </p:txBody>
      </p:sp>
    </p:spTree>
    <p:extLst>
      <p:ext uri="{BB962C8B-B14F-4D97-AF65-F5344CB8AC3E}">
        <p14:creationId xmlns:p14="http://schemas.microsoft.com/office/powerpoint/2010/main" val="3308071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53194-6A88-553D-FCE1-754740D5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09614"/>
            <a:ext cx="9601196" cy="1303867"/>
          </a:xfrm>
        </p:spPr>
        <p:txBody>
          <a:bodyPr/>
          <a:lstStyle/>
          <a:p>
            <a:r>
              <a:rPr lang="pt-BR" dirty="0"/>
              <a:t>CID e CIF deficiência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BE8C35A-1284-4340-4B35-68BBDA4B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98" y="1400436"/>
            <a:ext cx="7919804" cy="49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7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Intersetorialidade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9F805B2-E8BB-1D79-DAC4-7D4D08965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80153" cy="331893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 intersetorialidade surge como estratégia para a atenção primaria na Declaração de Alma-Ata, quando se destaca a necessidade de articulação do setor saúde com outros setores da sociedade para intervenções na atenção primária dada a complexidade dos problemas a serem enfrentados neste </a:t>
            </a:r>
            <a:r>
              <a:rPr lang="pt-BR" dirty="0" err="1"/>
              <a:t>camp</a:t>
            </a:r>
            <a:endParaRPr lang="pt-BR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 descr="Busca Ativa Escolar Temas">
            <a:extLst>
              <a:ext uri="{FF2B5EF4-FFF2-40B4-BE49-F238E27FC236}">
                <a16:creationId xmlns:a16="http://schemas.microsoft.com/office/drawing/2014/main" id="{03AFC485-3BD3-16D8-88F7-7054BC55B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475" y="2439073"/>
            <a:ext cx="3526123" cy="30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3F19EA7-E385-4C9C-E3C6-67019CF229FC}"/>
              </a:ext>
            </a:extLst>
          </p:cNvPr>
          <p:cNvSpPr txBox="1"/>
          <p:nvPr/>
        </p:nvSpPr>
        <p:spPr>
          <a:xfrm>
            <a:off x="8544393" y="5636302"/>
            <a:ext cx="136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Busca Ativa Escola</a:t>
            </a:r>
          </a:p>
        </p:txBody>
      </p:sp>
    </p:spTree>
    <p:extLst>
      <p:ext uri="{BB962C8B-B14F-4D97-AF65-F5344CB8AC3E}">
        <p14:creationId xmlns:p14="http://schemas.microsoft.com/office/powerpoint/2010/main" val="4037327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469" y="2556932"/>
            <a:ext cx="5375223" cy="33189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>
                <a:solidFill>
                  <a:srgbClr val="000000"/>
                </a:solidFill>
                <a:latin typeface="+mj-lt"/>
              </a:rPr>
              <a:t>E</a:t>
            </a:r>
            <a:r>
              <a:rPr lang="pt-BR" sz="2200" b="0" i="0" dirty="0">
                <a:solidFill>
                  <a:srgbClr val="000000"/>
                </a:solidFill>
                <a:effectLst/>
                <a:latin typeface="+mj-lt"/>
              </a:rPr>
              <a:t>m países altamente desiguais como é o caso do Brasil, a escola acaba assumindo não apenas o processo educacional da maioria da população, mas é também a responsável pela integridade física e segurança alimentar de milhares de crianças e de jovens, o que expressa a desigualdade social e a precarização das políticas de proteção social (</a:t>
            </a:r>
            <a:r>
              <a:rPr lang="pt-BR" sz="2200" b="0" i="0" baseline="30000" dirty="0">
                <a:solidFill>
                  <a:srgbClr val="000000"/>
                </a:solidFill>
                <a:effectLst/>
                <a:latin typeface="+mj-lt"/>
                <a:hlinkClick r:id="rId2"/>
              </a:rPr>
              <a:t>ALMEIDA FILHO, 2021</a:t>
            </a:r>
            <a:r>
              <a:rPr lang="pt-BR" sz="2200" b="0" i="0" dirty="0">
                <a:solidFill>
                  <a:srgbClr val="000000"/>
                </a:solidFill>
                <a:effectLst/>
                <a:latin typeface="+mj-lt"/>
              </a:rPr>
              <a:t>; </a:t>
            </a:r>
            <a:r>
              <a:rPr lang="pt-BR" sz="2200" b="0" i="0" baseline="30000" dirty="0" err="1">
                <a:solidFill>
                  <a:srgbClr val="000000"/>
                </a:solidFill>
                <a:effectLst/>
                <a:latin typeface="+mj-lt"/>
                <a:hlinkClick r:id="rId3"/>
              </a:rPr>
              <a:t>ANPEd</a:t>
            </a:r>
            <a:r>
              <a:rPr lang="pt-BR" sz="2200" b="0" i="0" baseline="30000" dirty="0">
                <a:solidFill>
                  <a:srgbClr val="000000"/>
                </a:solidFill>
                <a:effectLst/>
                <a:latin typeface="+mj-lt"/>
                <a:hlinkClick r:id="rId3"/>
              </a:rPr>
              <a:t>, 2021</a:t>
            </a:r>
            <a:r>
              <a:rPr lang="pt-BR" sz="2200" b="0" i="0" dirty="0">
                <a:solidFill>
                  <a:srgbClr val="000000"/>
                </a:solidFill>
                <a:effectLst/>
                <a:latin typeface="+mj-lt"/>
              </a:rPr>
              <a:t>)</a:t>
            </a:r>
            <a:endParaRPr lang="pt-BR" sz="2200" dirty="0">
              <a:latin typeface="+mj-lt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AA0D7CF-5154-9DD3-B7F8-748B131BB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Intersetorialidade</a:t>
            </a:r>
          </a:p>
        </p:txBody>
      </p:sp>
      <p:pic>
        <p:nvPicPr>
          <p:cNvPr id="7" name="Picture 2" descr="Busca Ativa Escolar Temas">
            <a:extLst>
              <a:ext uri="{FF2B5EF4-FFF2-40B4-BE49-F238E27FC236}">
                <a16:creationId xmlns:a16="http://schemas.microsoft.com/office/drawing/2014/main" id="{CC0357E6-3B77-43FF-973E-60A3A6B5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475" y="2439073"/>
            <a:ext cx="3526123" cy="30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27FCA5C-DAD6-49D9-2FE3-A594F17B1FFD}"/>
              </a:ext>
            </a:extLst>
          </p:cNvPr>
          <p:cNvSpPr txBox="1"/>
          <p:nvPr/>
        </p:nvSpPr>
        <p:spPr>
          <a:xfrm>
            <a:off x="8544393" y="5636302"/>
            <a:ext cx="136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Busca Ativa Escola</a:t>
            </a:r>
          </a:p>
        </p:txBody>
      </p:sp>
    </p:spTree>
    <p:extLst>
      <p:ext uri="{BB962C8B-B14F-4D97-AF65-F5344CB8AC3E}">
        <p14:creationId xmlns:p14="http://schemas.microsoft.com/office/powerpoint/2010/main" val="3570925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Intersetorialidade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469" y="2556932"/>
            <a:ext cx="5375223" cy="3318936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0000"/>
                </a:solidFill>
                <a:latin typeface="+mj-lt"/>
              </a:rPr>
              <a:t>C</a:t>
            </a:r>
            <a:r>
              <a:rPr lang="pt-BR" b="0" i="0" dirty="0">
                <a:solidFill>
                  <a:srgbClr val="000000"/>
                </a:solidFill>
                <a:effectLst/>
                <a:latin typeface="+mj-lt"/>
              </a:rPr>
              <a:t>onstrução de parcerias entre diferentes setores e segmentos sociais como: educação, saúde, assistência social, cultura, esporte, lazer, empresas privadas, organizações não-governamentais (ONGs), fundações, entidades religiosas, as três esferas de governo (Federal, Estadual e Municipal), organizações comunitárias,</a:t>
            </a:r>
            <a:endParaRPr lang="pt-BR" dirty="0">
              <a:latin typeface="+mj-lt"/>
            </a:endParaRPr>
          </a:p>
        </p:txBody>
      </p:sp>
      <p:pic>
        <p:nvPicPr>
          <p:cNvPr id="4" name="Picture 2" descr="Busca Ativa Escolar Temas">
            <a:extLst>
              <a:ext uri="{FF2B5EF4-FFF2-40B4-BE49-F238E27FC236}">
                <a16:creationId xmlns:a16="http://schemas.microsoft.com/office/drawing/2014/main" id="{73FFB6C9-4A3B-2754-48E5-449CE32B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475" y="2439073"/>
            <a:ext cx="3526123" cy="30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12992F0-C0F9-311B-78C8-157D376FF22B}"/>
              </a:ext>
            </a:extLst>
          </p:cNvPr>
          <p:cNvSpPr txBox="1"/>
          <p:nvPr/>
        </p:nvSpPr>
        <p:spPr>
          <a:xfrm>
            <a:off x="8544393" y="5636302"/>
            <a:ext cx="136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Busca Ativa Escola</a:t>
            </a:r>
          </a:p>
        </p:txBody>
      </p:sp>
    </p:spTree>
    <p:extLst>
      <p:ext uri="{BB962C8B-B14F-4D97-AF65-F5344CB8AC3E}">
        <p14:creationId xmlns:p14="http://schemas.microsoft.com/office/powerpoint/2010/main" val="3793854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Documentos Internacionais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Década de 1960 - movimento de reivindicação de direitos e a luta das pessoas com deficiência;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Modelo social da deficiência em contraposição ao modelo meramente biológico;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Modelo Biomédico – Integração e normatização (incapacidade a ser superada mediante tratamento de reabilitação);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Modelo social baseia-se nas condições de interação entre a sociedade e as pessoas com limitações funcionais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2843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509" y="974913"/>
            <a:ext cx="9601196" cy="1303867"/>
          </a:xfrm>
        </p:spPr>
        <p:txBody>
          <a:bodyPr>
            <a:noAutofit/>
          </a:bodyPr>
          <a:lstStyle/>
          <a:p>
            <a:r>
              <a:rPr lang="pt-BR" sz="2800" b="1" dirty="0"/>
              <a:t>Surdez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509" y="2556932"/>
            <a:ext cx="5764966" cy="331893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>
                <a:latin typeface="+mj-lt"/>
              </a:rPr>
              <a:t>Diagnóstico - </a:t>
            </a:r>
            <a:r>
              <a:rPr lang="pt-BR" b="0" i="0" dirty="0">
                <a:solidFill>
                  <a:srgbClr val="040C28"/>
                </a:solidFill>
                <a:effectLst/>
                <a:latin typeface="+mj-lt"/>
              </a:rPr>
              <a:t>Um audiograma mapeia sua perda auditiva por meio de uma gama de diferentes frequências de som;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pt-BR" dirty="0">
              <a:latin typeface="+mj-lt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F12490E-F8E2-FB12-E106-F931F01F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749" y="2737830"/>
            <a:ext cx="4027742" cy="267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9613FA1-1FC0-9C71-7E67-2F0FA70E7D3D}"/>
              </a:ext>
            </a:extLst>
          </p:cNvPr>
          <p:cNvSpPr txBox="1"/>
          <p:nvPr/>
        </p:nvSpPr>
        <p:spPr>
          <a:xfrm>
            <a:off x="8364511" y="5636302"/>
            <a:ext cx="1933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Hospital pequeno </a:t>
            </a:r>
            <a:r>
              <a:rPr lang="pt-BR" sz="1400" dirty="0" err="1"/>
              <a:t>principe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174941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509" y="974913"/>
            <a:ext cx="9601196" cy="1303867"/>
          </a:xfrm>
        </p:spPr>
        <p:txBody>
          <a:bodyPr>
            <a:noAutofit/>
          </a:bodyPr>
          <a:lstStyle/>
          <a:p>
            <a:r>
              <a:rPr lang="pt-BR" sz="2800" dirty="0"/>
              <a:t>Surdez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509" y="2556932"/>
            <a:ext cx="4965491" cy="331893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endParaRPr lang="pt-BR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pt-BR" dirty="0">
              <a:latin typeface="+mj-l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613FA1-1FC0-9C71-7E67-2F0FA70E7D3D}"/>
              </a:ext>
            </a:extLst>
          </p:cNvPr>
          <p:cNvSpPr txBox="1"/>
          <p:nvPr/>
        </p:nvSpPr>
        <p:spPr>
          <a:xfrm>
            <a:off x="8364511" y="5636302"/>
            <a:ext cx="1933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Fonte:Portal</a:t>
            </a:r>
            <a:r>
              <a:rPr lang="pt-BR" sz="1400" dirty="0"/>
              <a:t> Otorrinolaringologia</a:t>
            </a:r>
          </a:p>
        </p:txBody>
      </p:sp>
      <p:pic>
        <p:nvPicPr>
          <p:cNvPr id="9220" name="Picture 4" descr="Graus de perda auditiva">
            <a:extLst>
              <a:ext uri="{FF2B5EF4-FFF2-40B4-BE49-F238E27FC236}">
                <a16:creationId xmlns:a16="http://schemas.microsoft.com/office/drawing/2014/main" id="{98A70310-FB3C-AC65-776A-3B6C4B750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57" y="310569"/>
            <a:ext cx="6310235" cy="62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84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509" y="974913"/>
            <a:ext cx="9601196" cy="1303867"/>
          </a:xfrm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chemeClr val="tx1"/>
                </a:solidFill>
              </a:rPr>
              <a:t>Surdez</a:t>
            </a:r>
            <a:r>
              <a:rPr lang="pt-BR" sz="2400" dirty="0"/>
              <a:t> - </a:t>
            </a:r>
            <a:r>
              <a:rPr lang="pt-BR" sz="2400" b="1" i="0" cap="all" dirty="0">
                <a:solidFill>
                  <a:srgbClr val="000000"/>
                </a:solidFill>
                <a:effectLst/>
              </a:rPr>
              <a:t>PORTARIA Nº 1.274, DE 25 DE JUNHO DE 2013</a:t>
            </a:r>
            <a:br>
              <a:rPr lang="pt-BR" sz="2400" b="1" i="0" cap="all" dirty="0">
                <a:solidFill>
                  <a:srgbClr val="000000"/>
                </a:solidFill>
                <a:effectLst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98" y="2564151"/>
            <a:ext cx="7538876" cy="3318936"/>
          </a:xfrm>
        </p:spPr>
        <p:txBody>
          <a:bodyPr>
            <a:noAutofit/>
          </a:bodyPr>
          <a:lstStyle/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+mj-lt"/>
              </a:rPr>
              <a:t>Considerando a Portaria nº 21/SCTIE/MS, de 7 de maio de 2013, que torna pública a decisão de incorporar o Sistema de Frequência Modulada Pessoal (FM) que possibilita a acessibilidade da criança e/ou jovem com deficiência auditiva no SUS; e</a:t>
            </a:r>
          </a:p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+mj-lt"/>
              </a:rPr>
              <a:t>Considerando a necessidade constante de atualização da Tabela de Procedimentos, Medicamentos, Órteses, Próteses e Materiais Especiais do SUS, resolve:</a:t>
            </a:r>
          </a:p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+mj-lt"/>
              </a:rPr>
              <a:t>Art. 1º Fica incluído na Tabela de Procedimentos, Medicamentos, Órteses, Próteses e Materiais Especiais (OPM) do Sistema Único de Saúde (SUS) o Procedimento relacionado no Anexo I a esta Portaria.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2000" b="0" i="0" dirty="0">
              <a:solidFill>
                <a:srgbClr val="040C28"/>
              </a:solidFill>
              <a:effectLst/>
              <a:latin typeface="+mj-lt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pt-BR" sz="2000" dirty="0">
              <a:latin typeface="+mj-l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613FA1-1FC0-9C71-7E67-2F0FA70E7D3D}"/>
              </a:ext>
            </a:extLst>
          </p:cNvPr>
          <p:cNvSpPr txBox="1"/>
          <p:nvPr/>
        </p:nvSpPr>
        <p:spPr>
          <a:xfrm>
            <a:off x="8756362" y="5575310"/>
            <a:ext cx="1933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+mj-lt"/>
              </a:rPr>
              <a:t>Fonte: </a:t>
            </a:r>
            <a:r>
              <a:rPr lang="pt-BR" sz="1400" b="0" i="0" dirty="0">
                <a:effectLst/>
                <a:latin typeface="+mj-lt"/>
              </a:rPr>
              <a:t>Felippe Felix</a:t>
            </a:r>
            <a:endParaRPr lang="pt-BR" sz="1400" dirty="0">
              <a:latin typeface="+mj-lt"/>
            </a:endParaRPr>
          </a:p>
        </p:txBody>
      </p:sp>
      <p:pic>
        <p:nvPicPr>
          <p:cNvPr id="10242" name="Picture 2" descr="Aparelhos Auditivos (AASI) - Felippe Felix">
            <a:extLst>
              <a:ext uri="{FF2B5EF4-FFF2-40B4-BE49-F238E27FC236}">
                <a16:creationId xmlns:a16="http://schemas.microsoft.com/office/drawing/2014/main" id="{E1DD8919-1C80-69E7-1BEB-DA70623A3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66" y="1862033"/>
            <a:ext cx="26765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72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76" y="3620401"/>
            <a:ext cx="4332158" cy="1303867"/>
          </a:xfrm>
        </p:spPr>
        <p:txBody>
          <a:bodyPr>
            <a:normAutofit fontScale="90000"/>
          </a:bodyPr>
          <a:lstStyle/>
          <a:p>
            <a:r>
              <a:rPr lang="pt-BR" dirty="0"/>
              <a:t>Acessibilidade </a:t>
            </a:r>
            <a:r>
              <a:rPr lang="pt-BR" dirty="0" err="1"/>
              <a:t>Lak</a:t>
            </a:r>
            <a:r>
              <a:rPr lang="pt-BR" dirty="0"/>
              <a:t> Lobato</a:t>
            </a:r>
          </a:p>
        </p:txBody>
      </p:sp>
      <p:pic>
        <p:nvPicPr>
          <p:cNvPr id="4" name="a0063b9bf9b542c7b99921f10be138b9_10000000_1368316620395756_1727978420804177825_n">
            <a:hlinkClick r:id="" action="ppaction://media"/>
            <a:extLst>
              <a:ext uri="{FF2B5EF4-FFF2-40B4-BE49-F238E27FC236}">
                <a16:creationId xmlns:a16="http://schemas.microsoft.com/office/drawing/2014/main" id="{D350D1C6-4F4C-00F4-F42C-B7188A9801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535" y="552639"/>
            <a:ext cx="3236938" cy="5752721"/>
          </a:xfrm>
        </p:spPr>
      </p:pic>
    </p:spTree>
    <p:extLst>
      <p:ext uri="{BB962C8B-B14F-4D97-AF65-F5344CB8AC3E}">
        <p14:creationId xmlns:p14="http://schemas.microsoft.com/office/powerpoint/2010/main" val="8970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Acessibilidade Leo Castilho</a:t>
            </a:r>
          </a:p>
        </p:txBody>
      </p:sp>
      <p:pic>
        <p:nvPicPr>
          <p:cNvPr id="4" name="Os surdos têm voz  Leonardo Castilho  Cabine 11">
            <a:hlinkClick r:id="" action="ppaction://media"/>
            <a:extLst>
              <a:ext uri="{FF2B5EF4-FFF2-40B4-BE49-F238E27FC236}">
                <a16:creationId xmlns:a16="http://schemas.microsoft.com/office/drawing/2014/main" id="{AE93CE96-BDBF-C105-D0A6-C4EBDCD3B3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</p:spTree>
    <p:extLst>
      <p:ext uri="{BB962C8B-B14F-4D97-AF65-F5344CB8AC3E}">
        <p14:creationId xmlns:p14="http://schemas.microsoft.com/office/powerpoint/2010/main" val="14663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Referencias Bibliográficas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BERSCH, Rita. Introdução à tecnologia assistiva. 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Porto Alegre: CEDI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v. 21, 2008.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educação especial na perspectiva da inclusão escolar: abordagem bilíngue na escolarização de pessoas com surdez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2010.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Política Nacional de Educação Especial na `Perspectiva da Educação Inclusiva</a:t>
            </a: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2008.</a:t>
            </a:r>
            <a:endParaRPr lang="pt-BR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Proposta Curricular para Deficientes Visuais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1979.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Proposta Curricular para Deficientes Auditivos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1979.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CARVALHO, Maria de Fátima; SOARES, Maria Aparecida Leite. </a:t>
            </a:r>
            <a:r>
              <a:rPr lang="pt-BR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professor e o aluno com deficiência</a:t>
            </a: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Editora Cortez, 2012.</a:t>
            </a:r>
            <a:endParaRPr lang="pt-BR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FERRARI, Carla </a:t>
            </a:r>
            <a:r>
              <a:rPr lang="pt-B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Cazelato</a:t>
            </a: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SILVA, Ana Paula Ferreira. O trabalho pedagógico com alunos com deficiência visual e cegueira. 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Educação Especial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p. 100, 2022.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UNESCO. </a:t>
            </a:r>
            <a:r>
              <a:rPr lang="pt-BR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Declaração de Salamanca: Sobre Princípios, Políticas e Práticas na Área das Necessidades</a:t>
            </a: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,1994. </a:t>
            </a:r>
            <a:endParaRPr lang="pt-BR" sz="1800" dirty="0">
              <a:latin typeface="+mj-lt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8065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Referencias Bibliográficas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509" y="2690734"/>
            <a:ext cx="10247024" cy="3318936"/>
          </a:xfrm>
        </p:spPr>
        <p:txBody>
          <a:bodyPr>
            <a:noAutofit/>
          </a:bodyPr>
          <a:lstStyle/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BERSCH, Rita. Introdução à tecnologia assistiva. </a:t>
            </a:r>
            <a:r>
              <a:rPr lang="pt-BR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Porto Alegre: CEDI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v. 21, 2008.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educação especial na perspectiva da inclusão escolar: abordagem bilíngue na escolarização de pessoas com surdez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2010. 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2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Política Nacional de Educação Especial na `Perspectiva da Educação Inclusiva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2008.</a:t>
            </a:r>
            <a:endParaRPr lang="pt-B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DPN. 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Deaf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president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now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. Disponível em: 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https://gallaudet.edu/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museum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/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history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/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the-deaf-president-now-dpn-protest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/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&gt;. </a:t>
            </a:r>
            <a:endParaRPr lang="pt-BR" sz="12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IDEA.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Individuals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with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Disabilities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Education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Act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 Disponível em: &lt;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https://sites.ed.gov/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idea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/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about-idea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/#:~:text=The%20Individuals%20with%20Disabilities%20Education,related%20services%20to%20those%20children.&gt;.</a:t>
            </a:r>
            <a:endParaRPr lang="pt-BR" sz="12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UNESCO. </a:t>
            </a:r>
            <a:r>
              <a:rPr lang="pt-BR" sz="12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Declaração de Salamanca: Sobre Princípios, Políticas e Práticas na Área das Necessidades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,1994. 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effectLst/>
                <a:latin typeface="+mj-lt"/>
                <a:ea typeface="Arial" panose="020B0604020202020204" pitchFamily="34" charset="0"/>
              </a:rPr>
              <a:t>LANNA JÚNIOR, M. M. </a:t>
            </a:r>
            <a:r>
              <a:rPr lang="pt-BR" sz="1200" b="1" dirty="0">
                <a:effectLst/>
                <a:latin typeface="+mj-lt"/>
                <a:ea typeface="Arial" panose="020B0604020202020204" pitchFamily="34" charset="0"/>
              </a:rPr>
              <a:t>História do movimento político das pessoas com deficiência no Brasil</a:t>
            </a:r>
            <a:r>
              <a:rPr lang="pt-BR" sz="1200" dirty="0">
                <a:effectLst/>
                <a:latin typeface="+mj-lt"/>
                <a:ea typeface="Arial" panose="020B0604020202020204" pitchFamily="34" charset="0"/>
              </a:rPr>
              <a:t>.  Brasília: Secretaria de Direitos Humanos. Secretaria Nacional de Promoção dos Direitos da Pessoa com Deficiência, 2010. Disponível em: </a:t>
            </a:r>
            <a:r>
              <a:rPr lang="pt-BR" sz="1200" u="sng" dirty="0"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hlinkClick r:id="rId3"/>
              </a:rPr>
              <a:t>https://files.cercomp.ufg.br/weby/up/211/o/Hist%C3%B3ria_do_Movimento_Pol%C3%ADtico_das_Pessoas_com_Defici%C3%AAncia_no_Brasil.pdf?1473201976</a:t>
            </a:r>
            <a:endParaRPr lang="pt-BR" sz="12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effectLst/>
                <a:latin typeface="+mj-lt"/>
                <a:ea typeface="Arial" panose="020B0604020202020204" pitchFamily="34" charset="0"/>
              </a:rPr>
              <a:t>MAIOR, I. M. M. L. Movimento político das pessoas com deficiência: reflexões sobre a conquista de direito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. </a:t>
            </a:r>
            <a:r>
              <a:rPr lang="pt-BR" sz="1200" b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Inc. Soc.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Brasília, DF, v. 10 n</a:t>
            </a:r>
            <a:r>
              <a:rPr lang="pt-BR" sz="1200" dirty="0">
                <a:effectLst/>
                <a:latin typeface="+mj-lt"/>
                <a:ea typeface="Arial" panose="020B0604020202020204" pitchFamily="34" charset="0"/>
              </a:rPr>
              <a:t>º 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2, p. 28-36, jan./jun. 2017. Disponível em: </a:t>
            </a:r>
            <a:r>
              <a:rPr lang="pt-BR" sz="1200" u="sng" dirty="0"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hlinkClick r:id="rId4"/>
              </a:rPr>
              <a:t>http://revista.ibict.br/inclusao/article/view/4029</a:t>
            </a:r>
            <a:endParaRPr lang="pt-BR" sz="12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pt-BR" sz="1200" dirty="0">
              <a:latin typeface="+mj-lt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pt-B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925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“O papel das Classificações da OMS - CID e CIF nas definições de deficiência e incapacidade”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458" y="2620087"/>
            <a:ext cx="10157084" cy="3903829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Classificação Internacional de Doenças (CID-10);</a:t>
            </a:r>
          </a:p>
          <a:p>
            <a:pPr algn="just"/>
            <a:r>
              <a:rPr lang="pt-BR" dirty="0"/>
              <a:t>Classificação Internacional de Funcionalidade, Incapacidade e Saúde (CIF);</a:t>
            </a:r>
          </a:p>
          <a:p>
            <a:pPr algn="just"/>
            <a:r>
              <a:rPr lang="pt-BR" dirty="0"/>
              <a:t>1981 - Ano Internacional da Pessoa Deficiente, promulgado pela ONU, passou a se organizar politicamente”;</a:t>
            </a:r>
          </a:p>
          <a:p>
            <a:pPr algn="just"/>
            <a:r>
              <a:rPr lang="pt-BR" dirty="0"/>
              <a:t>Constituição de 1988;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5641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32" y="205078"/>
            <a:ext cx="9601196" cy="1303867"/>
          </a:xfrm>
        </p:spPr>
        <p:txBody>
          <a:bodyPr/>
          <a:lstStyle/>
          <a:p>
            <a:r>
              <a:rPr lang="pt-BR" dirty="0"/>
              <a:t>Documentos Internacionais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136" y="5875867"/>
            <a:ext cx="9601196" cy="680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/>
              <a:t>file:///C:/Users/Alexandre/Downloads/1890a_v2-01%20census.pdf</a:t>
            </a:r>
            <a:endParaRPr lang="pt-BR" sz="1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DCEC04-057E-AE11-7AAE-79D1F68F0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118" y="1309685"/>
            <a:ext cx="5291630" cy="46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0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Documentos Internacionais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C71578E-2FA7-E10B-16F5-0DC6EC1AD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6167" y="2498033"/>
            <a:ext cx="8159665" cy="3557994"/>
          </a:xfrm>
        </p:spPr>
      </p:pic>
    </p:spTree>
    <p:extLst>
      <p:ext uri="{BB962C8B-B14F-4D97-AF65-F5344CB8AC3E}">
        <p14:creationId xmlns:p14="http://schemas.microsoft.com/office/powerpoint/2010/main" val="1117700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Documentos Internacionais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E5726AC-95D0-0493-7CF4-5F706B9A6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0739" y="2285999"/>
            <a:ext cx="7610522" cy="3589869"/>
          </a:xfrm>
        </p:spPr>
      </p:pic>
    </p:spTree>
    <p:extLst>
      <p:ext uri="{BB962C8B-B14F-4D97-AF65-F5344CB8AC3E}">
        <p14:creationId xmlns:p14="http://schemas.microsoft.com/office/powerpoint/2010/main" val="212773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Documentos Internacionais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FBFF186-857A-3D9F-BA10-063E62AED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829" y="1963711"/>
            <a:ext cx="9084606" cy="3912157"/>
          </a:xfrm>
        </p:spPr>
      </p:pic>
    </p:spTree>
    <p:extLst>
      <p:ext uri="{BB962C8B-B14F-4D97-AF65-F5344CB8AC3E}">
        <p14:creationId xmlns:p14="http://schemas.microsoft.com/office/powerpoint/2010/main" val="3350507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B4908E5-502C-9E39-5DEA-0E0E62830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924" y="1182961"/>
            <a:ext cx="10622151" cy="4492078"/>
          </a:xfrm>
        </p:spPr>
      </p:pic>
    </p:spTree>
    <p:extLst>
      <p:ext uri="{BB962C8B-B14F-4D97-AF65-F5344CB8AC3E}">
        <p14:creationId xmlns:p14="http://schemas.microsoft.com/office/powerpoint/2010/main" val="2370617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9040</TotalTime>
  <Words>1937</Words>
  <Application>Microsoft Office PowerPoint</Application>
  <PresentationFormat>Widescreen</PresentationFormat>
  <Paragraphs>111</Paragraphs>
  <Slides>36</Slides>
  <Notes>2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3" baseType="lpstr">
      <vt:lpstr>Arial</vt:lpstr>
      <vt:lpstr>Calibri</vt:lpstr>
      <vt:lpstr>Garamond</vt:lpstr>
      <vt:lpstr>Google Sans</vt:lpstr>
      <vt:lpstr>Times New Roman</vt:lpstr>
      <vt:lpstr>Wingdings</vt:lpstr>
      <vt:lpstr>Orgânico</vt:lpstr>
      <vt:lpstr>Educação Especial, Educação de Surdos, Língua Brasileira de Sinais</vt:lpstr>
      <vt:lpstr>Franco Basaglia</vt:lpstr>
      <vt:lpstr>Documentos Internacionais</vt:lpstr>
      <vt:lpstr>“O papel das Classificações da OMS - CID e CIF nas definições de deficiência e incapacidade”</vt:lpstr>
      <vt:lpstr>Documentos Internacionais</vt:lpstr>
      <vt:lpstr>Documentos Internacionais</vt:lpstr>
      <vt:lpstr>Documentos Internacionais</vt:lpstr>
      <vt:lpstr>Documentos Internacionais</vt:lpstr>
      <vt:lpstr>Apresentação do PowerPoint</vt:lpstr>
      <vt:lpstr>Individuals with disabilities education act 1975 </vt:lpstr>
      <vt:lpstr>Brasil</vt:lpstr>
      <vt:lpstr>Brasil</vt:lpstr>
      <vt:lpstr>Brasil</vt:lpstr>
      <vt:lpstr>Movimentos Sociais  </vt:lpstr>
      <vt:lpstr>Movimentos Sociais  </vt:lpstr>
      <vt:lpstr>Movimentos Sociais  </vt:lpstr>
      <vt:lpstr>Apresentação do PowerPoint</vt:lpstr>
      <vt:lpstr>Declaração de Salamanca - Sobre Princípios, Políticas e Práticas na Área das Necessidades Educativas Especiais (1994)  </vt:lpstr>
      <vt:lpstr>Inclusão</vt:lpstr>
      <vt:lpstr>Inclusão</vt:lpstr>
      <vt:lpstr>Inclusão</vt:lpstr>
      <vt:lpstr>Política Nacional de Educação especial na Perspectiva da Educação inclusiva</vt:lpstr>
      <vt:lpstr>Apresentação do PowerPoint</vt:lpstr>
      <vt:lpstr>Convenção sobre os Direitos das Pessoas com Deficiência 2009 Nova York </vt:lpstr>
      <vt:lpstr>CID e CIF deficiência</vt:lpstr>
      <vt:lpstr>CID e CIF deficiência</vt:lpstr>
      <vt:lpstr>Intersetorialidade</vt:lpstr>
      <vt:lpstr>Intersetorialidade</vt:lpstr>
      <vt:lpstr>Intersetorialidade</vt:lpstr>
      <vt:lpstr>Surdez</vt:lpstr>
      <vt:lpstr>Surdez</vt:lpstr>
      <vt:lpstr>Surdez - PORTARIA Nº 1.274, DE 25 DE JUNHO DE 2013 </vt:lpstr>
      <vt:lpstr>Acessibilidade Lak Lobato</vt:lpstr>
      <vt:lpstr>Acessibilidade Leo Castilho</vt:lpstr>
      <vt:lpstr>Referencias Bibliográficas</vt:lpstr>
      <vt:lpstr>Referencias Bibliográficas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Avaliação das Aprendizagens na Perceptiva Inclusiva</dc:title>
  <dc:creator>Ana Silva</dc:creator>
  <cp:lastModifiedBy>Ana Silva</cp:lastModifiedBy>
  <cp:revision>25</cp:revision>
  <dcterms:created xsi:type="dcterms:W3CDTF">2023-03-16T15:22:33Z</dcterms:created>
  <dcterms:modified xsi:type="dcterms:W3CDTF">2023-08-30T18:43:08Z</dcterms:modified>
</cp:coreProperties>
</file>