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432" r:id="rId2"/>
    <p:sldId id="433" r:id="rId3"/>
    <p:sldId id="528" r:id="rId4"/>
    <p:sldId id="437" r:id="rId5"/>
    <p:sldId id="529" r:id="rId6"/>
    <p:sldId id="533" r:id="rId7"/>
    <p:sldId id="548" r:id="rId8"/>
    <p:sldId id="549" r:id="rId9"/>
    <p:sldId id="530" r:id="rId10"/>
    <p:sldId id="543" r:id="rId11"/>
    <p:sldId id="546" r:id="rId12"/>
    <p:sldId id="462" r:id="rId13"/>
    <p:sldId id="475" r:id="rId14"/>
    <p:sldId id="480" r:id="rId15"/>
    <p:sldId id="541" r:id="rId16"/>
    <p:sldId id="537" r:id="rId17"/>
    <p:sldId id="552" r:id="rId18"/>
    <p:sldId id="538" r:id="rId19"/>
    <p:sldId id="539" r:id="rId20"/>
    <p:sldId id="486" r:id="rId21"/>
    <p:sldId id="487" r:id="rId22"/>
    <p:sldId id="488" r:id="rId23"/>
    <p:sldId id="560" r:id="rId24"/>
    <p:sldId id="561" r:id="rId25"/>
    <p:sldId id="562" r:id="rId26"/>
    <p:sldId id="563" r:id="rId27"/>
    <p:sldId id="564" r:id="rId28"/>
    <p:sldId id="565" r:id="rId29"/>
    <p:sldId id="566" r:id="rId30"/>
    <p:sldId id="567" r:id="rId31"/>
    <p:sldId id="568" r:id="rId32"/>
    <p:sldId id="569" r:id="rId33"/>
    <p:sldId id="570" r:id="rId34"/>
    <p:sldId id="571" r:id="rId35"/>
    <p:sldId id="489" r:id="rId36"/>
    <p:sldId id="490" r:id="rId37"/>
    <p:sldId id="491" r:id="rId38"/>
    <p:sldId id="496" r:id="rId39"/>
    <p:sldId id="497" r:id="rId40"/>
    <p:sldId id="498" r:id="rId41"/>
    <p:sldId id="499" r:id="rId42"/>
    <p:sldId id="500" r:id="rId43"/>
    <p:sldId id="501" r:id="rId44"/>
    <p:sldId id="505" r:id="rId45"/>
    <p:sldId id="507" r:id="rId46"/>
    <p:sldId id="510" r:id="rId47"/>
    <p:sldId id="512" r:id="rId48"/>
    <p:sldId id="559" r:id="rId49"/>
    <p:sldId id="557" r:id="rId50"/>
    <p:sldId id="558" r:id="rId51"/>
    <p:sldId id="554" r:id="rId52"/>
    <p:sldId id="555" r:id="rId53"/>
    <p:sldId id="556" r:id="rId54"/>
    <p:sldId id="514" r:id="rId55"/>
    <p:sldId id="515" r:id="rId56"/>
    <p:sldId id="516" r:id="rId57"/>
  </p:sldIdLst>
  <p:sldSz cx="9144000" cy="6858000" type="screen4x3"/>
  <p:notesSz cx="7099300" cy="102346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F28"/>
    <a:srgbClr val="FFFFAB"/>
    <a:srgbClr val="7DA9DF"/>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5" autoAdjust="0"/>
    <p:restoredTop sz="94728" autoAdjust="0"/>
  </p:normalViewPr>
  <p:slideViewPr>
    <p:cSldViewPr>
      <p:cViewPr varScale="1">
        <p:scale>
          <a:sx n="69" d="100"/>
          <a:sy n="69" d="100"/>
        </p:scale>
        <p:origin x="-38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13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iagrams/_rels/data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 Id="rId4" Type="http://schemas.openxmlformats.org/officeDocument/2006/relationships/image" Target="../media/image74.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 Id="rId4" Type="http://schemas.openxmlformats.org/officeDocument/2006/relationships/image" Target="../media/image7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C1200-A58E-4799-ADFF-72667D1CAB96}" type="doc">
      <dgm:prSet loTypeId="urn:microsoft.com/office/officeart/2005/8/layout/chevron2" loCatId="list" qsTypeId="urn:microsoft.com/office/officeart/2005/8/quickstyle/3d2" qsCatId="3D" csTypeId="urn:microsoft.com/office/officeart/2005/8/colors/colorful2" csCatId="colorful" phldr="1"/>
      <dgm:spPr/>
      <dgm:t>
        <a:bodyPr/>
        <a:lstStyle/>
        <a:p>
          <a:endParaRPr lang="pt-BR"/>
        </a:p>
      </dgm:t>
    </dgm:pt>
    <dgm:pt modelId="{5D193BEE-C442-4638-940E-FDD57B382F6D}">
      <dgm:prSet phldrT="[Texto]"/>
      <dgm:spPr/>
      <dgm:t>
        <a:bodyPr/>
        <a:lstStyle/>
        <a:p>
          <a:r>
            <a:rPr lang="pt-BR" smtClean="0">
              <a:effectLst>
                <a:outerShdw blurRad="38100" dist="38100" dir="2700000" algn="tl">
                  <a:srgbClr val="000000">
                    <a:alpha val="43137"/>
                  </a:srgbClr>
                </a:outerShdw>
              </a:effectLst>
            </a:rPr>
            <a:t>Fase I</a:t>
          </a:r>
          <a:endParaRPr lang="pt-BR" dirty="0">
            <a:effectLst>
              <a:outerShdw blurRad="38100" dist="38100" dir="2700000" algn="tl">
                <a:srgbClr val="000000">
                  <a:alpha val="43137"/>
                </a:srgbClr>
              </a:outerShdw>
            </a:effectLst>
          </a:endParaRPr>
        </a:p>
      </dgm:t>
    </dgm:pt>
    <dgm:pt modelId="{3C194E4F-D4F0-4F33-9BBD-91A3EA98DBE9}" type="parTrans" cxnId="{05BA3B90-F993-4D54-8FD2-1BFAAEDD9737}">
      <dgm:prSet/>
      <dgm:spPr/>
      <dgm:t>
        <a:bodyPr/>
        <a:lstStyle/>
        <a:p>
          <a:endParaRPr lang="pt-BR"/>
        </a:p>
      </dgm:t>
    </dgm:pt>
    <dgm:pt modelId="{76AC6767-75FB-43FD-BDEB-2C7965C3D039}" type="sibTrans" cxnId="{05BA3B90-F993-4D54-8FD2-1BFAAEDD9737}">
      <dgm:prSet/>
      <dgm:spPr/>
      <dgm:t>
        <a:bodyPr/>
        <a:lstStyle/>
        <a:p>
          <a:endParaRPr lang="pt-BR"/>
        </a:p>
      </dgm:t>
    </dgm:pt>
    <dgm:pt modelId="{B3749C3D-342E-4CE8-816F-C3711B29D10C}">
      <dgm:prSet phldrT="[Texto]"/>
      <dgm:spPr/>
      <dgm:t>
        <a:bodyPr/>
        <a:lstStyle/>
        <a:p>
          <a:r>
            <a:rPr lang="pt-BR" dirty="0" smtClean="0"/>
            <a:t>Concepção do Parque Tecnológico</a:t>
          </a:r>
          <a:endParaRPr lang="pt-BR" dirty="0"/>
        </a:p>
      </dgm:t>
    </dgm:pt>
    <dgm:pt modelId="{B12FC8CF-53CF-4962-BE9F-5AB4A62F62EA}" type="parTrans" cxnId="{88D33C0D-3FA9-4690-8337-54458705936F}">
      <dgm:prSet/>
      <dgm:spPr/>
      <dgm:t>
        <a:bodyPr/>
        <a:lstStyle/>
        <a:p>
          <a:endParaRPr lang="pt-BR"/>
        </a:p>
      </dgm:t>
    </dgm:pt>
    <dgm:pt modelId="{8014DAD5-56FD-49B2-B30C-C6FB45DE92F9}" type="sibTrans" cxnId="{88D33C0D-3FA9-4690-8337-54458705936F}">
      <dgm:prSet/>
      <dgm:spPr/>
      <dgm:t>
        <a:bodyPr/>
        <a:lstStyle/>
        <a:p>
          <a:endParaRPr lang="pt-BR"/>
        </a:p>
      </dgm:t>
    </dgm:pt>
    <dgm:pt modelId="{540EF34F-7E33-4932-B041-DC93547AEF70}">
      <dgm:prSet phldrT="[Texto]"/>
      <dgm:spPr/>
      <dgm:t>
        <a:bodyPr/>
        <a:lstStyle/>
        <a:p>
          <a:r>
            <a:rPr lang="pt-BR" smtClean="0">
              <a:effectLst>
                <a:outerShdw blurRad="38100" dist="38100" dir="2700000" algn="tl">
                  <a:srgbClr val="000000">
                    <a:alpha val="43137"/>
                  </a:srgbClr>
                </a:outerShdw>
              </a:effectLst>
            </a:rPr>
            <a:t>Fase II</a:t>
          </a:r>
          <a:endParaRPr lang="pt-BR" dirty="0">
            <a:effectLst>
              <a:outerShdw blurRad="38100" dist="38100" dir="2700000" algn="tl">
                <a:srgbClr val="000000">
                  <a:alpha val="43137"/>
                </a:srgbClr>
              </a:outerShdw>
            </a:effectLst>
          </a:endParaRPr>
        </a:p>
      </dgm:t>
    </dgm:pt>
    <dgm:pt modelId="{9BC17033-166B-401F-AEFB-FED59FB5F0BA}" type="parTrans" cxnId="{081B21F7-2394-4332-B4A6-0BB89A90C2E6}">
      <dgm:prSet/>
      <dgm:spPr/>
      <dgm:t>
        <a:bodyPr/>
        <a:lstStyle/>
        <a:p>
          <a:endParaRPr lang="pt-BR"/>
        </a:p>
      </dgm:t>
    </dgm:pt>
    <dgm:pt modelId="{8C683EF7-6EA8-4754-81FA-B39A824D9BF4}" type="sibTrans" cxnId="{081B21F7-2394-4332-B4A6-0BB89A90C2E6}">
      <dgm:prSet/>
      <dgm:spPr/>
      <dgm:t>
        <a:bodyPr/>
        <a:lstStyle/>
        <a:p>
          <a:endParaRPr lang="pt-BR"/>
        </a:p>
      </dgm:t>
    </dgm:pt>
    <dgm:pt modelId="{4DE797F9-5486-4C54-8775-3D9038F9D93B}">
      <dgm:prSet phldrT="[Texto]"/>
      <dgm:spPr/>
      <dgm:t>
        <a:bodyPr/>
        <a:lstStyle/>
        <a:p>
          <a:r>
            <a:rPr lang="pt-BR" dirty="0" smtClean="0"/>
            <a:t>Planejamento do empreendimento</a:t>
          </a:r>
          <a:endParaRPr lang="pt-BR" dirty="0"/>
        </a:p>
      </dgm:t>
    </dgm:pt>
    <dgm:pt modelId="{AF053356-427C-444E-882C-534C0838BA0A}" type="parTrans" cxnId="{5D12227B-5B7B-46D5-AD1D-3471907AA503}">
      <dgm:prSet/>
      <dgm:spPr/>
      <dgm:t>
        <a:bodyPr/>
        <a:lstStyle/>
        <a:p>
          <a:endParaRPr lang="pt-BR"/>
        </a:p>
      </dgm:t>
    </dgm:pt>
    <dgm:pt modelId="{C3A42C0D-41B2-4C09-9F0E-CFDC8A0EB82F}" type="sibTrans" cxnId="{5D12227B-5B7B-46D5-AD1D-3471907AA503}">
      <dgm:prSet/>
      <dgm:spPr/>
      <dgm:t>
        <a:bodyPr/>
        <a:lstStyle/>
        <a:p>
          <a:endParaRPr lang="pt-BR"/>
        </a:p>
      </dgm:t>
    </dgm:pt>
    <dgm:pt modelId="{5FE25238-CE19-441E-BAC0-CF1F00A90C96}">
      <dgm:prSet phldrT="[Texto]"/>
      <dgm:spPr/>
      <dgm:t>
        <a:bodyPr/>
        <a:lstStyle/>
        <a:p>
          <a:r>
            <a:rPr lang="pt-BR" smtClean="0">
              <a:effectLst>
                <a:outerShdw blurRad="38100" dist="38100" dir="2700000" algn="tl">
                  <a:srgbClr val="000000">
                    <a:alpha val="43137"/>
                  </a:srgbClr>
                </a:outerShdw>
              </a:effectLst>
            </a:rPr>
            <a:t>Fase III</a:t>
          </a:r>
          <a:endParaRPr lang="pt-BR" dirty="0">
            <a:effectLst>
              <a:outerShdw blurRad="38100" dist="38100" dir="2700000" algn="tl">
                <a:srgbClr val="000000">
                  <a:alpha val="43137"/>
                </a:srgbClr>
              </a:outerShdw>
            </a:effectLst>
          </a:endParaRPr>
        </a:p>
      </dgm:t>
    </dgm:pt>
    <dgm:pt modelId="{9D328F5B-395F-4FCA-AE93-0785642A7522}" type="parTrans" cxnId="{CD3F2923-AED7-4AB2-A26F-40A5369B624E}">
      <dgm:prSet/>
      <dgm:spPr/>
      <dgm:t>
        <a:bodyPr/>
        <a:lstStyle/>
        <a:p>
          <a:endParaRPr lang="pt-BR"/>
        </a:p>
      </dgm:t>
    </dgm:pt>
    <dgm:pt modelId="{C11E9E8B-1EFD-4270-9EF9-D4F4EB977423}" type="sibTrans" cxnId="{CD3F2923-AED7-4AB2-A26F-40A5369B624E}">
      <dgm:prSet/>
      <dgm:spPr/>
      <dgm:t>
        <a:bodyPr/>
        <a:lstStyle/>
        <a:p>
          <a:endParaRPr lang="pt-BR"/>
        </a:p>
      </dgm:t>
    </dgm:pt>
    <dgm:pt modelId="{ECA861A8-A7F0-4ED8-91BA-03F0854F537F}">
      <dgm:prSet phldrT="[Texto]"/>
      <dgm:spPr/>
      <dgm:t>
        <a:bodyPr/>
        <a:lstStyle/>
        <a:p>
          <a:r>
            <a:rPr lang="pt-BR" dirty="0" smtClean="0"/>
            <a:t>Período de estruturação do empreendimento</a:t>
          </a:r>
          <a:endParaRPr lang="pt-BR" dirty="0"/>
        </a:p>
      </dgm:t>
    </dgm:pt>
    <dgm:pt modelId="{A6D86AB1-0772-44C2-A456-0F204ABB31A2}" type="parTrans" cxnId="{DEB62401-8DEF-4308-BB2C-7F856F52D8AB}">
      <dgm:prSet/>
      <dgm:spPr/>
      <dgm:t>
        <a:bodyPr/>
        <a:lstStyle/>
        <a:p>
          <a:endParaRPr lang="pt-BR"/>
        </a:p>
      </dgm:t>
    </dgm:pt>
    <dgm:pt modelId="{22B7ABDD-163B-4229-B056-34EBF3F3A3E7}" type="sibTrans" cxnId="{DEB62401-8DEF-4308-BB2C-7F856F52D8AB}">
      <dgm:prSet/>
      <dgm:spPr/>
      <dgm:t>
        <a:bodyPr/>
        <a:lstStyle/>
        <a:p>
          <a:endParaRPr lang="pt-BR"/>
        </a:p>
      </dgm:t>
    </dgm:pt>
    <dgm:pt modelId="{30BE2932-A549-4BC5-80B6-C70183EC2B2A}">
      <dgm:prSet phldrT="[Texto]"/>
      <dgm:spPr/>
      <dgm:t>
        <a:bodyPr/>
        <a:lstStyle/>
        <a:p>
          <a:r>
            <a:rPr lang="pt-BR" dirty="0" smtClean="0"/>
            <a:t>Instalação de empresas</a:t>
          </a:r>
          <a:endParaRPr lang="pt-BR" dirty="0"/>
        </a:p>
      </dgm:t>
    </dgm:pt>
    <dgm:pt modelId="{D121267E-447E-48A2-8662-AAA30CB457A3}" type="parTrans" cxnId="{8F1C7E66-7C96-432C-A57A-B9FF94AA1DED}">
      <dgm:prSet/>
      <dgm:spPr/>
      <dgm:t>
        <a:bodyPr/>
        <a:lstStyle/>
        <a:p>
          <a:endParaRPr lang="pt-BR"/>
        </a:p>
      </dgm:t>
    </dgm:pt>
    <dgm:pt modelId="{C7AD6C68-DBA3-4EFB-B013-8B8C738112BE}" type="sibTrans" cxnId="{8F1C7E66-7C96-432C-A57A-B9FF94AA1DED}">
      <dgm:prSet/>
      <dgm:spPr/>
      <dgm:t>
        <a:bodyPr/>
        <a:lstStyle/>
        <a:p>
          <a:endParaRPr lang="pt-BR"/>
        </a:p>
      </dgm:t>
    </dgm:pt>
    <dgm:pt modelId="{7B680964-A70F-4B9B-8C5E-21B7884B3C82}">
      <dgm:prSet phldrT="[Texto]"/>
      <dgm:spPr/>
      <dgm:t>
        <a:bodyPr/>
        <a:lstStyle/>
        <a:p>
          <a:r>
            <a:rPr lang="pt-BR" dirty="0" smtClean="0">
              <a:effectLst>
                <a:outerShdw blurRad="38100" dist="38100" dir="2700000" algn="tl">
                  <a:srgbClr val="000000">
                    <a:alpha val="43137"/>
                  </a:srgbClr>
                </a:outerShdw>
              </a:effectLst>
            </a:rPr>
            <a:t>Fase IV</a:t>
          </a:r>
          <a:endParaRPr lang="pt-BR" dirty="0">
            <a:effectLst>
              <a:outerShdw blurRad="38100" dist="38100" dir="2700000" algn="tl">
                <a:srgbClr val="000000">
                  <a:alpha val="43137"/>
                </a:srgbClr>
              </a:outerShdw>
            </a:effectLst>
          </a:endParaRPr>
        </a:p>
      </dgm:t>
    </dgm:pt>
    <dgm:pt modelId="{5DE3BCF2-40BB-4CC9-A05C-F742A2DA0416}" type="parTrans" cxnId="{AA562178-9D97-4E85-957A-E0EBF303C37A}">
      <dgm:prSet/>
      <dgm:spPr/>
      <dgm:t>
        <a:bodyPr/>
        <a:lstStyle/>
        <a:p>
          <a:endParaRPr lang="pt-BR"/>
        </a:p>
      </dgm:t>
    </dgm:pt>
    <dgm:pt modelId="{05EE5F4F-C537-4E6F-B5EA-8D873FA57421}" type="sibTrans" cxnId="{AA562178-9D97-4E85-957A-E0EBF303C37A}">
      <dgm:prSet/>
      <dgm:spPr/>
      <dgm:t>
        <a:bodyPr/>
        <a:lstStyle/>
        <a:p>
          <a:endParaRPr lang="pt-BR"/>
        </a:p>
      </dgm:t>
    </dgm:pt>
    <dgm:pt modelId="{5B0E3741-13D3-41B7-B235-AF18847529A4}">
      <dgm:prSet phldrT="[Texto]"/>
      <dgm:spPr/>
      <dgm:t>
        <a:bodyPr/>
        <a:lstStyle/>
        <a:p>
          <a:r>
            <a:rPr lang="pt-BR" dirty="0" smtClean="0">
              <a:effectLst>
                <a:outerShdw blurRad="38100" dist="38100" dir="2700000" algn="tl">
                  <a:srgbClr val="000000">
                    <a:alpha val="43137"/>
                  </a:srgbClr>
                </a:outerShdw>
              </a:effectLst>
            </a:rPr>
            <a:t>Fase V</a:t>
          </a:r>
          <a:endParaRPr lang="pt-BR" dirty="0">
            <a:effectLst>
              <a:outerShdw blurRad="38100" dist="38100" dir="2700000" algn="tl">
                <a:srgbClr val="000000">
                  <a:alpha val="43137"/>
                </a:srgbClr>
              </a:outerShdw>
            </a:effectLst>
          </a:endParaRPr>
        </a:p>
      </dgm:t>
    </dgm:pt>
    <dgm:pt modelId="{70E354CE-656C-4D23-ABC1-E926779BE0C1}" type="parTrans" cxnId="{F6BA2455-36C3-48EF-98A6-946D338C98B4}">
      <dgm:prSet/>
      <dgm:spPr/>
      <dgm:t>
        <a:bodyPr/>
        <a:lstStyle/>
        <a:p>
          <a:endParaRPr lang="pt-BR"/>
        </a:p>
      </dgm:t>
    </dgm:pt>
    <dgm:pt modelId="{76ED096A-A592-49BE-B487-280E1D5F72F4}" type="sibTrans" cxnId="{F6BA2455-36C3-48EF-98A6-946D338C98B4}">
      <dgm:prSet/>
      <dgm:spPr/>
      <dgm:t>
        <a:bodyPr/>
        <a:lstStyle/>
        <a:p>
          <a:endParaRPr lang="pt-BR"/>
        </a:p>
      </dgm:t>
    </dgm:pt>
    <dgm:pt modelId="{38E72F45-90CE-4924-ADDE-94654626DD3F}">
      <dgm:prSet phldrT="[Texto]"/>
      <dgm:spPr/>
      <dgm:t>
        <a:bodyPr/>
        <a:lstStyle/>
        <a:p>
          <a:r>
            <a:rPr lang="pt-BR" dirty="0" smtClean="0">
              <a:effectLst>
                <a:outerShdw blurRad="38100" dist="38100" dir="2700000" algn="tl">
                  <a:srgbClr val="000000">
                    <a:alpha val="43137"/>
                  </a:srgbClr>
                </a:outerShdw>
              </a:effectLst>
            </a:rPr>
            <a:t>Consolidação do empreendimento</a:t>
          </a:r>
          <a:endParaRPr lang="pt-BR" dirty="0">
            <a:effectLst>
              <a:outerShdw blurRad="38100" dist="38100" dir="2700000" algn="tl">
                <a:srgbClr val="000000">
                  <a:alpha val="43137"/>
                </a:srgbClr>
              </a:outerShdw>
            </a:effectLst>
          </a:endParaRPr>
        </a:p>
      </dgm:t>
    </dgm:pt>
    <dgm:pt modelId="{108FAA88-00D9-46E7-B8D8-57F7918446F7}" type="parTrans" cxnId="{8287DB4F-F80F-4BBB-8C13-C7DB93298966}">
      <dgm:prSet/>
      <dgm:spPr/>
    </dgm:pt>
    <dgm:pt modelId="{B386226B-06FD-4237-B11A-30643109E551}" type="sibTrans" cxnId="{8287DB4F-F80F-4BBB-8C13-C7DB93298966}">
      <dgm:prSet/>
      <dgm:spPr/>
    </dgm:pt>
    <dgm:pt modelId="{C733C30F-DC8E-4B35-831E-A1ED1F572186}" type="pres">
      <dgm:prSet presAssocID="{9F3C1200-A58E-4799-ADFF-72667D1CAB96}" presName="linearFlow" presStyleCnt="0">
        <dgm:presLayoutVars>
          <dgm:dir/>
          <dgm:animLvl val="lvl"/>
          <dgm:resizeHandles val="exact"/>
        </dgm:presLayoutVars>
      </dgm:prSet>
      <dgm:spPr/>
      <dgm:t>
        <a:bodyPr/>
        <a:lstStyle/>
        <a:p>
          <a:endParaRPr lang="pt-BR"/>
        </a:p>
      </dgm:t>
    </dgm:pt>
    <dgm:pt modelId="{3F2AC6AA-9D6E-40E0-B5D9-41DA9BE74CEF}" type="pres">
      <dgm:prSet presAssocID="{5D193BEE-C442-4638-940E-FDD57B382F6D}" presName="composite" presStyleCnt="0"/>
      <dgm:spPr/>
    </dgm:pt>
    <dgm:pt modelId="{10B43EA5-5D8C-4784-92D7-62514DA7B325}" type="pres">
      <dgm:prSet presAssocID="{5D193BEE-C442-4638-940E-FDD57B382F6D}" presName="parentText" presStyleLbl="alignNode1" presStyleIdx="0" presStyleCnt="5">
        <dgm:presLayoutVars>
          <dgm:chMax val="1"/>
          <dgm:bulletEnabled val="1"/>
        </dgm:presLayoutVars>
      </dgm:prSet>
      <dgm:spPr/>
      <dgm:t>
        <a:bodyPr/>
        <a:lstStyle/>
        <a:p>
          <a:endParaRPr lang="pt-BR"/>
        </a:p>
      </dgm:t>
    </dgm:pt>
    <dgm:pt modelId="{5475C6E9-97BD-4D37-8850-B31F84837FD9}" type="pres">
      <dgm:prSet presAssocID="{5D193BEE-C442-4638-940E-FDD57B382F6D}" presName="descendantText" presStyleLbl="alignAcc1" presStyleIdx="0" presStyleCnt="5">
        <dgm:presLayoutVars>
          <dgm:bulletEnabled val="1"/>
        </dgm:presLayoutVars>
      </dgm:prSet>
      <dgm:spPr/>
      <dgm:t>
        <a:bodyPr/>
        <a:lstStyle/>
        <a:p>
          <a:endParaRPr lang="pt-BR"/>
        </a:p>
      </dgm:t>
    </dgm:pt>
    <dgm:pt modelId="{95992556-0312-4BA4-BBB6-CFDB6A4F2F4B}" type="pres">
      <dgm:prSet presAssocID="{76AC6767-75FB-43FD-BDEB-2C7965C3D039}" presName="sp" presStyleCnt="0"/>
      <dgm:spPr/>
    </dgm:pt>
    <dgm:pt modelId="{6E2FB2B0-D83C-4927-910C-0632733FC7E2}" type="pres">
      <dgm:prSet presAssocID="{540EF34F-7E33-4932-B041-DC93547AEF70}" presName="composite" presStyleCnt="0"/>
      <dgm:spPr/>
    </dgm:pt>
    <dgm:pt modelId="{C7BC5FFD-394C-49DA-B9F3-3ABEBF69046B}" type="pres">
      <dgm:prSet presAssocID="{540EF34F-7E33-4932-B041-DC93547AEF70}" presName="parentText" presStyleLbl="alignNode1" presStyleIdx="1" presStyleCnt="5">
        <dgm:presLayoutVars>
          <dgm:chMax val="1"/>
          <dgm:bulletEnabled val="1"/>
        </dgm:presLayoutVars>
      </dgm:prSet>
      <dgm:spPr/>
      <dgm:t>
        <a:bodyPr/>
        <a:lstStyle/>
        <a:p>
          <a:endParaRPr lang="pt-BR"/>
        </a:p>
      </dgm:t>
    </dgm:pt>
    <dgm:pt modelId="{29A9C3BC-5F55-4783-91DB-B17C48CDBB74}" type="pres">
      <dgm:prSet presAssocID="{540EF34F-7E33-4932-B041-DC93547AEF70}" presName="descendantText" presStyleLbl="alignAcc1" presStyleIdx="1" presStyleCnt="5">
        <dgm:presLayoutVars>
          <dgm:bulletEnabled val="1"/>
        </dgm:presLayoutVars>
      </dgm:prSet>
      <dgm:spPr/>
      <dgm:t>
        <a:bodyPr/>
        <a:lstStyle/>
        <a:p>
          <a:endParaRPr lang="pt-BR"/>
        </a:p>
      </dgm:t>
    </dgm:pt>
    <dgm:pt modelId="{530145A7-78D8-454C-B837-A9F55B27C9AC}" type="pres">
      <dgm:prSet presAssocID="{8C683EF7-6EA8-4754-81FA-B39A824D9BF4}" presName="sp" presStyleCnt="0"/>
      <dgm:spPr/>
    </dgm:pt>
    <dgm:pt modelId="{AA394B11-3E2B-4198-AB41-3E523CD1ABE1}" type="pres">
      <dgm:prSet presAssocID="{5FE25238-CE19-441E-BAC0-CF1F00A90C96}" presName="composite" presStyleCnt="0"/>
      <dgm:spPr/>
    </dgm:pt>
    <dgm:pt modelId="{4882EA07-C389-45B6-B39C-F057F190344A}" type="pres">
      <dgm:prSet presAssocID="{5FE25238-CE19-441E-BAC0-CF1F00A90C96}" presName="parentText" presStyleLbl="alignNode1" presStyleIdx="2" presStyleCnt="5">
        <dgm:presLayoutVars>
          <dgm:chMax val="1"/>
          <dgm:bulletEnabled val="1"/>
        </dgm:presLayoutVars>
      </dgm:prSet>
      <dgm:spPr/>
      <dgm:t>
        <a:bodyPr/>
        <a:lstStyle/>
        <a:p>
          <a:endParaRPr lang="pt-BR"/>
        </a:p>
      </dgm:t>
    </dgm:pt>
    <dgm:pt modelId="{8C61FFEC-3CE9-48EB-81EB-05C7FD9145F6}" type="pres">
      <dgm:prSet presAssocID="{5FE25238-CE19-441E-BAC0-CF1F00A90C96}" presName="descendantText" presStyleLbl="alignAcc1" presStyleIdx="2" presStyleCnt="5">
        <dgm:presLayoutVars>
          <dgm:bulletEnabled val="1"/>
        </dgm:presLayoutVars>
      </dgm:prSet>
      <dgm:spPr/>
      <dgm:t>
        <a:bodyPr/>
        <a:lstStyle/>
        <a:p>
          <a:endParaRPr lang="pt-BR"/>
        </a:p>
      </dgm:t>
    </dgm:pt>
    <dgm:pt modelId="{B9BC7BCA-265C-4782-BFF8-6020944366C6}" type="pres">
      <dgm:prSet presAssocID="{C11E9E8B-1EFD-4270-9EF9-D4F4EB977423}" presName="sp" presStyleCnt="0"/>
      <dgm:spPr/>
    </dgm:pt>
    <dgm:pt modelId="{7565E416-33F5-4278-9098-CC70E7017388}" type="pres">
      <dgm:prSet presAssocID="{7B680964-A70F-4B9B-8C5E-21B7884B3C82}" presName="composite" presStyleCnt="0"/>
      <dgm:spPr/>
    </dgm:pt>
    <dgm:pt modelId="{FB1A3FE9-27E8-4D14-831A-C8F297A38486}" type="pres">
      <dgm:prSet presAssocID="{7B680964-A70F-4B9B-8C5E-21B7884B3C82}" presName="parentText" presStyleLbl="alignNode1" presStyleIdx="3" presStyleCnt="5">
        <dgm:presLayoutVars>
          <dgm:chMax val="1"/>
          <dgm:bulletEnabled val="1"/>
        </dgm:presLayoutVars>
      </dgm:prSet>
      <dgm:spPr/>
      <dgm:t>
        <a:bodyPr/>
        <a:lstStyle/>
        <a:p>
          <a:endParaRPr lang="pt-BR"/>
        </a:p>
      </dgm:t>
    </dgm:pt>
    <dgm:pt modelId="{D3FBC0FF-C461-47F6-ABC2-3E1E99A369B9}" type="pres">
      <dgm:prSet presAssocID="{7B680964-A70F-4B9B-8C5E-21B7884B3C82}" presName="descendantText" presStyleLbl="alignAcc1" presStyleIdx="3" presStyleCnt="5">
        <dgm:presLayoutVars>
          <dgm:bulletEnabled val="1"/>
        </dgm:presLayoutVars>
      </dgm:prSet>
      <dgm:spPr/>
      <dgm:t>
        <a:bodyPr/>
        <a:lstStyle/>
        <a:p>
          <a:endParaRPr lang="pt-BR"/>
        </a:p>
      </dgm:t>
    </dgm:pt>
    <dgm:pt modelId="{3AEBF6EE-6476-4EFF-A249-5C7304E8369B}" type="pres">
      <dgm:prSet presAssocID="{05EE5F4F-C537-4E6F-B5EA-8D873FA57421}" presName="sp" presStyleCnt="0"/>
      <dgm:spPr/>
    </dgm:pt>
    <dgm:pt modelId="{A99A6962-B182-4331-AD98-930CF1E3AEAC}" type="pres">
      <dgm:prSet presAssocID="{5B0E3741-13D3-41B7-B235-AF18847529A4}" presName="composite" presStyleCnt="0"/>
      <dgm:spPr/>
    </dgm:pt>
    <dgm:pt modelId="{32AAE328-90FF-4761-A525-0EC6BB0C9B7F}" type="pres">
      <dgm:prSet presAssocID="{5B0E3741-13D3-41B7-B235-AF18847529A4}" presName="parentText" presStyleLbl="alignNode1" presStyleIdx="4" presStyleCnt="5">
        <dgm:presLayoutVars>
          <dgm:chMax val="1"/>
          <dgm:bulletEnabled val="1"/>
        </dgm:presLayoutVars>
      </dgm:prSet>
      <dgm:spPr/>
      <dgm:t>
        <a:bodyPr/>
        <a:lstStyle/>
        <a:p>
          <a:endParaRPr lang="pt-BR"/>
        </a:p>
      </dgm:t>
    </dgm:pt>
    <dgm:pt modelId="{88276C8B-B97A-40C9-9E01-364097BFC5B4}" type="pres">
      <dgm:prSet presAssocID="{5B0E3741-13D3-41B7-B235-AF18847529A4}" presName="descendantText" presStyleLbl="alignAcc1" presStyleIdx="4" presStyleCnt="5">
        <dgm:presLayoutVars>
          <dgm:bulletEnabled val="1"/>
        </dgm:presLayoutVars>
      </dgm:prSet>
      <dgm:spPr/>
      <dgm:t>
        <a:bodyPr/>
        <a:lstStyle/>
        <a:p>
          <a:endParaRPr lang="pt-BR"/>
        </a:p>
      </dgm:t>
    </dgm:pt>
  </dgm:ptLst>
  <dgm:cxnLst>
    <dgm:cxn modelId="{5D12227B-5B7B-46D5-AD1D-3471907AA503}" srcId="{540EF34F-7E33-4932-B041-DC93547AEF70}" destId="{4DE797F9-5486-4C54-8775-3D9038F9D93B}" srcOrd="0" destOrd="0" parTransId="{AF053356-427C-444E-882C-534C0838BA0A}" sibTransId="{C3A42C0D-41B2-4C09-9F0E-CFDC8A0EB82F}"/>
    <dgm:cxn modelId="{E1CF65AA-B5FA-4935-8CF1-FDB675320D01}" type="presOf" srcId="{5FE25238-CE19-441E-BAC0-CF1F00A90C96}" destId="{4882EA07-C389-45B6-B39C-F057F190344A}" srcOrd="0" destOrd="0" presId="urn:microsoft.com/office/officeart/2005/8/layout/chevron2"/>
    <dgm:cxn modelId="{081B21F7-2394-4332-B4A6-0BB89A90C2E6}" srcId="{9F3C1200-A58E-4799-ADFF-72667D1CAB96}" destId="{540EF34F-7E33-4932-B041-DC93547AEF70}" srcOrd="1" destOrd="0" parTransId="{9BC17033-166B-401F-AEFB-FED59FB5F0BA}" sibTransId="{8C683EF7-6EA8-4754-81FA-B39A824D9BF4}"/>
    <dgm:cxn modelId="{AA562178-9D97-4E85-957A-E0EBF303C37A}" srcId="{9F3C1200-A58E-4799-ADFF-72667D1CAB96}" destId="{7B680964-A70F-4B9B-8C5E-21B7884B3C82}" srcOrd="3" destOrd="0" parTransId="{5DE3BCF2-40BB-4CC9-A05C-F742A2DA0416}" sibTransId="{05EE5F4F-C537-4E6F-B5EA-8D873FA57421}"/>
    <dgm:cxn modelId="{D74163CD-012C-49A5-AABF-E4A12ADF539A}" type="presOf" srcId="{ECA861A8-A7F0-4ED8-91BA-03F0854F537F}" destId="{8C61FFEC-3CE9-48EB-81EB-05C7FD9145F6}" srcOrd="0" destOrd="0" presId="urn:microsoft.com/office/officeart/2005/8/layout/chevron2"/>
    <dgm:cxn modelId="{AED5073E-752A-4292-B5A1-46DDF330E3FE}" type="presOf" srcId="{4DE797F9-5486-4C54-8775-3D9038F9D93B}" destId="{29A9C3BC-5F55-4783-91DB-B17C48CDBB74}" srcOrd="0" destOrd="0" presId="urn:microsoft.com/office/officeart/2005/8/layout/chevron2"/>
    <dgm:cxn modelId="{94B41290-63D7-4ECB-93EE-A4E0DDEE1027}" type="presOf" srcId="{9F3C1200-A58E-4799-ADFF-72667D1CAB96}" destId="{C733C30F-DC8E-4B35-831E-A1ED1F572186}" srcOrd="0" destOrd="0" presId="urn:microsoft.com/office/officeart/2005/8/layout/chevron2"/>
    <dgm:cxn modelId="{CD3F2923-AED7-4AB2-A26F-40A5369B624E}" srcId="{9F3C1200-A58E-4799-ADFF-72667D1CAB96}" destId="{5FE25238-CE19-441E-BAC0-CF1F00A90C96}" srcOrd="2" destOrd="0" parTransId="{9D328F5B-395F-4FCA-AE93-0785642A7522}" sibTransId="{C11E9E8B-1EFD-4270-9EF9-D4F4EB977423}"/>
    <dgm:cxn modelId="{5F98D212-2775-4698-BD5A-A4A6194D8281}" type="presOf" srcId="{38E72F45-90CE-4924-ADDE-94654626DD3F}" destId="{88276C8B-B97A-40C9-9E01-364097BFC5B4}" srcOrd="0" destOrd="0" presId="urn:microsoft.com/office/officeart/2005/8/layout/chevron2"/>
    <dgm:cxn modelId="{D0F08CBF-A996-49B8-9261-DE4EDC4B6009}" type="presOf" srcId="{540EF34F-7E33-4932-B041-DC93547AEF70}" destId="{C7BC5FFD-394C-49DA-B9F3-3ABEBF69046B}" srcOrd="0" destOrd="0" presId="urn:microsoft.com/office/officeart/2005/8/layout/chevron2"/>
    <dgm:cxn modelId="{88D33C0D-3FA9-4690-8337-54458705936F}" srcId="{5D193BEE-C442-4638-940E-FDD57B382F6D}" destId="{B3749C3D-342E-4CE8-816F-C3711B29D10C}" srcOrd="0" destOrd="0" parTransId="{B12FC8CF-53CF-4962-BE9F-5AB4A62F62EA}" sibTransId="{8014DAD5-56FD-49B2-B30C-C6FB45DE92F9}"/>
    <dgm:cxn modelId="{8287DB4F-F80F-4BBB-8C13-C7DB93298966}" srcId="{5B0E3741-13D3-41B7-B235-AF18847529A4}" destId="{38E72F45-90CE-4924-ADDE-94654626DD3F}" srcOrd="0" destOrd="0" parTransId="{108FAA88-00D9-46E7-B8D8-57F7918446F7}" sibTransId="{B386226B-06FD-4237-B11A-30643109E551}"/>
    <dgm:cxn modelId="{05BA3B90-F993-4D54-8FD2-1BFAAEDD9737}" srcId="{9F3C1200-A58E-4799-ADFF-72667D1CAB96}" destId="{5D193BEE-C442-4638-940E-FDD57B382F6D}" srcOrd="0" destOrd="0" parTransId="{3C194E4F-D4F0-4F33-9BBD-91A3EA98DBE9}" sibTransId="{76AC6767-75FB-43FD-BDEB-2C7965C3D039}"/>
    <dgm:cxn modelId="{61692B47-C99E-4172-85F1-91466EE43AD1}" type="presOf" srcId="{B3749C3D-342E-4CE8-816F-C3711B29D10C}" destId="{5475C6E9-97BD-4D37-8850-B31F84837FD9}" srcOrd="0" destOrd="0" presId="urn:microsoft.com/office/officeart/2005/8/layout/chevron2"/>
    <dgm:cxn modelId="{8F1C7E66-7C96-432C-A57A-B9FF94AA1DED}" srcId="{7B680964-A70F-4B9B-8C5E-21B7884B3C82}" destId="{30BE2932-A549-4BC5-80B6-C70183EC2B2A}" srcOrd="0" destOrd="0" parTransId="{D121267E-447E-48A2-8662-AAA30CB457A3}" sibTransId="{C7AD6C68-DBA3-4EFB-B013-8B8C738112BE}"/>
    <dgm:cxn modelId="{B742CC8B-F8F9-40C7-B51C-117DB34E0A2E}" type="presOf" srcId="{30BE2932-A549-4BC5-80B6-C70183EC2B2A}" destId="{D3FBC0FF-C461-47F6-ABC2-3E1E99A369B9}" srcOrd="0" destOrd="0" presId="urn:microsoft.com/office/officeart/2005/8/layout/chevron2"/>
    <dgm:cxn modelId="{FB58233D-1DD4-4382-A8C0-29499A74B27D}" type="presOf" srcId="{5D193BEE-C442-4638-940E-FDD57B382F6D}" destId="{10B43EA5-5D8C-4784-92D7-62514DA7B325}" srcOrd="0" destOrd="0" presId="urn:microsoft.com/office/officeart/2005/8/layout/chevron2"/>
    <dgm:cxn modelId="{F6BA2455-36C3-48EF-98A6-946D338C98B4}" srcId="{9F3C1200-A58E-4799-ADFF-72667D1CAB96}" destId="{5B0E3741-13D3-41B7-B235-AF18847529A4}" srcOrd="4" destOrd="0" parTransId="{70E354CE-656C-4D23-ABC1-E926779BE0C1}" sibTransId="{76ED096A-A592-49BE-B487-280E1D5F72F4}"/>
    <dgm:cxn modelId="{DEB62401-8DEF-4308-BB2C-7F856F52D8AB}" srcId="{5FE25238-CE19-441E-BAC0-CF1F00A90C96}" destId="{ECA861A8-A7F0-4ED8-91BA-03F0854F537F}" srcOrd="0" destOrd="0" parTransId="{A6D86AB1-0772-44C2-A456-0F204ABB31A2}" sibTransId="{22B7ABDD-163B-4229-B056-34EBF3F3A3E7}"/>
    <dgm:cxn modelId="{CCCFF7CF-C8F1-445D-95A9-6ACAD5885655}" type="presOf" srcId="{7B680964-A70F-4B9B-8C5E-21B7884B3C82}" destId="{FB1A3FE9-27E8-4D14-831A-C8F297A38486}" srcOrd="0" destOrd="0" presId="urn:microsoft.com/office/officeart/2005/8/layout/chevron2"/>
    <dgm:cxn modelId="{3822690A-DAF3-4281-962B-66812A3E00EF}" type="presOf" srcId="{5B0E3741-13D3-41B7-B235-AF18847529A4}" destId="{32AAE328-90FF-4761-A525-0EC6BB0C9B7F}" srcOrd="0" destOrd="0" presId="urn:microsoft.com/office/officeart/2005/8/layout/chevron2"/>
    <dgm:cxn modelId="{AE607BFB-B3FA-44A7-B449-75A70013641B}" type="presParOf" srcId="{C733C30F-DC8E-4B35-831E-A1ED1F572186}" destId="{3F2AC6AA-9D6E-40E0-B5D9-41DA9BE74CEF}" srcOrd="0" destOrd="0" presId="urn:microsoft.com/office/officeart/2005/8/layout/chevron2"/>
    <dgm:cxn modelId="{B10A86FA-D865-457A-AE45-59DD69637F24}" type="presParOf" srcId="{3F2AC6AA-9D6E-40E0-B5D9-41DA9BE74CEF}" destId="{10B43EA5-5D8C-4784-92D7-62514DA7B325}" srcOrd="0" destOrd="0" presId="urn:microsoft.com/office/officeart/2005/8/layout/chevron2"/>
    <dgm:cxn modelId="{BBEFD3CF-9467-4EC4-9C9D-E98368D48497}" type="presParOf" srcId="{3F2AC6AA-9D6E-40E0-B5D9-41DA9BE74CEF}" destId="{5475C6E9-97BD-4D37-8850-B31F84837FD9}" srcOrd="1" destOrd="0" presId="urn:microsoft.com/office/officeart/2005/8/layout/chevron2"/>
    <dgm:cxn modelId="{E5EC4606-D81B-46A7-847F-2A1354F0BB68}" type="presParOf" srcId="{C733C30F-DC8E-4B35-831E-A1ED1F572186}" destId="{95992556-0312-4BA4-BBB6-CFDB6A4F2F4B}" srcOrd="1" destOrd="0" presId="urn:microsoft.com/office/officeart/2005/8/layout/chevron2"/>
    <dgm:cxn modelId="{8BBFB815-63B1-4AF3-82FE-D219F2B5807F}" type="presParOf" srcId="{C733C30F-DC8E-4B35-831E-A1ED1F572186}" destId="{6E2FB2B0-D83C-4927-910C-0632733FC7E2}" srcOrd="2" destOrd="0" presId="urn:microsoft.com/office/officeart/2005/8/layout/chevron2"/>
    <dgm:cxn modelId="{1B428163-A7E1-4A01-BCE0-F94E7CD4DB00}" type="presParOf" srcId="{6E2FB2B0-D83C-4927-910C-0632733FC7E2}" destId="{C7BC5FFD-394C-49DA-B9F3-3ABEBF69046B}" srcOrd="0" destOrd="0" presId="urn:microsoft.com/office/officeart/2005/8/layout/chevron2"/>
    <dgm:cxn modelId="{81ACFD5C-5082-4283-AAFF-879231997BC8}" type="presParOf" srcId="{6E2FB2B0-D83C-4927-910C-0632733FC7E2}" destId="{29A9C3BC-5F55-4783-91DB-B17C48CDBB74}" srcOrd="1" destOrd="0" presId="urn:microsoft.com/office/officeart/2005/8/layout/chevron2"/>
    <dgm:cxn modelId="{72362B05-D799-44E6-A028-D4664A4A5BF3}" type="presParOf" srcId="{C733C30F-DC8E-4B35-831E-A1ED1F572186}" destId="{530145A7-78D8-454C-B837-A9F55B27C9AC}" srcOrd="3" destOrd="0" presId="urn:microsoft.com/office/officeart/2005/8/layout/chevron2"/>
    <dgm:cxn modelId="{06CBDFAD-1E4C-4989-ADE9-BDF35D3E97BE}" type="presParOf" srcId="{C733C30F-DC8E-4B35-831E-A1ED1F572186}" destId="{AA394B11-3E2B-4198-AB41-3E523CD1ABE1}" srcOrd="4" destOrd="0" presId="urn:microsoft.com/office/officeart/2005/8/layout/chevron2"/>
    <dgm:cxn modelId="{CAF1A945-405B-4064-A6D8-24A182A3BE7F}" type="presParOf" srcId="{AA394B11-3E2B-4198-AB41-3E523CD1ABE1}" destId="{4882EA07-C389-45B6-B39C-F057F190344A}" srcOrd="0" destOrd="0" presId="urn:microsoft.com/office/officeart/2005/8/layout/chevron2"/>
    <dgm:cxn modelId="{EB926FBA-0095-4431-A39D-241A6E50D0EE}" type="presParOf" srcId="{AA394B11-3E2B-4198-AB41-3E523CD1ABE1}" destId="{8C61FFEC-3CE9-48EB-81EB-05C7FD9145F6}" srcOrd="1" destOrd="0" presId="urn:microsoft.com/office/officeart/2005/8/layout/chevron2"/>
    <dgm:cxn modelId="{FA04D930-2497-41E5-AD13-658905412CD6}" type="presParOf" srcId="{C733C30F-DC8E-4B35-831E-A1ED1F572186}" destId="{B9BC7BCA-265C-4782-BFF8-6020944366C6}" srcOrd="5" destOrd="0" presId="urn:microsoft.com/office/officeart/2005/8/layout/chevron2"/>
    <dgm:cxn modelId="{57638DF7-AAD8-42BB-84E2-73B42446C7ED}" type="presParOf" srcId="{C733C30F-DC8E-4B35-831E-A1ED1F572186}" destId="{7565E416-33F5-4278-9098-CC70E7017388}" srcOrd="6" destOrd="0" presId="urn:microsoft.com/office/officeart/2005/8/layout/chevron2"/>
    <dgm:cxn modelId="{755D26FB-8F8B-4DF5-A063-FEB6EBB5E403}" type="presParOf" srcId="{7565E416-33F5-4278-9098-CC70E7017388}" destId="{FB1A3FE9-27E8-4D14-831A-C8F297A38486}" srcOrd="0" destOrd="0" presId="urn:microsoft.com/office/officeart/2005/8/layout/chevron2"/>
    <dgm:cxn modelId="{2F826E6B-B872-4506-BAA7-2A56BB404BFB}" type="presParOf" srcId="{7565E416-33F5-4278-9098-CC70E7017388}" destId="{D3FBC0FF-C461-47F6-ABC2-3E1E99A369B9}" srcOrd="1" destOrd="0" presId="urn:microsoft.com/office/officeart/2005/8/layout/chevron2"/>
    <dgm:cxn modelId="{954F4357-10EA-4940-9284-AA3042AE9D2B}" type="presParOf" srcId="{C733C30F-DC8E-4B35-831E-A1ED1F572186}" destId="{3AEBF6EE-6476-4EFF-A249-5C7304E8369B}" srcOrd="7" destOrd="0" presId="urn:microsoft.com/office/officeart/2005/8/layout/chevron2"/>
    <dgm:cxn modelId="{6C2FC6C1-3B1B-45EC-B71E-75F203AF4AE7}" type="presParOf" srcId="{C733C30F-DC8E-4B35-831E-A1ED1F572186}" destId="{A99A6962-B182-4331-AD98-930CF1E3AEAC}" srcOrd="8" destOrd="0" presId="urn:microsoft.com/office/officeart/2005/8/layout/chevron2"/>
    <dgm:cxn modelId="{3AFC3DAE-B256-4BB6-8730-F1944F3DF2F2}" type="presParOf" srcId="{A99A6962-B182-4331-AD98-930CF1E3AEAC}" destId="{32AAE328-90FF-4761-A525-0EC6BB0C9B7F}" srcOrd="0" destOrd="0" presId="urn:microsoft.com/office/officeart/2005/8/layout/chevron2"/>
    <dgm:cxn modelId="{43B49C2F-9F33-4666-890F-FEA6EC4A0C5E}" type="presParOf" srcId="{A99A6962-B182-4331-AD98-930CF1E3AEAC}" destId="{88276C8B-B97A-40C9-9E01-364097BFC5B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B4A7C5-5053-4C2A-8716-F054019E8784}" type="doc">
      <dgm:prSet loTypeId="urn:microsoft.com/office/officeart/2005/8/layout/process4" loCatId="list" qsTypeId="urn:microsoft.com/office/officeart/2005/8/quickstyle/3d2" qsCatId="3D" csTypeId="urn:microsoft.com/office/officeart/2005/8/colors/colorful2" csCatId="colorful" phldr="1"/>
      <dgm:spPr/>
      <dgm:t>
        <a:bodyPr/>
        <a:lstStyle/>
        <a:p>
          <a:endParaRPr lang="pt-BR"/>
        </a:p>
      </dgm:t>
    </dgm:pt>
    <dgm:pt modelId="{E012CBD0-9F63-4C89-BB41-ED1F30B3A8CB}">
      <dgm:prSet phldrT="[Texto]"/>
      <dgm:spPr/>
      <dgm:t>
        <a:bodyPr/>
        <a:lstStyle/>
        <a:p>
          <a:r>
            <a:rPr lang="pt-BR" smtClean="0">
              <a:solidFill>
                <a:srgbClr val="010014"/>
              </a:solidFill>
            </a:rPr>
            <a:t>Decisão de se criar o parque - defesa e venda da idéia para potenciais parceiros </a:t>
          </a:r>
          <a:endParaRPr lang="pt-BR" dirty="0">
            <a:solidFill>
              <a:srgbClr val="010014"/>
            </a:solidFill>
          </a:endParaRPr>
        </a:p>
      </dgm:t>
    </dgm:pt>
    <dgm:pt modelId="{199C739E-AE97-40D8-8714-1A8C573926C4}" type="parTrans" cxnId="{6501F7EA-0C2D-42BD-8697-7B71A6FC01EF}">
      <dgm:prSet/>
      <dgm:spPr/>
      <dgm:t>
        <a:bodyPr/>
        <a:lstStyle/>
        <a:p>
          <a:endParaRPr lang="pt-BR">
            <a:solidFill>
              <a:srgbClr val="010014"/>
            </a:solidFill>
          </a:endParaRPr>
        </a:p>
      </dgm:t>
    </dgm:pt>
    <dgm:pt modelId="{CF10BDFA-2701-48B3-8826-455AD69F9BF1}" type="sibTrans" cxnId="{6501F7EA-0C2D-42BD-8697-7B71A6FC01EF}">
      <dgm:prSet/>
      <dgm:spPr/>
      <dgm:t>
        <a:bodyPr/>
        <a:lstStyle/>
        <a:p>
          <a:endParaRPr lang="pt-BR">
            <a:solidFill>
              <a:srgbClr val="010014"/>
            </a:solidFill>
          </a:endParaRPr>
        </a:p>
      </dgm:t>
    </dgm:pt>
    <dgm:pt modelId="{6CD57899-6C92-46C5-8F5E-EC7A5B88398C}">
      <dgm:prSet phldrT="[Texto]"/>
      <dgm:spPr/>
      <dgm:t>
        <a:bodyPr/>
        <a:lstStyle/>
        <a:p>
          <a:r>
            <a:rPr lang="pt-BR" smtClean="0">
              <a:solidFill>
                <a:srgbClr val="010014"/>
              </a:solidFill>
            </a:rPr>
            <a:t>Estudos preliminares e concepção do parque</a:t>
          </a:r>
          <a:endParaRPr lang="pt-BR" dirty="0">
            <a:solidFill>
              <a:srgbClr val="010014"/>
            </a:solidFill>
          </a:endParaRPr>
        </a:p>
      </dgm:t>
    </dgm:pt>
    <dgm:pt modelId="{06F7AEB8-157C-452D-8D73-4769FD41D0F9}" type="parTrans" cxnId="{283F3943-414E-4EB9-996E-81E274EE859C}">
      <dgm:prSet/>
      <dgm:spPr/>
      <dgm:t>
        <a:bodyPr/>
        <a:lstStyle/>
        <a:p>
          <a:endParaRPr lang="pt-BR">
            <a:solidFill>
              <a:srgbClr val="010014"/>
            </a:solidFill>
          </a:endParaRPr>
        </a:p>
      </dgm:t>
    </dgm:pt>
    <dgm:pt modelId="{2102A048-29F5-42CF-8A41-E2D106DD25AC}" type="sibTrans" cxnId="{283F3943-414E-4EB9-996E-81E274EE859C}">
      <dgm:prSet/>
      <dgm:spPr/>
      <dgm:t>
        <a:bodyPr/>
        <a:lstStyle/>
        <a:p>
          <a:endParaRPr lang="pt-BR">
            <a:solidFill>
              <a:srgbClr val="010014"/>
            </a:solidFill>
          </a:endParaRPr>
        </a:p>
      </dgm:t>
    </dgm:pt>
    <dgm:pt modelId="{4F64C733-FB9A-4250-995B-AD10FF8443F0}">
      <dgm:prSet phldrT="[Texto]" custT="1"/>
      <dgm:spPr/>
      <dgm:t>
        <a:bodyPr/>
        <a:lstStyle/>
        <a:p>
          <a:r>
            <a:rPr lang="pt-BR" sz="1200" smtClean="0">
              <a:solidFill>
                <a:srgbClr val="010014"/>
              </a:solidFill>
            </a:rPr>
            <a:t>Identificação de uma vocação </a:t>
          </a:r>
          <a:endParaRPr lang="pt-BR" sz="1200" dirty="0">
            <a:solidFill>
              <a:srgbClr val="010014"/>
            </a:solidFill>
          </a:endParaRPr>
        </a:p>
      </dgm:t>
    </dgm:pt>
    <dgm:pt modelId="{5A8502A0-DE45-44C2-8FFB-B0BC939C2E9F}" type="parTrans" cxnId="{B394DC7C-7D73-40EE-9C9B-B4A75EE3FEB3}">
      <dgm:prSet/>
      <dgm:spPr/>
      <dgm:t>
        <a:bodyPr/>
        <a:lstStyle/>
        <a:p>
          <a:endParaRPr lang="pt-BR">
            <a:solidFill>
              <a:srgbClr val="010014"/>
            </a:solidFill>
          </a:endParaRPr>
        </a:p>
      </dgm:t>
    </dgm:pt>
    <dgm:pt modelId="{6B2E73D2-20E5-4C72-B544-9B1D0EEE96C1}" type="sibTrans" cxnId="{B394DC7C-7D73-40EE-9C9B-B4A75EE3FEB3}">
      <dgm:prSet/>
      <dgm:spPr/>
      <dgm:t>
        <a:bodyPr/>
        <a:lstStyle/>
        <a:p>
          <a:endParaRPr lang="pt-BR">
            <a:solidFill>
              <a:srgbClr val="010014"/>
            </a:solidFill>
          </a:endParaRPr>
        </a:p>
      </dgm:t>
    </dgm:pt>
    <dgm:pt modelId="{B05DF7CD-25EA-438A-87BA-26AF3A8FB700}">
      <dgm:prSet custT="1"/>
      <dgm:spPr/>
      <dgm:t>
        <a:bodyPr/>
        <a:lstStyle/>
        <a:p>
          <a:r>
            <a:rPr lang="pt-BR" sz="1200" smtClean="0">
              <a:solidFill>
                <a:srgbClr val="010014"/>
              </a:solidFill>
            </a:rPr>
            <a:t>Adesão dos atores institucionais</a:t>
          </a:r>
          <a:endParaRPr lang="pt-BR" sz="1200" dirty="0" smtClean="0">
            <a:solidFill>
              <a:srgbClr val="010014"/>
            </a:solidFill>
          </a:endParaRPr>
        </a:p>
      </dgm:t>
    </dgm:pt>
    <dgm:pt modelId="{5A5CDE93-5604-4596-8CCA-A65B998323C5}" type="parTrans" cxnId="{52C0FABD-9A0A-4309-9F4F-D0A9365735B3}">
      <dgm:prSet/>
      <dgm:spPr/>
      <dgm:t>
        <a:bodyPr/>
        <a:lstStyle/>
        <a:p>
          <a:endParaRPr lang="pt-BR">
            <a:solidFill>
              <a:srgbClr val="010014"/>
            </a:solidFill>
          </a:endParaRPr>
        </a:p>
      </dgm:t>
    </dgm:pt>
    <dgm:pt modelId="{EE6D5F5B-5228-4359-B9F7-19C4AE61628A}" type="sibTrans" cxnId="{52C0FABD-9A0A-4309-9F4F-D0A9365735B3}">
      <dgm:prSet/>
      <dgm:spPr/>
      <dgm:t>
        <a:bodyPr/>
        <a:lstStyle/>
        <a:p>
          <a:endParaRPr lang="pt-BR">
            <a:solidFill>
              <a:srgbClr val="010014"/>
            </a:solidFill>
          </a:endParaRPr>
        </a:p>
      </dgm:t>
    </dgm:pt>
    <dgm:pt modelId="{8C3A6B7C-C304-4961-A741-462B906A456B}">
      <dgm:prSet custT="1"/>
      <dgm:spPr/>
      <dgm:t>
        <a:bodyPr/>
        <a:lstStyle/>
        <a:p>
          <a:r>
            <a:rPr lang="pt-BR" sz="1200" smtClean="0">
              <a:solidFill>
                <a:srgbClr val="010014"/>
              </a:solidFill>
            </a:rPr>
            <a:t>Mapeamento do perfil industrial e potenciais usuários</a:t>
          </a:r>
          <a:endParaRPr lang="pt-BR" sz="1200" dirty="0" smtClean="0">
            <a:solidFill>
              <a:srgbClr val="010014"/>
            </a:solidFill>
          </a:endParaRPr>
        </a:p>
      </dgm:t>
    </dgm:pt>
    <dgm:pt modelId="{0B31B58B-0B01-4743-BD83-D8A214F3847E}" type="parTrans" cxnId="{7D098C28-20E4-407F-BB51-B13574DC1821}">
      <dgm:prSet/>
      <dgm:spPr/>
      <dgm:t>
        <a:bodyPr/>
        <a:lstStyle/>
        <a:p>
          <a:endParaRPr lang="pt-BR">
            <a:solidFill>
              <a:srgbClr val="010014"/>
            </a:solidFill>
          </a:endParaRPr>
        </a:p>
      </dgm:t>
    </dgm:pt>
    <dgm:pt modelId="{38D81EA1-DD99-4DC5-8935-359D1064E11B}" type="sibTrans" cxnId="{7D098C28-20E4-407F-BB51-B13574DC1821}">
      <dgm:prSet/>
      <dgm:spPr/>
      <dgm:t>
        <a:bodyPr/>
        <a:lstStyle/>
        <a:p>
          <a:endParaRPr lang="pt-BR">
            <a:solidFill>
              <a:srgbClr val="010014"/>
            </a:solidFill>
          </a:endParaRPr>
        </a:p>
      </dgm:t>
    </dgm:pt>
    <dgm:pt modelId="{B6260A88-D397-4A47-9BBE-E5753379B228}">
      <dgm:prSet/>
      <dgm:spPr/>
      <dgm:t>
        <a:bodyPr/>
        <a:lstStyle/>
        <a:p>
          <a:r>
            <a:rPr lang="pt-BR" dirty="0" smtClean="0">
              <a:solidFill>
                <a:srgbClr val="010014"/>
              </a:solidFill>
            </a:rPr>
            <a:t>Identificação da área de ocupação</a:t>
          </a:r>
        </a:p>
      </dgm:t>
    </dgm:pt>
    <dgm:pt modelId="{29D03A35-C5D1-4CF8-8C71-BDAB5F9DCED0}" type="parTrans" cxnId="{91A4939C-D5AD-42ED-A2B9-881764DBA650}">
      <dgm:prSet/>
      <dgm:spPr/>
      <dgm:t>
        <a:bodyPr/>
        <a:lstStyle/>
        <a:p>
          <a:endParaRPr lang="pt-BR">
            <a:solidFill>
              <a:srgbClr val="010014"/>
            </a:solidFill>
          </a:endParaRPr>
        </a:p>
      </dgm:t>
    </dgm:pt>
    <dgm:pt modelId="{B300EF91-FBA0-4CF3-A4A5-8CBABCCD9439}" type="sibTrans" cxnId="{91A4939C-D5AD-42ED-A2B9-881764DBA650}">
      <dgm:prSet/>
      <dgm:spPr/>
      <dgm:t>
        <a:bodyPr/>
        <a:lstStyle/>
        <a:p>
          <a:endParaRPr lang="pt-BR">
            <a:solidFill>
              <a:srgbClr val="010014"/>
            </a:solidFill>
          </a:endParaRPr>
        </a:p>
      </dgm:t>
    </dgm:pt>
    <dgm:pt modelId="{5DAEE375-C3D5-42B1-A166-3CE4F82D10CD}">
      <dgm:prSet/>
      <dgm:spPr/>
      <dgm:t>
        <a:bodyPr/>
        <a:lstStyle/>
        <a:p>
          <a:r>
            <a:rPr lang="pt-BR" smtClean="0">
              <a:solidFill>
                <a:srgbClr val="010014"/>
              </a:solidFill>
            </a:rPr>
            <a:t>Formalização da criação do projeto</a:t>
          </a:r>
          <a:endParaRPr lang="pt-BR" dirty="0" smtClean="0">
            <a:solidFill>
              <a:srgbClr val="010014"/>
            </a:solidFill>
          </a:endParaRPr>
        </a:p>
      </dgm:t>
    </dgm:pt>
    <dgm:pt modelId="{9025DCBB-F9CC-4C3C-8E8F-4C67E7212C93}" type="parTrans" cxnId="{9A14127D-4DD9-4EEC-94B3-506300B6D62C}">
      <dgm:prSet/>
      <dgm:spPr/>
      <dgm:t>
        <a:bodyPr/>
        <a:lstStyle/>
        <a:p>
          <a:endParaRPr lang="pt-BR">
            <a:solidFill>
              <a:srgbClr val="010014"/>
            </a:solidFill>
          </a:endParaRPr>
        </a:p>
      </dgm:t>
    </dgm:pt>
    <dgm:pt modelId="{CE4777B8-4373-4226-8221-481213607D93}" type="sibTrans" cxnId="{9A14127D-4DD9-4EEC-94B3-506300B6D62C}">
      <dgm:prSet/>
      <dgm:spPr/>
      <dgm:t>
        <a:bodyPr/>
        <a:lstStyle/>
        <a:p>
          <a:endParaRPr lang="pt-BR">
            <a:solidFill>
              <a:srgbClr val="010014"/>
            </a:solidFill>
          </a:endParaRPr>
        </a:p>
      </dgm:t>
    </dgm:pt>
    <dgm:pt modelId="{A4668B3F-21FC-4A8C-9B91-CA8849462BE1}">
      <dgm:prSet custT="1"/>
      <dgm:spPr/>
      <dgm:t>
        <a:bodyPr/>
        <a:lstStyle/>
        <a:p>
          <a:r>
            <a:rPr lang="pt-BR" sz="1200" smtClean="0">
              <a:solidFill>
                <a:srgbClr val="010014"/>
              </a:solidFill>
            </a:rPr>
            <a:t>De acordo com o perfil dos atores poderá ser formalizado por protocolo de intenções, convênio, contrato;</a:t>
          </a:r>
          <a:endParaRPr lang="pt-BR" sz="1200" dirty="0" smtClean="0">
            <a:solidFill>
              <a:srgbClr val="010014"/>
            </a:solidFill>
          </a:endParaRPr>
        </a:p>
      </dgm:t>
    </dgm:pt>
    <dgm:pt modelId="{FB1F3FE1-24B2-4AD0-A8EB-509C15FEF870}" type="parTrans" cxnId="{7FE51AAF-C47B-4F30-AC0D-94EF72AF6CDB}">
      <dgm:prSet/>
      <dgm:spPr/>
      <dgm:t>
        <a:bodyPr/>
        <a:lstStyle/>
        <a:p>
          <a:endParaRPr lang="pt-BR">
            <a:solidFill>
              <a:srgbClr val="010014"/>
            </a:solidFill>
          </a:endParaRPr>
        </a:p>
      </dgm:t>
    </dgm:pt>
    <dgm:pt modelId="{9F804024-C2E2-4DD6-88CA-708FA265ECC8}" type="sibTrans" cxnId="{7FE51AAF-C47B-4F30-AC0D-94EF72AF6CDB}">
      <dgm:prSet/>
      <dgm:spPr/>
      <dgm:t>
        <a:bodyPr/>
        <a:lstStyle/>
        <a:p>
          <a:endParaRPr lang="pt-BR">
            <a:solidFill>
              <a:srgbClr val="010014"/>
            </a:solidFill>
          </a:endParaRPr>
        </a:p>
      </dgm:t>
    </dgm:pt>
    <dgm:pt modelId="{20A9A51A-9D07-43B3-8C21-CEEF1EC877A5}">
      <dgm:prSet/>
      <dgm:spPr/>
      <dgm:t>
        <a:bodyPr/>
        <a:lstStyle/>
        <a:p>
          <a:r>
            <a:rPr lang="pt-BR" smtClean="0">
              <a:solidFill>
                <a:srgbClr val="010014"/>
              </a:solidFill>
            </a:rPr>
            <a:t>Componente político pode ser fator de acelação ou atraso do empreendimento.</a:t>
          </a:r>
          <a:endParaRPr lang="pt-BR" dirty="0" smtClean="0">
            <a:solidFill>
              <a:srgbClr val="010014"/>
            </a:solidFill>
          </a:endParaRPr>
        </a:p>
      </dgm:t>
    </dgm:pt>
    <dgm:pt modelId="{0F27E0F8-DB67-4E06-B0DB-485CE9AAC708}" type="parTrans" cxnId="{DC15AB22-9026-4D54-B408-0E5E4F3657E0}">
      <dgm:prSet/>
      <dgm:spPr/>
      <dgm:t>
        <a:bodyPr/>
        <a:lstStyle/>
        <a:p>
          <a:endParaRPr lang="pt-BR">
            <a:solidFill>
              <a:srgbClr val="010014"/>
            </a:solidFill>
          </a:endParaRPr>
        </a:p>
      </dgm:t>
    </dgm:pt>
    <dgm:pt modelId="{A27E5329-24B4-4651-BFAF-FC9AF4B068D0}" type="sibTrans" cxnId="{DC15AB22-9026-4D54-B408-0E5E4F3657E0}">
      <dgm:prSet/>
      <dgm:spPr/>
      <dgm:t>
        <a:bodyPr/>
        <a:lstStyle/>
        <a:p>
          <a:endParaRPr lang="pt-BR">
            <a:solidFill>
              <a:srgbClr val="010014"/>
            </a:solidFill>
          </a:endParaRPr>
        </a:p>
      </dgm:t>
    </dgm:pt>
    <dgm:pt modelId="{FDB9C403-D6FF-4EF9-908E-777F6E9F6A72}">
      <dgm:prSet/>
      <dgm:spPr/>
      <dgm:t>
        <a:bodyPr/>
        <a:lstStyle/>
        <a:p>
          <a:r>
            <a:rPr lang="pt-BR" dirty="0" smtClean="0">
              <a:solidFill>
                <a:srgbClr val="010014"/>
              </a:solidFill>
            </a:rPr>
            <a:t>Definição dos componentes empresariais, ciência e tecnologia, serviços e </a:t>
          </a:r>
          <a:r>
            <a:rPr lang="pt-BR" dirty="0" err="1" smtClean="0">
              <a:solidFill>
                <a:srgbClr val="010014"/>
              </a:solidFill>
            </a:rPr>
            <a:t>infraestrutura</a:t>
          </a:r>
          <a:endParaRPr lang="pt-BR" dirty="0" smtClean="0">
            <a:solidFill>
              <a:srgbClr val="010014"/>
            </a:solidFill>
          </a:endParaRPr>
        </a:p>
      </dgm:t>
    </dgm:pt>
    <dgm:pt modelId="{AC0AF319-DCED-4E26-BFDF-E788FC58F7A0}" type="parTrans" cxnId="{F73AA19A-5929-4730-86AC-845C6F29472F}">
      <dgm:prSet/>
      <dgm:spPr/>
    </dgm:pt>
    <dgm:pt modelId="{FF6AB883-5E4A-48E3-B97F-AE0143D33E2E}" type="sibTrans" cxnId="{F73AA19A-5929-4730-86AC-845C6F29472F}">
      <dgm:prSet/>
      <dgm:spPr/>
    </dgm:pt>
    <dgm:pt modelId="{B7944480-5559-451A-AD9C-2B7049DADEFC}" type="pres">
      <dgm:prSet presAssocID="{E0B4A7C5-5053-4C2A-8716-F054019E8784}" presName="Name0" presStyleCnt="0">
        <dgm:presLayoutVars>
          <dgm:dir/>
          <dgm:animLvl val="lvl"/>
          <dgm:resizeHandles val="exact"/>
        </dgm:presLayoutVars>
      </dgm:prSet>
      <dgm:spPr/>
      <dgm:t>
        <a:bodyPr/>
        <a:lstStyle/>
        <a:p>
          <a:endParaRPr lang="pt-BR"/>
        </a:p>
      </dgm:t>
    </dgm:pt>
    <dgm:pt modelId="{A2C714A8-5DA3-45D9-A9D1-B1F61794825A}" type="pres">
      <dgm:prSet presAssocID="{5DAEE375-C3D5-42B1-A166-3CE4F82D10CD}" presName="boxAndChildren" presStyleCnt="0"/>
      <dgm:spPr/>
    </dgm:pt>
    <dgm:pt modelId="{C118179D-E8D4-4117-A8D0-21EE32104C76}" type="pres">
      <dgm:prSet presAssocID="{5DAEE375-C3D5-42B1-A166-3CE4F82D10CD}" presName="parentTextBox" presStyleLbl="node1" presStyleIdx="0" presStyleCnt="5"/>
      <dgm:spPr/>
      <dgm:t>
        <a:bodyPr/>
        <a:lstStyle/>
        <a:p>
          <a:endParaRPr lang="pt-BR"/>
        </a:p>
      </dgm:t>
    </dgm:pt>
    <dgm:pt modelId="{B4CB2CC1-DC76-4F97-8523-3210D2391F45}" type="pres">
      <dgm:prSet presAssocID="{5DAEE375-C3D5-42B1-A166-3CE4F82D10CD}" presName="entireBox" presStyleLbl="node1" presStyleIdx="0" presStyleCnt="5"/>
      <dgm:spPr/>
      <dgm:t>
        <a:bodyPr/>
        <a:lstStyle/>
        <a:p>
          <a:endParaRPr lang="pt-BR"/>
        </a:p>
      </dgm:t>
    </dgm:pt>
    <dgm:pt modelId="{E2B3AC55-A695-4B9E-B35D-13E2663C756A}" type="pres">
      <dgm:prSet presAssocID="{5DAEE375-C3D5-42B1-A166-3CE4F82D10CD}" presName="descendantBox" presStyleCnt="0"/>
      <dgm:spPr/>
    </dgm:pt>
    <dgm:pt modelId="{FF3EB917-4920-47BE-87C3-7E9B0722944B}" type="pres">
      <dgm:prSet presAssocID="{A4668B3F-21FC-4A8C-9B91-CA8849462BE1}" presName="childTextBox" presStyleLbl="fgAccFollowNode1" presStyleIdx="0" presStyleCnt="5" custScaleX="111503">
        <dgm:presLayoutVars>
          <dgm:bulletEnabled val="1"/>
        </dgm:presLayoutVars>
      </dgm:prSet>
      <dgm:spPr/>
      <dgm:t>
        <a:bodyPr/>
        <a:lstStyle/>
        <a:p>
          <a:endParaRPr lang="pt-BR"/>
        </a:p>
      </dgm:t>
    </dgm:pt>
    <dgm:pt modelId="{A5E9DC47-E193-4917-BE8A-37E73F4DD476}" type="pres">
      <dgm:prSet presAssocID="{20A9A51A-9D07-43B3-8C21-CEEF1EC877A5}" presName="childTextBox" presStyleLbl="fgAccFollowNode1" presStyleIdx="1" presStyleCnt="5">
        <dgm:presLayoutVars>
          <dgm:bulletEnabled val="1"/>
        </dgm:presLayoutVars>
      </dgm:prSet>
      <dgm:spPr/>
      <dgm:t>
        <a:bodyPr/>
        <a:lstStyle/>
        <a:p>
          <a:endParaRPr lang="pt-BR"/>
        </a:p>
      </dgm:t>
    </dgm:pt>
    <dgm:pt modelId="{15CB2795-09F2-460E-97E6-754E75E6CBF7}" type="pres">
      <dgm:prSet presAssocID="{B300EF91-FBA0-4CF3-A4A5-8CBABCCD9439}" presName="sp" presStyleCnt="0"/>
      <dgm:spPr/>
    </dgm:pt>
    <dgm:pt modelId="{56DB3B51-A8C8-4624-8C15-3F72181512F1}" type="pres">
      <dgm:prSet presAssocID="{B6260A88-D397-4A47-9BBE-E5753379B228}" presName="arrowAndChildren" presStyleCnt="0"/>
      <dgm:spPr/>
    </dgm:pt>
    <dgm:pt modelId="{416F1323-4711-4FF8-AE15-150005E2C489}" type="pres">
      <dgm:prSet presAssocID="{B6260A88-D397-4A47-9BBE-E5753379B228}" presName="parentTextArrow" presStyleLbl="node1" presStyleIdx="1" presStyleCnt="5"/>
      <dgm:spPr/>
      <dgm:t>
        <a:bodyPr/>
        <a:lstStyle/>
        <a:p>
          <a:endParaRPr lang="pt-BR"/>
        </a:p>
      </dgm:t>
    </dgm:pt>
    <dgm:pt modelId="{B1570AC9-5E00-45D5-B7DD-634DF9A45FF9}" type="pres">
      <dgm:prSet presAssocID="{FF6AB883-5E4A-48E3-B97F-AE0143D33E2E}" presName="sp" presStyleCnt="0"/>
      <dgm:spPr/>
    </dgm:pt>
    <dgm:pt modelId="{AFB4A0B4-8344-4738-9234-133B8E59BF6F}" type="pres">
      <dgm:prSet presAssocID="{FDB9C403-D6FF-4EF9-908E-777F6E9F6A72}" presName="arrowAndChildren" presStyleCnt="0"/>
      <dgm:spPr/>
    </dgm:pt>
    <dgm:pt modelId="{DEC1BBD4-C570-4CFF-98A6-A0B7B241E1B3}" type="pres">
      <dgm:prSet presAssocID="{FDB9C403-D6FF-4EF9-908E-777F6E9F6A72}" presName="parentTextArrow" presStyleLbl="node1" presStyleIdx="2" presStyleCnt="5"/>
      <dgm:spPr/>
      <dgm:t>
        <a:bodyPr/>
        <a:lstStyle/>
        <a:p>
          <a:endParaRPr lang="pt-BR"/>
        </a:p>
      </dgm:t>
    </dgm:pt>
    <dgm:pt modelId="{73A9F2EF-882C-4492-AD93-99805F90ADC9}" type="pres">
      <dgm:prSet presAssocID="{2102A048-29F5-42CF-8A41-E2D106DD25AC}" presName="sp" presStyleCnt="0"/>
      <dgm:spPr/>
    </dgm:pt>
    <dgm:pt modelId="{190DEF84-DCE1-4C8E-8189-B7D2E9713E04}" type="pres">
      <dgm:prSet presAssocID="{6CD57899-6C92-46C5-8F5E-EC7A5B88398C}" presName="arrowAndChildren" presStyleCnt="0"/>
      <dgm:spPr/>
    </dgm:pt>
    <dgm:pt modelId="{1E989CCE-24AF-4DC0-BABC-F867A5B80258}" type="pres">
      <dgm:prSet presAssocID="{6CD57899-6C92-46C5-8F5E-EC7A5B88398C}" presName="parentTextArrow" presStyleLbl="node1" presStyleIdx="2" presStyleCnt="5"/>
      <dgm:spPr/>
      <dgm:t>
        <a:bodyPr/>
        <a:lstStyle/>
        <a:p>
          <a:endParaRPr lang="pt-BR"/>
        </a:p>
      </dgm:t>
    </dgm:pt>
    <dgm:pt modelId="{77AFD3B5-EB97-403A-B854-2EF7A87A333C}" type="pres">
      <dgm:prSet presAssocID="{6CD57899-6C92-46C5-8F5E-EC7A5B88398C}" presName="arrow" presStyleLbl="node1" presStyleIdx="3" presStyleCnt="5"/>
      <dgm:spPr/>
      <dgm:t>
        <a:bodyPr/>
        <a:lstStyle/>
        <a:p>
          <a:endParaRPr lang="pt-BR"/>
        </a:p>
      </dgm:t>
    </dgm:pt>
    <dgm:pt modelId="{92255A62-D3AE-4C57-8124-DAAF0D5700FC}" type="pres">
      <dgm:prSet presAssocID="{6CD57899-6C92-46C5-8F5E-EC7A5B88398C}" presName="descendantArrow" presStyleCnt="0"/>
      <dgm:spPr/>
    </dgm:pt>
    <dgm:pt modelId="{A107532F-BF20-4592-8D75-E53E8EA0A0CE}" type="pres">
      <dgm:prSet presAssocID="{4F64C733-FB9A-4250-995B-AD10FF8443F0}" presName="childTextArrow" presStyleLbl="fgAccFollowNode1" presStyleIdx="2" presStyleCnt="5">
        <dgm:presLayoutVars>
          <dgm:bulletEnabled val="1"/>
        </dgm:presLayoutVars>
      </dgm:prSet>
      <dgm:spPr/>
      <dgm:t>
        <a:bodyPr/>
        <a:lstStyle/>
        <a:p>
          <a:endParaRPr lang="pt-BR"/>
        </a:p>
      </dgm:t>
    </dgm:pt>
    <dgm:pt modelId="{CFEB1B3B-4671-492A-904E-CAE9551BC751}" type="pres">
      <dgm:prSet presAssocID="{B05DF7CD-25EA-438A-87BA-26AF3A8FB700}" presName="childTextArrow" presStyleLbl="fgAccFollowNode1" presStyleIdx="3" presStyleCnt="5">
        <dgm:presLayoutVars>
          <dgm:bulletEnabled val="1"/>
        </dgm:presLayoutVars>
      </dgm:prSet>
      <dgm:spPr/>
      <dgm:t>
        <a:bodyPr/>
        <a:lstStyle/>
        <a:p>
          <a:endParaRPr lang="pt-BR"/>
        </a:p>
      </dgm:t>
    </dgm:pt>
    <dgm:pt modelId="{4A45C023-8783-4F4A-8828-5093B35507F5}" type="pres">
      <dgm:prSet presAssocID="{8C3A6B7C-C304-4961-A741-462B906A456B}" presName="childTextArrow" presStyleLbl="fgAccFollowNode1" presStyleIdx="4" presStyleCnt="5">
        <dgm:presLayoutVars>
          <dgm:bulletEnabled val="1"/>
        </dgm:presLayoutVars>
      </dgm:prSet>
      <dgm:spPr/>
      <dgm:t>
        <a:bodyPr/>
        <a:lstStyle/>
        <a:p>
          <a:endParaRPr lang="pt-BR"/>
        </a:p>
      </dgm:t>
    </dgm:pt>
    <dgm:pt modelId="{717849C9-BBEA-43B3-BA55-D691130087D7}" type="pres">
      <dgm:prSet presAssocID="{CF10BDFA-2701-48B3-8826-455AD69F9BF1}" presName="sp" presStyleCnt="0"/>
      <dgm:spPr/>
    </dgm:pt>
    <dgm:pt modelId="{306B0156-7EF0-404B-A5DA-1CC471EBB9A9}" type="pres">
      <dgm:prSet presAssocID="{E012CBD0-9F63-4C89-BB41-ED1F30B3A8CB}" presName="arrowAndChildren" presStyleCnt="0"/>
      <dgm:spPr/>
    </dgm:pt>
    <dgm:pt modelId="{1959C316-03F2-4C8F-9C62-F3DD476C268C}" type="pres">
      <dgm:prSet presAssocID="{E012CBD0-9F63-4C89-BB41-ED1F30B3A8CB}" presName="parentTextArrow" presStyleLbl="node1" presStyleIdx="4" presStyleCnt="5"/>
      <dgm:spPr/>
      <dgm:t>
        <a:bodyPr/>
        <a:lstStyle/>
        <a:p>
          <a:endParaRPr lang="pt-BR"/>
        </a:p>
      </dgm:t>
    </dgm:pt>
  </dgm:ptLst>
  <dgm:cxnLst>
    <dgm:cxn modelId="{7D098C28-20E4-407F-BB51-B13574DC1821}" srcId="{6CD57899-6C92-46C5-8F5E-EC7A5B88398C}" destId="{8C3A6B7C-C304-4961-A741-462B906A456B}" srcOrd="2" destOrd="0" parTransId="{0B31B58B-0B01-4743-BD83-D8A214F3847E}" sibTransId="{38D81EA1-DD99-4DC5-8935-359D1064E11B}"/>
    <dgm:cxn modelId="{91A4939C-D5AD-42ED-A2B9-881764DBA650}" srcId="{E0B4A7C5-5053-4C2A-8716-F054019E8784}" destId="{B6260A88-D397-4A47-9BBE-E5753379B228}" srcOrd="3" destOrd="0" parTransId="{29D03A35-C5D1-4CF8-8C71-BDAB5F9DCED0}" sibTransId="{B300EF91-FBA0-4CF3-A4A5-8CBABCCD9439}"/>
    <dgm:cxn modelId="{B394DC7C-7D73-40EE-9C9B-B4A75EE3FEB3}" srcId="{6CD57899-6C92-46C5-8F5E-EC7A5B88398C}" destId="{4F64C733-FB9A-4250-995B-AD10FF8443F0}" srcOrd="0" destOrd="0" parTransId="{5A8502A0-DE45-44C2-8FFB-B0BC939C2E9F}" sibTransId="{6B2E73D2-20E5-4C72-B544-9B1D0EEE96C1}"/>
    <dgm:cxn modelId="{C108A27A-8451-41E6-ACFD-388E2EC93251}" type="presOf" srcId="{A4668B3F-21FC-4A8C-9B91-CA8849462BE1}" destId="{FF3EB917-4920-47BE-87C3-7E9B0722944B}" srcOrd="0" destOrd="0" presId="urn:microsoft.com/office/officeart/2005/8/layout/process4"/>
    <dgm:cxn modelId="{4094D1AC-9528-4C37-845C-8B66DEE20FEC}" type="presOf" srcId="{4F64C733-FB9A-4250-995B-AD10FF8443F0}" destId="{A107532F-BF20-4592-8D75-E53E8EA0A0CE}" srcOrd="0" destOrd="0" presId="urn:microsoft.com/office/officeart/2005/8/layout/process4"/>
    <dgm:cxn modelId="{26EE22CB-0EAD-4242-B664-07B31EDBD945}" type="presOf" srcId="{E012CBD0-9F63-4C89-BB41-ED1F30B3A8CB}" destId="{1959C316-03F2-4C8F-9C62-F3DD476C268C}" srcOrd="0" destOrd="0" presId="urn:microsoft.com/office/officeart/2005/8/layout/process4"/>
    <dgm:cxn modelId="{6501F7EA-0C2D-42BD-8697-7B71A6FC01EF}" srcId="{E0B4A7C5-5053-4C2A-8716-F054019E8784}" destId="{E012CBD0-9F63-4C89-BB41-ED1F30B3A8CB}" srcOrd="0" destOrd="0" parTransId="{199C739E-AE97-40D8-8714-1A8C573926C4}" sibTransId="{CF10BDFA-2701-48B3-8826-455AD69F9BF1}"/>
    <dgm:cxn modelId="{9A14127D-4DD9-4EEC-94B3-506300B6D62C}" srcId="{E0B4A7C5-5053-4C2A-8716-F054019E8784}" destId="{5DAEE375-C3D5-42B1-A166-3CE4F82D10CD}" srcOrd="4" destOrd="0" parTransId="{9025DCBB-F9CC-4C3C-8E8F-4C67E7212C93}" sibTransId="{CE4777B8-4373-4226-8221-481213607D93}"/>
    <dgm:cxn modelId="{283F3943-414E-4EB9-996E-81E274EE859C}" srcId="{E0B4A7C5-5053-4C2A-8716-F054019E8784}" destId="{6CD57899-6C92-46C5-8F5E-EC7A5B88398C}" srcOrd="1" destOrd="0" parTransId="{06F7AEB8-157C-452D-8D73-4769FD41D0F9}" sibTransId="{2102A048-29F5-42CF-8A41-E2D106DD25AC}"/>
    <dgm:cxn modelId="{EE00C018-0826-4096-822D-DFA1537C60EF}" type="presOf" srcId="{B05DF7CD-25EA-438A-87BA-26AF3A8FB700}" destId="{CFEB1B3B-4671-492A-904E-CAE9551BC751}" srcOrd="0" destOrd="0" presId="urn:microsoft.com/office/officeart/2005/8/layout/process4"/>
    <dgm:cxn modelId="{52C0FABD-9A0A-4309-9F4F-D0A9365735B3}" srcId="{6CD57899-6C92-46C5-8F5E-EC7A5B88398C}" destId="{B05DF7CD-25EA-438A-87BA-26AF3A8FB700}" srcOrd="1" destOrd="0" parTransId="{5A5CDE93-5604-4596-8CCA-A65B998323C5}" sibTransId="{EE6D5F5B-5228-4359-B9F7-19C4AE61628A}"/>
    <dgm:cxn modelId="{F0DB5D02-34F4-472D-8C67-A7C2847ED928}" type="presOf" srcId="{20A9A51A-9D07-43B3-8C21-CEEF1EC877A5}" destId="{A5E9DC47-E193-4917-BE8A-37E73F4DD476}" srcOrd="0" destOrd="0" presId="urn:microsoft.com/office/officeart/2005/8/layout/process4"/>
    <dgm:cxn modelId="{8E282A85-5807-476C-903F-C90833DE1E92}" type="presOf" srcId="{5DAEE375-C3D5-42B1-A166-3CE4F82D10CD}" destId="{C118179D-E8D4-4117-A8D0-21EE32104C76}" srcOrd="0" destOrd="0" presId="urn:microsoft.com/office/officeart/2005/8/layout/process4"/>
    <dgm:cxn modelId="{ABEB83C3-CFAE-455A-B7D8-0EB5FE25EF32}" type="presOf" srcId="{FDB9C403-D6FF-4EF9-908E-777F6E9F6A72}" destId="{DEC1BBD4-C570-4CFF-98A6-A0B7B241E1B3}" srcOrd="0" destOrd="0" presId="urn:microsoft.com/office/officeart/2005/8/layout/process4"/>
    <dgm:cxn modelId="{7FE51AAF-C47B-4F30-AC0D-94EF72AF6CDB}" srcId="{5DAEE375-C3D5-42B1-A166-3CE4F82D10CD}" destId="{A4668B3F-21FC-4A8C-9B91-CA8849462BE1}" srcOrd="0" destOrd="0" parTransId="{FB1F3FE1-24B2-4AD0-A8EB-509C15FEF870}" sibTransId="{9F804024-C2E2-4DD6-88CA-708FA265ECC8}"/>
    <dgm:cxn modelId="{F73AA19A-5929-4730-86AC-845C6F29472F}" srcId="{E0B4A7C5-5053-4C2A-8716-F054019E8784}" destId="{FDB9C403-D6FF-4EF9-908E-777F6E9F6A72}" srcOrd="2" destOrd="0" parTransId="{AC0AF319-DCED-4E26-BFDF-E788FC58F7A0}" sibTransId="{FF6AB883-5E4A-48E3-B97F-AE0143D33E2E}"/>
    <dgm:cxn modelId="{6013CCB3-56AE-48F3-91D7-C24B55E4251C}" type="presOf" srcId="{E0B4A7C5-5053-4C2A-8716-F054019E8784}" destId="{B7944480-5559-451A-AD9C-2B7049DADEFC}" srcOrd="0" destOrd="0" presId="urn:microsoft.com/office/officeart/2005/8/layout/process4"/>
    <dgm:cxn modelId="{04BBE749-DA45-44E8-BE96-AEA5414BD868}" type="presOf" srcId="{6CD57899-6C92-46C5-8F5E-EC7A5B88398C}" destId="{77AFD3B5-EB97-403A-B854-2EF7A87A333C}" srcOrd="1" destOrd="0" presId="urn:microsoft.com/office/officeart/2005/8/layout/process4"/>
    <dgm:cxn modelId="{632D2192-BCB7-4F41-BD49-A4CA72EF2E08}" type="presOf" srcId="{B6260A88-D397-4A47-9BBE-E5753379B228}" destId="{416F1323-4711-4FF8-AE15-150005E2C489}" srcOrd="0" destOrd="0" presId="urn:microsoft.com/office/officeart/2005/8/layout/process4"/>
    <dgm:cxn modelId="{F102A3D6-BC91-429D-AB69-C90F9D1338AD}" type="presOf" srcId="{8C3A6B7C-C304-4961-A741-462B906A456B}" destId="{4A45C023-8783-4F4A-8828-5093B35507F5}" srcOrd="0" destOrd="0" presId="urn:microsoft.com/office/officeart/2005/8/layout/process4"/>
    <dgm:cxn modelId="{B04F1911-A8D4-4798-905A-161C61396DE9}" type="presOf" srcId="{5DAEE375-C3D5-42B1-A166-3CE4F82D10CD}" destId="{B4CB2CC1-DC76-4F97-8523-3210D2391F45}" srcOrd="1" destOrd="0" presId="urn:microsoft.com/office/officeart/2005/8/layout/process4"/>
    <dgm:cxn modelId="{DC15AB22-9026-4D54-B408-0E5E4F3657E0}" srcId="{5DAEE375-C3D5-42B1-A166-3CE4F82D10CD}" destId="{20A9A51A-9D07-43B3-8C21-CEEF1EC877A5}" srcOrd="1" destOrd="0" parTransId="{0F27E0F8-DB67-4E06-B0DB-485CE9AAC708}" sibTransId="{A27E5329-24B4-4651-BFAF-FC9AF4B068D0}"/>
    <dgm:cxn modelId="{459EBDFC-FD42-46E6-BB7D-872BEE95A083}" type="presOf" srcId="{6CD57899-6C92-46C5-8F5E-EC7A5B88398C}" destId="{1E989CCE-24AF-4DC0-BABC-F867A5B80258}" srcOrd="0" destOrd="0" presId="urn:microsoft.com/office/officeart/2005/8/layout/process4"/>
    <dgm:cxn modelId="{70DF4D66-DBCE-4A13-97C6-AA00353DC301}" type="presParOf" srcId="{B7944480-5559-451A-AD9C-2B7049DADEFC}" destId="{A2C714A8-5DA3-45D9-A9D1-B1F61794825A}" srcOrd="0" destOrd="0" presId="urn:microsoft.com/office/officeart/2005/8/layout/process4"/>
    <dgm:cxn modelId="{E1572429-772A-4C73-BEA3-56A413563C95}" type="presParOf" srcId="{A2C714A8-5DA3-45D9-A9D1-B1F61794825A}" destId="{C118179D-E8D4-4117-A8D0-21EE32104C76}" srcOrd="0" destOrd="0" presId="urn:microsoft.com/office/officeart/2005/8/layout/process4"/>
    <dgm:cxn modelId="{47E077CB-FC91-4105-8E4F-181DA6AEC9EE}" type="presParOf" srcId="{A2C714A8-5DA3-45D9-A9D1-B1F61794825A}" destId="{B4CB2CC1-DC76-4F97-8523-3210D2391F45}" srcOrd="1" destOrd="0" presId="urn:microsoft.com/office/officeart/2005/8/layout/process4"/>
    <dgm:cxn modelId="{61DCD4E6-9F6F-45E5-9AF0-2CAE13D37163}" type="presParOf" srcId="{A2C714A8-5DA3-45D9-A9D1-B1F61794825A}" destId="{E2B3AC55-A695-4B9E-B35D-13E2663C756A}" srcOrd="2" destOrd="0" presId="urn:microsoft.com/office/officeart/2005/8/layout/process4"/>
    <dgm:cxn modelId="{7A5D8100-E077-415D-936D-75646C5C1CFB}" type="presParOf" srcId="{E2B3AC55-A695-4B9E-B35D-13E2663C756A}" destId="{FF3EB917-4920-47BE-87C3-7E9B0722944B}" srcOrd="0" destOrd="0" presId="urn:microsoft.com/office/officeart/2005/8/layout/process4"/>
    <dgm:cxn modelId="{1B43764F-EECD-4941-97C4-F4EDF0092D30}" type="presParOf" srcId="{E2B3AC55-A695-4B9E-B35D-13E2663C756A}" destId="{A5E9DC47-E193-4917-BE8A-37E73F4DD476}" srcOrd="1" destOrd="0" presId="urn:microsoft.com/office/officeart/2005/8/layout/process4"/>
    <dgm:cxn modelId="{C9EEBD10-D864-420B-BDE3-2458EA1663FC}" type="presParOf" srcId="{B7944480-5559-451A-AD9C-2B7049DADEFC}" destId="{15CB2795-09F2-460E-97E6-754E75E6CBF7}" srcOrd="1" destOrd="0" presId="urn:microsoft.com/office/officeart/2005/8/layout/process4"/>
    <dgm:cxn modelId="{DF380E49-2281-41C3-9FC9-EAF031997E52}" type="presParOf" srcId="{B7944480-5559-451A-AD9C-2B7049DADEFC}" destId="{56DB3B51-A8C8-4624-8C15-3F72181512F1}" srcOrd="2" destOrd="0" presId="urn:microsoft.com/office/officeart/2005/8/layout/process4"/>
    <dgm:cxn modelId="{BBFB5A2B-33A0-434A-8C6B-F23C836E5202}" type="presParOf" srcId="{56DB3B51-A8C8-4624-8C15-3F72181512F1}" destId="{416F1323-4711-4FF8-AE15-150005E2C489}" srcOrd="0" destOrd="0" presId="urn:microsoft.com/office/officeart/2005/8/layout/process4"/>
    <dgm:cxn modelId="{C93D019D-F43F-468D-83DC-59F5B9347601}" type="presParOf" srcId="{B7944480-5559-451A-AD9C-2B7049DADEFC}" destId="{B1570AC9-5E00-45D5-B7DD-634DF9A45FF9}" srcOrd="3" destOrd="0" presId="urn:microsoft.com/office/officeart/2005/8/layout/process4"/>
    <dgm:cxn modelId="{CD455DF2-4D6E-4AAD-94AC-6D366FD9F062}" type="presParOf" srcId="{B7944480-5559-451A-AD9C-2B7049DADEFC}" destId="{AFB4A0B4-8344-4738-9234-133B8E59BF6F}" srcOrd="4" destOrd="0" presId="urn:microsoft.com/office/officeart/2005/8/layout/process4"/>
    <dgm:cxn modelId="{E427B383-9452-499F-B524-0C26069872BD}" type="presParOf" srcId="{AFB4A0B4-8344-4738-9234-133B8E59BF6F}" destId="{DEC1BBD4-C570-4CFF-98A6-A0B7B241E1B3}" srcOrd="0" destOrd="0" presId="urn:microsoft.com/office/officeart/2005/8/layout/process4"/>
    <dgm:cxn modelId="{FDD1088E-3C66-4B66-BF4F-A3D382476100}" type="presParOf" srcId="{B7944480-5559-451A-AD9C-2B7049DADEFC}" destId="{73A9F2EF-882C-4492-AD93-99805F90ADC9}" srcOrd="5" destOrd="0" presId="urn:microsoft.com/office/officeart/2005/8/layout/process4"/>
    <dgm:cxn modelId="{D120E35C-11D7-46CF-8738-57E6B37A5086}" type="presParOf" srcId="{B7944480-5559-451A-AD9C-2B7049DADEFC}" destId="{190DEF84-DCE1-4C8E-8189-B7D2E9713E04}" srcOrd="6" destOrd="0" presId="urn:microsoft.com/office/officeart/2005/8/layout/process4"/>
    <dgm:cxn modelId="{E5407EBD-65A1-4912-A626-3F87EECC92B3}" type="presParOf" srcId="{190DEF84-DCE1-4C8E-8189-B7D2E9713E04}" destId="{1E989CCE-24AF-4DC0-BABC-F867A5B80258}" srcOrd="0" destOrd="0" presId="urn:microsoft.com/office/officeart/2005/8/layout/process4"/>
    <dgm:cxn modelId="{809237D3-2AAC-4E17-A021-4CF89110BC36}" type="presParOf" srcId="{190DEF84-DCE1-4C8E-8189-B7D2E9713E04}" destId="{77AFD3B5-EB97-403A-B854-2EF7A87A333C}" srcOrd="1" destOrd="0" presId="urn:microsoft.com/office/officeart/2005/8/layout/process4"/>
    <dgm:cxn modelId="{6BCAB031-92A6-4D87-A7B8-EC520098FFBC}" type="presParOf" srcId="{190DEF84-DCE1-4C8E-8189-B7D2E9713E04}" destId="{92255A62-D3AE-4C57-8124-DAAF0D5700FC}" srcOrd="2" destOrd="0" presId="urn:microsoft.com/office/officeart/2005/8/layout/process4"/>
    <dgm:cxn modelId="{28AC36E8-F976-4C70-98E6-F53A538E2EEB}" type="presParOf" srcId="{92255A62-D3AE-4C57-8124-DAAF0D5700FC}" destId="{A107532F-BF20-4592-8D75-E53E8EA0A0CE}" srcOrd="0" destOrd="0" presId="urn:microsoft.com/office/officeart/2005/8/layout/process4"/>
    <dgm:cxn modelId="{A0496DC7-4A59-49C4-99DA-882BB3666A6D}" type="presParOf" srcId="{92255A62-D3AE-4C57-8124-DAAF0D5700FC}" destId="{CFEB1B3B-4671-492A-904E-CAE9551BC751}" srcOrd="1" destOrd="0" presId="urn:microsoft.com/office/officeart/2005/8/layout/process4"/>
    <dgm:cxn modelId="{FA2F660F-7B00-4EA9-9D09-8A8238535B9B}" type="presParOf" srcId="{92255A62-D3AE-4C57-8124-DAAF0D5700FC}" destId="{4A45C023-8783-4F4A-8828-5093B35507F5}" srcOrd="2" destOrd="0" presId="urn:microsoft.com/office/officeart/2005/8/layout/process4"/>
    <dgm:cxn modelId="{40F4ABDA-B5C9-40C3-9092-C85AD352888D}" type="presParOf" srcId="{B7944480-5559-451A-AD9C-2B7049DADEFC}" destId="{717849C9-BBEA-43B3-BA55-D691130087D7}" srcOrd="7" destOrd="0" presId="urn:microsoft.com/office/officeart/2005/8/layout/process4"/>
    <dgm:cxn modelId="{E272DE36-0198-413B-B0B9-F73FF95BF550}" type="presParOf" srcId="{B7944480-5559-451A-AD9C-2B7049DADEFC}" destId="{306B0156-7EF0-404B-A5DA-1CC471EBB9A9}" srcOrd="8" destOrd="0" presId="urn:microsoft.com/office/officeart/2005/8/layout/process4"/>
    <dgm:cxn modelId="{6130E6AE-FBEE-456E-9395-7DD0EE735E02}" type="presParOf" srcId="{306B0156-7EF0-404B-A5DA-1CC471EBB9A9}" destId="{1959C316-03F2-4C8F-9C62-F3DD476C268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5BBC68-86D1-4028-AA7C-CE3F6C432B89}" type="doc">
      <dgm:prSet loTypeId="urn:microsoft.com/office/officeart/2005/8/layout/process4" loCatId="list" qsTypeId="urn:microsoft.com/office/officeart/2005/8/quickstyle/3d2" qsCatId="3D" csTypeId="urn:microsoft.com/office/officeart/2005/8/colors/colorful2" csCatId="colorful" phldr="1"/>
      <dgm:spPr/>
      <dgm:t>
        <a:bodyPr/>
        <a:lstStyle/>
        <a:p>
          <a:endParaRPr lang="pt-BR"/>
        </a:p>
      </dgm:t>
    </dgm:pt>
    <dgm:pt modelId="{4F3185CF-FD6E-4655-BECB-29B28FDBA4B4}">
      <dgm:prSet custT="1"/>
      <dgm:spPr/>
      <dgm:t>
        <a:bodyPr/>
        <a:lstStyle/>
        <a:p>
          <a:pPr rtl="0"/>
          <a:r>
            <a:rPr lang="pt-BR" sz="1400" dirty="0" smtClean="0">
              <a:solidFill>
                <a:srgbClr val="010014"/>
              </a:solidFill>
            </a:rPr>
            <a:t>Estruturação jurídica, constituição legal e anúncio formal de sua criação (formalização pode ocorrer na segunda etapa);</a:t>
          </a:r>
          <a:endParaRPr lang="pt-BR" sz="1400" dirty="0">
            <a:solidFill>
              <a:srgbClr val="010014"/>
            </a:solidFill>
          </a:endParaRPr>
        </a:p>
      </dgm:t>
    </dgm:pt>
    <dgm:pt modelId="{9A63D2A9-7763-44B6-B701-A69FAD47567F}" type="parTrans" cxnId="{61762DB5-A396-4A8E-9DC2-78462D96D010}">
      <dgm:prSet/>
      <dgm:spPr/>
      <dgm:t>
        <a:bodyPr/>
        <a:lstStyle/>
        <a:p>
          <a:endParaRPr lang="pt-BR" sz="1400">
            <a:solidFill>
              <a:srgbClr val="010014"/>
            </a:solidFill>
          </a:endParaRPr>
        </a:p>
      </dgm:t>
    </dgm:pt>
    <dgm:pt modelId="{BA4DC8DD-5014-439A-9C86-6B58E1AF4388}" type="sibTrans" cxnId="{61762DB5-A396-4A8E-9DC2-78462D96D010}">
      <dgm:prSet/>
      <dgm:spPr/>
      <dgm:t>
        <a:bodyPr/>
        <a:lstStyle/>
        <a:p>
          <a:endParaRPr lang="pt-BR" sz="1400">
            <a:solidFill>
              <a:srgbClr val="010014"/>
            </a:solidFill>
          </a:endParaRPr>
        </a:p>
      </dgm:t>
    </dgm:pt>
    <dgm:pt modelId="{D0AB1DB8-F3F1-4984-B8C4-AC5F65F477CC}">
      <dgm:prSet custT="1"/>
      <dgm:spPr/>
      <dgm:t>
        <a:bodyPr/>
        <a:lstStyle/>
        <a:p>
          <a:pPr rtl="0"/>
          <a:r>
            <a:rPr lang="pt-BR" sz="1400" smtClean="0">
              <a:solidFill>
                <a:srgbClr val="010014"/>
              </a:solidFill>
            </a:rPr>
            <a:t>Projeto urbanístico, o qual é depende da composição e natureza das áreas que serão utilizadas;</a:t>
          </a:r>
          <a:endParaRPr lang="pt-BR" sz="1400" dirty="0">
            <a:solidFill>
              <a:srgbClr val="010014"/>
            </a:solidFill>
          </a:endParaRPr>
        </a:p>
      </dgm:t>
    </dgm:pt>
    <dgm:pt modelId="{4FD85837-D2B4-447D-A9A0-89DAA0E1B357}" type="parTrans" cxnId="{62930A37-102D-471E-8963-C1DB01799401}">
      <dgm:prSet/>
      <dgm:spPr/>
      <dgm:t>
        <a:bodyPr/>
        <a:lstStyle/>
        <a:p>
          <a:endParaRPr lang="pt-BR" sz="1400">
            <a:solidFill>
              <a:srgbClr val="010014"/>
            </a:solidFill>
          </a:endParaRPr>
        </a:p>
      </dgm:t>
    </dgm:pt>
    <dgm:pt modelId="{590B247A-6588-4516-830F-1EFF97946802}" type="sibTrans" cxnId="{62930A37-102D-471E-8963-C1DB01799401}">
      <dgm:prSet/>
      <dgm:spPr/>
      <dgm:t>
        <a:bodyPr/>
        <a:lstStyle/>
        <a:p>
          <a:endParaRPr lang="pt-BR" sz="1400">
            <a:solidFill>
              <a:srgbClr val="010014"/>
            </a:solidFill>
          </a:endParaRPr>
        </a:p>
      </dgm:t>
    </dgm:pt>
    <dgm:pt modelId="{3AB411B5-3DED-4B5B-8145-12CC0BACC7C6}">
      <dgm:prSet custT="1"/>
      <dgm:spPr/>
      <dgm:t>
        <a:bodyPr/>
        <a:lstStyle/>
        <a:p>
          <a:pPr rtl="0"/>
          <a:r>
            <a:rPr lang="pt-BR" sz="1400" smtClean="0">
              <a:solidFill>
                <a:srgbClr val="010014"/>
              </a:solidFill>
            </a:rPr>
            <a:t>Green field;  revitalização urbana.</a:t>
          </a:r>
          <a:endParaRPr lang="pt-BR" sz="1400" dirty="0">
            <a:solidFill>
              <a:srgbClr val="010014"/>
            </a:solidFill>
          </a:endParaRPr>
        </a:p>
      </dgm:t>
    </dgm:pt>
    <dgm:pt modelId="{15F10894-54EE-40B6-A7D1-C20CCEC0DACB}" type="parTrans" cxnId="{31C183D5-0D12-4077-9027-4D7A7B985E3E}">
      <dgm:prSet/>
      <dgm:spPr/>
      <dgm:t>
        <a:bodyPr/>
        <a:lstStyle/>
        <a:p>
          <a:endParaRPr lang="pt-BR" sz="1400">
            <a:solidFill>
              <a:srgbClr val="010014"/>
            </a:solidFill>
          </a:endParaRPr>
        </a:p>
      </dgm:t>
    </dgm:pt>
    <dgm:pt modelId="{8CB31EA9-5CB1-4E02-A709-F24A6EF0D09F}" type="sibTrans" cxnId="{31C183D5-0D12-4077-9027-4D7A7B985E3E}">
      <dgm:prSet/>
      <dgm:spPr/>
      <dgm:t>
        <a:bodyPr/>
        <a:lstStyle/>
        <a:p>
          <a:endParaRPr lang="pt-BR" sz="1400">
            <a:solidFill>
              <a:srgbClr val="010014"/>
            </a:solidFill>
          </a:endParaRPr>
        </a:p>
      </dgm:t>
    </dgm:pt>
    <dgm:pt modelId="{5CC34329-25D6-4E2C-B1BC-A7BCD346D9B7}">
      <dgm:prSet custT="1"/>
      <dgm:spPr/>
      <dgm:t>
        <a:bodyPr/>
        <a:lstStyle/>
        <a:p>
          <a:pPr rtl="0"/>
          <a:r>
            <a:rPr lang="pt-BR" sz="1400" dirty="0" smtClean="0">
              <a:solidFill>
                <a:srgbClr val="010014"/>
              </a:solidFill>
            </a:rPr>
            <a:t>Elaboração de um planejamento econômico detalhado e de longo prazo</a:t>
          </a:r>
          <a:endParaRPr lang="pt-BR" sz="1400" dirty="0">
            <a:solidFill>
              <a:srgbClr val="010014"/>
            </a:solidFill>
          </a:endParaRPr>
        </a:p>
      </dgm:t>
    </dgm:pt>
    <dgm:pt modelId="{88F01EE7-A9AF-4412-A27C-0711E1C760DB}" type="parTrans" cxnId="{F380AA42-CEE2-4C19-B886-E7D3A770BCB8}">
      <dgm:prSet/>
      <dgm:spPr/>
      <dgm:t>
        <a:bodyPr/>
        <a:lstStyle/>
        <a:p>
          <a:endParaRPr lang="pt-BR" sz="1400">
            <a:solidFill>
              <a:srgbClr val="010014"/>
            </a:solidFill>
          </a:endParaRPr>
        </a:p>
      </dgm:t>
    </dgm:pt>
    <dgm:pt modelId="{DE0BF4B9-50F7-426C-B344-0DB782015565}" type="sibTrans" cxnId="{F380AA42-CEE2-4C19-B886-E7D3A770BCB8}">
      <dgm:prSet/>
      <dgm:spPr/>
      <dgm:t>
        <a:bodyPr/>
        <a:lstStyle/>
        <a:p>
          <a:endParaRPr lang="pt-BR" sz="1400">
            <a:solidFill>
              <a:srgbClr val="010014"/>
            </a:solidFill>
          </a:endParaRPr>
        </a:p>
      </dgm:t>
    </dgm:pt>
    <dgm:pt modelId="{3FFC858E-ABAE-43D1-BDA4-92EE72CBD303}">
      <dgm:prSet custT="1"/>
      <dgm:spPr/>
      <dgm:t>
        <a:bodyPr/>
        <a:lstStyle/>
        <a:p>
          <a:pPr rtl="0"/>
          <a:r>
            <a:rPr lang="pt-BR" sz="1400" smtClean="0">
              <a:solidFill>
                <a:srgbClr val="010014"/>
              </a:solidFill>
            </a:rPr>
            <a:t>Planejamento da captação de recursos para investimentos em infra-estrutura física e tecnológica</a:t>
          </a:r>
          <a:endParaRPr lang="pt-BR" sz="1400" dirty="0">
            <a:solidFill>
              <a:srgbClr val="010014"/>
            </a:solidFill>
          </a:endParaRPr>
        </a:p>
      </dgm:t>
    </dgm:pt>
    <dgm:pt modelId="{88648655-2572-4955-A4B1-E0C74075B39F}" type="parTrans" cxnId="{1791948E-FEDC-44C4-9515-B7A73CD2D839}">
      <dgm:prSet/>
      <dgm:spPr/>
      <dgm:t>
        <a:bodyPr/>
        <a:lstStyle/>
        <a:p>
          <a:endParaRPr lang="pt-BR" sz="1400">
            <a:solidFill>
              <a:srgbClr val="010014"/>
            </a:solidFill>
          </a:endParaRPr>
        </a:p>
      </dgm:t>
    </dgm:pt>
    <dgm:pt modelId="{A6D071F5-0F61-40F0-AB57-12074DC88FB4}" type="sibTrans" cxnId="{1791948E-FEDC-44C4-9515-B7A73CD2D839}">
      <dgm:prSet/>
      <dgm:spPr/>
      <dgm:t>
        <a:bodyPr/>
        <a:lstStyle/>
        <a:p>
          <a:endParaRPr lang="pt-BR" sz="1400">
            <a:solidFill>
              <a:srgbClr val="010014"/>
            </a:solidFill>
          </a:endParaRPr>
        </a:p>
      </dgm:t>
    </dgm:pt>
    <dgm:pt modelId="{A065FC18-BF84-4CCC-B9BC-805791593603}">
      <dgm:prSet custT="1"/>
      <dgm:spPr/>
      <dgm:t>
        <a:bodyPr/>
        <a:lstStyle/>
        <a:p>
          <a:pPr rtl="0"/>
          <a:r>
            <a:rPr lang="pt-BR" sz="1400" smtClean="0">
              <a:solidFill>
                <a:srgbClr val="010014"/>
              </a:solidFill>
            </a:rPr>
            <a:t>Elaboração do Plano de Negócios do Parque (contem todas as informações sobre o projeto de forma concisa conforme o perfil do publico que o demanda)</a:t>
          </a:r>
          <a:endParaRPr lang="pt-BR" sz="1400" dirty="0">
            <a:solidFill>
              <a:srgbClr val="010014"/>
            </a:solidFill>
          </a:endParaRPr>
        </a:p>
      </dgm:t>
    </dgm:pt>
    <dgm:pt modelId="{D2024BB9-B51E-4360-BFA2-E665736BFB53}" type="parTrans" cxnId="{47E22CA6-C140-4EA4-9737-8F5ACFE19D70}">
      <dgm:prSet/>
      <dgm:spPr/>
      <dgm:t>
        <a:bodyPr/>
        <a:lstStyle/>
        <a:p>
          <a:endParaRPr lang="pt-BR" sz="1400">
            <a:solidFill>
              <a:srgbClr val="010014"/>
            </a:solidFill>
          </a:endParaRPr>
        </a:p>
      </dgm:t>
    </dgm:pt>
    <dgm:pt modelId="{04D2C265-98B7-4876-8D56-CACD3B01C7F7}" type="sibTrans" cxnId="{47E22CA6-C140-4EA4-9737-8F5ACFE19D70}">
      <dgm:prSet/>
      <dgm:spPr/>
      <dgm:t>
        <a:bodyPr/>
        <a:lstStyle/>
        <a:p>
          <a:endParaRPr lang="pt-BR" sz="1400">
            <a:solidFill>
              <a:srgbClr val="010014"/>
            </a:solidFill>
          </a:endParaRPr>
        </a:p>
      </dgm:t>
    </dgm:pt>
    <dgm:pt modelId="{D0A6DBF8-CED9-4753-ACF9-BCB1B9ADE5A2}">
      <dgm:prSet custT="1"/>
      <dgm:spPr/>
      <dgm:t>
        <a:bodyPr/>
        <a:lstStyle/>
        <a:p>
          <a:pPr rtl="0"/>
          <a:r>
            <a:rPr lang="pt-BR" sz="1400" smtClean="0">
              <a:solidFill>
                <a:srgbClr val="010014"/>
              </a:solidFill>
            </a:rPr>
            <a:t>Modelo de Negócio </a:t>
          </a:r>
          <a:endParaRPr lang="pt-BR" sz="1400" dirty="0">
            <a:solidFill>
              <a:srgbClr val="010014"/>
            </a:solidFill>
          </a:endParaRPr>
        </a:p>
      </dgm:t>
    </dgm:pt>
    <dgm:pt modelId="{4BC95E81-A3FC-4FA2-AD18-D3481BEEA566}" type="parTrans" cxnId="{B7DC1EAA-F302-421D-8FCB-415915CEFA47}">
      <dgm:prSet/>
      <dgm:spPr/>
      <dgm:t>
        <a:bodyPr/>
        <a:lstStyle/>
        <a:p>
          <a:endParaRPr lang="pt-BR" sz="1400">
            <a:solidFill>
              <a:srgbClr val="010014"/>
            </a:solidFill>
          </a:endParaRPr>
        </a:p>
      </dgm:t>
    </dgm:pt>
    <dgm:pt modelId="{818875A0-AE88-49F1-ABF7-AED0D2003AAD}" type="sibTrans" cxnId="{B7DC1EAA-F302-421D-8FCB-415915CEFA47}">
      <dgm:prSet/>
      <dgm:spPr/>
      <dgm:t>
        <a:bodyPr/>
        <a:lstStyle/>
        <a:p>
          <a:endParaRPr lang="pt-BR" sz="1400">
            <a:solidFill>
              <a:srgbClr val="010014"/>
            </a:solidFill>
          </a:endParaRPr>
        </a:p>
      </dgm:t>
    </dgm:pt>
    <dgm:pt modelId="{8725E678-D929-4032-A6D7-2AF0F081EC4B}">
      <dgm:prSet custT="1"/>
      <dgm:spPr/>
      <dgm:t>
        <a:bodyPr/>
        <a:lstStyle/>
        <a:p>
          <a:pPr rtl="0"/>
          <a:r>
            <a:rPr lang="pt-BR" sz="1400" smtClean="0">
              <a:solidFill>
                <a:srgbClr val="010014"/>
              </a:solidFill>
            </a:rPr>
            <a:t>Estudo de viabilidade econômica, técnica e financeira</a:t>
          </a:r>
          <a:endParaRPr lang="pt-BR" sz="1400" dirty="0">
            <a:solidFill>
              <a:srgbClr val="010014"/>
            </a:solidFill>
          </a:endParaRPr>
        </a:p>
      </dgm:t>
    </dgm:pt>
    <dgm:pt modelId="{2B95B008-4C3F-4869-AC97-EC3EFB4EFFA8}" type="parTrans" cxnId="{9D85A21D-70D8-4AD8-A24B-3E85BE2B28C2}">
      <dgm:prSet/>
      <dgm:spPr/>
      <dgm:t>
        <a:bodyPr/>
        <a:lstStyle/>
        <a:p>
          <a:endParaRPr lang="pt-BR" sz="1400">
            <a:solidFill>
              <a:srgbClr val="010014"/>
            </a:solidFill>
          </a:endParaRPr>
        </a:p>
      </dgm:t>
    </dgm:pt>
    <dgm:pt modelId="{4950AB05-3D3F-4CFA-91D3-8976981F6A14}" type="sibTrans" cxnId="{9D85A21D-70D8-4AD8-A24B-3E85BE2B28C2}">
      <dgm:prSet/>
      <dgm:spPr/>
      <dgm:t>
        <a:bodyPr/>
        <a:lstStyle/>
        <a:p>
          <a:endParaRPr lang="pt-BR" sz="1400">
            <a:solidFill>
              <a:srgbClr val="010014"/>
            </a:solidFill>
          </a:endParaRPr>
        </a:p>
      </dgm:t>
    </dgm:pt>
    <dgm:pt modelId="{82A69E4E-2F15-42F4-AD19-23A637B08393}">
      <dgm:prSet custT="1"/>
      <dgm:spPr/>
      <dgm:t>
        <a:bodyPr/>
        <a:lstStyle/>
        <a:p>
          <a:pPr rtl="0"/>
          <a:r>
            <a:rPr lang="pt-BR" sz="1400" smtClean="0">
              <a:solidFill>
                <a:srgbClr val="010014"/>
              </a:solidFill>
            </a:rPr>
            <a:t>Plano de Marketing</a:t>
          </a:r>
          <a:endParaRPr lang="pt-BR" sz="1400" dirty="0">
            <a:solidFill>
              <a:srgbClr val="010014"/>
            </a:solidFill>
          </a:endParaRPr>
        </a:p>
      </dgm:t>
    </dgm:pt>
    <dgm:pt modelId="{36679B62-1FD7-49E7-B6B8-B09F33E2F20E}" type="parTrans" cxnId="{214F391B-4930-446B-9961-262ED494DBE9}">
      <dgm:prSet/>
      <dgm:spPr/>
      <dgm:t>
        <a:bodyPr/>
        <a:lstStyle/>
        <a:p>
          <a:endParaRPr lang="pt-BR" sz="1400">
            <a:solidFill>
              <a:srgbClr val="010014"/>
            </a:solidFill>
          </a:endParaRPr>
        </a:p>
      </dgm:t>
    </dgm:pt>
    <dgm:pt modelId="{A491644A-AB5A-4D1E-A55B-2C36993EAB89}" type="sibTrans" cxnId="{214F391B-4930-446B-9961-262ED494DBE9}">
      <dgm:prSet/>
      <dgm:spPr/>
      <dgm:t>
        <a:bodyPr/>
        <a:lstStyle/>
        <a:p>
          <a:endParaRPr lang="pt-BR" sz="1400">
            <a:solidFill>
              <a:srgbClr val="010014"/>
            </a:solidFill>
          </a:endParaRPr>
        </a:p>
      </dgm:t>
    </dgm:pt>
    <dgm:pt modelId="{6B04165F-68B3-458D-AA73-5056694227BB}">
      <dgm:prSet custT="1"/>
      <dgm:spPr/>
      <dgm:t>
        <a:bodyPr/>
        <a:lstStyle/>
        <a:p>
          <a:pPr rtl="0"/>
          <a:r>
            <a:rPr lang="pt-BR" sz="1400" smtClean="0">
              <a:solidFill>
                <a:srgbClr val="010014"/>
              </a:solidFill>
            </a:rPr>
            <a:t>Modelo Imobiliário</a:t>
          </a:r>
          <a:endParaRPr lang="pt-BR" sz="1400" dirty="0">
            <a:solidFill>
              <a:srgbClr val="010014"/>
            </a:solidFill>
          </a:endParaRPr>
        </a:p>
      </dgm:t>
    </dgm:pt>
    <dgm:pt modelId="{CFCF21B2-8D72-428D-BDBC-9C2DBF81FC3B}" type="parTrans" cxnId="{DEA30157-746A-49D4-8320-07A0AB1AB841}">
      <dgm:prSet/>
      <dgm:spPr/>
      <dgm:t>
        <a:bodyPr/>
        <a:lstStyle/>
        <a:p>
          <a:endParaRPr lang="pt-BR" sz="1400">
            <a:solidFill>
              <a:srgbClr val="010014"/>
            </a:solidFill>
          </a:endParaRPr>
        </a:p>
      </dgm:t>
    </dgm:pt>
    <dgm:pt modelId="{BDE62622-7A62-4685-873A-61DBA25CDE38}" type="sibTrans" cxnId="{DEA30157-746A-49D4-8320-07A0AB1AB841}">
      <dgm:prSet/>
      <dgm:spPr/>
      <dgm:t>
        <a:bodyPr/>
        <a:lstStyle/>
        <a:p>
          <a:endParaRPr lang="pt-BR" sz="1400">
            <a:solidFill>
              <a:srgbClr val="010014"/>
            </a:solidFill>
          </a:endParaRPr>
        </a:p>
      </dgm:t>
    </dgm:pt>
    <dgm:pt modelId="{CB78AA9B-2407-4F46-80AB-6FECAB09294F}" type="pres">
      <dgm:prSet presAssocID="{F35BBC68-86D1-4028-AA7C-CE3F6C432B89}" presName="Name0" presStyleCnt="0">
        <dgm:presLayoutVars>
          <dgm:dir/>
          <dgm:animLvl val="lvl"/>
          <dgm:resizeHandles val="exact"/>
        </dgm:presLayoutVars>
      </dgm:prSet>
      <dgm:spPr/>
      <dgm:t>
        <a:bodyPr/>
        <a:lstStyle/>
        <a:p>
          <a:endParaRPr lang="pt-BR"/>
        </a:p>
      </dgm:t>
    </dgm:pt>
    <dgm:pt modelId="{4320BBC6-C798-4524-B430-2F857B46675A}" type="pres">
      <dgm:prSet presAssocID="{A065FC18-BF84-4CCC-B9BC-805791593603}" presName="boxAndChildren" presStyleCnt="0"/>
      <dgm:spPr/>
    </dgm:pt>
    <dgm:pt modelId="{A1D16A88-0D23-4044-9643-E75494252593}" type="pres">
      <dgm:prSet presAssocID="{A065FC18-BF84-4CCC-B9BC-805791593603}" presName="parentTextBox" presStyleLbl="node1" presStyleIdx="0" presStyleCnt="5"/>
      <dgm:spPr/>
      <dgm:t>
        <a:bodyPr/>
        <a:lstStyle/>
        <a:p>
          <a:endParaRPr lang="pt-BR"/>
        </a:p>
      </dgm:t>
    </dgm:pt>
    <dgm:pt modelId="{0B551B25-8C27-42E4-B016-DBF5C2180887}" type="pres">
      <dgm:prSet presAssocID="{A065FC18-BF84-4CCC-B9BC-805791593603}" presName="entireBox" presStyleLbl="node1" presStyleIdx="0" presStyleCnt="5"/>
      <dgm:spPr/>
      <dgm:t>
        <a:bodyPr/>
        <a:lstStyle/>
        <a:p>
          <a:endParaRPr lang="pt-BR"/>
        </a:p>
      </dgm:t>
    </dgm:pt>
    <dgm:pt modelId="{C039CA1C-C634-401E-9B42-37CBFF9EFF96}" type="pres">
      <dgm:prSet presAssocID="{A065FC18-BF84-4CCC-B9BC-805791593603}" presName="descendantBox" presStyleCnt="0"/>
      <dgm:spPr/>
    </dgm:pt>
    <dgm:pt modelId="{62F03168-CCA5-4F37-8E7D-9FA1AC02845D}" type="pres">
      <dgm:prSet presAssocID="{D0A6DBF8-CED9-4753-ACF9-BCB1B9ADE5A2}" presName="childTextBox" presStyleLbl="fgAccFollowNode1" presStyleIdx="0" presStyleCnt="5">
        <dgm:presLayoutVars>
          <dgm:bulletEnabled val="1"/>
        </dgm:presLayoutVars>
      </dgm:prSet>
      <dgm:spPr/>
      <dgm:t>
        <a:bodyPr/>
        <a:lstStyle/>
        <a:p>
          <a:endParaRPr lang="pt-BR"/>
        </a:p>
      </dgm:t>
    </dgm:pt>
    <dgm:pt modelId="{8B8F45D1-2E34-4738-BEE3-AE88AE366D3D}" type="pres">
      <dgm:prSet presAssocID="{8725E678-D929-4032-A6D7-2AF0F081EC4B}" presName="childTextBox" presStyleLbl="fgAccFollowNode1" presStyleIdx="1" presStyleCnt="5">
        <dgm:presLayoutVars>
          <dgm:bulletEnabled val="1"/>
        </dgm:presLayoutVars>
      </dgm:prSet>
      <dgm:spPr/>
      <dgm:t>
        <a:bodyPr/>
        <a:lstStyle/>
        <a:p>
          <a:endParaRPr lang="pt-BR"/>
        </a:p>
      </dgm:t>
    </dgm:pt>
    <dgm:pt modelId="{17704CDB-0C3D-4108-8ED2-405833470838}" type="pres">
      <dgm:prSet presAssocID="{82A69E4E-2F15-42F4-AD19-23A637B08393}" presName="childTextBox" presStyleLbl="fgAccFollowNode1" presStyleIdx="2" presStyleCnt="5">
        <dgm:presLayoutVars>
          <dgm:bulletEnabled val="1"/>
        </dgm:presLayoutVars>
      </dgm:prSet>
      <dgm:spPr/>
      <dgm:t>
        <a:bodyPr/>
        <a:lstStyle/>
        <a:p>
          <a:endParaRPr lang="pt-BR"/>
        </a:p>
      </dgm:t>
    </dgm:pt>
    <dgm:pt modelId="{878C36E5-CCBB-4DC2-A321-1DED094E931E}" type="pres">
      <dgm:prSet presAssocID="{6B04165F-68B3-458D-AA73-5056694227BB}" presName="childTextBox" presStyleLbl="fgAccFollowNode1" presStyleIdx="3" presStyleCnt="5">
        <dgm:presLayoutVars>
          <dgm:bulletEnabled val="1"/>
        </dgm:presLayoutVars>
      </dgm:prSet>
      <dgm:spPr/>
      <dgm:t>
        <a:bodyPr/>
        <a:lstStyle/>
        <a:p>
          <a:endParaRPr lang="pt-BR"/>
        </a:p>
      </dgm:t>
    </dgm:pt>
    <dgm:pt modelId="{36C8C4CD-D502-434D-AE66-AD396285A61D}" type="pres">
      <dgm:prSet presAssocID="{A6D071F5-0F61-40F0-AB57-12074DC88FB4}" presName="sp" presStyleCnt="0"/>
      <dgm:spPr/>
    </dgm:pt>
    <dgm:pt modelId="{F801D692-6681-4BBC-9191-4C3A6275E6CF}" type="pres">
      <dgm:prSet presAssocID="{3FFC858E-ABAE-43D1-BDA4-92EE72CBD303}" presName="arrowAndChildren" presStyleCnt="0"/>
      <dgm:spPr/>
    </dgm:pt>
    <dgm:pt modelId="{3F3DB6B0-F36F-4C02-B89B-1121508B2978}" type="pres">
      <dgm:prSet presAssocID="{3FFC858E-ABAE-43D1-BDA4-92EE72CBD303}" presName="parentTextArrow" presStyleLbl="node1" presStyleIdx="1" presStyleCnt="5" custScaleY="55625"/>
      <dgm:spPr/>
      <dgm:t>
        <a:bodyPr/>
        <a:lstStyle/>
        <a:p>
          <a:endParaRPr lang="pt-BR"/>
        </a:p>
      </dgm:t>
    </dgm:pt>
    <dgm:pt modelId="{F3CBDF0C-7023-4CAB-AB15-90EACE867356}" type="pres">
      <dgm:prSet presAssocID="{DE0BF4B9-50F7-426C-B344-0DB782015565}" presName="sp" presStyleCnt="0"/>
      <dgm:spPr/>
    </dgm:pt>
    <dgm:pt modelId="{7D1BC2CC-3875-4499-A11D-68158258E2E4}" type="pres">
      <dgm:prSet presAssocID="{5CC34329-25D6-4E2C-B1BC-A7BCD346D9B7}" presName="arrowAndChildren" presStyleCnt="0"/>
      <dgm:spPr/>
    </dgm:pt>
    <dgm:pt modelId="{F9E24CA1-D820-4A35-BEA2-AA8D963B9415}" type="pres">
      <dgm:prSet presAssocID="{5CC34329-25D6-4E2C-B1BC-A7BCD346D9B7}" presName="parentTextArrow" presStyleLbl="node1" presStyleIdx="2" presStyleCnt="5" custScaleY="56743"/>
      <dgm:spPr/>
      <dgm:t>
        <a:bodyPr/>
        <a:lstStyle/>
        <a:p>
          <a:endParaRPr lang="pt-BR"/>
        </a:p>
      </dgm:t>
    </dgm:pt>
    <dgm:pt modelId="{F4E93F00-B59C-4D9F-9644-6C34E709BFB8}" type="pres">
      <dgm:prSet presAssocID="{590B247A-6588-4516-830F-1EFF97946802}" presName="sp" presStyleCnt="0"/>
      <dgm:spPr/>
    </dgm:pt>
    <dgm:pt modelId="{E36A588D-02D3-4C68-BCEC-2CCD75096A3E}" type="pres">
      <dgm:prSet presAssocID="{D0AB1DB8-F3F1-4984-B8C4-AC5F65F477CC}" presName="arrowAndChildren" presStyleCnt="0"/>
      <dgm:spPr/>
    </dgm:pt>
    <dgm:pt modelId="{2776A31D-CB55-44B1-8084-4461E1C98A09}" type="pres">
      <dgm:prSet presAssocID="{D0AB1DB8-F3F1-4984-B8C4-AC5F65F477CC}" presName="parentTextArrow" presStyleLbl="node1" presStyleIdx="2" presStyleCnt="5"/>
      <dgm:spPr/>
      <dgm:t>
        <a:bodyPr/>
        <a:lstStyle/>
        <a:p>
          <a:endParaRPr lang="pt-BR"/>
        </a:p>
      </dgm:t>
    </dgm:pt>
    <dgm:pt modelId="{E569EEF0-7276-4E5F-A661-2A9B5DDDEC03}" type="pres">
      <dgm:prSet presAssocID="{D0AB1DB8-F3F1-4984-B8C4-AC5F65F477CC}" presName="arrow" presStyleLbl="node1" presStyleIdx="3" presStyleCnt="5" custScaleY="58297"/>
      <dgm:spPr/>
      <dgm:t>
        <a:bodyPr/>
        <a:lstStyle/>
        <a:p>
          <a:endParaRPr lang="pt-BR"/>
        </a:p>
      </dgm:t>
    </dgm:pt>
    <dgm:pt modelId="{BEE469AE-B042-4775-83E7-E0385B883208}" type="pres">
      <dgm:prSet presAssocID="{D0AB1DB8-F3F1-4984-B8C4-AC5F65F477CC}" presName="descendantArrow" presStyleCnt="0"/>
      <dgm:spPr/>
    </dgm:pt>
    <dgm:pt modelId="{4D466586-9778-470C-9487-DF1CE8B11AEB}" type="pres">
      <dgm:prSet presAssocID="{3AB411B5-3DED-4B5B-8145-12CC0BACC7C6}" presName="childTextArrow" presStyleLbl="fgAccFollowNode1" presStyleIdx="4" presStyleCnt="5" custScaleY="65469">
        <dgm:presLayoutVars>
          <dgm:bulletEnabled val="1"/>
        </dgm:presLayoutVars>
      </dgm:prSet>
      <dgm:spPr/>
      <dgm:t>
        <a:bodyPr/>
        <a:lstStyle/>
        <a:p>
          <a:endParaRPr lang="pt-BR"/>
        </a:p>
      </dgm:t>
    </dgm:pt>
    <dgm:pt modelId="{4B63446D-13A5-4B61-9EEC-B5296EA9FC02}" type="pres">
      <dgm:prSet presAssocID="{BA4DC8DD-5014-439A-9C86-6B58E1AF4388}" presName="sp" presStyleCnt="0"/>
      <dgm:spPr/>
    </dgm:pt>
    <dgm:pt modelId="{325E99A5-B882-404F-880E-DFCE71E76348}" type="pres">
      <dgm:prSet presAssocID="{4F3185CF-FD6E-4655-BECB-29B28FDBA4B4}" presName="arrowAndChildren" presStyleCnt="0"/>
      <dgm:spPr/>
    </dgm:pt>
    <dgm:pt modelId="{292D7CD5-7ACE-4457-9B59-307BD8B0EDE4}" type="pres">
      <dgm:prSet presAssocID="{4F3185CF-FD6E-4655-BECB-29B28FDBA4B4}" presName="parentTextArrow" presStyleLbl="node1" presStyleIdx="4" presStyleCnt="5" custAng="0" custScaleY="48820"/>
      <dgm:spPr/>
      <dgm:t>
        <a:bodyPr/>
        <a:lstStyle/>
        <a:p>
          <a:endParaRPr lang="pt-BR"/>
        </a:p>
      </dgm:t>
    </dgm:pt>
  </dgm:ptLst>
  <dgm:cxnLst>
    <dgm:cxn modelId="{74FF6296-6CEC-4F63-A51F-BEB3685B997B}" type="presOf" srcId="{3AB411B5-3DED-4B5B-8145-12CC0BACC7C6}" destId="{4D466586-9778-470C-9487-DF1CE8B11AEB}" srcOrd="0" destOrd="0" presId="urn:microsoft.com/office/officeart/2005/8/layout/process4"/>
    <dgm:cxn modelId="{61762DB5-A396-4A8E-9DC2-78462D96D010}" srcId="{F35BBC68-86D1-4028-AA7C-CE3F6C432B89}" destId="{4F3185CF-FD6E-4655-BECB-29B28FDBA4B4}" srcOrd="0" destOrd="0" parTransId="{9A63D2A9-7763-44B6-B701-A69FAD47567F}" sibTransId="{BA4DC8DD-5014-439A-9C86-6B58E1AF4388}"/>
    <dgm:cxn modelId="{DEA30157-746A-49D4-8320-07A0AB1AB841}" srcId="{A065FC18-BF84-4CCC-B9BC-805791593603}" destId="{6B04165F-68B3-458D-AA73-5056694227BB}" srcOrd="3" destOrd="0" parTransId="{CFCF21B2-8D72-428D-BDBC-9C2DBF81FC3B}" sibTransId="{BDE62622-7A62-4685-873A-61DBA25CDE38}"/>
    <dgm:cxn modelId="{62930A37-102D-471E-8963-C1DB01799401}" srcId="{F35BBC68-86D1-4028-AA7C-CE3F6C432B89}" destId="{D0AB1DB8-F3F1-4984-B8C4-AC5F65F477CC}" srcOrd="1" destOrd="0" parTransId="{4FD85837-D2B4-447D-A9A0-89DAA0E1B357}" sibTransId="{590B247A-6588-4516-830F-1EFF97946802}"/>
    <dgm:cxn modelId="{214F391B-4930-446B-9961-262ED494DBE9}" srcId="{A065FC18-BF84-4CCC-B9BC-805791593603}" destId="{82A69E4E-2F15-42F4-AD19-23A637B08393}" srcOrd="2" destOrd="0" parTransId="{36679B62-1FD7-49E7-B6B8-B09F33E2F20E}" sibTransId="{A491644A-AB5A-4D1E-A55B-2C36993EAB89}"/>
    <dgm:cxn modelId="{D4D69EA6-88B2-4DC0-A47E-7082B585A9B6}" type="presOf" srcId="{A065FC18-BF84-4CCC-B9BC-805791593603}" destId="{0B551B25-8C27-42E4-B016-DBF5C2180887}" srcOrd="1" destOrd="0" presId="urn:microsoft.com/office/officeart/2005/8/layout/process4"/>
    <dgm:cxn modelId="{C81C4160-83A4-4D94-93A7-760923CFFE30}" type="presOf" srcId="{D0AB1DB8-F3F1-4984-B8C4-AC5F65F477CC}" destId="{2776A31D-CB55-44B1-8084-4461E1C98A09}" srcOrd="0" destOrd="0" presId="urn:microsoft.com/office/officeart/2005/8/layout/process4"/>
    <dgm:cxn modelId="{6440C68E-B9A1-42BD-8083-5D1399C8BC03}" type="presOf" srcId="{8725E678-D929-4032-A6D7-2AF0F081EC4B}" destId="{8B8F45D1-2E34-4738-BEE3-AE88AE366D3D}" srcOrd="0" destOrd="0" presId="urn:microsoft.com/office/officeart/2005/8/layout/process4"/>
    <dgm:cxn modelId="{B7DC1EAA-F302-421D-8FCB-415915CEFA47}" srcId="{A065FC18-BF84-4CCC-B9BC-805791593603}" destId="{D0A6DBF8-CED9-4753-ACF9-BCB1B9ADE5A2}" srcOrd="0" destOrd="0" parTransId="{4BC95E81-A3FC-4FA2-AD18-D3481BEEA566}" sibTransId="{818875A0-AE88-49F1-ABF7-AED0D2003AAD}"/>
    <dgm:cxn modelId="{6FDF9B63-115F-4018-B9D5-7FC80B6429D6}" type="presOf" srcId="{6B04165F-68B3-458D-AA73-5056694227BB}" destId="{878C36E5-CCBB-4DC2-A321-1DED094E931E}" srcOrd="0" destOrd="0" presId="urn:microsoft.com/office/officeart/2005/8/layout/process4"/>
    <dgm:cxn modelId="{9D85A21D-70D8-4AD8-A24B-3E85BE2B28C2}" srcId="{A065FC18-BF84-4CCC-B9BC-805791593603}" destId="{8725E678-D929-4032-A6D7-2AF0F081EC4B}" srcOrd="1" destOrd="0" parTransId="{2B95B008-4C3F-4869-AC97-EC3EFB4EFFA8}" sibTransId="{4950AB05-3D3F-4CFA-91D3-8976981F6A14}"/>
    <dgm:cxn modelId="{B725F77E-8DEB-4C10-9DE9-F501EF175C8B}" type="presOf" srcId="{82A69E4E-2F15-42F4-AD19-23A637B08393}" destId="{17704CDB-0C3D-4108-8ED2-405833470838}" srcOrd="0" destOrd="0" presId="urn:microsoft.com/office/officeart/2005/8/layout/process4"/>
    <dgm:cxn modelId="{7615CEAB-3ABD-4F42-9D09-BABF0B087E41}" type="presOf" srcId="{D0A6DBF8-CED9-4753-ACF9-BCB1B9ADE5A2}" destId="{62F03168-CCA5-4F37-8E7D-9FA1AC02845D}" srcOrd="0" destOrd="0" presId="urn:microsoft.com/office/officeart/2005/8/layout/process4"/>
    <dgm:cxn modelId="{31C183D5-0D12-4077-9027-4D7A7B985E3E}" srcId="{D0AB1DB8-F3F1-4984-B8C4-AC5F65F477CC}" destId="{3AB411B5-3DED-4B5B-8145-12CC0BACC7C6}" srcOrd="0" destOrd="0" parTransId="{15F10894-54EE-40B6-A7D1-C20CCEC0DACB}" sibTransId="{8CB31EA9-5CB1-4E02-A709-F24A6EF0D09F}"/>
    <dgm:cxn modelId="{47E22CA6-C140-4EA4-9737-8F5ACFE19D70}" srcId="{F35BBC68-86D1-4028-AA7C-CE3F6C432B89}" destId="{A065FC18-BF84-4CCC-B9BC-805791593603}" srcOrd="4" destOrd="0" parTransId="{D2024BB9-B51E-4360-BFA2-E665736BFB53}" sibTransId="{04D2C265-98B7-4876-8D56-CACD3B01C7F7}"/>
    <dgm:cxn modelId="{EE2BEDC4-BBEB-484B-92DC-1EDF7B4A91D1}" type="presOf" srcId="{3FFC858E-ABAE-43D1-BDA4-92EE72CBD303}" destId="{3F3DB6B0-F36F-4C02-B89B-1121508B2978}" srcOrd="0" destOrd="0" presId="urn:microsoft.com/office/officeart/2005/8/layout/process4"/>
    <dgm:cxn modelId="{1791948E-FEDC-44C4-9515-B7A73CD2D839}" srcId="{F35BBC68-86D1-4028-AA7C-CE3F6C432B89}" destId="{3FFC858E-ABAE-43D1-BDA4-92EE72CBD303}" srcOrd="3" destOrd="0" parTransId="{88648655-2572-4955-A4B1-E0C74075B39F}" sibTransId="{A6D071F5-0F61-40F0-AB57-12074DC88FB4}"/>
    <dgm:cxn modelId="{1E553E8C-9CF4-4753-8540-524F44466379}" type="presOf" srcId="{A065FC18-BF84-4CCC-B9BC-805791593603}" destId="{A1D16A88-0D23-4044-9643-E75494252593}" srcOrd="0" destOrd="0" presId="urn:microsoft.com/office/officeart/2005/8/layout/process4"/>
    <dgm:cxn modelId="{018F6D85-E89E-4E91-B543-4F3510E833B5}" type="presOf" srcId="{D0AB1DB8-F3F1-4984-B8C4-AC5F65F477CC}" destId="{E569EEF0-7276-4E5F-A661-2A9B5DDDEC03}" srcOrd="1" destOrd="0" presId="urn:microsoft.com/office/officeart/2005/8/layout/process4"/>
    <dgm:cxn modelId="{9D7BDA5A-4B15-4A40-B9DB-10C4CEDC8B58}" type="presOf" srcId="{F35BBC68-86D1-4028-AA7C-CE3F6C432B89}" destId="{CB78AA9B-2407-4F46-80AB-6FECAB09294F}" srcOrd="0" destOrd="0" presId="urn:microsoft.com/office/officeart/2005/8/layout/process4"/>
    <dgm:cxn modelId="{F380AA42-CEE2-4C19-B886-E7D3A770BCB8}" srcId="{F35BBC68-86D1-4028-AA7C-CE3F6C432B89}" destId="{5CC34329-25D6-4E2C-B1BC-A7BCD346D9B7}" srcOrd="2" destOrd="0" parTransId="{88F01EE7-A9AF-4412-A27C-0711E1C760DB}" sibTransId="{DE0BF4B9-50F7-426C-B344-0DB782015565}"/>
    <dgm:cxn modelId="{CA09A4DD-51E2-4A47-921F-22B324CAD00A}" type="presOf" srcId="{5CC34329-25D6-4E2C-B1BC-A7BCD346D9B7}" destId="{F9E24CA1-D820-4A35-BEA2-AA8D963B9415}" srcOrd="0" destOrd="0" presId="urn:microsoft.com/office/officeart/2005/8/layout/process4"/>
    <dgm:cxn modelId="{B776790B-593C-4F58-9E1A-8691A055266C}" type="presOf" srcId="{4F3185CF-FD6E-4655-BECB-29B28FDBA4B4}" destId="{292D7CD5-7ACE-4457-9B59-307BD8B0EDE4}" srcOrd="0" destOrd="0" presId="urn:microsoft.com/office/officeart/2005/8/layout/process4"/>
    <dgm:cxn modelId="{11AFB8F0-B38D-4112-A8E1-CC90095E7340}" type="presParOf" srcId="{CB78AA9B-2407-4F46-80AB-6FECAB09294F}" destId="{4320BBC6-C798-4524-B430-2F857B46675A}" srcOrd="0" destOrd="0" presId="urn:microsoft.com/office/officeart/2005/8/layout/process4"/>
    <dgm:cxn modelId="{A2E83ECA-47E2-4ED3-AD0D-12E0E0309029}" type="presParOf" srcId="{4320BBC6-C798-4524-B430-2F857B46675A}" destId="{A1D16A88-0D23-4044-9643-E75494252593}" srcOrd="0" destOrd="0" presId="urn:microsoft.com/office/officeart/2005/8/layout/process4"/>
    <dgm:cxn modelId="{AF0A0BD6-D23B-4DB1-8DA8-F4F668122ED5}" type="presParOf" srcId="{4320BBC6-C798-4524-B430-2F857B46675A}" destId="{0B551B25-8C27-42E4-B016-DBF5C2180887}" srcOrd="1" destOrd="0" presId="urn:microsoft.com/office/officeart/2005/8/layout/process4"/>
    <dgm:cxn modelId="{1FF49ACF-1BA5-433F-A728-25847E077A56}" type="presParOf" srcId="{4320BBC6-C798-4524-B430-2F857B46675A}" destId="{C039CA1C-C634-401E-9B42-37CBFF9EFF96}" srcOrd="2" destOrd="0" presId="urn:microsoft.com/office/officeart/2005/8/layout/process4"/>
    <dgm:cxn modelId="{18DA6A5C-530D-46EC-A58E-DBF67DCD34F0}" type="presParOf" srcId="{C039CA1C-C634-401E-9B42-37CBFF9EFF96}" destId="{62F03168-CCA5-4F37-8E7D-9FA1AC02845D}" srcOrd="0" destOrd="0" presId="urn:microsoft.com/office/officeart/2005/8/layout/process4"/>
    <dgm:cxn modelId="{CB8207E1-B7D4-47A4-A25B-BB13F0B3F0D0}" type="presParOf" srcId="{C039CA1C-C634-401E-9B42-37CBFF9EFF96}" destId="{8B8F45D1-2E34-4738-BEE3-AE88AE366D3D}" srcOrd="1" destOrd="0" presId="urn:microsoft.com/office/officeart/2005/8/layout/process4"/>
    <dgm:cxn modelId="{E6E1C6DE-00A7-4B86-BE70-A6850B1FFEF3}" type="presParOf" srcId="{C039CA1C-C634-401E-9B42-37CBFF9EFF96}" destId="{17704CDB-0C3D-4108-8ED2-405833470838}" srcOrd="2" destOrd="0" presId="urn:microsoft.com/office/officeart/2005/8/layout/process4"/>
    <dgm:cxn modelId="{E7120D67-89D0-42FF-9A29-E10AF96E90EF}" type="presParOf" srcId="{C039CA1C-C634-401E-9B42-37CBFF9EFF96}" destId="{878C36E5-CCBB-4DC2-A321-1DED094E931E}" srcOrd="3" destOrd="0" presId="urn:microsoft.com/office/officeart/2005/8/layout/process4"/>
    <dgm:cxn modelId="{F27F59B1-E90A-46D7-99CA-70F916772BD5}" type="presParOf" srcId="{CB78AA9B-2407-4F46-80AB-6FECAB09294F}" destId="{36C8C4CD-D502-434D-AE66-AD396285A61D}" srcOrd="1" destOrd="0" presId="urn:microsoft.com/office/officeart/2005/8/layout/process4"/>
    <dgm:cxn modelId="{B86E5DEA-3999-4341-A3C4-1C4EEA206A97}" type="presParOf" srcId="{CB78AA9B-2407-4F46-80AB-6FECAB09294F}" destId="{F801D692-6681-4BBC-9191-4C3A6275E6CF}" srcOrd="2" destOrd="0" presId="urn:microsoft.com/office/officeart/2005/8/layout/process4"/>
    <dgm:cxn modelId="{B825F9DD-AF9C-468B-9ABD-1917F92C3EB3}" type="presParOf" srcId="{F801D692-6681-4BBC-9191-4C3A6275E6CF}" destId="{3F3DB6B0-F36F-4C02-B89B-1121508B2978}" srcOrd="0" destOrd="0" presId="urn:microsoft.com/office/officeart/2005/8/layout/process4"/>
    <dgm:cxn modelId="{8453B7A0-5561-4839-AD58-1EB9398E0787}" type="presParOf" srcId="{CB78AA9B-2407-4F46-80AB-6FECAB09294F}" destId="{F3CBDF0C-7023-4CAB-AB15-90EACE867356}" srcOrd="3" destOrd="0" presId="urn:microsoft.com/office/officeart/2005/8/layout/process4"/>
    <dgm:cxn modelId="{23227D73-90FE-4DE2-A4B9-042B780D14AA}" type="presParOf" srcId="{CB78AA9B-2407-4F46-80AB-6FECAB09294F}" destId="{7D1BC2CC-3875-4499-A11D-68158258E2E4}" srcOrd="4" destOrd="0" presId="urn:microsoft.com/office/officeart/2005/8/layout/process4"/>
    <dgm:cxn modelId="{A9004E18-C289-43A7-9EA7-CEEAADC0DA0F}" type="presParOf" srcId="{7D1BC2CC-3875-4499-A11D-68158258E2E4}" destId="{F9E24CA1-D820-4A35-BEA2-AA8D963B9415}" srcOrd="0" destOrd="0" presId="urn:microsoft.com/office/officeart/2005/8/layout/process4"/>
    <dgm:cxn modelId="{F767CDC3-56B0-4F3B-A0F7-6904A1BB5200}" type="presParOf" srcId="{CB78AA9B-2407-4F46-80AB-6FECAB09294F}" destId="{F4E93F00-B59C-4D9F-9644-6C34E709BFB8}" srcOrd="5" destOrd="0" presId="urn:microsoft.com/office/officeart/2005/8/layout/process4"/>
    <dgm:cxn modelId="{DE0951A5-00A6-487A-B8AB-6E3036627567}" type="presParOf" srcId="{CB78AA9B-2407-4F46-80AB-6FECAB09294F}" destId="{E36A588D-02D3-4C68-BCEC-2CCD75096A3E}" srcOrd="6" destOrd="0" presId="urn:microsoft.com/office/officeart/2005/8/layout/process4"/>
    <dgm:cxn modelId="{EEC5D011-1836-44C4-903E-7FE9B4881274}" type="presParOf" srcId="{E36A588D-02D3-4C68-BCEC-2CCD75096A3E}" destId="{2776A31D-CB55-44B1-8084-4461E1C98A09}" srcOrd="0" destOrd="0" presId="urn:microsoft.com/office/officeart/2005/8/layout/process4"/>
    <dgm:cxn modelId="{AD2A54BD-9D49-4070-824E-148512B6D8D5}" type="presParOf" srcId="{E36A588D-02D3-4C68-BCEC-2CCD75096A3E}" destId="{E569EEF0-7276-4E5F-A661-2A9B5DDDEC03}" srcOrd="1" destOrd="0" presId="urn:microsoft.com/office/officeart/2005/8/layout/process4"/>
    <dgm:cxn modelId="{289920D8-FBCE-476C-B171-29FD362EAE07}" type="presParOf" srcId="{E36A588D-02D3-4C68-BCEC-2CCD75096A3E}" destId="{BEE469AE-B042-4775-83E7-E0385B883208}" srcOrd="2" destOrd="0" presId="urn:microsoft.com/office/officeart/2005/8/layout/process4"/>
    <dgm:cxn modelId="{620F3723-70FF-4C13-822C-88CBFB585A1D}" type="presParOf" srcId="{BEE469AE-B042-4775-83E7-E0385B883208}" destId="{4D466586-9778-470C-9487-DF1CE8B11AEB}" srcOrd="0" destOrd="0" presId="urn:microsoft.com/office/officeart/2005/8/layout/process4"/>
    <dgm:cxn modelId="{253118FB-876E-49B9-ACA5-0F1F6280F9BC}" type="presParOf" srcId="{CB78AA9B-2407-4F46-80AB-6FECAB09294F}" destId="{4B63446D-13A5-4B61-9EEC-B5296EA9FC02}" srcOrd="7" destOrd="0" presId="urn:microsoft.com/office/officeart/2005/8/layout/process4"/>
    <dgm:cxn modelId="{A5E144EF-44A1-41C4-AA32-1D54ADE7506A}" type="presParOf" srcId="{CB78AA9B-2407-4F46-80AB-6FECAB09294F}" destId="{325E99A5-B882-404F-880E-DFCE71E76348}" srcOrd="8" destOrd="0" presId="urn:microsoft.com/office/officeart/2005/8/layout/process4"/>
    <dgm:cxn modelId="{18A26E0D-5CB1-4575-A5C1-893A353EF1C4}" type="presParOf" srcId="{325E99A5-B882-404F-880E-DFCE71E76348}" destId="{292D7CD5-7ACE-4457-9B59-307BD8B0EDE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3A092C-FBAD-4E3E-B4E1-709F161FA39D}" type="doc">
      <dgm:prSet loTypeId="urn:microsoft.com/office/officeart/2005/8/layout/hProcess4" loCatId="process" qsTypeId="urn:microsoft.com/office/officeart/2005/8/quickstyle/3d3" qsCatId="3D" csTypeId="urn:microsoft.com/office/officeart/2005/8/colors/accent0_1" csCatId="mainScheme" phldr="1"/>
      <dgm:spPr/>
      <dgm:t>
        <a:bodyPr/>
        <a:lstStyle/>
        <a:p>
          <a:endParaRPr lang="pt-BR"/>
        </a:p>
      </dgm:t>
    </dgm:pt>
    <dgm:pt modelId="{7A95924C-1BA8-433D-9161-24DCD75302BD}">
      <dgm:prSet custT="1"/>
      <dgm:spPr/>
      <dgm:t>
        <a:bodyPr/>
        <a:lstStyle/>
        <a:p>
          <a:pPr rtl="0"/>
          <a:r>
            <a:rPr lang="pt-BR" sz="1400" b="1" dirty="0" smtClean="0">
              <a:solidFill>
                <a:srgbClr val="010014"/>
              </a:solidFill>
            </a:rPr>
            <a:t>Implantação da </a:t>
          </a:r>
          <a:r>
            <a:rPr lang="pt-BR" sz="1400" b="1" dirty="0" err="1" smtClean="0">
              <a:solidFill>
                <a:srgbClr val="010014"/>
              </a:solidFill>
            </a:rPr>
            <a:t>infraestrutura</a:t>
          </a:r>
          <a:endParaRPr lang="pt-BR" sz="1400" b="1" dirty="0">
            <a:solidFill>
              <a:srgbClr val="010014"/>
            </a:solidFill>
          </a:endParaRPr>
        </a:p>
      </dgm:t>
    </dgm:pt>
    <dgm:pt modelId="{69FC2778-D834-4540-B726-7A0733DA33F2}" type="parTrans" cxnId="{6343ADAE-F9C1-4298-93A1-6FCA350BF097}">
      <dgm:prSet/>
      <dgm:spPr/>
      <dgm:t>
        <a:bodyPr/>
        <a:lstStyle/>
        <a:p>
          <a:endParaRPr lang="pt-BR" sz="1400">
            <a:solidFill>
              <a:srgbClr val="010014"/>
            </a:solidFill>
          </a:endParaRPr>
        </a:p>
      </dgm:t>
    </dgm:pt>
    <dgm:pt modelId="{5F87846C-9921-4E79-BA78-C1404FE8D06C}" type="sibTrans" cxnId="{6343ADAE-F9C1-4298-93A1-6FCA350BF097}">
      <dgm:prSet/>
      <dgm:spPr/>
      <dgm:t>
        <a:bodyPr/>
        <a:lstStyle/>
        <a:p>
          <a:endParaRPr lang="pt-BR" sz="1400">
            <a:solidFill>
              <a:srgbClr val="010014"/>
            </a:solidFill>
          </a:endParaRPr>
        </a:p>
      </dgm:t>
    </dgm:pt>
    <dgm:pt modelId="{68A4FC04-710A-4106-98F2-6900646DE714}">
      <dgm:prSet custT="1"/>
      <dgm:spPr/>
      <dgm:t>
        <a:bodyPr/>
        <a:lstStyle/>
        <a:p>
          <a:pPr rtl="0"/>
          <a:r>
            <a:rPr lang="pt-BR" sz="1400" dirty="0" smtClean="0">
              <a:solidFill>
                <a:srgbClr val="010014"/>
              </a:solidFill>
            </a:rPr>
            <a:t>Compreende a </a:t>
          </a:r>
          <a:r>
            <a:rPr lang="pt-BR" sz="1400" dirty="0" err="1" smtClean="0">
              <a:solidFill>
                <a:srgbClr val="010014"/>
              </a:solidFill>
            </a:rPr>
            <a:t>infraestrutura</a:t>
          </a:r>
          <a:r>
            <a:rPr lang="pt-BR" sz="1400" dirty="0" smtClean="0">
              <a:solidFill>
                <a:srgbClr val="010014"/>
              </a:solidFill>
            </a:rPr>
            <a:t> urbana e imobiliária, os serviços de apoio, lazer, segurança.</a:t>
          </a:r>
          <a:endParaRPr lang="pt-BR" sz="1400" dirty="0">
            <a:solidFill>
              <a:srgbClr val="010014"/>
            </a:solidFill>
          </a:endParaRPr>
        </a:p>
      </dgm:t>
    </dgm:pt>
    <dgm:pt modelId="{5D3A2E4B-5879-4A92-8258-67ADEE1E54C6}" type="parTrans" cxnId="{072EF617-4945-4815-A249-27589CAD973C}">
      <dgm:prSet/>
      <dgm:spPr/>
      <dgm:t>
        <a:bodyPr/>
        <a:lstStyle/>
        <a:p>
          <a:endParaRPr lang="pt-BR" sz="1400">
            <a:solidFill>
              <a:srgbClr val="010014"/>
            </a:solidFill>
          </a:endParaRPr>
        </a:p>
      </dgm:t>
    </dgm:pt>
    <dgm:pt modelId="{1D010411-D301-47D3-9978-10BF9B55E0EF}" type="sibTrans" cxnId="{072EF617-4945-4815-A249-27589CAD973C}">
      <dgm:prSet/>
      <dgm:spPr/>
      <dgm:t>
        <a:bodyPr/>
        <a:lstStyle/>
        <a:p>
          <a:endParaRPr lang="pt-BR" sz="1400">
            <a:solidFill>
              <a:srgbClr val="010014"/>
            </a:solidFill>
          </a:endParaRPr>
        </a:p>
      </dgm:t>
    </dgm:pt>
    <dgm:pt modelId="{8E4C5470-C9C5-4C5C-B180-CDCE9D6E3B2C}">
      <dgm:prSet custT="1"/>
      <dgm:spPr/>
      <dgm:t>
        <a:bodyPr/>
        <a:lstStyle/>
        <a:p>
          <a:pPr rtl="0"/>
          <a:r>
            <a:rPr lang="pt-BR" sz="1400" b="1" dirty="0" smtClean="0">
              <a:solidFill>
                <a:srgbClr val="010014"/>
              </a:solidFill>
            </a:rPr>
            <a:t>Implantação das âncoras do projeto</a:t>
          </a:r>
          <a:endParaRPr lang="pt-BR" sz="1400" b="1" dirty="0">
            <a:solidFill>
              <a:srgbClr val="010014"/>
            </a:solidFill>
          </a:endParaRPr>
        </a:p>
      </dgm:t>
    </dgm:pt>
    <dgm:pt modelId="{5BCB10CA-C206-4A69-A0A0-05B99A5D9E68}" type="parTrans" cxnId="{2BA27E2A-BD47-4F23-9D03-15D2219E9D3C}">
      <dgm:prSet/>
      <dgm:spPr/>
      <dgm:t>
        <a:bodyPr/>
        <a:lstStyle/>
        <a:p>
          <a:endParaRPr lang="pt-BR" sz="1400">
            <a:solidFill>
              <a:srgbClr val="010014"/>
            </a:solidFill>
          </a:endParaRPr>
        </a:p>
      </dgm:t>
    </dgm:pt>
    <dgm:pt modelId="{3801F31B-4D2C-4A81-9D6E-16B78C3C675A}" type="sibTrans" cxnId="{2BA27E2A-BD47-4F23-9D03-15D2219E9D3C}">
      <dgm:prSet/>
      <dgm:spPr/>
      <dgm:t>
        <a:bodyPr/>
        <a:lstStyle/>
        <a:p>
          <a:endParaRPr lang="pt-BR" sz="1400">
            <a:solidFill>
              <a:srgbClr val="010014"/>
            </a:solidFill>
          </a:endParaRPr>
        </a:p>
      </dgm:t>
    </dgm:pt>
    <dgm:pt modelId="{186077D8-52F6-45CB-9731-C0FD31BB231D}">
      <dgm:prSet custT="1"/>
      <dgm:spPr/>
      <dgm:t>
        <a:bodyPr/>
        <a:lstStyle/>
        <a:p>
          <a:pPr rtl="0"/>
          <a:r>
            <a:rPr lang="pt-BR" sz="1400" dirty="0" smtClean="0">
              <a:solidFill>
                <a:srgbClr val="010014"/>
              </a:solidFill>
            </a:rPr>
            <a:t>Construção das edificações dos centros tecnológico, administrativo, incubadora de empresas.</a:t>
          </a:r>
          <a:endParaRPr lang="pt-BR" sz="1400" dirty="0">
            <a:solidFill>
              <a:srgbClr val="010014"/>
            </a:solidFill>
          </a:endParaRPr>
        </a:p>
      </dgm:t>
    </dgm:pt>
    <dgm:pt modelId="{722F142D-331C-4500-B9BB-8A33F87AC8E8}" type="parTrans" cxnId="{4C623F0A-35F5-4B8F-9398-36B758AAACBB}">
      <dgm:prSet/>
      <dgm:spPr/>
      <dgm:t>
        <a:bodyPr/>
        <a:lstStyle/>
        <a:p>
          <a:endParaRPr lang="pt-BR" sz="1400">
            <a:solidFill>
              <a:srgbClr val="010014"/>
            </a:solidFill>
          </a:endParaRPr>
        </a:p>
      </dgm:t>
    </dgm:pt>
    <dgm:pt modelId="{FE51164F-94F4-4B25-AD3D-D4AD9F042519}" type="sibTrans" cxnId="{4C623F0A-35F5-4B8F-9398-36B758AAACBB}">
      <dgm:prSet/>
      <dgm:spPr/>
      <dgm:t>
        <a:bodyPr/>
        <a:lstStyle/>
        <a:p>
          <a:endParaRPr lang="pt-BR" sz="1400">
            <a:solidFill>
              <a:srgbClr val="010014"/>
            </a:solidFill>
          </a:endParaRPr>
        </a:p>
      </dgm:t>
    </dgm:pt>
    <dgm:pt modelId="{F54820E0-32EA-4980-ADBE-64B1DBDD02BA}">
      <dgm:prSet custT="1"/>
      <dgm:spPr/>
      <dgm:t>
        <a:bodyPr/>
        <a:lstStyle/>
        <a:p>
          <a:pPr rtl="0"/>
          <a:r>
            <a:rPr lang="pt-BR" sz="1400" b="1" dirty="0" smtClean="0">
              <a:solidFill>
                <a:srgbClr val="010014"/>
              </a:solidFill>
            </a:rPr>
            <a:t>Processo de divulgação do empreendimento </a:t>
          </a:r>
          <a:endParaRPr lang="pt-BR" sz="1400" b="1" dirty="0">
            <a:solidFill>
              <a:srgbClr val="010014"/>
            </a:solidFill>
          </a:endParaRPr>
        </a:p>
      </dgm:t>
    </dgm:pt>
    <dgm:pt modelId="{AEC90275-DCE4-4717-9E70-0F071121A413}" type="parTrans" cxnId="{121EB268-2BFF-4735-A1B4-4E2E688D1388}">
      <dgm:prSet/>
      <dgm:spPr/>
      <dgm:t>
        <a:bodyPr/>
        <a:lstStyle/>
        <a:p>
          <a:endParaRPr lang="pt-BR" sz="1400">
            <a:solidFill>
              <a:srgbClr val="010014"/>
            </a:solidFill>
          </a:endParaRPr>
        </a:p>
      </dgm:t>
    </dgm:pt>
    <dgm:pt modelId="{63F18438-9486-4B15-9D4F-85120B695F3F}" type="sibTrans" cxnId="{121EB268-2BFF-4735-A1B4-4E2E688D1388}">
      <dgm:prSet/>
      <dgm:spPr/>
      <dgm:t>
        <a:bodyPr/>
        <a:lstStyle/>
        <a:p>
          <a:endParaRPr lang="pt-BR" sz="1400">
            <a:solidFill>
              <a:srgbClr val="010014"/>
            </a:solidFill>
          </a:endParaRPr>
        </a:p>
      </dgm:t>
    </dgm:pt>
    <dgm:pt modelId="{DD4A59B3-E8C1-4A56-ADEA-083FC7B66F1B}">
      <dgm:prSet custT="1"/>
      <dgm:spPr/>
      <dgm:t>
        <a:bodyPr/>
        <a:lstStyle/>
        <a:p>
          <a:pPr rtl="0"/>
          <a:r>
            <a:rPr lang="pt-BR" sz="1400" dirty="0" smtClean="0">
              <a:solidFill>
                <a:srgbClr val="010014"/>
              </a:solidFill>
            </a:rPr>
            <a:t>Seleção das empresas participantes.</a:t>
          </a:r>
          <a:endParaRPr lang="pt-BR" sz="1400" dirty="0">
            <a:solidFill>
              <a:srgbClr val="010014"/>
            </a:solidFill>
          </a:endParaRPr>
        </a:p>
      </dgm:t>
    </dgm:pt>
    <dgm:pt modelId="{29FD4F84-6E5A-405A-930D-48EC23D936AC}" type="parTrans" cxnId="{3F3DA16F-82F6-43A7-B89B-030360D3484F}">
      <dgm:prSet/>
      <dgm:spPr/>
      <dgm:t>
        <a:bodyPr/>
        <a:lstStyle/>
        <a:p>
          <a:endParaRPr lang="pt-BR" sz="1400">
            <a:solidFill>
              <a:srgbClr val="010014"/>
            </a:solidFill>
          </a:endParaRPr>
        </a:p>
      </dgm:t>
    </dgm:pt>
    <dgm:pt modelId="{AB5D2D4B-A2CE-40A9-B9A7-97C273C2932E}" type="sibTrans" cxnId="{3F3DA16F-82F6-43A7-B89B-030360D3484F}">
      <dgm:prSet/>
      <dgm:spPr/>
      <dgm:t>
        <a:bodyPr/>
        <a:lstStyle/>
        <a:p>
          <a:endParaRPr lang="pt-BR" sz="1400">
            <a:solidFill>
              <a:srgbClr val="010014"/>
            </a:solidFill>
          </a:endParaRPr>
        </a:p>
      </dgm:t>
    </dgm:pt>
    <dgm:pt modelId="{CAC72A30-A747-4831-9C82-7DF4A99C5A2D}" type="pres">
      <dgm:prSet presAssocID="{D33A092C-FBAD-4E3E-B4E1-709F161FA39D}" presName="Name0" presStyleCnt="0">
        <dgm:presLayoutVars>
          <dgm:dir/>
          <dgm:animLvl val="lvl"/>
          <dgm:resizeHandles val="exact"/>
        </dgm:presLayoutVars>
      </dgm:prSet>
      <dgm:spPr/>
      <dgm:t>
        <a:bodyPr/>
        <a:lstStyle/>
        <a:p>
          <a:endParaRPr lang="pt-BR"/>
        </a:p>
      </dgm:t>
    </dgm:pt>
    <dgm:pt modelId="{C047A554-F5E7-4F30-89D0-48225417D87F}" type="pres">
      <dgm:prSet presAssocID="{D33A092C-FBAD-4E3E-B4E1-709F161FA39D}" presName="tSp" presStyleCnt="0"/>
      <dgm:spPr/>
    </dgm:pt>
    <dgm:pt modelId="{CFAA09D4-CA65-45DC-8D6B-938E1238D4F5}" type="pres">
      <dgm:prSet presAssocID="{D33A092C-FBAD-4E3E-B4E1-709F161FA39D}" presName="bSp" presStyleCnt="0"/>
      <dgm:spPr/>
    </dgm:pt>
    <dgm:pt modelId="{D4084DE3-BF2F-499C-A005-E35E603E8773}" type="pres">
      <dgm:prSet presAssocID="{D33A092C-FBAD-4E3E-B4E1-709F161FA39D}" presName="process" presStyleCnt="0"/>
      <dgm:spPr/>
    </dgm:pt>
    <dgm:pt modelId="{0C0B8690-C293-48FF-89BC-C5B37ABC27C4}" type="pres">
      <dgm:prSet presAssocID="{7A95924C-1BA8-433D-9161-24DCD75302BD}" presName="composite1" presStyleCnt="0"/>
      <dgm:spPr/>
    </dgm:pt>
    <dgm:pt modelId="{A6951FA7-15E4-4486-A5AC-4F42FD0E0B0E}" type="pres">
      <dgm:prSet presAssocID="{7A95924C-1BA8-433D-9161-24DCD75302BD}" presName="dummyNode1" presStyleLbl="node1" presStyleIdx="0" presStyleCnt="3"/>
      <dgm:spPr/>
    </dgm:pt>
    <dgm:pt modelId="{369E987A-8365-4D43-BA49-039210844109}" type="pres">
      <dgm:prSet presAssocID="{7A95924C-1BA8-433D-9161-24DCD75302BD}" presName="childNode1" presStyleLbl="bgAcc1" presStyleIdx="0" presStyleCnt="3">
        <dgm:presLayoutVars>
          <dgm:bulletEnabled val="1"/>
        </dgm:presLayoutVars>
      </dgm:prSet>
      <dgm:spPr/>
      <dgm:t>
        <a:bodyPr/>
        <a:lstStyle/>
        <a:p>
          <a:endParaRPr lang="pt-BR"/>
        </a:p>
      </dgm:t>
    </dgm:pt>
    <dgm:pt modelId="{08BCD706-09B8-42FC-9BDE-29BB9A8FA9F7}" type="pres">
      <dgm:prSet presAssocID="{7A95924C-1BA8-433D-9161-24DCD75302BD}" presName="childNode1tx" presStyleLbl="bgAcc1" presStyleIdx="0" presStyleCnt="3">
        <dgm:presLayoutVars>
          <dgm:bulletEnabled val="1"/>
        </dgm:presLayoutVars>
      </dgm:prSet>
      <dgm:spPr/>
      <dgm:t>
        <a:bodyPr/>
        <a:lstStyle/>
        <a:p>
          <a:endParaRPr lang="pt-BR"/>
        </a:p>
      </dgm:t>
    </dgm:pt>
    <dgm:pt modelId="{D5107BA5-699B-4F7C-AAC9-877A7D91A3B6}" type="pres">
      <dgm:prSet presAssocID="{7A95924C-1BA8-433D-9161-24DCD75302BD}" presName="parentNode1" presStyleLbl="node1" presStyleIdx="0" presStyleCnt="3">
        <dgm:presLayoutVars>
          <dgm:chMax val="1"/>
          <dgm:bulletEnabled val="1"/>
        </dgm:presLayoutVars>
      </dgm:prSet>
      <dgm:spPr/>
      <dgm:t>
        <a:bodyPr/>
        <a:lstStyle/>
        <a:p>
          <a:endParaRPr lang="pt-BR"/>
        </a:p>
      </dgm:t>
    </dgm:pt>
    <dgm:pt modelId="{EBB937D2-9D48-48CC-BF86-6E8715B72E60}" type="pres">
      <dgm:prSet presAssocID="{7A95924C-1BA8-433D-9161-24DCD75302BD}" presName="connSite1" presStyleCnt="0"/>
      <dgm:spPr/>
    </dgm:pt>
    <dgm:pt modelId="{5F049016-0748-4AA2-B1D3-80A87DA16BD9}" type="pres">
      <dgm:prSet presAssocID="{5F87846C-9921-4E79-BA78-C1404FE8D06C}" presName="Name9" presStyleLbl="sibTrans2D1" presStyleIdx="0" presStyleCnt="2"/>
      <dgm:spPr/>
      <dgm:t>
        <a:bodyPr/>
        <a:lstStyle/>
        <a:p>
          <a:endParaRPr lang="pt-BR"/>
        </a:p>
      </dgm:t>
    </dgm:pt>
    <dgm:pt modelId="{3A5C6439-69BB-4122-BA74-E7CED02FB90A}" type="pres">
      <dgm:prSet presAssocID="{8E4C5470-C9C5-4C5C-B180-CDCE9D6E3B2C}" presName="composite2" presStyleCnt="0"/>
      <dgm:spPr/>
    </dgm:pt>
    <dgm:pt modelId="{D56BB1F7-6533-4E72-BE28-522DE404FF22}" type="pres">
      <dgm:prSet presAssocID="{8E4C5470-C9C5-4C5C-B180-CDCE9D6E3B2C}" presName="dummyNode2" presStyleLbl="node1" presStyleIdx="0" presStyleCnt="3"/>
      <dgm:spPr/>
    </dgm:pt>
    <dgm:pt modelId="{49E3EE37-91CF-48FF-9892-997C58CEF15C}" type="pres">
      <dgm:prSet presAssocID="{8E4C5470-C9C5-4C5C-B180-CDCE9D6E3B2C}" presName="childNode2" presStyleLbl="bgAcc1" presStyleIdx="1" presStyleCnt="3">
        <dgm:presLayoutVars>
          <dgm:bulletEnabled val="1"/>
        </dgm:presLayoutVars>
      </dgm:prSet>
      <dgm:spPr/>
      <dgm:t>
        <a:bodyPr/>
        <a:lstStyle/>
        <a:p>
          <a:endParaRPr lang="pt-BR"/>
        </a:p>
      </dgm:t>
    </dgm:pt>
    <dgm:pt modelId="{E68369C8-FF06-4D98-A569-539A46C51C11}" type="pres">
      <dgm:prSet presAssocID="{8E4C5470-C9C5-4C5C-B180-CDCE9D6E3B2C}" presName="childNode2tx" presStyleLbl="bgAcc1" presStyleIdx="1" presStyleCnt="3">
        <dgm:presLayoutVars>
          <dgm:bulletEnabled val="1"/>
        </dgm:presLayoutVars>
      </dgm:prSet>
      <dgm:spPr/>
      <dgm:t>
        <a:bodyPr/>
        <a:lstStyle/>
        <a:p>
          <a:endParaRPr lang="pt-BR"/>
        </a:p>
      </dgm:t>
    </dgm:pt>
    <dgm:pt modelId="{F9B4BC9C-33F2-45EF-8AC4-766DAA1B42A0}" type="pres">
      <dgm:prSet presAssocID="{8E4C5470-C9C5-4C5C-B180-CDCE9D6E3B2C}" presName="parentNode2" presStyleLbl="node1" presStyleIdx="1" presStyleCnt="3">
        <dgm:presLayoutVars>
          <dgm:chMax val="0"/>
          <dgm:bulletEnabled val="1"/>
        </dgm:presLayoutVars>
      </dgm:prSet>
      <dgm:spPr/>
      <dgm:t>
        <a:bodyPr/>
        <a:lstStyle/>
        <a:p>
          <a:endParaRPr lang="pt-BR"/>
        </a:p>
      </dgm:t>
    </dgm:pt>
    <dgm:pt modelId="{C39554FD-CCB7-45C9-8CBC-33B8B3E654D5}" type="pres">
      <dgm:prSet presAssocID="{8E4C5470-C9C5-4C5C-B180-CDCE9D6E3B2C}" presName="connSite2" presStyleCnt="0"/>
      <dgm:spPr/>
    </dgm:pt>
    <dgm:pt modelId="{C7F34D37-30CF-4C75-96B1-0DA2ED6A1A1F}" type="pres">
      <dgm:prSet presAssocID="{3801F31B-4D2C-4A81-9D6E-16B78C3C675A}" presName="Name18" presStyleLbl="sibTrans2D1" presStyleIdx="1" presStyleCnt="2"/>
      <dgm:spPr/>
      <dgm:t>
        <a:bodyPr/>
        <a:lstStyle/>
        <a:p>
          <a:endParaRPr lang="pt-BR"/>
        </a:p>
      </dgm:t>
    </dgm:pt>
    <dgm:pt modelId="{178F8B44-EF7D-46F5-915A-92CAB04AA4F2}" type="pres">
      <dgm:prSet presAssocID="{F54820E0-32EA-4980-ADBE-64B1DBDD02BA}" presName="composite1" presStyleCnt="0"/>
      <dgm:spPr/>
    </dgm:pt>
    <dgm:pt modelId="{81835F69-38CC-41C8-A436-F32FA2CFE27A}" type="pres">
      <dgm:prSet presAssocID="{F54820E0-32EA-4980-ADBE-64B1DBDD02BA}" presName="dummyNode1" presStyleLbl="node1" presStyleIdx="1" presStyleCnt="3"/>
      <dgm:spPr/>
    </dgm:pt>
    <dgm:pt modelId="{39713F06-6AD2-4A15-914B-56F1B758F1EA}" type="pres">
      <dgm:prSet presAssocID="{F54820E0-32EA-4980-ADBE-64B1DBDD02BA}" presName="childNode1" presStyleLbl="bgAcc1" presStyleIdx="2" presStyleCnt="3">
        <dgm:presLayoutVars>
          <dgm:bulletEnabled val="1"/>
        </dgm:presLayoutVars>
      </dgm:prSet>
      <dgm:spPr/>
      <dgm:t>
        <a:bodyPr/>
        <a:lstStyle/>
        <a:p>
          <a:endParaRPr lang="pt-BR"/>
        </a:p>
      </dgm:t>
    </dgm:pt>
    <dgm:pt modelId="{BCE269AF-EC92-456B-8702-11B6C58E8109}" type="pres">
      <dgm:prSet presAssocID="{F54820E0-32EA-4980-ADBE-64B1DBDD02BA}" presName="childNode1tx" presStyleLbl="bgAcc1" presStyleIdx="2" presStyleCnt="3">
        <dgm:presLayoutVars>
          <dgm:bulletEnabled val="1"/>
        </dgm:presLayoutVars>
      </dgm:prSet>
      <dgm:spPr/>
      <dgm:t>
        <a:bodyPr/>
        <a:lstStyle/>
        <a:p>
          <a:endParaRPr lang="pt-BR"/>
        </a:p>
      </dgm:t>
    </dgm:pt>
    <dgm:pt modelId="{4B10805D-FEF6-4E63-90D4-4977DE241D61}" type="pres">
      <dgm:prSet presAssocID="{F54820E0-32EA-4980-ADBE-64B1DBDD02BA}" presName="parentNode1" presStyleLbl="node1" presStyleIdx="2" presStyleCnt="3">
        <dgm:presLayoutVars>
          <dgm:chMax val="1"/>
          <dgm:bulletEnabled val="1"/>
        </dgm:presLayoutVars>
      </dgm:prSet>
      <dgm:spPr/>
      <dgm:t>
        <a:bodyPr/>
        <a:lstStyle/>
        <a:p>
          <a:endParaRPr lang="pt-BR"/>
        </a:p>
      </dgm:t>
    </dgm:pt>
    <dgm:pt modelId="{8D26FC31-48BA-43C3-B51E-FC5DFF2FEEC9}" type="pres">
      <dgm:prSet presAssocID="{F54820E0-32EA-4980-ADBE-64B1DBDD02BA}" presName="connSite1" presStyleCnt="0"/>
      <dgm:spPr/>
    </dgm:pt>
  </dgm:ptLst>
  <dgm:cxnLst>
    <dgm:cxn modelId="{3F3DA16F-82F6-43A7-B89B-030360D3484F}" srcId="{F54820E0-32EA-4980-ADBE-64B1DBDD02BA}" destId="{DD4A59B3-E8C1-4A56-ADEA-083FC7B66F1B}" srcOrd="0" destOrd="0" parTransId="{29FD4F84-6E5A-405A-930D-48EC23D936AC}" sibTransId="{AB5D2D4B-A2CE-40A9-B9A7-97C273C2932E}"/>
    <dgm:cxn modelId="{5AAC689C-D4CF-4897-97C2-852F0F2A39B3}" type="presOf" srcId="{F54820E0-32EA-4980-ADBE-64B1DBDD02BA}" destId="{4B10805D-FEF6-4E63-90D4-4977DE241D61}" srcOrd="0" destOrd="0" presId="urn:microsoft.com/office/officeart/2005/8/layout/hProcess4"/>
    <dgm:cxn modelId="{072EF617-4945-4815-A249-27589CAD973C}" srcId="{7A95924C-1BA8-433D-9161-24DCD75302BD}" destId="{68A4FC04-710A-4106-98F2-6900646DE714}" srcOrd="0" destOrd="0" parTransId="{5D3A2E4B-5879-4A92-8258-67ADEE1E54C6}" sibTransId="{1D010411-D301-47D3-9978-10BF9B55E0EF}"/>
    <dgm:cxn modelId="{FC73329C-5A23-4327-9C5E-5F0FED741DEF}" type="presOf" srcId="{186077D8-52F6-45CB-9731-C0FD31BB231D}" destId="{49E3EE37-91CF-48FF-9892-997C58CEF15C}" srcOrd="0" destOrd="0" presId="urn:microsoft.com/office/officeart/2005/8/layout/hProcess4"/>
    <dgm:cxn modelId="{2BA27E2A-BD47-4F23-9D03-15D2219E9D3C}" srcId="{D33A092C-FBAD-4E3E-B4E1-709F161FA39D}" destId="{8E4C5470-C9C5-4C5C-B180-CDCE9D6E3B2C}" srcOrd="1" destOrd="0" parTransId="{5BCB10CA-C206-4A69-A0A0-05B99A5D9E68}" sibTransId="{3801F31B-4D2C-4A81-9D6E-16B78C3C675A}"/>
    <dgm:cxn modelId="{4C623F0A-35F5-4B8F-9398-36B758AAACBB}" srcId="{8E4C5470-C9C5-4C5C-B180-CDCE9D6E3B2C}" destId="{186077D8-52F6-45CB-9731-C0FD31BB231D}" srcOrd="0" destOrd="0" parTransId="{722F142D-331C-4500-B9BB-8A33F87AC8E8}" sibTransId="{FE51164F-94F4-4B25-AD3D-D4AD9F042519}"/>
    <dgm:cxn modelId="{E9E4DECE-818B-4731-B072-F505457DF118}" type="presOf" srcId="{68A4FC04-710A-4106-98F2-6900646DE714}" destId="{08BCD706-09B8-42FC-9BDE-29BB9A8FA9F7}" srcOrd="1" destOrd="0" presId="urn:microsoft.com/office/officeart/2005/8/layout/hProcess4"/>
    <dgm:cxn modelId="{4F783005-3263-45E9-8533-3AF14A83144D}" type="presOf" srcId="{186077D8-52F6-45CB-9731-C0FD31BB231D}" destId="{E68369C8-FF06-4D98-A569-539A46C51C11}" srcOrd="1" destOrd="0" presId="urn:microsoft.com/office/officeart/2005/8/layout/hProcess4"/>
    <dgm:cxn modelId="{EC23BDA3-A156-44FA-89EB-7DFFCE0FEABB}" type="presOf" srcId="{7A95924C-1BA8-433D-9161-24DCD75302BD}" destId="{D5107BA5-699B-4F7C-AAC9-877A7D91A3B6}" srcOrd="0" destOrd="0" presId="urn:microsoft.com/office/officeart/2005/8/layout/hProcess4"/>
    <dgm:cxn modelId="{F50A7F81-B8BC-4F5D-B3C1-0F00B5B30E3C}" type="presOf" srcId="{5F87846C-9921-4E79-BA78-C1404FE8D06C}" destId="{5F049016-0748-4AA2-B1D3-80A87DA16BD9}" srcOrd="0" destOrd="0" presId="urn:microsoft.com/office/officeart/2005/8/layout/hProcess4"/>
    <dgm:cxn modelId="{1C965677-61B3-4833-8E71-C2AEB66B899B}" type="presOf" srcId="{DD4A59B3-E8C1-4A56-ADEA-083FC7B66F1B}" destId="{39713F06-6AD2-4A15-914B-56F1B758F1EA}" srcOrd="0" destOrd="0" presId="urn:microsoft.com/office/officeart/2005/8/layout/hProcess4"/>
    <dgm:cxn modelId="{121EB268-2BFF-4735-A1B4-4E2E688D1388}" srcId="{D33A092C-FBAD-4E3E-B4E1-709F161FA39D}" destId="{F54820E0-32EA-4980-ADBE-64B1DBDD02BA}" srcOrd="2" destOrd="0" parTransId="{AEC90275-DCE4-4717-9E70-0F071121A413}" sibTransId="{63F18438-9486-4B15-9D4F-85120B695F3F}"/>
    <dgm:cxn modelId="{9BE0411C-D3B8-4CF3-AA98-A06B82D1122B}" type="presOf" srcId="{68A4FC04-710A-4106-98F2-6900646DE714}" destId="{369E987A-8365-4D43-BA49-039210844109}" srcOrd="0" destOrd="0" presId="urn:microsoft.com/office/officeart/2005/8/layout/hProcess4"/>
    <dgm:cxn modelId="{7EDF5AC3-302C-4882-8E1D-D2454BBCBFA1}" type="presOf" srcId="{3801F31B-4D2C-4A81-9D6E-16B78C3C675A}" destId="{C7F34D37-30CF-4C75-96B1-0DA2ED6A1A1F}" srcOrd="0" destOrd="0" presId="urn:microsoft.com/office/officeart/2005/8/layout/hProcess4"/>
    <dgm:cxn modelId="{100B53C3-B38C-432A-923C-C167012727ED}" type="presOf" srcId="{D33A092C-FBAD-4E3E-B4E1-709F161FA39D}" destId="{CAC72A30-A747-4831-9C82-7DF4A99C5A2D}" srcOrd="0" destOrd="0" presId="urn:microsoft.com/office/officeart/2005/8/layout/hProcess4"/>
    <dgm:cxn modelId="{6343ADAE-F9C1-4298-93A1-6FCA350BF097}" srcId="{D33A092C-FBAD-4E3E-B4E1-709F161FA39D}" destId="{7A95924C-1BA8-433D-9161-24DCD75302BD}" srcOrd="0" destOrd="0" parTransId="{69FC2778-D834-4540-B726-7A0733DA33F2}" sibTransId="{5F87846C-9921-4E79-BA78-C1404FE8D06C}"/>
    <dgm:cxn modelId="{37F52A09-650D-4357-BDC9-35906B4425A6}" type="presOf" srcId="{8E4C5470-C9C5-4C5C-B180-CDCE9D6E3B2C}" destId="{F9B4BC9C-33F2-45EF-8AC4-766DAA1B42A0}" srcOrd="0" destOrd="0" presId="urn:microsoft.com/office/officeart/2005/8/layout/hProcess4"/>
    <dgm:cxn modelId="{BCAF2084-837E-4208-ABDC-04E557E6260D}" type="presOf" srcId="{DD4A59B3-E8C1-4A56-ADEA-083FC7B66F1B}" destId="{BCE269AF-EC92-456B-8702-11B6C58E8109}" srcOrd="1" destOrd="0" presId="urn:microsoft.com/office/officeart/2005/8/layout/hProcess4"/>
    <dgm:cxn modelId="{250B81F9-49D4-4323-876E-38A921274347}" type="presParOf" srcId="{CAC72A30-A747-4831-9C82-7DF4A99C5A2D}" destId="{C047A554-F5E7-4F30-89D0-48225417D87F}" srcOrd="0" destOrd="0" presId="urn:microsoft.com/office/officeart/2005/8/layout/hProcess4"/>
    <dgm:cxn modelId="{28F97507-C1B8-4149-8A53-02BFEBDCAC0F}" type="presParOf" srcId="{CAC72A30-A747-4831-9C82-7DF4A99C5A2D}" destId="{CFAA09D4-CA65-45DC-8D6B-938E1238D4F5}" srcOrd="1" destOrd="0" presId="urn:microsoft.com/office/officeart/2005/8/layout/hProcess4"/>
    <dgm:cxn modelId="{3D5A9AAC-2E42-4565-BC58-F0ADECD028F9}" type="presParOf" srcId="{CAC72A30-A747-4831-9C82-7DF4A99C5A2D}" destId="{D4084DE3-BF2F-499C-A005-E35E603E8773}" srcOrd="2" destOrd="0" presId="urn:microsoft.com/office/officeart/2005/8/layout/hProcess4"/>
    <dgm:cxn modelId="{E752A19C-52CA-4D10-B2B1-D1A988A3365B}" type="presParOf" srcId="{D4084DE3-BF2F-499C-A005-E35E603E8773}" destId="{0C0B8690-C293-48FF-89BC-C5B37ABC27C4}" srcOrd="0" destOrd="0" presId="urn:microsoft.com/office/officeart/2005/8/layout/hProcess4"/>
    <dgm:cxn modelId="{22499629-6AC2-488D-8883-D64E9366D64F}" type="presParOf" srcId="{0C0B8690-C293-48FF-89BC-C5B37ABC27C4}" destId="{A6951FA7-15E4-4486-A5AC-4F42FD0E0B0E}" srcOrd="0" destOrd="0" presId="urn:microsoft.com/office/officeart/2005/8/layout/hProcess4"/>
    <dgm:cxn modelId="{80998133-9937-4ECB-9453-47477D0BB41B}" type="presParOf" srcId="{0C0B8690-C293-48FF-89BC-C5B37ABC27C4}" destId="{369E987A-8365-4D43-BA49-039210844109}" srcOrd="1" destOrd="0" presId="urn:microsoft.com/office/officeart/2005/8/layout/hProcess4"/>
    <dgm:cxn modelId="{E9A43806-DE6E-4666-8D60-F54E72DC4ADA}" type="presParOf" srcId="{0C0B8690-C293-48FF-89BC-C5B37ABC27C4}" destId="{08BCD706-09B8-42FC-9BDE-29BB9A8FA9F7}" srcOrd="2" destOrd="0" presId="urn:microsoft.com/office/officeart/2005/8/layout/hProcess4"/>
    <dgm:cxn modelId="{17ED009F-E77F-4A2E-8881-473D10588D72}" type="presParOf" srcId="{0C0B8690-C293-48FF-89BC-C5B37ABC27C4}" destId="{D5107BA5-699B-4F7C-AAC9-877A7D91A3B6}" srcOrd="3" destOrd="0" presId="urn:microsoft.com/office/officeart/2005/8/layout/hProcess4"/>
    <dgm:cxn modelId="{96127E37-65FC-4417-8FD5-5F835AEFB8CE}" type="presParOf" srcId="{0C0B8690-C293-48FF-89BC-C5B37ABC27C4}" destId="{EBB937D2-9D48-48CC-BF86-6E8715B72E60}" srcOrd="4" destOrd="0" presId="urn:microsoft.com/office/officeart/2005/8/layout/hProcess4"/>
    <dgm:cxn modelId="{93B80EB1-77DE-4D29-9289-403F5A2CD626}" type="presParOf" srcId="{D4084DE3-BF2F-499C-A005-E35E603E8773}" destId="{5F049016-0748-4AA2-B1D3-80A87DA16BD9}" srcOrd="1" destOrd="0" presId="urn:microsoft.com/office/officeart/2005/8/layout/hProcess4"/>
    <dgm:cxn modelId="{03366C40-AFB2-4E41-89CA-73B517852307}" type="presParOf" srcId="{D4084DE3-BF2F-499C-A005-E35E603E8773}" destId="{3A5C6439-69BB-4122-BA74-E7CED02FB90A}" srcOrd="2" destOrd="0" presId="urn:microsoft.com/office/officeart/2005/8/layout/hProcess4"/>
    <dgm:cxn modelId="{0C597CB2-4DFE-4B8F-8A3A-51B87347DFCA}" type="presParOf" srcId="{3A5C6439-69BB-4122-BA74-E7CED02FB90A}" destId="{D56BB1F7-6533-4E72-BE28-522DE404FF22}" srcOrd="0" destOrd="0" presId="urn:microsoft.com/office/officeart/2005/8/layout/hProcess4"/>
    <dgm:cxn modelId="{8345E335-6B5B-4FD0-95A5-63D8EE731617}" type="presParOf" srcId="{3A5C6439-69BB-4122-BA74-E7CED02FB90A}" destId="{49E3EE37-91CF-48FF-9892-997C58CEF15C}" srcOrd="1" destOrd="0" presId="urn:microsoft.com/office/officeart/2005/8/layout/hProcess4"/>
    <dgm:cxn modelId="{F179CAC7-49DD-49C6-97A7-D87D5FB6AF41}" type="presParOf" srcId="{3A5C6439-69BB-4122-BA74-E7CED02FB90A}" destId="{E68369C8-FF06-4D98-A569-539A46C51C11}" srcOrd="2" destOrd="0" presId="urn:microsoft.com/office/officeart/2005/8/layout/hProcess4"/>
    <dgm:cxn modelId="{FD67FB07-819B-4D49-B4C3-491288EF52FD}" type="presParOf" srcId="{3A5C6439-69BB-4122-BA74-E7CED02FB90A}" destId="{F9B4BC9C-33F2-45EF-8AC4-766DAA1B42A0}" srcOrd="3" destOrd="0" presId="urn:microsoft.com/office/officeart/2005/8/layout/hProcess4"/>
    <dgm:cxn modelId="{14DBC479-3810-41D1-86A3-1914BB8FCAB4}" type="presParOf" srcId="{3A5C6439-69BB-4122-BA74-E7CED02FB90A}" destId="{C39554FD-CCB7-45C9-8CBC-33B8B3E654D5}" srcOrd="4" destOrd="0" presId="urn:microsoft.com/office/officeart/2005/8/layout/hProcess4"/>
    <dgm:cxn modelId="{BA844291-54CD-4157-8735-A26592279867}" type="presParOf" srcId="{D4084DE3-BF2F-499C-A005-E35E603E8773}" destId="{C7F34D37-30CF-4C75-96B1-0DA2ED6A1A1F}" srcOrd="3" destOrd="0" presId="urn:microsoft.com/office/officeart/2005/8/layout/hProcess4"/>
    <dgm:cxn modelId="{3B7AF561-CDA5-485E-8A1E-A6C7BCB47414}" type="presParOf" srcId="{D4084DE3-BF2F-499C-A005-E35E603E8773}" destId="{178F8B44-EF7D-46F5-915A-92CAB04AA4F2}" srcOrd="4" destOrd="0" presId="urn:microsoft.com/office/officeart/2005/8/layout/hProcess4"/>
    <dgm:cxn modelId="{7CAA5935-BFEA-4625-9520-8229A29A2A14}" type="presParOf" srcId="{178F8B44-EF7D-46F5-915A-92CAB04AA4F2}" destId="{81835F69-38CC-41C8-A436-F32FA2CFE27A}" srcOrd="0" destOrd="0" presId="urn:microsoft.com/office/officeart/2005/8/layout/hProcess4"/>
    <dgm:cxn modelId="{C4E2DEBA-2555-4FE7-8937-25687D0C0578}" type="presParOf" srcId="{178F8B44-EF7D-46F5-915A-92CAB04AA4F2}" destId="{39713F06-6AD2-4A15-914B-56F1B758F1EA}" srcOrd="1" destOrd="0" presId="urn:microsoft.com/office/officeart/2005/8/layout/hProcess4"/>
    <dgm:cxn modelId="{99E213A1-F8F2-487A-9ADE-ED7EBE06EE20}" type="presParOf" srcId="{178F8B44-EF7D-46F5-915A-92CAB04AA4F2}" destId="{BCE269AF-EC92-456B-8702-11B6C58E8109}" srcOrd="2" destOrd="0" presId="urn:microsoft.com/office/officeart/2005/8/layout/hProcess4"/>
    <dgm:cxn modelId="{35A67631-C75B-4D1E-9B57-7DEE54EF6546}" type="presParOf" srcId="{178F8B44-EF7D-46F5-915A-92CAB04AA4F2}" destId="{4B10805D-FEF6-4E63-90D4-4977DE241D61}" srcOrd="3" destOrd="0" presId="urn:microsoft.com/office/officeart/2005/8/layout/hProcess4"/>
    <dgm:cxn modelId="{404AAF21-805B-425A-9E41-3BA94D26E14F}" type="presParOf" srcId="{178F8B44-EF7D-46F5-915A-92CAB04AA4F2}" destId="{8D26FC31-48BA-43C3-B51E-FC5DFF2FEEC9}"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E92154-1B5F-4565-BF22-017915877A96}" type="doc">
      <dgm:prSet loTypeId="urn:microsoft.com/office/officeart/2005/8/layout/vList3#1" loCatId="list" qsTypeId="urn:microsoft.com/office/officeart/2005/8/quickstyle/3D2" qsCatId="3D" csTypeId="urn:microsoft.com/office/officeart/2005/8/colors/accent4_2" csCatId="accent4" phldr="1"/>
      <dgm:spPr/>
      <dgm:t>
        <a:bodyPr/>
        <a:lstStyle/>
        <a:p>
          <a:endParaRPr lang="pt-BR"/>
        </a:p>
      </dgm:t>
    </dgm:pt>
    <dgm:pt modelId="{E9D1473A-7C88-4B07-BDA0-29213D0C67A0}">
      <dgm:prSet phldrT="[Texto]" custT="1"/>
      <dgm:spPr/>
      <dgm:t>
        <a:bodyPr/>
        <a:lstStyle/>
        <a:p>
          <a:r>
            <a:rPr lang="pt-BR" sz="2000" b="1" smtClean="0">
              <a:solidFill>
                <a:srgbClr val="000000"/>
              </a:solidFill>
              <a:latin typeface="Candara"/>
              <a:cs typeface="Candara"/>
            </a:rPr>
            <a:t>Biotecnologia</a:t>
          </a:r>
          <a:endParaRPr lang="pt-BR" sz="2000" b="1" dirty="0">
            <a:solidFill>
              <a:srgbClr val="000000"/>
            </a:solidFill>
            <a:latin typeface="Candara"/>
            <a:cs typeface="Candara"/>
          </a:endParaRPr>
        </a:p>
      </dgm:t>
    </dgm:pt>
    <dgm:pt modelId="{D09525EB-2525-43C4-924D-21FF12613C29}" type="parTrans" cxnId="{79E1B378-8B2D-45EF-B7E1-82461F2D147A}">
      <dgm:prSet/>
      <dgm:spPr/>
      <dgm:t>
        <a:bodyPr/>
        <a:lstStyle/>
        <a:p>
          <a:endParaRPr lang="pt-BR" sz="2000" b="1">
            <a:solidFill>
              <a:srgbClr val="000000"/>
            </a:solidFill>
            <a:latin typeface="Candara"/>
            <a:cs typeface="Candara"/>
          </a:endParaRPr>
        </a:p>
      </dgm:t>
    </dgm:pt>
    <dgm:pt modelId="{8F38318D-EE48-45A4-97E6-92E2891BB4B1}" type="sibTrans" cxnId="{79E1B378-8B2D-45EF-B7E1-82461F2D147A}">
      <dgm:prSet/>
      <dgm:spPr/>
      <dgm:t>
        <a:bodyPr/>
        <a:lstStyle/>
        <a:p>
          <a:endParaRPr lang="pt-BR" sz="2000" b="1">
            <a:solidFill>
              <a:srgbClr val="000000"/>
            </a:solidFill>
            <a:latin typeface="Candara"/>
            <a:cs typeface="Candara"/>
          </a:endParaRPr>
        </a:p>
      </dgm:t>
    </dgm:pt>
    <dgm:pt modelId="{B0406630-DF89-4EA7-92E9-DDCE5AD3D078}">
      <dgm:prSet phldrT="[Texto]" custT="1"/>
      <dgm:spPr/>
      <dgm:t>
        <a:bodyPr/>
        <a:lstStyle/>
        <a:p>
          <a:r>
            <a:rPr lang="pt-BR" sz="2000" b="1" smtClean="0">
              <a:solidFill>
                <a:srgbClr val="000000"/>
              </a:solidFill>
              <a:latin typeface="Candara"/>
              <a:cs typeface="Candara"/>
            </a:rPr>
            <a:t>Materiais e equipamentos</a:t>
          </a:r>
        </a:p>
        <a:p>
          <a:r>
            <a:rPr lang="pt-BR" sz="2000" b="1" smtClean="0">
              <a:solidFill>
                <a:srgbClr val="000000"/>
              </a:solidFill>
              <a:latin typeface="Candara"/>
              <a:cs typeface="Candara"/>
            </a:rPr>
            <a:t>médicos, hospitalares e odontológicos</a:t>
          </a:r>
          <a:endParaRPr lang="pt-BR" sz="2000" b="1" dirty="0">
            <a:solidFill>
              <a:srgbClr val="000000"/>
            </a:solidFill>
            <a:latin typeface="Candara"/>
            <a:cs typeface="Candara"/>
          </a:endParaRPr>
        </a:p>
      </dgm:t>
    </dgm:pt>
    <dgm:pt modelId="{4D53BE66-07B6-4309-A0B1-58E617DC6AEB}" type="parTrans" cxnId="{F13AB375-2E72-430E-8AF0-7CC0FFF5A39E}">
      <dgm:prSet/>
      <dgm:spPr/>
      <dgm:t>
        <a:bodyPr/>
        <a:lstStyle/>
        <a:p>
          <a:endParaRPr lang="pt-BR" sz="2000" b="1">
            <a:solidFill>
              <a:srgbClr val="000000"/>
            </a:solidFill>
            <a:latin typeface="Candara"/>
            <a:cs typeface="Candara"/>
          </a:endParaRPr>
        </a:p>
      </dgm:t>
    </dgm:pt>
    <dgm:pt modelId="{EA7EC124-76E7-4C4B-B054-1A4507E12D33}" type="sibTrans" cxnId="{F13AB375-2E72-430E-8AF0-7CC0FFF5A39E}">
      <dgm:prSet/>
      <dgm:spPr/>
      <dgm:t>
        <a:bodyPr/>
        <a:lstStyle/>
        <a:p>
          <a:endParaRPr lang="pt-BR" sz="2000" b="1">
            <a:solidFill>
              <a:srgbClr val="000000"/>
            </a:solidFill>
            <a:latin typeface="Candara"/>
            <a:cs typeface="Candara"/>
          </a:endParaRPr>
        </a:p>
      </dgm:t>
    </dgm:pt>
    <dgm:pt modelId="{A5423B55-7D9C-462C-8615-679820237981}">
      <dgm:prSet phldrT="[Texto]" custT="1"/>
      <dgm:spPr/>
      <dgm:t>
        <a:bodyPr/>
        <a:lstStyle/>
        <a:p>
          <a:r>
            <a:rPr lang="pt-BR" sz="2000" b="1" smtClean="0">
              <a:solidFill>
                <a:srgbClr val="000000"/>
              </a:solidFill>
              <a:latin typeface="Candara"/>
              <a:cs typeface="Candara"/>
            </a:rPr>
            <a:t>Tecnologia da Informação</a:t>
          </a:r>
          <a:endParaRPr lang="pt-BR" sz="2000" b="1" dirty="0">
            <a:solidFill>
              <a:srgbClr val="000000"/>
            </a:solidFill>
            <a:latin typeface="Candara"/>
            <a:cs typeface="Candara"/>
          </a:endParaRPr>
        </a:p>
      </dgm:t>
    </dgm:pt>
    <dgm:pt modelId="{9D0EEAB4-C1D1-480C-B385-1B4D2BADB2AC}" type="parTrans" cxnId="{4EA7B957-437F-4B03-9730-AC0D0B906007}">
      <dgm:prSet/>
      <dgm:spPr/>
      <dgm:t>
        <a:bodyPr/>
        <a:lstStyle/>
        <a:p>
          <a:endParaRPr lang="pt-BR" sz="2000" b="1">
            <a:solidFill>
              <a:srgbClr val="000000"/>
            </a:solidFill>
            <a:latin typeface="Candara"/>
            <a:cs typeface="Candara"/>
          </a:endParaRPr>
        </a:p>
      </dgm:t>
    </dgm:pt>
    <dgm:pt modelId="{55B086C4-1C9C-48FD-8BF6-279FD084C160}" type="sibTrans" cxnId="{4EA7B957-437F-4B03-9730-AC0D0B906007}">
      <dgm:prSet/>
      <dgm:spPr/>
      <dgm:t>
        <a:bodyPr/>
        <a:lstStyle/>
        <a:p>
          <a:endParaRPr lang="pt-BR" sz="2000" b="1">
            <a:solidFill>
              <a:srgbClr val="000000"/>
            </a:solidFill>
            <a:latin typeface="Candara"/>
            <a:cs typeface="Candara"/>
          </a:endParaRPr>
        </a:p>
      </dgm:t>
    </dgm:pt>
    <dgm:pt modelId="{6B92AD19-AF49-4430-9D3B-EED8AAAD970F}">
      <dgm:prSet phldrT="[Texto]" custT="1"/>
      <dgm:spPr/>
      <dgm:t>
        <a:bodyPr/>
        <a:lstStyle/>
        <a:p>
          <a:r>
            <a:rPr lang="pt-BR" sz="2000" b="1" smtClean="0">
              <a:solidFill>
                <a:srgbClr val="000000"/>
              </a:solidFill>
              <a:latin typeface="Candara"/>
              <a:cs typeface="Candara"/>
            </a:rPr>
            <a:t>Bioenergia</a:t>
          </a:r>
          <a:endParaRPr lang="pt-BR" sz="2000" b="1" dirty="0">
            <a:solidFill>
              <a:srgbClr val="000000"/>
            </a:solidFill>
            <a:latin typeface="Candara"/>
            <a:cs typeface="Candara"/>
          </a:endParaRPr>
        </a:p>
      </dgm:t>
    </dgm:pt>
    <dgm:pt modelId="{F55AFC3A-CA38-44CB-9BBB-E902EC6B65BD}" type="parTrans" cxnId="{685AABE4-8F12-4A80-B8D3-A1AFE2BF56CE}">
      <dgm:prSet/>
      <dgm:spPr/>
      <dgm:t>
        <a:bodyPr/>
        <a:lstStyle/>
        <a:p>
          <a:endParaRPr lang="pt-BR" sz="2000" b="1">
            <a:solidFill>
              <a:srgbClr val="000000"/>
            </a:solidFill>
            <a:latin typeface="Candara"/>
            <a:cs typeface="Candara"/>
          </a:endParaRPr>
        </a:p>
      </dgm:t>
    </dgm:pt>
    <dgm:pt modelId="{EB0A5FE6-B46E-4E1E-BDFE-48687A905C8D}" type="sibTrans" cxnId="{685AABE4-8F12-4A80-B8D3-A1AFE2BF56CE}">
      <dgm:prSet/>
      <dgm:spPr/>
      <dgm:t>
        <a:bodyPr/>
        <a:lstStyle/>
        <a:p>
          <a:endParaRPr lang="pt-BR" sz="2000" b="1">
            <a:solidFill>
              <a:srgbClr val="000000"/>
            </a:solidFill>
            <a:latin typeface="Candara"/>
            <a:cs typeface="Candara"/>
          </a:endParaRPr>
        </a:p>
      </dgm:t>
    </dgm:pt>
    <dgm:pt modelId="{D262401C-9F51-4EF1-98B8-0707CDB2DD52}" type="pres">
      <dgm:prSet presAssocID="{78E92154-1B5F-4565-BF22-017915877A96}" presName="linearFlow" presStyleCnt="0">
        <dgm:presLayoutVars>
          <dgm:dir/>
          <dgm:resizeHandles val="exact"/>
        </dgm:presLayoutVars>
      </dgm:prSet>
      <dgm:spPr/>
      <dgm:t>
        <a:bodyPr/>
        <a:lstStyle/>
        <a:p>
          <a:endParaRPr lang="pt-BR"/>
        </a:p>
      </dgm:t>
    </dgm:pt>
    <dgm:pt modelId="{AA274165-C075-43BC-BA42-9164BA3E6006}" type="pres">
      <dgm:prSet presAssocID="{E9D1473A-7C88-4B07-BDA0-29213D0C67A0}" presName="composite" presStyleCnt="0"/>
      <dgm:spPr/>
      <dgm:t>
        <a:bodyPr/>
        <a:lstStyle/>
        <a:p>
          <a:endParaRPr lang="pt-BR"/>
        </a:p>
      </dgm:t>
    </dgm:pt>
    <dgm:pt modelId="{1AE6659A-5DF8-44C4-90AF-33B6FDFB39ED}" type="pres">
      <dgm:prSet presAssocID="{E9D1473A-7C88-4B07-BDA0-29213D0C67A0}"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t>
        <a:bodyPr/>
        <a:lstStyle/>
        <a:p>
          <a:endParaRPr lang="pt-BR"/>
        </a:p>
      </dgm:t>
    </dgm:pt>
    <dgm:pt modelId="{E44D8081-6F4F-400F-A17A-5F918469DDED}" type="pres">
      <dgm:prSet presAssocID="{E9D1473A-7C88-4B07-BDA0-29213D0C67A0}" presName="txShp" presStyleLbl="node1" presStyleIdx="0" presStyleCnt="4">
        <dgm:presLayoutVars>
          <dgm:bulletEnabled val="1"/>
        </dgm:presLayoutVars>
      </dgm:prSet>
      <dgm:spPr/>
      <dgm:t>
        <a:bodyPr/>
        <a:lstStyle/>
        <a:p>
          <a:endParaRPr lang="pt-BR"/>
        </a:p>
      </dgm:t>
    </dgm:pt>
    <dgm:pt modelId="{D81D56A9-B2B7-46DF-A45F-FCC9CCEB9C63}" type="pres">
      <dgm:prSet presAssocID="{8F38318D-EE48-45A4-97E6-92E2891BB4B1}" presName="spacing" presStyleCnt="0"/>
      <dgm:spPr/>
      <dgm:t>
        <a:bodyPr/>
        <a:lstStyle/>
        <a:p>
          <a:endParaRPr lang="pt-BR"/>
        </a:p>
      </dgm:t>
    </dgm:pt>
    <dgm:pt modelId="{026A4721-0E98-4359-982D-15588141B877}" type="pres">
      <dgm:prSet presAssocID="{B0406630-DF89-4EA7-92E9-DDCE5AD3D078}" presName="composite" presStyleCnt="0"/>
      <dgm:spPr/>
      <dgm:t>
        <a:bodyPr/>
        <a:lstStyle/>
        <a:p>
          <a:endParaRPr lang="pt-BR"/>
        </a:p>
      </dgm:t>
    </dgm:pt>
    <dgm:pt modelId="{69E8D930-CA2D-4954-954E-151D91708C9C}" type="pres">
      <dgm:prSet presAssocID="{B0406630-DF89-4EA7-92E9-DDCE5AD3D078}"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t>
        <a:bodyPr/>
        <a:lstStyle/>
        <a:p>
          <a:endParaRPr lang="pt-BR"/>
        </a:p>
      </dgm:t>
    </dgm:pt>
    <dgm:pt modelId="{E9AD5F1D-36CB-4FA6-9830-BD9A2EF3C54D}" type="pres">
      <dgm:prSet presAssocID="{B0406630-DF89-4EA7-92E9-DDCE5AD3D078}" presName="txShp" presStyleLbl="node1" presStyleIdx="1" presStyleCnt="4">
        <dgm:presLayoutVars>
          <dgm:bulletEnabled val="1"/>
        </dgm:presLayoutVars>
      </dgm:prSet>
      <dgm:spPr/>
      <dgm:t>
        <a:bodyPr/>
        <a:lstStyle/>
        <a:p>
          <a:endParaRPr lang="pt-BR"/>
        </a:p>
      </dgm:t>
    </dgm:pt>
    <dgm:pt modelId="{53DA92DD-0666-4DB5-B80D-97DF10AF8069}" type="pres">
      <dgm:prSet presAssocID="{EA7EC124-76E7-4C4B-B054-1A4507E12D33}" presName="spacing" presStyleCnt="0"/>
      <dgm:spPr/>
      <dgm:t>
        <a:bodyPr/>
        <a:lstStyle/>
        <a:p>
          <a:endParaRPr lang="pt-BR"/>
        </a:p>
      </dgm:t>
    </dgm:pt>
    <dgm:pt modelId="{B8EAD6F3-5521-4F11-B510-F56E5C458677}" type="pres">
      <dgm:prSet presAssocID="{A5423B55-7D9C-462C-8615-679820237981}" presName="composite" presStyleCnt="0"/>
      <dgm:spPr/>
      <dgm:t>
        <a:bodyPr/>
        <a:lstStyle/>
        <a:p>
          <a:endParaRPr lang="pt-BR"/>
        </a:p>
      </dgm:t>
    </dgm:pt>
    <dgm:pt modelId="{663E5050-2EE4-4908-AA1A-F03CD108ABF2}" type="pres">
      <dgm:prSet presAssocID="{A5423B55-7D9C-462C-8615-679820237981}"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t>
        <a:bodyPr/>
        <a:lstStyle/>
        <a:p>
          <a:endParaRPr lang="pt-BR"/>
        </a:p>
      </dgm:t>
    </dgm:pt>
    <dgm:pt modelId="{E888BECB-13D1-4BC2-B72C-1E983A8C16EA}" type="pres">
      <dgm:prSet presAssocID="{A5423B55-7D9C-462C-8615-679820237981}" presName="txShp" presStyleLbl="node1" presStyleIdx="2" presStyleCnt="4">
        <dgm:presLayoutVars>
          <dgm:bulletEnabled val="1"/>
        </dgm:presLayoutVars>
      </dgm:prSet>
      <dgm:spPr/>
      <dgm:t>
        <a:bodyPr/>
        <a:lstStyle/>
        <a:p>
          <a:endParaRPr lang="pt-BR"/>
        </a:p>
      </dgm:t>
    </dgm:pt>
    <dgm:pt modelId="{559317AD-F472-47F7-814E-3B2C68F10E09}" type="pres">
      <dgm:prSet presAssocID="{55B086C4-1C9C-48FD-8BF6-279FD084C160}" presName="spacing" presStyleCnt="0"/>
      <dgm:spPr/>
      <dgm:t>
        <a:bodyPr/>
        <a:lstStyle/>
        <a:p>
          <a:endParaRPr lang="pt-BR"/>
        </a:p>
      </dgm:t>
    </dgm:pt>
    <dgm:pt modelId="{7DC46B90-5D6E-47E4-810C-EE22344701FD}" type="pres">
      <dgm:prSet presAssocID="{6B92AD19-AF49-4430-9D3B-EED8AAAD970F}" presName="composite" presStyleCnt="0"/>
      <dgm:spPr/>
      <dgm:t>
        <a:bodyPr/>
        <a:lstStyle/>
        <a:p>
          <a:endParaRPr lang="pt-BR"/>
        </a:p>
      </dgm:t>
    </dgm:pt>
    <dgm:pt modelId="{5566863B-DB13-438E-808E-7FCE52F71CC0}" type="pres">
      <dgm:prSet presAssocID="{6B92AD19-AF49-4430-9D3B-EED8AAAD970F}"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4000" r="-4000"/>
          </a:stretch>
        </a:blipFill>
      </dgm:spPr>
      <dgm:t>
        <a:bodyPr/>
        <a:lstStyle/>
        <a:p>
          <a:endParaRPr lang="pt-BR"/>
        </a:p>
      </dgm:t>
    </dgm:pt>
    <dgm:pt modelId="{B379A9E5-C98A-4137-BFB8-77851F959E9C}" type="pres">
      <dgm:prSet presAssocID="{6B92AD19-AF49-4430-9D3B-EED8AAAD970F}" presName="txShp" presStyleLbl="node1" presStyleIdx="3" presStyleCnt="4">
        <dgm:presLayoutVars>
          <dgm:bulletEnabled val="1"/>
        </dgm:presLayoutVars>
      </dgm:prSet>
      <dgm:spPr/>
      <dgm:t>
        <a:bodyPr/>
        <a:lstStyle/>
        <a:p>
          <a:endParaRPr lang="pt-BR"/>
        </a:p>
      </dgm:t>
    </dgm:pt>
  </dgm:ptLst>
  <dgm:cxnLst>
    <dgm:cxn modelId="{BA98461F-BABB-407E-A034-97C294F9C3D6}" type="presOf" srcId="{A5423B55-7D9C-462C-8615-679820237981}" destId="{E888BECB-13D1-4BC2-B72C-1E983A8C16EA}" srcOrd="0" destOrd="0" presId="urn:microsoft.com/office/officeart/2005/8/layout/vList3#1"/>
    <dgm:cxn modelId="{37791E3C-8595-4878-91DD-3DFC9147ED61}" type="presOf" srcId="{78E92154-1B5F-4565-BF22-017915877A96}" destId="{D262401C-9F51-4EF1-98B8-0707CDB2DD52}" srcOrd="0" destOrd="0" presId="urn:microsoft.com/office/officeart/2005/8/layout/vList3#1"/>
    <dgm:cxn modelId="{6725643E-C956-4830-8182-5E1FCA020A1F}" type="presOf" srcId="{E9D1473A-7C88-4B07-BDA0-29213D0C67A0}" destId="{E44D8081-6F4F-400F-A17A-5F918469DDED}" srcOrd="0" destOrd="0" presId="urn:microsoft.com/office/officeart/2005/8/layout/vList3#1"/>
    <dgm:cxn modelId="{685AABE4-8F12-4A80-B8D3-A1AFE2BF56CE}" srcId="{78E92154-1B5F-4565-BF22-017915877A96}" destId="{6B92AD19-AF49-4430-9D3B-EED8AAAD970F}" srcOrd="3" destOrd="0" parTransId="{F55AFC3A-CA38-44CB-9BBB-E902EC6B65BD}" sibTransId="{EB0A5FE6-B46E-4E1E-BDFE-48687A905C8D}"/>
    <dgm:cxn modelId="{4EA7B957-437F-4B03-9730-AC0D0B906007}" srcId="{78E92154-1B5F-4565-BF22-017915877A96}" destId="{A5423B55-7D9C-462C-8615-679820237981}" srcOrd="2" destOrd="0" parTransId="{9D0EEAB4-C1D1-480C-B385-1B4D2BADB2AC}" sibTransId="{55B086C4-1C9C-48FD-8BF6-279FD084C160}"/>
    <dgm:cxn modelId="{748A5BC7-18B7-4A00-864F-352E127ABD4F}" type="presOf" srcId="{6B92AD19-AF49-4430-9D3B-EED8AAAD970F}" destId="{B379A9E5-C98A-4137-BFB8-77851F959E9C}" srcOrd="0" destOrd="0" presId="urn:microsoft.com/office/officeart/2005/8/layout/vList3#1"/>
    <dgm:cxn modelId="{D00D5B45-867E-4E4E-B3A4-5049C79913DF}" type="presOf" srcId="{B0406630-DF89-4EA7-92E9-DDCE5AD3D078}" destId="{E9AD5F1D-36CB-4FA6-9830-BD9A2EF3C54D}" srcOrd="0" destOrd="0" presId="urn:microsoft.com/office/officeart/2005/8/layout/vList3#1"/>
    <dgm:cxn modelId="{79E1B378-8B2D-45EF-B7E1-82461F2D147A}" srcId="{78E92154-1B5F-4565-BF22-017915877A96}" destId="{E9D1473A-7C88-4B07-BDA0-29213D0C67A0}" srcOrd="0" destOrd="0" parTransId="{D09525EB-2525-43C4-924D-21FF12613C29}" sibTransId="{8F38318D-EE48-45A4-97E6-92E2891BB4B1}"/>
    <dgm:cxn modelId="{F13AB375-2E72-430E-8AF0-7CC0FFF5A39E}" srcId="{78E92154-1B5F-4565-BF22-017915877A96}" destId="{B0406630-DF89-4EA7-92E9-DDCE5AD3D078}" srcOrd="1" destOrd="0" parTransId="{4D53BE66-07B6-4309-A0B1-58E617DC6AEB}" sibTransId="{EA7EC124-76E7-4C4B-B054-1A4507E12D33}"/>
    <dgm:cxn modelId="{5600E0F7-CC4C-421A-AFA3-0E66FDB8FF1F}" type="presParOf" srcId="{D262401C-9F51-4EF1-98B8-0707CDB2DD52}" destId="{AA274165-C075-43BC-BA42-9164BA3E6006}" srcOrd="0" destOrd="0" presId="urn:microsoft.com/office/officeart/2005/8/layout/vList3#1"/>
    <dgm:cxn modelId="{D94B9E2A-34EC-4F73-AC95-66B708133C08}" type="presParOf" srcId="{AA274165-C075-43BC-BA42-9164BA3E6006}" destId="{1AE6659A-5DF8-44C4-90AF-33B6FDFB39ED}" srcOrd="0" destOrd="0" presId="urn:microsoft.com/office/officeart/2005/8/layout/vList3#1"/>
    <dgm:cxn modelId="{E22D76A5-61AB-4952-B90D-9C02957E491E}" type="presParOf" srcId="{AA274165-C075-43BC-BA42-9164BA3E6006}" destId="{E44D8081-6F4F-400F-A17A-5F918469DDED}" srcOrd="1" destOrd="0" presId="urn:microsoft.com/office/officeart/2005/8/layout/vList3#1"/>
    <dgm:cxn modelId="{CC9A81D5-D1FD-407A-8DB2-F247048A5D50}" type="presParOf" srcId="{D262401C-9F51-4EF1-98B8-0707CDB2DD52}" destId="{D81D56A9-B2B7-46DF-A45F-FCC9CCEB9C63}" srcOrd="1" destOrd="0" presId="urn:microsoft.com/office/officeart/2005/8/layout/vList3#1"/>
    <dgm:cxn modelId="{68E12A83-8BBA-4B09-8E72-1B0CE7FD0D43}" type="presParOf" srcId="{D262401C-9F51-4EF1-98B8-0707CDB2DD52}" destId="{026A4721-0E98-4359-982D-15588141B877}" srcOrd="2" destOrd="0" presId="urn:microsoft.com/office/officeart/2005/8/layout/vList3#1"/>
    <dgm:cxn modelId="{E02A6B11-7CFC-469F-92FB-A9A05B22FC2B}" type="presParOf" srcId="{026A4721-0E98-4359-982D-15588141B877}" destId="{69E8D930-CA2D-4954-954E-151D91708C9C}" srcOrd="0" destOrd="0" presId="urn:microsoft.com/office/officeart/2005/8/layout/vList3#1"/>
    <dgm:cxn modelId="{B600C299-225D-4971-8368-16932728BC3F}" type="presParOf" srcId="{026A4721-0E98-4359-982D-15588141B877}" destId="{E9AD5F1D-36CB-4FA6-9830-BD9A2EF3C54D}" srcOrd="1" destOrd="0" presId="urn:microsoft.com/office/officeart/2005/8/layout/vList3#1"/>
    <dgm:cxn modelId="{0033AD84-4E64-423A-AFBB-89952A66FE0F}" type="presParOf" srcId="{D262401C-9F51-4EF1-98B8-0707CDB2DD52}" destId="{53DA92DD-0666-4DB5-B80D-97DF10AF8069}" srcOrd="3" destOrd="0" presId="urn:microsoft.com/office/officeart/2005/8/layout/vList3#1"/>
    <dgm:cxn modelId="{41C9C6A6-ABDE-4F46-9E53-9E3E11E117DC}" type="presParOf" srcId="{D262401C-9F51-4EF1-98B8-0707CDB2DD52}" destId="{B8EAD6F3-5521-4F11-B510-F56E5C458677}" srcOrd="4" destOrd="0" presId="urn:microsoft.com/office/officeart/2005/8/layout/vList3#1"/>
    <dgm:cxn modelId="{3C5C4985-4AC8-4D51-B09E-7E673F9F085B}" type="presParOf" srcId="{B8EAD6F3-5521-4F11-B510-F56E5C458677}" destId="{663E5050-2EE4-4908-AA1A-F03CD108ABF2}" srcOrd="0" destOrd="0" presId="urn:microsoft.com/office/officeart/2005/8/layout/vList3#1"/>
    <dgm:cxn modelId="{F1912AFD-21D7-4A87-AA6F-482CC810D8B2}" type="presParOf" srcId="{B8EAD6F3-5521-4F11-B510-F56E5C458677}" destId="{E888BECB-13D1-4BC2-B72C-1E983A8C16EA}" srcOrd="1" destOrd="0" presId="urn:microsoft.com/office/officeart/2005/8/layout/vList3#1"/>
    <dgm:cxn modelId="{267E3640-1E6A-4A2D-BC8E-266DA7C1750D}" type="presParOf" srcId="{D262401C-9F51-4EF1-98B8-0707CDB2DD52}" destId="{559317AD-F472-47F7-814E-3B2C68F10E09}" srcOrd="5" destOrd="0" presId="urn:microsoft.com/office/officeart/2005/8/layout/vList3#1"/>
    <dgm:cxn modelId="{E469C59C-D5F2-4BB9-BE51-B7D798BE7004}" type="presParOf" srcId="{D262401C-9F51-4EF1-98B8-0707CDB2DD52}" destId="{7DC46B90-5D6E-47E4-810C-EE22344701FD}" srcOrd="6" destOrd="0" presId="urn:microsoft.com/office/officeart/2005/8/layout/vList3#1"/>
    <dgm:cxn modelId="{6F353C98-A049-4EBD-A844-220D4E4C0F26}" type="presParOf" srcId="{7DC46B90-5D6E-47E4-810C-EE22344701FD}" destId="{5566863B-DB13-438E-808E-7FCE52F71CC0}" srcOrd="0" destOrd="0" presId="urn:microsoft.com/office/officeart/2005/8/layout/vList3#1"/>
    <dgm:cxn modelId="{B683D226-FBB9-4A21-8384-834A64F4045C}" type="presParOf" srcId="{7DC46B90-5D6E-47E4-810C-EE22344701FD}" destId="{B379A9E5-C98A-4137-BFB8-77851F959E9C}"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E92154-1B5F-4565-BF22-017915877A96}" type="doc">
      <dgm:prSet loTypeId="urn:microsoft.com/office/officeart/2008/layout/VerticalCurvedList" loCatId="list" qsTypeId="urn:microsoft.com/office/officeart/2005/8/quickstyle/3D2" qsCatId="3D" csTypeId="urn:microsoft.com/office/officeart/2005/8/colors/accent4_2" csCatId="accent4" phldr="1"/>
      <dgm:spPr/>
      <dgm:t>
        <a:bodyPr/>
        <a:lstStyle/>
        <a:p>
          <a:endParaRPr lang="pt-BR"/>
        </a:p>
      </dgm:t>
    </dgm:pt>
    <dgm:pt modelId="{E9D1473A-7C88-4B07-BDA0-29213D0C67A0}">
      <dgm:prSet phldrT="[Texto]" custT="1"/>
      <dgm:spPr/>
      <dgm:t>
        <a:bodyPr/>
        <a:lstStyle/>
        <a:p>
          <a:pPr algn="ctr"/>
          <a:r>
            <a:rPr lang="pt-BR" sz="2400" b="1" dirty="0" smtClean="0">
              <a:solidFill>
                <a:srgbClr val="000000"/>
              </a:solidFill>
              <a:latin typeface="Candara"/>
              <a:cs typeface="Candara"/>
            </a:rPr>
            <a:t>Período de concessão de 20 anos</a:t>
          </a:r>
          <a:endParaRPr lang="pt-BR" sz="2400" b="1" dirty="0">
            <a:solidFill>
              <a:srgbClr val="000000"/>
            </a:solidFill>
            <a:latin typeface="Candara"/>
            <a:cs typeface="Candara"/>
          </a:endParaRPr>
        </a:p>
      </dgm:t>
    </dgm:pt>
    <dgm:pt modelId="{D09525EB-2525-43C4-924D-21FF12613C29}" type="parTrans" cxnId="{79E1B378-8B2D-45EF-B7E1-82461F2D147A}">
      <dgm:prSet/>
      <dgm:spPr/>
      <dgm:t>
        <a:bodyPr/>
        <a:lstStyle/>
        <a:p>
          <a:pPr algn="ctr"/>
          <a:endParaRPr lang="pt-BR" sz="2400" b="1">
            <a:solidFill>
              <a:srgbClr val="000000"/>
            </a:solidFill>
            <a:latin typeface="Candara"/>
            <a:cs typeface="Candara"/>
          </a:endParaRPr>
        </a:p>
      </dgm:t>
    </dgm:pt>
    <dgm:pt modelId="{8F38318D-EE48-45A4-97E6-92E2891BB4B1}" type="sibTrans" cxnId="{79E1B378-8B2D-45EF-B7E1-82461F2D147A}">
      <dgm:prSet/>
      <dgm:spPr/>
      <dgm:t>
        <a:bodyPr/>
        <a:lstStyle/>
        <a:p>
          <a:pPr algn="ctr"/>
          <a:endParaRPr lang="pt-BR" sz="2400" b="1">
            <a:solidFill>
              <a:srgbClr val="000000"/>
            </a:solidFill>
            <a:latin typeface="Candara"/>
            <a:cs typeface="Candara"/>
          </a:endParaRPr>
        </a:p>
      </dgm:t>
    </dgm:pt>
    <dgm:pt modelId="{B0406630-DF89-4EA7-92E9-DDCE5AD3D078}">
      <dgm:prSet phldrT="[Texto]" custT="1"/>
      <dgm:spPr/>
      <dgm:t>
        <a:bodyPr/>
        <a:lstStyle/>
        <a:p>
          <a:pPr algn="ctr"/>
          <a:r>
            <a:rPr lang="pt-BR" sz="2400" b="1" smtClean="0">
              <a:solidFill>
                <a:srgbClr val="000000"/>
              </a:solidFill>
              <a:latin typeface="Candara"/>
              <a:cs typeface="Candara"/>
            </a:rPr>
            <a:t>Lei de Incentivo à Inovação - Benefícios Fiscais Municipais</a:t>
          </a:r>
          <a:endParaRPr lang="pt-BR" sz="2400" b="1" dirty="0">
            <a:solidFill>
              <a:srgbClr val="000000"/>
            </a:solidFill>
            <a:latin typeface="Candara"/>
            <a:cs typeface="Candara"/>
          </a:endParaRPr>
        </a:p>
      </dgm:t>
    </dgm:pt>
    <dgm:pt modelId="{4D53BE66-07B6-4309-A0B1-58E617DC6AEB}" type="parTrans" cxnId="{F13AB375-2E72-430E-8AF0-7CC0FFF5A39E}">
      <dgm:prSet/>
      <dgm:spPr/>
      <dgm:t>
        <a:bodyPr/>
        <a:lstStyle/>
        <a:p>
          <a:pPr algn="ctr"/>
          <a:endParaRPr lang="pt-BR" sz="2400" b="1">
            <a:solidFill>
              <a:srgbClr val="000000"/>
            </a:solidFill>
            <a:latin typeface="Candara"/>
            <a:cs typeface="Candara"/>
          </a:endParaRPr>
        </a:p>
      </dgm:t>
    </dgm:pt>
    <dgm:pt modelId="{EA7EC124-76E7-4C4B-B054-1A4507E12D33}" type="sibTrans" cxnId="{F13AB375-2E72-430E-8AF0-7CC0FFF5A39E}">
      <dgm:prSet/>
      <dgm:spPr/>
      <dgm:t>
        <a:bodyPr/>
        <a:lstStyle/>
        <a:p>
          <a:pPr algn="ctr"/>
          <a:endParaRPr lang="pt-BR" sz="2400" b="1">
            <a:solidFill>
              <a:srgbClr val="000000"/>
            </a:solidFill>
            <a:latin typeface="Candara"/>
            <a:cs typeface="Candara"/>
          </a:endParaRPr>
        </a:p>
      </dgm:t>
    </dgm:pt>
    <dgm:pt modelId="{A5423B55-7D9C-462C-8615-679820237981}">
      <dgm:prSet phldrT="[Texto]" custT="1"/>
      <dgm:spPr/>
      <dgm:t>
        <a:bodyPr/>
        <a:lstStyle/>
        <a:p>
          <a:pPr algn="ctr"/>
          <a:r>
            <a:rPr lang="pt-BR" sz="2400" b="1" smtClean="0">
              <a:solidFill>
                <a:srgbClr val="000000"/>
              </a:solidFill>
              <a:latin typeface="Candara"/>
              <a:cs typeface="Candara"/>
            </a:rPr>
            <a:t>Política Pró-Parques do Governo do Estado </a:t>
          </a:r>
        </a:p>
        <a:p>
          <a:pPr algn="ctr"/>
          <a:r>
            <a:rPr lang="pt-BR" sz="2400" b="1" smtClean="0">
              <a:solidFill>
                <a:srgbClr val="000000"/>
              </a:solidFill>
              <a:latin typeface="Candara"/>
              <a:cs typeface="Candara"/>
            </a:rPr>
            <a:t>(Decreto n º 53.826 16/12/2008)</a:t>
          </a:r>
          <a:endParaRPr lang="pt-BR" sz="2400" b="1" dirty="0">
            <a:solidFill>
              <a:srgbClr val="000000"/>
            </a:solidFill>
            <a:latin typeface="Candara"/>
            <a:cs typeface="Candara"/>
          </a:endParaRPr>
        </a:p>
      </dgm:t>
    </dgm:pt>
    <dgm:pt modelId="{9D0EEAB4-C1D1-480C-B385-1B4D2BADB2AC}" type="parTrans" cxnId="{4EA7B957-437F-4B03-9730-AC0D0B906007}">
      <dgm:prSet/>
      <dgm:spPr/>
      <dgm:t>
        <a:bodyPr/>
        <a:lstStyle/>
        <a:p>
          <a:pPr algn="ctr"/>
          <a:endParaRPr lang="pt-BR" sz="2400" b="1">
            <a:solidFill>
              <a:srgbClr val="000000"/>
            </a:solidFill>
            <a:latin typeface="Candara"/>
            <a:cs typeface="Candara"/>
          </a:endParaRPr>
        </a:p>
      </dgm:t>
    </dgm:pt>
    <dgm:pt modelId="{55B086C4-1C9C-48FD-8BF6-279FD084C160}" type="sibTrans" cxnId="{4EA7B957-437F-4B03-9730-AC0D0B906007}">
      <dgm:prSet/>
      <dgm:spPr/>
      <dgm:t>
        <a:bodyPr/>
        <a:lstStyle/>
        <a:p>
          <a:pPr algn="ctr"/>
          <a:endParaRPr lang="pt-BR" sz="2400" b="1">
            <a:solidFill>
              <a:srgbClr val="000000"/>
            </a:solidFill>
            <a:latin typeface="Candara"/>
            <a:cs typeface="Candara"/>
          </a:endParaRPr>
        </a:p>
      </dgm:t>
    </dgm:pt>
    <dgm:pt modelId="{6B92AD19-AF49-4430-9D3B-EED8AAAD970F}">
      <dgm:prSet phldrT="[Texto]" custT="1"/>
      <dgm:spPr/>
      <dgm:t>
        <a:bodyPr/>
        <a:lstStyle/>
        <a:p>
          <a:pPr algn="ctr"/>
          <a:r>
            <a:rPr lang="pt-BR" sz="2400" b="1" smtClean="0">
              <a:solidFill>
                <a:srgbClr val="000000"/>
              </a:solidFill>
              <a:latin typeface="Candara"/>
              <a:cs typeface="Candara"/>
            </a:rPr>
            <a:t>Previsão de cobrança de R $ 4,00/m² por mês</a:t>
          </a:r>
          <a:endParaRPr lang="pt-BR" sz="2400" b="1" dirty="0">
            <a:solidFill>
              <a:srgbClr val="000000"/>
            </a:solidFill>
            <a:latin typeface="Candara"/>
            <a:cs typeface="Candara"/>
          </a:endParaRPr>
        </a:p>
      </dgm:t>
    </dgm:pt>
    <dgm:pt modelId="{F55AFC3A-CA38-44CB-9BBB-E902EC6B65BD}" type="parTrans" cxnId="{685AABE4-8F12-4A80-B8D3-A1AFE2BF56CE}">
      <dgm:prSet/>
      <dgm:spPr/>
      <dgm:t>
        <a:bodyPr/>
        <a:lstStyle/>
        <a:p>
          <a:pPr algn="ctr"/>
          <a:endParaRPr lang="pt-BR" sz="2400" b="1">
            <a:solidFill>
              <a:srgbClr val="000000"/>
            </a:solidFill>
            <a:latin typeface="Candara"/>
            <a:cs typeface="Candara"/>
          </a:endParaRPr>
        </a:p>
      </dgm:t>
    </dgm:pt>
    <dgm:pt modelId="{EB0A5FE6-B46E-4E1E-BDFE-48687A905C8D}" type="sibTrans" cxnId="{685AABE4-8F12-4A80-B8D3-A1AFE2BF56CE}">
      <dgm:prSet/>
      <dgm:spPr/>
      <dgm:t>
        <a:bodyPr/>
        <a:lstStyle/>
        <a:p>
          <a:pPr algn="ctr"/>
          <a:endParaRPr lang="pt-BR" sz="2400" b="1">
            <a:solidFill>
              <a:srgbClr val="000000"/>
            </a:solidFill>
            <a:latin typeface="Candara"/>
            <a:cs typeface="Candara"/>
          </a:endParaRPr>
        </a:p>
      </dgm:t>
    </dgm:pt>
    <dgm:pt modelId="{369A2351-B4EE-495A-A9FC-CB5DC7B26C88}">
      <dgm:prSet phldrT="[Texto]" custT="1"/>
      <dgm:spPr/>
      <dgm:t>
        <a:bodyPr/>
        <a:lstStyle/>
        <a:p>
          <a:pPr algn="ctr"/>
          <a:r>
            <a:rPr lang="pt-BR" sz="2400" b="1" smtClean="0">
              <a:solidFill>
                <a:srgbClr val="000000"/>
              </a:solidFill>
              <a:latin typeface="Candara"/>
              <a:cs typeface="Candara"/>
            </a:rPr>
            <a:t>Proximidade com a USP (networking, laboratórios de pesquisa, mão de obra qualificada)</a:t>
          </a:r>
          <a:endParaRPr lang="pt-BR" sz="2400" b="1" dirty="0">
            <a:solidFill>
              <a:srgbClr val="000000"/>
            </a:solidFill>
            <a:latin typeface="Candara"/>
            <a:cs typeface="Candara"/>
          </a:endParaRPr>
        </a:p>
      </dgm:t>
    </dgm:pt>
    <dgm:pt modelId="{C860266A-0C61-49DE-ACC0-919BCFB016BE}" type="parTrans" cxnId="{60AFDDD1-189E-49AD-AB9A-DD58612D12A3}">
      <dgm:prSet/>
      <dgm:spPr/>
      <dgm:t>
        <a:bodyPr/>
        <a:lstStyle/>
        <a:p>
          <a:pPr algn="ctr"/>
          <a:endParaRPr lang="pt-BR" sz="3200" b="1">
            <a:solidFill>
              <a:srgbClr val="000000"/>
            </a:solidFill>
            <a:latin typeface="Candara"/>
            <a:cs typeface="Candara"/>
          </a:endParaRPr>
        </a:p>
      </dgm:t>
    </dgm:pt>
    <dgm:pt modelId="{B3A323C8-900E-406A-87C5-8A82F8F6983A}" type="sibTrans" cxnId="{60AFDDD1-189E-49AD-AB9A-DD58612D12A3}">
      <dgm:prSet/>
      <dgm:spPr/>
      <dgm:t>
        <a:bodyPr/>
        <a:lstStyle/>
        <a:p>
          <a:pPr algn="ctr"/>
          <a:endParaRPr lang="pt-BR" sz="3200" b="1">
            <a:solidFill>
              <a:srgbClr val="000000"/>
            </a:solidFill>
            <a:latin typeface="Candara"/>
            <a:cs typeface="Candara"/>
          </a:endParaRPr>
        </a:p>
      </dgm:t>
    </dgm:pt>
    <dgm:pt modelId="{4A4B727F-BC31-411E-AFBB-79A03579069D}" type="pres">
      <dgm:prSet presAssocID="{78E92154-1B5F-4565-BF22-017915877A96}" presName="Name0" presStyleCnt="0">
        <dgm:presLayoutVars>
          <dgm:chMax val="7"/>
          <dgm:chPref val="7"/>
          <dgm:dir/>
        </dgm:presLayoutVars>
      </dgm:prSet>
      <dgm:spPr/>
      <dgm:t>
        <a:bodyPr/>
        <a:lstStyle/>
        <a:p>
          <a:endParaRPr lang="pt-BR"/>
        </a:p>
      </dgm:t>
    </dgm:pt>
    <dgm:pt modelId="{409721A2-877B-457D-A669-61AB11BFBB41}" type="pres">
      <dgm:prSet presAssocID="{78E92154-1B5F-4565-BF22-017915877A96}" presName="Name1" presStyleCnt="0"/>
      <dgm:spPr/>
      <dgm:t>
        <a:bodyPr/>
        <a:lstStyle/>
        <a:p>
          <a:endParaRPr lang="pt-BR"/>
        </a:p>
      </dgm:t>
    </dgm:pt>
    <dgm:pt modelId="{09198ABF-9262-4480-A00D-9F8C55542F1D}" type="pres">
      <dgm:prSet presAssocID="{78E92154-1B5F-4565-BF22-017915877A96}" presName="cycle" presStyleCnt="0"/>
      <dgm:spPr/>
      <dgm:t>
        <a:bodyPr/>
        <a:lstStyle/>
        <a:p>
          <a:endParaRPr lang="pt-BR"/>
        </a:p>
      </dgm:t>
    </dgm:pt>
    <dgm:pt modelId="{3E53F9D1-074F-40B2-BB34-FD544A706BE7}" type="pres">
      <dgm:prSet presAssocID="{78E92154-1B5F-4565-BF22-017915877A96}" presName="srcNode" presStyleLbl="node1" presStyleIdx="0" presStyleCnt="5"/>
      <dgm:spPr/>
      <dgm:t>
        <a:bodyPr/>
        <a:lstStyle/>
        <a:p>
          <a:endParaRPr lang="pt-BR"/>
        </a:p>
      </dgm:t>
    </dgm:pt>
    <dgm:pt modelId="{7EA4CEA4-DC65-4661-B0E9-4409BCB28C2A}" type="pres">
      <dgm:prSet presAssocID="{78E92154-1B5F-4565-BF22-017915877A96}" presName="conn" presStyleLbl="parChTrans1D2" presStyleIdx="0" presStyleCnt="1"/>
      <dgm:spPr/>
      <dgm:t>
        <a:bodyPr/>
        <a:lstStyle/>
        <a:p>
          <a:endParaRPr lang="pt-BR"/>
        </a:p>
      </dgm:t>
    </dgm:pt>
    <dgm:pt modelId="{A97BC58B-5C1A-4B2B-A09C-9361D848FF71}" type="pres">
      <dgm:prSet presAssocID="{78E92154-1B5F-4565-BF22-017915877A96}" presName="extraNode" presStyleLbl="node1" presStyleIdx="0" presStyleCnt="5"/>
      <dgm:spPr/>
      <dgm:t>
        <a:bodyPr/>
        <a:lstStyle/>
        <a:p>
          <a:endParaRPr lang="pt-BR"/>
        </a:p>
      </dgm:t>
    </dgm:pt>
    <dgm:pt modelId="{0610793E-D6A4-4003-ACE1-9D642F45FE79}" type="pres">
      <dgm:prSet presAssocID="{78E92154-1B5F-4565-BF22-017915877A96}" presName="dstNode" presStyleLbl="node1" presStyleIdx="0" presStyleCnt="5"/>
      <dgm:spPr/>
      <dgm:t>
        <a:bodyPr/>
        <a:lstStyle/>
        <a:p>
          <a:endParaRPr lang="pt-BR"/>
        </a:p>
      </dgm:t>
    </dgm:pt>
    <dgm:pt modelId="{1E0D15F5-41F8-46A8-9131-7DC193C07660}" type="pres">
      <dgm:prSet presAssocID="{E9D1473A-7C88-4B07-BDA0-29213D0C67A0}" presName="text_1" presStyleLbl="node1" presStyleIdx="0" presStyleCnt="5" custScaleY="128597">
        <dgm:presLayoutVars>
          <dgm:bulletEnabled val="1"/>
        </dgm:presLayoutVars>
      </dgm:prSet>
      <dgm:spPr/>
      <dgm:t>
        <a:bodyPr/>
        <a:lstStyle/>
        <a:p>
          <a:endParaRPr lang="pt-BR"/>
        </a:p>
      </dgm:t>
    </dgm:pt>
    <dgm:pt modelId="{AEC41459-F404-405B-AF40-D8B99CE25AC5}" type="pres">
      <dgm:prSet presAssocID="{E9D1473A-7C88-4B07-BDA0-29213D0C67A0}" presName="accent_1" presStyleCnt="0"/>
      <dgm:spPr/>
      <dgm:t>
        <a:bodyPr/>
        <a:lstStyle/>
        <a:p>
          <a:endParaRPr lang="pt-BR"/>
        </a:p>
      </dgm:t>
    </dgm:pt>
    <dgm:pt modelId="{9AC6982E-DD2A-437B-9EF5-4C72703A6DD6}" type="pres">
      <dgm:prSet presAssocID="{E9D1473A-7C88-4B07-BDA0-29213D0C67A0}" presName="accentRepeatNode" presStyleLbl="solidFgAcc1" presStyleIdx="0" presStyleCnt="5"/>
      <dgm:spPr/>
      <dgm:t>
        <a:bodyPr/>
        <a:lstStyle/>
        <a:p>
          <a:endParaRPr lang="pt-BR"/>
        </a:p>
      </dgm:t>
    </dgm:pt>
    <dgm:pt modelId="{20B1E190-0977-4D1B-BF28-BCE3B7863EBD}" type="pres">
      <dgm:prSet presAssocID="{B0406630-DF89-4EA7-92E9-DDCE5AD3D078}" presName="text_2" presStyleLbl="node1" presStyleIdx="1" presStyleCnt="5" custScaleY="128597">
        <dgm:presLayoutVars>
          <dgm:bulletEnabled val="1"/>
        </dgm:presLayoutVars>
      </dgm:prSet>
      <dgm:spPr/>
      <dgm:t>
        <a:bodyPr/>
        <a:lstStyle/>
        <a:p>
          <a:endParaRPr lang="pt-BR"/>
        </a:p>
      </dgm:t>
    </dgm:pt>
    <dgm:pt modelId="{37F7B6CD-4A38-4A23-A91F-208D1F8EA396}" type="pres">
      <dgm:prSet presAssocID="{B0406630-DF89-4EA7-92E9-DDCE5AD3D078}" presName="accent_2" presStyleCnt="0"/>
      <dgm:spPr/>
      <dgm:t>
        <a:bodyPr/>
        <a:lstStyle/>
        <a:p>
          <a:endParaRPr lang="pt-BR"/>
        </a:p>
      </dgm:t>
    </dgm:pt>
    <dgm:pt modelId="{B8222BCD-6C12-450C-8716-0BE790E98ED6}" type="pres">
      <dgm:prSet presAssocID="{B0406630-DF89-4EA7-92E9-DDCE5AD3D078}" presName="accentRepeatNode" presStyleLbl="solidFgAcc1" presStyleIdx="1" presStyleCnt="5"/>
      <dgm:spPr/>
      <dgm:t>
        <a:bodyPr/>
        <a:lstStyle/>
        <a:p>
          <a:endParaRPr lang="pt-BR"/>
        </a:p>
      </dgm:t>
    </dgm:pt>
    <dgm:pt modelId="{4D1F280B-58B9-419D-A15F-A7F0F420B99A}" type="pres">
      <dgm:prSet presAssocID="{A5423B55-7D9C-462C-8615-679820237981}" presName="text_3" presStyleLbl="node1" presStyleIdx="2" presStyleCnt="5" custScaleY="128597">
        <dgm:presLayoutVars>
          <dgm:bulletEnabled val="1"/>
        </dgm:presLayoutVars>
      </dgm:prSet>
      <dgm:spPr/>
      <dgm:t>
        <a:bodyPr/>
        <a:lstStyle/>
        <a:p>
          <a:endParaRPr lang="pt-BR"/>
        </a:p>
      </dgm:t>
    </dgm:pt>
    <dgm:pt modelId="{C3C27F09-5B2E-4CD9-8BE9-0FBF47B04127}" type="pres">
      <dgm:prSet presAssocID="{A5423B55-7D9C-462C-8615-679820237981}" presName="accent_3" presStyleCnt="0"/>
      <dgm:spPr/>
      <dgm:t>
        <a:bodyPr/>
        <a:lstStyle/>
        <a:p>
          <a:endParaRPr lang="pt-BR"/>
        </a:p>
      </dgm:t>
    </dgm:pt>
    <dgm:pt modelId="{1CE8C836-0333-4BB2-80CB-9E1D38356B73}" type="pres">
      <dgm:prSet presAssocID="{A5423B55-7D9C-462C-8615-679820237981}" presName="accentRepeatNode" presStyleLbl="solidFgAcc1" presStyleIdx="2" presStyleCnt="5"/>
      <dgm:spPr/>
      <dgm:t>
        <a:bodyPr/>
        <a:lstStyle/>
        <a:p>
          <a:endParaRPr lang="pt-BR"/>
        </a:p>
      </dgm:t>
    </dgm:pt>
    <dgm:pt modelId="{43A3CA25-C5A1-48C1-927E-FF2DF37A06F3}" type="pres">
      <dgm:prSet presAssocID="{6B92AD19-AF49-4430-9D3B-EED8AAAD970F}" presName="text_4" presStyleLbl="node1" presStyleIdx="3" presStyleCnt="5" custScaleY="128597">
        <dgm:presLayoutVars>
          <dgm:bulletEnabled val="1"/>
        </dgm:presLayoutVars>
      </dgm:prSet>
      <dgm:spPr/>
      <dgm:t>
        <a:bodyPr/>
        <a:lstStyle/>
        <a:p>
          <a:endParaRPr lang="pt-BR"/>
        </a:p>
      </dgm:t>
    </dgm:pt>
    <dgm:pt modelId="{3C0FD217-D592-4F44-BAE5-E77568E709DE}" type="pres">
      <dgm:prSet presAssocID="{6B92AD19-AF49-4430-9D3B-EED8AAAD970F}" presName="accent_4" presStyleCnt="0"/>
      <dgm:spPr/>
      <dgm:t>
        <a:bodyPr/>
        <a:lstStyle/>
        <a:p>
          <a:endParaRPr lang="pt-BR"/>
        </a:p>
      </dgm:t>
    </dgm:pt>
    <dgm:pt modelId="{6A5A6130-4BB3-4E8A-8758-F6A181144E45}" type="pres">
      <dgm:prSet presAssocID="{6B92AD19-AF49-4430-9D3B-EED8AAAD970F}" presName="accentRepeatNode" presStyleLbl="solidFgAcc1" presStyleIdx="3" presStyleCnt="5"/>
      <dgm:spPr/>
      <dgm:t>
        <a:bodyPr/>
        <a:lstStyle/>
        <a:p>
          <a:endParaRPr lang="pt-BR"/>
        </a:p>
      </dgm:t>
    </dgm:pt>
    <dgm:pt modelId="{EB3A5AE3-3A65-4A38-9BEF-9D2A6EF34095}" type="pres">
      <dgm:prSet presAssocID="{369A2351-B4EE-495A-A9FC-CB5DC7B26C88}" presName="text_5" presStyleLbl="node1" presStyleIdx="4" presStyleCnt="5" custScaleY="128597">
        <dgm:presLayoutVars>
          <dgm:bulletEnabled val="1"/>
        </dgm:presLayoutVars>
      </dgm:prSet>
      <dgm:spPr/>
      <dgm:t>
        <a:bodyPr/>
        <a:lstStyle/>
        <a:p>
          <a:endParaRPr lang="pt-BR"/>
        </a:p>
      </dgm:t>
    </dgm:pt>
    <dgm:pt modelId="{797ADA36-482C-4996-9571-EB4D7CAC3C93}" type="pres">
      <dgm:prSet presAssocID="{369A2351-B4EE-495A-A9FC-CB5DC7B26C88}" presName="accent_5" presStyleCnt="0"/>
      <dgm:spPr/>
      <dgm:t>
        <a:bodyPr/>
        <a:lstStyle/>
        <a:p>
          <a:endParaRPr lang="pt-BR"/>
        </a:p>
      </dgm:t>
    </dgm:pt>
    <dgm:pt modelId="{EC4AED1E-EFE1-44AD-BC43-C783232927CD}" type="pres">
      <dgm:prSet presAssocID="{369A2351-B4EE-495A-A9FC-CB5DC7B26C88}" presName="accentRepeatNode" presStyleLbl="solidFgAcc1" presStyleIdx="4" presStyleCnt="5"/>
      <dgm:spPr/>
      <dgm:t>
        <a:bodyPr/>
        <a:lstStyle/>
        <a:p>
          <a:endParaRPr lang="pt-BR"/>
        </a:p>
      </dgm:t>
    </dgm:pt>
  </dgm:ptLst>
  <dgm:cxnLst>
    <dgm:cxn modelId="{60AFDDD1-189E-49AD-AB9A-DD58612D12A3}" srcId="{78E92154-1B5F-4565-BF22-017915877A96}" destId="{369A2351-B4EE-495A-A9FC-CB5DC7B26C88}" srcOrd="4" destOrd="0" parTransId="{C860266A-0C61-49DE-ACC0-919BCFB016BE}" sibTransId="{B3A323C8-900E-406A-87C5-8A82F8F6983A}"/>
    <dgm:cxn modelId="{04B7D29A-482A-4223-B90D-8C0E34824B99}" type="presOf" srcId="{E9D1473A-7C88-4B07-BDA0-29213D0C67A0}" destId="{1E0D15F5-41F8-46A8-9131-7DC193C07660}" srcOrd="0" destOrd="0" presId="urn:microsoft.com/office/officeart/2008/layout/VerticalCurvedList"/>
    <dgm:cxn modelId="{3477253F-13E8-4146-B14C-70AA6B15D8F6}" type="presOf" srcId="{8F38318D-EE48-45A4-97E6-92E2891BB4B1}" destId="{7EA4CEA4-DC65-4661-B0E9-4409BCB28C2A}" srcOrd="0" destOrd="0" presId="urn:microsoft.com/office/officeart/2008/layout/VerticalCurvedList"/>
    <dgm:cxn modelId="{C66D2FD8-4B3A-44B6-9C25-15D219D9DCD9}" type="presOf" srcId="{B0406630-DF89-4EA7-92E9-DDCE5AD3D078}" destId="{20B1E190-0977-4D1B-BF28-BCE3B7863EBD}" srcOrd="0" destOrd="0" presId="urn:microsoft.com/office/officeart/2008/layout/VerticalCurvedList"/>
    <dgm:cxn modelId="{685AABE4-8F12-4A80-B8D3-A1AFE2BF56CE}" srcId="{78E92154-1B5F-4565-BF22-017915877A96}" destId="{6B92AD19-AF49-4430-9D3B-EED8AAAD970F}" srcOrd="3" destOrd="0" parTransId="{F55AFC3A-CA38-44CB-9BBB-E902EC6B65BD}" sibTransId="{EB0A5FE6-B46E-4E1E-BDFE-48687A905C8D}"/>
    <dgm:cxn modelId="{4EA7B957-437F-4B03-9730-AC0D0B906007}" srcId="{78E92154-1B5F-4565-BF22-017915877A96}" destId="{A5423B55-7D9C-462C-8615-679820237981}" srcOrd="2" destOrd="0" parTransId="{9D0EEAB4-C1D1-480C-B385-1B4D2BADB2AC}" sibTransId="{55B086C4-1C9C-48FD-8BF6-279FD084C160}"/>
    <dgm:cxn modelId="{556056E7-9287-415A-8D87-3880570697D3}" type="presOf" srcId="{78E92154-1B5F-4565-BF22-017915877A96}" destId="{4A4B727F-BC31-411E-AFBB-79A03579069D}" srcOrd="0" destOrd="0" presId="urn:microsoft.com/office/officeart/2008/layout/VerticalCurvedList"/>
    <dgm:cxn modelId="{BE8281A2-1328-43B8-89CE-2A3556EFE50C}" type="presOf" srcId="{6B92AD19-AF49-4430-9D3B-EED8AAAD970F}" destId="{43A3CA25-C5A1-48C1-927E-FF2DF37A06F3}" srcOrd="0" destOrd="0" presId="urn:microsoft.com/office/officeart/2008/layout/VerticalCurvedList"/>
    <dgm:cxn modelId="{CEB3CF51-83F0-4E53-B209-093174EF5007}" type="presOf" srcId="{369A2351-B4EE-495A-A9FC-CB5DC7B26C88}" destId="{EB3A5AE3-3A65-4A38-9BEF-9D2A6EF34095}" srcOrd="0" destOrd="0" presId="urn:microsoft.com/office/officeart/2008/layout/VerticalCurvedList"/>
    <dgm:cxn modelId="{61E2F9BF-1196-4E6E-AB68-535D6E927D5C}" type="presOf" srcId="{A5423B55-7D9C-462C-8615-679820237981}" destId="{4D1F280B-58B9-419D-A15F-A7F0F420B99A}" srcOrd="0" destOrd="0" presId="urn:microsoft.com/office/officeart/2008/layout/VerticalCurvedList"/>
    <dgm:cxn modelId="{79E1B378-8B2D-45EF-B7E1-82461F2D147A}" srcId="{78E92154-1B5F-4565-BF22-017915877A96}" destId="{E9D1473A-7C88-4B07-BDA0-29213D0C67A0}" srcOrd="0" destOrd="0" parTransId="{D09525EB-2525-43C4-924D-21FF12613C29}" sibTransId="{8F38318D-EE48-45A4-97E6-92E2891BB4B1}"/>
    <dgm:cxn modelId="{F13AB375-2E72-430E-8AF0-7CC0FFF5A39E}" srcId="{78E92154-1B5F-4565-BF22-017915877A96}" destId="{B0406630-DF89-4EA7-92E9-DDCE5AD3D078}" srcOrd="1" destOrd="0" parTransId="{4D53BE66-07B6-4309-A0B1-58E617DC6AEB}" sibTransId="{EA7EC124-76E7-4C4B-B054-1A4507E12D33}"/>
    <dgm:cxn modelId="{373DC9A3-ED46-4F99-95F6-BCBD3302347A}" type="presParOf" srcId="{4A4B727F-BC31-411E-AFBB-79A03579069D}" destId="{409721A2-877B-457D-A669-61AB11BFBB41}" srcOrd="0" destOrd="0" presId="urn:microsoft.com/office/officeart/2008/layout/VerticalCurvedList"/>
    <dgm:cxn modelId="{345AE93E-8B5D-4C9C-BFD8-5289A492AB6C}" type="presParOf" srcId="{409721A2-877B-457D-A669-61AB11BFBB41}" destId="{09198ABF-9262-4480-A00D-9F8C55542F1D}" srcOrd="0" destOrd="0" presId="urn:microsoft.com/office/officeart/2008/layout/VerticalCurvedList"/>
    <dgm:cxn modelId="{E83ED13E-F0C5-4654-B9F3-F7E9F4B9B5B1}" type="presParOf" srcId="{09198ABF-9262-4480-A00D-9F8C55542F1D}" destId="{3E53F9D1-074F-40B2-BB34-FD544A706BE7}" srcOrd="0" destOrd="0" presId="urn:microsoft.com/office/officeart/2008/layout/VerticalCurvedList"/>
    <dgm:cxn modelId="{3BDDB642-81E4-4F65-9B05-3A7A0B9A78FE}" type="presParOf" srcId="{09198ABF-9262-4480-A00D-9F8C55542F1D}" destId="{7EA4CEA4-DC65-4661-B0E9-4409BCB28C2A}" srcOrd="1" destOrd="0" presId="urn:microsoft.com/office/officeart/2008/layout/VerticalCurvedList"/>
    <dgm:cxn modelId="{C0E9A916-179F-475E-8828-9AE9344772D0}" type="presParOf" srcId="{09198ABF-9262-4480-A00D-9F8C55542F1D}" destId="{A97BC58B-5C1A-4B2B-A09C-9361D848FF71}" srcOrd="2" destOrd="0" presId="urn:microsoft.com/office/officeart/2008/layout/VerticalCurvedList"/>
    <dgm:cxn modelId="{AAEB81B1-BCB9-4223-96A9-7785A03577B7}" type="presParOf" srcId="{09198ABF-9262-4480-A00D-9F8C55542F1D}" destId="{0610793E-D6A4-4003-ACE1-9D642F45FE79}" srcOrd="3" destOrd="0" presId="urn:microsoft.com/office/officeart/2008/layout/VerticalCurvedList"/>
    <dgm:cxn modelId="{007B8367-F1B2-4B5C-9A0D-18689F1BFAA1}" type="presParOf" srcId="{409721A2-877B-457D-A669-61AB11BFBB41}" destId="{1E0D15F5-41F8-46A8-9131-7DC193C07660}" srcOrd="1" destOrd="0" presId="urn:microsoft.com/office/officeart/2008/layout/VerticalCurvedList"/>
    <dgm:cxn modelId="{851260B4-3542-4082-AD62-FFFE05B1E124}" type="presParOf" srcId="{409721A2-877B-457D-A669-61AB11BFBB41}" destId="{AEC41459-F404-405B-AF40-D8B99CE25AC5}" srcOrd="2" destOrd="0" presId="urn:microsoft.com/office/officeart/2008/layout/VerticalCurvedList"/>
    <dgm:cxn modelId="{F4F023AA-A3A8-4F78-9623-B7238E15E31F}" type="presParOf" srcId="{AEC41459-F404-405B-AF40-D8B99CE25AC5}" destId="{9AC6982E-DD2A-437B-9EF5-4C72703A6DD6}" srcOrd="0" destOrd="0" presId="urn:microsoft.com/office/officeart/2008/layout/VerticalCurvedList"/>
    <dgm:cxn modelId="{ABD1EFDC-F60E-46E7-AD6A-6070B2C3BA33}" type="presParOf" srcId="{409721A2-877B-457D-A669-61AB11BFBB41}" destId="{20B1E190-0977-4D1B-BF28-BCE3B7863EBD}" srcOrd="3" destOrd="0" presId="urn:microsoft.com/office/officeart/2008/layout/VerticalCurvedList"/>
    <dgm:cxn modelId="{6CD92E3E-44AB-4F44-8280-8AB159EDCF8E}" type="presParOf" srcId="{409721A2-877B-457D-A669-61AB11BFBB41}" destId="{37F7B6CD-4A38-4A23-A91F-208D1F8EA396}" srcOrd="4" destOrd="0" presId="urn:microsoft.com/office/officeart/2008/layout/VerticalCurvedList"/>
    <dgm:cxn modelId="{4FE7C89A-9572-4C14-8160-9658DBCF964A}" type="presParOf" srcId="{37F7B6CD-4A38-4A23-A91F-208D1F8EA396}" destId="{B8222BCD-6C12-450C-8716-0BE790E98ED6}" srcOrd="0" destOrd="0" presId="urn:microsoft.com/office/officeart/2008/layout/VerticalCurvedList"/>
    <dgm:cxn modelId="{14A6D95D-289F-4142-BC92-E9909D081C89}" type="presParOf" srcId="{409721A2-877B-457D-A669-61AB11BFBB41}" destId="{4D1F280B-58B9-419D-A15F-A7F0F420B99A}" srcOrd="5" destOrd="0" presId="urn:microsoft.com/office/officeart/2008/layout/VerticalCurvedList"/>
    <dgm:cxn modelId="{61719087-7609-424B-99E1-4A4F69231109}" type="presParOf" srcId="{409721A2-877B-457D-A669-61AB11BFBB41}" destId="{C3C27F09-5B2E-4CD9-8BE9-0FBF47B04127}" srcOrd="6" destOrd="0" presId="urn:microsoft.com/office/officeart/2008/layout/VerticalCurvedList"/>
    <dgm:cxn modelId="{4B17EA88-6D94-43EF-8E3F-0CE411306540}" type="presParOf" srcId="{C3C27F09-5B2E-4CD9-8BE9-0FBF47B04127}" destId="{1CE8C836-0333-4BB2-80CB-9E1D38356B73}" srcOrd="0" destOrd="0" presId="urn:microsoft.com/office/officeart/2008/layout/VerticalCurvedList"/>
    <dgm:cxn modelId="{8701AFDE-2803-4426-8BCA-D8AA7E7F7E45}" type="presParOf" srcId="{409721A2-877B-457D-A669-61AB11BFBB41}" destId="{43A3CA25-C5A1-48C1-927E-FF2DF37A06F3}" srcOrd="7" destOrd="0" presId="urn:microsoft.com/office/officeart/2008/layout/VerticalCurvedList"/>
    <dgm:cxn modelId="{0967B74D-F6A5-47F3-9BB6-612F9A365F18}" type="presParOf" srcId="{409721A2-877B-457D-A669-61AB11BFBB41}" destId="{3C0FD217-D592-4F44-BAE5-E77568E709DE}" srcOrd="8" destOrd="0" presId="urn:microsoft.com/office/officeart/2008/layout/VerticalCurvedList"/>
    <dgm:cxn modelId="{CA4B64DA-80C8-4E4A-B465-C058382BA6A6}" type="presParOf" srcId="{3C0FD217-D592-4F44-BAE5-E77568E709DE}" destId="{6A5A6130-4BB3-4E8A-8758-F6A181144E45}" srcOrd="0" destOrd="0" presId="urn:microsoft.com/office/officeart/2008/layout/VerticalCurvedList"/>
    <dgm:cxn modelId="{57744058-95FE-488C-ABCF-1E17BA49B3D9}" type="presParOf" srcId="{409721A2-877B-457D-A669-61AB11BFBB41}" destId="{EB3A5AE3-3A65-4A38-9BEF-9D2A6EF34095}" srcOrd="9" destOrd="0" presId="urn:microsoft.com/office/officeart/2008/layout/VerticalCurvedList"/>
    <dgm:cxn modelId="{614D3F65-3825-4066-84B0-5B3AB6B2346E}" type="presParOf" srcId="{409721A2-877B-457D-A669-61AB11BFBB41}" destId="{797ADA36-482C-4996-9571-EB4D7CAC3C93}" srcOrd="10" destOrd="0" presId="urn:microsoft.com/office/officeart/2008/layout/VerticalCurvedList"/>
    <dgm:cxn modelId="{C6361116-D407-404D-BEBC-6A5613E4D611}" type="presParOf" srcId="{797ADA36-482C-4996-9571-EB4D7CAC3C93}" destId="{EC4AED1E-EFE1-44AD-BC43-C783232927C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43EA5-5D8C-4784-92D7-62514DA7B325}">
      <dsp:nvSpPr>
        <dsp:cNvPr id="0" name=""/>
        <dsp:cNvSpPr/>
      </dsp:nvSpPr>
      <dsp:spPr>
        <a:xfrm rot="5400000">
          <a:off x="-185221" y="187183"/>
          <a:ext cx="1234811" cy="864368"/>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pt-BR" sz="2300" kern="1200" smtClean="0">
              <a:effectLst>
                <a:outerShdw blurRad="38100" dist="38100" dir="2700000" algn="tl">
                  <a:srgbClr val="000000">
                    <a:alpha val="43137"/>
                  </a:srgbClr>
                </a:outerShdw>
              </a:effectLst>
            </a:rPr>
            <a:t>Fase I</a:t>
          </a:r>
          <a:endParaRPr lang="pt-BR" sz="2300" kern="1200" dirty="0">
            <a:effectLst>
              <a:outerShdw blurRad="38100" dist="38100" dir="2700000" algn="tl">
                <a:srgbClr val="000000">
                  <a:alpha val="43137"/>
                </a:srgbClr>
              </a:outerShdw>
            </a:effectLst>
          </a:endParaRPr>
        </a:p>
      </dsp:txBody>
      <dsp:txXfrm rot="-5400000">
        <a:off x="1" y="434145"/>
        <a:ext cx="864368" cy="370443"/>
      </dsp:txXfrm>
    </dsp:sp>
    <dsp:sp modelId="{5475C6E9-97BD-4D37-8850-B31F84837FD9}">
      <dsp:nvSpPr>
        <dsp:cNvPr id="0" name=""/>
        <dsp:cNvSpPr/>
      </dsp:nvSpPr>
      <dsp:spPr>
        <a:xfrm rot="5400000">
          <a:off x="3317018" y="-2450688"/>
          <a:ext cx="802627" cy="5707927"/>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pt-BR" sz="2400" kern="1200" dirty="0" smtClean="0"/>
            <a:t>Concepção do Parque Tecnológico</a:t>
          </a:r>
          <a:endParaRPr lang="pt-BR" sz="2400" kern="1200" dirty="0"/>
        </a:p>
      </dsp:txBody>
      <dsp:txXfrm rot="-5400000">
        <a:off x="864369" y="41142"/>
        <a:ext cx="5668746" cy="724265"/>
      </dsp:txXfrm>
    </dsp:sp>
    <dsp:sp modelId="{C7BC5FFD-394C-49DA-B9F3-3ABEBF69046B}">
      <dsp:nvSpPr>
        <dsp:cNvPr id="0" name=""/>
        <dsp:cNvSpPr/>
      </dsp:nvSpPr>
      <dsp:spPr>
        <a:xfrm rot="5400000">
          <a:off x="-185221" y="1306253"/>
          <a:ext cx="1234811" cy="864368"/>
        </a:xfrm>
        <a:prstGeom prst="chevron">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pt-BR" sz="2300" kern="1200" smtClean="0">
              <a:effectLst>
                <a:outerShdw blurRad="38100" dist="38100" dir="2700000" algn="tl">
                  <a:srgbClr val="000000">
                    <a:alpha val="43137"/>
                  </a:srgbClr>
                </a:outerShdw>
              </a:effectLst>
            </a:rPr>
            <a:t>Fase II</a:t>
          </a:r>
          <a:endParaRPr lang="pt-BR" sz="2300" kern="1200" dirty="0">
            <a:effectLst>
              <a:outerShdw blurRad="38100" dist="38100" dir="2700000" algn="tl">
                <a:srgbClr val="000000">
                  <a:alpha val="43137"/>
                </a:srgbClr>
              </a:outerShdw>
            </a:effectLst>
          </a:endParaRPr>
        </a:p>
      </dsp:txBody>
      <dsp:txXfrm rot="-5400000">
        <a:off x="1" y="1553215"/>
        <a:ext cx="864368" cy="370443"/>
      </dsp:txXfrm>
    </dsp:sp>
    <dsp:sp modelId="{29A9C3BC-5F55-4783-91DB-B17C48CDBB74}">
      <dsp:nvSpPr>
        <dsp:cNvPr id="0" name=""/>
        <dsp:cNvSpPr/>
      </dsp:nvSpPr>
      <dsp:spPr>
        <a:xfrm rot="5400000">
          <a:off x="3317018" y="-1331618"/>
          <a:ext cx="802627" cy="5707927"/>
        </a:xfrm>
        <a:prstGeom prst="round2SameRect">
          <a:avLst/>
        </a:prstGeom>
        <a:solidFill>
          <a:schemeClr val="lt1">
            <a:alpha val="90000"/>
            <a:hueOff val="0"/>
            <a:satOff val="0"/>
            <a:lumOff val="0"/>
            <a:alphaOff val="0"/>
          </a:schemeClr>
        </a:solidFill>
        <a:ln w="9525" cap="flat" cmpd="sng" algn="ctr">
          <a:solidFill>
            <a:schemeClr val="accent2">
              <a:hueOff val="1170380"/>
              <a:satOff val="-1460"/>
              <a:lumOff val="34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pt-BR" sz="2400" kern="1200" dirty="0" smtClean="0"/>
            <a:t>Planejamento do empreendimento</a:t>
          </a:r>
          <a:endParaRPr lang="pt-BR" sz="2400" kern="1200" dirty="0"/>
        </a:p>
      </dsp:txBody>
      <dsp:txXfrm rot="-5400000">
        <a:off x="864369" y="1160212"/>
        <a:ext cx="5668746" cy="724265"/>
      </dsp:txXfrm>
    </dsp:sp>
    <dsp:sp modelId="{4882EA07-C389-45B6-B39C-F057F190344A}">
      <dsp:nvSpPr>
        <dsp:cNvPr id="0" name=""/>
        <dsp:cNvSpPr/>
      </dsp:nvSpPr>
      <dsp:spPr>
        <a:xfrm rot="5400000">
          <a:off x="-185221" y="2425323"/>
          <a:ext cx="1234811" cy="864368"/>
        </a:xfrm>
        <a:prstGeom prst="chevron">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pt-BR" sz="2300" kern="1200" smtClean="0">
              <a:effectLst>
                <a:outerShdw blurRad="38100" dist="38100" dir="2700000" algn="tl">
                  <a:srgbClr val="000000">
                    <a:alpha val="43137"/>
                  </a:srgbClr>
                </a:outerShdw>
              </a:effectLst>
            </a:rPr>
            <a:t>Fase III</a:t>
          </a:r>
          <a:endParaRPr lang="pt-BR" sz="2300" kern="1200" dirty="0">
            <a:effectLst>
              <a:outerShdw blurRad="38100" dist="38100" dir="2700000" algn="tl">
                <a:srgbClr val="000000">
                  <a:alpha val="43137"/>
                </a:srgbClr>
              </a:outerShdw>
            </a:effectLst>
          </a:endParaRPr>
        </a:p>
      </dsp:txBody>
      <dsp:txXfrm rot="-5400000">
        <a:off x="1" y="2672285"/>
        <a:ext cx="864368" cy="370443"/>
      </dsp:txXfrm>
    </dsp:sp>
    <dsp:sp modelId="{8C61FFEC-3CE9-48EB-81EB-05C7FD9145F6}">
      <dsp:nvSpPr>
        <dsp:cNvPr id="0" name=""/>
        <dsp:cNvSpPr/>
      </dsp:nvSpPr>
      <dsp:spPr>
        <a:xfrm rot="5400000">
          <a:off x="3317018" y="-212547"/>
          <a:ext cx="802627" cy="5707927"/>
        </a:xfrm>
        <a:prstGeom prst="round2SameRect">
          <a:avLst/>
        </a:prstGeom>
        <a:solidFill>
          <a:schemeClr val="lt1">
            <a:alpha val="90000"/>
            <a:hueOff val="0"/>
            <a:satOff val="0"/>
            <a:lumOff val="0"/>
            <a:alphaOff val="0"/>
          </a:schemeClr>
        </a:solidFill>
        <a:ln w="9525" cap="flat" cmpd="sng" algn="ctr">
          <a:solidFill>
            <a:schemeClr val="accent2">
              <a:hueOff val="2340759"/>
              <a:satOff val="-2919"/>
              <a:lumOff val="68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pt-BR" sz="2400" kern="1200" dirty="0" smtClean="0"/>
            <a:t>Período de estruturação do empreendimento</a:t>
          </a:r>
          <a:endParaRPr lang="pt-BR" sz="2400" kern="1200" dirty="0"/>
        </a:p>
      </dsp:txBody>
      <dsp:txXfrm rot="-5400000">
        <a:off x="864369" y="2279283"/>
        <a:ext cx="5668746" cy="724265"/>
      </dsp:txXfrm>
    </dsp:sp>
    <dsp:sp modelId="{FB1A3FE9-27E8-4D14-831A-C8F297A38486}">
      <dsp:nvSpPr>
        <dsp:cNvPr id="0" name=""/>
        <dsp:cNvSpPr/>
      </dsp:nvSpPr>
      <dsp:spPr>
        <a:xfrm rot="5400000">
          <a:off x="-185221" y="3544394"/>
          <a:ext cx="1234811" cy="864368"/>
        </a:xfrm>
        <a:prstGeom prst="chevron">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pt-BR" sz="2300" kern="1200" dirty="0" smtClean="0">
              <a:effectLst>
                <a:outerShdw blurRad="38100" dist="38100" dir="2700000" algn="tl">
                  <a:srgbClr val="000000">
                    <a:alpha val="43137"/>
                  </a:srgbClr>
                </a:outerShdw>
              </a:effectLst>
            </a:rPr>
            <a:t>Fase IV</a:t>
          </a:r>
          <a:endParaRPr lang="pt-BR" sz="2300" kern="1200" dirty="0">
            <a:effectLst>
              <a:outerShdw blurRad="38100" dist="38100" dir="2700000" algn="tl">
                <a:srgbClr val="000000">
                  <a:alpha val="43137"/>
                </a:srgbClr>
              </a:outerShdw>
            </a:effectLst>
          </a:endParaRPr>
        </a:p>
      </dsp:txBody>
      <dsp:txXfrm rot="-5400000">
        <a:off x="1" y="3791356"/>
        <a:ext cx="864368" cy="370443"/>
      </dsp:txXfrm>
    </dsp:sp>
    <dsp:sp modelId="{D3FBC0FF-C461-47F6-ABC2-3E1E99A369B9}">
      <dsp:nvSpPr>
        <dsp:cNvPr id="0" name=""/>
        <dsp:cNvSpPr/>
      </dsp:nvSpPr>
      <dsp:spPr>
        <a:xfrm rot="5400000">
          <a:off x="3317018" y="906522"/>
          <a:ext cx="802627" cy="5707927"/>
        </a:xfrm>
        <a:prstGeom prst="round2SameRect">
          <a:avLst/>
        </a:prstGeom>
        <a:solidFill>
          <a:schemeClr val="lt1">
            <a:alpha val="90000"/>
            <a:hueOff val="0"/>
            <a:satOff val="0"/>
            <a:lumOff val="0"/>
            <a:alphaOff val="0"/>
          </a:schemeClr>
        </a:solidFill>
        <a:ln w="9525" cap="flat" cmpd="sng" algn="ctr">
          <a:solidFill>
            <a:schemeClr val="accent2">
              <a:hueOff val="3511139"/>
              <a:satOff val="-4379"/>
              <a:lumOff val="103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pt-BR" sz="2400" kern="1200" dirty="0" smtClean="0"/>
            <a:t>Instalação de empresas</a:t>
          </a:r>
          <a:endParaRPr lang="pt-BR" sz="2400" kern="1200" dirty="0"/>
        </a:p>
      </dsp:txBody>
      <dsp:txXfrm rot="-5400000">
        <a:off x="864369" y="3398353"/>
        <a:ext cx="5668746" cy="724265"/>
      </dsp:txXfrm>
    </dsp:sp>
    <dsp:sp modelId="{32AAE328-90FF-4761-A525-0EC6BB0C9B7F}">
      <dsp:nvSpPr>
        <dsp:cNvPr id="0" name=""/>
        <dsp:cNvSpPr/>
      </dsp:nvSpPr>
      <dsp:spPr>
        <a:xfrm rot="5400000">
          <a:off x="-185221" y="4663464"/>
          <a:ext cx="1234811" cy="864368"/>
        </a:xfrm>
        <a:prstGeom prst="chevron">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pt-BR" sz="2300" kern="1200" dirty="0" smtClean="0">
              <a:effectLst>
                <a:outerShdw blurRad="38100" dist="38100" dir="2700000" algn="tl">
                  <a:srgbClr val="000000">
                    <a:alpha val="43137"/>
                  </a:srgbClr>
                </a:outerShdw>
              </a:effectLst>
            </a:rPr>
            <a:t>Fase V</a:t>
          </a:r>
          <a:endParaRPr lang="pt-BR" sz="2300" kern="1200" dirty="0">
            <a:effectLst>
              <a:outerShdw blurRad="38100" dist="38100" dir="2700000" algn="tl">
                <a:srgbClr val="000000">
                  <a:alpha val="43137"/>
                </a:srgbClr>
              </a:outerShdw>
            </a:effectLst>
          </a:endParaRPr>
        </a:p>
      </dsp:txBody>
      <dsp:txXfrm rot="-5400000">
        <a:off x="1" y="4910426"/>
        <a:ext cx="864368" cy="370443"/>
      </dsp:txXfrm>
    </dsp:sp>
    <dsp:sp modelId="{88276C8B-B97A-40C9-9E01-364097BFC5B4}">
      <dsp:nvSpPr>
        <dsp:cNvPr id="0" name=""/>
        <dsp:cNvSpPr/>
      </dsp:nvSpPr>
      <dsp:spPr>
        <a:xfrm rot="5400000">
          <a:off x="3317018" y="2025592"/>
          <a:ext cx="802627" cy="5707927"/>
        </a:xfrm>
        <a:prstGeom prst="round2SameRect">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pt-BR" sz="2400" kern="1200" dirty="0" smtClean="0">
              <a:effectLst>
                <a:outerShdw blurRad="38100" dist="38100" dir="2700000" algn="tl">
                  <a:srgbClr val="000000">
                    <a:alpha val="43137"/>
                  </a:srgbClr>
                </a:outerShdw>
              </a:effectLst>
            </a:rPr>
            <a:t>Consolidação do empreendimento</a:t>
          </a:r>
          <a:endParaRPr lang="pt-BR" sz="2400" kern="1200" dirty="0">
            <a:effectLst>
              <a:outerShdw blurRad="38100" dist="38100" dir="2700000" algn="tl">
                <a:srgbClr val="000000">
                  <a:alpha val="43137"/>
                </a:srgbClr>
              </a:outerShdw>
            </a:effectLst>
          </a:endParaRPr>
        </a:p>
      </dsp:txBody>
      <dsp:txXfrm rot="-5400000">
        <a:off x="864369" y="4517423"/>
        <a:ext cx="5668746" cy="724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B2CC1-DC76-4F97-8523-3210D2391F45}">
      <dsp:nvSpPr>
        <dsp:cNvPr id="0" name=""/>
        <dsp:cNvSpPr/>
      </dsp:nvSpPr>
      <dsp:spPr>
        <a:xfrm>
          <a:off x="0" y="4723193"/>
          <a:ext cx="7929618" cy="77487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pt-BR" sz="1400" kern="1200" smtClean="0">
              <a:solidFill>
                <a:srgbClr val="010014"/>
              </a:solidFill>
            </a:rPr>
            <a:t>Formalização da criação do projeto</a:t>
          </a:r>
          <a:endParaRPr lang="pt-BR" sz="1400" kern="1200" dirty="0" smtClean="0">
            <a:solidFill>
              <a:srgbClr val="010014"/>
            </a:solidFill>
          </a:endParaRPr>
        </a:p>
      </dsp:txBody>
      <dsp:txXfrm>
        <a:off x="0" y="4723193"/>
        <a:ext cx="7929618" cy="418434"/>
      </dsp:txXfrm>
    </dsp:sp>
    <dsp:sp modelId="{FF3EB917-4920-47BE-87C3-7E9B0722944B}">
      <dsp:nvSpPr>
        <dsp:cNvPr id="0" name=""/>
        <dsp:cNvSpPr/>
      </dsp:nvSpPr>
      <dsp:spPr>
        <a:xfrm>
          <a:off x="1260" y="5126130"/>
          <a:ext cx="4179114" cy="356444"/>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pt-BR" sz="1200" kern="1200" smtClean="0">
              <a:solidFill>
                <a:srgbClr val="010014"/>
              </a:solidFill>
            </a:rPr>
            <a:t>De acordo com o perfil dos atores poderá ser formalizado por protocolo de intenções, convênio, contrato;</a:t>
          </a:r>
          <a:endParaRPr lang="pt-BR" sz="1200" kern="1200" dirty="0" smtClean="0">
            <a:solidFill>
              <a:srgbClr val="010014"/>
            </a:solidFill>
          </a:endParaRPr>
        </a:p>
      </dsp:txBody>
      <dsp:txXfrm>
        <a:off x="1260" y="5126130"/>
        <a:ext cx="4179114" cy="356444"/>
      </dsp:txXfrm>
    </dsp:sp>
    <dsp:sp modelId="{A5E9DC47-E193-4917-BE8A-37E73F4DD476}">
      <dsp:nvSpPr>
        <dsp:cNvPr id="0" name=""/>
        <dsp:cNvSpPr/>
      </dsp:nvSpPr>
      <dsp:spPr>
        <a:xfrm>
          <a:off x="4180374" y="5126130"/>
          <a:ext cx="3747983" cy="356444"/>
        </a:xfrm>
        <a:prstGeom prst="rect">
          <a:avLst/>
        </a:prstGeom>
        <a:solidFill>
          <a:schemeClr val="accent2">
            <a:tint val="40000"/>
            <a:alpha val="90000"/>
            <a:hueOff val="1256455"/>
            <a:satOff val="-1094"/>
            <a:lumOff val="-1"/>
            <a:alphaOff val="0"/>
          </a:schemeClr>
        </a:solidFill>
        <a:ln w="9525" cap="flat" cmpd="sng" algn="ctr">
          <a:solidFill>
            <a:schemeClr val="accent2">
              <a:tint val="40000"/>
              <a:alpha val="90000"/>
              <a:hueOff val="1256455"/>
              <a:satOff val="-1094"/>
              <a:lumOff val="-1"/>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lvl="0" algn="ctr" defTabSz="488950">
            <a:lnSpc>
              <a:spcPct val="90000"/>
            </a:lnSpc>
            <a:spcBef>
              <a:spcPct val="0"/>
            </a:spcBef>
            <a:spcAft>
              <a:spcPct val="35000"/>
            </a:spcAft>
          </a:pPr>
          <a:r>
            <a:rPr lang="pt-BR" sz="1100" kern="1200" smtClean="0">
              <a:solidFill>
                <a:srgbClr val="010014"/>
              </a:solidFill>
            </a:rPr>
            <a:t>Componente político pode ser fator de acelação ou atraso do empreendimento.</a:t>
          </a:r>
          <a:endParaRPr lang="pt-BR" sz="1100" kern="1200" dirty="0" smtClean="0">
            <a:solidFill>
              <a:srgbClr val="010014"/>
            </a:solidFill>
          </a:endParaRPr>
        </a:p>
      </dsp:txBody>
      <dsp:txXfrm>
        <a:off x="4180374" y="5126130"/>
        <a:ext cx="3747983" cy="356444"/>
      </dsp:txXfrm>
    </dsp:sp>
    <dsp:sp modelId="{416F1323-4711-4FF8-AE15-150005E2C489}">
      <dsp:nvSpPr>
        <dsp:cNvPr id="0" name=""/>
        <dsp:cNvSpPr/>
      </dsp:nvSpPr>
      <dsp:spPr>
        <a:xfrm rot="10800000">
          <a:off x="0" y="3543052"/>
          <a:ext cx="7929618" cy="1191764"/>
        </a:xfrm>
        <a:prstGeom prst="upArrowCallou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pt-BR" sz="1400" kern="1200" dirty="0" smtClean="0">
              <a:solidFill>
                <a:srgbClr val="010014"/>
              </a:solidFill>
            </a:rPr>
            <a:t>Identificação da área de ocupação</a:t>
          </a:r>
        </a:p>
      </dsp:txBody>
      <dsp:txXfrm rot="10800000">
        <a:off x="0" y="3543052"/>
        <a:ext cx="7929618" cy="774372"/>
      </dsp:txXfrm>
    </dsp:sp>
    <dsp:sp modelId="{DEC1BBD4-C570-4CFF-98A6-A0B7B241E1B3}">
      <dsp:nvSpPr>
        <dsp:cNvPr id="0" name=""/>
        <dsp:cNvSpPr/>
      </dsp:nvSpPr>
      <dsp:spPr>
        <a:xfrm rot="10800000">
          <a:off x="0" y="2362911"/>
          <a:ext cx="7929618" cy="1191764"/>
        </a:xfrm>
        <a:prstGeom prst="upArrowCallou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pt-BR" sz="1400" kern="1200" dirty="0" smtClean="0">
              <a:solidFill>
                <a:srgbClr val="010014"/>
              </a:solidFill>
            </a:rPr>
            <a:t>Definição dos componentes empresariais, ciência e tecnologia, serviços e </a:t>
          </a:r>
          <a:r>
            <a:rPr lang="pt-BR" sz="1400" kern="1200" dirty="0" err="1" smtClean="0">
              <a:solidFill>
                <a:srgbClr val="010014"/>
              </a:solidFill>
            </a:rPr>
            <a:t>infraestrutura</a:t>
          </a:r>
          <a:endParaRPr lang="pt-BR" sz="1400" kern="1200" dirty="0" smtClean="0">
            <a:solidFill>
              <a:srgbClr val="010014"/>
            </a:solidFill>
          </a:endParaRPr>
        </a:p>
      </dsp:txBody>
      <dsp:txXfrm rot="10800000">
        <a:off x="0" y="2362911"/>
        <a:ext cx="7929618" cy="774372"/>
      </dsp:txXfrm>
    </dsp:sp>
    <dsp:sp modelId="{77AFD3B5-EB97-403A-B854-2EF7A87A333C}">
      <dsp:nvSpPr>
        <dsp:cNvPr id="0" name=""/>
        <dsp:cNvSpPr/>
      </dsp:nvSpPr>
      <dsp:spPr>
        <a:xfrm rot="10800000">
          <a:off x="0" y="1182770"/>
          <a:ext cx="7929618" cy="1191764"/>
        </a:xfrm>
        <a:prstGeom prst="upArrowCallou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pt-BR" sz="1400" kern="1200" smtClean="0">
              <a:solidFill>
                <a:srgbClr val="010014"/>
              </a:solidFill>
            </a:rPr>
            <a:t>Estudos preliminares e concepção do parque</a:t>
          </a:r>
          <a:endParaRPr lang="pt-BR" sz="1400" kern="1200" dirty="0">
            <a:solidFill>
              <a:srgbClr val="010014"/>
            </a:solidFill>
          </a:endParaRPr>
        </a:p>
      </dsp:txBody>
      <dsp:txXfrm rot="-10800000">
        <a:off x="0" y="1182770"/>
        <a:ext cx="7929618" cy="418309"/>
      </dsp:txXfrm>
    </dsp:sp>
    <dsp:sp modelId="{A107532F-BF20-4592-8D75-E53E8EA0A0CE}">
      <dsp:nvSpPr>
        <dsp:cNvPr id="0" name=""/>
        <dsp:cNvSpPr/>
      </dsp:nvSpPr>
      <dsp:spPr>
        <a:xfrm>
          <a:off x="3871" y="1601079"/>
          <a:ext cx="2640624" cy="356337"/>
        </a:xfrm>
        <a:prstGeom prst="rect">
          <a:avLst/>
        </a:prstGeom>
        <a:solidFill>
          <a:schemeClr val="accent2">
            <a:tint val="40000"/>
            <a:alpha val="90000"/>
            <a:hueOff val="2512910"/>
            <a:satOff val="-2189"/>
            <a:lumOff val="-3"/>
            <a:alphaOff val="0"/>
          </a:schemeClr>
        </a:solidFill>
        <a:ln w="9525" cap="flat" cmpd="sng" algn="ctr">
          <a:solidFill>
            <a:schemeClr val="accent2">
              <a:tint val="40000"/>
              <a:alpha val="90000"/>
              <a:hueOff val="2512910"/>
              <a:satOff val="-2189"/>
              <a:lumOff val="-3"/>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pt-BR" sz="1200" kern="1200" smtClean="0">
              <a:solidFill>
                <a:srgbClr val="010014"/>
              </a:solidFill>
            </a:rPr>
            <a:t>Identificação de uma vocação </a:t>
          </a:r>
          <a:endParaRPr lang="pt-BR" sz="1200" kern="1200" dirty="0">
            <a:solidFill>
              <a:srgbClr val="010014"/>
            </a:solidFill>
          </a:endParaRPr>
        </a:p>
      </dsp:txBody>
      <dsp:txXfrm>
        <a:off x="3871" y="1601079"/>
        <a:ext cx="2640624" cy="356337"/>
      </dsp:txXfrm>
    </dsp:sp>
    <dsp:sp modelId="{CFEB1B3B-4671-492A-904E-CAE9551BC751}">
      <dsp:nvSpPr>
        <dsp:cNvPr id="0" name=""/>
        <dsp:cNvSpPr/>
      </dsp:nvSpPr>
      <dsp:spPr>
        <a:xfrm>
          <a:off x="2644496" y="1601079"/>
          <a:ext cx="2640624" cy="356337"/>
        </a:xfrm>
        <a:prstGeom prst="rect">
          <a:avLst/>
        </a:prstGeom>
        <a:solidFill>
          <a:schemeClr val="accent2">
            <a:tint val="40000"/>
            <a:alpha val="90000"/>
            <a:hueOff val="3769366"/>
            <a:satOff val="-3283"/>
            <a:lumOff val="-4"/>
            <a:alphaOff val="0"/>
          </a:schemeClr>
        </a:solidFill>
        <a:ln w="9525" cap="flat" cmpd="sng" algn="ctr">
          <a:solidFill>
            <a:schemeClr val="accent2">
              <a:tint val="40000"/>
              <a:alpha val="90000"/>
              <a:hueOff val="3769366"/>
              <a:satOff val="-3283"/>
              <a:lumOff val="-4"/>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pt-BR" sz="1200" kern="1200" smtClean="0">
              <a:solidFill>
                <a:srgbClr val="010014"/>
              </a:solidFill>
            </a:rPr>
            <a:t>Adesão dos atores institucionais</a:t>
          </a:r>
          <a:endParaRPr lang="pt-BR" sz="1200" kern="1200" dirty="0" smtClean="0">
            <a:solidFill>
              <a:srgbClr val="010014"/>
            </a:solidFill>
          </a:endParaRPr>
        </a:p>
      </dsp:txBody>
      <dsp:txXfrm>
        <a:off x="2644496" y="1601079"/>
        <a:ext cx="2640624" cy="356337"/>
      </dsp:txXfrm>
    </dsp:sp>
    <dsp:sp modelId="{4A45C023-8783-4F4A-8828-5093B35507F5}">
      <dsp:nvSpPr>
        <dsp:cNvPr id="0" name=""/>
        <dsp:cNvSpPr/>
      </dsp:nvSpPr>
      <dsp:spPr>
        <a:xfrm>
          <a:off x="5285121" y="1601079"/>
          <a:ext cx="2640624" cy="356337"/>
        </a:xfrm>
        <a:prstGeom prst="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pt-BR" sz="1200" kern="1200" smtClean="0">
              <a:solidFill>
                <a:srgbClr val="010014"/>
              </a:solidFill>
            </a:rPr>
            <a:t>Mapeamento do perfil industrial e potenciais usuários</a:t>
          </a:r>
          <a:endParaRPr lang="pt-BR" sz="1200" kern="1200" dirty="0" smtClean="0">
            <a:solidFill>
              <a:srgbClr val="010014"/>
            </a:solidFill>
          </a:endParaRPr>
        </a:p>
      </dsp:txBody>
      <dsp:txXfrm>
        <a:off x="5285121" y="1601079"/>
        <a:ext cx="2640624" cy="356337"/>
      </dsp:txXfrm>
    </dsp:sp>
    <dsp:sp modelId="{1959C316-03F2-4C8F-9C62-F3DD476C268C}">
      <dsp:nvSpPr>
        <dsp:cNvPr id="0" name=""/>
        <dsp:cNvSpPr/>
      </dsp:nvSpPr>
      <dsp:spPr>
        <a:xfrm rot="10800000">
          <a:off x="0" y="2629"/>
          <a:ext cx="7929618" cy="1191764"/>
        </a:xfrm>
        <a:prstGeom prst="upArrowCallou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pt-BR" sz="1400" kern="1200" smtClean="0">
              <a:solidFill>
                <a:srgbClr val="010014"/>
              </a:solidFill>
            </a:rPr>
            <a:t>Decisão de se criar o parque - defesa e venda da idéia para potenciais parceiros </a:t>
          </a:r>
          <a:endParaRPr lang="pt-BR" sz="1400" kern="1200" dirty="0">
            <a:solidFill>
              <a:srgbClr val="010014"/>
            </a:solidFill>
          </a:endParaRPr>
        </a:p>
      </dsp:txBody>
      <dsp:txXfrm rot="10800000">
        <a:off x="0" y="2629"/>
        <a:ext cx="7929618" cy="774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51B25-8C27-42E4-B016-DBF5C2180887}">
      <dsp:nvSpPr>
        <dsp:cNvPr id="0" name=""/>
        <dsp:cNvSpPr/>
      </dsp:nvSpPr>
      <dsp:spPr>
        <a:xfrm>
          <a:off x="0" y="4161313"/>
          <a:ext cx="8064500" cy="125495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pt-BR" sz="1400" kern="1200" smtClean="0">
              <a:solidFill>
                <a:srgbClr val="010014"/>
              </a:solidFill>
            </a:rPr>
            <a:t>Elaboração do Plano de Negócios do Parque (contem todas as informações sobre o projeto de forma concisa conforme o perfil do publico que o demanda)</a:t>
          </a:r>
          <a:endParaRPr lang="pt-BR" sz="1400" kern="1200" dirty="0">
            <a:solidFill>
              <a:srgbClr val="010014"/>
            </a:solidFill>
          </a:endParaRPr>
        </a:p>
      </dsp:txBody>
      <dsp:txXfrm>
        <a:off x="0" y="4161313"/>
        <a:ext cx="8064500" cy="677676"/>
      </dsp:txXfrm>
    </dsp:sp>
    <dsp:sp modelId="{62F03168-CCA5-4F37-8E7D-9FA1AC02845D}">
      <dsp:nvSpPr>
        <dsp:cNvPr id="0" name=""/>
        <dsp:cNvSpPr/>
      </dsp:nvSpPr>
      <dsp:spPr>
        <a:xfrm>
          <a:off x="0" y="4813891"/>
          <a:ext cx="2016124" cy="57728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pt-BR" sz="1400" kern="1200" smtClean="0">
              <a:solidFill>
                <a:srgbClr val="010014"/>
              </a:solidFill>
            </a:rPr>
            <a:t>Modelo de Negócio </a:t>
          </a:r>
          <a:endParaRPr lang="pt-BR" sz="1400" kern="1200" dirty="0">
            <a:solidFill>
              <a:srgbClr val="010014"/>
            </a:solidFill>
          </a:endParaRPr>
        </a:p>
      </dsp:txBody>
      <dsp:txXfrm>
        <a:off x="0" y="4813891"/>
        <a:ext cx="2016124" cy="577280"/>
      </dsp:txXfrm>
    </dsp:sp>
    <dsp:sp modelId="{8B8F45D1-2E34-4738-BEE3-AE88AE366D3D}">
      <dsp:nvSpPr>
        <dsp:cNvPr id="0" name=""/>
        <dsp:cNvSpPr/>
      </dsp:nvSpPr>
      <dsp:spPr>
        <a:xfrm>
          <a:off x="2016125" y="4813891"/>
          <a:ext cx="2016124" cy="577280"/>
        </a:xfrm>
        <a:prstGeom prst="rect">
          <a:avLst/>
        </a:prstGeom>
        <a:solidFill>
          <a:schemeClr val="accent2">
            <a:tint val="40000"/>
            <a:alpha val="90000"/>
            <a:hueOff val="1256455"/>
            <a:satOff val="-1094"/>
            <a:lumOff val="-1"/>
            <a:alphaOff val="0"/>
          </a:schemeClr>
        </a:solidFill>
        <a:ln w="9525" cap="flat" cmpd="sng" algn="ctr">
          <a:solidFill>
            <a:schemeClr val="accent2">
              <a:tint val="40000"/>
              <a:alpha val="90000"/>
              <a:hueOff val="1256455"/>
              <a:satOff val="-1094"/>
              <a:lumOff val="-1"/>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pt-BR" sz="1400" kern="1200" smtClean="0">
              <a:solidFill>
                <a:srgbClr val="010014"/>
              </a:solidFill>
            </a:rPr>
            <a:t>Estudo de viabilidade econômica, técnica e financeira</a:t>
          </a:r>
          <a:endParaRPr lang="pt-BR" sz="1400" kern="1200" dirty="0">
            <a:solidFill>
              <a:srgbClr val="010014"/>
            </a:solidFill>
          </a:endParaRPr>
        </a:p>
      </dsp:txBody>
      <dsp:txXfrm>
        <a:off x="2016125" y="4813891"/>
        <a:ext cx="2016124" cy="577280"/>
      </dsp:txXfrm>
    </dsp:sp>
    <dsp:sp modelId="{17704CDB-0C3D-4108-8ED2-405833470838}">
      <dsp:nvSpPr>
        <dsp:cNvPr id="0" name=""/>
        <dsp:cNvSpPr/>
      </dsp:nvSpPr>
      <dsp:spPr>
        <a:xfrm>
          <a:off x="4032250" y="4813891"/>
          <a:ext cx="2016124" cy="577280"/>
        </a:xfrm>
        <a:prstGeom prst="rect">
          <a:avLst/>
        </a:prstGeom>
        <a:solidFill>
          <a:schemeClr val="accent2">
            <a:tint val="40000"/>
            <a:alpha val="90000"/>
            <a:hueOff val="2512910"/>
            <a:satOff val="-2189"/>
            <a:lumOff val="-3"/>
            <a:alphaOff val="0"/>
          </a:schemeClr>
        </a:solidFill>
        <a:ln w="9525" cap="flat" cmpd="sng" algn="ctr">
          <a:solidFill>
            <a:schemeClr val="accent2">
              <a:tint val="40000"/>
              <a:alpha val="90000"/>
              <a:hueOff val="2512910"/>
              <a:satOff val="-2189"/>
              <a:lumOff val="-3"/>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pt-BR" sz="1400" kern="1200" smtClean="0">
              <a:solidFill>
                <a:srgbClr val="010014"/>
              </a:solidFill>
            </a:rPr>
            <a:t>Plano de Marketing</a:t>
          </a:r>
          <a:endParaRPr lang="pt-BR" sz="1400" kern="1200" dirty="0">
            <a:solidFill>
              <a:srgbClr val="010014"/>
            </a:solidFill>
          </a:endParaRPr>
        </a:p>
      </dsp:txBody>
      <dsp:txXfrm>
        <a:off x="4032250" y="4813891"/>
        <a:ext cx="2016124" cy="577280"/>
      </dsp:txXfrm>
    </dsp:sp>
    <dsp:sp modelId="{878C36E5-CCBB-4DC2-A321-1DED094E931E}">
      <dsp:nvSpPr>
        <dsp:cNvPr id="0" name=""/>
        <dsp:cNvSpPr/>
      </dsp:nvSpPr>
      <dsp:spPr>
        <a:xfrm>
          <a:off x="6048374" y="4813891"/>
          <a:ext cx="2016124" cy="577280"/>
        </a:xfrm>
        <a:prstGeom prst="rect">
          <a:avLst/>
        </a:prstGeom>
        <a:solidFill>
          <a:schemeClr val="accent2">
            <a:tint val="40000"/>
            <a:alpha val="90000"/>
            <a:hueOff val="3769366"/>
            <a:satOff val="-3283"/>
            <a:lumOff val="-4"/>
            <a:alphaOff val="0"/>
          </a:schemeClr>
        </a:solidFill>
        <a:ln w="9525" cap="flat" cmpd="sng" algn="ctr">
          <a:solidFill>
            <a:schemeClr val="accent2">
              <a:tint val="40000"/>
              <a:alpha val="90000"/>
              <a:hueOff val="3769366"/>
              <a:satOff val="-3283"/>
              <a:lumOff val="-4"/>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pt-BR" sz="1400" kern="1200" smtClean="0">
              <a:solidFill>
                <a:srgbClr val="010014"/>
              </a:solidFill>
            </a:rPr>
            <a:t>Modelo Imobiliário</a:t>
          </a:r>
          <a:endParaRPr lang="pt-BR" sz="1400" kern="1200" dirty="0">
            <a:solidFill>
              <a:srgbClr val="010014"/>
            </a:solidFill>
          </a:endParaRPr>
        </a:p>
      </dsp:txBody>
      <dsp:txXfrm>
        <a:off x="6048374" y="4813891"/>
        <a:ext cx="2016124" cy="577280"/>
      </dsp:txXfrm>
    </dsp:sp>
    <dsp:sp modelId="{3F3DB6B0-F36F-4C02-B89B-1121508B2978}">
      <dsp:nvSpPr>
        <dsp:cNvPr id="0" name=""/>
        <dsp:cNvSpPr/>
      </dsp:nvSpPr>
      <dsp:spPr>
        <a:xfrm rot="10800000">
          <a:off x="0" y="3106506"/>
          <a:ext cx="8064500" cy="1073631"/>
        </a:xfrm>
        <a:prstGeom prst="upArrowCallou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pt-BR" sz="1400" kern="1200" smtClean="0">
              <a:solidFill>
                <a:srgbClr val="010014"/>
              </a:solidFill>
            </a:rPr>
            <a:t>Planejamento da captação de recursos para investimentos em infra-estrutura física e tecnológica</a:t>
          </a:r>
          <a:endParaRPr lang="pt-BR" sz="1400" kern="1200" dirty="0">
            <a:solidFill>
              <a:srgbClr val="010014"/>
            </a:solidFill>
          </a:endParaRPr>
        </a:p>
      </dsp:txBody>
      <dsp:txXfrm rot="10800000">
        <a:off x="0" y="3106506"/>
        <a:ext cx="8064500" cy="697613"/>
      </dsp:txXfrm>
    </dsp:sp>
    <dsp:sp modelId="{F9E24CA1-D820-4A35-BEA2-AA8D963B9415}">
      <dsp:nvSpPr>
        <dsp:cNvPr id="0" name=""/>
        <dsp:cNvSpPr/>
      </dsp:nvSpPr>
      <dsp:spPr>
        <a:xfrm rot="10800000">
          <a:off x="0" y="2030120"/>
          <a:ext cx="8064500" cy="1095210"/>
        </a:xfrm>
        <a:prstGeom prst="upArrowCallou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pt-BR" sz="1400" kern="1200" dirty="0" smtClean="0">
              <a:solidFill>
                <a:srgbClr val="010014"/>
              </a:solidFill>
            </a:rPr>
            <a:t>Elaboração de um planejamento econômico detalhado e de longo prazo</a:t>
          </a:r>
          <a:endParaRPr lang="pt-BR" sz="1400" kern="1200" dirty="0">
            <a:solidFill>
              <a:srgbClr val="010014"/>
            </a:solidFill>
          </a:endParaRPr>
        </a:p>
      </dsp:txBody>
      <dsp:txXfrm rot="10800000">
        <a:off x="0" y="2030120"/>
        <a:ext cx="8064500" cy="711635"/>
      </dsp:txXfrm>
    </dsp:sp>
    <dsp:sp modelId="{E569EEF0-7276-4E5F-A661-2A9B5DDDEC03}">
      <dsp:nvSpPr>
        <dsp:cNvPr id="0" name=""/>
        <dsp:cNvSpPr/>
      </dsp:nvSpPr>
      <dsp:spPr>
        <a:xfrm rot="10800000">
          <a:off x="0" y="923740"/>
          <a:ext cx="8064500" cy="1125204"/>
        </a:xfrm>
        <a:prstGeom prst="upArrowCallou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pt-BR" sz="1400" kern="1200" smtClean="0">
              <a:solidFill>
                <a:srgbClr val="010014"/>
              </a:solidFill>
            </a:rPr>
            <a:t>Projeto urbanístico, o qual é depende da composição e natureza das áreas que serão utilizadas;</a:t>
          </a:r>
          <a:endParaRPr lang="pt-BR" sz="1400" kern="1200" dirty="0">
            <a:solidFill>
              <a:srgbClr val="010014"/>
            </a:solidFill>
          </a:endParaRPr>
        </a:p>
      </dsp:txBody>
      <dsp:txXfrm rot="-10800000">
        <a:off x="0" y="923740"/>
        <a:ext cx="8064500" cy="394946"/>
      </dsp:txXfrm>
    </dsp:sp>
    <dsp:sp modelId="{4D466586-9778-470C-9487-DF1CE8B11AEB}">
      <dsp:nvSpPr>
        <dsp:cNvPr id="0" name=""/>
        <dsp:cNvSpPr/>
      </dsp:nvSpPr>
      <dsp:spPr>
        <a:xfrm>
          <a:off x="0" y="1298394"/>
          <a:ext cx="8064500" cy="377826"/>
        </a:xfrm>
        <a:prstGeom prst="rect">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rtl="0">
            <a:lnSpc>
              <a:spcPct val="90000"/>
            </a:lnSpc>
            <a:spcBef>
              <a:spcPct val="0"/>
            </a:spcBef>
            <a:spcAft>
              <a:spcPct val="35000"/>
            </a:spcAft>
          </a:pPr>
          <a:r>
            <a:rPr lang="pt-BR" sz="1400" kern="1200" smtClean="0">
              <a:solidFill>
                <a:srgbClr val="010014"/>
              </a:solidFill>
            </a:rPr>
            <a:t>Green field;  revitalização urbana.</a:t>
          </a:r>
          <a:endParaRPr lang="pt-BR" sz="1400" kern="1200" dirty="0">
            <a:solidFill>
              <a:srgbClr val="010014"/>
            </a:solidFill>
          </a:endParaRPr>
        </a:p>
      </dsp:txBody>
      <dsp:txXfrm>
        <a:off x="0" y="1298394"/>
        <a:ext cx="8064500" cy="377826"/>
      </dsp:txXfrm>
    </dsp:sp>
    <dsp:sp modelId="{292D7CD5-7ACE-4457-9B59-307BD8B0EDE4}">
      <dsp:nvSpPr>
        <dsp:cNvPr id="0" name=""/>
        <dsp:cNvSpPr/>
      </dsp:nvSpPr>
      <dsp:spPr>
        <a:xfrm rot="10800000">
          <a:off x="0" y="277"/>
          <a:ext cx="8064500" cy="942286"/>
        </a:xfrm>
        <a:prstGeom prst="upArrowCallou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pt-BR" sz="1400" kern="1200" dirty="0" smtClean="0">
              <a:solidFill>
                <a:srgbClr val="010014"/>
              </a:solidFill>
            </a:rPr>
            <a:t>Estruturação jurídica, constituição legal e anúncio formal de sua criação (formalização pode ocorrer na segunda etapa);</a:t>
          </a:r>
          <a:endParaRPr lang="pt-BR" sz="1400" kern="1200" dirty="0">
            <a:solidFill>
              <a:srgbClr val="010014"/>
            </a:solidFill>
          </a:endParaRPr>
        </a:p>
      </dsp:txBody>
      <dsp:txXfrm rot="10800000">
        <a:off x="0" y="277"/>
        <a:ext cx="8064500" cy="612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E987A-8365-4D43-BA49-039210844109}">
      <dsp:nvSpPr>
        <dsp:cNvPr id="0" name=""/>
        <dsp:cNvSpPr/>
      </dsp:nvSpPr>
      <dsp:spPr>
        <a:xfrm>
          <a:off x="2654" y="958822"/>
          <a:ext cx="2178893" cy="1797131"/>
        </a:xfrm>
        <a:prstGeom prst="roundRect">
          <a:avLst>
            <a:gd name="adj" fmla="val 10000"/>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rtl="0">
            <a:lnSpc>
              <a:spcPct val="90000"/>
            </a:lnSpc>
            <a:spcBef>
              <a:spcPct val="0"/>
            </a:spcBef>
            <a:spcAft>
              <a:spcPct val="15000"/>
            </a:spcAft>
            <a:buChar char="••"/>
          </a:pPr>
          <a:r>
            <a:rPr lang="pt-BR" sz="1400" kern="1200" dirty="0" smtClean="0">
              <a:solidFill>
                <a:srgbClr val="010014"/>
              </a:solidFill>
            </a:rPr>
            <a:t>Compreende a </a:t>
          </a:r>
          <a:r>
            <a:rPr lang="pt-BR" sz="1400" kern="1200" dirty="0" err="1" smtClean="0">
              <a:solidFill>
                <a:srgbClr val="010014"/>
              </a:solidFill>
            </a:rPr>
            <a:t>infraestrutura</a:t>
          </a:r>
          <a:r>
            <a:rPr lang="pt-BR" sz="1400" kern="1200" dirty="0" smtClean="0">
              <a:solidFill>
                <a:srgbClr val="010014"/>
              </a:solidFill>
            </a:rPr>
            <a:t> urbana e imobiliária, os serviços de apoio, lazer, segurança.</a:t>
          </a:r>
          <a:endParaRPr lang="pt-BR" sz="1400" kern="1200" dirty="0">
            <a:solidFill>
              <a:srgbClr val="010014"/>
            </a:solidFill>
          </a:endParaRPr>
        </a:p>
      </dsp:txBody>
      <dsp:txXfrm>
        <a:off x="44011" y="1000179"/>
        <a:ext cx="2096179" cy="1329318"/>
      </dsp:txXfrm>
    </dsp:sp>
    <dsp:sp modelId="{5F049016-0748-4AA2-B1D3-80A87DA16BD9}">
      <dsp:nvSpPr>
        <dsp:cNvPr id="0" name=""/>
        <dsp:cNvSpPr/>
      </dsp:nvSpPr>
      <dsp:spPr>
        <a:xfrm>
          <a:off x="1215891" y="1346460"/>
          <a:ext cx="2462573" cy="2462573"/>
        </a:xfrm>
        <a:prstGeom prst="leftCircularArrow">
          <a:avLst>
            <a:gd name="adj1" fmla="val 3395"/>
            <a:gd name="adj2" fmla="val 420178"/>
            <a:gd name="adj3" fmla="val 2195688"/>
            <a:gd name="adj4" fmla="val 9024489"/>
            <a:gd name="adj5" fmla="val 3961"/>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5107BA5-699B-4F7C-AAC9-877A7D91A3B6}">
      <dsp:nvSpPr>
        <dsp:cNvPr id="0" name=""/>
        <dsp:cNvSpPr/>
      </dsp:nvSpPr>
      <dsp:spPr>
        <a:xfrm>
          <a:off x="486852" y="2370854"/>
          <a:ext cx="1936794" cy="77019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pt-BR" sz="1400" b="1" kern="1200" dirty="0" smtClean="0">
              <a:solidFill>
                <a:srgbClr val="010014"/>
              </a:solidFill>
            </a:rPr>
            <a:t>Implantação da </a:t>
          </a:r>
          <a:r>
            <a:rPr lang="pt-BR" sz="1400" b="1" kern="1200" dirty="0" err="1" smtClean="0">
              <a:solidFill>
                <a:srgbClr val="010014"/>
              </a:solidFill>
            </a:rPr>
            <a:t>infraestrutura</a:t>
          </a:r>
          <a:endParaRPr lang="pt-BR" sz="1400" b="1" kern="1200" dirty="0">
            <a:solidFill>
              <a:srgbClr val="010014"/>
            </a:solidFill>
          </a:endParaRPr>
        </a:p>
      </dsp:txBody>
      <dsp:txXfrm>
        <a:off x="509410" y="2393412"/>
        <a:ext cx="1891678" cy="725083"/>
      </dsp:txXfrm>
    </dsp:sp>
    <dsp:sp modelId="{49E3EE37-91CF-48FF-9892-997C58CEF15C}">
      <dsp:nvSpPr>
        <dsp:cNvPr id="0" name=""/>
        <dsp:cNvSpPr/>
      </dsp:nvSpPr>
      <dsp:spPr>
        <a:xfrm>
          <a:off x="2821753" y="958822"/>
          <a:ext cx="2178893" cy="1797131"/>
        </a:xfrm>
        <a:prstGeom prst="roundRect">
          <a:avLst>
            <a:gd name="adj" fmla="val 10000"/>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rtl="0">
            <a:lnSpc>
              <a:spcPct val="90000"/>
            </a:lnSpc>
            <a:spcBef>
              <a:spcPct val="0"/>
            </a:spcBef>
            <a:spcAft>
              <a:spcPct val="15000"/>
            </a:spcAft>
            <a:buChar char="••"/>
          </a:pPr>
          <a:r>
            <a:rPr lang="pt-BR" sz="1400" kern="1200" dirty="0" smtClean="0">
              <a:solidFill>
                <a:srgbClr val="010014"/>
              </a:solidFill>
            </a:rPr>
            <a:t>Construção das edificações dos centros tecnológico, administrativo, incubadora de empresas.</a:t>
          </a:r>
          <a:endParaRPr lang="pt-BR" sz="1400" kern="1200" dirty="0">
            <a:solidFill>
              <a:srgbClr val="010014"/>
            </a:solidFill>
          </a:endParaRPr>
        </a:p>
      </dsp:txBody>
      <dsp:txXfrm>
        <a:off x="2863110" y="1385278"/>
        <a:ext cx="2096179" cy="1329318"/>
      </dsp:txXfrm>
    </dsp:sp>
    <dsp:sp modelId="{C7F34D37-30CF-4C75-96B1-0DA2ED6A1A1F}">
      <dsp:nvSpPr>
        <dsp:cNvPr id="0" name=""/>
        <dsp:cNvSpPr/>
      </dsp:nvSpPr>
      <dsp:spPr>
        <a:xfrm>
          <a:off x="4016833" y="-164721"/>
          <a:ext cx="2740987" cy="2740987"/>
        </a:xfrm>
        <a:prstGeom prst="circularArrow">
          <a:avLst>
            <a:gd name="adj1" fmla="val 3050"/>
            <a:gd name="adj2" fmla="val 374430"/>
            <a:gd name="adj3" fmla="val 19450059"/>
            <a:gd name="adj4" fmla="val 12575511"/>
            <a:gd name="adj5" fmla="val 3558"/>
          </a:avLst>
        </a:prstGeom>
        <a:solidFill>
          <a:schemeClr val="dk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9B4BC9C-33F2-45EF-8AC4-766DAA1B42A0}">
      <dsp:nvSpPr>
        <dsp:cNvPr id="0" name=""/>
        <dsp:cNvSpPr/>
      </dsp:nvSpPr>
      <dsp:spPr>
        <a:xfrm>
          <a:off x="3305952" y="573722"/>
          <a:ext cx="1936794" cy="77019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pt-BR" sz="1400" b="1" kern="1200" dirty="0" smtClean="0">
              <a:solidFill>
                <a:srgbClr val="010014"/>
              </a:solidFill>
            </a:rPr>
            <a:t>Implantação das âncoras do projeto</a:t>
          </a:r>
          <a:endParaRPr lang="pt-BR" sz="1400" b="1" kern="1200" dirty="0">
            <a:solidFill>
              <a:srgbClr val="010014"/>
            </a:solidFill>
          </a:endParaRPr>
        </a:p>
      </dsp:txBody>
      <dsp:txXfrm>
        <a:off x="3328510" y="596280"/>
        <a:ext cx="1891678" cy="725083"/>
      </dsp:txXfrm>
    </dsp:sp>
    <dsp:sp modelId="{39713F06-6AD2-4A15-914B-56F1B758F1EA}">
      <dsp:nvSpPr>
        <dsp:cNvPr id="0" name=""/>
        <dsp:cNvSpPr/>
      </dsp:nvSpPr>
      <dsp:spPr>
        <a:xfrm>
          <a:off x="5640852" y="958822"/>
          <a:ext cx="2178893" cy="1797131"/>
        </a:xfrm>
        <a:prstGeom prst="roundRect">
          <a:avLst>
            <a:gd name="adj" fmla="val 10000"/>
          </a:avLst>
        </a:prstGeom>
        <a:solidFill>
          <a:schemeClr val="dk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rtl="0">
            <a:lnSpc>
              <a:spcPct val="90000"/>
            </a:lnSpc>
            <a:spcBef>
              <a:spcPct val="0"/>
            </a:spcBef>
            <a:spcAft>
              <a:spcPct val="15000"/>
            </a:spcAft>
            <a:buChar char="••"/>
          </a:pPr>
          <a:r>
            <a:rPr lang="pt-BR" sz="1400" kern="1200" dirty="0" smtClean="0">
              <a:solidFill>
                <a:srgbClr val="010014"/>
              </a:solidFill>
            </a:rPr>
            <a:t>Seleção das empresas participantes.</a:t>
          </a:r>
          <a:endParaRPr lang="pt-BR" sz="1400" kern="1200" dirty="0">
            <a:solidFill>
              <a:srgbClr val="010014"/>
            </a:solidFill>
          </a:endParaRPr>
        </a:p>
      </dsp:txBody>
      <dsp:txXfrm>
        <a:off x="5682209" y="1000179"/>
        <a:ext cx="2096179" cy="1329318"/>
      </dsp:txXfrm>
    </dsp:sp>
    <dsp:sp modelId="{4B10805D-FEF6-4E63-90D4-4977DE241D61}">
      <dsp:nvSpPr>
        <dsp:cNvPr id="0" name=""/>
        <dsp:cNvSpPr/>
      </dsp:nvSpPr>
      <dsp:spPr>
        <a:xfrm>
          <a:off x="6125051" y="2370854"/>
          <a:ext cx="1936794" cy="77019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pt-BR" sz="1400" b="1" kern="1200" dirty="0" smtClean="0">
              <a:solidFill>
                <a:srgbClr val="010014"/>
              </a:solidFill>
            </a:rPr>
            <a:t>Processo de divulgação do empreendimento </a:t>
          </a:r>
          <a:endParaRPr lang="pt-BR" sz="1400" b="1" kern="1200" dirty="0">
            <a:solidFill>
              <a:srgbClr val="010014"/>
            </a:solidFill>
          </a:endParaRPr>
        </a:p>
      </dsp:txBody>
      <dsp:txXfrm>
        <a:off x="6147609" y="2393412"/>
        <a:ext cx="1891678" cy="7250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D8081-6F4F-400F-A17A-5F918469DDED}">
      <dsp:nvSpPr>
        <dsp:cNvPr id="0" name=""/>
        <dsp:cNvSpPr/>
      </dsp:nvSpPr>
      <dsp:spPr>
        <a:xfrm rot="10800000">
          <a:off x="1761929" y="3344"/>
          <a:ext cx="5989134" cy="1013551"/>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46948" tIns="76200" rIns="142240" bIns="76200" numCol="1" spcCol="1270" anchor="ctr" anchorCtr="0">
          <a:noAutofit/>
        </a:bodyPr>
        <a:lstStyle/>
        <a:p>
          <a:pPr lvl="0" algn="ctr" defTabSz="889000">
            <a:lnSpc>
              <a:spcPct val="90000"/>
            </a:lnSpc>
            <a:spcBef>
              <a:spcPct val="0"/>
            </a:spcBef>
            <a:spcAft>
              <a:spcPct val="35000"/>
            </a:spcAft>
          </a:pPr>
          <a:r>
            <a:rPr lang="pt-BR" sz="2000" b="1" kern="1200" smtClean="0">
              <a:solidFill>
                <a:srgbClr val="000000"/>
              </a:solidFill>
              <a:latin typeface="Candara"/>
              <a:cs typeface="Candara"/>
            </a:rPr>
            <a:t>Biotecnologia</a:t>
          </a:r>
          <a:endParaRPr lang="pt-BR" sz="2000" b="1" kern="1200" dirty="0">
            <a:solidFill>
              <a:srgbClr val="000000"/>
            </a:solidFill>
            <a:latin typeface="Candara"/>
            <a:cs typeface="Candara"/>
          </a:endParaRPr>
        </a:p>
      </dsp:txBody>
      <dsp:txXfrm rot="10800000">
        <a:off x="2015317" y="3344"/>
        <a:ext cx="5735746" cy="1013551"/>
      </dsp:txXfrm>
    </dsp:sp>
    <dsp:sp modelId="{1AE6659A-5DF8-44C4-90AF-33B6FDFB39ED}">
      <dsp:nvSpPr>
        <dsp:cNvPr id="0" name=""/>
        <dsp:cNvSpPr/>
      </dsp:nvSpPr>
      <dsp:spPr>
        <a:xfrm>
          <a:off x="1255153" y="3344"/>
          <a:ext cx="1013551" cy="101355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9AD5F1D-36CB-4FA6-9830-BD9A2EF3C54D}">
      <dsp:nvSpPr>
        <dsp:cNvPr id="0" name=""/>
        <dsp:cNvSpPr/>
      </dsp:nvSpPr>
      <dsp:spPr>
        <a:xfrm rot="10800000">
          <a:off x="1761929" y="1319448"/>
          <a:ext cx="5989134" cy="1013551"/>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46948" tIns="76200" rIns="142240" bIns="76200" numCol="1" spcCol="1270" anchor="ctr" anchorCtr="0">
          <a:noAutofit/>
        </a:bodyPr>
        <a:lstStyle/>
        <a:p>
          <a:pPr lvl="0" algn="ctr" defTabSz="889000">
            <a:lnSpc>
              <a:spcPct val="90000"/>
            </a:lnSpc>
            <a:spcBef>
              <a:spcPct val="0"/>
            </a:spcBef>
            <a:spcAft>
              <a:spcPct val="35000"/>
            </a:spcAft>
          </a:pPr>
          <a:r>
            <a:rPr lang="pt-BR" sz="2000" b="1" kern="1200" smtClean="0">
              <a:solidFill>
                <a:srgbClr val="000000"/>
              </a:solidFill>
              <a:latin typeface="Candara"/>
              <a:cs typeface="Candara"/>
            </a:rPr>
            <a:t>Materiais e equipamentos</a:t>
          </a:r>
        </a:p>
        <a:p>
          <a:pPr lvl="0" algn="ctr" defTabSz="889000">
            <a:lnSpc>
              <a:spcPct val="90000"/>
            </a:lnSpc>
            <a:spcBef>
              <a:spcPct val="0"/>
            </a:spcBef>
            <a:spcAft>
              <a:spcPct val="35000"/>
            </a:spcAft>
          </a:pPr>
          <a:r>
            <a:rPr lang="pt-BR" sz="2000" b="1" kern="1200" smtClean="0">
              <a:solidFill>
                <a:srgbClr val="000000"/>
              </a:solidFill>
              <a:latin typeface="Candara"/>
              <a:cs typeface="Candara"/>
            </a:rPr>
            <a:t>médicos, hospitalares e odontológicos</a:t>
          </a:r>
          <a:endParaRPr lang="pt-BR" sz="2000" b="1" kern="1200" dirty="0">
            <a:solidFill>
              <a:srgbClr val="000000"/>
            </a:solidFill>
            <a:latin typeface="Candara"/>
            <a:cs typeface="Candara"/>
          </a:endParaRPr>
        </a:p>
      </dsp:txBody>
      <dsp:txXfrm rot="10800000">
        <a:off x="2015317" y="1319448"/>
        <a:ext cx="5735746" cy="1013551"/>
      </dsp:txXfrm>
    </dsp:sp>
    <dsp:sp modelId="{69E8D930-CA2D-4954-954E-151D91708C9C}">
      <dsp:nvSpPr>
        <dsp:cNvPr id="0" name=""/>
        <dsp:cNvSpPr/>
      </dsp:nvSpPr>
      <dsp:spPr>
        <a:xfrm>
          <a:off x="1255153" y="1319448"/>
          <a:ext cx="1013551" cy="101355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888BECB-13D1-4BC2-B72C-1E983A8C16EA}">
      <dsp:nvSpPr>
        <dsp:cNvPr id="0" name=""/>
        <dsp:cNvSpPr/>
      </dsp:nvSpPr>
      <dsp:spPr>
        <a:xfrm rot="10800000">
          <a:off x="1761929" y="2635552"/>
          <a:ext cx="5989134" cy="1013551"/>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46948" tIns="76200" rIns="142240" bIns="76200" numCol="1" spcCol="1270" anchor="ctr" anchorCtr="0">
          <a:noAutofit/>
        </a:bodyPr>
        <a:lstStyle/>
        <a:p>
          <a:pPr lvl="0" algn="ctr" defTabSz="889000">
            <a:lnSpc>
              <a:spcPct val="90000"/>
            </a:lnSpc>
            <a:spcBef>
              <a:spcPct val="0"/>
            </a:spcBef>
            <a:spcAft>
              <a:spcPct val="35000"/>
            </a:spcAft>
          </a:pPr>
          <a:r>
            <a:rPr lang="pt-BR" sz="2000" b="1" kern="1200" smtClean="0">
              <a:solidFill>
                <a:srgbClr val="000000"/>
              </a:solidFill>
              <a:latin typeface="Candara"/>
              <a:cs typeface="Candara"/>
            </a:rPr>
            <a:t>Tecnologia da Informação</a:t>
          </a:r>
          <a:endParaRPr lang="pt-BR" sz="2000" b="1" kern="1200" dirty="0">
            <a:solidFill>
              <a:srgbClr val="000000"/>
            </a:solidFill>
            <a:latin typeface="Candara"/>
            <a:cs typeface="Candara"/>
          </a:endParaRPr>
        </a:p>
      </dsp:txBody>
      <dsp:txXfrm rot="10800000">
        <a:off x="2015317" y="2635552"/>
        <a:ext cx="5735746" cy="1013551"/>
      </dsp:txXfrm>
    </dsp:sp>
    <dsp:sp modelId="{663E5050-2EE4-4908-AA1A-F03CD108ABF2}">
      <dsp:nvSpPr>
        <dsp:cNvPr id="0" name=""/>
        <dsp:cNvSpPr/>
      </dsp:nvSpPr>
      <dsp:spPr>
        <a:xfrm>
          <a:off x="1255153" y="2635552"/>
          <a:ext cx="1013551" cy="101355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379A9E5-C98A-4137-BFB8-77851F959E9C}">
      <dsp:nvSpPr>
        <dsp:cNvPr id="0" name=""/>
        <dsp:cNvSpPr/>
      </dsp:nvSpPr>
      <dsp:spPr>
        <a:xfrm rot="10800000">
          <a:off x="1761929" y="3951656"/>
          <a:ext cx="5989134" cy="1013551"/>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46948" tIns="76200" rIns="142240" bIns="76200" numCol="1" spcCol="1270" anchor="ctr" anchorCtr="0">
          <a:noAutofit/>
        </a:bodyPr>
        <a:lstStyle/>
        <a:p>
          <a:pPr lvl="0" algn="ctr" defTabSz="889000">
            <a:lnSpc>
              <a:spcPct val="90000"/>
            </a:lnSpc>
            <a:spcBef>
              <a:spcPct val="0"/>
            </a:spcBef>
            <a:spcAft>
              <a:spcPct val="35000"/>
            </a:spcAft>
          </a:pPr>
          <a:r>
            <a:rPr lang="pt-BR" sz="2000" b="1" kern="1200" smtClean="0">
              <a:solidFill>
                <a:srgbClr val="000000"/>
              </a:solidFill>
              <a:latin typeface="Candara"/>
              <a:cs typeface="Candara"/>
            </a:rPr>
            <a:t>Bioenergia</a:t>
          </a:r>
          <a:endParaRPr lang="pt-BR" sz="2000" b="1" kern="1200" dirty="0">
            <a:solidFill>
              <a:srgbClr val="000000"/>
            </a:solidFill>
            <a:latin typeface="Candara"/>
            <a:cs typeface="Candara"/>
          </a:endParaRPr>
        </a:p>
      </dsp:txBody>
      <dsp:txXfrm rot="10800000">
        <a:off x="2015317" y="3951656"/>
        <a:ext cx="5735746" cy="1013551"/>
      </dsp:txXfrm>
    </dsp:sp>
    <dsp:sp modelId="{5566863B-DB13-438E-808E-7FCE52F71CC0}">
      <dsp:nvSpPr>
        <dsp:cNvPr id="0" name=""/>
        <dsp:cNvSpPr/>
      </dsp:nvSpPr>
      <dsp:spPr>
        <a:xfrm>
          <a:off x="1255153" y="3951656"/>
          <a:ext cx="1013551" cy="101355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4000" r="-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4CEA4-DC65-4661-B0E9-4409BCB28C2A}">
      <dsp:nvSpPr>
        <dsp:cNvPr id="0" name=""/>
        <dsp:cNvSpPr/>
      </dsp:nvSpPr>
      <dsp:spPr>
        <a:xfrm>
          <a:off x="-6075558" y="-929593"/>
          <a:ext cx="7232402" cy="7232402"/>
        </a:xfrm>
        <a:prstGeom prst="blockArc">
          <a:avLst>
            <a:gd name="adj1" fmla="val 18900000"/>
            <a:gd name="adj2" fmla="val 2700000"/>
            <a:gd name="adj3" fmla="val 299"/>
          </a:avLst>
        </a:prstGeom>
        <a:noFill/>
        <a:ln w="25400" cap="flat" cmpd="sng" algn="ctr">
          <a:solidFill>
            <a:schemeClr val="accent4">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E0D15F5-41F8-46A8-9131-7DC193C07660}">
      <dsp:nvSpPr>
        <dsp:cNvPr id="0" name=""/>
        <dsp:cNvSpPr/>
      </dsp:nvSpPr>
      <dsp:spPr>
        <a:xfrm>
          <a:off x="505517" y="239651"/>
          <a:ext cx="8518656" cy="86400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294" tIns="60960" rIns="60960" bIns="60960" numCol="1" spcCol="1270" anchor="ctr" anchorCtr="0">
          <a:noAutofit/>
        </a:bodyPr>
        <a:lstStyle/>
        <a:p>
          <a:pPr lvl="0" algn="ctr" defTabSz="1066800">
            <a:lnSpc>
              <a:spcPct val="90000"/>
            </a:lnSpc>
            <a:spcBef>
              <a:spcPct val="0"/>
            </a:spcBef>
            <a:spcAft>
              <a:spcPct val="35000"/>
            </a:spcAft>
          </a:pPr>
          <a:r>
            <a:rPr lang="pt-BR" sz="2400" b="1" kern="1200" dirty="0" smtClean="0">
              <a:solidFill>
                <a:srgbClr val="000000"/>
              </a:solidFill>
              <a:latin typeface="Candara"/>
              <a:cs typeface="Candara"/>
            </a:rPr>
            <a:t>Período de concessão de 20 anos</a:t>
          </a:r>
          <a:endParaRPr lang="pt-BR" sz="2400" b="1" kern="1200" dirty="0">
            <a:solidFill>
              <a:srgbClr val="000000"/>
            </a:solidFill>
            <a:latin typeface="Candara"/>
            <a:cs typeface="Candara"/>
          </a:endParaRPr>
        </a:p>
      </dsp:txBody>
      <dsp:txXfrm>
        <a:off x="505517" y="239651"/>
        <a:ext cx="8518656" cy="864000"/>
      </dsp:txXfrm>
    </dsp:sp>
    <dsp:sp modelId="{9AC6982E-DD2A-437B-9EF5-4C72703A6DD6}">
      <dsp:nvSpPr>
        <dsp:cNvPr id="0" name=""/>
        <dsp:cNvSpPr/>
      </dsp:nvSpPr>
      <dsp:spPr>
        <a:xfrm>
          <a:off x="85600" y="251735"/>
          <a:ext cx="839833" cy="839833"/>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0B1E190-0977-4D1B-BF28-BCE3B7863EBD}">
      <dsp:nvSpPr>
        <dsp:cNvPr id="0" name=""/>
        <dsp:cNvSpPr/>
      </dsp:nvSpPr>
      <dsp:spPr>
        <a:xfrm>
          <a:off x="986957" y="1247129"/>
          <a:ext cx="8037215" cy="86400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294" tIns="60960" rIns="60960" bIns="60960" numCol="1" spcCol="1270" anchor="ctr" anchorCtr="0">
          <a:noAutofit/>
        </a:bodyPr>
        <a:lstStyle/>
        <a:p>
          <a:pPr lvl="0" algn="ctr" defTabSz="1066800">
            <a:lnSpc>
              <a:spcPct val="90000"/>
            </a:lnSpc>
            <a:spcBef>
              <a:spcPct val="0"/>
            </a:spcBef>
            <a:spcAft>
              <a:spcPct val="35000"/>
            </a:spcAft>
          </a:pPr>
          <a:r>
            <a:rPr lang="pt-BR" sz="2400" b="1" kern="1200" smtClean="0">
              <a:solidFill>
                <a:srgbClr val="000000"/>
              </a:solidFill>
              <a:latin typeface="Candara"/>
              <a:cs typeface="Candara"/>
            </a:rPr>
            <a:t>Lei de Incentivo à Inovação - Benefícios Fiscais Municipais</a:t>
          </a:r>
          <a:endParaRPr lang="pt-BR" sz="2400" b="1" kern="1200" dirty="0">
            <a:solidFill>
              <a:srgbClr val="000000"/>
            </a:solidFill>
            <a:latin typeface="Candara"/>
            <a:cs typeface="Candara"/>
          </a:endParaRPr>
        </a:p>
      </dsp:txBody>
      <dsp:txXfrm>
        <a:off x="986957" y="1247129"/>
        <a:ext cx="8037215" cy="864000"/>
      </dsp:txXfrm>
    </dsp:sp>
    <dsp:sp modelId="{B8222BCD-6C12-450C-8716-0BE790E98ED6}">
      <dsp:nvSpPr>
        <dsp:cNvPr id="0" name=""/>
        <dsp:cNvSpPr/>
      </dsp:nvSpPr>
      <dsp:spPr>
        <a:xfrm>
          <a:off x="567041" y="1259213"/>
          <a:ext cx="839833" cy="839833"/>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D1F280B-58B9-419D-A15F-A7F0F420B99A}">
      <dsp:nvSpPr>
        <dsp:cNvPr id="0" name=""/>
        <dsp:cNvSpPr/>
      </dsp:nvSpPr>
      <dsp:spPr>
        <a:xfrm>
          <a:off x="1134721" y="2254607"/>
          <a:ext cx="7889452" cy="86400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294" tIns="60960" rIns="60960" bIns="60960" numCol="1" spcCol="1270" anchor="ctr" anchorCtr="0">
          <a:noAutofit/>
        </a:bodyPr>
        <a:lstStyle/>
        <a:p>
          <a:pPr lvl="0" algn="ctr" defTabSz="1066800">
            <a:lnSpc>
              <a:spcPct val="90000"/>
            </a:lnSpc>
            <a:spcBef>
              <a:spcPct val="0"/>
            </a:spcBef>
            <a:spcAft>
              <a:spcPct val="35000"/>
            </a:spcAft>
          </a:pPr>
          <a:r>
            <a:rPr lang="pt-BR" sz="2400" b="1" kern="1200" smtClean="0">
              <a:solidFill>
                <a:srgbClr val="000000"/>
              </a:solidFill>
              <a:latin typeface="Candara"/>
              <a:cs typeface="Candara"/>
            </a:rPr>
            <a:t>Política Pró-Parques do Governo do Estado </a:t>
          </a:r>
        </a:p>
        <a:p>
          <a:pPr lvl="0" algn="ctr" defTabSz="1066800">
            <a:lnSpc>
              <a:spcPct val="90000"/>
            </a:lnSpc>
            <a:spcBef>
              <a:spcPct val="0"/>
            </a:spcBef>
            <a:spcAft>
              <a:spcPct val="35000"/>
            </a:spcAft>
          </a:pPr>
          <a:r>
            <a:rPr lang="pt-BR" sz="2400" b="1" kern="1200" smtClean="0">
              <a:solidFill>
                <a:srgbClr val="000000"/>
              </a:solidFill>
              <a:latin typeface="Candara"/>
              <a:cs typeface="Candara"/>
            </a:rPr>
            <a:t>(Decreto n º 53.826 16/12/2008)</a:t>
          </a:r>
          <a:endParaRPr lang="pt-BR" sz="2400" b="1" kern="1200" dirty="0">
            <a:solidFill>
              <a:srgbClr val="000000"/>
            </a:solidFill>
            <a:latin typeface="Candara"/>
            <a:cs typeface="Candara"/>
          </a:endParaRPr>
        </a:p>
      </dsp:txBody>
      <dsp:txXfrm>
        <a:off x="1134721" y="2254607"/>
        <a:ext cx="7889452" cy="864000"/>
      </dsp:txXfrm>
    </dsp:sp>
    <dsp:sp modelId="{1CE8C836-0333-4BB2-80CB-9E1D38356B73}">
      <dsp:nvSpPr>
        <dsp:cNvPr id="0" name=""/>
        <dsp:cNvSpPr/>
      </dsp:nvSpPr>
      <dsp:spPr>
        <a:xfrm>
          <a:off x="714804" y="2266691"/>
          <a:ext cx="839833" cy="839833"/>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3A3CA25-C5A1-48C1-927E-FF2DF37A06F3}">
      <dsp:nvSpPr>
        <dsp:cNvPr id="0" name=""/>
        <dsp:cNvSpPr/>
      </dsp:nvSpPr>
      <dsp:spPr>
        <a:xfrm>
          <a:off x="986957" y="3262085"/>
          <a:ext cx="8037215" cy="86400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294" tIns="60960" rIns="60960" bIns="60960" numCol="1" spcCol="1270" anchor="ctr" anchorCtr="0">
          <a:noAutofit/>
        </a:bodyPr>
        <a:lstStyle/>
        <a:p>
          <a:pPr lvl="0" algn="ctr" defTabSz="1066800">
            <a:lnSpc>
              <a:spcPct val="90000"/>
            </a:lnSpc>
            <a:spcBef>
              <a:spcPct val="0"/>
            </a:spcBef>
            <a:spcAft>
              <a:spcPct val="35000"/>
            </a:spcAft>
          </a:pPr>
          <a:r>
            <a:rPr lang="pt-BR" sz="2400" b="1" kern="1200" smtClean="0">
              <a:solidFill>
                <a:srgbClr val="000000"/>
              </a:solidFill>
              <a:latin typeface="Candara"/>
              <a:cs typeface="Candara"/>
            </a:rPr>
            <a:t>Previsão de cobrança de R $ 4,00/m² por mês</a:t>
          </a:r>
          <a:endParaRPr lang="pt-BR" sz="2400" b="1" kern="1200" dirty="0">
            <a:solidFill>
              <a:srgbClr val="000000"/>
            </a:solidFill>
            <a:latin typeface="Candara"/>
            <a:cs typeface="Candara"/>
          </a:endParaRPr>
        </a:p>
      </dsp:txBody>
      <dsp:txXfrm>
        <a:off x="986957" y="3262085"/>
        <a:ext cx="8037215" cy="864000"/>
      </dsp:txXfrm>
    </dsp:sp>
    <dsp:sp modelId="{6A5A6130-4BB3-4E8A-8758-F6A181144E45}">
      <dsp:nvSpPr>
        <dsp:cNvPr id="0" name=""/>
        <dsp:cNvSpPr/>
      </dsp:nvSpPr>
      <dsp:spPr>
        <a:xfrm>
          <a:off x="567041" y="3274169"/>
          <a:ext cx="839833" cy="839833"/>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B3A5AE3-3A65-4A38-9BEF-9D2A6EF34095}">
      <dsp:nvSpPr>
        <dsp:cNvPr id="0" name=""/>
        <dsp:cNvSpPr/>
      </dsp:nvSpPr>
      <dsp:spPr>
        <a:xfrm>
          <a:off x="505517" y="4269563"/>
          <a:ext cx="8518656" cy="86400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294" tIns="60960" rIns="60960" bIns="60960" numCol="1" spcCol="1270" anchor="ctr" anchorCtr="0">
          <a:noAutofit/>
        </a:bodyPr>
        <a:lstStyle/>
        <a:p>
          <a:pPr lvl="0" algn="ctr" defTabSz="1066800">
            <a:lnSpc>
              <a:spcPct val="90000"/>
            </a:lnSpc>
            <a:spcBef>
              <a:spcPct val="0"/>
            </a:spcBef>
            <a:spcAft>
              <a:spcPct val="35000"/>
            </a:spcAft>
          </a:pPr>
          <a:r>
            <a:rPr lang="pt-BR" sz="2400" b="1" kern="1200" smtClean="0">
              <a:solidFill>
                <a:srgbClr val="000000"/>
              </a:solidFill>
              <a:latin typeface="Candara"/>
              <a:cs typeface="Candara"/>
            </a:rPr>
            <a:t>Proximidade com a USP (networking, laboratórios de pesquisa, mão de obra qualificada)</a:t>
          </a:r>
          <a:endParaRPr lang="pt-BR" sz="2400" b="1" kern="1200" dirty="0">
            <a:solidFill>
              <a:srgbClr val="000000"/>
            </a:solidFill>
            <a:latin typeface="Candara"/>
            <a:cs typeface="Candara"/>
          </a:endParaRPr>
        </a:p>
      </dsp:txBody>
      <dsp:txXfrm>
        <a:off x="505517" y="4269563"/>
        <a:ext cx="8518656" cy="864000"/>
      </dsp:txXfrm>
    </dsp:sp>
    <dsp:sp modelId="{EC4AED1E-EFE1-44AD-BC43-C783232927CD}">
      <dsp:nvSpPr>
        <dsp:cNvPr id="0" name=""/>
        <dsp:cNvSpPr/>
      </dsp:nvSpPr>
      <dsp:spPr>
        <a:xfrm>
          <a:off x="85600" y="4281647"/>
          <a:ext cx="839833" cy="839833"/>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pt-BR"/>
          </a:p>
        </p:txBody>
      </p:sp>
      <p:sp>
        <p:nvSpPr>
          <p:cNvPr id="3" name="Espaço Reservado para Data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1FB6B0AE-0759-4A4B-85E4-C2B994E52D3D}" type="datetimeFigureOut">
              <a:rPr lang="pt-BR" smtClean="0"/>
              <a:pPr/>
              <a:t>08/06/2015</a:t>
            </a:fld>
            <a:endParaRPr lang="pt-BR"/>
          </a:p>
        </p:txBody>
      </p:sp>
      <p:sp>
        <p:nvSpPr>
          <p:cNvPr id="4" name="Espaço Reservado para Rodapé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pt-BR"/>
          </a:p>
        </p:txBody>
      </p:sp>
      <p:sp>
        <p:nvSpPr>
          <p:cNvPr id="5" name="Espaço Reservado para Número de Slide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0A7E9F22-1CB9-400A-BE86-D877787A858D}" type="slidenum">
              <a:rPr lang="pt-BR" smtClean="0"/>
              <a:pPr/>
              <a:t>‹nº›</a:t>
            </a:fld>
            <a:endParaRPr lang="pt-BR"/>
          </a:p>
        </p:txBody>
      </p:sp>
    </p:spTree>
    <p:extLst>
      <p:ext uri="{BB962C8B-B14F-4D97-AF65-F5344CB8AC3E}">
        <p14:creationId xmlns:p14="http://schemas.microsoft.com/office/powerpoint/2010/main" val="3354087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pt-BR"/>
          </a:p>
        </p:txBody>
      </p:sp>
      <p:sp>
        <p:nvSpPr>
          <p:cNvPr id="3" name="Espaço Reservado para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CA4D33FA-1CE0-4C48-8F6B-B3E565C12C9E}" type="datetimeFigureOut">
              <a:rPr lang="pt-BR" smtClean="0"/>
              <a:pPr/>
              <a:t>08/06/2015</a:t>
            </a:fld>
            <a:endParaRPr lang="pt-BR"/>
          </a:p>
        </p:txBody>
      </p:sp>
      <p:sp>
        <p:nvSpPr>
          <p:cNvPr id="4" name="Espaço Reservado para Imagem de Slide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pt-BR"/>
          </a:p>
        </p:txBody>
      </p:sp>
      <p:sp>
        <p:nvSpPr>
          <p:cNvPr id="5" name="Espaço Reservado para Anotaçõ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BBB9474D-06A3-457D-AB12-A142F553404B}" type="slidenum">
              <a:rPr lang="pt-BR" smtClean="0"/>
              <a:pPr/>
              <a:t>‹nº›</a:t>
            </a:fld>
            <a:endParaRPr lang="pt-BR"/>
          </a:p>
        </p:txBody>
      </p:sp>
    </p:spTree>
    <p:extLst>
      <p:ext uri="{BB962C8B-B14F-4D97-AF65-F5344CB8AC3E}">
        <p14:creationId xmlns:p14="http://schemas.microsoft.com/office/powerpoint/2010/main" val="1205139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7490F6-FC20-394C-924B-3CB3051A6168}" type="slidenum">
              <a:rPr lang="en-US" smtClean="0"/>
              <a:t>48</a:t>
            </a:fld>
            <a:endParaRPr lang="en-US"/>
          </a:p>
        </p:txBody>
      </p:sp>
    </p:spTree>
    <p:extLst>
      <p:ext uri="{BB962C8B-B14F-4D97-AF65-F5344CB8AC3E}">
        <p14:creationId xmlns:p14="http://schemas.microsoft.com/office/powerpoint/2010/main" val="33431456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4.jpeg"/><Relationship Id="rId7"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2.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5.jpe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251520" y="3356992"/>
            <a:ext cx="6624736" cy="1872208"/>
          </a:xfrm>
        </p:spPr>
        <p:txBody>
          <a:bodyPr>
            <a:normAutofit/>
          </a:bodyPr>
          <a:lstStyle>
            <a:lvl1pPr>
              <a:defRPr sz="3200" b="1" baseline="0">
                <a:solidFill>
                  <a:schemeClr val="accent1">
                    <a:lumMod val="75000"/>
                  </a:schemeClr>
                </a:solidFill>
              </a:defRPr>
            </a:lvl1pPr>
          </a:lstStyle>
          <a:p>
            <a:r>
              <a:rPr lang="pt-BR" dirty="0" smtClean="0"/>
              <a:t>Profa. Dra. </a:t>
            </a:r>
            <a:r>
              <a:rPr lang="pt-BR" dirty="0" err="1" smtClean="0"/>
              <a:t>Geciane</a:t>
            </a:r>
            <a:r>
              <a:rPr lang="pt-BR" dirty="0" smtClean="0"/>
              <a:t> Porto</a:t>
            </a:r>
            <a:br>
              <a:rPr lang="pt-BR" dirty="0" smtClean="0"/>
            </a:br>
            <a:r>
              <a:rPr lang="pt-BR" dirty="0" smtClean="0"/>
              <a:t>geciane@usp.br</a:t>
            </a:r>
            <a:br>
              <a:rPr lang="pt-BR" dirty="0" smtClean="0"/>
            </a:br>
            <a:r>
              <a:rPr lang="pt-BR" dirty="0" smtClean="0"/>
              <a:t>@</a:t>
            </a:r>
            <a:r>
              <a:rPr lang="pt-BR" dirty="0" err="1" smtClean="0"/>
              <a:t>ingtecfea</a:t>
            </a:r>
            <a:r>
              <a:rPr lang="pt-BR" dirty="0" smtClean="0"/>
              <a:t/>
            </a:r>
            <a:br>
              <a:rPr lang="pt-BR" dirty="0" smtClean="0"/>
            </a:br>
            <a:r>
              <a:rPr lang="pt-BR" dirty="0" smtClean="0"/>
              <a:t>www.usp.br/ingtec</a:t>
            </a:r>
            <a:endParaRPr lang="pt-BR" dirty="0"/>
          </a:p>
        </p:txBody>
      </p:sp>
      <p:pic>
        <p:nvPicPr>
          <p:cNvPr id="7" name="Picture 5" descr="C:\Users\User\Desktop\Sem título.jpg"/>
          <p:cNvPicPr>
            <a:picLocks noChangeAspect="1" noChangeArrowheads="1"/>
          </p:cNvPicPr>
          <p:nvPr userDrawn="1"/>
        </p:nvPicPr>
        <p:blipFill>
          <a:blip r:embed="rId2" cstate="print"/>
          <a:srcRect/>
          <a:stretch>
            <a:fillRect/>
          </a:stretch>
        </p:blipFill>
        <p:spPr bwMode="auto">
          <a:xfrm>
            <a:off x="7092280" y="1412776"/>
            <a:ext cx="2052000" cy="1545945"/>
          </a:xfrm>
          <a:prstGeom prst="rect">
            <a:avLst/>
          </a:prstGeom>
          <a:noFill/>
        </p:spPr>
      </p:pic>
      <p:pic>
        <p:nvPicPr>
          <p:cNvPr id="8" name="Picture 8" descr="figura5"/>
          <p:cNvPicPr>
            <a:picLocks noChangeAspect="1" noChangeArrowheads="1"/>
          </p:cNvPicPr>
          <p:nvPr userDrawn="1"/>
        </p:nvPicPr>
        <p:blipFill>
          <a:blip r:embed="rId3" cstate="print"/>
          <a:srcRect/>
          <a:stretch>
            <a:fillRect/>
          </a:stretch>
        </p:blipFill>
        <p:spPr bwMode="auto">
          <a:xfrm>
            <a:off x="7092280" y="2924944"/>
            <a:ext cx="2052000" cy="1402478"/>
          </a:xfrm>
          <a:prstGeom prst="rect">
            <a:avLst/>
          </a:prstGeom>
          <a:noFill/>
        </p:spPr>
      </p:pic>
      <p:pic>
        <p:nvPicPr>
          <p:cNvPr id="9" name="Picture 3" descr="C:\Users\User\Desktop\tecnologia.jpg"/>
          <p:cNvPicPr>
            <a:picLocks noChangeArrowheads="1"/>
          </p:cNvPicPr>
          <p:nvPr userDrawn="1"/>
        </p:nvPicPr>
        <p:blipFill>
          <a:blip r:embed="rId4" cstate="print"/>
          <a:stretch>
            <a:fillRect/>
          </a:stretch>
        </p:blipFill>
        <p:spPr bwMode="auto">
          <a:xfrm>
            <a:off x="5040280" y="0"/>
            <a:ext cx="2052000" cy="1440000"/>
          </a:xfrm>
          <a:prstGeom prst="rect">
            <a:avLst/>
          </a:prstGeom>
          <a:noFill/>
        </p:spPr>
      </p:pic>
      <p:pic>
        <p:nvPicPr>
          <p:cNvPr id="10" name="Picture 2" descr="C:\Users\User\Desktop\saúde.jpg"/>
          <p:cNvPicPr>
            <a:picLocks noChangeArrowheads="1"/>
          </p:cNvPicPr>
          <p:nvPr userDrawn="1"/>
        </p:nvPicPr>
        <p:blipFill>
          <a:blip r:embed="rId5" cstate="print"/>
          <a:srcRect/>
          <a:stretch>
            <a:fillRect/>
          </a:stretch>
        </p:blipFill>
        <p:spPr bwMode="auto">
          <a:xfrm>
            <a:off x="2987824" y="0"/>
            <a:ext cx="2052000" cy="1440000"/>
          </a:xfrm>
          <a:prstGeom prst="rect">
            <a:avLst/>
          </a:prstGeom>
          <a:noFill/>
        </p:spPr>
      </p:pic>
      <p:pic>
        <p:nvPicPr>
          <p:cNvPr id="11" name="Picture 4" descr="C:\Users\User\Desktop\tic.jpg"/>
          <p:cNvPicPr>
            <a:picLocks noChangeAspect="1" noChangeArrowheads="1"/>
          </p:cNvPicPr>
          <p:nvPr userDrawn="1"/>
        </p:nvPicPr>
        <p:blipFill>
          <a:blip r:embed="rId6" cstate="print"/>
          <a:srcRect/>
          <a:stretch>
            <a:fillRect/>
          </a:stretch>
        </p:blipFill>
        <p:spPr bwMode="auto">
          <a:xfrm>
            <a:off x="7092280" y="0"/>
            <a:ext cx="2052958" cy="1440000"/>
          </a:xfrm>
          <a:prstGeom prst="rect">
            <a:avLst/>
          </a:prstGeom>
          <a:noFill/>
        </p:spPr>
      </p:pic>
      <p:pic>
        <p:nvPicPr>
          <p:cNvPr id="33" name="Picture 2" descr="C:\Users\User\Desktop\ingtec.png"/>
          <p:cNvPicPr>
            <a:picLocks noChangeAspect="1" noChangeArrowheads="1"/>
          </p:cNvPicPr>
          <p:nvPr userDrawn="1"/>
        </p:nvPicPr>
        <p:blipFill>
          <a:blip r:embed="rId7" cstate="print"/>
          <a:srcRect/>
          <a:stretch>
            <a:fillRect/>
          </a:stretch>
        </p:blipFill>
        <p:spPr bwMode="auto">
          <a:xfrm>
            <a:off x="493114" y="5949280"/>
            <a:ext cx="3028378" cy="720080"/>
          </a:xfrm>
          <a:prstGeom prst="rect">
            <a:avLst/>
          </a:prstGeom>
          <a:noFill/>
        </p:spPr>
      </p:pic>
      <p:sp>
        <p:nvSpPr>
          <p:cNvPr id="39" name="CaixaDeTexto 38"/>
          <p:cNvSpPr txBox="1"/>
          <p:nvPr userDrawn="1"/>
        </p:nvSpPr>
        <p:spPr>
          <a:xfrm>
            <a:off x="35496" y="5517232"/>
            <a:ext cx="9108504" cy="288032"/>
          </a:xfrm>
          <a:prstGeom prst="rect">
            <a:avLst/>
          </a:prstGeom>
          <a:solidFill>
            <a:schemeClr val="bg2">
              <a:lumMod val="90000"/>
            </a:schemeClr>
          </a:solidFill>
        </p:spPr>
        <p:txBody>
          <a:bodyPr wrap="square" rtlCol="0">
            <a:spAutoFit/>
          </a:bodyPr>
          <a:lstStyle/>
          <a:p>
            <a:pPr algn="ctr"/>
            <a:r>
              <a:rPr lang="pt-BR" sz="1200" b="1" dirty="0" smtClean="0">
                <a:solidFill>
                  <a:schemeClr val="bg2">
                    <a:lumMod val="25000"/>
                  </a:schemeClr>
                </a:solidFill>
              </a:rPr>
              <a:t>Programa</a:t>
            </a:r>
            <a:r>
              <a:rPr lang="pt-BR" sz="1200" b="1" baseline="0" dirty="0" smtClean="0">
                <a:solidFill>
                  <a:schemeClr val="bg2">
                    <a:lumMod val="25000"/>
                  </a:schemeClr>
                </a:solidFill>
              </a:rPr>
              <a:t> de Pós Graduação em Administração das Organizações - PPGAO</a:t>
            </a:r>
            <a:endParaRPr lang="pt-BR" sz="1200" b="1" dirty="0">
              <a:solidFill>
                <a:schemeClr val="bg2">
                  <a:lumMod val="25000"/>
                </a:schemeClr>
              </a:solidFill>
            </a:endParaRPr>
          </a:p>
        </p:txBody>
      </p:sp>
      <p:pic>
        <p:nvPicPr>
          <p:cNvPr id="51" name="Picture 3" descr="C:\Users\User\Desktop\Sem título.jpg"/>
          <p:cNvPicPr>
            <a:picLocks noChangeAspect="1" noChangeArrowheads="1"/>
          </p:cNvPicPr>
          <p:nvPr userDrawn="1"/>
        </p:nvPicPr>
        <p:blipFill>
          <a:blip r:embed="rId8" cstate="print"/>
          <a:srcRect/>
          <a:stretch>
            <a:fillRect/>
          </a:stretch>
        </p:blipFill>
        <p:spPr bwMode="auto">
          <a:xfrm>
            <a:off x="3975002" y="5904656"/>
            <a:ext cx="1029046" cy="764704"/>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08/06/2015</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08/06/2015</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08/06/2015</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1B1923B-B088-4FCE-B1C7-FEDC7409F0D0}" type="slidenum">
              <a:rPr lang="pt-BR"/>
              <a:pPr>
                <a:defRPr/>
              </a:pPr>
              <a:t>‹nº›</a:t>
            </a:fld>
            <a:endParaRPr lang="pt-B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251520" y="3933056"/>
            <a:ext cx="6624736" cy="1152128"/>
          </a:xfrm>
        </p:spPr>
        <p:txBody>
          <a:bodyPr>
            <a:noAutofit/>
          </a:bodyPr>
          <a:lstStyle>
            <a:lvl1pPr>
              <a:defRPr sz="2800" b="1" baseline="0">
                <a:solidFill>
                  <a:srgbClr val="0070C0"/>
                </a:solidFill>
              </a:defRPr>
            </a:lvl1pPr>
          </a:lstStyle>
          <a:p>
            <a:r>
              <a:rPr lang="pt-BR" dirty="0" smtClean="0"/>
              <a:t>Profa. Dra. </a:t>
            </a:r>
            <a:r>
              <a:rPr lang="pt-BR" dirty="0" err="1" smtClean="0"/>
              <a:t>Geciane</a:t>
            </a:r>
            <a:r>
              <a:rPr lang="pt-BR" dirty="0" smtClean="0"/>
              <a:t> Porto</a:t>
            </a:r>
            <a:br>
              <a:rPr lang="pt-BR" dirty="0" smtClean="0"/>
            </a:br>
            <a:r>
              <a:rPr lang="pt-BR" dirty="0" smtClean="0"/>
              <a:t>geciane@usp.br</a:t>
            </a:r>
            <a:br>
              <a:rPr lang="pt-BR" dirty="0" smtClean="0"/>
            </a:br>
            <a:r>
              <a:rPr lang="pt-BR" dirty="0" smtClean="0"/>
              <a:t>@</a:t>
            </a:r>
            <a:r>
              <a:rPr lang="pt-BR" dirty="0" err="1" smtClean="0"/>
              <a:t>ingtecfea</a:t>
            </a:r>
            <a:r>
              <a:rPr lang="pt-BR" dirty="0" smtClean="0"/>
              <a:t/>
            </a:r>
            <a:br>
              <a:rPr lang="pt-BR" dirty="0" smtClean="0"/>
            </a:br>
            <a:r>
              <a:rPr lang="pt-BR" dirty="0" smtClean="0"/>
              <a:t>www.usp.br/ingtec</a:t>
            </a:r>
            <a:endParaRPr lang="pt-BR" dirty="0"/>
          </a:p>
        </p:txBody>
      </p:sp>
      <p:pic>
        <p:nvPicPr>
          <p:cNvPr id="7" name="Picture 5" descr="C:\Users\User\Desktop\Sem título.jpg"/>
          <p:cNvPicPr>
            <a:picLocks noChangeAspect="1" noChangeArrowheads="1"/>
          </p:cNvPicPr>
          <p:nvPr userDrawn="1"/>
        </p:nvPicPr>
        <p:blipFill>
          <a:blip r:embed="rId2" cstate="print"/>
          <a:srcRect/>
          <a:stretch>
            <a:fillRect/>
          </a:stretch>
        </p:blipFill>
        <p:spPr bwMode="auto">
          <a:xfrm>
            <a:off x="7092280" y="1412776"/>
            <a:ext cx="2052000" cy="1545945"/>
          </a:xfrm>
          <a:prstGeom prst="rect">
            <a:avLst/>
          </a:prstGeom>
          <a:noFill/>
        </p:spPr>
      </p:pic>
      <p:pic>
        <p:nvPicPr>
          <p:cNvPr id="8" name="Picture 8" descr="figura5"/>
          <p:cNvPicPr>
            <a:picLocks noChangeAspect="1" noChangeArrowheads="1"/>
          </p:cNvPicPr>
          <p:nvPr userDrawn="1"/>
        </p:nvPicPr>
        <p:blipFill>
          <a:blip r:embed="rId3" cstate="print"/>
          <a:srcRect/>
          <a:stretch>
            <a:fillRect/>
          </a:stretch>
        </p:blipFill>
        <p:spPr bwMode="auto">
          <a:xfrm>
            <a:off x="7092280" y="2924944"/>
            <a:ext cx="2052000" cy="1402478"/>
          </a:xfrm>
          <a:prstGeom prst="rect">
            <a:avLst/>
          </a:prstGeom>
          <a:noFill/>
        </p:spPr>
      </p:pic>
      <p:pic>
        <p:nvPicPr>
          <p:cNvPr id="9" name="Picture 3" descr="C:\Users\User\Desktop\tecnologia.jpg"/>
          <p:cNvPicPr>
            <a:picLocks noChangeArrowheads="1"/>
          </p:cNvPicPr>
          <p:nvPr userDrawn="1"/>
        </p:nvPicPr>
        <p:blipFill>
          <a:blip r:embed="rId4" cstate="print"/>
          <a:stretch>
            <a:fillRect/>
          </a:stretch>
        </p:blipFill>
        <p:spPr bwMode="auto">
          <a:xfrm>
            <a:off x="5040280" y="0"/>
            <a:ext cx="2052000" cy="1440000"/>
          </a:xfrm>
          <a:prstGeom prst="rect">
            <a:avLst/>
          </a:prstGeom>
          <a:noFill/>
        </p:spPr>
      </p:pic>
      <p:pic>
        <p:nvPicPr>
          <p:cNvPr id="10" name="Picture 2" descr="C:\Users\User\Desktop\saúde.jpg"/>
          <p:cNvPicPr>
            <a:picLocks noChangeArrowheads="1"/>
          </p:cNvPicPr>
          <p:nvPr userDrawn="1"/>
        </p:nvPicPr>
        <p:blipFill>
          <a:blip r:embed="rId5" cstate="print"/>
          <a:srcRect/>
          <a:stretch>
            <a:fillRect/>
          </a:stretch>
        </p:blipFill>
        <p:spPr bwMode="auto">
          <a:xfrm>
            <a:off x="2987824" y="0"/>
            <a:ext cx="2052000" cy="1440000"/>
          </a:xfrm>
          <a:prstGeom prst="rect">
            <a:avLst/>
          </a:prstGeom>
          <a:noFill/>
        </p:spPr>
      </p:pic>
      <p:pic>
        <p:nvPicPr>
          <p:cNvPr id="11" name="Picture 4" descr="C:\Users\User\Desktop\tic.jpg"/>
          <p:cNvPicPr>
            <a:picLocks noChangeAspect="1" noChangeArrowheads="1"/>
          </p:cNvPicPr>
          <p:nvPr userDrawn="1"/>
        </p:nvPicPr>
        <p:blipFill>
          <a:blip r:embed="rId6" cstate="print"/>
          <a:srcRect/>
          <a:stretch>
            <a:fillRect/>
          </a:stretch>
        </p:blipFill>
        <p:spPr bwMode="auto">
          <a:xfrm>
            <a:off x="7092280" y="0"/>
            <a:ext cx="2052958" cy="1440000"/>
          </a:xfrm>
          <a:prstGeom prst="rect">
            <a:avLst/>
          </a:prstGeom>
          <a:noFill/>
        </p:spPr>
      </p:pic>
      <p:pic>
        <p:nvPicPr>
          <p:cNvPr id="12" name="Picture 2" descr="C:\Users\User\Desktop\ingtec.png"/>
          <p:cNvPicPr>
            <a:picLocks noChangeAspect="1" noChangeArrowheads="1"/>
          </p:cNvPicPr>
          <p:nvPr userDrawn="1"/>
        </p:nvPicPr>
        <p:blipFill>
          <a:blip r:embed="rId7" cstate="print"/>
          <a:srcRect/>
          <a:stretch>
            <a:fillRect/>
          </a:stretch>
        </p:blipFill>
        <p:spPr bwMode="auto">
          <a:xfrm>
            <a:off x="493114" y="5949280"/>
            <a:ext cx="3028378" cy="720080"/>
          </a:xfrm>
          <a:prstGeom prst="rect">
            <a:avLst/>
          </a:prstGeom>
          <a:noFill/>
        </p:spPr>
      </p:pic>
      <p:sp>
        <p:nvSpPr>
          <p:cNvPr id="13" name="CaixaDeTexto 12"/>
          <p:cNvSpPr txBox="1"/>
          <p:nvPr userDrawn="1"/>
        </p:nvSpPr>
        <p:spPr>
          <a:xfrm>
            <a:off x="35496" y="5517232"/>
            <a:ext cx="9108504" cy="288032"/>
          </a:xfrm>
          <a:prstGeom prst="rect">
            <a:avLst/>
          </a:prstGeom>
          <a:solidFill>
            <a:schemeClr val="bg2">
              <a:lumMod val="90000"/>
            </a:schemeClr>
          </a:solidFill>
        </p:spPr>
        <p:txBody>
          <a:bodyPr wrap="square" rtlCol="0">
            <a:spAutoFit/>
          </a:bodyPr>
          <a:lstStyle/>
          <a:p>
            <a:pPr algn="ctr"/>
            <a:r>
              <a:rPr lang="pt-BR" sz="1200" b="1" dirty="0" smtClean="0">
                <a:solidFill>
                  <a:schemeClr val="bg2">
                    <a:lumMod val="25000"/>
                  </a:schemeClr>
                </a:solidFill>
              </a:rPr>
              <a:t>Programa</a:t>
            </a:r>
            <a:r>
              <a:rPr lang="pt-BR" sz="1200" b="1" baseline="0" dirty="0" smtClean="0">
                <a:solidFill>
                  <a:schemeClr val="bg2">
                    <a:lumMod val="25000"/>
                  </a:schemeClr>
                </a:solidFill>
              </a:rPr>
              <a:t> de Pós Graduação em Administração das Organizações - PPGAO</a:t>
            </a:r>
            <a:endParaRPr lang="pt-BR" sz="1200" b="1" dirty="0">
              <a:solidFill>
                <a:schemeClr val="bg2">
                  <a:lumMod val="25000"/>
                </a:schemeClr>
              </a:solidFill>
            </a:endParaRPr>
          </a:p>
        </p:txBody>
      </p:sp>
      <p:pic>
        <p:nvPicPr>
          <p:cNvPr id="14" name="Picture 3" descr="C:\Users\User\Desktop\Sem título.jpg"/>
          <p:cNvPicPr>
            <a:picLocks noChangeAspect="1" noChangeArrowheads="1"/>
          </p:cNvPicPr>
          <p:nvPr userDrawn="1"/>
        </p:nvPicPr>
        <p:blipFill>
          <a:blip r:embed="rId8" cstate="print"/>
          <a:srcRect/>
          <a:stretch>
            <a:fillRect/>
          </a:stretch>
        </p:blipFill>
        <p:spPr bwMode="auto">
          <a:xfrm>
            <a:off x="4263034" y="5904656"/>
            <a:ext cx="1029046" cy="764704"/>
          </a:xfrm>
          <a:prstGeom prst="rect">
            <a:avLst/>
          </a:prstGeom>
          <a:noFill/>
        </p:spPr>
      </p:pic>
      <p:pic>
        <p:nvPicPr>
          <p:cNvPr id="15" name="Picture 6"/>
          <p:cNvPicPr>
            <a:picLocks noChangeAspect="1" noChangeArrowheads="1"/>
          </p:cNvPicPr>
          <p:nvPr userDrawn="1"/>
        </p:nvPicPr>
        <p:blipFill>
          <a:blip r:embed="rId9" cstate="print"/>
          <a:srcRect/>
          <a:stretch>
            <a:fillRect/>
          </a:stretch>
        </p:blipFill>
        <p:spPr bwMode="auto">
          <a:xfrm>
            <a:off x="6948264" y="6056690"/>
            <a:ext cx="1224136" cy="540662"/>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10" name="Picture 2" descr="C:\Users\User\Desktop\Sem título.jpg"/>
          <p:cNvPicPr>
            <a:picLocks noChangeAspect="1" noChangeArrowheads="1"/>
          </p:cNvPicPr>
          <p:nvPr userDrawn="1"/>
        </p:nvPicPr>
        <p:blipFill>
          <a:blip r:embed="rId2" cstate="print">
            <a:lum bright="70000" contrast="-70000"/>
          </a:blip>
          <a:srcRect/>
          <a:stretch>
            <a:fillRect/>
          </a:stretch>
        </p:blipFill>
        <p:spPr bwMode="auto">
          <a:xfrm>
            <a:off x="840108" y="1858144"/>
            <a:ext cx="7476308" cy="4307160"/>
          </a:xfrm>
          <a:prstGeom prst="rect">
            <a:avLst/>
          </a:prstGeom>
          <a:noFill/>
        </p:spPr>
      </p:pic>
      <p:sp>
        <p:nvSpPr>
          <p:cNvPr id="2" name="Título 1"/>
          <p:cNvSpPr>
            <a:spLocks noGrp="1"/>
          </p:cNvSpPr>
          <p:nvPr>
            <p:ph type="title"/>
          </p:nvPr>
        </p:nvSpPr>
        <p:spPr>
          <a:xfrm>
            <a:off x="1907704" y="125760"/>
            <a:ext cx="7128792" cy="1070992"/>
          </a:xfrm>
        </p:spPr>
        <p:txBody>
          <a:bodyPr>
            <a:normAutofit/>
          </a:bodyPr>
          <a:lstStyle>
            <a:lvl1pPr algn="ctr">
              <a:defRPr sz="3600" b="1">
                <a:solidFill>
                  <a:srgbClr val="7DA9DF"/>
                </a:solidFill>
              </a:defRPr>
            </a:lvl1pPr>
          </a:lstStyle>
          <a:p>
            <a:r>
              <a:rPr lang="pt-BR" dirty="0" smtClean="0"/>
              <a:t>Clique para editar o estilo do título mestre</a:t>
            </a:r>
            <a:endParaRPr lang="pt-BR" dirty="0"/>
          </a:p>
        </p:txBody>
      </p:sp>
      <p:sp>
        <p:nvSpPr>
          <p:cNvPr id="3" name="Espaço Reservado para Conteúdo 2"/>
          <p:cNvSpPr>
            <a:spLocks noGrp="1"/>
          </p:cNvSpPr>
          <p:nvPr>
            <p:ph idx="1"/>
          </p:nvPr>
        </p:nvSpPr>
        <p:spPr>
          <a:xfrm>
            <a:off x="323528" y="1340768"/>
            <a:ext cx="8568952" cy="5184576"/>
          </a:xfrm>
        </p:spPr>
        <p:txBody>
          <a:bodyPr/>
          <a:lstStyle>
            <a:lvl1pPr>
              <a:defRPr sz="2800">
                <a:solidFill>
                  <a:schemeClr val="tx2"/>
                </a:solidFill>
              </a:defRPr>
            </a:lvl1pPr>
            <a:lvl2pPr>
              <a:defRPr sz="2400">
                <a:solidFill>
                  <a:srgbClr val="056F28"/>
                </a:solidFill>
              </a:defRPr>
            </a:lvl2pPr>
            <a:lvl3pPr>
              <a:defRPr sz="2000">
                <a:solidFill>
                  <a:schemeClr val="accent2">
                    <a:lumMod val="75000"/>
                  </a:schemeClr>
                </a:solidFill>
              </a:defRPr>
            </a:lvl3pPr>
            <a:lvl4pPr>
              <a:defRPr sz="1800">
                <a:solidFill>
                  <a:schemeClr val="accent2">
                    <a:lumMod val="75000"/>
                  </a:schemeClr>
                </a:solidFill>
              </a:defRPr>
            </a:lvl4pPr>
            <a:lvl5pPr>
              <a:defRPr sz="1800">
                <a:solidFill>
                  <a:schemeClr val="accent2">
                    <a:lumMod val="75000"/>
                  </a:schemeClr>
                </a:solidFill>
              </a:defRPr>
            </a:lvl5pPr>
          </a:lstStyle>
          <a:p>
            <a:pPr lvl="0"/>
            <a:r>
              <a:rPr lang="pt-BR" dirty="0" smtClean="0"/>
              <a:t>Clique para editar os estilos do texto mestre</a:t>
            </a:r>
          </a:p>
          <a:p>
            <a:pPr lvl="1"/>
            <a:r>
              <a:rPr lang="pt-BR" dirty="0" smtClean="0"/>
              <a:t>Segundo nível</a:t>
            </a:r>
          </a:p>
          <a:p>
            <a:pPr lvl="2"/>
            <a:r>
              <a:rPr lang="pt-BR" dirty="0" smtClean="0"/>
              <a:t>Terceiro nível</a:t>
            </a:r>
          </a:p>
          <a:p>
            <a:pPr lvl="3"/>
            <a:r>
              <a:rPr lang="pt-BR" dirty="0" smtClean="0"/>
              <a:t>Quarto nível</a:t>
            </a:r>
          </a:p>
          <a:p>
            <a:pPr lvl="4"/>
            <a:r>
              <a:rPr lang="pt-BR" dirty="0" smtClean="0"/>
              <a:t>Quinto nível</a:t>
            </a:r>
            <a:endParaRPr lang="pt-BR" dirty="0"/>
          </a:p>
        </p:txBody>
      </p:sp>
      <p:pic>
        <p:nvPicPr>
          <p:cNvPr id="1026" name="Picture 2" descr="C:\Users\User\Desktop\saúde.jpg"/>
          <p:cNvPicPr>
            <a:picLocks noChangeAspect="1" noChangeArrowheads="1"/>
          </p:cNvPicPr>
          <p:nvPr userDrawn="1"/>
        </p:nvPicPr>
        <p:blipFill>
          <a:blip r:embed="rId3" cstate="print"/>
          <a:srcRect/>
          <a:stretch>
            <a:fillRect/>
          </a:stretch>
        </p:blipFill>
        <p:spPr bwMode="auto">
          <a:xfrm>
            <a:off x="8244000" y="6237312"/>
            <a:ext cx="900000" cy="620688"/>
          </a:xfrm>
          <a:prstGeom prst="rect">
            <a:avLst/>
          </a:prstGeom>
          <a:noFill/>
        </p:spPr>
      </p:pic>
      <p:pic>
        <p:nvPicPr>
          <p:cNvPr id="1027" name="Picture 3" descr="C:\Users\User\Desktop\tecnologia.jpg"/>
          <p:cNvPicPr>
            <a:picLocks noChangeArrowheads="1"/>
          </p:cNvPicPr>
          <p:nvPr userDrawn="1"/>
        </p:nvPicPr>
        <p:blipFill>
          <a:blip r:embed="rId4" cstate="print"/>
          <a:stretch>
            <a:fillRect/>
          </a:stretch>
        </p:blipFill>
        <p:spPr bwMode="auto">
          <a:xfrm>
            <a:off x="0" y="0"/>
            <a:ext cx="900000" cy="720000"/>
          </a:xfrm>
          <a:prstGeom prst="rect">
            <a:avLst/>
          </a:prstGeom>
          <a:noFill/>
        </p:spPr>
      </p:pic>
      <p:pic>
        <p:nvPicPr>
          <p:cNvPr id="9" name="Picture 8" descr="figura5"/>
          <p:cNvPicPr>
            <a:picLocks noChangeArrowheads="1"/>
          </p:cNvPicPr>
          <p:nvPr userDrawn="1"/>
        </p:nvPicPr>
        <p:blipFill>
          <a:blip r:embed="rId5" cstate="print"/>
          <a:srcRect/>
          <a:stretch>
            <a:fillRect/>
          </a:stretch>
        </p:blipFill>
        <p:spPr bwMode="auto">
          <a:xfrm>
            <a:off x="8244408" y="5517312"/>
            <a:ext cx="900000" cy="720000"/>
          </a:xfrm>
          <a:prstGeom prst="rect">
            <a:avLst/>
          </a:prstGeom>
          <a:noFill/>
        </p:spPr>
      </p:pic>
      <p:pic>
        <p:nvPicPr>
          <p:cNvPr id="1028" name="Picture 4" descr="C:\Users\User\Desktop\tic.jpg"/>
          <p:cNvPicPr>
            <a:picLocks noChangeArrowheads="1"/>
          </p:cNvPicPr>
          <p:nvPr userDrawn="1"/>
        </p:nvPicPr>
        <p:blipFill>
          <a:blip r:embed="rId6" cstate="print"/>
          <a:srcRect/>
          <a:stretch>
            <a:fillRect/>
          </a:stretch>
        </p:blipFill>
        <p:spPr bwMode="auto">
          <a:xfrm>
            <a:off x="0" y="692696"/>
            <a:ext cx="900000" cy="720000"/>
          </a:xfrm>
          <a:prstGeom prst="rect">
            <a:avLst/>
          </a:prstGeom>
          <a:noFill/>
        </p:spPr>
      </p:pic>
      <p:pic>
        <p:nvPicPr>
          <p:cNvPr id="11" name="Picture 14" descr="C:\Users\geciane\AppData\Local\Microsoft\Windows\Temporary Internet Files\Content.IE5\8DWMUL7C\MPj04339790000[1].jpg"/>
          <p:cNvPicPr>
            <a:picLocks noChangeArrowheads="1"/>
          </p:cNvPicPr>
          <p:nvPr userDrawn="1"/>
        </p:nvPicPr>
        <p:blipFill>
          <a:blip r:embed="rId7" cstate="print"/>
          <a:srcRect/>
          <a:stretch>
            <a:fillRect/>
          </a:stretch>
        </p:blipFill>
        <p:spPr bwMode="auto">
          <a:xfrm>
            <a:off x="899592" y="0"/>
            <a:ext cx="900000" cy="692696"/>
          </a:xfrm>
          <a:prstGeom prst="rect">
            <a:avLst/>
          </a:prstGeom>
          <a:noFill/>
          <a:ln w="9525">
            <a:noFill/>
            <a:miter lim="800000"/>
            <a:headEnd/>
            <a:tailEnd/>
          </a:ln>
        </p:spPr>
      </p:pic>
      <p:pic>
        <p:nvPicPr>
          <p:cNvPr id="1029" name="Picture 5" descr="C:\Users\User\Desktop\Sem título.jpg"/>
          <p:cNvPicPr>
            <a:picLocks noChangeArrowheads="1"/>
          </p:cNvPicPr>
          <p:nvPr userDrawn="1"/>
        </p:nvPicPr>
        <p:blipFill>
          <a:blip r:embed="rId8" cstate="print"/>
          <a:srcRect/>
          <a:stretch>
            <a:fillRect/>
          </a:stretch>
        </p:blipFill>
        <p:spPr bwMode="auto">
          <a:xfrm>
            <a:off x="7344408" y="6237312"/>
            <a:ext cx="900000" cy="620688"/>
          </a:xfrm>
          <a:prstGeom prst="rect">
            <a:avLst/>
          </a:prstGeom>
          <a:noFill/>
        </p:spPr>
      </p:pic>
      <p:sp>
        <p:nvSpPr>
          <p:cNvPr id="4" name="CaixaDeTexto 3"/>
          <p:cNvSpPr txBox="1"/>
          <p:nvPr userDrawn="1"/>
        </p:nvSpPr>
        <p:spPr>
          <a:xfrm>
            <a:off x="2049107" y="6608385"/>
            <a:ext cx="5259197" cy="276999"/>
          </a:xfrm>
          <a:prstGeom prst="rect">
            <a:avLst/>
          </a:prstGeom>
          <a:noFill/>
        </p:spPr>
        <p:txBody>
          <a:bodyPr wrap="none" rtlCol="0">
            <a:spAutoFit/>
          </a:bodyPr>
          <a:lstStyle/>
          <a:p>
            <a:r>
              <a:rPr lang="pt-BR" sz="1200" dirty="0" err="1" smtClean="0">
                <a:solidFill>
                  <a:schemeClr val="tx2">
                    <a:lumMod val="60000"/>
                    <a:lumOff val="40000"/>
                  </a:schemeClr>
                </a:solidFill>
              </a:rPr>
              <a:t>InGTeC</a:t>
            </a:r>
            <a:r>
              <a:rPr lang="pt-BR" sz="1200" baseline="0" dirty="0" smtClean="0">
                <a:solidFill>
                  <a:schemeClr val="tx2">
                    <a:lumMod val="60000"/>
                    <a:lumOff val="40000"/>
                  </a:schemeClr>
                </a:solidFill>
              </a:rPr>
              <a:t> - </a:t>
            </a:r>
            <a:r>
              <a:rPr lang="pt-BR" sz="1200" dirty="0" smtClean="0">
                <a:solidFill>
                  <a:schemeClr val="tx2">
                    <a:lumMod val="60000"/>
                    <a:lumOff val="40000"/>
                  </a:schemeClr>
                </a:solidFill>
              </a:rPr>
              <a:t>Núcleo de Pesquisas em Inovação,</a:t>
            </a:r>
            <a:r>
              <a:rPr lang="pt-BR" sz="1200" baseline="0" dirty="0" smtClean="0">
                <a:solidFill>
                  <a:schemeClr val="tx2">
                    <a:lumMod val="60000"/>
                    <a:lumOff val="40000"/>
                  </a:schemeClr>
                </a:solidFill>
              </a:rPr>
              <a:t> Gestão Tecnológica e Competitividade</a:t>
            </a:r>
            <a:endParaRPr lang="pt-BR" sz="1200" dirty="0">
              <a:solidFill>
                <a:schemeClr val="tx2">
                  <a:lumMod val="60000"/>
                  <a:lumOff val="40000"/>
                </a:scheme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1475656" y="44624"/>
            <a:ext cx="7488832" cy="1143000"/>
          </a:xfrm>
        </p:spPr>
        <p:txBody>
          <a:bodyPr>
            <a:noAutofit/>
          </a:bodyPr>
          <a:lstStyle>
            <a:lvl1pPr>
              <a:defRPr sz="3600" b="1">
                <a:solidFill>
                  <a:srgbClr val="7DA9DF"/>
                </a:solidFill>
              </a:defRPr>
            </a:lvl1pPr>
          </a:lstStyle>
          <a:p>
            <a:r>
              <a:rPr lang="pt-BR" dirty="0" smtClean="0"/>
              <a:t>Clique para editar o estilo do título mestre</a:t>
            </a:r>
            <a:endParaRPr lang="pt-BR" dirty="0"/>
          </a:p>
        </p:txBody>
      </p:sp>
      <p:pic>
        <p:nvPicPr>
          <p:cNvPr id="6" name="Picture 2" descr="C:\Users\User\Desktop\saúde.jpg"/>
          <p:cNvPicPr>
            <a:picLocks noChangeAspect="1" noChangeArrowheads="1"/>
          </p:cNvPicPr>
          <p:nvPr userDrawn="1"/>
        </p:nvPicPr>
        <p:blipFill>
          <a:blip r:embed="rId2" cstate="print"/>
          <a:srcRect/>
          <a:stretch>
            <a:fillRect/>
          </a:stretch>
        </p:blipFill>
        <p:spPr bwMode="auto">
          <a:xfrm>
            <a:off x="8244000" y="6237312"/>
            <a:ext cx="900000" cy="620688"/>
          </a:xfrm>
          <a:prstGeom prst="rect">
            <a:avLst/>
          </a:prstGeom>
          <a:noFill/>
        </p:spPr>
      </p:pic>
      <p:pic>
        <p:nvPicPr>
          <p:cNvPr id="8" name="Picture 5" descr="C:\Users\User\Desktop\Sem título.jpg"/>
          <p:cNvPicPr>
            <a:picLocks noChangeArrowheads="1"/>
          </p:cNvPicPr>
          <p:nvPr userDrawn="1"/>
        </p:nvPicPr>
        <p:blipFill>
          <a:blip r:embed="rId3" cstate="print"/>
          <a:srcRect/>
          <a:stretch>
            <a:fillRect/>
          </a:stretch>
        </p:blipFill>
        <p:spPr bwMode="auto">
          <a:xfrm>
            <a:off x="7344408" y="6237312"/>
            <a:ext cx="900000" cy="620688"/>
          </a:xfrm>
          <a:prstGeom prst="rect">
            <a:avLst/>
          </a:prstGeom>
          <a:noFill/>
        </p:spPr>
      </p:pic>
      <p:pic>
        <p:nvPicPr>
          <p:cNvPr id="9" name="Picture 3" descr="C:\Users\User\Desktop\tecnologia.jpg"/>
          <p:cNvPicPr>
            <a:picLocks noChangeArrowheads="1"/>
          </p:cNvPicPr>
          <p:nvPr userDrawn="1"/>
        </p:nvPicPr>
        <p:blipFill>
          <a:blip r:embed="rId4" cstate="print"/>
          <a:stretch>
            <a:fillRect/>
          </a:stretch>
        </p:blipFill>
        <p:spPr bwMode="auto">
          <a:xfrm>
            <a:off x="0" y="0"/>
            <a:ext cx="900000" cy="720000"/>
          </a:xfrm>
          <a:prstGeom prst="rect">
            <a:avLst/>
          </a:prstGeom>
          <a:noFill/>
        </p:spPr>
      </p:pic>
      <p:pic>
        <p:nvPicPr>
          <p:cNvPr id="10" name="Picture 4" descr="C:\Users\User\Desktop\tic.jpg"/>
          <p:cNvPicPr>
            <a:picLocks noChangeArrowheads="1"/>
          </p:cNvPicPr>
          <p:nvPr userDrawn="1"/>
        </p:nvPicPr>
        <p:blipFill>
          <a:blip r:embed="rId5" cstate="print"/>
          <a:srcRect/>
          <a:stretch>
            <a:fillRect/>
          </a:stretch>
        </p:blipFill>
        <p:spPr bwMode="auto">
          <a:xfrm>
            <a:off x="0" y="692696"/>
            <a:ext cx="900000" cy="720000"/>
          </a:xfrm>
          <a:prstGeom prst="rect">
            <a:avLst/>
          </a:prstGeom>
          <a:noFill/>
        </p:spPr>
      </p:pic>
      <p:pic>
        <p:nvPicPr>
          <p:cNvPr id="11" name="Picture 14" descr="C:\Users\geciane\AppData\Local\Microsoft\Windows\Temporary Internet Files\Content.IE5\8DWMUL7C\MPj04339790000[1].jpg"/>
          <p:cNvPicPr>
            <a:picLocks noChangeArrowheads="1"/>
          </p:cNvPicPr>
          <p:nvPr userDrawn="1"/>
        </p:nvPicPr>
        <p:blipFill>
          <a:blip r:embed="rId6" cstate="print"/>
          <a:srcRect/>
          <a:stretch>
            <a:fillRect/>
          </a:stretch>
        </p:blipFill>
        <p:spPr bwMode="auto">
          <a:xfrm>
            <a:off x="899592" y="0"/>
            <a:ext cx="900000" cy="692696"/>
          </a:xfrm>
          <a:prstGeom prst="rect">
            <a:avLst/>
          </a:prstGeom>
          <a:noFill/>
          <a:ln w="9525">
            <a:noFill/>
            <a:miter lim="800000"/>
            <a:headEnd/>
            <a:tailEnd/>
          </a:ln>
        </p:spPr>
      </p:pic>
      <p:pic>
        <p:nvPicPr>
          <p:cNvPr id="12" name="Picture 2" descr="C:\Users\User\Desktop\Sem título.jpg"/>
          <p:cNvPicPr>
            <a:picLocks noChangeAspect="1" noChangeArrowheads="1"/>
          </p:cNvPicPr>
          <p:nvPr userDrawn="1"/>
        </p:nvPicPr>
        <p:blipFill>
          <a:blip r:embed="rId7" cstate="print">
            <a:lum bright="70000" contrast="-70000"/>
          </a:blip>
          <a:srcRect/>
          <a:stretch>
            <a:fillRect/>
          </a:stretch>
        </p:blipFill>
        <p:spPr bwMode="auto">
          <a:xfrm>
            <a:off x="840108" y="1858144"/>
            <a:ext cx="7476308" cy="4307160"/>
          </a:xfrm>
          <a:prstGeom prst="rect">
            <a:avLst/>
          </a:prstGeom>
          <a:noFill/>
        </p:spPr>
      </p:pic>
      <p:pic>
        <p:nvPicPr>
          <p:cNvPr id="7" name="Picture 8" descr="figura5"/>
          <p:cNvPicPr>
            <a:picLocks noChangeArrowheads="1"/>
          </p:cNvPicPr>
          <p:nvPr userDrawn="1"/>
        </p:nvPicPr>
        <p:blipFill>
          <a:blip r:embed="rId8" cstate="print"/>
          <a:srcRect/>
          <a:stretch>
            <a:fillRect/>
          </a:stretch>
        </p:blipFill>
        <p:spPr bwMode="auto">
          <a:xfrm>
            <a:off x="8244408" y="5517312"/>
            <a:ext cx="900000" cy="720000"/>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08/06/2015</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08/06/2015</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08/06/2015</a:t>
            </a:fld>
            <a:endParaRPr lang="pt-BR"/>
          </a:p>
        </p:txBody>
      </p:sp>
      <p:sp>
        <p:nvSpPr>
          <p:cNvPr id="8" name="Espaço Reservado para Rodapé 7"/>
          <p:cNvSpPr>
            <a:spLocks noGrp="1"/>
          </p:cNvSpPr>
          <p:nvPr>
            <p:ph type="ftr" sz="quarter" idx="11"/>
          </p:nvPr>
        </p:nvSpPr>
        <p:spPr>
          <a:xfrm>
            <a:off x="3124200" y="6356350"/>
            <a:ext cx="2895600" cy="365125"/>
          </a:xfrm>
          <a:prstGeom prst="rect">
            <a:avLst/>
          </a:prstGeom>
        </p:spPr>
        <p:txBody>
          <a:bodyPr/>
          <a:lstStyle/>
          <a:p>
            <a:endParaRPr lang="pt-BR"/>
          </a:p>
        </p:txBody>
      </p:sp>
      <p:sp>
        <p:nvSpPr>
          <p:cNvPr id="9" name="Espaço Reservado para Número de Slide 8"/>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08/06/2015</a:t>
            </a:fld>
            <a:endParaRPr lang="pt-BR"/>
          </a:p>
        </p:txBody>
      </p:sp>
      <p:sp>
        <p:nvSpPr>
          <p:cNvPr id="3" name="Espaço Reservado para Rodapé 2"/>
          <p:cNvSpPr>
            <a:spLocks noGrp="1"/>
          </p:cNvSpPr>
          <p:nvPr>
            <p:ph type="ftr" sz="quarter" idx="11"/>
          </p:nvPr>
        </p:nvSpPr>
        <p:spPr>
          <a:xfrm>
            <a:off x="3124200" y="6356350"/>
            <a:ext cx="2895600" cy="365125"/>
          </a:xfrm>
          <a:prstGeom prst="rect">
            <a:avLst/>
          </a:prstGeom>
        </p:spPr>
        <p:txBody>
          <a:bodyPr/>
          <a:lstStyle/>
          <a:p>
            <a:endParaRPr lang="pt-BR"/>
          </a:p>
        </p:txBody>
      </p:sp>
      <p:sp>
        <p:nvSpPr>
          <p:cNvPr id="4" name="Espaço Reservado para Número de Slide 3"/>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a:xfrm>
            <a:off x="457200" y="6356350"/>
            <a:ext cx="2133600" cy="365125"/>
          </a:xfrm>
          <a:prstGeom prst="rect">
            <a:avLst/>
          </a:prstGeom>
        </p:spPr>
        <p:txBody>
          <a:bodyPr/>
          <a:lstStyle/>
          <a:p>
            <a:fld id="{2E700DB3-DBF0-4086-B675-117E7A9610B8}" type="datetimeFigureOut">
              <a:rPr lang="pt-BR" smtClean="0"/>
              <a:pPr/>
              <a:t>08/06/2015</a:t>
            </a:fld>
            <a:endParaRPr lang="pt-BR"/>
          </a:p>
        </p:txBody>
      </p:sp>
      <p:sp>
        <p:nvSpPr>
          <p:cNvPr id="6" name="Espaço Reservado para Rodapé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6553200" y="6356350"/>
            <a:ext cx="2133600" cy="365125"/>
          </a:xfrm>
          <a:prstGeom prst="rect">
            <a:avLst/>
          </a:prstGeom>
        </p:spPr>
        <p:txBody>
          <a:bodyPr/>
          <a:lstStyle/>
          <a:p>
            <a:fld id="{2119D8CF-8DEC-4D9F-84EE-ADF04DFF3391}"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1"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pictures.nicolas.delerue.org/japan/200407_tsukubaSpaceCity/tsukuba_space_city_4574.html" TargetMode="External"/><Relationship Id="rId2" Type="http://schemas.openxmlformats.org/officeDocument/2006/relationships/image" Target="../media/image20.jpeg"/><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hyperlink" Target="http://www3.taguspark.pt/arquivo_de_imagens/arquivo_imagens_inst_proprias.htm" TargetMode="External"/><Relationship Id="rId2" Type="http://schemas.openxmlformats.org/officeDocument/2006/relationships/image" Target="../media/image22.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pictures.nicolas.delerue.org/japan/200407_tsukubaSpaceCity/tsukuba_space_city_4574.html" TargetMode="External"/><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7.emf"/><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emf"/><Relationship Id="rId1" Type="http://schemas.openxmlformats.org/officeDocument/2006/relationships/slideLayout" Target="../slideLayouts/slideLayout9.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emf"/><Relationship Id="rId1" Type="http://schemas.openxmlformats.org/officeDocument/2006/relationships/slideLayout" Target="../slideLayouts/slideLayout3.xml"/><Relationship Id="rId6" Type="http://schemas.openxmlformats.org/officeDocument/2006/relationships/image" Target="../media/image61.emf"/><Relationship Id="rId5" Type="http://schemas.openxmlformats.org/officeDocument/2006/relationships/image" Target="../media/image60.jpeg"/><Relationship Id="rId4" Type="http://schemas.openxmlformats.org/officeDocument/2006/relationships/image" Target="../media/image59.wmf"/></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png"/><Relationship Id="rId10" Type="http://schemas.openxmlformats.org/officeDocument/2006/relationships/image" Target="../media/image69.png"/><Relationship Id="rId4" Type="http://schemas.microsoft.com/office/2007/relationships/hdphoto" Target="../media/hdphoto1.wdp"/><Relationship Id="rId9" Type="http://schemas.openxmlformats.org/officeDocument/2006/relationships/image" Target="../media/image68.jpeg"/></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hyperlink" Target="http://www.apte.org/?url=parques://list"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www.retis-innovation.fr/" TargetMode="External"/><Relationship Id="rId2" Type="http://schemas.openxmlformats.org/officeDocument/2006/relationships/hyperlink" Target="http://www.iasp.ws/publico/index.jsp?enl=2" TargetMode="External"/><Relationship Id="rId1" Type="http://schemas.openxmlformats.org/officeDocument/2006/relationships/slideLayout" Target="../slideLayouts/slideLayout3.xml"/><Relationship Id="rId5" Type="http://schemas.openxmlformats.org/officeDocument/2006/relationships/hyperlink" Target="http://www.ukspa.org.uk/about" TargetMode="External"/><Relationship Id="rId4" Type="http://schemas.openxmlformats.org/officeDocument/2006/relationships/hyperlink" Target="http://www.tecparques.pt/associados.ht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51520" y="3645024"/>
            <a:ext cx="6624736" cy="1152128"/>
          </a:xfrm>
        </p:spPr>
        <p:txBody>
          <a:bodyPr>
            <a:noAutofit/>
          </a:bodyPr>
          <a:lstStyle/>
          <a:p>
            <a:r>
              <a:rPr lang="pt-BR" sz="3200" dirty="0">
                <a:effectLst>
                  <a:outerShdw blurRad="38100" dist="38100" dir="2700000" algn="tl">
                    <a:srgbClr val="000000"/>
                  </a:outerShdw>
                </a:effectLst>
                <a:latin typeface="Impact" pitchFamily="34" charset="0"/>
              </a:rPr>
              <a:t>Habitats de Inovação </a:t>
            </a:r>
            <a:r>
              <a:rPr lang="pt-BR" sz="3200" dirty="0" smtClean="0">
                <a:effectLst>
                  <a:outerShdw blurRad="38100" dist="38100" dir="2700000" algn="tl">
                    <a:srgbClr val="000000"/>
                  </a:outerShdw>
                </a:effectLst>
                <a:latin typeface="Impact" pitchFamily="34" charset="0"/>
              </a:rPr>
              <a:t>: Incubadoras e Parques Tecnológicos</a:t>
            </a:r>
          </a:p>
        </p:txBody>
      </p:sp>
      <p:sp>
        <p:nvSpPr>
          <p:cNvPr id="5123" name="Rectangle 3"/>
          <p:cNvSpPr>
            <a:spLocks noGrp="1" noChangeArrowheads="1"/>
          </p:cNvSpPr>
          <p:nvPr>
            <p:ph type="subTitle" idx="4294967295"/>
          </p:nvPr>
        </p:nvSpPr>
        <p:spPr>
          <a:xfrm>
            <a:off x="503238" y="4869160"/>
            <a:ext cx="8640762" cy="1309713"/>
          </a:xfrm>
        </p:spPr>
        <p:txBody>
          <a:bodyPr>
            <a:normAutofit/>
          </a:bodyPr>
          <a:lstStyle/>
          <a:p>
            <a:pPr marL="0" indent="0" algn="ctr" eaLnBrk="1" hangingPunct="1">
              <a:buFontTx/>
              <a:buNone/>
            </a:pPr>
            <a:r>
              <a:rPr lang="pt-BR" sz="2000" dirty="0" smtClean="0">
                <a:effectLst>
                  <a:outerShdw blurRad="38100" dist="38100" dir="2700000" algn="tl">
                    <a:srgbClr val="000000"/>
                  </a:outerShdw>
                </a:effectLst>
              </a:rPr>
              <a:t>Profa. Dra. </a:t>
            </a:r>
            <a:r>
              <a:rPr lang="pt-BR" sz="2000" dirty="0" err="1" smtClean="0">
                <a:effectLst>
                  <a:outerShdw blurRad="38100" dist="38100" dir="2700000" algn="tl">
                    <a:srgbClr val="000000"/>
                  </a:outerShdw>
                </a:effectLst>
              </a:rPr>
              <a:t>Geciane</a:t>
            </a:r>
            <a:r>
              <a:rPr lang="pt-BR" sz="2000" dirty="0" smtClean="0">
                <a:effectLst>
                  <a:outerShdw blurRad="38100" dist="38100" dir="2700000" algn="tl">
                    <a:srgbClr val="000000"/>
                  </a:outerShdw>
                </a:effectLst>
              </a:rPr>
              <a:t> Silveira Porto</a:t>
            </a:r>
          </a:p>
          <a:p>
            <a:pPr marL="0" indent="0" algn="ctr" eaLnBrk="1" hangingPunct="1">
              <a:buFontTx/>
              <a:buNone/>
            </a:pPr>
            <a:endParaRPr lang="pt-BR" sz="2000" dirty="0" smtClean="0">
              <a:effectLst>
                <a:outerShdw blurRad="38100" dist="38100" dir="2700000" algn="tl">
                  <a:srgbClr val="000000"/>
                </a:outerShdw>
              </a:effectLst>
            </a:endParaRPr>
          </a:p>
        </p:txBody>
      </p:sp>
    </p:spTree>
    <p:extLst>
      <p:ext uri="{BB962C8B-B14F-4D97-AF65-F5344CB8AC3E}">
        <p14:creationId xmlns:p14="http://schemas.microsoft.com/office/powerpoint/2010/main" val="4194870133"/>
      </p:ext>
    </p:extLst>
  </p:cSld>
  <p:clrMapOvr>
    <a:masterClrMapping/>
  </p:clrMapOvr>
  <p:transition>
    <p:spli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fontScale="90000"/>
          </a:bodyPr>
          <a:lstStyle/>
          <a:p>
            <a:r>
              <a:rPr lang="pt-BR" dirty="0"/>
              <a:t>Serviços mais demandados pelas empresas incubadas / associadas são</a:t>
            </a:r>
            <a:r>
              <a:rPr lang="pt-BR" dirty="0" smtClean="0"/>
              <a:t>:</a:t>
            </a:r>
            <a:endParaRPr lang="pt-BR" dirty="0"/>
          </a:p>
        </p:txBody>
      </p:sp>
      <p:sp>
        <p:nvSpPr>
          <p:cNvPr id="4" name="Espaço Reservado para Conteúdo 3"/>
          <p:cNvSpPr>
            <a:spLocks noGrp="1"/>
          </p:cNvSpPr>
          <p:nvPr>
            <p:ph idx="1"/>
          </p:nvPr>
        </p:nvSpPr>
        <p:spPr/>
        <p:txBody>
          <a:bodyPr>
            <a:normAutofit fontScale="92500" lnSpcReduction="10000"/>
          </a:bodyPr>
          <a:lstStyle/>
          <a:p>
            <a:r>
              <a:rPr lang="pt-BR" dirty="0" smtClean="0"/>
              <a:t>- </a:t>
            </a:r>
            <a:r>
              <a:rPr lang="pt-BR" dirty="0"/>
              <a:t>Ajuda na busca de financiamentos, auxílios, capital de risco;</a:t>
            </a:r>
          </a:p>
          <a:p>
            <a:r>
              <a:rPr lang="pt-BR" dirty="0"/>
              <a:t>- Elaboração e revisão de planos de negócios;</a:t>
            </a:r>
          </a:p>
          <a:p>
            <a:r>
              <a:rPr lang="pt-BR" dirty="0"/>
              <a:t>- Apoio à participação em feiras e mostras;</a:t>
            </a:r>
          </a:p>
          <a:p>
            <a:r>
              <a:rPr lang="pt-BR" dirty="0"/>
              <a:t>- </a:t>
            </a:r>
            <a:r>
              <a:rPr lang="pt-BR" i="1" dirty="0"/>
              <a:t>Networking </a:t>
            </a:r>
            <a:r>
              <a:rPr lang="pt-BR" dirty="0"/>
              <a:t>com outros empresários;</a:t>
            </a:r>
          </a:p>
          <a:p>
            <a:r>
              <a:rPr lang="pt-BR" dirty="0"/>
              <a:t>- Consultoria para desenvolvimento de novos produtos;</a:t>
            </a:r>
          </a:p>
          <a:p>
            <a:r>
              <a:rPr lang="pt-BR" dirty="0"/>
              <a:t>- Pesquisa de mercado;</a:t>
            </a:r>
          </a:p>
          <a:p>
            <a:r>
              <a:rPr lang="pt-BR" dirty="0"/>
              <a:t>- Serviços jurídicos;</a:t>
            </a:r>
          </a:p>
          <a:p>
            <a:r>
              <a:rPr lang="pt-BR" dirty="0"/>
              <a:t>- Capacitação empresarial;</a:t>
            </a:r>
          </a:p>
          <a:p>
            <a:r>
              <a:rPr lang="pt-BR" dirty="0"/>
              <a:t>- Assessoria de comunicação;</a:t>
            </a:r>
          </a:p>
          <a:p>
            <a:r>
              <a:rPr lang="pt-BR" dirty="0"/>
              <a:t>- Assessoria para comercialização;</a:t>
            </a:r>
          </a:p>
          <a:p>
            <a:r>
              <a:rPr lang="pt-BR" dirty="0"/>
              <a:t>- </a:t>
            </a:r>
            <a:r>
              <a:rPr lang="pt-BR" i="1" dirty="0"/>
              <a:t>Design </a:t>
            </a:r>
            <a:r>
              <a:rPr lang="pt-BR" dirty="0"/>
              <a:t>e programação visual.</a:t>
            </a:r>
          </a:p>
          <a:p>
            <a:endParaRPr lang="pt-BR" dirty="0"/>
          </a:p>
        </p:txBody>
      </p:sp>
    </p:spTree>
    <p:extLst>
      <p:ext uri="{BB962C8B-B14F-4D97-AF65-F5344CB8AC3E}">
        <p14:creationId xmlns:p14="http://schemas.microsoft.com/office/powerpoint/2010/main" val="2566162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Taxonomia para Incubadoras</a:t>
            </a:r>
            <a:endParaRPr lang="pt-B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18579"/>
            <a:ext cx="6728792" cy="514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348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51520" y="3356992"/>
            <a:ext cx="6624736" cy="720080"/>
          </a:xfrm>
        </p:spPr>
        <p:txBody>
          <a:bodyPr>
            <a:normAutofit fontScale="90000"/>
          </a:bodyPr>
          <a:lstStyle/>
          <a:p>
            <a:pPr eaLnBrk="1" hangingPunct="1">
              <a:defRPr/>
            </a:pPr>
            <a:r>
              <a:rPr lang="pt-BR" sz="4800" dirty="0" smtClean="0">
                <a:effectLst>
                  <a:outerShdw blurRad="38100" dist="38100" dir="2700000" algn="tl">
                    <a:srgbClr val="000000"/>
                  </a:outerShdw>
                </a:effectLst>
                <a:latin typeface="Impact" pitchFamily="34" charset="0"/>
              </a:rPr>
              <a:t>Parques Tecnológicos</a:t>
            </a:r>
          </a:p>
        </p:txBody>
      </p:sp>
    </p:spTree>
    <p:extLst>
      <p:ext uri="{BB962C8B-B14F-4D97-AF65-F5344CB8AC3E}">
        <p14:creationId xmlns:p14="http://schemas.microsoft.com/office/powerpoint/2010/main" val="350727510"/>
      </p:ext>
    </p:extLst>
  </p:cSld>
  <p:clrMapOvr>
    <a:masterClrMapping/>
  </p:clrMapOvr>
  <p:transition>
    <p:spli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pt-BR" smtClean="0"/>
              <a:t>Parques Tecnológicos</a:t>
            </a:r>
          </a:p>
        </p:txBody>
      </p:sp>
      <p:sp>
        <p:nvSpPr>
          <p:cNvPr id="17411" name="Rectangle 3"/>
          <p:cNvSpPr>
            <a:spLocks noGrp="1" noChangeArrowheads="1"/>
          </p:cNvSpPr>
          <p:nvPr>
            <p:ph idx="1"/>
          </p:nvPr>
        </p:nvSpPr>
        <p:spPr/>
        <p:txBody>
          <a:bodyPr/>
          <a:lstStyle/>
          <a:p>
            <a:r>
              <a:rPr lang="pt-BR" smtClean="0"/>
              <a:t>Nasceram da tentativa européia de reproduzir artificialmente um dos maiores fenômenos de interação empresa-universidade e desenvolvimento tecnológico regional</a:t>
            </a:r>
          </a:p>
          <a:p>
            <a:pPr lvl="1"/>
            <a:r>
              <a:rPr lang="pt-BR" smtClean="0"/>
              <a:t>Vale do Silício, localizado próximo à Universidade de Stanford com origem no início da década de 50.</a:t>
            </a:r>
          </a:p>
        </p:txBody>
      </p:sp>
    </p:spTree>
    <p:extLst>
      <p:ext uri="{BB962C8B-B14F-4D97-AF65-F5344CB8AC3E}">
        <p14:creationId xmlns:p14="http://schemas.microsoft.com/office/powerpoint/2010/main" val="85571102"/>
      </p:ext>
    </p:extLst>
  </p:cSld>
  <p:clrMapOvr>
    <a:masterClrMapping/>
  </p:clrMapOvr>
  <p:transition>
    <p:spli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42875"/>
            <a:ext cx="9144000" cy="990600"/>
          </a:xfrm>
        </p:spPr>
        <p:txBody>
          <a:bodyPr/>
          <a:lstStyle/>
          <a:p>
            <a:pPr algn="r" eaLnBrk="1" hangingPunct="1"/>
            <a:r>
              <a:rPr lang="pt-BR" dirty="0" smtClean="0"/>
              <a:t>Tipologia dos Parques - ANPROTEC</a:t>
            </a:r>
          </a:p>
        </p:txBody>
      </p:sp>
      <p:pic>
        <p:nvPicPr>
          <p:cNvPr id="225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071563"/>
            <a:ext cx="78486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tângulo 4"/>
          <p:cNvSpPr>
            <a:spLocks noChangeArrowheads="1"/>
          </p:cNvSpPr>
          <p:nvPr/>
        </p:nvSpPr>
        <p:spPr bwMode="auto">
          <a:xfrm>
            <a:off x="3643313" y="6407150"/>
            <a:ext cx="2395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1400"/>
              <a:t>Fonte: ANPROTEC (2008b)</a:t>
            </a:r>
          </a:p>
        </p:txBody>
      </p:sp>
    </p:spTree>
    <p:extLst>
      <p:ext uri="{BB962C8B-B14F-4D97-AF65-F5344CB8AC3E}">
        <p14:creationId xmlns:p14="http://schemas.microsoft.com/office/powerpoint/2010/main" val="1879340300"/>
      </p:ext>
    </p:extLst>
  </p:cSld>
  <p:clrMapOvr>
    <a:masterClrMapping/>
  </p:clrMapOvr>
  <p:transition>
    <p:spli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0" dirty="0"/>
              <a:t>Elementos para Caracterização e </a:t>
            </a:r>
            <a:r>
              <a:rPr lang="pt-BR" b="0" dirty="0" smtClean="0"/>
              <a:t>Classificação dos Parques</a:t>
            </a:r>
            <a:endParaRPr lang="pt-B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68" y="1263935"/>
            <a:ext cx="7796448" cy="504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323528" y="6381328"/>
            <a:ext cx="1777090" cy="369332"/>
          </a:xfrm>
          <a:prstGeom prst="rect">
            <a:avLst/>
          </a:prstGeom>
          <a:noFill/>
        </p:spPr>
        <p:txBody>
          <a:bodyPr wrap="none" rtlCol="0">
            <a:spAutoFit/>
          </a:bodyPr>
          <a:lstStyle/>
          <a:p>
            <a:r>
              <a:rPr lang="pt-BR" dirty="0" smtClean="0"/>
              <a:t>ANPROTEC, 2012</a:t>
            </a:r>
            <a:endParaRPr lang="pt-BR" dirty="0"/>
          </a:p>
        </p:txBody>
      </p:sp>
    </p:spTree>
    <p:extLst>
      <p:ext uri="{BB962C8B-B14F-4D97-AF65-F5344CB8AC3E}">
        <p14:creationId xmlns:p14="http://schemas.microsoft.com/office/powerpoint/2010/main" val="4431252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p:txBody>
          <a:bodyPr>
            <a:normAutofit fontScale="90000"/>
          </a:bodyPr>
          <a:lstStyle/>
          <a:p>
            <a:r>
              <a:rPr lang="pt-BR" b="0" dirty="0"/>
              <a:t>“DNA” dos Parques Tecnológicos</a:t>
            </a:r>
            <a:br>
              <a:rPr lang="pt-BR" b="0" dirty="0"/>
            </a:br>
            <a:r>
              <a:rPr lang="pt-BR" b="0" dirty="0"/>
              <a:t>de sucesso no futuro</a:t>
            </a:r>
            <a:endParaRPr lang="pt-BR" dirty="0"/>
          </a:p>
        </p:txBody>
      </p:sp>
      <p:sp>
        <p:nvSpPr>
          <p:cNvPr id="7" name="Espaço Reservado para Conteúdo 6"/>
          <p:cNvSpPr>
            <a:spLocks noGrp="1"/>
          </p:cNvSpPr>
          <p:nvPr>
            <p:ph idx="1"/>
          </p:nvPr>
        </p:nvSpPr>
        <p:spPr>
          <a:xfrm>
            <a:off x="323528" y="1340768"/>
            <a:ext cx="8568952" cy="5517232"/>
          </a:xfrm>
        </p:spPr>
        <p:txBody>
          <a:bodyPr>
            <a:normAutofit fontScale="62500" lnSpcReduction="20000"/>
          </a:bodyPr>
          <a:lstStyle/>
          <a:p>
            <a:r>
              <a:rPr lang="pt-BR" dirty="0" smtClean="0"/>
              <a:t> uma “proposta de valor” clara e objetiva que torne o empreendimento único e relevante para o desenvolvimento das empresas instaladas e para o progresso da região onde está inserido – </a:t>
            </a:r>
          </a:p>
          <a:p>
            <a:pPr lvl="1"/>
            <a:r>
              <a:rPr lang="pt-BR" dirty="0" smtClean="0"/>
              <a:t>um </a:t>
            </a:r>
            <a:r>
              <a:rPr lang="pt-BR" dirty="0" err="1" smtClean="0"/>
              <a:t>PqT</a:t>
            </a:r>
            <a:r>
              <a:rPr lang="pt-BR" dirty="0" smtClean="0"/>
              <a:t> de sucesso é aquele que consegue potencializar as vocações locais com as grandes oportunidades do ambiente de forma a consolidar um grande diferencial competitivo que permita torná-lo único em relação a outros </a:t>
            </a:r>
            <a:r>
              <a:rPr lang="pt-BR" dirty="0" err="1" smtClean="0"/>
              <a:t>PqTs</a:t>
            </a:r>
            <a:r>
              <a:rPr lang="pt-BR" dirty="0" smtClean="0"/>
              <a:t> do país e mesmo do mundo;</a:t>
            </a:r>
          </a:p>
          <a:p>
            <a:r>
              <a:rPr lang="pt-BR" dirty="0" smtClean="0"/>
              <a:t> uma concepção inovadora para consolidar o parque como promotor de desenvolvimento científico e tecnológico em áreas prioritárias para o país</a:t>
            </a:r>
          </a:p>
          <a:p>
            <a:pPr lvl="1"/>
            <a:r>
              <a:rPr lang="pt-BR" dirty="0" smtClean="0"/>
              <a:t>O que exige investimento em projetos mobilizadores de C&amp;T</a:t>
            </a:r>
          </a:p>
          <a:p>
            <a:pPr lvl="1"/>
            <a:r>
              <a:rPr lang="pt-BR" dirty="0" smtClean="0"/>
              <a:t>Ex. Barcelona, que vem investindo forte em centros de P&amp;D na área de biotecnologia visando consolidar os Parques de Ciência e Pesquisa da cidade em grandes  referências do país neste segmento; </a:t>
            </a:r>
          </a:p>
          <a:p>
            <a:r>
              <a:rPr lang="pt-BR" dirty="0" smtClean="0"/>
              <a:t> uma agenda de prioridades direcionada para que o parque atue como indutor  da Política Industrial e de C&amp;T do país – </a:t>
            </a:r>
          </a:p>
          <a:p>
            <a:pPr lvl="1"/>
            <a:r>
              <a:rPr lang="pt-BR" dirty="0" smtClean="0"/>
              <a:t>o parque deve receber Centros de Pesquisa de ponta e empresas inovadoras de referência nos setores escolhidos. </a:t>
            </a:r>
          </a:p>
          <a:p>
            <a:pPr lvl="1"/>
            <a:r>
              <a:rPr lang="pt-BR" dirty="0" smtClean="0"/>
              <a:t>Ex. Parque Tecnológico de </a:t>
            </a:r>
            <a:r>
              <a:rPr lang="pt-BR" dirty="0" err="1" smtClean="0"/>
              <a:t>Hsinchu</a:t>
            </a:r>
            <a:r>
              <a:rPr lang="pt-BR" dirty="0" smtClean="0"/>
              <a:t>, em Taiwan, que se tornou “âncora” da estratégia do país na área de microeletrônica e informática e abriga empresas que respondem por mais de U$ 20 bilhões em exportações além do poderoso ITRI – Industrial Technology </a:t>
            </a:r>
            <a:r>
              <a:rPr lang="pt-BR" dirty="0" err="1" smtClean="0"/>
              <a:t>Research</a:t>
            </a:r>
            <a:r>
              <a:rPr lang="pt-BR" dirty="0" smtClean="0"/>
              <a:t> </a:t>
            </a:r>
            <a:r>
              <a:rPr lang="pt-BR" dirty="0" err="1" smtClean="0"/>
              <a:t>Institute</a:t>
            </a:r>
            <a:r>
              <a:rPr lang="pt-BR" dirty="0" smtClean="0"/>
              <a:t>; </a:t>
            </a:r>
          </a:p>
          <a:p>
            <a:r>
              <a:rPr lang="pt-BR" dirty="0" smtClean="0"/>
              <a:t>uma Universidade empreendedora e de excelência, capaz de gerar profissionais, pesquisadores e tecnologias em quantidade e qualidade –</a:t>
            </a:r>
          </a:p>
          <a:p>
            <a:pPr lvl="1"/>
            <a:r>
              <a:rPr lang="pt-BR" dirty="0" smtClean="0"/>
              <a:t>como ocorre em casos clássicos como o </a:t>
            </a:r>
            <a:r>
              <a:rPr lang="pt-BR" dirty="0" err="1" smtClean="0"/>
              <a:t>Silicon</a:t>
            </a:r>
            <a:r>
              <a:rPr lang="pt-BR" dirty="0" smtClean="0"/>
              <a:t> Valley, em torno da Universidade de Stanford, o </a:t>
            </a:r>
            <a:r>
              <a:rPr lang="pt-BR" dirty="0" err="1" smtClean="0"/>
              <a:t>Pólo</a:t>
            </a:r>
            <a:r>
              <a:rPr lang="pt-BR" dirty="0" smtClean="0"/>
              <a:t> Tecnológico de Boston, ao redor do MIT entre outros projetos de </a:t>
            </a:r>
            <a:r>
              <a:rPr lang="pt-BR" dirty="0" err="1" smtClean="0"/>
              <a:t>PqTs</a:t>
            </a:r>
            <a:r>
              <a:rPr lang="pt-BR" dirty="0" smtClean="0"/>
              <a:t> gerados em torno de universidades de ponta de países desenvolvidos ou emergentes;  </a:t>
            </a:r>
          </a:p>
        </p:txBody>
      </p:sp>
    </p:spTree>
    <p:extLst>
      <p:ext uri="{BB962C8B-B14F-4D97-AF65-F5344CB8AC3E}">
        <p14:creationId xmlns:p14="http://schemas.microsoft.com/office/powerpoint/2010/main" val="8175174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normAutofit fontScale="62500" lnSpcReduction="20000"/>
          </a:bodyPr>
          <a:lstStyle/>
          <a:p>
            <a:r>
              <a:rPr lang="pt-BR" dirty="0"/>
              <a:t>um plano de implantação e um sistema de gestão voltados para a construção de marcas fortes, vencedoras e inspiradoras –</a:t>
            </a:r>
          </a:p>
          <a:p>
            <a:pPr lvl="1"/>
            <a:r>
              <a:rPr lang="pt-BR" dirty="0"/>
              <a:t>o que implica num planejamento extremamente cuidadoso da estratégia de marketing e comunicação do parque </a:t>
            </a:r>
          </a:p>
          <a:p>
            <a:pPr lvl="1"/>
            <a:r>
              <a:rPr lang="pt-BR" dirty="0"/>
              <a:t>Ex. Hong Kong Science Park, um empreendimento que há anos vem se posicionando como “um hub para inovação e tecnologia na Ásia”; </a:t>
            </a:r>
          </a:p>
          <a:p>
            <a:r>
              <a:rPr lang="pt-BR" dirty="0"/>
              <a:t> um conjunto de “empresas âncora” que  contribuam para a consolidação do posicionamento diferenciado do parque – </a:t>
            </a:r>
          </a:p>
          <a:p>
            <a:pPr lvl="1"/>
            <a:r>
              <a:rPr lang="pt-BR" dirty="0"/>
              <a:t>como acontece com o Parque Tecnológico do Oulu, na Finlândia, que se beneficiou fortemente com a implantação de alguns dos principais centros de P&amp;D da Nokia</a:t>
            </a:r>
            <a:r>
              <a:rPr lang="pt-BR" dirty="0" smtClean="0"/>
              <a:t>;</a:t>
            </a:r>
          </a:p>
          <a:p>
            <a:r>
              <a:rPr lang="pt-BR" dirty="0"/>
              <a:t>um conjunto de “projetos âncora de C&amp;TI”, que permitam ao parque estabelecer uma base tecnológica qualificada e instrumentos de articulação/mobilização das empresas</a:t>
            </a:r>
          </a:p>
          <a:p>
            <a:pPr lvl="1"/>
            <a:r>
              <a:rPr lang="pt-BR" dirty="0"/>
              <a:t>tais projetos de referência são essenciais para garantir que a região alcance no futuro um nível de excelência, como ocorreu com o desenvolvimento do </a:t>
            </a:r>
            <a:r>
              <a:rPr lang="pt-BR" dirty="0" err="1"/>
              <a:t>pólo</a:t>
            </a:r>
            <a:r>
              <a:rPr lang="pt-BR" dirty="0"/>
              <a:t> aeronáutico brasileiro a partir da criação do ITA e do CTA;</a:t>
            </a:r>
          </a:p>
          <a:p>
            <a:r>
              <a:rPr lang="pt-BR" dirty="0"/>
              <a:t> um modelo de viabilização fundamentado fortemente em investimentos públicos planejados, significativos e contínuos</a:t>
            </a:r>
          </a:p>
          <a:p>
            <a:pPr lvl="1"/>
            <a:r>
              <a:rPr lang="pt-BR" dirty="0"/>
              <a:t> praticamente todos os projetos inovadores e relevantes de </a:t>
            </a:r>
            <a:r>
              <a:rPr lang="pt-BR" dirty="0" err="1"/>
              <a:t>PqTs</a:t>
            </a:r>
            <a:r>
              <a:rPr lang="pt-BR" dirty="0"/>
              <a:t> implantados no mundo nos últimos 10 anos foram suportados com investimentos vultuosos do governo como parte de uma estratégia “de país”;  </a:t>
            </a:r>
          </a:p>
          <a:p>
            <a:pPr lvl="1"/>
            <a:endParaRPr lang="pt-BR" dirty="0"/>
          </a:p>
          <a:p>
            <a:endParaRPr lang="pt-BR" dirty="0"/>
          </a:p>
        </p:txBody>
      </p:sp>
    </p:spTree>
    <p:extLst>
      <p:ext uri="{BB962C8B-B14F-4D97-AF65-F5344CB8AC3E}">
        <p14:creationId xmlns:p14="http://schemas.microsoft.com/office/powerpoint/2010/main" val="2410679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pt-BR" b="0" dirty="0"/>
              <a:t>“DNA” dos Parques Tecnológicos</a:t>
            </a:r>
            <a:br>
              <a:rPr lang="pt-BR" b="0" dirty="0"/>
            </a:br>
            <a:r>
              <a:rPr lang="pt-BR" b="0" dirty="0"/>
              <a:t>de sucesso no futuro</a:t>
            </a:r>
            <a:endParaRPr lang="pt-BR" dirty="0"/>
          </a:p>
        </p:txBody>
      </p:sp>
      <p:sp>
        <p:nvSpPr>
          <p:cNvPr id="3" name="Espaço Reservado para Conteúdo 2"/>
          <p:cNvSpPr>
            <a:spLocks noGrp="1"/>
          </p:cNvSpPr>
          <p:nvPr>
            <p:ph idx="1"/>
          </p:nvPr>
        </p:nvSpPr>
        <p:spPr/>
        <p:txBody>
          <a:bodyPr>
            <a:normAutofit fontScale="70000" lnSpcReduction="20000"/>
          </a:bodyPr>
          <a:lstStyle/>
          <a:p>
            <a:r>
              <a:rPr lang="pt-BR" dirty="0" smtClean="0"/>
              <a:t>uma estratégia para tornar o parques um espaço amigável e atraente ao capital privado e à integração com o mercado financeiro, especialmente os setores imobiliário e de Venture Capital </a:t>
            </a:r>
          </a:p>
          <a:p>
            <a:pPr lvl="1"/>
            <a:r>
              <a:rPr lang="pt-BR" dirty="0" smtClean="0"/>
              <a:t>da mesma forma que possuem forte apoio público, os </a:t>
            </a:r>
            <a:r>
              <a:rPr lang="pt-BR" dirty="0" err="1" smtClean="0"/>
              <a:t>PqTs</a:t>
            </a:r>
            <a:r>
              <a:rPr lang="pt-BR" dirty="0" smtClean="0"/>
              <a:t> “vencedores” consolidam- se como um grande exemplo de investimento privado seja no parque como empreendimento, seja nas empresas instaladas. Grandes corporações financeiras têm procurado cada vez mais este tipo de empreendimento para implantar instalações “sob medida” para empresas e para realizar operações de investimento nas empresas nascentes; </a:t>
            </a:r>
          </a:p>
          <a:p>
            <a:r>
              <a:rPr lang="pt-BR" dirty="0" smtClean="0"/>
              <a:t>uma proposta de integração do Parque com a estratégia de desenvolvimento regional – visando ampliar o campo de atuação e impacto do parque e, ao mesmo tempo, atrair para o empreendimento os projetos de ponta necessários ao permanente processo de evolução de um polo industrial e tecnológico regional, </a:t>
            </a:r>
          </a:p>
          <a:p>
            <a:pPr lvl="1"/>
            <a:r>
              <a:rPr lang="pt-BR" dirty="0" smtClean="0"/>
              <a:t>como vem ocorrendo no Programa de Polos de Competitividade da França;  </a:t>
            </a:r>
          </a:p>
          <a:p>
            <a:r>
              <a:rPr lang="pt-BR" dirty="0" smtClean="0"/>
              <a:t>uma concepção e plano de desenvolvimento voltado para posicionar o parque como verdadeiro “hub ou ponto focal” do país no mercado internacional –</a:t>
            </a:r>
          </a:p>
          <a:p>
            <a:pPr lvl="1"/>
            <a:r>
              <a:rPr lang="pt-BR" dirty="0" smtClean="0"/>
              <a:t> num mercado cada vez mais globalizado, os parques acabam se tornando grande “conexões” para realização de negócios, atração de investimentos estrangeiros e implantação de plataformas cooperativas  de exportação.</a:t>
            </a:r>
          </a:p>
          <a:p>
            <a:endParaRPr lang="pt-BR" dirty="0"/>
          </a:p>
        </p:txBody>
      </p:sp>
    </p:spTree>
    <p:extLst>
      <p:ext uri="{BB962C8B-B14F-4D97-AF65-F5344CB8AC3E}">
        <p14:creationId xmlns:p14="http://schemas.microsoft.com/office/powerpoint/2010/main" val="2029983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smtClean="0"/>
              <a:t>Visão sistêmica e integrada com o SNI</a:t>
            </a:r>
            <a:endParaRPr lang="pt-B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283" y="1268760"/>
            <a:ext cx="7096125"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760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8"/>
          <p:cNvSpPr>
            <a:spLocks noGrp="1" noChangeArrowheads="1"/>
          </p:cNvSpPr>
          <p:nvPr>
            <p:ph type="title"/>
          </p:nvPr>
        </p:nvSpPr>
        <p:spPr/>
        <p:txBody>
          <a:bodyPr/>
          <a:lstStyle/>
          <a:p>
            <a:r>
              <a:rPr lang="pt-BR" smtClean="0"/>
              <a:t>Agenda</a:t>
            </a:r>
          </a:p>
        </p:txBody>
      </p:sp>
      <p:sp>
        <p:nvSpPr>
          <p:cNvPr id="5129" name="Rectangle 9"/>
          <p:cNvSpPr>
            <a:spLocks noGrp="1" noChangeArrowheads="1"/>
          </p:cNvSpPr>
          <p:nvPr>
            <p:ph idx="1"/>
          </p:nvPr>
        </p:nvSpPr>
        <p:spPr/>
        <p:txBody>
          <a:bodyPr/>
          <a:lstStyle/>
          <a:p>
            <a:r>
              <a:rPr lang="pt-BR" smtClean="0"/>
              <a:t>Habitats de Inovação</a:t>
            </a:r>
          </a:p>
          <a:p>
            <a:r>
              <a:rPr lang="pt-BR" smtClean="0"/>
              <a:t>Incubadoras de Empresas </a:t>
            </a:r>
          </a:p>
          <a:p>
            <a:r>
              <a:rPr lang="pt-BR" smtClean="0"/>
              <a:t>Parques Tecnológicos</a:t>
            </a:r>
          </a:p>
          <a:p>
            <a:r>
              <a:rPr lang="en-US" smtClean="0"/>
              <a:t>Parques Tecnológicos como Habitats de Open Innovation</a:t>
            </a:r>
          </a:p>
          <a:p>
            <a:r>
              <a:rPr lang="pt-BR" smtClean="0"/>
              <a:t>Considerações Finais</a:t>
            </a:r>
          </a:p>
          <a:p>
            <a:r>
              <a:rPr lang="pt-BR" smtClean="0"/>
              <a:t>Referencias Bibliográficas</a:t>
            </a:r>
            <a:endParaRPr lang="pt-BR" dirty="0" smtClean="0"/>
          </a:p>
        </p:txBody>
      </p:sp>
    </p:spTree>
    <p:extLst>
      <p:ext uri="{BB962C8B-B14F-4D97-AF65-F5344CB8AC3E}">
        <p14:creationId xmlns:p14="http://schemas.microsoft.com/office/powerpoint/2010/main" val="4123980840"/>
      </p:ext>
    </p:extLst>
  </p:cSld>
  <p:clrMapOvr>
    <a:masterClrMapping/>
  </p:clrMapOvr>
  <p:transition>
    <p:spli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pt-BR" smtClean="0"/>
              <a:t>Atores e suas Motivações</a:t>
            </a:r>
          </a:p>
        </p:txBody>
      </p:sp>
      <p:sp>
        <p:nvSpPr>
          <p:cNvPr id="28675" name="Rectangle 3"/>
          <p:cNvSpPr>
            <a:spLocks noGrp="1" noChangeArrowheads="1"/>
          </p:cNvSpPr>
          <p:nvPr>
            <p:ph idx="1"/>
          </p:nvPr>
        </p:nvSpPr>
        <p:spPr/>
        <p:txBody>
          <a:bodyPr>
            <a:normAutofit fontScale="92500" lnSpcReduction="10000"/>
          </a:bodyPr>
          <a:lstStyle/>
          <a:p>
            <a:r>
              <a:rPr lang="pt-BR" smtClean="0"/>
              <a:t>Governo, autoridades e agências de desenvolvimento</a:t>
            </a:r>
          </a:p>
          <a:p>
            <a:pPr lvl="1"/>
            <a:r>
              <a:rPr lang="en-US" smtClean="0"/>
              <a:t>Desenvolvimento econômico, tecnológico e social</a:t>
            </a:r>
          </a:p>
          <a:p>
            <a:pPr lvl="1"/>
            <a:r>
              <a:rPr lang="en-US" smtClean="0"/>
              <a:t>Geração de emprego e renda </a:t>
            </a:r>
          </a:p>
          <a:p>
            <a:pPr lvl="1"/>
            <a:r>
              <a:rPr lang="en-US" smtClean="0"/>
              <a:t>Arrecadação de Impostos</a:t>
            </a:r>
          </a:p>
          <a:p>
            <a:pPr lvl="1"/>
            <a:r>
              <a:rPr lang="en-US" smtClean="0"/>
              <a:t>Recuperação de áreas urbanas degradadas</a:t>
            </a:r>
            <a:endParaRPr lang="pt-BR" smtClean="0"/>
          </a:p>
          <a:p>
            <a:r>
              <a:rPr lang="pt-BR" smtClean="0"/>
              <a:t>Universidades e institutos de pesquisa: </a:t>
            </a:r>
          </a:p>
          <a:p>
            <a:pPr lvl="1"/>
            <a:r>
              <a:rPr lang="pt-BR" smtClean="0"/>
              <a:t>Transferência de tecnologia a fim de transformar conhecimento em riqueza</a:t>
            </a:r>
          </a:p>
          <a:p>
            <a:pPr lvl="1"/>
            <a:r>
              <a:rPr lang="pt-BR" smtClean="0"/>
              <a:t>Possibilidade de aumentar suas receitas por meio de uma maior aproximação com as empresas </a:t>
            </a:r>
          </a:p>
          <a:p>
            <a:pPr lvl="1"/>
            <a:r>
              <a:rPr lang="pt-BR" smtClean="0"/>
              <a:t>possibilidade da atualização/ expansão das agendas de pesquisa</a:t>
            </a:r>
          </a:p>
          <a:p>
            <a:pPr lvl="1"/>
            <a:r>
              <a:rPr lang="en-US" smtClean="0"/>
              <a:t>Geração de oportunidades de estágio/emprego para estudantes</a:t>
            </a:r>
          </a:p>
          <a:p>
            <a:pPr lvl="1"/>
            <a:r>
              <a:rPr lang="en-US" smtClean="0"/>
              <a:t>Ampliar a visibilidade institucional</a:t>
            </a:r>
          </a:p>
          <a:p>
            <a:endParaRPr lang="pt-BR" smtClean="0"/>
          </a:p>
        </p:txBody>
      </p:sp>
    </p:spTree>
    <p:extLst>
      <p:ext uri="{BB962C8B-B14F-4D97-AF65-F5344CB8AC3E}">
        <p14:creationId xmlns:p14="http://schemas.microsoft.com/office/powerpoint/2010/main" val="597647391"/>
      </p:ext>
    </p:extLst>
  </p:cSld>
  <p:clrMapOvr>
    <a:masterClrMapping/>
  </p:clrMapOvr>
  <p:transition>
    <p:spli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pt-BR" smtClean="0"/>
              <a:t>Atores e suas Motivações</a:t>
            </a:r>
          </a:p>
        </p:txBody>
      </p:sp>
      <p:sp>
        <p:nvSpPr>
          <p:cNvPr id="29699" name="Rectangle 3"/>
          <p:cNvSpPr>
            <a:spLocks noGrp="1" noChangeArrowheads="1"/>
          </p:cNvSpPr>
          <p:nvPr>
            <p:ph idx="1"/>
          </p:nvPr>
        </p:nvSpPr>
        <p:spPr/>
        <p:txBody>
          <a:bodyPr>
            <a:normAutofit fontScale="85000" lnSpcReduction="20000"/>
          </a:bodyPr>
          <a:lstStyle/>
          <a:p>
            <a:r>
              <a:rPr lang="pt-BR" smtClean="0"/>
              <a:t>Empresários e os chamados acadêmico-empresários</a:t>
            </a:r>
          </a:p>
          <a:p>
            <a:pPr lvl="1"/>
            <a:r>
              <a:rPr lang="en-US" smtClean="0"/>
              <a:t>Aumento de competitividade (ambiente propício)</a:t>
            </a:r>
          </a:p>
          <a:p>
            <a:pPr lvl="1"/>
            <a:r>
              <a:rPr lang="en-US" smtClean="0"/>
              <a:t>Intensificação das redes de negócio</a:t>
            </a:r>
          </a:p>
          <a:p>
            <a:pPr lvl="1"/>
            <a:r>
              <a:rPr lang="en-US" smtClean="0"/>
              <a:t>Possibilidade de acesso a tecnologias do meio científico</a:t>
            </a:r>
          </a:p>
          <a:p>
            <a:pPr lvl="1"/>
            <a:r>
              <a:rPr lang="en-US" smtClean="0"/>
              <a:t>Ambiente mais acolhedor para novos negócios de base tecnológica</a:t>
            </a:r>
          </a:p>
          <a:p>
            <a:pPr lvl="1"/>
            <a:r>
              <a:rPr lang="en-US" smtClean="0"/>
              <a:t>Infraestrutura de negócios e tecnológica que solucionam gargalos empresariais</a:t>
            </a:r>
          </a:p>
          <a:p>
            <a:pPr lvl="1"/>
            <a:r>
              <a:rPr lang="en-US" smtClean="0"/>
              <a:t>Imagem da empresa</a:t>
            </a:r>
          </a:p>
          <a:p>
            <a:r>
              <a:rPr lang="pt-BR" smtClean="0"/>
              <a:t>Agentes financeiros e venture capital:</a:t>
            </a:r>
          </a:p>
          <a:p>
            <a:pPr lvl="1"/>
            <a:r>
              <a:rPr lang="en-US" smtClean="0"/>
              <a:t>Novas formas de financiamento (empresas que apresentam riscos e taxas de retorno geralmente altas)</a:t>
            </a:r>
          </a:p>
          <a:p>
            <a:pPr lvl="1"/>
            <a:r>
              <a:rPr lang="en-US" smtClean="0"/>
              <a:t>Oportunidade de identificar novos investimentos</a:t>
            </a:r>
          </a:p>
          <a:p>
            <a:r>
              <a:rPr lang="pt-BR" smtClean="0"/>
              <a:t>Investidores Imobiliários:</a:t>
            </a:r>
          </a:p>
          <a:p>
            <a:pPr lvl="1"/>
            <a:r>
              <a:rPr lang="en-US" smtClean="0"/>
              <a:t>Novo perfil de negócio que alavanca negócios atuais</a:t>
            </a:r>
          </a:p>
          <a:p>
            <a:pPr lvl="1"/>
            <a:r>
              <a:rPr lang="en-US" smtClean="0"/>
              <a:t>Empreendimento imobiliário com maiores taxas de sucesso</a:t>
            </a:r>
          </a:p>
          <a:p>
            <a:pPr lvl="1"/>
            <a:r>
              <a:rPr lang="en-US" smtClean="0"/>
              <a:t>Imagem</a:t>
            </a:r>
            <a:endParaRPr lang="pt-BR" smtClean="0"/>
          </a:p>
        </p:txBody>
      </p:sp>
    </p:spTree>
    <p:extLst>
      <p:ext uri="{BB962C8B-B14F-4D97-AF65-F5344CB8AC3E}">
        <p14:creationId xmlns:p14="http://schemas.microsoft.com/office/powerpoint/2010/main" val="3741721664"/>
      </p:ext>
    </p:extLst>
  </p:cSld>
  <p:clrMapOvr>
    <a:masterClrMapping/>
  </p:clrMapOvr>
  <p:transition>
    <p:spli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001125" cy="1447800"/>
          </a:xfrm>
        </p:spPr>
        <p:txBody>
          <a:bodyPr/>
          <a:lstStyle/>
          <a:p>
            <a:pPr eaLnBrk="1" hangingPunct="1"/>
            <a:r>
              <a:rPr lang="pt-BR" b="1" smtClean="0">
                <a:latin typeface="Arial" charset="0"/>
              </a:rPr>
              <a:t>Principais serviços e infraestrutura oferecidos pelos parques internacionais</a:t>
            </a:r>
            <a:r>
              <a:rPr lang="pt-BR" smtClean="0">
                <a:latin typeface="Arial" charset="0"/>
              </a:rPr>
              <a:t> </a:t>
            </a:r>
          </a:p>
        </p:txBody>
      </p:sp>
      <p:sp>
        <p:nvSpPr>
          <p:cNvPr id="30723" name="Rectangle 3"/>
          <p:cNvSpPr>
            <a:spLocks noGrp="1" noChangeArrowheads="1"/>
          </p:cNvSpPr>
          <p:nvPr>
            <p:ph idx="1"/>
          </p:nvPr>
        </p:nvSpPr>
        <p:spPr>
          <a:xfrm>
            <a:off x="755650" y="1628775"/>
            <a:ext cx="8137525" cy="4992688"/>
          </a:xfrm>
        </p:spPr>
        <p:txBody>
          <a:bodyPr/>
          <a:lstStyle/>
          <a:p>
            <a:pPr eaLnBrk="1" hangingPunct="1">
              <a:lnSpc>
                <a:spcPct val="80000"/>
              </a:lnSpc>
            </a:pPr>
            <a:r>
              <a:rPr lang="pt-BR" smtClean="0"/>
              <a:t>Infraestrutura tecnológica e de conhecimento</a:t>
            </a:r>
          </a:p>
          <a:p>
            <a:pPr eaLnBrk="1" hangingPunct="1">
              <a:lnSpc>
                <a:spcPct val="80000"/>
              </a:lnSpc>
            </a:pPr>
            <a:endParaRPr lang="pt-BR" sz="900" smtClean="0">
              <a:solidFill>
                <a:srgbClr val="FFFF33"/>
              </a:solidFill>
            </a:endParaRPr>
          </a:p>
          <a:p>
            <a:pPr eaLnBrk="1" hangingPunct="1">
              <a:lnSpc>
                <a:spcPct val="80000"/>
              </a:lnSpc>
            </a:pPr>
            <a:r>
              <a:rPr lang="pt-BR" smtClean="0"/>
              <a:t>Infraestrutura de comunicação e telecomunicação </a:t>
            </a:r>
          </a:p>
          <a:p>
            <a:pPr eaLnBrk="1" hangingPunct="1">
              <a:lnSpc>
                <a:spcPct val="80000"/>
              </a:lnSpc>
            </a:pPr>
            <a:endParaRPr lang="pt-BR" sz="900" smtClean="0"/>
          </a:p>
          <a:p>
            <a:pPr eaLnBrk="1" hangingPunct="1">
              <a:lnSpc>
                <a:spcPct val="80000"/>
              </a:lnSpc>
            </a:pPr>
            <a:r>
              <a:rPr lang="pt-BR" smtClean="0"/>
              <a:t>Disponibilização de serviços convencionais e tecnológicos </a:t>
            </a:r>
          </a:p>
          <a:p>
            <a:pPr eaLnBrk="1" hangingPunct="1">
              <a:lnSpc>
                <a:spcPct val="80000"/>
              </a:lnSpc>
            </a:pPr>
            <a:endParaRPr lang="pt-BR" sz="900" smtClean="0">
              <a:solidFill>
                <a:srgbClr val="FFFF33"/>
              </a:solidFill>
            </a:endParaRPr>
          </a:p>
          <a:p>
            <a:pPr eaLnBrk="1" hangingPunct="1">
              <a:lnSpc>
                <a:spcPct val="80000"/>
              </a:lnSpc>
            </a:pPr>
            <a:r>
              <a:rPr lang="pt-BR" smtClean="0"/>
              <a:t>Acesso a incentivos fiscais e financeiros</a:t>
            </a:r>
          </a:p>
          <a:p>
            <a:pPr eaLnBrk="1" hangingPunct="1">
              <a:lnSpc>
                <a:spcPct val="80000"/>
              </a:lnSpc>
            </a:pPr>
            <a:endParaRPr lang="pt-BR" sz="900" smtClean="0"/>
          </a:p>
          <a:p>
            <a:pPr eaLnBrk="1" hangingPunct="1">
              <a:lnSpc>
                <a:spcPct val="80000"/>
              </a:lnSpc>
            </a:pPr>
            <a:r>
              <a:rPr lang="pt-BR" smtClean="0"/>
              <a:t>Região com perfil industrial </a:t>
            </a:r>
          </a:p>
          <a:p>
            <a:pPr eaLnBrk="1" hangingPunct="1">
              <a:lnSpc>
                <a:spcPct val="80000"/>
              </a:lnSpc>
            </a:pPr>
            <a:endParaRPr lang="pt-BR" sz="900" smtClean="0"/>
          </a:p>
          <a:p>
            <a:pPr eaLnBrk="1" hangingPunct="1">
              <a:lnSpc>
                <a:spcPct val="80000"/>
              </a:lnSpc>
            </a:pPr>
            <a:r>
              <a:rPr lang="pt-BR" smtClean="0"/>
              <a:t>Infraestrutura urbana </a:t>
            </a:r>
          </a:p>
          <a:p>
            <a:pPr eaLnBrk="1" hangingPunct="1">
              <a:lnSpc>
                <a:spcPct val="80000"/>
              </a:lnSpc>
            </a:pPr>
            <a:endParaRPr lang="pt-BR" sz="900" smtClean="0"/>
          </a:p>
          <a:p>
            <a:pPr>
              <a:lnSpc>
                <a:spcPct val="90000"/>
              </a:lnSpc>
            </a:pPr>
            <a:r>
              <a:rPr lang="pt-BR" smtClean="0"/>
              <a:t>Qualidade de vida (proximidade a...)</a:t>
            </a:r>
          </a:p>
        </p:txBody>
      </p:sp>
    </p:spTree>
    <p:extLst>
      <p:ext uri="{BB962C8B-B14F-4D97-AF65-F5344CB8AC3E}">
        <p14:creationId xmlns:p14="http://schemas.microsoft.com/office/powerpoint/2010/main" val="2435753746"/>
      </p:ext>
    </p:extLst>
  </p:cSld>
  <p:clrMapOvr>
    <a:masterClrMapping/>
  </p:clrMapOvr>
  <p:transition>
    <p:spli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7" descr="sophia_amade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398938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p:cNvSpPr>
            <a:spLocks noGrp="1" noChangeArrowheads="1"/>
          </p:cNvSpPr>
          <p:nvPr>
            <p:ph type="title" idx="4294967295"/>
          </p:nvPr>
        </p:nvSpPr>
        <p:spPr>
          <a:xfrm>
            <a:off x="0" y="-100013"/>
            <a:ext cx="7162800" cy="990601"/>
          </a:xfrm>
        </p:spPr>
        <p:txBody>
          <a:bodyPr/>
          <a:lstStyle/>
          <a:p>
            <a:pPr eaLnBrk="1" hangingPunct="1"/>
            <a:r>
              <a:rPr lang="pt-BR" sz="3600" smtClean="0"/>
              <a:t>França</a:t>
            </a:r>
          </a:p>
        </p:txBody>
      </p:sp>
      <p:sp>
        <p:nvSpPr>
          <p:cNvPr id="39940" name="Rectangle 3"/>
          <p:cNvSpPr>
            <a:spLocks noGrp="1" noChangeArrowheads="1"/>
          </p:cNvSpPr>
          <p:nvPr>
            <p:ph type="body" idx="4294967295"/>
          </p:nvPr>
        </p:nvSpPr>
        <p:spPr>
          <a:xfrm>
            <a:off x="1981200" y="188913"/>
            <a:ext cx="7162800" cy="4419600"/>
          </a:xfrm>
        </p:spPr>
        <p:txBody>
          <a:bodyPr/>
          <a:lstStyle/>
          <a:p>
            <a:pPr algn="r" eaLnBrk="1" hangingPunct="1">
              <a:defRPr/>
            </a:pPr>
            <a:r>
              <a:rPr lang="pt-BR" sz="2800" smtClean="0"/>
              <a:t>Sophia Antipolis</a:t>
            </a:r>
          </a:p>
          <a:p>
            <a:pPr lvl="1" algn="r" eaLnBrk="1" hangingPunct="1">
              <a:defRPr/>
            </a:pPr>
            <a:r>
              <a:rPr lang="pt-BR" sz="2000" smtClean="0">
                <a:solidFill>
                  <a:schemeClr val="tx2">
                    <a:lumMod val="75000"/>
                  </a:schemeClr>
                </a:solidFill>
              </a:rPr>
              <a:t>Ocupa uma área de 2300 hectares</a:t>
            </a:r>
          </a:p>
          <a:p>
            <a:pPr lvl="1" algn="r" eaLnBrk="1" hangingPunct="1">
              <a:defRPr/>
            </a:pPr>
            <a:r>
              <a:rPr lang="pt-BR" sz="2000" smtClean="0">
                <a:solidFill>
                  <a:schemeClr val="tx2">
                    <a:lumMod val="75000"/>
                  </a:schemeClr>
                </a:solidFill>
              </a:rPr>
              <a:t>Abriga1260 empresas </a:t>
            </a:r>
          </a:p>
          <a:p>
            <a:pPr lvl="1" algn="r" eaLnBrk="1" hangingPunct="1">
              <a:buFontTx/>
              <a:buNone/>
              <a:defRPr/>
            </a:pPr>
            <a:r>
              <a:rPr lang="pt-BR" sz="2000" smtClean="0">
                <a:solidFill>
                  <a:schemeClr val="tx2">
                    <a:lumMod val="75000"/>
                  </a:schemeClr>
                </a:solidFill>
              </a:rPr>
              <a:t>que geram 25911 empregos diretos </a:t>
            </a:r>
          </a:p>
          <a:p>
            <a:pPr lvl="1" algn="r" eaLnBrk="1" hangingPunct="1">
              <a:defRPr/>
            </a:pPr>
            <a:r>
              <a:rPr lang="pt-BR" sz="2000" smtClean="0">
                <a:solidFill>
                  <a:schemeClr val="tx2">
                    <a:lumMod val="75000"/>
                  </a:schemeClr>
                </a:solidFill>
              </a:rPr>
              <a:t>Iniciado em 1969, com a criação da Associação.</a:t>
            </a:r>
          </a:p>
          <a:p>
            <a:pPr lvl="1" algn="r" eaLnBrk="1" hangingPunct="1">
              <a:defRPr/>
            </a:pPr>
            <a:r>
              <a:rPr lang="pt-BR" sz="2000" smtClean="0">
                <a:solidFill>
                  <a:schemeClr val="tx2">
                    <a:lumMod val="75000"/>
                  </a:schemeClr>
                </a:solidFill>
              </a:rPr>
              <a:t>A base tecnológica do parque está ligada aos laboratórios da École de Mines de Paris, a Universidade de Nice e o ISI- Instituto </a:t>
            </a:r>
          </a:p>
          <a:p>
            <a:pPr lvl="1" algn="r" eaLnBrk="1" hangingPunct="1">
              <a:buFontTx/>
              <a:buNone/>
              <a:defRPr/>
            </a:pPr>
            <a:r>
              <a:rPr lang="pt-BR" sz="2000" smtClean="0">
                <a:solidFill>
                  <a:schemeClr val="tx2">
                    <a:lumMod val="75000"/>
                  </a:schemeClr>
                </a:solidFill>
              </a:rPr>
              <a:t>Superior de Informática.</a:t>
            </a:r>
          </a:p>
        </p:txBody>
      </p:sp>
      <p:pic>
        <p:nvPicPr>
          <p:cNvPr id="61445" name="Picture 5" descr="5_allerga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470275"/>
            <a:ext cx="4475162"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6">
            <a:hlinkClick r:id="" action="ppaction://noaction"/>
          </p:cNvPr>
          <p:cNvSpPr txBox="1">
            <a:spLocks noChangeArrowheads="1"/>
          </p:cNvSpPr>
          <p:nvPr/>
        </p:nvSpPr>
        <p:spPr bwMode="auto">
          <a:xfrm>
            <a:off x="7812088" y="6499225"/>
            <a:ext cx="1296987" cy="314325"/>
          </a:xfrm>
          <a:prstGeom prst="rect">
            <a:avLst/>
          </a:prstGeom>
          <a:noFill/>
          <a:ln w="9525">
            <a:solidFill>
              <a:srgbClr val="010014"/>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a:solidFill>
                  <a:srgbClr val="010014"/>
                </a:solidFill>
              </a:rPr>
              <a:t>Voltar</a:t>
            </a:r>
          </a:p>
        </p:txBody>
      </p:sp>
    </p:spTree>
    <p:extLst>
      <p:ext uri="{BB962C8B-B14F-4D97-AF65-F5344CB8AC3E}">
        <p14:creationId xmlns:p14="http://schemas.microsoft.com/office/powerpoint/2010/main" val="2749337262"/>
      </p:ext>
    </p:extLst>
  </p:cSld>
  <p:clrMapOvr>
    <a:masterClrMapping/>
  </p:clrMapOvr>
  <p:transition>
    <p:spli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785813" y="71438"/>
            <a:ext cx="8358187" cy="1143000"/>
          </a:xfrm>
        </p:spPr>
        <p:txBody>
          <a:bodyPr/>
          <a:lstStyle/>
          <a:p>
            <a:pPr eaLnBrk="1" hangingPunct="1"/>
            <a:r>
              <a:rPr lang="pt-BR" sz="3600" smtClean="0"/>
              <a:t>Portugal</a:t>
            </a:r>
          </a:p>
        </p:txBody>
      </p:sp>
      <p:sp>
        <p:nvSpPr>
          <p:cNvPr id="62467" name="Rectangle 3"/>
          <p:cNvSpPr>
            <a:spLocks noGrp="1" noChangeArrowheads="1"/>
          </p:cNvSpPr>
          <p:nvPr>
            <p:ph type="body" idx="4294967295"/>
          </p:nvPr>
        </p:nvSpPr>
        <p:spPr>
          <a:xfrm>
            <a:off x="785813" y="1214438"/>
            <a:ext cx="8358187" cy="5454650"/>
          </a:xfrm>
        </p:spPr>
        <p:txBody>
          <a:bodyPr/>
          <a:lstStyle/>
          <a:p>
            <a:pPr eaLnBrk="1" hangingPunct="1"/>
            <a:r>
              <a:rPr lang="pt-BR" smtClean="0"/>
              <a:t>Taguspark</a:t>
            </a:r>
          </a:p>
        </p:txBody>
      </p:sp>
      <p:pic>
        <p:nvPicPr>
          <p:cNvPr id="62468" name="Picture 5" descr="bcp_15_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3317875"/>
            <a:ext cx="5003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7" descr="isq_0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60575"/>
            <a:ext cx="4284663"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8"/>
          <p:cNvSpPr>
            <a:spLocks noChangeArrowheads="1"/>
          </p:cNvSpPr>
          <p:nvPr/>
        </p:nvSpPr>
        <p:spPr bwMode="auto">
          <a:xfrm>
            <a:off x="5003800" y="941388"/>
            <a:ext cx="396081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spcBef>
                <a:spcPct val="20000"/>
              </a:spcBef>
              <a:buFontTx/>
              <a:buChar char="-"/>
            </a:pPr>
            <a:r>
              <a:rPr lang="pt-BR" sz="2000"/>
              <a:t>Área de 111 hectares</a:t>
            </a:r>
            <a:r>
              <a:rPr lang="en-US" sz="2000"/>
              <a:t> </a:t>
            </a:r>
          </a:p>
          <a:p>
            <a:pPr>
              <a:spcBef>
                <a:spcPct val="20000"/>
              </a:spcBef>
              <a:buFontTx/>
              <a:buChar char="-"/>
            </a:pPr>
            <a:r>
              <a:rPr lang="en-US" sz="2000"/>
              <a:t>Lançado em 1995</a:t>
            </a:r>
          </a:p>
          <a:p>
            <a:pPr>
              <a:spcBef>
                <a:spcPct val="20000"/>
              </a:spcBef>
              <a:buFontTx/>
              <a:buChar char="-"/>
            </a:pPr>
            <a:r>
              <a:rPr lang="en-US" sz="2000"/>
              <a:t>Setores prioritários: </a:t>
            </a:r>
            <a:r>
              <a:rPr lang="pt-BR" sz="2000"/>
              <a:t>ao setor.de telecomunicação, eletrônica e tecnologias da informação</a:t>
            </a:r>
            <a:r>
              <a:rPr lang="en-US" sz="2000"/>
              <a:t> </a:t>
            </a:r>
          </a:p>
        </p:txBody>
      </p:sp>
      <p:sp>
        <p:nvSpPr>
          <p:cNvPr id="62471" name="Text Box 7">
            <a:hlinkClick r:id="" action="ppaction://noaction"/>
          </p:cNvPr>
          <p:cNvSpPr txBox="1">
            <a:spLocks noChangeArrowheads="1"/>
          </p:cNvSpPr>
          <p:nvPr/>
        </p:nvSpPr>
        <p:spPr bwMode="auto">
          <a:xfrm>
            <a:off x="900113" y="6499225"/>
            <a:ext cx="1296987" cy="314325"/>
          </a:xfrm>
          <a:prstGeom prst="rect">
            <a:avLst/>
          </a:prstGeom>
          <a:noFill/>
          <a:ln w="9525">
            <a:solidFill>
              <a:srgbClr val="010014"/>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a:solidFill>
                  <a:srgbClr val="010014"/>
                </a:solidFill>
              </a:rPr>
              <a:t>Voltar</a:t>
            </a:r>
          </a:p>
        </p:txBody>
      </p:sp>
    </p:spTree>
    <p:extLst>
      <p:ext uri="{BB962C8B-B14F-4D97-AF65-F5344CB8AC3E}">
        <p14:creationId xmlns:p14="http://schemas.microsoft.com/office/powerpoint/2010/main" val="166716044"/>
      </p:ext>
    </p:extLst>
  </p:cSld>
  <p:clrMapOvr>
    <a:masterClrMapping/>
  </p:clrMapOvr>
  <p:transition>
    <p:spli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785813" y="71438"/>
            <a:ext cx="8358187" cy="1143000"/>
          </a:xfrm>
        </p:spPr>
        <p:txBody>
          <a:bodyPr/>
          <a:lstStyle/>
          <a:p>
            <a:pPr eaLnBrk="1" hangingPunct="1"/>
            <a:r>
              <a:rPr lang="pt-BR" sz="3600" smtClean="0"/>
              <a:t>Espanha</a:t>
            </a:r>
          </a:p>
        </p:txBody>
      </p:sp>
      <p:sp>
        <p:nvSpPr>
          <p:cNvPr id="63491" name="Rectangle 3"/>
          <p:cNvSpPr>
            <a:spLocks noGrp="1" noChangeArrowheads="1"/>
          </p:cNvSpPr>
          <p:nvPr>
            <p:ph type="body" idx="4294967295"/>
          </p:nvPr>
        </p:nvSpPr>
        <p:spPr>
          <a:xfrm>
            <a:off x="0" y="1096963"/>
            <a:ext cx="7162800" cy="4419600"/>
          </a:xfrm>
        </p:spPr>
        <p:txBody>
          <a:bodyPr/>
          <a:lstStyle/>
          <a:p>
            <a:pPr eaLnBrk="1" hangingPunct="1"/>
            <a:r>
              <a:rPr lang="pt-BR" sz="2800" smtClean="0"/>
              <a:t>Parque Tecnológico de Andaluzia</a:t>
            </a:r>
            <a:r>
              <a:rPr lang="en-US" sz="2800" smtClean="0"/>
              <a:t> </a:t>
            </a:r>
            <a:endParaRPr lang="pt-BR" sz="2800" smtClean="0"/>
          </a:p>
        </p:txBody>
      </p:sp>
      <p:sp>
        <p:nvSpPr>
          <p:cNvPr id="63492" name="Text Box 5"/>
          <p:cNvSpPr txBox="1">
            <a:spLocks noChangeArrowheads="1"/>
          </p:cNvSpPr>
          <p:nvPr/>
        </p:nvSpPr>
        <p:spPr bwMode="auto">
          <a:xfrm>
            <a:off x="2987675" y="4672013"/>
            <a:ext cx="6049963"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buFontTx/>
              <a:buChar char="-"/>
            </a:pPr>
            <a:r>
              <a:rPr lang="pt-BR"/>
              <a:t>Área de aproximadamente 1,9 milhões de metros quadrados</a:t>
            </a:r>
          </a:p>
          <a:p>
            <a:pPr eaLnBrk="1" hangingPunct="1">
              <a:spcBef>
                <a:spcPct val="50000"/>
              </a:spcBef>
              <a:buFontTx/>
              <a:buChar char="-"/>
            </a:pPr>
            <a:r>
              <a:rPr lang="pt-BR"/>
              <a:t>Concebido em 1988.</a:t>
            </a:r>
          </a:p>
          <a:p>
            <a:pPr eaLnBrk="1" hangingPunct="1">
              <a:spcBef>
                <a:spcPct val="50000"/>
              </a:spcBef>
              <a:buFontTx/>
              <a:buChar char="-"/>
            </a:pPr>
            <a:r>
              <a:rPr lang="pt-BR"/>
              <a:t> O setor mais desenvolvido: telecomunicações, mas não há restrições (deve existir atividades de P&amp;D). </a:t>
            </a:r>
          </a:p>
          <a:p>
            <a:pPr eaLnBrk="1" hangingPunct="1">
              <a:spcBef>
                <a:spcPct val="50000"/>
              </a:spcBef>
              <a:buFontTx/>
              <a:buChar char="-"/>
            </a:pPr>
            <a:r>
              <a:rPr lang="pt-BR"/>
              <a:t> Cerca de 300 empresas instaladas, que geram por volta de 4.500 empregos</a:t>
            </a:r>
            <a:r>
              <a:rPr lang="en-US"/>
              <a:t> </a:t>
            </a:r>
            <a:endParaRPr lang="pt-BR"/>
          </a:p>
        </p:txBody>
      </p:sp>
      <p:pic>
        <p:nvPicPr>
          <p:cNvPr id="63493" name="Picture 7" descr="5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6838"/>
            <a:ext cx="298608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9" descr="5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1700213"/>
            <a:ext cx="529272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7">
            <a:hlinkClick r:id="" action="ppaction://noaction"/>
          </p:cNvPr>
          <p:cNvSpPr txBox="1">
            <a:spLocks noChangeArrowheads="1"/>
          </p:cNvSpPr>
          <p:nvPr/>
        </p:nvSpPr>
        <p:spPr bwMode="auto">
          <a:xfrm>
            <a:off x="7812088" y="6499225"/>
            <a:ext cx="1296987" cy="314325"/>
          </a:xfrm>
          <a:prstGeom prst="rect">
            <a:avLst/>
          </a:prstGeom>
          <a:noFill/>
          <a:ln w="9525">
            <a:solidFill>
              <a:srgbClr val="010014"/>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dirty="0">
                <a:solidFill>
                  <a:srgbClr val="010014"/>
                </a:solidFill>
              </a:rPr>
              <a:t>Voltar</a:t>
            </a:r>
          </a:p>
        </p:txBody>
      </p:sp>
    </p:spTree>
    <p:extLst>
      <p:ext uri="{BB962C8B-B14F-4D97-AF65-F5344CB8AC3E}">
        <p14:creationId xmlns:p14="http://schemas.microsoft.com/office/powerpoint/2010/main" val="2900988863"/>
      </p:ext>
    </p:extLst>
  </p:cSld>
  <p:clrMapOvr>
    <a:masterClrMapping/>
  </p:clrMapOvr>
  <p:transition>
    <p:spli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0" y="-9525"/>
            <a:ext cx="7162800" cy="990600"/>
          </a:xfrm>
        </p:spPr>
        <p:txBody>
          <a:bodyPr/>
          <a:lstStyle/>
          <a:p>
            <a:pPr eaLnBrk="1" hangingPunct="1"/>
            <a:r>
              <a:rPr lang="pt-BR" sz="3600" smtClean="0"/>
              <a:t>Estados Unidos</a:t>
            </a:r>
          </a:p>
        </p:txBody>
      </p:sp>
      <p:sp>
        <p:nvSpPr>
          <p:cNvPr id="43011" name="Rectangle 3"/>
          <p:cNvSpPr>
            <a:spLocks noGrp="1" noChangeArrowheads="1"/>
          </p:cNvSpPr>
          <p:nvPr>
            <p:ph type="body" idx="4294967295"/>
          </p:nvPr>
        </p:nvSpPr>
        <p:spPr>
          <a:xfrm>
            <a:off x="0" y="1052513"/>
            <a:ext cx="7162800" cy="4419600"/>
          </a:xfrm>
        </p:spPr>
        <p:txBody>
          <a:bodyPr/>
          <a:lstStyle/>
          <a:p>
            <a:pPr eaLnBrk="1" hangingPunct="1">
              <a:defRPr/>
            </a:pPr>
            <a:r>
              <a:rPr lang="pt-BR" sz="2800" dirty="0" err="1" smtClean="0"/>
              <a:t>Research</a:t>
            </a:r>
            <a:r>
              <a:rPr lang="pt-BR" sz="2800" dirty="0" smtClean="0"/>
              <a:t> </a:t>
            </a:r>
            <a:r>
              <a:rPr lang="pt-BR" sz="2800" dirty="0" err="1" smtClean="0"/>
              <a:t>Triangle</a:t>
            </a:r>
            <a:r>
              <a:rPr lang="pt-BR" sz="2800" dirty="0" smtClean="0"/>
              <a:t> Park</a:t>
            </a:r>
          </a:p>
          <a:p>
            <a:pPr lvl="1" eaLnBrk="1" hangingPunct="1">
              <a:defRPr/>
            </a:pPr>
            <a:endParaRPr lang="pt-BR" sz="2400" dirty="0" smtClean="0">
              <a:solidFill>
                <a:schemeClr val="tx2">
                  <a:lumMod val="75000"/>
                </a:schemeClr>
              </a:solidFill>
            </a:endParaRPr>
          </a:p>
        </p:txBody>
      </p:sp>
      <p:sp>
        <p:nvSpPr>
          <p:cNvPr id="64516" name="Text Box 4"/>
          <p:cNvSpPr txBox="1">
            <a:spLocks noChangeArrowheads="1"/>
          </p:cNvSpPr>
          <p:nvPr/>
        </p:nvSpPr>
        <p:spPr bwMode="auto">
          <a:xfrm>
            <a:off x="3708400" y="4076700"/>
            <a:ext cx="5327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eaLnBrk="1" hangingPunct="1">
              <a:spcBef>
                <a:spcPct val="50000"/>
              </a:spcBef>
              <a:buFontTx/>
              <a:buChar char="-"/>
            </a:pPr>
            <a:r>
              <a:rPr lang="en-US" sz="1800"/>
              <a:t>Área de 7.000 acres</a:t>
            </a:r>
          </a:p>
          <a:p>
            <a:pPr algn="r" eaLnBrk="1" hangingPunct="1">
              <a:spcBef>
                <a:spcPct val="50000"/>
              </a:spcBef>
              <a:buFontTx/>
              <a:buChar char="-"/>
            </a:pPr>
            <a:r>
              <a:rPr lang="en-US" sz="1800"/>
              <a:t>Setor principal:  biotecnologia. </a:t>
            </a:r>
          </a:p>
          <a:p>
            <a:pPr algn="r" eaLnBrk="1" hangingPunct="1">
              <a:spcBef>
                <a:spcPct val="50000"/>
              </a:spcBef>
              <a:buFontTx/>
              <a:buChar char="-"/>
            </a:pPr>
            <a:r>
              <a:rPr lang="en-US" sz="1800"/>
              <a:t>- Aproximadamente 145 empresas instaladas</a:t>
            </a:r>
          </a:p>
          <a:p>
            <a:pPr algn="r" eaLnBrk="1" hangingPunct="1">
              <a:spcBef>
                <a:spcPct val="50000"/>
              </a:spcBef>
              <a:buFontTx/>
              <a:buChar char="-"/>
            </a:pPr>
            <a:r>
              <a:rPr lang="en-US" sz="1800"/>
              <a:t>-119 entidades relacionadas à P&amp;D</a:t>
            </a:r>
          </a:p>
          <a:p>
            <a:pPr algn="r" eaLnBrk="1" hangingPunct="1">
              <a:spcBef>
                <a:spcPct val="50000"/>
              </a:spcBef>
              <a:buFontTx/>
              <a:buChar char="-"/>
            </a:pPr>
            <a:r>
              <a:rPr lang="en-US" sz="1800"/>
              <a:t>39.000 funcionários trabalhando  (82% alocados em empresas multinacionais </a:t>
            </a:r>
            <a:endParaRPr lang="pt-BR" sz="1800"/>
          </a:p>
        </p:txBody>
      </p:sp>
      <p:pic>
        <p:nvPicPr>
          <p:cNvPr id="64517" name="Picture 6" descr="central_01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773238"/>
            <a:ext cx="57150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8" descr="main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276475"/>
            <a:ext cx="32988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0" descr="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988" y="44450"/>
            <a:ext cx="3024187"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 Box 8">
            <a:hlinkClick r:id="" action="ppaction://noaction"/>
          </p:cNvPr>
          <p:cNvSpPr txBox="1">
            <a:spLocks noChangeArrowheads="1"/>
          </p:cNvSpPr>
          <p:nvPr/>
        </p:nvSpPr>
        <p:spPr bwMode="auto">
          <a:xfrm>
            <a:off x="7812088" y="6499225"/>
            <a:ext cx="1296987" cy="314325"/>
          </a:xfrm>
          <a:prstGeom prst="rect">
            <a:avLst/>
          </a:prstGeom>
          <a:noFill/>
          <a:ln w="9525">
            <a:solidFill>
              <a:srgbClr val="010014"/>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a:solidFill>
                  <a:srgbClr val="010014"/>
                </a:solidFill>
              </a:rPr>
              <a:t>Voltar</a:t>
            </a:r>
          </a:p>
        </p:txBody>
      </p:sp>
    </p:spTree>
    <p:extLst>
      <p:ext uri="{BB962C8B-B14F-4D97-AF65-F5344CB8AC3E}">
        <p14:creationId xmlns:p14="http://schemas.microsoft.com/office/powerpoint/2010/main" val="846487856"/>
      </p:ext>
    </p:extLst>
  </p:cSld>
  <p:clrMapOvr>
    <a:masterClrMapping/>
  </p:clrMapOvr>
  <p:transition>
    <p:spli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785813" y="71438"/>
            <a:ext cx="8358187" cy="1143000"/>
          </a:xfrm>
        </p:spPr>
        <p:txBody>
          <a:bodyPr/>
          <a:lstStyle/>
          <a:p>
            <a:pPr eaLnBrk="1" hangingPunct="1"/>
            <a:r>
              <a:rPr lang="pt-BR" sz="3600" smtClean="0"/>
              <a:t>Reino Unido</a:t>
            </a:r>
          </a:p>
        </p:txBody>
      </p:sp>
      <p:sp>
        <p:nvSpPr>
          <p:cNvPr id="65539" name="Rectangle 3"/>
          <p:cNvSpPr>
            <a:spLocks noGrp="1" noChangeArrowheads="1"/>
          </p:cNvSpPr>
          <p:nvPr>
            <p:ph type="body" idx="4294967295"/>
          </p:nvPr>
        </p:nvSpPr>
        <p:spPr>
          <a:xfrm>
            <a:off x="1981200" y="1412875"/>
            <a:ext cx="7162800" cy="4419600"/>
          </a:xfrm>
        </p:spPr>
        <p:txBody>
          <a:bodyPr/>
          <a:lstStyle/>
          <a:p>
            <a:pPr eaLnBrk="1" hangingPunct="1"/>
            <a:r>
              <a:rPr lang="pt-BR" sz="2800" dirty="0" smtClean="0">
                <a:solidFill>
                  <a:srgbClr val="00B050"/>
                </a:solidFill>
              </a:rPr>
              <a:t>Warwick Science Park</a:t>
            </a:r>
          </a:p>
          <a:p>
            <a:pPr lvl="1" eaLnBrk="1" hangingPunct="1"/>
            <a:r>
              <a:rPr lang="pt-BR" sz="2400" dirty="0" smtClean="0">
                <a:solidFill>
                  <a:srgbClr val="00B050"/>
                </a:solidFill>
              </a:rPr>
              <a:t>Iniciou suas atividades em 1984</a:t>
            </a:r>
          </a:p>
          <a:p>
            <a:pPr lvl="1" eaLnBrk="1" hangingPunct="1"/>
            <a:r>
              <a:rPr lang="pt-BR" sz="2400" dirty="0" smtClean="0">
                <a:solidFill>
                  <a:srgbClr val="00B050"/>
                </a:solidFill>
              </a:rPr>
              <a:t>Possui uma área de 120 mil m</a:t>
            </a:r>
            <a:r>
              <a:rPr lang="pt-BR" sz="2400" baseline="30000" dirty="0" smtClean="0">
                <a:solidFill>
                  <a:srgbClr val="00B050"/>
                </a:solidFill>
              </a:rPr>
              <a:t>2</a:t>
            </a:r>
          </a:p>
          <a:p>
            <a:pPr lvl="1" eaLnBrk="1" hangingPunct="1"/>
            <a:r>
              <a:rPr lang="pt-BR" sz="2400" dirty="0" smtClean="0">
                <a:solidFill>
                  <a:srgbClr val="00B050"/>
                </a:solidFill>
              </a:rPr>
              <a:t>Abriga 125 empresas</a:t>
            </a:r>
          </a:p>
        </p:txBody>
      </p:sp>
      <p:pic>
        <p:nvPicPr>
          <p:cNvPr id="65540" name="Picture 5" descr="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9363"/>
            <a:ext cx="9144000"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5">
            <a:hlinkClick r:id="" action="ppaction://noaction"/>
          </p:cNvPr>
          <p:cNvSpPr txBox="1">
            <a:spLocks noChangeArrowheads="1"/>
          </p:cNvSpPr>
          <p:nvPr/>
        </p:nvSpPr>
        <p:spPr bwMode="auto">
          <a:xfrm>
            <a:off x="7667625" y="3357563"/>
            <a:ext cx="1296988" cy="314325"/>
          </a:xfrm>
          <a:prstGeom prst="rect">
            <a:avLst/>
          </a:prstGeom>
          <a:noFill/>
          <a:ln w="9525">
            <a:solidFill>
              <a:srgbClr val="010014"/>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a:solidFill>
                  <a:srgbClr val="010014"/>
                </a:solidFill>
              </a:rPr>
              <a:t>Voltar</a:t>
            </a:r>
          </a:p>
        </p:txBody>
      </p:sp>
    </p:spTree>
    <p:extLst>
      <p:ext uri="{BB962C8B-B14F-4D97-AF65-F5344CB8AC3E}">
        <p14:creationId xmlns:p14="http://schemas.microsoft.com/office/powerpoint/2010/main" val="222476110"/>
      </p:ext>
    </p:extLst>
  </p:cSld>
  <p:clrMapOvr>
    <a:masterClrMapping/>
  </p:clrMapOvr>
  <p:transition>
    <p:spli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0" y="404813"/>
            <a:ext cx="1738313" cy="514350"/>
          </a:xfrm>
        </p:spPr>
        <p:txBody>
          <a:bodyPr anchor="b">
            <a:normAutofit fontScale="90000"/>
          </a:bodyPr>
          <a:lstStyle/>
          <a:p>
            <a:r>
              <a:rPr lang="pt-BR" sz="3400" b="1" smtClean="0"/>
              <a:t>Japão</a:t>
            </a:r>
          </a:p>
        </p:txBody>
      </p:sp>
      <p:sp>
        <p:nvSpPr>
          <p:cNvPr id="66563" name="Espaço Reservado para Conteúdo 8"/>
          <p:cNvSpPr>
            <a:spLocks noGrp="1"/>
          </p:cNvSpPr>
          <p:nvPr>
            <p:ph idx="4294967295"/>
          </p:nvPr>
        </p:nvSpPr>
        <p:spPr>
          <a:xfrm>
            <a:off x="4032250" y="3071813"/>
            <a:ext cx="5111750" cy="3714750"/>
          </a:xfrm>
        </p:spPr>
        <p:txBody>
          <a:bodyPr/>
          <a:lstStyle/>
          <a:p>
            <a:pPr algn="r">
              <a:buFontTx/>
              <a:buChar char="-"/>
            </a:pPr>
            <a:r>
              <a:rPr lang="pt-BR" sz="1600" smtClean="0"/>
              <a:t>Área de 28.400ha (NE de Tokio )</a:t>
            </a:r>
          </a:p>
          <a:p>
            <a:pPr algn="r">
              <a:buFontTx/>
              <a:buChar char="-"/>
            </a:pPr>
            <a:r>
              <a:rPr lang="pt-BR" sz="1600" smtClean="0"/>
              <a:t> 46 instituições de pesquisa nacionais e educacionais.</a:t>
            </a:r>
          </a:p>
          <a:p>
            <a:pPr algn="r">
              <a:buFontTx/>
              <a:buChar char="-"/>
            </a:pPr>
            <a:r>
              <a:rPr lang="pt-BR" sz="1600" smtClean="0"/>
              <a:t>Cerca de 13.000 funcionários trabalham nos institutos nacionais, sendo que 8.500 são pesquisadores </a:t>
            </a:r>
          </a:p>
          <a:p>
            <a:pPr algn="r">
              <a:buFontTx/>
              <a:buChar char="-"/>
            </a:pPr>
            <a:r>
              <a:rPr lang="pt-BR" sz="1600" smtClean="0"/>
              <a:t> Diversas Instituições de pesquisa privadas:</a:t>
            </a:r>
          </a:p>
          <a:p>
            <a:pPr lvl="1" algn="r"/>
            <a:r>
              <a:rPr lang="pt-BR" sz="1600" smtClean="0"/>
              <a:t> principalmente da área de medicina, química, eletrônica e elétrica, engenharia mecânica e construção. </a:t>
            </a:r>
          </a:p>
          <a:p>
            <a:pPr lvl="1" algn="r">
              <a:buFontTx/>
              <a:buChar char="-"/>
            </a:pPr>
            <a:r>
              <a:rPr lang="pt-BR" sz="1600" smtClean="0"/>
              <a:t>cerca de 4.500 pesquisadores). </a:t>
            </a:r>
          </a:p>
          <a:p>
            <a:pPr algn="r"/>
            <a:endParaRPr lang="pt-BR" sz="1600" smtClean="0"/>
          </a:p>
        </p:txBody>
      </p:sp>
      <p:sp>
        <p:nvSpPr>
          <p:cNvPr id="66564" name="Rectangle 3"/>
          <p:cNvSpPr>
            <a:spLocks noGrp="1" noChangeArrowheads="1"/>
          </p:cNvSpPr>
          <p:nvPr>
            <p:ph type="body" sz="half" idx="4294967295"/>
          </p:nvPr>
        </p:nvSpPr>
        <p:spPr>
          <a:xfrm>
            <a:off x="0" y="1557338"/>
            <a:ext cx="3816350" cy="431800"/>
          </a:xfrm>
        </p:spPr>
        <p:txBody>
          <a:bodyPr>
            <a:normAutofit fontScale="92500" lnSpcReduction="20000"/>
          </a:bodyPr>
          <a:lstStyle/>
          <a:p>
            <a:pPr marL="0" indent="0">
              <a:buFontTx/>
              <a:buNone/>
            </a:pPr>
            <a:r>
              <a:rPr lang="pt-BR" sz="2800" smtClean="0"/>
              <a:t>Tsukuba Science City </a:t>
            </a:r>
          </a:p>
        </p:txBody>
      </p:sp>
      <p:pic>
        <p:nvPicPr>
          <p:cNvPr id="66565" name="Picture 5" descr="Tsukuba Science 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0"/>
            <a:ext cx="4500562"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7" descr="Tsukuba's radio telescope (tsukuba_space_city_4574.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89350"/>
            <a:ext cx="47529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Text Box 7">
            <a:hlinkClick r:id="" action="ppaction://noaction"/>
          </p:cNvPr>
          <p:cNvSpPr txBox="1">
            <a:spLocks noChangeArrowheads="1"/>
          </p:cNvSpPr>
          <p:nvPr/>
        </p:nvSpPr>
        <p:spPr bwMode="auto">
          <a:xfrm>
            <a:off x="7667625" y="6381750"/>
            <a:ext cx="1296988" cy="314325"/>
          </a:xfrm>
          <a:prstGeom prst="rect">
            <a:avLst/>
          </a:prstGeom>
          <a:noFill/>
          <a:ln w="9525">
            <a:solidFill>
              <a:srgbClr val="010014"/>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a:solidFill>
                  <a:srgbClr val="010014"/>
                </a:solidFill>
              </a:rPr>
              <a:t>Voltar</a:t>
            </a:r>
          </a:p>
        </p:txBody>
      </p:sp>
    </p:spTree>
    <p:extLst>
      <p:ext uri="{BB962C8B-B14F-4D97-AF65-F5344CB8AC3E}">
        <p14:creationId xmlns:p14="http://schemas.microsoft.com/office/powerpoint/2010/main" val="2312299279"/>
      </p:ext>
    </p:extLst>
  </p:cSld>
  <p:clrMapOvr>
    <a:masterClrMapping/>
  </p:clrMapOvr>
  <p:transition>
    <p:spli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9001125" cy="1447800"/>
          </a:xfrm>
        </p:spPr>
        <p:txBody>
          <a:bodyPr/>
          <a:lstStyle/>
          <a:p>
            <a:r>
              <a:rPr lang="pt-BR" sz="4000" smtClean="0"/>
              <a:t>Hsinchu Science Park - Taiwan</a:t>
            </a:r>
          </a:p>
        </p:txBody>
      </p:sp>
      <p:pic>
        <p:nvPicPr>
          <p:cNvPr id="67587" name="Picture 5" descr="IMG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3500438"/>
            <a:ext cx="437832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68413"/>
            <a:ext cx="439261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7"/>
          <p:cNvSpPr txBox="1">
            <a:spLocks noChangeArrowheads="1"/>
          </p:cNvSpPr>
          <p:nvPr/>
        </p:nvSpPr>
        <p:spPr bwMode="auto">
          <a:xfrm>
            <a:off x="4787900" y="1412875"/>
            <a:ext cx="43561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buFontTx/>
              <a:buChar char="-"/>
            </a:pPr>
            <a:r>
              <a:rPr lang="pt-BR" sz="1800"/>
              <a:t>700 hectares</a:t>
            </a:r>
          </a:p>
          <a:p>
            <a:pPr algn="ctr" eaLnBrk="1" hangingPunct="1">
              <a:spcBef>
                <a:spcPct val="50000"/>
              </a:spcBef>
              <a:buFontTx/>
              <a:buChar char="-"/>
            </a:pPr>
            <a:r>
              <a:rPr lang="pt-BR" sz="1800"/>
              <a:t> 400 empresas de alta tecnologia</a:t>
            </a:r>
          </a:p>
          <a:p>
            <a:pPr algn="ctr" eaLnBrk="1" hangingPunct="1">
              <a:spcBef>
                <a:spcPct val="50000"/>
              </a:spcBef>
              <a:buFontTx/>
              <a:buChar char="-"/>
            </a:pPr>
            <a:r>
              <a:rPr lang="pt-BR" sz="1800"/>
              <a:t> 111 mil empregos</a:t>
            </a:r>
          </a:p>
          <a:p>
            <a:pPr algn="ctr" eaLnBrk="1" hangingPunct="1">
              <a:spcBef>
                <a:spcPct val="50000"/>
              </a:spcBef>
              <a:buFontTx/>
              <a:buChar char="-"/>
            </a:pPr>
            <a:r>
              <a:rPr lang="pt-BR" sz="1800"/>
              <a:t> US$ 1,6 bilhões de investimento público</a:t>
            </a:r>
          </a:p>
        </p:txBody>
      </p:sp>
      <p:sp>
        <p:nvSpPr>
          <p:cNvPr id="67590" name="Text Box 8">
            <a:hlinkClick r:id="" action="ppaction://noaction"/>
          </p:cNvPr>
          <p:cNvSpPr txBox="1">
            <a:spLocks noChangeArrowheads="1"/>
          </p:cNvSpPr>
          <p:nvPr/>
        </p:nvSpPr>
        <p:spPr bwMode="auto">
          <a:xfrm>
            <a:off x="1042988" y="6453188"/>
            <a:ext cx="1296987" cy="314325"/>
          </a:xfrm>
          <a:prstGeom prst="rect">
            <a:avLst/>
          </a:prstGeom>
          <a:noFill/>
          <a:ln w="9525">
            <a:solidFill>
              <a:srgbClr val="010014"/>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a:solidFill>
                  <a:srgbClr val="010014"/>
                </a:solidFill>
              </a:rPr>
              <a:t>Voltar</a:t>
            </a:r>
          </a:p>
        </p:txBody>
      </p:sp>
    </p:spTree>
    <p:extLst>
      <p:ext uri="{BB962C8B-B14F-4D97-AF65-F5344CB8AC3E}">
        <p14:creationId xmlns:p14="http://schemas.microsoft.com/office/powerpoint/2010/main" val="1896640920"/>
      </p:ext>
    </p:extLst>
  </p:cSld>
  <p:clrMapOvr>
    <a:masterClrMapping/>
  </p:clrMapOvr>
  <p:transition>
    <p:spli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46113" y="44450"/>
            <a:ext cx="7916862" cy="990600"/>
          </a:xfrm>
        </p:spPr>
        <p:txBody>
          <a:bodyPr/>
          <a:lstStyle/>
          <a:p>
            <a:pPr eaLnBrk="1" hangingPunct="1"/>
            <a:r>
              <a:rPr lang="pt-BR" smtClean="0"/>
              <a:t>Habitats de Inovação</a:t>
            </a:r>
          </a:p>
        </p:txBody>
      </p:sp>
      <p:graphicFrame>
        <p:nvGraphicFramePr>
          <p:cNvPr id="15405" name="Group 45"/>
          <p:cNvGraphicFramePr>
            <a:graphicFrameLocks noGrp="1"/>
          </p:cNvGraphicFramePr>
          <p:nvPr>
            <p:extLst>
              <p:ext uri="{D42A27DB-BD31-4B8C-83A1-F6EECF244321}">
                <p14:modId xmlns:p14="http://schemas.microsoft.com/office/powerpoint/2010/main" val="2202414077"/>
              </p:ext>
            </p:extLst>
          </p:nvPr>
        </p:nvGraphicFramePr>
        <p:xfrm>
          <a:off x="0" y="1000125"/>
          <a:ext cx="9036050" cy="5062544"/>
        </p:xfrm>
        <a:graphic>
          <a:graphicData uri="http://schemas.openxmlformats.org/drawingml/2006/table">
            <a:tbl>
              <a:tblPr/>
              <a:tblGrid>
                <a:gridCol w="1444625"/>
                <a:gridCol w="1941513"/>
                <a:gridCol w="1555750"/>
                <a:gridCol w="2138362"/>
                <a:gridCol w="1955800"/>
              </a:tblGrid>
              <a:tr h="56828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1" i="0" u="none" strike="noStrike" cap="none" normalizeH="0" baseline="0" dirty="0" smtClean="0">
                          <a:ln>
                            <a:noFill/>
                          </a:ln>
                          <a:solidFill>
                            <a:schemeClr val="tx1"/>
                          </a:solidFill>
                          <a:effectLst/>
                          <a:latin typeface="Arial" charset="0"/>
                          <a:cs typeface="Times New Roman" pitchFamily="18" charset="0"/>
                        </a:rPr>
                        <a:t>Habitats de Inovação</a:t>
                      </a:r>
                      <a:endParaRPr kumimoji="0" lang="pt-BR" sz="1600" b="0" i="0" u="none" strike="noStrike" cap="none" normalizeH="0" baseline="0" dirty="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chemeClr val="tx1"/>
                          </a:solidFill>
                          <a:effectLst/>
                          <a:latin typeface="Arial" charset="0"/>
                          <a:cs typeface="Times New Roman" pitchFamily="18" charset="0"/>
                        </a:rPr>
                        <a:t>Disponibilidade de Mecanismos</a:t>
                      </a:r>
                      <a:endParaRPr kumimoji="0" lang="pt-BR" sz="1800" b="0" i="0" u="none" strike="noStrike" cap="none" normalizeH="0" baseline="0" smtClean="0">
                        <a:ln>
                          <a:noFill/>
                        </a:ln>
                        <a:solidFill>
                          <a:schemeClr val="tx1"/>
                        </a:solidFill>
                        <a:effectLst/>
                        <a:latin typeface="Arial" charset="0"/>
                        <a:cs typeface="Arial"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r>
              <a:tr h="2074702">
                <a:tc vMerge="1">
                  <a:txBody>
                    <a:bodyPr/>
                    <a:lstStyle/>
                    <a:p>
                      <a:endParaRPr lang="pt-B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Planejamento e gestão com o objetivo de preparar a região para superar os desafios da Sociedade do Conhecimento</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Promoção de sinergia entre os agentes de inovação na região</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Área para empresas de tecnologia, IP´s e centros de suporte, associados a serviços básicos e promoção de sinergia intra e extra-muros</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Áreas construídas, serviços básicos e promoção de sinergia intra e extra-muros para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star-up´s e grupos de pesquisa </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8229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dirty="0" smtClean="0">
                          <a:ln>
                            <a:noFill/>
                          </a:ln>
                          <a:solidFill>
                            <a:schemeClr val="tx1"/>
                          </a:solidFill>
                          <a:effectLst/>
                          <a:latin typeface="Arial" charset="0"/>
                          <a:cs typeface="Times New Roman" pitchFamily="18" charset="0"/>
                        </a:rPr>
                        <a:t>  Parques </a:t>
                      </a:r>
                      <a:r>
                        <a:rPr kumimoji="0" lang="pt-BR" sz="1600" b="0" i="0" u="none" strike="noStrike" cap="none" normalizeH="0" baseline="0" dirty="0" err="1" smtClean="0">
                          <a:ln>
                            <a:noFill/>
                          </a:ln>
                          <a:solidFill>
                            <a:schemeClr val="tx1"/>
                          </a:solidFill>
                          <a:effectLst/>
                          <a:latin typeface="Arial" charset="0"/>
                          <a:cs typeface="Times New Roman" pitchFamily="18" charset="0"/>
                        </a:rPr>
                        <a:t>Tecnologicos</a:t>
                      </a:r>
                      <a:endParaRPr kumimoji="0" lang="pt-BR" sz="1600" b="0" i="0" u="none" strike="noStrike" cap="none" normalizeH="0" baseline="0" dirty="0" smtClean="0">
                        <a:ln>
                          <a:noFill/>
                        </a:ln>
                        <a:solidFill>
                          <a:schemeClr val="tx1"/>
                        </a:solidFill>
                        <a:effectLst/>
                        <a:latin typeface="Arial" charset="0"/>
                        <a:cs typeface="Arial"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SIM</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SIM</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SIM</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SIM</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5698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Pólos</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NÃO</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SIM</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SIM</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SIM</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5791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Parques Científicos</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NÃO</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NÃO</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SIM</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SIM</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4476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Incubadoras</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NÃO</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NÃO</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smtClean="0">
                          <a:ln>
                            <a:noFill/>
                          </a:ln>
                          <a:solidFill>
                            <a:schemeClr val="tx1"/>
                          </a:solidFill>
                          <a:effectLst/>
                          <a:latin typeface="Arial" charset="0"/>
                          <a:cs typeface="Times New Roman" pitchFamily="18" charset="0"/>
                        </a:rPr>
                        <a:t>NÃO</a:t>
                      </a:r>
                      <a:endParaRPr kumimoji="0" lang="pt-BR" sz="1600" b="0" i="0" u="none" strike="noStrike" cap="none" normalizeH="0" baseline="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pt-BR" sz="1600" b="0" i="0" u="none" strike="noStrike" cap="none" normalizeH="0" baseline="0" dirty="0" smtClean="0">
                          <a:ln>
                            <a:noFill/>
                          </a:ln>
                          <a:solidFill>
                            <a:schemeClr val="tx1"/>
                          </a:solidFill>
                          <a:effectLst/>
                          <a:latin typeface="Arial" charset="0"/>
                          <a:cs typeface="Times New Roman" pitchFamily="18" charset="0"/>
                        </a:rPr>
                        <a:t>SIM</a:t>
                      </a:r>
                      <a:endParaRPr kumimoji="0" lang="pt-BR" sz="1600" b="0" i="0" u="none" strike="noStrike" cap="none" normalizeH="0" baseline="0" dirty="0" smtClean="0">
                        <a:ln>
                          <a:noFill/>
                        </a:ln>
                        <a:solidFill>
                          <a:schemeClr val="tx1"/>
                        </a:solidFill>
                        <a:effectLst/>
                        <a:latin typeface="Arial" charset="0"/>
                        <a:cs typeface="Arial" charset="0"/>
                      </a:endParaRPr>
                    </a:p>
                  </a:txBody>
                  <a:tcPr marT="45716" marB="4571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bl>
          </a:graphicData>
        </a:graphic>
      </p:graphicFrame>
      <p:sp>
        <p:nvSpPr>
          <p:cNvPr id="15403" name="Rectangle 190"/>
          <p:cNvSpPr>
            <a:spLocks noChangeArrowheads="1"/>
          </p:cNvSpPr>
          <p:nvPr/>
        </p:nvSpPr>
        <p:spPr bwMode="auto">
          <a:xfrm>
            <a:off x="6804025" y="6553200"/>
            <a:ext cx="23828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pt-BR" sz="1100">
                <a:cs typeface="Times New Roman" pitchFamily="18" charset="0"/>
              </a:rPr>
              <a:t>Fonte: Adaptado Laffitte (1996, p.6)</a:t>
            </a:r>
            <a:endParaRPr lang="pt-BR" sz="2400"/>
          </a:p>
        </p:txBody>
      </p:sp>
    </p:spTree>
    <p:extLst>
      <p:ext uri="{BB962C8B-B14F-4D97-AF65-F5344CB8AC3E}">
        <p14:creationId xmlns:p14="http://schemas.microsoft.com/office/powerpoint/2010/main" val="2285481293"/>
      </p:ext>
    </p:extLst>
  </p:cSld>
  <p:clrMapOvr>
    <a:masterClrMapping/>
  </p:clrMapOvr>
  <p:transition>
    <p:spli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900113" y="0"/>
            <a:ext cx="8101012" cy="1447800"/>
          </a:xfrm>
        </p:spPr>
        <p:txBody>
          <a:bodyPr/>
          <a:lstStyle/>
          <a:p>
            <a:pPr algn="l"/>
            <a:r>
              <a:rPr lang="pt-BR" sz="4000" smtClean="0"/>
              <a:t>Tecnopuc</a:t>
            </a:r>
          </a:p>
        </p:txBody>
      </p:sp>
      <p:pic>
        <p:nvPicPr>
          <p:cNvPr id="686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25538"/>
            <a:ext cx="42481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60350"/>
            <a:ext cx="336232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005263"/>
            <a:ext cx="385445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6"/>
          <p:cNvSpPr txBox="1">
            <a:spLocks noChangeArrowheads="1"/>
          </p:cNvSpPr>
          <p:nvPr/>
        </p:nvSpPr>
        <p:spPr bwMode="auto">
          <a:xfrm>
            <a:off x="611188" y="4437063"/>
            <a:ext cx="439420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800"/>
              <a:t>- 5,4 ha do Campus Central da PUCRS</a:t>
            </a:r>
          </a:p>
          <a:p>
            <a:pPr algn="ctr" eaLnBrk="1" hangingPunct="1">
              <a:spcBef>
                <a:spcPct val="50000"/>
              </a:spcBef>
              <a:buFontTx/>
              <a:buChar char="-"/>
            </a:pPr>
            <a:r>
              <a:rPr lang="pt-BR" sz="1800" b="1"/>
              <a:t>25 empresas</a:t>
            </a:r>
            <a:r>
              <a:rPr lang="pt-BR" sz="1800"/>
              <a:t>, além das incubadas na RAIAR</a:t>
            </a:r>
          </a:p>
          <a:p>
            <a:pPr algn="ctr" eaLnBrk="1" hangingPunct="1">
              <a:spcBef>
                <a:spcPct val="50000"/>
              </a:spcBef>
              <a:buFontTx/>
              <a:buChar char="-"/>
            </a:pPr>
            <a:r>
              <a:rPr lang="pt-BR" sz="1800"/>
              <a:t> </a:t>
            </a:r>
            <a:r>
              <a:rPr lang="pt-BR" sz="1800" b="1"/>
              <a:t>2.600 pessoas</a:t>
            </a:r>
            <a:r>
              <a:rPr lang="pt-BR" sz="1800"/>
              <a:t> em média no parque diariamente</a:t>
            </a:r>
          </a:p>
        </p:txBody>
      </p:sp>
      <p:sp>
        <p:nvSpPr>
          <p:cNvPr id="68615" name="Text Box 7">
            <a:hlinkClick r:id="" action="ppaction://noaction"/>
          </p:cNvPr>
          <p:cNvSpPr txBox="1">
            <a:spLocks noChangeArrowheads="1"/>
          </p:cNvSpPr>
          <p:nvPr/>
        </p:nvSpPr>
        <p:spPr bwMode="auto">
          <a:xfrm>
            <a:off x="1042988" y="6381750"/>
            <a:ext cx="1296987" cy="314325"/>
          </a:xfrm>
          <a:prstGeom prst="rect">
            <a:avLst/>
          </a:prstGeom>
          <a:noFill/>
          <a:ln w="9525">
            <a:solidFill>
              <a:srgbClr val="010014"/>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a:solidFill>
                  <a:srgbClr val="010014"/>
                </a:solidFill>
              </a:rPr>
              <a:t>Voltar</a:t>
            </a:r>
          </a:p>
        </p:txBody>
      </p:sp>
    </p:spTree>
    <p:extLst>
      <p:ext uri="{BB962C8B-B14F-4D97-AF65-F5344CB8AC3E}">
        <p14:creationId xmlns:p14="http://schemas.microsoft.com/office/powerpoint/2010/main" val="3217806564"/>
      </p:ext>
    </p:extLst>
  </p:cSld>
  <p:clrMapOvr>
    <a:masterClrMapping/>
  </p:clrMapOvr>
  <p:transition>
    <p:spli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9001125" cy="1447800"/>
          </a:xfrm>
        </p:spPr>
        <p:txBody>
          <a:bodyPr/>
          <a:lstStyle/>
          <a:p>
            <a:r>
              <a:rPr lang="pt-BR" sz="4000" smtClean="0"/>
              <a:t>Parque Tecnológico do Rio</a:t>
            </a:r>
          </a:p>
        </p:txBody>
      </p:sp>
      <p:pic>
        <p:nvPicPr>
          <p:cNvPr id="69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12875"/>
            <a:ext cx="439261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4221163"/>
            <a:ext cx="43259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5"/>
          <p:cNvSpPr txBox="1">
            <a:spLocks noChangeArrowheads="1"/>
          </p:cNvSpPr>
          <p:nvPr/>
        </p:nvSpPr>
        <p:spPr bwMode="auto">
          <a:xfrm>
            <a:off x="5219700" y="1368425"/>
            <a:ext cx="39243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a:t>- Área de 350 mil m dentro do Campus da UFRJ</a:t>
            </a:r>
          </a:p>
          <a:p>
            <a:pPr algn="ctr" eaLnBrk="1" hangingPunct="1">
              <a:spcBef>
                <a:spcPct val="50000"/>
              </a:spcBef>
            </a:pPr>
            <a:r>
              <a:rPr lang="pt-BR"/>
              <a:t>- Estimativa: </a:t>
            </a:r>
            <a:r>
              <a:rPr lang="pt-BR" b="1"/>
              <a:t>200 empresas</a:t>
            </a:r>
          </a:p>
          <a:p>
            <a:pPr algn="ctr" eaLnBrk="1" hangingPunct="1">
              <a:spcBef>
                <a:spcPct val="50000"/>
              </a:spcBef>
              <a:buFontTx/>
              <a:buChar char="-"/>
            </a:pPr>
            <a:r>
              <a:rPr lang="pt-BR"/>
              <a:t>Centros: o Centro de Pesquisa em Energia Elétrica (CEPEL) ,</a:t>
            </a:r>
          </a:p>
          <a:p>
            <a:pPr algn="ctr" eaLnBrk="1" hangingPunct="1">
              <a:spcBef>
                <a:spcPct val="50000"/>
              </a:spcBef>
              <a:buFontTx/>
              <a:buChar char="-"/>
            </a:pPr>
            <a:r>
              <a:rPr lang="pt-BR"/>
              <a:t>Centro de Tecnologia Mineral (CETEM),</a:t>
            </a:r>
          </a:p>
          <a:p>
            <a:pPr algn="ctr" eaLnBrk="1" hangingPunct="1">
              <a:spcBef>
                <a:spcPct val="50000"/>
              </a:spcBef>
              <a:buFontTx/>
              <a:buChar char="-"/>
            </a:pPr>
            <a:r>
              <a:rPr lang="pt-BR"/>
              <a:t> o Instituto de Engenharia Nuclear (IEN),  - o Centro de Pesquisas da Petrobras (CENPES)</a:t>
            </a:r>
          </a:p>
        </p:txBody>
      </p:sp>
      <p:sp>
        <p:nvSpPr>
          <p:cNvPr id="69638" name="Text Box 6">
            <a:hlinkClick r:id="" action="ppaction://noaction"/>
          </p:cNvPr>
          <p:cNvSpPr txBox="1">
            <a:spLocks noChangeArrowheads="1"/>
          </p:cNvSpPr>
          <p:nvPr/>
        </p:nvSpPr>
        <p:spPr bwMode="auto">
          <a:xfrm>
            <a:off x="1042988" y="6381750"/>
            <a:ext cx="1296987" cy="314325"/>
          </a:xfrm>
          <a:prstGeom prst="rect">
            <a:avLst/>
          </a:prstGeom>
          <a:noFill/>
          <a:ln w="9525">
            <a:solidFill>
              <a:srgbClr val="010014"/>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dirty="0">
                <a:solidFill>
                  <a:srgbClr val="010014"/>
                </a:solidFill>
              </a:rPr>
              <a:t>Voltar</a:t>
            </a:r>
          </a:p>
        </p:txBody>
      </p:sp>
    </p:spTree>
    <p:extLst>
      <p:ext uri="{BB962C8B-B14F-4D97-AF65-F5344CB8AC3E}">
        <p14:creationId xmlns:p14="http://schemas.microsoft.com/office/powerpoint/2010/main" val="3753980738"/>
      </p:ext>
    </p:extLst>
  </p:cSld>
  <p:clrMapOvr>
    <a:masterClrMapping/>
  </p:clrMapOvr>
  <p:transition>
    <p:spli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3789363"/>
            <a:ext cx="4668837"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title"/>
          </p:nvPr>
        </p:nvSpPr>
        <p:spPr>
          <a:xfrm>
            <a:off x="0" y="0"/>
            <a:ext cx="9001125" cy="1447800"/>
          </a:xfrm>
        </p:spPr>
        <p:txBody>
          <a:bodyPr/>
          <a:lstStyle/>
          <a:p>
            <a:r>
              <a:rPr lang="pt-BR" sz="4000" smtClean="0"/>
              <a:t>Parque Tecnológico de São José do Campos</a:t>
            </a:r>
          </a:p>
        </p:txBody>
      </p:sp>
      <p:pic>
        <p:nvPicPr>
          <p:cNvPr id="70660" name="Picture 4" descr="Fachada_Centro_Te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558925"/>
            <a:ext cx="5041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5"/>
          <p:cNvSpPr txBox="1">
            <a:spLocks noChangeArrowheads="1"/>
          </p:cNvSpPr>
          <p:nvPr/>
        </p:nvSpPr>
        <p:spPr bwMode="auto">
          <a:xfrm>
            <a:off x="1116013" y="6381750"/>
            <a:ext cx="1296987" cy="314325"/>
          </a:xfrm>
          <a:prstGeom prst="rect">
            <a:avLst/>
          </a:prstGeom>
          <a:noFill/>
          <a:ln w="9525">
            <a:solidFill>
              <a:srgbClr val="010014"/>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dirty="0">
                <a:solidFill>
                  <a:srgbClr val="010014"/>
                </a:solidFill>
              </a:rPr>
              <a:t>Voltar</a:t>
            </a:r>
          </a:p>
        </p:txBody>
      </p:sp>
    </p:spTree>
    <p:extLst>
      <p:ext uri="{BB962C8B-B14F-4D97-AF65-F5344CB8AC3E}">
        <p14:creationId xmlns:p14="http://schemas.microsoft.com/office/powerpoint/2010/main" val="1572280701"/>
      </p:ext>
    </p:extLst>
  </p:cSld>
  <p:clrMapOvr>
    <a:masterClrMapping/>
  </p:clrMapOvr>
  <p:transition>
    <p:spli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US" dirty="0" smtClean="0"/>
              <a:t>SUPERA </a:t>
            </a:r>
            <a:r>
              <a:rPr lang="en-US" dirty="0" err="1"/>
              <a:t>P</a:t>
            </a:r>
            <a:r>
              <a:rPr lang="en-US" dirty="0" err="1" smtClean="0"/>
              <a:t>arque</a:t>
            </a:r>
            <a:r>
              <a:rPr lang="en-US" dirty="0" smtClean="0"/>
              <a:t> de </a:t>
            </a:r>
            <a:r>
              <a:rPr lang="en-US" dirty="0" err="1" smtClean="0"/>
              <a:t>Inovac</a:t>
            </a:r>
            <a:r>
              <a:rPr lang="pt-BR" dirty="0" smtClean="0"/>
              <a:t>a</a:t>
            </a:r>
            <a:r>
              <a:rPr lang="en-US" dirty="0" smtClean="0"/>
              <a:t>o e </a:t>
            </a:r>
            <a:r>
              <a:rPr lang="en-US" dirty="0" err="1" smtClean="0"/>
              <a:t>Tecnologia</a:t>
            </a:r>
            <a:r>
              <a:rPr lang="en-US" dirty="0" smtClean="0"/>
              <a:t> de Ribeirao </a:t>
            </a:r>
            <a:r>
              <a:rPr lang="en-US" dirty="0" err="1" smtClean="0"/>
              <a:t>Preto</a:t>
            </a:r>
            <a:endParaRPr lang="pt-BR" dirty="0"/>
          </a:p>
        </p:txBody>
      </p:sp>
      <p:pic>
        <p:nvPicPr>
          <p:cNvPr id="3"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31762" y="2226174"/>
            <a:ext cx="8880475" cy="2405653"/>
          </a:xfrm>
          <a:prstGeom prst="rect">
            <a:avLst/>
          </a:prstGeom>
          <a:noFill/>
          <a:ln>
            <a:noFill/>
          </a:ln>
        </p:spPr>
      </p:pic>
    </p:spTree>
    <p:extLst>
      <p:ext uri="{BB962C8B-B14F-4D97-AF65-F5344CB8AC3E}">
        <p14:creationId xmlns:p14="http://schemas.microsoft.com/office/powerpoint/2010/main" val="3672766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US" dirty="0" smtClean="0"/>
              <a:t>SUPERA </a:t>
            </a:r>
            <a:r>
              <a:rPr lang="en-US" dirty="0" err="1"/>
              <a:t>P</a:t>
            </a:r>
            <a:r>
              <a:rPr lang="en-US" dirty="0" err="1" smtClean="0"/>
              <a:t>arque</a:t>
            </a:r>
            <a:r>
              <a:rPr lang="en-US" dirty="0" smtClean="0"/>
              <a:t> de </a:t>
            </a:r>
            <a:r>
              <a:rPr lang="en-US" dirty="0" err="1" smtClean="0"/>
              <a:t>Inovac</a:t>
            </a:r>
            <a:r>
              <a:rPr lang="pt-BR" dirty="0" smtClean="0"/>
              <a:t>a</a:t>
            </a:r>
            <a:r>
              <a:rPr lang="en-US" dirty="0" smtClean="0"/>
              <a:t>o e </a:t>
            </a:r>
            <a:r>
              <a:rPr lang="en-US" dirty="0" err="1" smtClean="0"/>
              <a:t>Tecnologia</a:t>
            </a:r>
            <a:r>
              <a:rPr lang="en-US" dirty="0" smtClean="0"/>
              <a:t> de Ribeirao </a:t>
            </a:r>
            <a:r>
              <a:rPr lang="en-US" dirty="0" err="1" smtClean="0"/>
              <a:t>Preto</a:t>
            </a:r>
            <a:endParaRPr lang="pt-BR" dirty="0"/>
          </a:p>
        </p:txBody>
      </p:sp>
      <p:pic>
        <p:nvPicPr>
          <p:cNvPr id="3"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455102" y="1664017"/>
            <a:ext cx="6861314" cy="4141247"/>
          </a:xfrm>
          <a:prstGeom prst="rect">
            <a:avLst/>
          </a:prstGeom>
          <a:noFill/>
          <a:ln>
            <a:noFill/>
          </a:ln>
        </p:spPr>
      </p:pic>
    </p:spTree>
    <p:extLst>
      <p:ext uri="{BB962C8B-B14F-4D97-AF65-F5344CB8AC3E}">
        <p14:creationId xmlns:p14="http://schemas.microsoft.com/office/powerpoint/2010/main" val="2971501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ítulo 3"/>
          <p:cNvSpPr>
            <a:spLocks noGrp="1"/>
          </p:cNvSpPr>
          <p:nvPr>
            <p:ph type="title"/>
          </p:nvPr>
        </p:nvSpPr>
        <p:spPr>
          <a:xfrm>
            <a:off x="1475656" y="44624"/>
            <a:ext cx="7488832" cy="6480720"/>
          </a:xfrm>
        </p:spPr>
        <p:txBody>
          <a:bodyPr>
            <a:normAutofit/>
          </a:bodyPr>
          <a:lstStyle/>
          <a:p>
            <a:pPr>
              <a:defRPr/>
            </a:pPr>
            <a:r>
              <a:rPr lang="pt-BR" sz="3200" dirty="0" smtClean="0">
                <a:effectLst>
                  <a:outerShdw blurRad="38100" dist="38100" dir="2700000" algn="tl">
                    <a:srgbClr val="000000"/>
                  </a:outerShdw>
                </a:effectLst>
              </a:rPr>
              <a:t>AFINAL... </a:t>
            </a:r>
            <a:br>
              <a:rPr lang="pt-BR" sz="3200" dirty="0" smtClean="0">
                <a:effectLst>
                  <a:outerShdw blurRad="38100" dist="38100" dir="2700000" algn="tl">
                    <a:srgbClr val="000000"/>
                  </a:outerShdw>
                </a:effectLst>
              </a:rPr>
            </a:br>
            <a:r>
              <a:rPr lang="pt-BR" sz="3200" dirty="0" smtClean="0">
                <a:effectLst>
                  <a:outerShdw blurRad="38100" dist="38100" dir="2700000" algn="tl">
                    <a:srgbClr val="000000"/>
                  </a:outerShdw>
                </a:effectLst>
              </a:rPr>
              <a:t/>
            </a:r>
            <a:br>
              <a:rPr lang="pt-BR" sz="3200" dirty="0" smtClean="0">
                <a:effectLst>
                  <a:outerShdw blurRad="38100" dist="38100" dir="2700000" algn="tl">
                    <a:srgbClr val="000000"/>
                  </a:outerShdw>
                </a:effectLst>
              </a:rPr>
            </a:br>
            <a:r>
              <a:rPr lang="pt-BR" sz="3200" dirty="0" smtClean="0">
                <a:effectLst>
                  <a:outerShdw blurRad="38100" dist="38100" dir="2700000" algn="tl">
                    <a:srgbClr val="000000"/>
                  </a:outerShdw>
                </a:effectLst>
              </a:rPr>
              <a:t>...COMO ORGANIZAR ESTE EMPREENDIMENTO DE NATUREZA TÃO DIFERENCIADA???</a:t>
            </a:r>
            <a:br>
              <a:rPr lang="pt-BR" sz="3200" dirty="0" smtClean="0">
                <a:effectLst>
                  <a:outerShdw blurRad="38100" dist="38100" dir="2700000" algn="tl">
                    <a:srgbClr val="000000"/>
                  </a:outerShdw>
                </a:effectLst>
              </a:rPr>
            </a:br>
            <a:r>
              <a:rPr lang="pt-BR" sz="3200" dirty="0" smtClean="0">
                <a:effectLst>
                  <a:outerShdw blurRad="38100" dist="38100" dir="2700000" algn="tl">
                    <a:srgbClr val="000000"/>
                  </a:outerShdw>
                </a:effectLst>
              </a:rPr>
              <a:t/>
            </a:r>
            <a:br>
              <a:rPr lang="pt-BR" sz="3200" dirty="0" smtClean="0">
                <a:effectLst>
                  <a:outerShdw blurRad="38100" dist="38100" dir="2700000" algn="tl">
                    <a:srgbClr val="000000"/>
                  </a:outerShdw>
                </a:effectLst>
              </a:rPr>
            </a:br>
            <a:r>
              <a:rPr lang="pt-BR" sz="3200" dirty="0" smtClean="0">
                <a:effectLst>
                  <a:outerShdw blurRad="38100" dist="38100" dir="2700000" algn="tl">
                    <a:srgbClr val="000000"/>
                  </a:outerShdw>
                </a:effectLst>
              </a:rPr>
              <a:t> ...DO QUE É CONSTITUIDO UM PARQUE ??? </a:t>
            </a:r>
            <a:br>
              <a:rPr lang="pt-BR" sz="3200" dirty="0" smtClean="0">
                <a:effectLst>
                  <a:outerShdw blurRad="38100" dist="38100" dir="2700000" algn="tl">
                    <a:srgbClr val="000000"/>
                  </a:outerShdw>
                </a:effectLst>
              </a:rPr>
            </a:br>
            <a:r>
              <a:rPr lang="pt-BR" sz="3200" dirty="0" smtClean="0">
                <a:effectLst>
                  <a:outerShdw blurRad="38100" dist="38100" dir="2700000" algn="tl">
                    <a:srgbClr val="000000"/>
                  </a:outerShdw>
                </a:effectLst>
              </a:rPr>
              <a:t/>
            </a:r>
            <a:br>
              <a:rPr lang="pt-BR" sz="3200" dirty="0" smtClean="0">
                <a:effectLst>
                  <a:outerShdw blurRad="38100" dist="38100" dir="2700000" algn="tl">
                    <a:srgbClr val="000000"/>
                  </a:outerShdw>
                </a:effectLst>
              </a:rPr>
            </a:br>
            <a:r>
              <a:rPr lang="pt-BR" sz="3200" dirty="0" smtClean="0">
                <a:effectLst>
                  <a:outerShdw blurRad="38100" dist="38100" dir="2700000" algn="tl">
                    <a:srgbClr val="000000"/>
                  </a:outerShdw>
                </a:effectLst>
              </a:rPr>
              <a:t>...PODE HAVER UM MODELO???</a:t>
            </a:r>
            <a:br>
              <a:rPr lang="pt-BR" sz="3200" dirty="0" smtClean="0">
                <a:effectLst>
                  <a:outerShdw blurRad="38100" dist="38100" dir="2700000" algn="tl">
                    <a:srgbClr val="000000"/>
                  </a:outerShdw>
                </a:effectLst>
              </a:rPr>
            </a:br>
            <a:r>
              <a:rPr lang="pt-BR" sz="3200" dirty="0" smtClean="0">
                <a:effectLst>
                  <a:outerShdw blurRad="38100" dist="38100" dir="2700000" algn="tl">
                    <a:srgbClr val="000000"/>
                  </a:outerShdw>
                </a:effectLst>
              </a:rPr>
              <a:t/>
            </a:r>
            <a:br>
              <a:rPr lang="pt-BR" sz="3200" dirty="0" smtClean="0">
                <a:effectLst>
                  <a:outerShdw blurRad="38100" dist="38100" dir="2700000" algn="tl">
                    <a:srgbClr val="000000"/>
                  </a:outerShdw>
                </a:effectLst>
              </a:rPr>
            </a:br>
            <a:r>
              <a:rPr lang="pt-BR" sz="3200" dirty="0" smtClean="0">
                <a:effectLst>
                  <a:outerShdw blurRad="38100" dist="38100" dir="2700000" algn="tl">
                    <a:srgbClr val="000000"/>
                  </a:outerShdw>
                </a:effectLst>
              </a:rPr>
              <a:t>... </a:t>
            </a:r>
            <a:r>
              <a:rPr lang="pt-BR" sz="3200" dirty="0" smtClean="0">
                <a:solidFill>
                  <a:schemeClr val="tx2">
                    <a:lumMod val="25000"/>
                  </a:schemeClr>
                </a:solidFill>
                <a:effectDag name="">
                  <a:cont type="tree" name="">
                    <a:effect ref="fillLine"/>
                    <a:outerShdw dist="38100" dir="13500000" algn="br">
                      <a:srgbClr val="FFD555"/>
                    </a:outerShdw>
                  </a:cont>
                  <a:cont type="tree" name="">
                    <a:effect ref="fillLine"/>
                    <a:outerShdw dist="38100" dir="2700000" algn="tl">
                      <a:srgbClr val="7A5B00"/>
                    </a:outerShdw>
                  </a:cont>
                  <a:effect ref="fillLine"/>
                </a:effectDag>
              </a:rPr>
              <a:t>O MODELO DA OPEN INNOVATION PODE COLABORAR???</a:t>
            </a:r>
          </a:p>
        </p:txBody>
      </p:sp>
    </p:spTree>
    <p:extLst>
      <p:ext uri="{BB962C8B-B14F-4D97-AF65-F5344CB8AC3E}">
        <p14:creationId xmlns:p14="http://schemas.microsoft.com/office/powerpoint/2010/main" val="457422998"/>
      </p:ext>
    </p:extLst>
  </p:cSld>
  <p:clrMapOvr>
    <a:masterClrMapping/>
  </p:clrMapOvr>
  <p:transition>
    <p:spli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Retângulo de cantos arredondados 249"/>
          <p:cNvSpPr/>
          <p:nvPr/>
        </p:nvSpPr>
        <p:spPr>
          <a:xfrm>
            <a:off x="785813" y="1500188"/>
            <a:ext cx="8358187" cy="5357812"/>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pt-BR" sz="1800"/>
          </a:p>
        </p:txBody>
      </p:sp>
      <p:sp>
        <p:nvSpPr>
          <p:cNvPr id="32771" name="Rectangle 2"/>
          <p:cNvSpPr>
            <a:spLocks noGrp="1" noChangeArrowheads="1"/>
          </p:cNvSpPr>
          <p:nvPr>
            <p:ph type="title"/>
          </p:nvPr>
        </p:nvSpPr>
        <p:spPr/>
        <p:txBody>
          <a:bodyPr/>
          <a:lstStyle/>
          <a:p>
            <a:pPr eaLnBrk="1" hangingPunct="1"/>
            <a:r>
              <a:rPr lang="pt-BR" sz="3600" smtClean="0"/>
              <a:t>Modelo Proposto pelo SPPT</a:t>
            </a:r>
          </a:p>
        </p:txBody>
      </p:sp>
      <p:grpSp>
        <p:nvGrpSpPr>
          <p:cNvPr id="32772" name="Grupo 200"/>
          <p:cNvGrpSpPr>
            <a:grpSpLocks/>
          </p:cNvGrpSpPr>
          <p:nvPr/>
        </p:nvGrpSpPr>
        <p:grpSpPr bwMode="auto">
          <a:xfrm>
            <a:off x="714375" y="1857375"/>
            <a:ext cx="8443913" cy="4857750"/>
            <a:chOff x="935431" y="1196975"/>
            <a:chExt cx="8637697" cy="5184775"/>
          </a:xfrm>
        </p:grpSpPr>
        <p:sp>
          <p:nvSpPr>
            <p:cNvPr id="32773" name="Text Box 7" descr="Diagonal para baixo clara"/>
            <p:cNvSpPr txBox="1">
              <a:spLocks noChangeArrowheads="1"/>
            </p:cNvSpPr>
            <p:nvPr/>
          </p:nvSpPr>
          <p:spPr bwMode="auto">
            <a:xfrm>
              <a:off x="2847975" y="2720975"/>
              <a:ext cx="2495550" cy="1201738"/>
            </a:xfrm>
            <a:prstGeom prst="rect">
              <a:avLst/>
            </a:prstGeom>
            <a:pattFill prst="ltDnDiag">
              <a:fgClr>
                <a:schemeClr val="accent1">
                  <a:alpha val="59999"/>
                </a:schemeClr>
              </a:fgClr>
              <a:bgClr>
                <a:schemeClr val="bg1">
                  <a:alpha val="59999"/>
                </a:schemeClr>
              </a:bgClr>
            </a:pattFill>
            <a:ln w="9525">
              <a:solidFill>
                <a:srgbClr val="FF0000"/>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800" b="1">
                  <a:latin typeface="Times New Roman" pitchFamily="18" charset="0"/>
                </a:rPr>
                <a:t>Parque Tecnológico</a:t>
              </a:r>
            </a:p>
            <a:p>
              <a:pPr algn="ctr" eaLnBrk="1" hangingPunct="1">
                <a:spcBef>
                  <a:spcPct val="50000"/>
                </a:spcBef>
              </a:pPr>
              <a:r>
                <a:rPr lang="pt-BR" sz="1800" b="1" u="sng">
                  <a:latin typeface="Times New Roman" pitchFamily="18" charset="0"/>
                </a:rPr>
                <a:t>Master Developer</a:t>
              </a:r>
            </a:p>
            <a:p>
              <a:pPr algn="ctr" eaLnBrk="1" hangingPunct="1">
                <a:spcBef>
                  <a:spcPct val="50000"/>
                </a:spcBef>
              </a:pPr>
              <a:endParaRPr lang="pt-BR" sz="1800" b="1" u="sng">
                <a:latin typeface="Times New Roman" pitchFamily="18" charset="0"/>
              </a:endParaRPr>
            </a:p>
          </p:txBody>
        </p:sp>
        <p:sp>
          <p:nvSpPr>
            <p:cNvPr id="32774" name="Text Box 8"/>
            <p:cNvSpPr txBox="1">
              <a:spLocks noChangeArrowheads="1"/>
            </p:cNvSpPr>
            <p:nvPr/>
          </p:nvSpPr>
          <p:spPr bwMode="auto">
            <a:xfrm>
              <a:off x="3236913" y="1196975"/>
              <a:ext cx="1716087" cy="3762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800" b="1">
                  <a:latin typeface="Times New Roman" pitchFamily="18" charset="0"/>
                </a:rPr>
                <a:t>Acionistas</a:t>
              </a:r>
            </a:p>
          </p:txBody>
        </p:sp>
        <p:sp>
          <p:nvSpPr>
            <p:cNvPr id="32775" name="Text Box 11" descr="50%"/>
            <p:cNvSpPr txBox="1">
              <a:spLocks noChangeArrowheads="1"/>
            </p:cNvSpPr>
            <p:nvPr/>
          </p:nvSpPr>
          <p:spPr bwMode="auto">
            <a:xfrm>
              <a:off x="2690813" y="4808538"/>
              <a:ext cx="5303837" cy="376237"/>
            </a:xfrm>
            <a:prstGeom prst="rect">
              <a:avLst/>
            </a:prstGeom>
            <a:pattFill prst="pct50">
              <a:fgClr>
                <a:srgbClr val="FF9900">
                  <a:alpha val="50195"/>
                </a:srgbClr>
              </a:fgClr>
              <a:bgClr>
                <a:schemeClr val="bg1">
                  <a:alpha val="50195"/>
                </a:schemeClr>
              </a:bgClr>
            </a:pattFill>
            <a:ln w="9525">
              <a:solidFill>
                <a:srgbClr val="FF0000"/>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800" b="1">
                  <a:latin typeface="Times New Roman" pitchFamily="18" charset="0"/>
                </a:rPr>
                <a:t>Parque Tecnológico – Entidade C&amp;T</a:t>
              </a:r>
            </a:p>
          </p:txBody>
        </p:sp>
        <p:sp>
          <p:nvSpPr>
            <p:cNvPr id="32776" name="Line 12"/>
            <p:cNvSpPr>
              <a:spLocks noChangeShapeType="1"/>
            </p:cNvSpPr>
            <p:nvPr/>
          </p:nvSpPr>
          <p:spPr bwMode="auto">
            <a:xfrm>
              <a:off x="3003550" y="3979863"/>
              <a:ext cx="4763" cy="757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777" name="Rectangle 13"/>
            <p:cNvSpPr>
              <a:spLocks noChangeArrowheads="1"/>
            </p:cNvSpPr>
            <p:nvPr/>
          </p:nvSpPr>
          <p:spPr bwMode="auto">
            <a:xfrm>
              <a:off x="2847975" y="3729038"/>
              <a:ext cx="311150" cy="215900"/>
            </a:xfrm>
            <a:prstGeom prst="rect">
              <a:avLst/>
            </a:prstGeom>
            <a:solidFill>
              <a:schemeClr val="accent1"/>
            </a:solidFill>
            <a:ln w="9525">
              <a:solidFill>
                <a:schemeClr val="tx1"/>
              </a:solidFill>
              <a:miter lim="800000"/>
              <a:headEnd/>
              <a:tailEnd/>
            </a:ln>
          </p:spPr>
          <p:txBody>
            <a:bodyPr wrap="none" anchor="ctr"/>
            <a:lstStyle/>
            <a:p>
              <a:endParaRPr lang="pt-BR" sz="1800"/>
            </a:p>
          </p:txBody>
        </p:sp>
        <p:sp>
          <p:nvSpPr>
            <p:cNvPr id="32778" name="Text Box 14"/>
            <p:cNvSpPr txBox="1">
              <a:spLocks noChangeArrowheads="1"/>
            </p:cNvSpPr>
            <p:nvPr/>
          </p:nvSpPr>
          <p:spPr bwMode="auto">
            <a:xfrm>
              <a:off x="4173538" y="1965325"/>
              <a:ext cx="1873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200">
                  <a:latin typeface="Times New Roman" pitchFamily="18" charset="0"/>
                </a:rPr>
                <a:t>Capital + Gestão + Garantias</a:t>
              </a:r>
            </a:p>
          </p:txBody>
        </p:sp>
        <p:sp>
          <p:nvSpPr>
            <p:cNvPr id="32779" name="Text Box 15"/>
            <p:cNvSpPr txBox="1">
              <a:spLocks noChangeArrowheads="1"/>
            </p:cNvSpPr>
            <p:nvPr/>
          </p:nvSpPr>
          <p:spPr bwMode="auto">
            <a:xfrm>
              <a:off x="2301875" y="2051050"/>
              <a:ext cx="1871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200">
                  <a:latin typeface="Times New Roman" pitchFamily="18" charset="0"/>
                </a:rPr>
                <a:t>Resultado – R$</a:t>
              </a:r>
            </a:p>
          </p:txBody>
        </p:sp>
        <p:sp>
          <p:nvSpPr>
            <p:cNvPr id="32780" name="Text Box 16"/>
            <p:cNvSpPr txBox="1">
              <a:spLocks noChangeArrowheads="1"/>
            </p:cNvSpPr>
            <p:nvPr/>
          </p:nvSpPr>
          <p:spPr bwMode="auto">
            <a:xfrm>
              <a:off x="2378075" y="4102100"/>
              <a:ext cx="8588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200">
                  <a:latin typeface="Times New Roman" pitchFamily="18" charset="0"/>
                </a:rPr>
                <a:t>Share</a:t>
              </a:r>
            </a:p>
          </p:txBody>
        </p:sp>
        <p:sp>
          <p:nvSpPr>
            <p:cNvPr id="32781" name="Line 17"/>
            <p:cNvSpPr>
              <a:spLocks noChangeShapeType="1"/>
            </p:cNvSpPr>
            <p:nvPr/>
          </p:nvSpPr>
          <p:spPr bwMode="auto">
            <a:xfrm flipV="1">
              <a:off x="3236913" y="3908425"/>
              <a:ext cx="0" cy="828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782" name="Text Box 18"/>
            <p:cNvSpPr txBox="1">
              <a:spLocks noChangeArrowheads="1"/>
            </p:cNvSpPr>
            <p:nvPr/>
          </p:nvSpPr>
          <p:spPr bwMode="auto">
            <a:xfrm>
              <a:off x="3159125" y="4102100"/>
              <a:ext cx="547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200">
                  <a:latin typeface="Times New Roman" pitchFamily="18" charset="0"/>
                </a:rPr>
                <a:t>Veto</a:t>
              </a:r>
            </a:p>
          </p:txBody>
        </p:sp>
        <p:sp>
          <p:nvSpPr>
            <p:cNvPr id="32783" name="Line 19"/>
            <p:cNvSpPr>
              <a:spLocks noChangeShapeType="1"/>
            </p:cNvSpPr>
            <p:nvPr/>
          </p:nvSpPr>
          <p:spPr bwMode="auto">
            <a:xfrm>
              <a:off x="4875213" y="3621088"/>
              <a:ext cx="0" cy="9366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784" name="Text Box 20"/>
            <p:cNvSpPr txBox="1">
              <a:spLocks noChangeArrowheads="1"/>
            </p:cNvSpPr>
            <p:nvPr/>
          </p:nvSpPr>
          <p:spPr bwMode="auto">
            <a:xfrm>
              <a:off x="3783013" y="4318000"/>
              <a:ext cx="11699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pt-BR" sz="1200">
                  <a:latin typeface="Times New Roman" pitchFamily="18" charset="0"/>
                </a:rPr>
                <a:t>% Resultado</a:t>
              </a:r>
            </a:p>
          </p:txBody>
        </p:sp>
        <p:sp>
          <p:nvSpPr>
            <p:cNvPr id="32785" name="Line 21"/>
            <p:cNvSpPr>
              <a:spLocks noChangeShapeType="1"/>
            </p:cNvSpPr>
            <p:nvPr/>
          </p:nvSpPr>
          <p:spPr bwMode="auto">
            <a:xfrm flipV="1">
              <a:off x="5110163" y="3622675"/>
              <a:ext cx="0" cy="9350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786" name="Text Box 22"/>
            <p:cNvSpPr txBox="1">
              <a:spLocks noChangeArrowheads="1"/>
            </p:cNvSpPr>
            <p:nvPr/>
          </p:nvSpPr>
          <p:spPr bwMode="auto">
            <a:xfrm>
              <a:off x="5110163" y="4318000"/>
              <a:ext cx="1168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pt-BR" sz="1200">
                  <a:latin typeface="Times New Roman" pitchFamily="18" charset="0"/>
                </a:rPr>
                <a:t>Política C&amp;T</a:t>
              </a:r>
            </a:p>
          </p:txBody>
        </p:sp>
        <p:cxnSp>
          <p:nvCxnSpPr>
            <p:cNvPr id="32787" name="AutoShape 23"/>
            <p:cNvCxnSpPr>
              <a:cxnSpLocks noChangeShapeType="1"/>
              <a:endCxn id="32785" idx="0"/>
            </p:cNvCxnSpPr>
            <p:nvPr/>
          </p:nvCxnSpPr>
          <p:spPr bwMode="auto">
            <a:xfrm>
              <a:off x="4894263" y="4576763"/>
              <a:ext cx="215900" cy="1587"/>
            </a:xfrm>
            <a:prstGeom prst="bentConnector4">
              <a:avLst>
                <a:gd name="adj1" fmla="val 0"/>
                <a:gd name="adj2" fmla="val 14400005"/>
              </a:avLst>
            </a:prstGeom>
            <a:noFill/>
            <a:ln w="38100">
              <a:solidFill>
                <a:srgbClr val="FF0000"/>
              </a:solidFill>
              <a:miter lim="800000"/>
              <a:headEnd/>
              <a:tailEnd type="triangle" w="med" len="med"/>
            </a:ln>
            <a:extLst>
              <a:ext uri="{909E8E84-426E-40DD-AFC4-6F175D3DCCD1}">
                <a14:hiddenFill xmlns:a14="http://schemas.microsoft.com/office/drawing/2010/main">
                  <a:noFill/>
                </a14:hiddenFill>
              </a:ext>
            </a:extLst>
          </p:spPr>
        </p:cxnSp>
        <p:sp>
          <p:nvSpPr>
            <p:cNvPr id="32788" name="Text Box 24"/>
            <p:cNvSpPr txBox="1">
              <a:spLocks noChangeArrowheads="1"/>
            </p:cNvSpPr>
            <p:nvPr/>
          </p:nvSpPr>
          <p:spPr bwMode="auto">
            <a:xfrm>
              <a:off x="7291388" y="2720975"/>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200">
                  <a:latin typeface="Times New Roman" pitchFamily="18" charset="0"/>
                </a:rPr>
                <a:t>Soluções Imobiliárias</a:t>
              </a:r>
            </a:p>
          </p:txBody>
        </p:sp>
        <p:sp>
          <p:nvSpPr>
            <p:cNvPr id="32789" name="Text Box 25"/>
            <p:cNvSpPr txBox="1">
              <a:spLocks noChangeArrowheads="1"/>
            </p:cNvSpPr>
            <p:nvPr/>
          </p:nvSpPr>
          <p:spPr bwMode="auto">
            <a:xfrm>
              <a:off x="7446963" y="3405188"/>
              <a:ext cx="1016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200">
                  <a:latin typeface="Times New Roman" pitchFamily="18" charset="0"/>
                </a:rPr>
                <a:t>R$</a:t>
              </a:r>
            </a:p>
          </p:txBody>
        </p:sp>
        <p:cxnSp>
          <p:nvCxnSpPr>
            <p:cNvPr id="32790" name="AutoShape 26"/>
            <p:cNvCxnSpPr>
              <a:cxnSpLocks noChangeShapeType="1"/>
              <a:stCxn id="32775" idx="3"/>
            </p:cNvCxnSpPr>
            <p:nvPr/>
          </p:nvCxnSpPr>
          <p:spPr bwMode="auto">
            <a:xfrm flipV="1">
              <a:off x="7994650" y="3657600"/>
              <a:ext cx="1016000" cy="1339850"/>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2791" name="Text Box 27"/>
            <p:cNvSpPr txBox="1">
              <a:spLocks noChangeArrowheads="1"/>
            </p:cNvSpPr>
            <p:nvPr/>
          </p:nvSpPr>
          <p:spPr bwMode="auto">
            <a:xfrm>
              <a:off x="7450138" y="3981450"/>
              <a:ext cx="1873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200">
                  <a:latin typeface="Times New Roman" pitchFamily="18" charset="0"/>
                </a:rPr>
                <a:t>Soluções</a:t>
              </a:r>
            </a:p>
          </p:txBody>
        </p:sp>
        <p:sp>
          <p:nvSpPr>
            <p:cNvPr id="32792" name="Text Box 28" descr="90%"/>
            <p:cNvSpPr txBox="1">
              <a:spLocks noChangeArrowheads="1"/>
            </p:cNvSpPr>
            <p:nvPr/>
          </p:nvSpPr>
          <p:spPr bwMode="auto">
            <a:xfrm>
              <a:off x="1008505" y="2798156"/>
              <a:ext cx="1388410" cy="689837"/>
            </a:xfrm>
            <a:prstGeom prst="rect">
              <a:avLst/>
            </a:prstGeom>
            <a:pattFill prst="pct90">
              <a:fgClr>
                <a:srgbClr val="DAD264">
                  <a:alpha val="59999"/>
                </a:srgbClr>
              </a:fgClr>
              <a:bgClr>
                <a:schemeClr val="bg1">
                  <a:alpha val="59999"/>
                </a:schemeClr>
              </a:bgClr>
            </a:pattFill>
            <a:ln w="9525" algn="ctr">
              <a:solidFill>
                <a:srgbClr val="FF0000"/>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800" b="1">
                  <a:latin typeface="Times New Roman" pitchFamily="18" charset="0"/>
                </a:rPr>
                <a:t>Poder Público</a:t>
              </a:r>
            </a:p>
          </p:txBody>
        </p:sp>
        <p:sp>
          <p:nvSpPr>
            <p:cNvPr id="32793" name="Text Box 29"/>
            <p:cNvSpPr txBox="1">
              <a:spLocks noChangeArrowheads="1"/>
            </p:cNvSpPr>
            <p:nvPr/>
          </p:nvSpPr>
          <p:spPr bwMode="auto">
            <a:xfrm>
              <a:off x="3649663" y="5854700"/>
              <a:ext cx="1501775" cy="314325"/>
            </a:xfrm>
            <a:prstGeom prst="rect">
              <a:avLst/>
            </a:prstGeom>
            <a:solidFill>
              <a:srgbClr val="99FF33">
                <a:alpha val="59999"/>
              </a:srgbClr>
            </a:solidFill>
            <a:ln w="9525" algn="ctr">
              <a:solidFill>
                <a:srgbClr val="FF0000"/>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a:latin typeface="Times New Roman" pitchFamily="18" charset="0"/>
                </a:rPr>
                <a:t>Universidades</a:t>
              </a:r>
            </a:p>
          </p:txBody>
        </p:sp>
        <p:sp>
          <p:nvSpPr>
            <p:cNvPr id="32794" name="Text Box 30"/>
            <p:cNvSpPr txBox="1">
              <a:spLocks noChangeArrowheads="1"/>
            </p:cNvSpPr>
            <p:nvPr/>
          </p:nvSpPr>
          <p:spPr bwMode="auto">
            <a:xfrm>
              <a:off x="1639888" y="5854700"/>
              <a:ext cx="1638300" cy="527050"/>
            </a:xfrm>
            <a:prstGeom prst="rect">
              <a:avLst/>
            </a:prstGeom>
            <a:solidFill>
              <a:srgbClr val="99FF33">
                <a:alpha val="59999"/>
              </a:srgbClr>
            </a:solidFill>
            <a:ln w="9525" algn="ctr">
              <a:solidFill>
                <a:srgbClr val="FF0000"/>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a:latin typeface="Times New Roman" pitchFamily="18" charset="0"/>
                </a:rPr>
                <a:t>Centros de Pesquisas</a:t>
              </a:r>
            </a:p>
          </p:txBody>
        </p:sp>
        <p:sp>
          <p:nvSpPr>
            <p:cNvPr id="32795" name="AutoShape 31"/>
            <p:cNvSpPr>
              <a:spLocks noChangeArrowheads="1"/>
            </p:cNvSpPr>
            <p:nvPr/>
          </p:nvSpPr>
          <p:spPr bwMode="auto">
            <a:xfrm rot="10800000" flipH="1">
              <a:off x="1650839" y="3661756"/>
              <a:ext cx="819150" cy="17287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4145 h 21600"/>
                <a:gd name="T14" fmla="*/ 18682 w 21600"/>
                <a:gd name="T15" fmla="*/ 8013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4145"/>
                  </a:lnTo>
                  <a:cubicBezTo>
                    <a:pt x="5564" y="4145"/>
                    <a:pt x="0" y="7733"/>
                    <a:pt x="0" y="12158"/>
                  </a:cubicBezTo>
                  <a:lnTo>
                    <a:pt x="0" y="21600"/>
                  </a:lnTo>
                  <a:lnTo>
                    <a:pt x="3954" y="21600"/>
                  </a:lnTo>
                  <a:lnTo>
                    <a:pt x="3954" y="12158"/>
                  </a:lnTo>
                  <a:cubicBezTo>
                    <a:pt x="3954" y="9869"/>
                    <a:pt x="7747" y="8013"/>
                    <a:pt x="12427" y="8013"/>
                  </a:cubicBezTo>
                  <a:lnTo>
                    <a:pt x="12427" y="12158"/>
                  </a:lnTo>
                  <a:lnTo>
                    <a:pt x="21600" y="6079"/>
                  </a:lnTo>
                  <a:close/>
                </a:path>
              </a:pathLst>
            </a:custGeom>
            <a:solidFill>
              <a:schemeClr val="accent1"/>
            </a:solidFill>
            <a:ln w="9525">
              <a:solidFill>
                <a:schemeClr val="tx1"/>
              </a:solidFill>
              <a:miter lim="800000"/>
              <a:headEnd/>
              <a:tailEnd/>
            </a:ln>
          </p:spPr>
          <p:txBody>
            <a:bodyPr wrap="none" anchor="ctr"/>
            <a:lstStyle/>
            <a:p>
              <a:endParaRPr lang="pt-BR"/>
            </a:p>
          </p:txBody>
        </p:sp>
        <p:sp>
          <p:nvSpPr>
            <p:cNvPr id="32796" name="Text Box 36"/>
            <p:cNvSpPr txBox="1">
              <a:spLocks noChangeArrowheads="1"/>
            </p:cNvSpPr>
            <p:nvPr/>
          </p:nvSpPr>
          <p:spPr bwMode="auto">
            <a:xfrm>
              <a:off x="935431" y="4018103"/>
              <a:ext cx="949965" cy="59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pt-BR" sz="1200">
                  <a:latin typeface="Times New Roman" pitchFamily="18" charset="0"/>
                </a:rPr>
                <a:t>Recursos</a:t>
              </a:r>
            </a:p>
            <a:p>
              <a:pPr eaLnBrk="1" hangingPunct="1">
                <a:spcBef>
                  <a:spcPct val="50000"/>
                </a:spcBef>
              </a:pPr>
              <a:r>
                <a:rPr lang="pt-BR" sz="1200">
                  <a:latin typeface="Times New Roman" pitchFamily="18" charset="0"/>
                </a:rPr>
                <a:t>Políticas</a:t>
              </a:r>
            </a:p>
          </p:txBody>
        </p:sp>
        <p:sp>
          <p:nvSpPr>
            <p:cNvPr id="32797" name="Text Box 37"/>
            <p:cNvSpPr txBox="1">
              <a:spLocks noChangeArrowheads="1"/>
            </p:cNvSpPr>
            <p:nvPr/>
          </p:nvSpPr>
          <p:spPr bwMode="auto">
            <a:xfrm>
              <a:off x="5367338" y="5854700"/>
              <a:ext cx="1500187" cy="314325"/>
            </a:xfrm>
            <a:prstGeom prst="rect">
              <a:avLst/>
            </a:prstGeom>
            <a:solidFill>
              <a:srgbClr val="99FF33">
                <a:alpha val="59999"/>
              </a:srgbClr>
            </a:solidFill>
            <a:ln w="9525" algn="ctr">
              <a:solidFill>
                <a:srgbClr val="FF0000"/>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a:latin typeface="Times New Roman" pitchFamily="18" charset="0"/>
                </a:rPr>
                <a:t>Incubadoras</a:t>
              </a:r>
            </a:p>
          </p:txBody>
        </p:sp>
        <p:sp>
          <p:nvSpPr>
            <p:cNvPr id="32798" name="Text Box 40"/>
            <p:cNvSpPr txBox="1">
              <a:spLocks noChangeArrowheads="1"/>
            </p:cNvSpPr>
            <p:nvPr/>
          </p:nvSpPr>
          <p:spPr bwMode="auto">
            <a:xfrm>
              <a:off x="7083425" y="5854700"/>
              <a:ext cx="1501775" cy="314325"/>
            </a:xfrm>
            <a:prstGeom prst="rect">
              <a:avLst/>
            </a:prstGeom>
            <a:solidFill>
              <a:srgbClr val="99FF33">
                <a:alpha val="59999"/>
              </a:srgbClr>
            </a:solidFill>
            <a:ln w="9525" algn="ctr">
              <a:solidFill>
                <a:srgbClr val="FF0000"/>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400" b="1">
                  <a:latin typeface="Times New Roman" pitchFamily="18" charset="0"/>
                </a:rPr>
                <a:t>Outros</a:t>
              </a:r>
            </a:p>
          </p:txBody>
        </p:sp>
        <p:sp>
          <p:nvSpPr>
            <p:cNvPr id="32799" name="Line 43"/>
            <p:cNvSpPr>
              <a:spLocks noChangeShapeType="1"/>
            </p:cNvSpPr>
            <p:nvPr/>
          </p:nvSpPr>
          <p:spPr bwMode="auto">
            <a:xfrm>
              <a:off x="7448550" y="3224213"/>
              <a:ext cx="781050" cy="0"/>
            </a:xfrm>
            <a:prstGeom prst="line">
              <a:avLst/>
            </a:prstGeom>
            <a:noFill/>
            <a:ln w="9525">
              <a:solidFill>
                <a:srgbClr val="CC33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pt-BR"/>
            </a:p>
          </p:txBody>
        </p:sp>
        <p:sp>
          <p:nvSpPr>
            <p:cNvPr id="32800" name="Line 44"/>
            <p:cNvSpPr>
              <a:spLocks noChangeShapeType="1"/>
            </p:cNvSpPr>
            <p:nvPr/>
          </p:nvSpPr>
          <p:spPr bwMode="auto">
            <a:xfrm flipH="1">
              <a:off x="7446963" y="3368675"/>
              <a:ext cx="703262" cy="0"/>
            </a:xfrm>
            <a:prstGeom prst="line">
              <a:avLst/>
            </a:prstGeom>
            <a:noFill/>
            <a:ln w="9525">
              <a:solidFill>
                <a:srgbClr val="CC33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pt-BR"/>
            </a:p>
          </p:txBody>
        </p:sp>
        <p:sp>
          <p:nvSpPr>
            <p:cNvPr id="32801" name="AutoShape 45"/>
            <p:cNvSpPr>
              <a:spLocks/>
            </p:cNvSpPr>
            <p:nvPr/>
          </p:nvSpPr>
          <p:spPr bwMode="auto">
            <a:xfrm>
              <a:off x="7215188" y="2432050"/>
              <a:ext cx="234950" cy="1728788"/>
            </a:xfrm>
            <a:prstGeom prst="rightBrace">
              <a:avLst>
                <a:gd name="adj1" fmla="val 61318"/>
                <a:gd name="adj2" fmla="val 50000"/>
              </a:avLst>
            </a:prstGeom>
            <a:noFill/>
            <a:ln w="952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pt-BR" sz="1800">
                <a:solidFill>
                  <a:srgbClr val="00B050"/>
                </a:solidFill>
              </a:endParaRPr>
            </a:p>
          </p:txBody>
        </p:sp>
        <p:sp>
          <p:nvSpPr>
            <p:cNvPr id="32802" name="Rectangle 46"/>
            <p:cNvSpPr>
              <a:spLocks noChangeArrowheads="1"/>
            </p:cNvSpPr>
            <p:nvPr/>
          </p:nvSpPr>
          <p:spPr bwMode="auto">
            <a:xfrm>
              <a:off x="5965825" y="2432050"/>
              <a:ext cx="1249363" cy="360363"/>
            </a:xfrm>
            <a:prstGeom prst="rect">
              <a:avLst/>
            </a:prstGeom>
            <a:solidFill>
              <a:srgbClr val="CC3300">
                <a:alpha val="61176"/>
              </a:srgbClr>
            </a:solidFill>
            <a:ln w="9525">
              <a:solidFill>
                <a:srgbClr val="CC3300"/>
              </a:solidFill>
              <a:miter lim="800000"/>
              <a:headEnd/>
              <a:tailEnd/>
            </a:ln>
          </p:spPr>
          <p:txBody>
            <a:bodyPr wrap="none" lIns="0" tIns="0" rIns="0" bIns="0" anchor="ctr"/>
            <a:lstStyle/>
            <a:p>
              <a:endParaRPr lang="pt-BR" sz="1800"/>
            </a:p>
          </p:txBody>
        </p:sp>
        <p:sp>
          <p:nvSpPr>
            <p:cNvPr id="32803" name="Text Box 47"/>
            <p:cNvSpPr txBox="1">
              <a:spLocks noChangeArrowheads="1"/>
            </p:cNvSpPr>
            <p:nvPr/>
          </p:nvSpPr>
          <p:spPr bwMode="auto">
            <a:xfrm>
              <a:off x="6124575" y="2505075"/>
              <a:ext cx="1012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pt-BR" sz="1200" b="1"/>
                <a:t>Developer 1</a:t>
              </a:r>
            </a:p>
          </p:txBody>
        </p:sp>
        <p:sp>
          <p:nvSpPr>
            <p:cNvPr id="32804" name="Rectangle 48"/>
            <p:cNvSpPr>
              <a:spLocks noChangeArrowheads="1"/>
            </p:cNvSpPr>
            <p:nvPr/>
          </p:nvSpPr>
          <p:spPr bwMode="auto">
            <a:xfrm>
              <a:off x="5965825" y="2936875"/>
              <a:ext cx="1249363" cy="360363"/>
            </a:xfrm>
            <a:prstGeom prst="rect">
              <a:avLst/>
            </a:prstGeom>
            <a:solidFill>
              <a:srgbClr val="CC3300">
                <a:alpha val="61176"/>
              </a:srgbClr>
            </a:solidFill>
            <a:ln w="9525">
              <a:solidFill>
                <a:srgbClr val="CC3300"/>
              </a:solidFill>
              <a:miter lim="800000"/>
              <a:headEnd/>
              <a:tailEnd/>
            </a:ln>
          </p:spPr>
          <p:txBody>
            <a:bodyPr wrap="none" lIns="0" tIns="0" rIns="0" bIns="0" anchor="ctr"/>
            <a:lstStyle/>
            <a:p>
              <a:endParaRPr lang="pt-BR" sz="1800"/>
            </a:p>
          </p:txBody>
        </p:sp>
        <p:sp>
          <p:nvSpPr>
            <p:cNvPr id="32805" name="Text Box 49"/>
            <p:cNvSpPr txBox="1">
              <a:spLocks noChangeArrowheads="1"/>
            </p:cNvSpPr>
            <p:nvPr/>
          </p:nvSpPr>
          <p:spPr bwMode="auto">
            <a:xfrm>
              <a:off x="6124575" y="3009900"/>
              <a:ext cx="10128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pt-BR" sz="1200" b="1"/>
                <a:t>Developer 2</a:t>
              </a:r>
            </a:p>
          </p:txBody>
        </p:sp>
        <p:sp>
          <p:nvSpPr>
            <p:cNvPr id="32806" name="Rectangle 50"/>
            <p:cNvSpPr>
              <a:spLocks noChangeArrowheads="1"/>
            </p:cNvSpPr>
            <p:nvPr/>
          </p:nvSpPr>
          <p:spPr bwMode="auto">
            <a:xfrm>
              <a:off x="5965825" y="3800475"/>
              <a:ext cx="1249363" cy="360363"/>
            </a:xfrm>
            <a:prstGeom prst="rect">
              <a:avLst/>
            </a:prstGeom>
            <a:solidFill>
              <a:srgbClr val="CC3300">
                <a:alpha val="61176"/>
              </a:srgbClr>
            </a:solidFill>
            <a:ln w="9525">
              <a:solidFill>
                <a:srgbClr val="CC3300"/>
              </a:solidFill>
              <a:miter lim="800000"/>
              <a:headEnd/>
              <a:tailEnd/>
            </a:ln>
          </p:spPr>
          <p:txBody>
            <a:bodyPr wrap="none" lIns="0" tIns="0" rIns="0" bIns="0" anchor="ctr"/>
            <a:lstStyle/>
            <a:p>
              <a:endParaRPr lang="pt-BR" sz="1800"/>
            </a:p>
          </p:txBody>
        </p:sp>
        <p:sp>
          <p:nvSpPr>
            <p:cNvPr id="32807" name="Text Box 51"/>
            <p:cNvSpPr txBox="1">
              <a:spLocks noChangeArrowheads="1"/>
            </p:cNvSpPr>
            <p:nvPr/>
          </p:nvSpPr>
          <p:spPr bwMode="auto">
            <a:xfrm>
              <a:off x="6124575" y="3906838"/>
              <a:ext cx="10128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pt-BR" sz="1200" b="1"/>
                <a:t>Developer n</a:t>
              </a:r>
            </a:p>
          </p:txBody>
        </p:sp>
        <p:sp>
          <p:nvSpPr>
            <p:cNvPr id="32808" name="Line 52"/>
            <p:cNvSpPr>
              <a:spLocks noChangeShapeType="1"/>
            </p:cNvSpPr>
            <p:nvPr/>
          </p:nvSpPr>
          <p:spPr bwMode="auto">
            <a:xfrm>
              <a:off x="6669088" y="3368675"/>
              <a:ext cx="0" cy="360363"/>
            </a:xfrm>
            <a:prstGeom prst="line">
              <a:avLst/>
            </a:prstGeom>
            <a:noFill/>
            <a:ln w="50800">
              <a:solidFill>
                <a:srgbClr val="CC3300"/>
              </a:solidFill>
              <a:prstDash val="sysDot"/>
              <a:round/>
              <a:headEnd/>
              <a:tailEnd/>
            </a:ln>
            <a:extLst>
              <a:ext uri="{909E8E84-426E-40DD-AFC4-6F175D3DCCD1}">
                <a14:hiddenFill xmlns:a14="http://schemas.microsoft.com/office/drawing/2010/main">
                  <a:noFill/>
                </a14:hiddenFill>
              </a:ext>
            </a:extLst>
          </p:spPr>
          <p:txBody>
            <a:bodyPr wrap="none" lIns="0" tIns="0" rIns="0" bIns="0" anchor="ctr"/>
            <a:lstStyle/>
            <a:p>
              <a:endParaRPr lang="pt-BR"/>
            </a:p>
          </p:txBody>
        </p:sp>
        <p:sp>
          <p:nvSpPr>
            <p:cNvPr id="32809" name="AutoShape 53"/>
            <p:cNvSpPr>
              <a:spLocks/>
            </p:cNvSpPr>
            <p:nvPr/>
          </p:nvSpPr>
          <p:spPr bwMode="auto">
            <a:xfrm rot="10800000">
              <a:off x="5653088" y="2432050"/>
              <a:ext cx="234950" cy="1728788"/>
            </a:xfrm>
            <a:prstGeom prst="rightBrace">
              <a:avLst>
                <a:gd name="adj1" fmla="val 61318"/>
                <a:gd name="adj2" fmla="val 50000"/>
              </a:avLst>
            </a:prstGeom>
            <a:noFill/>
            <a:ln w="9525">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pt-BR" sz="1800"/>
            </a:p>
          </p:txBody>
        </p:sp>
        <p:sp>
          <p:nvSpPr>
            <p:cNvPr id="32810" name="Text Box 55"/>
            <p:cNvSpPr txBox="1">
              <a:spLocks noChangeArrowheads="1"/>
            </p:cNvSpPr>
            <p:nvPr/>
          </p:nvSpPr>
          <p:spPr bwMode="auto">
            <a:xfrm>
              <a:off x="8242853" y="2924175"/>
              <a:ext cx="1330275" cy="689837"/>
            </a:xfrm>
            <a:prstGeom prst="rect">
              <a:avLst/>
            </a:prstGeom>
            <a:solidFill>
              <a:srgbClr val="FF9900">
                <a:alpha val="59999"/>
              </a:srgbClr>
            </a:solidFill>
            <a:ln w="9525" algn="ctr">
              <a:solidFill>
                <a:srgbClr val="FF0000"/>
              </a:solidFill>
              <a:miter lim="800000"/>
              <a:headEnd/>
              <a:tailEnd/>
            </a:ln>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spcBef>
                  <a:spcPct val="50000"/>
                </a:spcBef>
              </a:pPr>
              <a:r>
                <a:rPr lang="pt-BR" sz="1800" b="1">
                  <a:latin typeface="Times New Roman" pitchFamily="18" charset="0"/>
                </a:rPr>
                <a:t>Mercado / Empresas</a:t>
              </a:r>
            </a:p>
          </p:txBody>
        </p:sp>
        <p:sp>
          <p:nvSpPr>
            <p:cNvPr id="32811" name="Line 56"/>
            <p:cNvSpPr>
              <a:spLocks noChangeShapeType="1"/>
            </p:cNvSpPr>
            <p:nvPr/>
          </p:nvSpPr>
          <p:spPr bwMode="auto">
            <a:xfrm>
              <a:off x="2865438" y="5300663"/>
              <a:ext cx="0"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812" name="Line 57"/>
            <p:cNvSpPr>
              <a:spLocks noChangeShapeType="1"/>
            </p:cNvSpPr>
            <p:nvPr/>
          </p:nvSpPr>
          <p:spPr bwMode="auto">
            <a:xfrm flipV="1">
              <a:off x="3081338" y="5300663"/>
              <a:ext cx="0"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813" name="Line 58"/>
            <p:cNvSpPr>
              <a:spLocks noChangeShapeType="1"/>
            </p:cNvSpPr>
            <p:nvPr/>
          </p:nvSpPr>
          <p:spPr bwMode="auto">
            <a:xfrm>
              <a:off x="4449763" y="5300663"/>
              <a:ext cx="0"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814" name="Line 59"/>
            <p:cNvSpPr>
              <a:spLocks noChangeShapeType="1"/>
            </p:cNvSpPr>
            <p:nvPr/>
          </p:nvSpPr>
          <p:spPr bwMode="auto">
            <a:xfrm flipV="1">
              <a:off x="4665663" y="5300663"/>
              <a:ext cx="0"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815" name="Line 60"/>
            <p:cNvSpPr>
              <a:spLocks noChangeShapeType="1"/>
            </p:cNvSpPr>
            <p:nvPr/>
          </p:nvSpPr>
          <p:spPr bwMode="auto">
            <a:xfrm>
              <a:off x="6105525" y="5300663"/>
              <a:ext cx="0"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816" name="Line 61"/>
            <p:cNvSpPr>
              <a:spLocks noChangeShapeType="1"/>
            </p:cNvSpPr>
            <p:nvPr/>
          </p:nvSpPr>
          <p:spPr bwMode="auto">
            <a:xfrm flipV="1">
              <a:off x="6321425" y="5300663"/>
              <a:ext cx="0"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817" name="Line 62"/>
            <p:cNvSpPr>
              <a:spLocks noChangeShapeType="1"/>
            </p:cNvSpPr>
            <p:nvPr/>
          </p:nvSpPr>
          <p:spPr bwMode="auto">
            <a:xfrm>
              <a:off x="7616825" y="5300663"/>
              <a:ext cx="0"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818" name="Line 63"/>
            <p:cNvSpPr>
              <a:spLocks noChangeShapeType="1"/>
            </p:cNvSpPr>
            <p:nvPr/>
          </p:nvSpPr>
          <p:spPr bwMode="auto">
            <a:xfrm flipV="1">
              <a:off x="7832725" y="5300663"/>
              <a:ext cx="0" cy="4333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819" name="Line 64"/>
            <p:cNvSpPr>
              <a:spLocks noChangeShapeType="1"/>
            </p:cNvSpPr>
            <p:nvPr/>
          </p:nvSpPr>
          <p:spPr bwMode="auto">
            <a:xfrm>
              <a:off x="3873500" y="1628775"/>
              <a:ext cx="0" cy="936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820" name="Line 65"/>
            <p:cNvSpPr>
              <a:spLocks noChangeShapeType="1"/>
            </p:cNvSpPr>
            <p:nvPr/>
          </p:nvSpPr>
          <p:spPr bwMode="auto">
            <a:xfrm flipV="1">
              <a:off x="4305300" y="1628775"/>
              <a:ext cx="0" cy="936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spTree>
    <p:extLst>
      <p:ext uri="{BB962C8B-B14F-4D97-AF65-F5344CB8AC3E}">
        <p14:creationId xmlns:p14="http://schemas.microsoft.com/office/powerpoint/2010/main" val="3992010836"/>
      </p:ext>
    </p:extLst>
  </p:cSld>
  <p:clrMapOvr>
    <a:masterClrMapping/>
  </p:clrMapOvr>
  <p:transition>
    <p:spli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eta para a direita listrada 66"/>
          <p:cNvSpPr/>
          <p:nvPr/>
        </p:nvSpPr>
        <p:spPr>
          <a:xfrm>
            <a:off x="1643042" y="500042"/>
            <a:ext cx="7500958" cy="6215106"/>
          </a:xfrm>
          <a:prstGeom prst="striped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pt-BR" sz="1800"/>
          </a:p>
        </p:txBody>
      </p:sp>
      <p:grpSp>
        <p:nvGrpSpPr>
          <p:cNvPr id="2" name="Group 1"/>
          <p:cNvGrpSpPr>
            <a:grpSpLocks noChangeAspect="1"/>
          </p:cNvGrpSpPr>
          <p:nvPr/>
        </p:nvGrpSpPr>
        <p:grpSpPr bwMode="auto">
          <a:xfrm>
            <a:off x="285720" y="1190399"/>
            <a:ext cx="8715436" cy="5167559"/>
            <a:chOff x="1451" y="6096"/>
            <a:chExt cx="8640" cy="4320"/>
          </a:xfrm>
          <a:noFill/>
        </p:grpSpPr>
        <p:sp>
          <p:nvSpPr>
            <p:cNvPr id="270397" name="AutoShape 61"/>
            <p:cNvSpPr>
              <a:spLocks noChangeAspect="1" noChangeArrowheads="1" noTextEdit="1"/>
            </p:cNvSpPr>
            <p:nvPr/>
          </p:nvSpPr>
          <p:spPr bwMode="auto">
            <a:xfrm>
              <a:off x="1451" y="6096"/>
              <a:ext cx="8640" cy="4320"/>
            </a:xfrm>
            <a:prstGeom prst="rect">
              <a:avLst/>
            </a:prstGeom>
            <a:grpFill/>
          </p:spPr>
          <p:txBody>
            <a:bodyPr/>
            <a:lstStyle/>
            <a:p>
              <a:pPr>
                <a:defRPr/>
              </a:pPr>
              <a:endParaRPr lang="pt-BR"/>
            </a:p>
          </p:txBody>
        </p:sp>
        <p:pic>
          <p:nvPicPr>
            <p:cNvPr id="270396" name="Picture 60"/>
            <p:cNvPicPr>
              <a:picLocks noChangeAspect="1" noChangeArrowheads="1"/>
            </p:cNvPicPr>
            <p:nvPr/>
          </p:nvPicPr>
          <p:blipFill>
            <a:blip r:embed="rId2" cstate="print"/>
            <a:srcRect/>
            <a:stretch>
              <a:fillRect/>
            </a:stretch>
          </p:blipFill>
          <p:spPr bwMode="auto">
            <a:xfrm>
              <a:off x="4331" y="8141"/>
              <a:ext cx="3240" cy="1915"/>
            </a:xfrm>
            <a:prstGeom prst="rect">
              <a:avLst/>
            </a:prstGeom>
            <a:noFill/>
          </p:spPr>
        </p:pic>
        <p:sp>
          <p:nvSpPr>
            <p:cNvPr id="270395" name="Text Box 59"/>
            <p:cNvSpPr txBox="1">
              <a:spLocks noChangeAspect="1" noChangeArrowheads="1"/>
            </p:cNvSpPr>
            <p:nvPr/>
          </p:nvSpPr>
          <p:spPr bwMode="auto">
            <a:xfrm>
              <a:off x="7837" y="8867"/>
              <a:ext cx="2101" cy="315"/>
            </a:xfrm>
            <a:prstGeom prst="rect">
              <a:avLst/>
            </a:prstGeom>
            <a:grpFill/>
            <a:ln w="9525">
              <a:solidFill>
                <a:srgbClr val="000000"/>
              </a:solidFill>
              <a:miter lim="800000"/>
              <a:headEnd/>
              <a:tailEnd/>
            </a:ln>
          </p:spPr>
          <p:txBody>
            <a:bodyPr lIns="52733" tIns="26367" rIns="52733" bIns="26367"/>
            <a:lstStyle/>
            <a:p>
              <a:pPr>
                <a:defRPr/>
              </a:pPr>
              <a:r>
                <a:rPr lang="pt-BR">
                  <a:solidFill>
                    <a:srgbClr val="000000"/>
                  </a:solidFill>
                  <a:latin typeface="Calibri" pitchFamily="34" charset="0"/>
                  <a:ea typeface="Times New Roman" pitchFamily="18" charset="0"/>
                  <a:cs typeface="Arial" pitchFamily="34" charset="0"/>
                </a:rPr>
                <a:t>Mercado atual</a:t>
              </a:r>
              <a:endParaRPr lang="pt-BR">
                <a:latin typeface="Arial" pitchFamily="34" charset="0"/>
                <a:cs typeface="Arial" pitchFamily="34" charset="0"/>
              </a:endParaRPr>
            </a:p>
          </p:txBody>
        </p:sp>
        <p:sp>
          <p:nvSpPr>
            <p:cNvPr id="270392" name="Text Box 56"/>
            <p:cNvSpPr txBox="1">
              <a:spLocks noChangeArrowheads="1"/>
            </p:cNvSpPr>
            <p:nvPr/>
          </p:nvSpPr>
          <p:spPr bwMode="auto">
            <a:xfrm>
              <a:off x="6390" y="8079"/>
              <a:ext cx="1510" cy="307"/>
            </a:xfrm>
            <a:prstGeom prst="rect">
              <a:avLst/>
            </a:prstGeom>
            <a:grpFill/>
            <a:ln w="9525">
              <a:noFill/>
              <a:miter lim="800000"/>
              <a:headEnd/>
              <a:tailEnd/>
            </a:ln>
          </p:spPr>
          <p:txBody>
            <a:bodyPr lIns="52733" tIns="26367" rIns="52733" bIns="26367"/>
            <a:lstStyle/>
            <a:p>
              <a:pPr>
                <a:defRPr/>
              </a:pPr>
              <a:r>
                <a:rPr lang="pt-BR" i="1">
                  <a:solidFill>
                    <a:srgbClr val="000000"/>
                  </a:solidFill>
                  <a:latin typeface="Calibri" pitchFamily="34" charset="0"/>
                  <a:ea typeface="Times New Roman" pitchFamily="18" charset="0"/>
                  <a:cs typeface="Arial" pitchFamily="34" charset="0"/>
                </a:rPr>
                <a:t>Spin-offs</a:t>
              </a:r>
              <a:endParaRPr lang="pt-BR">
                <a:latin typeface="Arial" pitchFamily="34" charset="0"/>
                <a:cs typeface="Arial" pitchFamily="34" charset="0"/>
              </a:endParaRPr>
            </a:p>
          </p:txBody>
        </p:sp>
        <p:sp>
          <p:nvSpPr>
            <p:cNvPr id="270391" name="Text Box 55"/>
            <p:cNvSpPr txBox="1">
              <a:spLocks noChangeArrowheads="1"/>
            </p:cNvSpPr>
            <p:nvPr/>
          </p:nvSpPr>
          <p:spPr bwMode="auto">
            <a:xfrm>
              <a:off x="5404" y="7560"/>
              <a:ext cx="1774" cy="307"/>
            </a:xfrm>
            <a:prstGeom prst="rect">
              <a:avLst/>
            </a:prstGeom>
            <a:grpFill/>
            <a:ln w="9525">
              <a:noFill/>
              <a:miter lim="800000"/>
              <a:headEnd/>
              <a:tailEnd/>
            </a:ln>
          </p:spPr>
          <p:txBody>
            <a:bodyPr lIns="52733" tIns="26367" rIns="52733" bIns="26367"/>
            <a:lstStyle/>
            <a:p>
              <a:pPr>
                <a:defRPr/>
              </a:pPr>
              <a:r>
                <a:rPr lang="pt-BR" i="1">
                  <a:solidFill>
                    <a:srgbClr val="000000"/>
                  </a:solidFill>
                  <a:latin typeface="Calibri" pitchFamily="34" charset="0"/>
                  <a:ea typeface="Times New Roman" pitchFamily="18" charset="0"/>
                  <a:cs typeface="Arial" pitchFamily="34" charset="0"/>
                </a:rPr>
                <a:t>Licenciamento</a:t>
              </a:r>
              <a:endParaRPr lang="pt-BR">
                <a:latin typeface="Arial" pitchFamily="34" charset="0"/>
                <a:cs typeface="Arial" pitchFamily="34" charset="0"/>
              </a:endParaRPr>
            </a:p>
          </p:txBody>
        </p:sp>
        <p:sp>
          <p:nvSpPr>
            <p:cNvPr id="270390" name="Text Box 54"/>
            <p:cNvSpPr txBox="1">
              <a:spLocks noChangeArrowheads="1"/>
            </p:cNvSpPr>
            <p:nvPr/>
          </p:nvSpPr>
          <p:spPr bwMode="auto">
            <a:xfrm>
              <a:off x="2771" y="7947"/>
              <a:ext cx="1200" cy="1096"/>
            </a:xfrm>
            <a:prstGeom prst="rect">
              <a:avLst/>
            </a:prstGeom>
            <a:grpFill/>
            <a:ln w="9525">
              <a:solidFill>
                <a:srgbClr val="000000"/>
              </a:solidFill>
              <a:miter lim="800000"/>
              <a:headEnd/>
              <a:tailEnd/>
            </a:ln>
          </p:spPr>
          <p:txBody>
            <a:bodyPr lIns="52733" tIns="26367" rIns="52733" bIns="26367"/>
            <a:lstStyle/>
            <a:p>
              <a:pPr>
                <a:defRPr/>
              </a:pPr>
              <a:r>
                <a:rPr lang="pt-BR">
                  <a:solidFill>
                    <a:srgbClr val="000000"/>
                  </a:solidFill>
                  <a:latin typeface="Calibri" pitchFamily="34" charset="0"/>
                  <a:ea typeface="Times New Roman" pitchFamily="18" charset="0"/>
                  <a:cs typeface="Arial" pitchFamily="34" charset="0"/>
                </a:rPr>
                <a:t>Base Tecnológica Interna</a:t>
              </a:r>
              <a:endParaRPr lang="pt-BR">
                <a:latin typeface="Arial" pitchFamily="34" charset="0"/>
                <a:cs typeface="Arial" pitchFamily="34" charset="0"/>
              </a:endParaRPr>
            </a:p>
          </p:txBody>
        </p:sp>
        <p:sp>
          <p:nvSpPr>
            <p:cNvPr id="270389" name="Text Box 53"/>
            <p:cNvSpPr txBox="1">
              <a:spLocks noChangeArrowheads="1"/>
            </p:cNvSpPr>
            <p:nvPr/>
          </p:nvSpPr>
          <p:spPr bwMode="auto">
            <a:xfrm>
              <a:off x="2771" y="9195"/>
              <a:ext cx="1200" cy="1096"/>
            </a:xfrm>
            <a:prstGeom prst="rect">
              <a:avLst/>
            </a:prstGeom>
            <a:grpFill/>
            <a:ln w="9525">
              <a:solidFill>
                <a:srgbClr val="000000"/>
              </a:solidFill>
              <a:miter lim="800000"/>
              <a:headEnd/>
              <a:tailEnd/>
            </a:ln>
          </p:spPr>
          <p:txBody>
            <a:bodyPr lIns="52733" tIns="26367" rIns="52733" bIns="26367"/>
            <a:lstStyle/>
            <a:p>
              <a:pPr>
                <a:defRPr/>
              </a:pPr>
              <a:r>
                <a:rPr lang="pt-BR">
                  <a:solidFill>
                    <a:srgbClr val="000000"/>
                  </a:solidFill>
                  <a:latin typeface="Calibri" pitchFamily="34" charset="0"/>
                  <a:ea typeface="Times New Roman" pitchFamily="18" charset="0"/>
                  <a:cs typeface="Arial" pitchFamily="34" charset="0"/>
                </a:rPr>
                <a:t>Base Tecnológica Externa</a:t>
              </a:r>
              <a:endParaRPr lang="pt-BR">
                <a:latin typeface="Arial" pitchFamily="34" charset="0"/>
                <a:cs typeface="Arial" pitchFamily="34" charset="0"/>
              </a:endParaRPr>
            </a:p>
          </p:txBody>
        </p:sp>
        <p:sp>
          <p:nvSpPr>
            <p:cNvPr id="270388" name="Text Box 52"/>
            <p:cNvSpPr txBox="1">
              <a:spLocks noChangeArrowheads="1"/>
            </p:cNvSpPr>
            <p:nvPr/>
          </p:nvSpPr>
          <p:spPr bwMode="auto">
            <a:xfrm>
              <a:off x="5571" y="9984"/>
              <a:ext cx="3080" cy="335"/>
            </a:xfrm>
            <a:prstGeom prst="rect">
              <a:avLst/>
            </a:prstGeom>
            <a:grpFill/>
            <a:ln w="9525">
              <a:noFill/>
              <a:miter lim="800000"/>
              <a:headEnd/>
              <a:tailEnd/>
            </a:ln>
          </p:spPr>
          <p:txBody>
            <a:bodyPr lIns="52733" tIns="26367" rIns="52733" bIns="26367"/>
            <a:lstStyle/>
            <a:p>
              <a:pPr>
                <a:defRPr/>
              </a:pPr>
              <a:r>
                <a:rPr lang="pt-BR" i="1">
                  <a:solidFill>
                    <a:srgbClr val="000000"/>
                  </a:solidFill>
                  <a:latin typeface="Calibri" pitchFamily="34" charset="0"/>
                  <a:ea typeface="Times New Roman" pitchFamily="18" charset="0"/>
                  <a:cs typeface="Arial" pitchFamily="34" charset="0"/>
                </a:rPr>
                <a:t>Internalização de tecnologia</a:t>
              </a:r>
              <a:endParaRPr lang="pt-BR">
                <a:latin typeface="Arial" pitchFamily="34" charset="0"/>
                <a:cs typeface="Arial" pitchFamily="34" charset="0"/>
              </a:endParaRPr>
            </a:p>
          </p:txBody>
        </p:sp>
        <p:sp>
          <p:nvSpPr>
            <p:cNvPr id="270387" name="Oval 51"/>
            <p:cNvSpPr>
              <a:spLocks noChangeArrowheads="1"/>
            </p:cNvSpPr>
            <p:nvPr/>
          </p:nvSpPr>
          <p:spPr bwMode="auto">
            <a:xfrm>
              <a:off x="4682" y="8604"/>
              <a:ext cx="66" cy="131"/>
            </a:xfrm>
            <a:prstGeom prst="ellipse">
              <a:avLst/>
            </a:prstGeom>
            <a:grpFill/>
            <a:ln w="12700">
              <a:solidFill>
                <a:srgbClr val="000000"/>
              </a:solidFill>
              <a:round/>
              <a:headEnd/>
              <a:tailEnd/>
            </a:ln>
          </p:spPr>
          <p:txBody>
            <a:bodyPr anchor="ctr"/>
            <a:lstStyle/>
            <a:p>
              <a:pPr>
                <a:defRPr/>
              </a:pPr>
              <a:endParaRPr lang="pt-BR"/>
            </a:p>
          </p:txBody>
        </p:sp>
        <p:sp>
          <p:nvSpPr>
            <p:cNvPr id="270386" name="Oval 50"/>
            <p:cNvSpPr>
              <a:spLocks noChangeArrowheads="1"/>
            </p:cNvSpPr>
            <p:nvPr/>
          </p:nvSpPr>
          <p:spPr bwMode="auto">
            <a:xfrm>
              <a:off x="4550" y="8867"/>
              <a:ext cx="66" cy="130"/>
            </a:xfrm>
            <a:prstGeom prst="ellipse">
              <a:avLst/>
            </a:prstGeom>
            <a:grpFill/>
            <a:ln w="12700">
              <a:solidFill>
                <a:srgbClr val="000000"/>
              </a:solidFill>
              <a:round/>
              <a:headEnd/>
              <a:tailEnd/>
            </a:ln>
          </p:spPr>
          <p:txBody>
            <a:bodyPr anchor="ctr"/>
            <a:lstStyle/>
            <a:p>
              <a:pPr>
                <a:defRPr/>
              </a:pPr>
              <a:endParaRPr lang="pt-BR"/>
            </a:p>
          </p:txBody>
        </p:sp>
        <p:sp>
          <p:nvSpPr>
            <p:cNvPr id="270385" name="Oval 49"/>
            <p:cNvSpPr>
              <a:spLocks noChangeArrowheads="1"/>
            </p:cNvSpPr>
            <p:nvPr/>
          </p:nvSpPr>
          <p:spPr bwMode="auto">
            <a:xfrm>
              <a:off x="4813" y="9000"/>
              <a:ext cx="67" cy="130"/>
            </a:xfrm>
            <a:prstGeom prst="ellipse">
              <a:avLst/>
            </a:prstGeom>
            <a:grpFill/>
            <a:ln w="12700">
              <a:solidFill>
                <a:srgbClr val="000000"/>
              </a:solidFill>
              <a:round/>
              <a:headEnd/>
              <a:tailEnd/>
            </a:ln>
          </p:spPr>
          <p:txBody>
            <a:bodyPr anchor="ctr"/>
            <a:lstStyle/>
            <a:p>
              <a:pPr>
                <a:defRPr/>
              </a:pPr>
              <a:endParaRPr lang="pt-BR"/>
            </a:p>
          </p:txBody>
        </p:sp>
        <p:sp>
          <p:nvSpPr>
            <p:cNvPr id="270384" name="Oval 48"/>
            <p:cNvSpPr>
              <a:spLocks noChangeArrowheads="1"/>
            </p:cNvSpPr>
            <p:nvPr/>
          </p:nvSpPr>
          <p:spPr bwMode="auto">
            <a:xfrm>
              <a:off x="4616" y="9195"/>
              <a:ext cx="67" cy="131"/>
            </a:xfrm>
            <a:prstGeom prst="ellipse">
              <a:avLst/>
            </a:prstGeom>
            <a:grpFill/>
            <a:ln w="12700">
              <a:solidFill>
                <a:srgbClr val="000000"/>
              </a:solidFill>
              <a:round/>
              <a:headEnd/>
              <a:tailEnd/>
            </a:ln>
          </p:spPr>
          <p:txBody>
            <a:bodyPr anchor="ctr"/>
            <a:lstStyle/>
            <a:p>
              <a:pPr>
                <a:defRPr/>
              </a:pPr>
              <a:endParaRPr lang="pt-BR"/>
            </a:p>
          </p:txBody>
        </p:sp>
        <p:sp>
          <p:nvSpPr>
            <p:cNvPr id="270383" name="Oval 47"/>
            <p:cNvSpPr>
              <a:spLocks noChangeArrowheads="1"/>
            </p:cNvSpPr>
            <p:nvPr/>
          </p:nvSpPr>
          <p:spPr bwMode="auto">
            <a:xfrm>
              <a:off x="4747" y="9262"/>
              <a:ext cx="66" cy="130"/>
            </a:xfrm>
            <a:prstGeom prst="ellipse">
              <a:avLst/>
            </a:prstGeom>
            <a:grpFill/>
            <a:ln w="12700">
              <a:solidFill>
                <a:srgbClr val="000000"/>
              </a:solidFill>
              <a:round/>
              <a:headEnd/>
              <a:tailEnd/>
            </a:ln>
          </p:spPr>
          <p:txBody>
            <a:bodyPr anchor="ctr"/>
            <a:lstStyle/>
            <a:p>
              <a:pPr>
                <a:defRPr/>
              </a:pPr>
              <a:endParaRPr lang="pt-BR"/>
            </a:p>
          </p:txBody>
        </p:sp>
        <p:sp>
          <p:nvSpPr>
            <p:cNvPr id="270382" name="Oval 46"/>
            <p:cNvSpPr>
              <a:spLocks noChangeArrowheads="1"/>
            </p:cNvSpPr>
            <p:nvPr/>
          </p:nvSpPr>
          <p:spPr bwMode="auto">
            <a:xfrm>
              <a:off x="4682" y="9524"/>
              <a:ext cx="66" cy="130"/>
            </a:xfrm>
            <a:prstGeom prst="ellipse">
              <a:avLst/>
            </a:prstGeom>
            <a:grpFill/>
            <a:ln w="12700">
              <a:solidFill>
                <a:srgbClr val="000000"/>
              </a:solidFill>
              <a:round/>
              <a:headEnd/>
              <a:tailEnd/>
            </a:ln>
          </p:spPr>
          <p:txBody>
            <a:bodyPr anchor="ctr"/>
            <a:lstStyle/>
            <a:p>
              <a:pPr>
                <a:defRPr/>
              </a:pPr>
              <a:endParaRPr lang="pt-BR"/>
            </a:p>
          </p:txBody>
        </p:sp>
        <p:sp>
          <p:nvSpPr>
            <p:cNvPr id="270381" name="Oval 45"/>
            <p:cNvSpPr>
              <a:spLocks noChangeArrowheads="1"/>
            </p:cNvSpPr>
            <p:nvPr/>
          </p:nvSpPr>
          <p:spPr bwMode="auto">
            <a:xfrm>
              <a:off x="5272" y="8670"/>
              <a:ext cx="67" cy="130"/>
            </a:xfrm>
            <a:prstGeom prst="ellipse">
              <a:avLst/>
            </a:prstGeom>
            <a:grpFill/>
            <a:ln w="12700">
              <a:solidFill>
                <a:srgbClr val="000000"/>
              </a:solidFill>
              <a:round/>
              <a:headEnd/>
              <a:tailEnd/>
            </a:ln>
          </p:spPr>
          <p:txBody>
            <a:bodyPr anchor="ctr"/>
            <a:lstStyle/>
            <a:p>
              <a:pPr>
                <a:defRPr/>
              </a:pPr>
              <a:endParaRPr lang="pt-BR"/>
            </a:p>
          </p:txBody>
        </p:sp>
        <p:sp>
          <p:nvSpPr>
            <p:cNvPr id="270380" name="Oval 44"/>
            <p:cNvSpPr>
              <a:spLocks noChangeArrowheads="1"/>
            </p:cNvSpPr>
            <p:nvPr/>
          </p:nvSpPr>
          <p:spPr bwMode="auto">
            <a:xfrm>
              <a:off x="5272" y="8998"/>
              <a:ext cx="67" cy="131"/>
            </a:xfrm>
            <a:prstGeom prst="ellipse">
              <a:avLst/>
            </a:prstGeom>
            <a:grpFill/>
            <a:ln w="12700">
              <a:solidFill>
                <a:srgbClr val="000000"/>
              </a:solidFill>
              <a:round/>
              <a:headEnd/>
              <a:tailEnd/>
            </a:ln>
          </p:spPr>
          <p:txBody>
            <a:bodyPr anchor="ctr"/>
            <a:lstStyle/>
            <a:p>
              <a:pPr>
                <a:defRPr/>
              </a:pPr>
              <a:endParaRPr lang="pt-BR"/>
            </a:p>
          </p:txBody>
        </p:sp>
        <p:sp>
          <p:nvSpPr>
            <p:cNvPr id="270379" name="Oval 43"/>
            <p:cNvSpPr>
              <a:spLocks noChangeArrowheads="1"/>
            </p:cNvSpPr>
            <p:nvPr/>
          </p:nvSpPr>
          <p:spPr bwMode="auto">
            <a:xfrm>
              <a:off x="5075" y="8539"/>
              <a:ext cx="67" cy="131"/>
            </a:xfrm>
            <a:prstGeom prst="ellipse">
              <a:avLst/>
            </a:prstGeom>
            <a:grpFill/>
            <a:ln w="12700">
              <a:solidFill>
                <a:srgbClr val="000000"/>
              </a:solidFill>
              <a:round/>
              <a:headEnd/>
              <a:tailEnd/>
            </a:ln>
          </p:spPr>
          <p:txBody>
            <a:bodyPr anchor="ctr"/>
            <a:lstStyle/>
            <a:p>
              <a:pPr>
                <a:defRPr/>
              </a:pPr>
              <a:endParaRPr lang="pt-BR"/>
            </a:p>
          </p:txBody>
        </p:sp>
        <p:sp>
          <p:nvSpPr>
            <p:cNvPr id="270378" name="Oval 42"/>
            <p:cNvSpPr>
              <a:spLocks noChangeArrowheads="1"/>
            </p:cNvSpPr>
            <p:nvPr/>
          </p:nvSpPr>
          <p:spPr bwMode="auto">
            <a:xfrm>
              <a:off x="5207" y="9392"/>
              <a:ext cx="67" cy="131"/>
            </a:xfrm>
            <a:prstGeom prst="ellipse">
              <a:avLst/>
            </a:prstGeom>
            <a:grpFill/>
            <a:ln w="12700">
              <a:solidFill>
                <a:srgbClr val="000000"/>
              </a:solidFill>
              <a:round/>
              <a:headEnd/>
              <a:tailEnd/>
            </a:ln>
          </p:spPr>
          <p:txBody>
            <a:bodyPr anchor="ctr"/>
            <a:lstStyle/>
            <a:p>
              <a:pPr>
                <a:defRPr/>
              </a:pPr>
              <a:endParaRPr lang="pt-BR"/>
            </a:p>
          </p:txBody>
        </p:sp>
        <p:sp>
          <p:nvSpPr>
            <p:cNvPr id="270377" name="Oval 41"/>
            <p:cNvSpPr>
              <a:spLocks noChangeArrowheads="1"/>
            </p:cNvSpPr>
            <p:nvPr/>
          </p:nvSpPr>
          <p:spPr bwMode="auto">
            <a:xfrm>
              <a:off x="5339" y="9195"/>
              <a:ext cx="67" cy="131"/>
            </a:xfrm>
            <a:prstGeom prst="ellipse">
              <a:avLst/>
            </a:prstGeom>
            <a:grpFill/>
            <a:ln w="12700">
              <a:solidFill>
                <a:srgbClr val="000000"/>
              </a:solidFill>
              <a:round/>
              <a:headEnd/>
              <a:tailEnd/>
            </a:ln>
          </p:spPr>
          <p:txBody>
            <a:bodyPr anchor="ctr"/>
            <a:lstStyle/>
            <a:p>
              <a:pPr>
                <a:defRPr/>
              </a:pPr>
              <a:endParaRPr lang="pt-BR"/>
            </a:p>
          </p:txBody>
        </p:sp>
        <p:sp>
          <p:nvSpPr>
            <p:cNvPr id="270376" name="Oval 40"/>
            <p:cNvSpPr>
              <a:spLocks noChangeArrowheads="1"/>
            </p:cNvSpPr>
            <p:nvPr/>
          </p:nvSpPr>
          <p:spPr bwMode="auto">
            <a:xfrm>
              <a:off x="7703" y="8998"/>
              <a:ext cx="66" cy="132"/>
            </a:xfrm>
            <a:prstGeom prst="ellipse">
              <a:avLst/>
            </a:prstGeom>
            <a:grpFill/>
            <a:ln w="12700">
              <a:solidFill>
                <a:srgbClr val="000000"/>
              </a:solidFill>
              <a:round/>
              <a:headEnd/>
              <a:tailEnd/>
            </a:ln>
          </p:spPr>
          <p:txBody>
            <a:bodyPr anchor="ctr"/>
            <a:lstStyle/>
            <a:p>
              <a:pPr>
                <a:defRPr/>
              </a:pPr>
              <a:endParaRPr lang="pt-BR"/>
            </a:p>
          </p:txBody>
        </p:sp>
        <p:sp>
          <p:nvSpPr>
            <p:cNvPr id="270375" name="Oval 39"/>
            <p:cNvSpPr>
              <a:spLocks noChangeArrowheads="1"/>
            </p:cNvSpPr>
            <p:nvPr/>
          </p:nvSpPr>
          <p:spPr bwMode="auto">
            <a:xfrm>
              <a:off x="6652" y="8998"/>
              <a:ext cx="67" cy="131"/>
            </a:xfrm>
            <a:prstGeom prst="ellipse">
              <a:avLst/>
            </a:prstGeom>
            <a:grpFill/>
            <a:ln w="12700">
              <a:solidFill>
                <a:srgbClr val="000000"/>
              </a:solidFill>
              <a:round/>
              <a:headEnd/>
              <a:tailEnd/>
            </a:ln>
          </p:spPr>
          <p:txBody>
            <a:bodyPr anchor="ctr"/>
            <a:lstStyle/>
            <a:p>
              <a:pPr>
                <a:defRPr/>
              </a:pPr>
              <a:endParaRPr lang="pt-BR"/>
            </a:p>
          </p:txBody>
        </p:sp>
        <p:sp>
          <p:nvSpPr>
            <p:cNvPr id="270374" name="Oval 38"/>
            <p:cNvSpPr>
              <a:spLocks noChangeArrowheads="1"/>
            </p:cNvSpPr>
            <p:nvPr/>
          </p:nvSpPr>
          <p:spPr bwMode="auto">
            <a:xfrm>
              <a:off x="6979" y="8998"/>
              <a:ext cx="67" cy="131"/>
            </a:xfrm>
            <a:prstGeom prst="ellipse">
              <a:avLst/>
            </a:prstGeom>
            <a:grpFill/>
            <a:ln w="12700">
              <a:solidFill>
                <a:srgbClr val="000000"/>
              </a:solidFill>
              <a:round/>
              <a:headEnd/>
              <a:tailEnd/>
            </a:ln>
          </p:spPr>
          <p:txBody>
            <a:bodyPr anchor="ctr"/>
            <a:lstStyle/>
            <a:p>
              <a:pPr>
                <a:defRPr/>
              </a:pPr>
              <a:endParaRPr lang="pt-BR"/>
            </a:p>
          </p:txBody>
        </p:sp>
        <p:sp>
          <p:nvSpPr>
            <p:cNvPr id="270373" name="Oval 37"/>
            <p:cNvSpPr>
              <a:spLocks noChangeArrowheads="1"/>
            </p:cNvSpPr>
            <p:nvPr/>
          </p:nvSpPr>
          <p:spPr bwMode="auto">
            <a:xfrm>
              <a:off x="7242" y="9000"/>
              <a:ext cx="66" cy="130"/>
            </a:xfrm>
            <a:prstGeom prst="ellipse">
              <a:avLst/>
            </a:prstGeom>
            <a:grpFill/>
            <a:ln w="12700">
              <a:solidFill>
                <a:srgbClr val="000000"/>
              </a:solidFill>
              <a:round/>
              <a:headEnd/>
              <a:tailEnd/>
            </a:ln>
          </p:spPr>
          <p:txBody>
            <a:bodyPr anchor="ctr"/>
            <a:lstStyle/>
            <a:p>
              <a:pPr>
                <a:defRPr/>
              </a:pPr>
              <a:endParaRPr lang="pt-BR"/>
            </a:p>
          </p:txBody>
        </p:sp>
        <p:sp>
          <p:nvSpPr>
            <p:cNvPr id="270372" name="Oval 36"/>
            <p:cNvSpPr>
              <a:spLocks noChangeArrowheads="1"/>
            </p:cNvSpPr>
            <p:nvPr/>
          </p:nvSpPr>
          <p:spPr bwMode="auto">
            <a:xfrm>
              <a:off x="7440" y="8998"/>
              <a:ext cx="67" cy="131"/>
            </a:xfrm>
            <a:prstGeom prst="ellipse">
              <a:avLst/>
            </a:prstGeom>
            <a:grpFill/>
            <a:ln w="12700">
              <a:solidFill>
                <a:srgbClr val="000000"/>
              </a:solidFill>
              <a:round/>
              <a:headEnd/>
              <a:tailEnd/>
            </a:ln>
          </p:spPr>
          <p:txBody>
            <a:bodyPr anchor="ctr"/>
            <a:lstStyle/>
            <a:p>
              <a:pPr>
                <a:defRPr/>
              </a:pPr>
              <a:endParaRPr lang="pt-BR"/>
            </a:p>
          </p:txBody>
        </p:sp>
        <p:sp>
          <p:nvSpPr>
            <p:cNvPr id="270371" name="Line 35"/>
            <p:cNvSpPr>
              <a:spLocks noChangeShapeType="1"/>
            </p:cNvSpPr>
            <p:nvPr/>
          </p:nvSpPr>
          <p:spPr bwMode="auto">
            <a:xfrm>
              <a:off x="3971" y="8616"/>
              <a:ext cx="360" cy="1"/>
            </a:xfrm>
            <a:prstGeom prst="line">
              <a:avLst/>
            </a:prstGeom>
            <a:grpFill/>
            <a:ln w="9525">
              <a:solidFill>
                <a:srgbClr val="000000"/>
              </a:solidFill>
              <a:round/>
              <a:headEnd/>
              <a:tailEnd type="triangle" w="med" len="med"/>
            </a:ln>
          </p:spPr>
          <p:txBody>
            <a:bodyPr/>
            <a:lstStyle/>
            <a:p>
              <a:pPr>
                <a:defRPr/>
              </a:pPr>
              <a:endParaRPr lang="pt-BR"/>
            </a:p>
          </p:txBody>
        </p:sp>
        <p:sp>
          <p:nvSpPr>
            <p:cNvPr id="270370" name="Line 34"/>
            <p:cNvSpPr>
              <a:spLocks noChangeShapeType="1"/>
            </p:cNvSpPr>
            <p:nvPr/>
          </p:nvSpPr>
          <p:spPr bwMode="auto">
            <a:xfrm>
              <a:off x="3971" y="9516"/>
              <a:ext cx="360" cy="1"/>
            </a:xfrm>
            <a:prstGeom prst="line">
              <a:avLst/>
            </a:prstGeom>
            <a:grpFill/>
            <a:ln w="9525">
              <a:solidFill>
                <a:srgbClr val="000000"/>
              </a:solidFill>
              <a:round/>
              <a:headEnd/>
              <a:tailEnd type="triangle" w="med" len="med"/>
            </a:ln>
          </p:spPr>
          <p:txBody>
            <a:bodyPr/>
            <a:lstStyle/>
            <a:p>
              <a:pPr>
                <a:defRPr/>
              </a:pPr>
              <a:endParaRPr lang="pt-BR"/>
            </a:p>
          </p:txBody>
        </p:sp>
        <p:sp>
          <p:nvSpPr>
            <p:cNvPr id="270369" name="Line 33"/>
            <p:cNvSpPr>
              <a:spLocks noChangeShapeType="1"/>
            </p:cNvSpPr>
            <p:nvPr/>
          </p:nvSpPr>
          <p:spPr bwMode="auto">
            <a:xfrm>
              <a:off x="3971" y="10181"/>
              <a:ext cx="1519" cy="1"/>
            </a:xfrm>
            <a:prstGeom prst="line">
              <a:avLst/>
            </a:prstGeom>
            <a:grpFill/>
            <a:ln w="9525">
              <a:solidFill>
                <a:srgbClr val="000000"/>
              </a:solidFill>
              <a:round/>
              <a:headEnd/>
              <a:tailEnd type="triangle" w="med" len="med"/>
            </a:ln>
          </p:spPr>
          <p:txBody>
            <a:bodyPr/>
            <a:lstStyle/>
            <a:p>
              <a:pPr>
                <a:defRPr/>
              </a:pPr>
              <a:endParaRPr lang="pt-BR"/>
            </a:p>
          </p:txBody>
        </p:sp>
        <p:sp>
          <p:nvSpPr>
            <p:cNvPr id="270368" name="Oval 32"/>
            <p:cNvSpPr>
              <a:spLocks noChangeArrowheads="1"/>
            </p:cNvSpPr>
            <p:nvPr/>
          </p:nvSpPr>
          <p:spPr bwMode="auto">
            <a:xfrm>
              <a:off x="5930" y="9589"/>
              <a:ext cx="66" cy="130"/>
            </a:xfrm>
            <a:prstGeom prst="ellipse">
              <a:avLst/>
            </a:prstGeom>
            <a:grpFill/>
            <a:ln w="31750">
              <a:solidFill>
                <a:srgbClr val="0000FF"/>
              </a:solidFill>
              <a:round/>
              <a:headEnd/>
              <a:tailEnd/>
            </a:ln>
          </p:spPr>
          <p:txBody>
            <a:bodyPr anchor="ctr"/>
            <a:lstStyle/>
            <a:p>
              <a:pPr>
                <a:defRPr/>
              </a:pPr>
              <a:endParaRPr lang="pt-BR"/>
            </a:p>
          </p:txBody>
        </p:sp>
        <p:sp>
          <p:nvSpPr>
            <p:cNvPr id="270367" name="Oval 31"/>
            <p:cNvSpPr>
              <a:spLocks noChangeArrowheads="1"/>
            </p:cNvSpPr>
            <p:nvPr/>
          </p:nvSpPr>
          <p:spPr bwMode="auto">
            <a:xfrm>
              <a:off x="5863" y="9130"/>
              <a:ext cx="67" cy="130"/>
            </a:xfrm>
            <a:prstGeom prst="ellipse">
              <a:avLst/>
            </a:prstGeom>
            <a:grpFill/>
            <a:ln w="31750">
              <a:solidFill>
                <a:srgbClr val="0000FF"/>
              </a:solidFill>
              <a:round/>
              <a:headEnd/>
              <a:tailEnd/>
            </a:ln>
          </p:spPr>
          <p:txBody>
            <a:bodyPr anchor="ctr"/>
            <a:lstStyle/>
            <a:p>
              <a:pPr>
                <a:defRPr/>
              </a:pPr>
              <a:endParaRPr lang="pt-BR"/>
            </a:p>
          </p:txBody>
        </p:sp>
        <p:sp>
          <p:nvSpPr>
            <p:cNvPr id="270366" name="Oval 30"/>
            <p:cNvSpPr>
              <a:spLocks noChangeArrowheads="1"/>
            </p:cNvSpPr>
            <p:nvPr/>
          </p:nvSpPr>
          <p:spPr bwMode="auto">
            <a:xfrm>
              <a:off x="6127" y="8867"/>
              <a:ext cx="66" cy="130"/>
            </a:xfrm>
            <a:prstGeom prst="ellipse">
              <a:avLst/>
            </a:prstGeom>
            <a:grpFill/>
            <a:ln w="31750">
              <a:solidFill>
                <a:srgbClr val="0000FF"/>
              </a:solidFill>
              <a:round/>
              <a:headEnd/>
              <a:tailEnd/>
            </a:ln>
          </p:spPr>
          <p:txBody>
            <a:bodyPr anchor="ctr"/>
            <a:lstStyle/>
            <a:p>
              <a:pPr>
                <a:defRPr/>
              </a:pPr>
              <a:endParaRPr lang="pt-BR"/>
            </a:p>
          </p:txBody>
        </p:sp>
        <p:sp>
          <p:nvSpPr>
            <p:cNvPr id="270365" name="Oval 29"/>
            <p:cNvSpPr>
              <a:spLocks noChangeArrowheads="1"/>
            </p:cNvSpPr>
            <p:nvPr/>
          </p:nvSpPr>
          <p:spPr bwMode="auto">
            <a:xfrm>
              <a:off x="6455" y="9130"/>
              <a:ext cx="67" cy="130"/>
            </a:xfrm>
            <a:prstGeom prst="ellipse">
              <a:avLst/>
            </a:prstGeom>
            <a:grpFill/>
            <a:ln w="31750">
              <a:solidFill>
                <a:srgbClr val="0000FF"/>
              </a:solidFill>
              <a:round/>
              <a:headEnd/>
              <a:tailEnd/>
            </a:ln>
          </p:spPr>
          <p:txBody>
            <a:bodyPr anchor="ctr"/>
            <a:lstStyle/>
            <a:p>
              <a:pPr>
                <a:defRPr/>
              </a:pPr>
              <a:endParaRPr lang="pt-BR"/>
            </a:p>
          </p:txBody>
        </p:sp>
        <p:sp>
          <p:nvSpPr>
            <p:cNvPr id="270364" name="Oval 28"/>
            <p:cNvSpPr>
              <a:spLocks noChangeArrowheads="1"/>
            </p:cNvSpPr>
            <p:nvPr/>
          </p:nvSpPr>
          <p:spPr bwMode="auto">
            <a:xfrm>
              <a:off x="5798" y="8867"/>
              <a:ext cx="67" cy="130"/>
            </a:xfrm>
            <a:prstGeom prst="ellipse">
              <a:avLst/>
            </a:prstGeom>
            <a:grpFill/>
            <a:ln w="31750">
              <a:solidFill>
                <a:srgbClr val="0000FF"/>
              </a:solidFill>
              <a:round/>
              <a:headEnd/>
              <a:tailEnd/>
            </a:ln>
          </p:spPr>
          <p:txBody>
            <a:bodyPr anchor="ctr"/>
            <a:lstStyle/>
            <a:p>
              <a:pPr>
                <a:defRPr/>
              </a:pPr>
              <a:endParaRPr lang="pt-BR"/>
            </a:p>
          </p:txBody>
        </p:sp>
        <p:sp>
          <p:nvSpPr>
            <p:cNvPr id="270363" name="Oval 27"/>
            <p:cNvSpPr>
              <a:spLocks noChangeArrowheads="1"/>
            </p:cNvSpPr>
            <p:nvPr/>
          </p:nvSpPr>
          <p:spPr bwMode="auto">
            <a:xfrm>
              <a:off x="5591" y="8665"/>
              <a:ext cx="67" cy="131"/>
            </a:xfrm>
            <a:prstGeom prst="ellipse">
              <a:avLst/>
            </a:prstGeom>
            <a:grpFill/>
            <a:ln w="31750">
              <a:solidFill>
                <a:srgbClr val="0000FF"/>
              </a:solidFill>
              <a:round/>
              <a:headEnd/>
              <a:tailEnd/>
            </a:ln>
          </p:spPr>
          <p:txBody>
            <a:bodyPr anchor="ctr"/>
            <a:lstStyle/>
            <a:p>
              <a:pPr>
                <a:defRPr/>
              </a:pPr>
              <a:endParaRPr lang="pt-BR"/>
            </a:p>
          </p:txBody>
        </p:sp>
        <p:sp>
          <p:nvSpPr>
            <p:cNvPr id="270362" name="Oval 26"/>
            <p:cNvSpPr>
              <a:spLocks noChangeArrowheads="1"/>
            </p:cNvSpPr>
            <p:nvPr/>
          </p:nvSpPr>
          <p:spPr bwMode="auto">
            <a:xfrm>
              <a:off x="6127" y="9130"/>
              <a:ext cx="66" cy="130"/>
            </a:xfrm>
            <a:prstGeom prst="ellipse">
              <a:avLst/>
            </a:prstGeom>
            <a:grpFill/>
            <a:ln w="31750">
              <a:solidFill>
                <a:srgbClr val="0000FF"/>
              </a:solidFill>
              <a:round/>
              <a:headEnd/>
              <a:tailEnd/>
            </a:ln>
          </p:spPr>
          <p:txBody>
            <a:bodyPr anchor="ctr"/>
            <a:lstStyle/>
            <a:p>
              <a:pPr>
                <a:defRPr/>
              </a:pPr>
              <a:endParaRPr lang="pt-BR"/>
            </a:p>
          </p:txBody>
        </p:sp>
        <p:sp>
          <p:nvSpPr>
            <p:cNvPr id="270361" name="Oval 25"/>
            <p:cNvSpPr>
              <a:spLocks noChangeArrowheads="1"/>
            </p:cNvSpPr>
            <p:nvPr/>
          </p:nvSpPr>
          <p:spPr bwMode="auto">
            <a:xfrm>
              <a:off x="5601" y="8998"/>
              <a:ext cx="67" cy="131"/>
            </a:xfrm>
            <a:prstGeom prst="ellipse">
              <a:avLst/>
            </a:prstGeom>
            <a:grpFill/>
            <a:ln w="31750">
              <a:solidFill>
                <a:srgbClr val="0000FF"/>
              </a:solidFill>
              <a:round/>
              <a:headEnd/>
              <a:tailEnd/>
            </a:ln>
          </p:spPr>
          <p:txBody>
            <a:bodyPr anchor="ctr"/>
            <a:lstStyle/>
            <a:p>
              <a:pPr>
                <a:defRPr/>
              </a:pPr>
              <a:endParaRPr lang="pt-BR"/>
            </a:p>
          </p:txBody>
        </p:sp>
        <p:sp>
          <p:nvSpPr>
            <p:cNvPr id="270360" name="Oval 24"/>
            <p:cNvSpPr>
              <a:spLocks noChangeArrowheads="1"/>
            </p:cNvSpPr>
            <p:nvPr/>
          </p:nvSpPr>
          <p:spPr bwMode="auto">
            <a:xfrm>
              <a:off x="5601" y="9327"/>
              <a:ext cx="67" cy="130"/>
            </a:xfrm>
            <a:prstGeom prst="ellipse">
              <a:avLst/>
            </a:prstGeom>
            <a:grpFill/>
            <a:ln w="31750">
              <a:solidFill>
                <a:srgbClr val="0000FF"/>
              </a:solidFill>
              <a:round/>
              <a:headEnd/>
              <a:tailEnd/>
            </a:ln>
          </p:spPr>
          <p:txBody>
            <a:bodyPr anchor="ctr"/>
            <a:lstStyle/>
            <a:p>
              <a:pPr>
                <a:defRPr/>
              </a:pPr>
              <a:endParaRPr lang="pt-BR"/>
            </a:p>
          </p:txBody>
        </p:sp>
        <p:sp>
          <p:nvSpPr>
            <p:cNvPr id="270359" name="Oval 23"/>
            <p:cNvSpPr>
              <a:spLocks noChangeArrowheads="1"/>
            </p:cNvSpPr>
            <p:nvPr/>
          </p:nvSpPr>
          <p:spPr bwMode="auto">
            <a:xfrm>
              <a:off x="6322" y="9392"/>
              <a:ext cx="67" cy="131"/>
            </a:xfrm>
            <a:prstGeom prst="ellipse">
              <a:avLst/>
            </a:prstGeom>
            <a:grpFill/>
            <a:ln w="31750">
              <a:solidFill>
                <a:srgbClr val="0000FF"/>
              </a:solidFill>
              <a:round/>
              <a:headEnd/>
              <a:tailEnd/>
            </a:ln>
          </p:spPr>
          <p:txBody>
            <a:bodyPr anchor="ctr"/>
            <a:lstStyle/>
            <a:p>
              <a:pPr>
                <a:defRPr/>
              </a:pPr>
              <a:endParaRPr lang="pt-BR"/>
            </a:p>
          </p:txBody>
        </p:sp>
        <p:sp>
          <p:nvSpPr>
            <p:cNvPr id="270358" name="Oval 22"/>
            <p:cNvSpPr>
              <a:spLocks noChangeArrowheads="1"/>
            </p:cNvSpPr>
            <p:nvPr/>
          </p:nvSpPr>
          <p:spPr bwMode="auto">
            <a:xfrm>
              <a:off x="6586" y="8407"/>
              <a:ext cx="66" cy="131"/>
            </a:xfrm>
            <a:prstGeom prst="ellipse">
              <a:avLst/>
            </a:prstGeom>
            <a:grpFill/>
            <a:ln w="31750">
              <a:solidFill>
                <a:srgbClr val="0000FF"/>
              </a:solidFill>
              <a:round/>
              <a:headEnd/>
              <a:tailEnd/>
            </a:ln>
          </p:spPr>
          <p:txBody>
            <a:bodyPr anchor="ctr"/>
            <a:lstStyle/>
            <a:p>
              <a:pPr>
                <a:defRPr/>
              </a:pPr>
              <a:endParaRPr lang="pt-BR"/>
            </a:p>
          </p:txBody>
        </p:sp>
        <p:sp>
          <p:nvSpPr>
            <p:cNvPr id="270357" name="Oval 21"/>
            <p:cNvSpPr>
              <a:spLocks noChangeArrowheads="1"/>
            </p:cNvSpPr>
            <p:nvPr/>
          </p:nvSpPr>
          <p:spPr bwMode="auto">
            <a:xfrm>
              <a:off x="7046" y="8539"/>
              <a:ext cx="67" cy="131"/>
            </a:xfrm>
            <a:prstGeom prst="ellipse">
              <a:avLst/>
            </a:prstGeom>
            <a:grpFill/>
            <a:ln w="31750">
              <a:solidFill>
                <a:srgbClr val="0000FF"/>
              </a:solidFill>
              <a:round/>
              <a:headEnd/>
              <a:tailEnd/>
            </a:ln>
          </p:spPr>
          <p:txBody>
            <a:bodyPr anchor="ctr"/>
            <a:lstStyle/>
            <a:p>
              <a:pPr>
                <a:defRPr/>
              </a:pPr>
              <a:endParaRPr lang="pt-BR"/>
            </a:p>
          </p:txBody>
        </p:sp>
        <p:sp>
          <p:nvSpPr>
            <p:cNvPr id="270356" name="Line 20"/>
            <p:cNvSpPr>
              <a:spLocks noChangeShapeType="1"/>
            </p:cNvSpPr>
            <p:nvPr/>
          </p:nvSpPr>
          <p:spPr bwMode="auto">
            <a:xfrm flipV="1">
              <a:off x="5272" y="7882"/>
              <a:ext cx="264" cy="525"/>
            </a:xfrm>
            <a:prstGeom prst="line">
              <a:avLst/>
            </a:prstGeom>
            <a:grpFill/>
            <a:ln w="9525">
              <a:solidFill>
                <a:srgbClr val="000000"/>
              </a:solidFill>
              <a:round/>
              <a:headEnd/>
              <a:tailEnd type="triangle" w="med" len="med"/>
            </a:ln>
          </p:spPr>
          <p:txBody>
            <a:bodyPr/>
            <a:lstStyle/>
            <a:p>
              <a:pPr>
                <a:defRPr/>
              </a:pPr>
              <a:endParaRPr lang="pt-BR"/>
            </a:p>
          </p:txBody>
        </p:sp>
        <p:sp>
          <p:nvSpPr>
            <p:cNvPr id="270355" name="Line 19"/>
            <p:cNvSpPr>
              <a:spLocks noChangeShapeType="1"/>
            </p:cNvSpPr>
            <p:nvPr/>
          </p:nvSpPr>
          <p:spPr bwMode="auto">
            <a:xfrm>
              <a:off x="6311" y="7817"/>
              <a:ext cx="1332" cy="1"/>
            </a:xfrm>
            <a:prstGeom prst="line">
              <a:avLst/>
            </a:prstGeom>
            <a:grpFill/>
            <a:ln w="9525">
              <a:solidFill>
                <a:srgbClr val="000000"/>
              </a:solidFill>
              <a:round/>
              <a:headEnd/>
              <a:tailEnd type="triangle" w="med" len="med"/>
            </a:ln>
          </p:spPr>
          <p:txBody>
            <a:bodyPr/>
            <a:lstStyle/>
            <a:p>
              <a:pPr>
                <a:defRPr/>
              </a:pPr>
              <a:endParaRPr lang="pt-BR"/>
            </a:p>
          </p:txBody>
        </p:sp>
        <p:sp>
          <p:nvSpPr>
            <p:cNvPr id="270354" name="Line 18"/>
            <p:cNvSpPr>
              <a:spLocks noChangeShapeType="1"/>
            </p:cNvSpPr>
            <p:nvPr/>
          </p:nvSpPr>
          <p:spPr bwMode="auto">
            <a:xfrm flipV="1">
              <a:off x="6192" y="8539"/>
              <a:ext cx="328" cy="197"/>
            </a:xfrm>
            <a:prstGeom prst="line">
              <a:avLst/>
            </a:prstGeom>
            <a:grpFill/>
            <a:ln w="9525">
              <a:solidFill>
                <a:srgbClr val="000000"/>
              </a:solidFill>
              <a:round/>
              <a:headEnd/>
              <a:tailEnd type="triangle" w="med" len="med"/>
            </a:ln>
          </p:spPr>
          <p:txBody>
            <a:bodyPr/>
            <a:lstStyle/>
            <a:p>
              <a:pPr>
                <a:defRPr/>
              </a:pPr>
              <a:endParaRPr lang="pt-BR"/>
            </a:p>
          </p:txBody>
        </p:sp>
        <p:sp>
          <p:nvSpPr>
            <p:cNvPr id="270353" name="Line 17"/>
            <p:cNvSpPr>
              <a:spLocks noChangeShapeType="1"/>
            </p:cNvSpPr>
            <p:nvPr/>
          </p:nvSpPr>
          <p:spPr bwMode="auto">
            <a:xfrm flipV="1">
              <a:off x="6455" y="8604"/>
              <a:ext cx="526" cy="263"/>
            </a:xfrm>
            <a:prstGeom prst="line">
              <a:avLst/>
            </a:prstGeom>
            <a:grpFill/>
            <a:ln w="9525">
              <a:solidFill>
                <a:srgbClr val="000000"/>
              </a:solidFill>
              <a:round/>
              <a:headEnd/>
              <a:tailEnd type="triangle" w="med" len="med"/>
            </a:ln>
          </p:spPr>
          <p:txBody>
            <a:bodyPr/>
            <a:lstStyle/>
            <a:p>
              <a:pPr>
                <a:defRPr/>
              </a:pPr>
              <a:endParaRPr lang="pt-BR"/>
            </a:p>
          </p:txBody>
        </p:sp>
        <p:sp>
          <p:nvSpPr>
            <p:cNvPr id="270352" name="Line 16"/>
            <p:cNvSpPr>
              <a:spLocks noChangeShapeType="1"/>
            </p:cNvSpPr>
            <p:nvPr/>
          </p:nvSpPr>
          <p:spPr bwMode="auto">
            <a:xfrm>
              <a:off x="6717" y="8473"/>
              <a:ext cx="920" cy="0"/>
            </a:xfrm>
            <a:prstGeom prst="line">
              <a:avLst/>
            </a:prstGeom>
            <a:grpFill/>
            <a:ln w="9525">
              <a:solidFill>
                <a:srgbClr val="000000"/>
              </a:solidFill>
              <a:round/>
              <a:headEnd/>
              <a:tailEnd type="triangle" w="med" len="med"/>
            </a:ln>
          </p:spPr>
          <p:txBody>
            <a:bodyPr/>
            <a:lstStyle/>
            <a:p>
              <a:pPr>
                <a:defRPr/>
              </a:pPr>
              <a:endParaRPr lang="pt-BR"/>
            </a:p>
          </p:txBody>
        </p:sp>
        <p:sp>
          <p:nvSpPr>
            <p:cNvPr id="270351" name="Line 15"/>
            <p:cNvSpPr>
              <a:spLocks noChangeShapeType="1"/>
            </p:cNvSpPr>
            <p:nvPr/>
          </p:nvSpPr>
          <p:spPr bwMode="auto">
            <a:xfrm>
              <a:off x="7178" y="8604"/>
              <a:ext cx="525" cy="0"/>
            </a:xfrm>
            <a:prstGeom prst="line">
              <a:avLst/>
            </a:prstGeom>
            <a:grpFill/>
            <a:ln w="9525">
              <a:solidFill>
                <a:srgbClr val="000000"/>
              </a:solidFill>
              <a:round/>
              <a:headEnd/>
              <a:tailEnd type="triangle" w="med" len="med"/>
            </a:ln>
          </p:spPr>
          <p:txBody>
            <a:bodyPr/>
            <a:lstStyle/>
            <a:p>
              <a:pPr>
                <a:defRPr/>
              </a:pPr>
              <a:endParaRPr lang="pt-BR"/>
            </a:p>
          </p:txBody>
        </p:sp>
        <p:sp>
          <p:nvSpPr>
            <p:cNvPr id="270350" name="Line 14"/>
            <p:cNvSpPr>
              <a:spLocks noChangeShapeType="1"/>
            </p:cNvSpPr>
            <p:nvPr/>
          </p:nvSpPr>
          <p:spPr bwMode="auto">
            <a:xfrm flipH="1" flipV="1">
              <a:off x="5930" y="9786"/>
              <a:ext cx="0" cy="264"/>
            </a:xfrm>
            <a:prstGeom prst="line">
              <a:avLst/>
            </a:prstGeom>
            <a:grpFill/>
            <a:ln w="9525">
              <a:solidFill>
                <a:srgbClr val="000000"/>
              </a:solidFill>
              <a:round/>
              <a:headEnd/>
              <a:tailEnd type="triangle" w="med" len="med"/>
            </a:ln>
          </p:spPr>
          <p:txBody>
            <a:bodyPr/>
            <a:lstStyle/>
            <a:p>
              <a:pPr>
                <a:defRPr/>
              </a:pPr>
              <a:endParaRPr lang="pt-BR"/>
            </a:p>
          </p:txBody>
        </p:sp>
        <p:sp>
          <p:nvSpPr>
            <p:cNvPr id="270349" name="Line 13"/>
            <p:cNvSpPr>
              <a:spLocks noChangeShapeType="1"/>
            </p:cNvSpPr>
            <p:nvPr/>
          </p:nvSpPr>
          <p:spPr bwMode="auto">
            <a:xfrm flipH="1" flipV="1">
              <a:off x="6324" y="9656"/>
              <a:ext cx="0" cy="394"/>
            </a:xfrm>
            <a:prstGeom prst="line">
              <a:avLst/>
            </a:prstGeom>
            <a:grpFill/>
            <a:ln w="9525">
              <a:solidFill>
                <a:srgbClr val="000000"/>
              </a:solidFill>
              <a:round/>
              <a:headEnd/>
              <a:tailEnd type="triangle" w="med" len="med"/>
            </a:ln>
          </p:spPr>
          <p:txBody>
            <a:bodyPr/>
            <a:lstStyle/>
            <a:p>
              <a:pPr>
                <a:defRPr/>
              </a:pPr>
              <a:endParaRPr lang="pt-BR"/>
            </a:p>
          </p:txBody>
        </p:sp>
        <p:sp>
          <p:nvSpPr>
            <p:cNvPr id="270348" name="Line 12"/>
            <p:cNvSpPr>
              <a:spLocks noChangeShapeType="1"/>
            </p:cNvSpPr>
            <p:nvPr/>
          </p:nvSpPr>
          <p:spPr bwMode="auto">
            <a:xfrm flipH="1" flipV="1">
              <a:off x="6981" y="9327"/>
              <a:ext cx="0" cy="723"/>
            </a:xfrm>
            <a:prstGeom prst="line">
              <a:avLst/>
            </a:prstGeom>
            <a:grpFill/>
            <a:ln w="9525">
              <a:solidFill>
                <a:srgbClr val="000000"/>
              </a:solidFill>
              <a:round/>
              <a:headEnd/>
              <a:tailEnd type="triangle" w="med" len="med"/>
            </a:ln>
          </p:spPr>
          <p:txBody>
            <a:bodyPr/>
            <a:lstStyle/>
            <a:p>
              <a:pPr>
                <a:defRPr/>
              </a:pPr>
              <a:endParaRPr lang="pt-BR"/>
            </a:p>
          </p:txBody>
        </p:sp>
        <p:sp>
          <p:nvSpPr>
            <p:cNvPr id="270347" name="Line 11"/>
            <p:cNvSpPr>
              <a:spLocks noChangeShapeType="1"/>
            </p:cNvSpPr>
            <p:nvPr/>
          </p:nvSpPr>
          <p:spPr bwMode="auto">
            <a:xfrm>
              <a:off x="5951" y="6636"/>
              <a:ext cx="1" cy="1049"/>
            </a:xfrm>
            <a:prstGeom prst="line">
              <a:avLst/>
            </a:prstGeom>
            <a:grpFill/>
            <a:ln w="9525">
              <a:solidFill>
                <a:srgbClr val="000000"/>
              </a:solidFill>
              <a:prstDash val="dash"/>
              <a:round/>
              <a:headEnd/>
              <a:tailEnd type="triangle" w="sm" len="med"/>
            </a:ln>
          </p:spPr>
          <p:txBody>
            <a:bodyPr/>
            <a:lstStyle/>
            <a:p>
              <a:pPr>
                <a:defRPr/>
              </a:pPr>
              <a:endParaRPr lang="pt-BR"/>
            </a:p>
          </p:txBody>
        </p:sp>
        <p:sp>
          <p:nvSpPr>
            <p:cNvPr id="270346" name="Text Box 10"/>
            <p:cNvSpPr txBox="1">
              <a:spLocks noChangeArrowheads="1"/>
            </p:cNvSpPr>
            <p:nvPr/>
          </p:nvSpPr>
          <p:spPr bwMode="auto">
            <a:xfrm>
              <a:off x="4204" y="6176"/>
              <a:ext cx="3441" cy="529"/>
            </a:xfrm>
            <a:prstGeom prst="rect">
              <a:avLst/>
            </a:prstGeom>
            <a:grpFill/>
            <a:ln w="9525">
              <a:solidFill>
                <a:srgbClr val="000000"/>
              </a:solidFill>
              <a:miter lim="800000"/>
              <a:headEnd/>
              <a:tailEnd/>
            </a:ln>
            <a:scene3d>
              <a:camera prst="orthographicFront"/>
              <a:lightRig rig="threePt" dir="t"/>
            </a:scene3d>
            <a:sp3d prstMaterial="clear"/>
          </p:spPr>
          <p:txBody>
            <a:bodyPr lIns="52733" tIns="26367" rIns="52733" bIns="26367"/>
            <a:lstStyle/>
            <a:p>
              <a:pPr algn="ctr">
                <a:defRPr/>
              </a:pPr>
              <a:r>
                <a:rPr lang="pt-BR" b="1" dirty="0">
                  <a:solidFill>
                    <a:srgbClr val="000000"/>
                  </a:solidFill>
                  <a:latin typeface="Calibri" pitchFamily="34" charset="0"/>
                  <a:ea typeface="Times New Roman" pitchFamily="18" charset="0"/>
                  <a:cs typeface="Arial" pitchFamily="34" charset="0"/>
                </a:rPr>
                <a:t>Parque Tecnológico</a:t>
              </a:r>
              <a:endParaRPr lang="pt-BR" dirty="0">
                <a:latin typeface="Arial" pitchFamily="34" charset="0"/>
                <a:cs typeface="Arial" pitchFamily="34" charset="0"/>
              </a:endParaRPr>
            </a:p>
          </p:txBody>
        </p:sp>
        <p:sp>
          <p:nvSpPr>
            <p:cNvPr id="270345" name="Text Box 9"/>
            <p:cNvSpPr txBox="1">
              <a:spLocks noChangeArrowheads="1"/>
            </p:cNvSpPr>
            <p:nvPr/>
          </p:nvSpPr>
          <p:spPr bwMode="auto">
            <a:xfrm>
              <a:off x="7751" y="6816"/>
              <a:ext cx="2260" cy="360"/>
            </a:xfrm>
            <a:prstGeom prst="rect">
              <a:avLst/>
            </a:prstGeom>
            <a:grpFill/>
            <a:ln w="9525">
              <a:solidFill>
                <a:srgbClr val="000000"/>
              </a:solidFill>
              <a:miter lim="800000"/>
              <a:headEnd/>
              <a:tailEnd/>
            </a:ln>
          </p:spPr>
          <p:txBody>
            <a:bodyPr lIns="52733" tIns="26367" rIns="52733" bIns="26367"/>
            <a:lstStyle/>
            <a:p>
              <a:pPr>
                <a:defRPr/>
              </a:pPr>
              <a:r>
                <a:rPr lang="pt-BR" sz="1500" dirty="0">
                  <a:solidFill>
                    <a:srgbClr val="000000"/>
                  </a:solidFill>
                  <a:latin typeface="Calibri" pitchFamily="34" charset="0"/>
                  <a:ea typeface="Times New Roman" pitchFamily="18" charset="0"/>
                  <a:cs typeface="Arial" pitchFamily="34" charset="0"/>
                </a:rPr>
                <a:t>Incubadora de Empresas</a:t>
              </a:r>
              <a:endParaRPr lang="pt-BR" sz="1500" dirty="0">
                <a:latin typeface="Arial" pitchFamily="34" charset="0"/>
                <a:cs typeface="Arial" pitchFamily="34" charset="0"/>
              </a:endParaRPr>
            </a:p>
          </p:txBody>
        </p:sp>
        <p:sp>
          <p:nvSpPr>
            <p:cNvPr id="270344" name="AutoShape 8"/>
            <p:cNvSpPr>
              <a:spLocks noChangeShapeType="1"/>
            </p:cNvSpPr>
            <p:nvPr/>
          </p:nvSpPr>
          <p:spPr bwMode="auto">
            <a:xfrm>
              <a:off x="6972" y="6456"/>
              <a:ext cx="1830" cy="360"/>
            </a:xfrm>
            <a:prstGeom prst="bentConnector2">
              <a:avLst/>
            </a:prstGeom>
            <a:grpFill/>
            <a:ln w="9525">
              <a:solidFill>
                <a:srgbClr val="000000"/>
              </a:solidFill>
              <a:prstDash val="dash"/>
              <a:miter lim="800000"/>
              <a:headEnd/>
              <a:tailEnd type="triangle" w="med" len="sm"/>
            </a:ln>
          </p:spPr>
          <p:txBody>
            <a:bodyPr/>
            <a:lstStyle/>
            <a:p>
              <a:pPr>
                <a:defRPr/>
              </a:pPr>
              <a:endParaRPr lang="pt-BR"/>
            </a:p>
          </p:txBody>
        </p:sp>
        <p:sp>
          <p:nvSpPr>
            <p:cNvPr id="270343" name="AutoShape 7"/>
            <p:cNvSpPr>
              <a:spLocks noChangeShapeType="1"/>
            </p:cNvSpPr>
            <p:nvPr/>
          </p:nvSpPr>
          <p:spPr bwMode="auto">
            <a:xfrm>
              <a:off x="8802" y="7176"/>
              <a:ext cx="18" cy="377"/>
            </a:xfrm>
            <a:prstGeom prst="straightConnector1">
              <a:avLst/>
            </a:prstGeom>
            <a:grpFill/>
            <a:ln w="9525">
              <a:solidFill>
                <a:srgbClr val="000000"/>
              </a:solidFill>
              <a:prstDash val="dash"/>
              <a:round/>
              <a:headEnd/>
              <a:tailEnd type="triangle" w="med" len="med"/>
            </a:ln>
          </p:spPr>
          <p:txBody>
            <a:bodyPr/>
            <a:lstStyle/>
            <a:p>
              <a:pPr>
                <a:defRPr/>
              </a:pPr>
              <a:endParaRPr lang="pt-BR"/>
            </a:p>
          </p:txBody>
        </p:sp>
        <p:sp>
          <p:nvSpPr>
            <p:cNvPr id="270342" name="Line 6"/>
            <p:cNvSpPr>
              <a:spLocks noChangeShapeType="1"/>
            </p:cNvSpPr>
            <p:nvPr/>
          </p:nvSpPr>
          <p:spPr bwMode="auto">
            <a:xfrm flipV="1">
              <a:off x="6851" y="7176"/>
              <a:ext cx="900" cy="900"/>
            </a:xfrm>
            <a:prstGeom prst="line">
              <a:avLst/>
            </a:prstGeom>
            <a:grpFill/>
            <a:ln w="9525">
              <a:solidFill>
                <a:srgbClr val="000000"/>
              </a:solidFill>
              <a:prstDash val="dash"/>
              <a:round/>
              <a:headEnd/>
              <a:tailEnd type="triangle" w="med" len="sm"/>
            </a:ln>
          </p:spPr>
          <p:txBody>
            <a:bodyPr/>
            <a:lstStyle/>
            <a:p>
              <a:pPr>
                <a:defRPr/>
              </a:pPr>
              <a:endParaRPr lang="pt-BR"/>
            </a:p>
          </p:txBody>
        </p:sp>
        <p:sp>
          <p:nvSpPr>
            <p:cNvPr id="270341" name="Text Box 5"/>
            <p:cNvSpPr txBox="1">
              <a:spLocks noChangeArrowheads="1"/>
            </p:cNvSpPr>
            <p:nvPr/>
          </p:nvSpPr>
          <p:spPr bwMode="auto">
            <a:xfrm>
              <a:off x="1751" y="6816"/>
              <a:ext cx="1526" cy="824"/>
            </a:xfrm>
            <a:prstGeom prst="rect">
              <a:avLst/>
            </a:prstGeom>
            <a:grpFill/>
            <a:ln w="9525">
              <a:solidFill>
                <a:srgbClr val="000000"/>
              </a:solidFill>
              <a:miter lim="800000"/>
              <a:headEnd/>
              <a:tailEnd/>
            </a:ln>
          </p:spPr>
          <p:txBody>
            <a:bodyPr lIns="52733" tIns="26367" rIns="52733" bIns="26367"/>
            <a:lstStyle/>
            <a:p>
              <a:pPr>
                <a:defRPr/>
              </a:pPr>
              <a:r>
                <a:rPr lang="pt-BR">
                  <a:solidFill>
                    <a:srgbClr val="000000"/>
                  </a:solidFill>
                  <a:latin typeface="Calibri" pitchFamily="34" charset="0"/>
                  <a:ea typeface="Times New Roman" pitchFamily="18" charset="0"/>
                  <a:cs typeface="Arial" pitchFamily="34" charset="0"/>
                </a:rPr>
                <a:t>Universidades e Institutos de Pesquisa</a:t>
              </a:r>
              <a:endParaRPr lang="pt-BR">
                <a:latin typeface="Arial" pitchFamily="34" charset="0"/>
                <a:cs typeface="Arial" pitchFamily="34" charset="0"/>
              </a:endParaRPr>
            </a:p>
          </p:txBody>
        </p:sp>
        <p:sp>
          <p:nvSpPr>
            <p:cNvPr id="270340" name="AutoShape 4"/>
            <p:cNvSpPr>
              <a:spLocks noChangeShapeType="1"/>
            </p:cNvSpPr>
            <p:nvPr/>
          </p:nvSpPr>
          <p:spPr bwMode="auto">
            <a:xfrm rot="10800000" flipV="1">
              <a:off x="2514" y="6456"/>
              <a:ext cx="2357" cy="360"/>
            </a:xfrm>
            <a:prstGeom prst="bentConnector2">
              <a:avLst/>
            </a:prstGeom>
            <a:grpFill/>
            <a:ln w="9525">
              <a:solidFill>
                <a:srgbClr val="000000"/>
              </a:solidFill>
              <a:prstDash val="dash"/>
              <a:miter lim="800000"/>
              <a:headEnd/>
              <a:tailEnd type="triangle" w="med" len="sm"/>
            </a:ln>
          </p:spPr>
          <p:txBody>
            <a:bodyPr/>
            <a:lstStyle/>
            <a:p>
              <a:pPr>
                <a:defRPr/>
              </a:pPr>
              <a:endParaRPr lang="pt-BR"/>
            </a:p>
          </p:txBody>
        </p:sp>
        <p:sp>
          <p:nvSpPr>
            <p:cNvPr id="270339" name="AutoShape 3"/>
            <p:cNvSpPr>
              <a:spLocks noChangeShapeType="1"/>
            </p:cNvSpPr>
            <p:nvPr/>
          </p:nvSpPr>
          <p:spPr bwMode="auto">
            <a:xfrm rot="16200000" flipH="1">
              <a:off x="2215" y="7939"/>
              <a:ext cx="855" cy="257"/>
            </a:xfrm>
            <a:prstGeom prst="bentConnector2">
              <a:avLst/>
            </a:prstGeom>
            <a:grpFill/>
            <a:ln w="9525">
              <a:solidFill>
                <a:srgbClr val="000000"/>
              </a:solidFill>
              <a:prstDash val="dash"/>
              <a:miter lim="800000"/>
              <a:headEnd/>
              <a:tailEnd type="triangle" w="med" len="sm"/>
            </a:ln>
          </p:spPr>
          <p:txBody>
            <a:bodyPr/>
            <a:lstStyle/>
            <a:p>
              <a:pPr>
                <a:defRPr/>
              </a:pPr>
              <a:endParaRPr lang="pt-BR"/>
            </a:p>
          </p:txBody>
        </p:sp>
        <p:sp>
          <p:nvSpPr>
            <p:cNvPr id="270338" name="AutoShape 2"/>
            <p:cNvSpPr>
              <a:spLocks noChangeShapeType="1"/>
            </p:cNvSpPr>
            <p:nvPr/>
          </p:nvSpPr>
          <p:spPr bwMode="auto">
            <a:xfrm rot="16200000" flipH="1">
              <a:off x="1591" y="8563"/>
              <a:ext cx="2103" cy="257"/>
            </a:xfrm>
            <a:prstGeom prst="bentConnector2">
              <a:avLst/>
            </a:prstGeom>
            <a:grpFill/>
            <a:ln w="9525">
              <a:solidFill>
                <a:srgbClr val="000000"/>
              </a:solidFill>
              <a:prstDash val="dash"/>
              <a:miter lim="800000"/>
              <a:headEnd/>
              <a:tailEnd type="triangle" w="med" len="sm"/>
            </a:ln>
          </p:spPr>
          <p:txBody>
            <a:bodyPr/>
            <a:lstStyle/>
            <a:p>
              <a:pPr>
                <a:defRPr/>
              </a:pPr>
              <a:endParaRPr lang="pt-BR"/>
            </a:p>
          </p:txBody>
        </p:sp>
        <p:sp>
          <p:nvSpPr>
            <p:cNvPr id="270393" name="Text Box 57"/>
            <p:cNvSpPr txBox="1">
              <a:spLocks noChangeArrowheads="1"/>
            </p:cNvSpPr>
            <p:nvPr/>
          </p:nvSpPr>
          <p:spPr bwMode="auto">
            <a:xfrm>
              <a:off x="7829" y="7556"/>
              <a:ext cx="2102" cy="539"/>
            </a:xfrm>
            <a:prstGeom prst="rect">
              <a:avLst/>
            </a:prstGeom>
            <a:grpFill/>
            <a:ln w="9525">
              <a:solidFill>
                <a:srgbClr val="000000"/>
              </a:solidFill>
              <a:miter lim="800000"/>
              <a:headEnd/>
              <a:tailEnd/>
            </a:ln>
          </p:spPr>
          <p:txBody>
            <a:bodyPr lIns="52733" tIns="26367" rIns="52733" bIns="26367"/>
            <a:lstStyle/>
            <a:p>
              <a:pPr>
                <a:defRPr/>
              </a:pPr>
              <a:r>
                <a:rPr lang="pt-BR" dirty="0">
                  <a:solidFill>
                    <a:srgbClr val="000000"/>
                  </a:solidFill>
                  <a:latin typeface="Calibri" pitchFamily="34" charset="0"/>
                  <a:ea typeface="Times New Roman" pitchFamily="18" charset="0"/>
                  <a:cs typeface="Arial" pitchFamily="34" charset="0"/>
                </a:rPr>
                <a:t>Mercado de outras empresas</a:t>
              </a:r>
              <a:endParaRPr lang="pt-BR" dirty="0">
                <a:latin typeface="Arial" pitchFamily="34" charset="0"/>
                <a:cs typeface="Arial" pitchFamily="34" charset="0"/>
              </a:endParaRPr>
            </a:p>
          </p:txBody>
        </p:sp>
        <p:sp>
          <p:nvSpPr>
            <p:cNvPr id="270394" name="Text Box 58"/>
            <p:cNvSpPr txBox="1">
              <a:spLocks noChangeArrowheads="1"/>
            </p:cNvSpPr>
            <p:nvPr/>
          </p:nvSpPr>
          <p:spPr bwMode="auto">
            <a:xfrm>
              <a:off x="7837" y="8342"/>
              <a:ext cx="2101" cy="316"/>
            </a:xfrm>
            <a:prstGeom prst="rect">
              <a:avLst/>
            </a:prstGeom>
            <a:grpFill/>
            <a:ln w="9525">
              <a:solidFill>
                <a:srgbClr val="000000"/>
              </a:solidFill>
              <a:miter lim="800000"/>
              <a:headEnd/>
              <a:tailEnd/>
            </a:ln>
          </p:spPr>
          <p:txBody>
            <a:bodyPr lIns="52733" tIns="26367" rIns="52733" bIns="26367"/>
            <a:lstStyle/>
            <a:p>
              <a:pPr>
                <a:defRPr/>
              </a:pPr>
              <a:r>
                <a:rPr lang="pt-BR" dirty="0">
                  <a:solidFill>
                    <a:srgbClr val="000000"/>
                  </a:solidFill>
                  <a:latin typeface="Calibri" pitchFamily="34" charset="0"/>
                  <a:ea typeface="Times New Roman" pitchFamily="18" charset="0"/>
                  <a:cs typeface="Arial" pitchFamily="34" charset="0"/>
                </a:rPr>
                <a:t>Novo mercado</a:t>
              </a:r>
              <a:endParaRPr lang="pt-BR" dirty="0">
                <a:latin typeface="Arial" pitchFamily="34" charset="0"/>
                <a:cs typeface="Arial" pitchFamily="34" charset="0"/>
              </a:endParaRPr>
            </a:p>
          </p:txBody>
        </p:sp>
      </p:grpSp>
      <p:sp>
        <p:nvSpPr>
          <p:cNvPr id="33794" name="Título 1"/>
          <p:cNvSpPr>
            <a:spLocks noGrp="1"/>
          </p:cNvSpPr>
          <p:nvPr>
            <p:ph type="title"/>
          </p:nvPr>
        </p:nvSpPr>
        <p:spPr>
          <a:xfrm>
            <a:off x="785813" y="142875"/>
            <a:ext cx="8358187" cy="1143000"/>
          </a:xfrm>
        </p:spPr>
        <p:txBody>
          <a:bodyPr>
            <a:normAutofit fontScale="90000"/>
          </a:bodyPr>
          <a:lstStyle/>
          <a:p>
            <a:pPr eaLnBrk="1" hangingPunct="1"/>
            <a:r>
              <a:rPr lang="en-US" sz="2400" smtClean="0"/>
              <a:t>A influência dos Parques Tecnológicos na dinâmica do processo de Open Innovation de uma empresa</a:t>
            </a:r>
            <a:r>
              <a:rPr lang="pt-BR" sz="2400" b="1" smtClean="0"/>
              <a:t/>
            </a:r>
            <a:br>
              <a:rPr lang="pt-BR" sz="2400" b="1" smtClean="0"/>
            </a:br>
            <a:endParaRPr lang="pt-BR" sz="2400" smtClean="0"/>
          </a:p>
        </p:txBody>
      </p:sp>
      <p:sp>
        <p:nvSpPr>
          <p:cNvPr id="33795" name="Rectangle 6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pt-BR" sz="1800"/>
          </a:p>
        </p:txBody>
      </p:sp>
      <p:sp>
        <p:nvSpPr>
          <p:cNvPr id="33797" name="Retângulo 65"/>
          <p:cNvSpPr>
            <a:spLocks noChangeArrowheads="1"/>
          </p:cNvSpPr>
          <p:nvPr/>
        </p:nvSpPr>
        <p:spPr bwMode="auto">
          <a:xfrm>
            <a:off x="2286000" y="6500813"/>
            <a:ext cx="6715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pt-BR" sz="1000"/>
              <a:t>Fonte: Adaptado de Chesbrough, Vanhaverbeke and West (2006)</a:t>
            </a:r>
          </a:p>
        </p:txBody>
      </p:sp>
    </p:spTree>
    <p:extLst>
      <p:ext uri="{BB962C8B-B14F-4D97-AF65-F5344CB8AC3E}">
        <p14:creationId xmlns:p14="http://schemas.microsoft.com/office/powerpoint/2010/main" val="2228667733"/>
      </p:ext>
    </p:extLst>
  </p:cSld>
  <p:clrMapOvr>
    <a:masterClrMapping/>
  </p:clrMapOvr>
  <p:transition>
    <p:spli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ítulo 1"/>
          <p:cNvSpPr>
            <a:spLocks noGrp="1"/>
          </p:cNvSpPr>
          <p:nvPr>
            <p:ph type="title"/>
          </p:nvPr>
        </p:nvSpPr>
        <p:spPr>
          <a:xfrm>
            <a:off x="214313" y="71438"/>
            <a:ext cx="8929687" cy="1143000"/>
          </a:xfrm>
        </p:spPr>
        <p:txBody>
          <a:bodyPr/>
          <a:lstStyle/>
          <a:p>
            <a:r>
              <a:rPr lang="pt-BR" smtClean="0"/>
              <a:t>Fases de Implantação</a:t>
            </a:r>
          </a:p>
        </p:txBody>
      </p:sp>
      <p:graphicFrame>
        <p:nvGraphicFramePr>
          <p:cNvPr id="5" name="Diagrama 4"/>
          <p:cNvGraphicFramePr/>
          <p:nvPr/>
        </p:nvGraphicFramePr>
        <p:xfrm>
          <a:off x="1643042" y="1142984"/>
          <a:ext cx="6572296" cy="57150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0267071"/>
      </p:ext>
    </p:extLst>
  </p:cSld>
  <p:clrMapOvr>
    <a:masterClrMapping/>
  </p:clrMapOvr>
  <p:transition>
    <p:spli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ítulo 1"/>
          <p:cNvSpPr>
            <a:spLocks noGrp="1"/>
          </p:cNvSpPr>
          <p:nvPr>
            <p:ph type="title"/>
          </p:nvPr>
        </p:nvSpPr>
        <p:spPr>
          <a:xfrm>
            <a:off x="214313" y="71438"/>
            <a:ext cx="8929687" cy="1143000"/>
          </a:xfrm>
        </p:spPr>
        <p:txBody>
          <a:bodyPr/>
          <a:lstStyle/>
          <a:p>
            <a:r>
              <a:rPr lang="pt-BR" smtClean="0"/>
              <a:t>Fase I  - Concepção </a:t>
            </a:r>
          </a:p>
        </p:txBody>
      </p:sp>
      <p:graphicFrame>
        <p:nvGraphicFramePr>
          <p:cNvPr id="5" name="Diagrama 4"/>
          <p:cNvGraphicFramePr/>
          <p:nvPr/>
        </p:nvGraphicFramePr>
        <p:xfrm>
          <a:off x="1000100" y="1142984"/>
          <a:ext cx="7929618" cy="55007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2191229"/>
      </p:ext>
    </p:extLst>
  </p:cSld>
  <p:clrMapOvr>
    <a:masterClrMapping/>
  </p:clrMapOvr>
  <p:transition>
    <p:spli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ctrTitle"/>
          </p:nvPr>
        </p:nvSpPr>
        <p:spPr/>
        <p:txBody>
          <a:bodyPr/>
          <a:lstStyle/>
          <a:p>
            <a:r>
              <a:rPr lang="pt-BR" sz="4000" smtClean="0"/>
              <a:t>Incubadoras de Empresas</a:t>
            </a:r>
          </a:p>
        </p:txBody>
      </p:sp>
    </p:spTree>
    <p:extLst>
      <p:ext uri="{BB962C8B-B14F-4D97-AF65-F5344CB8AC3E}">
        <p14:creationId xmlns:p14="http://schemas.microsoft.com/office/powerpoint/2010/main" val="18548981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a:xfrm>
            <a:off x="785813" y="71438"/>
            <a:ext cx="8358187" cy="1143000"/>
          </a:xfrm>
        </p:spPr>
        <p:txBody>
          <a:bodyPr/>
          <a:lstStyle/>
          <a:p>
            <a:pPr eaLnBrk="1" hangingPunct="1"/>
            <a:r>
              <a:rPr lang="pt-BR" sz="4000" smtClean="0"/>
              <a:t>Fase II - Planejamento</a:t>
            </a:r>
          </a:p>
        </p:txBody>
      </p:sp>
      <p:graphicFrame>
        <p:nvGraphicFramePr>
          <p:cNvPr id="4" name="Diagrama 3"/>
          <p:cNvGraphicFramePr/>
          <p:nvPr/>
        </p:nvGraphicFramePr>
        <p:xfrm>
          <a:off x="936656" y="1214422"/>
          <a:ext cx="8064500" cy="5416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4777332"/>
      </p:ext>
    </p:extLst>
  </p:cSld>
  <p:clrMapOvr>
    <a:masterClrMapping/>
  </p:clrMapOvr>
  <p:transition>
    <p:spli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a:xfrm>
            <a:off x="0" y="71438"/>
            <a:ext cx="9144000" cy="765175"/>
          </a:xfrm>
        </p:spPr>
        <p:txBody>
          <a:bodyPr/>
          <a:lstStyle/>
          <a:p>
            <a:pPr eaLnBrk="1" hangingPunct="1"/>
            <a:r>
              <a:rPr lang="pt-BR" smtClean="0"/>
              <a:t>Fase III -  Implantação</a:t>
            </a:r>
          </a:p>
        </p:txBody>
      </p:sp>
      <p:graphicFrame>
        <p:nvGraphicFramePr>
          <p:cNvPr id="5" name="Diagrama 4"/>
          <p:cNvGraphicFramePr/>
          <p:nvPr/>
        </p:nvGraphicFramePr>
        <p:xfrm>
          <a:off x="1028700" y="903273"/>
          <a:ext cx="8064500" cy="3714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988" name="Rectangle 5"/>
          <p:cNvSpPr txBox="1">
            <a:spLocks noChangeArrowheads="1"/>
          </p:cNvSpPr>
          <p:nvPr/>
        </p:nvSpPr>
        <p:spPr bwMode="auto">
          <a:xfrm>
            <a:off x="250825" y="4868863"/>
            <a:ext cx="889317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lnSpc>
                <a:spcPct val="80000"/>
              </a:lnSpc>
              <a:spcBef>
                <a:spcPct val="20000"/>
              </a:spcBef>
              <a:buFontTx/>
              <a:buChar char="•"/>
            </a:pPr>
            <a:r>
              <a:rPr lang="pt-BR" sz="3200">
                <a:solidFill>
                  <a:schemeClr val="folHlink"/>
                </a:solidFill>
                <a:latin typeface="Arial Black" pitchFamily="34" charset="0"/>
              </a:rPr>
              <a:t>Fase IV: Instalação das empresas  </a:t>
            </a:r>
          </a:p>
          <a:p>
            <a:pPr algn="ctr" eaLnBrk="1" hangingPunct="1">
              <a:lnSpc>
                <a:spcPct val="80000"/>
              </a:lnSpc>
              <a:spcBef>
                <a:spcPct val="20000"/>
              </a:spcBef>
              <a:buFontTx/>
              <a:buChar char="•"/>
            </a:pPr>
            <a:endParaRPr lang="pt-BR" sz="1000">
              <a:solidFill>
                <a:schemeClr val="folHlink"/>
              </a:solidFill>
              <a:latin typeface="Arial Black" pitchFamily="34" charset="0"/>
            </a:endParaRPr>
          </a:p>
          <a:p>
            <a:pPr algn="ctr" eaLnBrk="1" hangingPunct="1">
              <a:lnSpc>
                <a:spcPct val="80000"/>
              </a:lnSpc>
              <a:spcBef>
                <a:spcPct val="20000"/>
              </a:spcBef>
              <a:buFontTx/>
              <a:buChar char="•"/>
            </a:pPr>
            <a:r>
              <a:rPr lang="pt-BR" sz="3200">
                <a:solidFill>
                  <a:schemeClr val="folHlink"/>
                </a:solidFill>
                <a:latin typeface="Arial Black" pitchFamily="34" charset="0"/>
              </a:rPr>
              <a:t>Fase V: Consolidação do empreendimento </a:t>
            </a:r>
          </a:p>
        </p:txBody>
      </p:sp>
      <p:sp>
        <p:nvSpPr>
          <p:cNvPr id="8" name="Rectangle 5"/>
          <p:cNvSpPr txBox="1">
            <a:spLocks noChangeArrowheads="1"/>
          </p:cNvSpPr>
          <p:nvPr/>
        </p:nvSpPr>
        <p:spPr bwMode="auto">
          <a:xfrm>
            <a:off x="1214438" y="1512888"/>
            <a:ext cx="2500312" cy="415925"/>
          </a:xfrm>
          <a:prstGeom prst="rect">
            <a:avLst/>
          </a:prstGeom>
          <a:noFill/>
          <a:ln w="9525">
            <a:noFill/>
            <a:miter lim="800000"/>
            <a:headEnd/>
            <a:tailEnd/>
          </a:ln>
        </p:spPr>
        <p:txBody>
          <a:bodyPr/>
          <a:lstStyle/>
          <a:p>
            <a:pPr marL="342900" indent="-342900">
              <a:lnSpc>
                <a:spcPct val="80000"/>
              </a:lnSpc>
              <a:spcBef>
                <a:spcPct val="20000"/>
              </a:spcBef>
              <a:buFontTx/>
              <a:buChar char="•"/>
              <a:defRPr/>
            </a:pPr>
            <a:r>
              <a:rPr lang="pt-BR" sz="2000" kern="0" dirty="0">
                <a:latin typeface="+mn-lt"/>
                <a:cs typeface="+mn-cs"/>
              </a:rPr>
              <a:t>Fase III:</a:t>
            </a:r>
          </a:p>
        </p:txBody>
      </p:sp>
    </p:spTree>
    <p:extLst>
      <p:ext uri="{BB962C8B-B14F-4D97-AF65-F5344CB8AC3E}">
        <p14:creationId xmlns:p14="http://schemas.microsoft.com/office/powerpoint/2010/main" val="3905928413"/>
      </p:ext>
    </p:extLst>
  </p:cSld>
  <p:clrMapOvr>
    <a:masterClrMapping/>
  </p:clrMapOvr>
  <p:transition>
    <p:spli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4" descr="C:\Users\geciane\AppData\Local\Microsoft\Windows\Temporary Internet Files\Content.IE5\LPJCEUA4\MPj0439461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5072063"/>
            <a:ext cx="292893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14" descr="C:\Users\geciane\AppData\Local\Microsoft\Windows\Temporary Internet Files\Content.IE5\8DWMUL7C\MPj0433979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463" y="3929063"/>
            <a:ext cx="4300537"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3286125"/>
            <a:ext cx="3344863"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49838"/>
            <a:ext cx="221456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3" descr="C:\Users\geciane\Pictures\Microsoft Media Gallery\j040097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28875"/>
            <a:ext cx="21431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C:\Users\geciane\AppData\Local\Microsoft\Windows\Temporary Internet Files\Content.IE5\8DWMUL7C\MPj0400843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3625"/>
            <a:ext cx="214312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Espaço Reservado para Conteúdo 18"/>
          <p:cNvSpPr>
            <a:spLocks noGrp="1"/>
          </p:cNvSpPr>
          <p:nvPr>
            <p:ph idx="4294967295"/>
          </p:nvPr>
        </p:nvSpPr>
        <p:spPr>
          <a:xfrm>
            <a:off x="2268538" y="142875"/>
            <a:ext cx="6875462" cy="6500813"/>
          </a:xfrm>
        </p:spPr>
        <p:txBody>
          <a:bodyPr/>
          <a:lstStyle/>
          <a:p>
            <a:pPr algn="r"/>
            <a:r>
              <a:rPr lang="pt-BR" sz="3200" b="1" dirty="0" smtClean="0">
                <a:solidFill>
                  <a:srgbClr val="00B050"/>
                </a:solidFill>
              </a:rPr>
              <a:t>Componentes Empresariais</a:t>
            </a:r>
          </a:p>
          <a:p>
            <a:pPr lvl="1" algn="r"/>
            <a:r>
              <a:rPr lang="pt-BR" dirty="0" smtClean="0">
                <a:solidFill>
                  <a:srgbClr val="00B050"/>
                </a:solidFill>
              </a:rPr>
              <a:t>Incubadoras de empresas</a:t>
            </a:r>
          </a:p>
          <a:p>
            <a:pPr lvl="1" algn="r"/>
            <a:r>
              <a:rPr lang="pt-BR" dirty="0" smtClean="0">
                <a:solidFill>
                  <a:srgbClr val="00B050"/>
                </a:solidFill>
              </a:rPr>
              <a:t>Centros Empresariais</a:t>
            </a:r>
          </a:p>
          <a:p>
            <a:pPr lvl="1" algn="r"/>
            <a:r>
              <a:rPr lang="pt-BR" dirty="0" smtClean="0">
                <a:solidFill>
                  <a:srgbClr val="00B050"/>
                </a:solidFill>
              </a:rPr>
              <a:t>Núcleo Administrativo</a:t>
            </a:r>
          </a:p>
          <a:p>
            <a:pPr lvl="1" algn="r"/>
            <a:r>
              <a:rPr lang="pt-BR" dirty="0" smtClean="0">
                <a:solidFill>
                  <a:srgbClr val="00B050"/>
                </a:solidFill>
              </a:rPr>
              <a:t>Centro de convenções</a:t>
            </a:r>
          </a:p>
          <a:p>
            <a:pPr lvl="1" algn="r"/>
            <a:r>
              <a:rPr lang="pt-BR" dirty="0" smtClean="0">
                <a:solidFill>
                  <a:srgbClr val="00B050"/>
                </a:solidFill>
              </a:rPr>
              <a:t>Industrias sustentáveis</a:t>
            </a:r>
          </a:p>
          <a:p>
            <a:pPr lvl="1" algn="r"/>
            <a:r>
              <a:rPr lang="pt-BR" dirty="0" smtClean="0">
                <a:solidFill>
                  <a:srgbClr val="00B050"/>
                </a:solidFill>
              </a:rPr>
              <a:t>Esportes &amp; Lazer</a:t>
            </a:r>
          </a:p>
          <a:p>
            <a:pPr lvl="1" algn="r"/>
            <a:r>
              <a:rPr lang="pt-BR" dirty="0" smtClean="0">
                <a:solidFill>
                  <a:srgbClr val="00B050"/>
                </a:solidFill>
              </a:rPr>
              <a:t>Logística</a:t>
            </a:r>
          </a:p>
          <a:p>
            <a:pPr lvl="1" algn="r"/>
            <a:r>
              <a:rPr lang="pt-BR" dirty="0" smtClean="0">
                <a:solidFill>
                  <a:srgbClr val="00B050"/>
                </a:solidFill>
              </a:rPr>
              <a:t>CMO</a:t>
            </a:r>
          </a:p>
          <a:p>
            <a:pPr algn="r"/>
            <a:endParaRPr lang="pt-BR" dirty="0" smtClean="0">
              <a:solidFill>
                <a:srgbClr val="00B050"/>
              </a:solidFill>
            </a:endParaRPr>
          </a:p>
        </p:txBody>
      </p:sp>
      <p:pic>
        <p:nvPicPr>
          <p:cNvPr id="43017" name="Picture 4" descr="C:\Program Files\Microsoft Office\MEDIA\CAGCAT10\j0285360.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14563" y="1428750"/>
            <a:ext cx="1474787"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093540"/>
      </p:ext>
    </p:extLst>
  </p:cSld>
  <p:clrMapOvr>
    <a:masterClrMapping/>
  </p:clrMapOvr>
  <p:transition>
    <p:spli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38" y="1857375"/>
            <a:ext cx="188277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10" descr="C:\Users\geciane\AppData\Local\Microsoft\Windows\Temporary Internet Files\Content.IE5\LPJCEUA4\MPj0399760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788" y="0"/>
            <a:ext cx="27876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ítulo 1"/>
          <p:cNvSpPr>
            <a:spLocks noGrp="1"/>
          </p:cNvSpPr>
          <p:nvPr>
            <p:ph type="title"/>
          </p:nvPr>
        </p:nvSpPr>
        <p:spPr>
          <a:xfrm>
            <a:off x="457200" y="981075"/>
            <a:ext cx="3614738" cy="1162050"/>
          </a:xfrm>
        </p:spPr>
        <p:txBody>
          <a:bodyPr>
            <a:normAutofit fontScale="90000"/>
          </a:bodyPr>
          <a:lstStyle/>
          <a:p>
            <a:pPr algn="ctr"/>
            <a:r>
              <a:rPr lang="pt-BR" sz="3200" dirty="0" smtClean="0">
                <a:solidFill>
                  <a:srgbClr val="00B050"/>
                </a:solidFill>
              </a:rPr>
              <a:t>Componentes</a:t>
            </a:r>
            <a:br>
              <a:rPr lang="pt-BR" sz="3200" dirty="0" smtClean="0">
                <a:solidFill>
                  <a:srgbClr val="00B050"/>
                </a:solidFill>
              </a:rPr>
            </a:br>
            <a:r>
              <a:rPr lang="pt-BR" sz="3200" dirty="0" smtClean="0">
                <a:solidFill>
                  <a:srgbClr val="00B050"/>
                </a:solidFill>
              </a:rPr>
              <a:t>Ciência &amp; Tecnologia </a:t>
            </a:r>
            <a:br>
              <a:rPr lang="pt-BR" sz="3200" dirty="0" smtClean="0">
                <a:solidFill>
                  <a:srgbClr val="00B050"/>
                </a:solidFill>
              </a:rPr>
            </a:br>
            <a:endParaRPr lang="pt-BR" sz="3200" dirty="0" smtClean="0">
              <a:solidFill>
                <a:srgbClr val="00B050"/>
              </a:solidFill>
            </a:endParaRPr>
          </a:p>
        </p:txBody>
      </p:sp>
      <p:pic>
        <p:nvPicPr>
          <p:cNvPr id="44037" name="Picture 2" descr="C:\Users\geciane\Pictures\Microsoft Media Gallery\j0402694.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781800" y="-26988"/>
            <a:ext cx="2398713" cy="2332038"/>
          </a:xfrm>
        </p:spPr>
      </p:pic>
      <p:sp>
        <p:nvSpPr>
          <p:cNvPr id="44038" name="Espaço Reservado para Texto 10"/>
          <p:cNvSpPr>
            <a:spLocks noGrp="1"/>
          </p:cNvSpPr>
          <p:nvPr>
            <p:ph type="body" sz="half" idx="2"/>
          </p:nvPr>
        </p:nvSpPr>
        <p:spPr>
          <a:xfrm>
            <a:off x="828675" y="1906588"/>
            <a:ext cx="6048375" cy="4691062"/>
          </a:xfrm>
        </p:spPr>
        <p:txBody>
          <a:bodyPr/>
          <a:lstStyle/>
          <a:p>
            <a:r>
              <a:rPr lang="pt-BR" sz="2800" dirty="0" smtClean="0">
                <a:solidFill>
                  <a:srgbClr val="00B050"/>
                </a:solidFill>
              </a:rPr>
              <a:t/>
            </a:r>
            <a:br>
              <a:rPr lang="pt-BR" sz="2800" dirty="0" smtClean="0">
                <a:solidFill>
                  <a:srgbClr val="00B050"/>
                </a:solidFill>
              </a:rPr>
            </a:br>
            <a:r>
              <a:rPr lang="pt-BR" sz="2800" dirty="0" smtClean="0">
                <a:solidFill>
                  <a:srgbClr val="00B050"/>
                </a:solidFill>
              </a:rPr>
              <a:t/>
            </a:r>
            <a:br>
              <a:rPr lang="pt-BR" sz="2800" dirty="0" smtClean="0">
                <a:solidFill>
                  <a:srgbClr val="00B050"/>
                </a:solidFill>
              </a:rPr>
            </a:br>
            <a:r>
              <a:rPr lang="pt-BR" sz="2800" dirty="0" smtClean="0">
                <a:solidFill>
                  <a:srgbClr val="00B050"/>
                </a:solidFill>
              </a:rPr>
              <a:t>- Universidades</a:t>
            </a:r>
            <a:br>
              <a:rPr lang="pt-BR" sz="2800" dirty="0" smtClean="0">
                <a:solidFill>
                  <a:srgbClr val="00B050"/>
                </a:solidFill>
              </a:rPr>
            </a:br>
            <a:r>
              <a:rPr lang="pt-BR" sz="2800" dirty="0" smtClean="0">
                <a:solidFill>
                  <a:srgbClr val="00B050"/>
                </a:solidFill>
              </a:rPr>
              <a:t>Institutos de Pesquisa</a:t>
            </a:r>
            <a:br>
              <a:rPr lang="pt-BR" sz="2800" dirty="0" smtClean="0">
                <a:solidFill>
                  <a:srgbClr val="00B050"/>
                </a:solidFill>
              </a:rPr>
            </a:br>
            <a:r>
              <a:rPr lang="pt-BR" sz="2800" dirty="0" smtClean="0">
                <a:solidFill>
                  <a:srgbClr val="00B050"/>
                </a:solidFill>
              </a:rPr>
              <a:t>- Centros de pesquisa</a:t>
            </a:r>
            <a:br>
              <a:rPr lang="pt-BR" sz="2800" dirty="0" smtClean="0">
                <a:solidFill>
                  <a:srgbClr val="00B050"/>
                </a:solidFill>
              </a:rPr>
            </a:br>
            <a:r>
              <a:rPr lang="pt-BR" sz="2800" dirty="0" smtClean="0">
                <a:solidFill>
                  <a:srgbClr val="00B050"/>
                </a:solidFill>
              </a:rPr>
              <a:t>- Centros tecnológicos</a:t>
            </a:r>
            <a:br>
              <a:rPr lang="pt-BR" sz="2800" dirty="0" smtClean="0">
                <a:solidFill>
                  <a:srgbClr val="00B050"/>
                </a:solidFill>
              </a:rPr>
            </a:br>
            <a:r>
              <a:rPr lang="pt-BR" sz="2800" dirty="0" smtClean="0">
                <a:solidFill>
                  <a:srgbClr val="00B050"/>
                </a:solidFill>
              </a:rPr>
              <a:t>- Serviços Tecnológicos</a:t>
            </a:r>
          </a:p>
          <a:p>
            <a:r>
              <a:rPr lang="pt-BR" sz="2800" dirty="0" smtClean="0">
                <a:solidFill>
                  <a:srgbClr val="00B050"/>
                </a:solidFill>
              </a:rPr>
              <a:t>- CRO</a:t>
            </a:r>
            <a:br>
              <a:rPr lang="pt-BR" sz="2800" dirty="0" smtClean="0">
                <a:solidFill>
                  <a:srgbClr val="00B050"/>
                </a:solidFill>
              </a:rPr>
            </a:br>
            <a:r>
              <a:rPr lang="pt-BR" sz="2800" dirty="0" smtClean="0">
                <a:solidFill>
                  <a:srgbClr val="00B050"/>
                </a:solidFill>
              </a:rPr>
              <a:t/>
            </a:r>
            <a:br>
              <a:rPr lang="pt-BR" sz="2800" dirty="0" smtClean="0">
                <a:solidFill>
                  <a:srgbClr val="00B050"/>
                </a:solidFill>
              </a:rPr>
            </a:br>
            <a:endParaRPr lang="pt-BR" sz="2800" dirty="0" smtClean="0">
              <a:solidFill>
                <a:srgbClr val="00B050"/>
              </a:solidFill>
            </a:endParaRPr>
          </a:p>
        </p:txBody>
      </p:sp>
      <p:pic>
        <p:nvPicPr>
          <p:cNvPr id="44039" name="Picture 6" descr="C:\Users\geciane\AppData\Local\Microsoft\Windows\Temporary Internet Files\Content.IE5\DQKMPA2G\MPj0425261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0" y="4643438"/>
            <a:ext cx="257175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C:\Users\geciane\AppData\Local\Microsoft\Windows\Temporary Internet Files\Content.IE5\8DWMUL7C\MPj0400425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9575" y="2286000"/>
            <a:ext cx="23844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25" descr="C:\Users\geciane\AppData\Local\Microsoft\Windows\Temporary Internet Files\Content.IE5\WQC90R4N\MPj0438580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0475" y="5013325"/>
            <a:ext cx="27717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888761"/>
      </p:ext>
    </p:extLst>
  </p:cSld>
  <p:clrMapOvr>
    <a:masterClrMapping/>
  </p:clrMapOvr>
  <p:transition>
    <p:spli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pt-BR" sz="3600" smtClean="0"/>
              <a:t>Entidades Gestoras</a:t>
            </a:r>
          </a:p>
        </p:txBody>
      </p:sp>
      <p:sp>
        <p:nvSpPr>
          <p:cNvPr id="32771" name="Rectangle 3"/>
          <p:cNvSpPr>
            <a:spLocks noGrp="1" noChangeArrowheads="1"/>
          </p:cNvSpPr>
          <p:nvPr>
            <p:ph idx="1"/>
          </p:nvPr>
        </p:nvSpPr>
        <p:spPr/>
        <p:txBody>
          <a:bodyPr/>
          <a:lstStyle/>
          <a:p>
            <a:pPr algn="just" eaLnBrk="1" hangingPunct="1">
              <a:lnSpc>
                <a:spcPct val="80000"/>
              </a:lnSpc>
              <a:defRPr/>
            </a:pPr>
            <a:r>
              <a:rPr lang="pt-BR" sz="2800" dirty="0" smtClean="0"/>
              <a:t>A função administrativa de um parque tecnológico envolve: </a:t>
            </a:r>
          </a:p>
          <a:p>
            <a:pPr lvl="1" algn="just" eaLnBrk="1" hangingPunct="1">
              <a:lnSpc>
                <a:spcPct val="80000"/>
              </a:lnSpc>
              <a:defRPr/>
            </a:pPr>
            <a:r>
              <a:rPr lang="pt-BR" sz="2400" dirty="0" smtClean="0">
                <a:solidFill>
                  <a:schemeClr val="tx2">
                    <a:lumMod val="75000"/>
                  </a:schemeClr>
                </a:solidFill>
              </a:rPr>
              <a:t>Angariar recursos para o desenvolvimento do Parque Tecnológico;</a:t>
            </a:r>
          </a:p>
          <a:p>
            <a:pPr lvl="1" algn="just" eaLnBrk="1" hangingPunct="1">
              <a:lnSpc>
                <a:spcPct val="80000"/>
              </a:lnSpc>
              <a:defRPr/>
            </a:pPr>
            <a:r>
              <a:rPr lang="pt-BR" sz="2400" dirty="0" smtClean="0">
                <a:solidFill>
                  <a:schemeClr val="tx2">
                    <a:lumMod val="75000"/>
                  </a:schemeClr>
                </a:solidFill>
              </a:rPr>
              <a:t>Promover o Parque Tecnológico e identificar e atrair empresas residentes;</a:t>
            </a:r>
          </a:p>
          <a:p>
            <a:pPr lvl="1" algn="just" eaLnBrk="1" hangingPunct="1">
              <a:lnSpc>
                <a:spcPct val="80000"/>
              </a:lnSpc>
              <a:defRPr/>
            </a:pPr>
            <a:r>
              <a:rPr lang="pt-BR" sz="2400" dirty="0" smtClean="0">
                <a:solidFill>
                  <a:schemeClr val="tx2">
                    <a:lumMod val="75000"/>
                  </a:schemeClr>
                </a:solidFill>
              </a:rPr>
              <a:t>Prover todas as conexões importantes entre as empresas residentes e a Universidade;</a:t>
            </a:r>
          </a:p>
          <a:p>
            <a:pPr lvl="1" algn="just" eaLnBrk="1" hangingPunct="1">
              <a:lnSpc>
                <a:spcPct val="80000"/>
              </a:lnSpc>
              <a:defRPr/>
            </a:pPr>
            <a:r>
              <a:rPr lang="pt-BR" sz="2400" dirty="0" smtClean="0">
                <a:solidFill>
                  <a:schemeClr val="tx2">
                    <a:lumMod val="75000"/>
                  </a:schemeClr>
                </a:solidFill>
              </a:rPr>
              <a:t>Assistir empresas jovens e nascentes de alta tecnologia com planos de negócio e problemas tão logo eles surjam;</a:t>
            </a:r>
          </a:p>
          <a:p>
            <a:pPr lvl="1" algn="just" eaLnBrk="1" hangingPunct="1">
              <a:lnSpc>
                <a:spcPct val="80000"/>
              </a:lnSpc>
              <a:defRPr/>
            </a:pPr>
            <a:r>
              <a:rPr lang="pt-BR" sz="2400" dirty="0" smtClean="0">
                <a:solidFill>
                  <a:schemeClr val="tx2">
                    <a:lumMod val="75000"/>
                  </a:schemeClr>
                </a:solidFill>
              </a:rPr>
              <a:t>Administrar o terreno e construções no Parque Tecnológico;</a:t>
            </a:r>
          </a:p>
          <a:p>
            <a:pPr lvl="1" algn="just" eaLnBrk="1" hangingPunct="1">
              <a:lnSpc>
                <a:spcPct val="80000"/>
              </a:lnSpc>
              <a:defRPr/>
            </a:pPr>
            <a:r>
              <a:rPr lang="pt-BR" sz="2400" dirty="0" smtClean="0">
                <a:solidFill>
                  <a:schemeClr val="tx2">
                    <a:lumMod val="75000"/>
                  </a:schemeClr>
                </a:solidFill>
              </a:rPr>
              <a:t>Planejar o Parque Tecnológico e sua estratégia, e tomar decisões sobre investimentos. </a:t>
            </a:r>
          </a:p>
          <a:p>
            <a:pPr lvl="1" algn="just" eaLnBrk="1" hangingPunct="1">
              <a:lnSpc>
                <a:spcPct val="80000"/>
              </a:lnSpc>
              <a:defRPr/>
            </a:pPr>
            <a:endParaRPr lang="pt-BR" sz="2400" dirty="0" smtClean="0">
              <a:solidFill>
                <a:schemeClr val="tx2">
                  <a:lumMod val="75000"/>
                </a:schemeClr>
              </a:solidFill>
            </a:endParaRPr>
          </a:p>
        </p:txBody>
      </p:sp>
      <p:sp>
        <p:nvSpPr>
          <p:cNvPr id="48132" name="Retângulo 3"/>
          <p:cNvSpPr>
            <a:spLocks noChangeArrowheads="1"/>
          </p:cNvSpPr>
          <p:nvPr/>
        </p:nvSpPr>
        <p:spPr bwMode="auto">
          <a:xfrm>
            <a:off x="7537450" y="6550025"/>
            <a:ext cx="1606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1400"/>
              <a:t>Rowe (1987, p.1) </a:t>
            </a:r>
          </a:p>
        </p:txBody>
      </p:sp>
    </p:spTree>
    <p:extLst>
      <p:ext uri="{BB962C8B-B14F-4D97-AF65-F5344CB8AC3E}">
        <p14:creationId xmlns:p14="http://schemas.microsoft.com/office/powerpoint/2010/main" val="3502894855"/>
      </p:ext>
    </p:extLst>
  </p:cSld>
  <p:clrMapOvr>
    <a:masterClrMapping/>
  </p:clrMapOvr>
  <p:transition>
    <p:spli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noChangeArrowheads="1"/>
          </p:cNvSpPr>
          <p:nvPr>
            <p:ph type="title"/>
          </p:nvPr>
        </p:nvSpPr>
        <p:spPr/>
        <p:txBody>
          <a:bodyPr>
            <a:normAutofit fontScale="90000"/>
          </a:bodyPr>
          <a:lstStyle/>
          <a:p>
            <a:r>
              <a:rPr lang="pt-BR" smtClean="0"/>
              <a:t>Financiamento de Parques Tecnológicos</a:t>
            </a:r>
          </a:p>
        </p:txBody>
      </p:sp>
      <p:sp>
        <p:nvSpPr>
          <p:cNvPr id="50179" name="Rectangle 6"/>
          <p:cNvSpPr>
            <a:spLocks noGrp="1" noChangeArrowheads="1"/>
          </p:cNvSpPr>
          <p:nvPr>
            <p:ph type="body" idx="4294967295"/>
          </p:nvPr>
        </p:nvSpPr>
        <p:spPr>
          <a:xfrm>
            <a:off x="935038" y="1676400"/>
            <a:ext cx="8208962" cy="4992688"/>
          </a:xfrm>
        </p:spPr>
        <p:txBody>
          <a:bodyPr/>
          <a:lstStyle/>
          <a:p>
            <a:pPr>
              <a:lnSpc>
                <a:spcPct val="80000"/>
              </a:lnSpc>
            </a:pPr>
            <a:r>
              <a:rPr lang="pt-BR" sz="2000" smtClean="0"/>
              <a:t>De maneira geral os recursos se originam de várias fontes:</a:t>
            </a:r>
          </a:p>
          <a:p>
            <a:pPr lvl="1">
              <a:lnSpc>
                <a:spcPct val="80000"/>
              </a:lnSpc>
            </a:pPr>
            <a:r>
              <a:rPr lang="pt-BR" sz="1800" smtClean="0"/>
              <a:t>“universidades, </a:t>
            </a:r>
          </a:p>
          <a:p>
            <a:pPr lvl="1">
              <a:lnSpc>
                <a:spcPct val="80000"/>
              </a:lnSpc>
            </a:pPr>
            <a:r>
              <a:rPr lang="pt-BR" sz="1800" smtClean="0"/>
              <a:t>bancos, </a:t>
            </a:r>
          </a:p>
          <a:p>
            <a:pPr lvl="1">
              <a:lnSpc>
                <a:spcPct val="80000"/>
              </a:lnSpc>
            </a:pPr>
            <a:r>
              <a:rPr lang="pt-BR" sz="1800" smtClean="0"/>
              <a:t>subvenções governamentais, </a:t>
            </a:r>
          </a:p>
          <a:p>
            <a:pPr lvl="1">
              <a:lnSpc>
                <a:spcPct val="80000"/>
              </a:lnSpc>
            </a:pPr>
            <a:r>
              <a:rPr lang="pt-BR" sz="1800" smtClean="0"/>
              <a:t>fundos filantrópicos e </a:t>
            </a:r>
          </a:p>
          <a:p>
            <a:pPr lvl="1">
              <a:lnSpc>
                <a:spcPct val="80000"/>
              </a:lnSpc>
            </a:pPr>
            <a:r>
              <a:rPr lang="pt-BR" sz="1800" smtClean="0"/>
              <a:t>contribuições da indústria” </a:t>
            </a:r>
            <a:r>
              <a:rPr lang="pt-BR" sz="1400" smtClean="0"/>
              <a:t>(ROSENBLUM, 2004, p. 336)</a:t>
            </a:r>
            <a:r>
              <a:rPr lang="en-US" sz="1800" smtClean="0"/>
              <a:t> </a:t>
            </a:r>
          </a:p>
          <a:p>
            <a:pPr lvl="1">
              <a:lnSpc>
                <a:spcPct val="80000"/>
              </a:lnSpc>
            </a:pPr>
            <a:endParaRPr lang="en-US" sz="1800" smtClean="0"/>
          </a:p>
          <a:p>
            <a:pPr>
              <a:lnSpc>
                <a:spcPct val="80000"/>
              </a:lnSpc>
            </a:pPr>
            <a:r>
              <a:rPr lang="pt-BR" sz="2000" smtClean="0"/>
              <a:t>A iniciativa privada é estimulada a investir no parque quando:</a:t>
            </a:r>
          </a:p>
          <a:p>
            <a:pPr lvl="1">
              <a:lnSpc>
                <a:spcPct val="80000"/>
              </a:lnSpc>
            </a:pPr>
            <a:r>
              <a:rPr lang="pt-BR" sz="1800" smtClean="0"/>
              <a:t>existe demanda de mercado para empreendimentos imobiliários deste tipo</a:t>
            </a:r>
          </a:p>
          <a:p>
            <a:pPr lvl="1">
              <a:lnSpc>
                <a:spcPct val="80000"/>
              </a:lnSpc>
            </a:pPr>
            <a:r>
              <a:rPr lang="pt-BR" sz="1800" smtClean="0"/>
              <a:t>é possível alcançar o retorno sobre o investimento requerido no prazo determinado. </a:t>
            </a:r>
          </a:p>
          <a:p>
            <a:pPr lvl="1">
              <a:lnSpc>
                <a:spcPct val="80000"/>
              </a:lnSpc>
            </a:pPr>
            <a:endParaRPr lang="pt-BR" sz="1800" smtClean="0"/>
          </a:p>
          <a:p>
            <a:pPr>
              <a:lnSpc>
                <a:spcPct val="80000"/>
              </a:lnSpc>
            </a:pPr>
            <a:r>
              <a:rPr lang="pt-BR" sz="2000" smtClean="0"/>
              <a:t>Pode não haver demanda, e o parque ser desenvolvido para regenerar e dinamizar economicamente uma região:</a:t>
            </a:r>
          </a:p>
          <a:p>
            <a:pPr lvl="1">
              <a:lnSpc>
                <a:spcPct val="80000"/>
              </a:lnSpc>
            </a:pPr>
            <a:r>
              <a:rPr lang="pt-BR" sz="1800" smtClean="0"/>
              <a:t>governo realiza os investimentos iniciais, a fim de atrair fundos privados num segundo momento (</a:t>
            </a:r>
            <a:r>
              <a:rPr lang="pt-BR" sz="1400" smtClean="0"/>
              <a:t>GOWER; HARRIS,1994</a:t>
            </a:r>
            <a:r>
              <a:rPr lang="pt-BR" sz="1800" smtClean="0"/>
              <a:t>).</a:t>
            </a:r>
          </a:p>
        </p:txBody>
      </p:sp>
    </p:spTree>
    <p:extLst>
      <p:ext uri="{BB962C8B-B14F-4D97-AF65-F5344CB8AC3E}">
        <p14:creationId xmlns:p14="http://schemas.microsoft.com/office/powerpoint/2010/main" val="714941221"/>
      </p:ext>
    </p:extLst>
  </p:cSld>
  <p:clrMapOvr>
    <a:masterClrMapping/>
  </p:clrMapOvr>
  <p:transition>
    <p:spli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29013"/>
            <a:ext cx="4429125"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7" name="Retângulo 26"/>
          <p:cNvSpPr/>
          <p:nvPr/>
        </p:nvSpPr>
        <p:spPr>
          <a:xfrm>
            <a:off x="3143250" y="3500438"/>
            <a:ext cx="1285875" cy="5000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800"/>
          </a:p>
        </p:txBody>
      </p:sp>
      <p:sp>
        <p:nvSpPr>
          <p:cNvPr id="53252" name="Rectangle 2"/>
          <p:cNvSpPr>
            <a:spLocks noGrp="1" noChangeArrowheads="1"/>
          </p:cNvSpPr>
          <p:nvPr>
            <p:ph type="title"/>
          </p:nvPr>
        </p:nvSpPr>
        <p:spPr>
          <a:xfrm>
            <a:off x="1084263" y="0"/>
            <a:ext cx="7916862" cy="990600"/>
          </a:xfrm>
        </p:spPr>
        <p:txBody>
          <a:bodyPr/>
          <a:lstStyle/>
          <a:p>
            <a:pPr algn="r" eaLnBrk="1" hangingPunct="1"/>
            <a:r>
              <a:rPr lang="en-US" smtClean="0"/>
              <a:t>Resultados</a:t>
            </a:r>
            <a:endParaRPr lang="pt-BR" smtClean="0"/>
          </a:p>
        </p:txBody>
      </p:sp>
      <p:sp>
        <p:nvSpPr>
          <p:cNvPr id="53253" name="Rectangle 3"/>
          <p:cNvSpPr>
            <a:spLocks noGrp="1" noChangeArrowheads="1"/>
          </p:cNvSpPr>
          <p:nvPr>
            <p:ph idx="1"/>
          </p:nvPr>
        </p:nvSpPr>
        <p:spPr>
          <a:xfrm>
            <a:off x="1500188" y="714375"/>
            <a:ext cx="7643812" cy="5421313"/>
          </a:xfrm>
        </p:spPr>
        <p:txBody>
          <a:bodyPr/>
          <a:lstStyle/>
          <a:p>
            <a:pPr algn="r" eaLnBrk="1" hangingPunct="1"/>
            <a:r>
              <a:rPr lang="pt-BR" smtClean="0"/>
              <a:t>Intensificação da Atividade Econômica</a:t>
            </a:r>
          </a:p>
          <a:p>
            <a:pPr algn="r" eaLnBrk="1" hangingPunct="1"/>
            <a:r>
              <a:rPr lang="pt-BR" smtClean="0"/>
              <a:t>Parcerias entre Empresas</a:t>
            </a:r>
          </a:p>
          <a:p>
            <a:pPr algn="r" eaLnBrk="1" hangingPunct="1"/>
            <a:r>
              <a:rPr lang="pt-BR" smtClean="0"/>
              <a:t>Parcerias entre Empresas e Universidades</a:t>
            </a:r>
          </a:p>
          <a:p>
            <a:pPr algn="r" eaLnBrk="1" hangingPunct="1"/>
            <a:r>
              <a:rPr lang="pt-BR" smtClean="0"/>
              <a:t>Aumento dos Postos de Trabalho</a:t>
            </a:r>
          </a:p>
          <a:p>
            <a:pPr algn="r" eaLnBrk="1" hangingPunct="1"/>
            <a:r>
              <a:rPr lang="pt-BR" smtClean="0"/>
              <a:t>Aumento arrecadação Impostos</a:t>
            </a:r>
          </a:p>
          <a:p>
            <a:pPr algn="r" eaLnBrk="1" hangingPunct="1"/>
            <a:r>
              <a:rPr lang="pt-BR" smtClean="0"/>
              <a:t>Melhoria da qualidade de Vida</a:t>
            </a:r>
          </a:p>
        </p:txBody>
      </p:sp>
      <p:pic>
        <p:nvPicPr>
          <p:cNvPr id="53254" name="Picture 4" descr="C:\Users\geciane\AppData\Local\Microsoft\Windows\Temporary Internet Files\Content.IE5\WQC90R4N\MPj0401735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989388"/>
            <a:ext cx="2143125"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3" descr="C:\Program Files\Microsoft Office\MEDIA\CAGCAT10\j0233018.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375" y="4672013"/>
            <a:ext cx="22225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5" descr="C:\Users\geciane\AppData\Local\Microsoft\Windows\Temporary Internet Files\Content.IE5\LPJCEUA4\MPj0401771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43175"/>
            <a:ext cx="3151188"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0938" y="5249863"/>
            <a:ext cx="1643062"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180317"/>
      </p:ext>
    </p:extLst>
  </p:cSld>
  <p:clrMapOvr>
    <a:masterClrMapping/>
  </p:clrMapOvr>
  <p:transition>
    <p:spli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p:cNvSpPr>
            <a:spLocks noGrp="1"/>
          </p:cNvSpPr>
          <p:nvPr>
            <p:ph type="title"/>
          </p:nvPr>
        </p:nvSpPr>
        <p:spPr>
          <a:xfrm>
            <a:off x="157163" y="142875"/>
            <a:ext cx="8439150" cy="990600"/>
          </a:xfrm>
        </p:spPr>
        <p:txBody>
          <a:bodyPr>
            <a:normAutofit fontScale="90000"/>
          </a:bodyPr>
          <a:lstStyle/>
          <a:p>
            <a:pPr algn="r" eaLnBrk="1" hangingPunct="1"/>
            <a:r>
              <a:rPr lang="pt-BR" sz="3200" dirty="0" smtClean="0"/>
              <a:t>    Elementos de sucesso do Parque e Desenvolvimento Econômico</a:t>
            </a:r>
          </a:p>
        </p:txBody>
      </p:sp>
      <p:pic>
        <p:nvPicPr>
          <p:cNvPr id="75779" name="Diagrama 2"/>
          <p:cNvPicPr>
            <a:picLocks noChangeArrowheads="1"/>
          </p:cNvPicPr>
          <p:nvPr/>
        </p:nvPicPr>
        <p:blipFill>
          <a:blip r:embed="rId2" cstate="print"/>
          <a:srcRect l="-20061" r="-20306" b="-249"/>
          <a:stretch>
            <a:fillRect/>
          </a:stretch>
        </p:blipFill>
        <p:spPr bwMode="auto">
          <a:xfrm>
            <a:off x="214282" y="1000108"/>
            <a:ext cx="9001188" cy="5572126"/>
          </a:xfrm>
          <a:prstGeom prst="rect">
            <a:avLst/>
          </a:prstGeom>
          <a:noFill/>
          <a:ln w="9525">
            <a:noFill/>
            <a:miter lim="800000"/>
            <a:headEnd/>
            <a:tailEnd/>
          </a:ln>
          <a:scene3d>
            <a:camera prst="orthographicFront"/>
            <a:lightRig rig="threePt" dir="t"/>
          </a:scene3d>
          <a:sp3d prstMaterial="matte"/>
        </p:spPr>
      </p:pic>
      <p:sp>
        <p:nvSpPr>
          <p:cNvPr id="55300" name="Retângulo 8"/>
          <p:cNvSpPr>
            <a:spLocks noChangeArrowheads="1"/>
          </p:cNvSpPr>
          <p:nvPr/>
        </p:nvSpPr>
        <p:spPr bwMode="auto">
          <a:xfrm>
            <a:off x="6938963" y="6572250"/>
            <a:ext cx="22050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1000"/>
              <a:t>Fonte: Bowditch e Schwehm (2009)</a:t>
            </a:r>
          </a:p>
        </p:txBody>
      </p:sp>
      <p:sp>
        <p:nvSpPr>
          <p:cNvPr id="6" name="Estrela de 8 pontas 5"/>
          <p:cNvSpPr/>
          <p:nvPr/>
        </p:nvSpPr>
        <p:spPr>
          <a:xfrm>
            <a:off x="857224" y="642918"/>
            <a:ext cx="7643866" cy="6286544"/>
          </a:xfrm>
          <a:prstGeom prst="star8">
            <a:avLst/>
          </a:prstGeom>
          <a:scene3d>
            <a:camera prst="orthographicFront"/>
            <a:lightRig rig="sunset" dir="t"/>
          </a:scene3d>
          <a:sp3d prstMaterial="clear">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1800"/>
          </a:p>
        </p:txBody>
      </p:sp>
      <p:sp>
        <p:nvSpPr>
          <p:cNvPr id="56326" name="CaixaDeTexto 7"/>
          <p:cNvSpPr txBox="1">
            <a:spLocks noChangeArrowheads="1"/>
          </p:cNvSpPr>
          <p:nvPr/>
        </p:nvSpPr>
        <p:spPr bwMode="auto">
          <a:xfrm rot="-5400000">
            <a:off x="-1913731" y="3301206"/>
            <a:ext cx="6181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ctr" eaLnBrk="1" hangingPunct="1"/>
            <a:r>
              <a:rPr lang="pt-BR" sz="1800" b="1"/>
              <a:t>MODELO DE GESTÃODO CONJUNTO DE INTERFACES</a:t>
            </a:r>
          </a:p>
          <a:p>
            <a:pPr algn="ctr" eaLnBrk="1" hangingPunct="1"/>
            <a:r>
              <a:rPr lang="pt-BR" sz="1800" b="1"/>
              <a:t>A PARTIR DO OPEN INNOVATION </a:t>
            </a:r>
          </a:p>
        </p:txBody>
      </p:sp>
    </p:spTree>
    <p:extLst>
      <p:ext uri="{BB962C8B-B14F-4D97-AF65-F5344CB8AC3E}">
        <p14:creationId xmlns:p14="http://schemas.microsoft.com/office/powerpoint/2010/main" val="3880831547"/>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326"/>
                                        </p:tgtEl>
                                        <p:attrNameLst>
                                          <p:attrName>style.visibility</p:attrName>
                                        </p:attrNameLst>
                                      </p:cBhvr>
                                      <p:to>
                                        <p:strVal val="visible"/>
                                      </p:to>
                                    </p:set>
                                    <p:animEffect transition="in" filter="dissolve">
                                      <p:cBhvr>
                                        <p:cTn id="12" dur="500"/>
                                        <p:tgtEl>
                                          <p:spTgt spid="56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rcRect t="48" r="19622"/>
          <a:stretch/>
        </p:blipFill>
        <p:spPr>
          <a:xfrm>
            <a:off x="1" y="0"/>
            <a:ext cx="9144002" cy="6382816"/>
          </a:xfrm>
          <a:prstGeom prst="rect">
            <a:avLst/>
          </a:prstGeom>
        </p:spPr>
      </p:pic>
      <p:sp>
        <p:nvSpPr>
          <p:cNvPr id="13" name="Right Triangle 12"/>
          <p:cNvSpPr/>
          <p:nvPr/>
        </p:nvSpPr>
        <p:spPr>
          <a:xfrm rot="10800000">
            <a:off x="3416680" y="-3069"/>
            <a:ext cx="5727321" cy="4033028"/>
          </a:xfrm>
          <a:prstGeom prst="rtTriangle">
            <a:avLst/>
          </a:prstGeom>
          <a:solidFill>
            <a:srgbClr val="FFFF66"/>
          </a:solidFill>
          <a:effectLst>
            <a:outerShdw blurRad="50800" dist="38100" dir="10800000" algn="r" rotWithShape="0">
              <a:prstClr val="black">
                <a:alpha val="40000"/>
              </a:prstClr>
            </a:outerShdw>
          </a:effectLst>
          <a:scene3d>
            <a:camera prst="orthographicFront"/>
            <a:lightRig rig="threePt" dir="t"/>
          </a:scene3d>
          <a:sp3d>
            <a:bevelT w="63500"/>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 name="Right Triangle 11"/>
          <p:cNvSpPr/>
          <p:nvPr/>
        </p:nvSpPr>
        <p:spPr>
          <a:xfrm rot="16200000">
            <a:off x="3560234" y="1274232"/>
            <a:ext cx="6079068" cy="5088467"/>
          </a:xfrm>
          <a:prstGeom prst="rtTriangle">
            <a:avLst/>
          </a:prstGeom>
          <a:scene3d>
            <a:camera prst="orthographicFront"/>
            <a:lightRig rig="threePt" dir="t"/>
          </a:scene3d>
          <a:sp3d>
            <a:bevelT w="63500"/>
          </a:sp3d>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Right Triangle 10"/>
          <p:cNvSpPr/>
          <p:nvPr/>
        </p:nvSpPr>
        <p:spPr>
          <a:xfrm>
            <a:off x="0" y="2824972"/>
            <a:ext cx="5727321" cy="4033028"/>
          </a:xfrm>
          <a:prstGeom prst="rtTriangle">
            <a:avLst/>
          </a:prstGeom>
          <a:effectLst>
            <a:outerShdw blurRad="50800" dist="38100" dir="18900000" algn="bl" rotWithShape="0">
              <a:prstClr val="black">
                <a:alpha val="40000"/>
              </a:prstClr>
            </a:outerShdw>
          </a:effectLst>
          <a:scene3d>
            <a:camera prst="orthographicFront"/>
            <a:lightRig rig="threePt" dir="t"/>
          </a:scene3d>
          <a:sp3d>
            <a:bevelT w="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847060" y="3270260"/>
            <a:ext cx="184666" cy="369332"/>
          </a:xfrm>
          <a:prstGeom prst="rect">
            <a:avLst/>
          </a:prstGeom>
          <a:noFill/>
        </p:spPr>
        <p:txBody>
          <a:bodyPr wrap="none" rtlCol="0">
            <a:spAutoFit/>
          </a:bodyPr>
          <a:lstStyle/>
          <a:p>
            <a:endParaRPr lang="en-US" dirty="0"/>
          </a:p>
        </p:txBody>
      </p:sp>
      <p:grpSp>
        <p:nvGrpSpPr>
          <p:cNvPr id="19" name="Grupo 42"/>
          <p:cNvGrpSpPr/>
          <p:nvPr/>
        </p:nvGrpSpPr>
        <p:grpSpPr>
          <a:xfrm>
            <a:off x="-304800" y="0"/>
            <a:ext cx="9932332" cy="6858000"/>
            <a:chOff x="-304800" y="0"/>
            <a:chExt cx="9932332" cy="6858000"/>
          </a:xfrm>
          <a:noFill/>
        </p:grpSpPr>
        <p:sp>
          <p:nvSpPr>
            <p:cNvPr id="20" name="Retângulo 41"/>
            <p:cNvSpPr/>
            <p:nvPr/>
          </p:nvSpPr>
          <p:spPr>
            <a:xfrm>
              <a:off x="0" y="0"/>
              <a:ext cx="9144000" cy="6852062"/>
            </a:xfrm>
            <a:prstGeom prst="rect">
              <a:avLst/>
            </a:prstGeom>
            <a:grp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a:p>
          </p:txBody>
        </p:sp>
        <p:grpSp>
          <p:nvGrpSpPr>
            <p:cNvPr id="21" name="Group 41"/>
            <p:cNvGrpSpPr/>
            <p:nvPr/>
          </p:nvGrpSpPr>
          <p:grpSpPr>
            <a:xfrm>
              <a:off x="-304800" y="0"/>
              <a:ext cx="9932332" cy="6858000"/>
              <a:chOff x="-382404" y="0"/>
              <a:chExt cx="9932332" cy="6858000"/>
            </a:xfrm>
            <a:grpFill/>
          </p:grpSpPr>
          <p:grpSp>
            <p:nvGrpSpPr>
              <p:cNvPr id="22" name="Group 44"/>
              <p:cNvGrpSpPr/>
              <p:nvPr/>
            </p:nvGrpSpPr>
            <p:grpSpPr>
              <a:xfrm>
                <a:off x="0" y="0"/>
                <a:ext cx="9144000" cy="6858000"/>
                <a:chOff x="0" y="0"/>
                <a:chExt cx="9144000" cy="6858000"/>
              </a:xfrm>
              <a:grpFill/>
            </p:grpSpPr>
            <p:grpSp>
              <p:nvGrpSpPr>
                <p:cNvPr id="45" name="Group 4"/>
                <p:cNvGrpSpPr/>
                <p:nvPr/>
              </p:nvGrpSpPr>
              <p:grpSpPr>
                <a:xfrm>
                  <a:off x="0" y="0"/>
                  <a:ext cx="2514600" cy="6858000"/>
                  <a:chOff x="0" y="0"/>
                  <a:chExt cx="2514600" cy="6858000"/>
                </a:xfrm>
                <a:grpFill/>
              </p:grpSpPr>
              <p:sp>
                <p:nvSpPr>
                  <p:cNvPr id="57" name="Rectangle 112"/>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2"/>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5"/>
                <p:cNvGrpSpPr/>
                <p:nvPr/>
              </p:nvGrpSpPr>
              <p:grpSpPr>
                <a:xfrm>
                  <a:off x="422910" y="0"/>
                  <a:ext cx="2514600" cy="6858000"/>
                  <a:chOff x="0" y="0"/>
                  <a:chExt cx="2514600" cy="6858000"/>
                </a:xfrm>
                <a:grpFill/>
              </p:grpSpPr>
              <p:sp>
                <p:nvSpPr>
                  <p:cNvPr id="54" name="Rectangle 109"/>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110"/>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111"/>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9"/>
                <p:cNvGrpSpPr/>
                <p:nvPr/>
              </p:nvGrpSpPr>
              <p:grpSpPr>
                <a:xfrm rot="10800000">
                  <a:off x="6629400" y="0"/>
                  <a:ext cx="2514600" cy="6858000"/>
                  <a:chOff x="0" y="0"/>
                  <a:chExt cx="2514600" cy="6858000"/>
                </a:xfrm>
                <a:grpFill/>
              </p:grpSpPr>
              <p:sp>
                <p:nvSpPr>
                  <p:cNvPr id="51" name="Rectangle 106"/>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107"/>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108"/>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103"/>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104"/>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05"/>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Hexagon 49"/>
              <p:cNvSpPr/>
              <p:nvPr/>
            </p:nvSpPr>
            <p:spPr>
              <a:xfrm rot="1800000">
                <a:off x="2996165" y="2859252"/>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50"/>
              <p:cNvSpPr/>
              <p:nvPr/>
            </p:nvSpPr>
            <p:spPr>
              <a:xfrm rot="1800000">
                <a:off x="3720065" y="41260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51"/>
              <p:cNvSpPr/>
              <p:nvPr/>
            </p:nvSpPr>
            <p:spPr>
              <a:xfrm rot="1800000">
                <a:off x="3729591" y="1592427"/>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52"/>
              <p:cNvSpPr/>
              <p:nvPr/>
            </p:nvSpPr>
            <p:spPr>
              <a:xfrm rot="1800000">
                <a:off x="2977115" y="325603"/>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53"/>
              <p:cNvSpPr/>
              <p:nvPr/>
            </p:nvSpPr>
            <p:spPr>
              <a:xfrm rot="1800000">
                <a:off x="4463014" y="53833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55"/>
              <p:cNvSpPr/>
              <p:nvPr/>
            </p:nvSpPr>
            <p:spPr>
              <a:xfrm rot="1800000">
                <a:off x="24365" y="540242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56"/>
              <p:cNvSpPr/>
              <p:nvPr/>
            </p:nvSpPr>
            <p:spPr>
              <a:xfrm rot="1800000">
                <a:off x="52941" y="284972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57"/>
              <p:cNvSpPr/>
              <p:nvPr/>
            </p:nvSpPr>
            <p:spPr>
              <a:xfrm rot="1800000">
                <a:off x="776840" y="4126077"/>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58"/>
              <p:cNvSpPr/>
              <p:nvPr/>
            </p:nvSpPr>
            <p:spPr>
              <a:xfrm rot="1800000">
                <a:off x="1510265" y="54119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59"/>
              <p:cNvSpPr/>
              <p:nvPr/>
            </p:nvSpPr>
            <p:spPr>
              <a:xfrm rot="1800000">
                <a:off x="1529316" y="2859252"/>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94"/>
              <p:cNvSpPr/>
              <p:nvPr/>
            </p:nvSpPr>
            <p:spPr>
              <a:xfrm rot="1800000">
                <a:off x="795890" y="15638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95"/>
              <p:cNvSpPr/>
              <p:nvPr/>
            </p:nvSpPr>
            <p:spPr>
              <a:xfrm rot="1800000">
                <a:off x="6806166" y="414512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96"/>
              <p:cNvSpPr/>
              <p:nvPr/>
            </p:nvSpPr>
            <p:spPr>
              <a:xfrm rot="1800000">
                <a:off x="7549116" y="542147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97"/>
              <p:cNvSpPr/>
              <p:nvPr/>
            </p:nvSpPr>
            <p:spPr>
              <a:xfrm rot="1800000">
                <a:off x="7549117" y="286877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 name="Picture 8"/>
          <p:cNvPicPr>
            <a:picLocks noChangeAspect="1"/>
          </p:cNvPicPr>
          <p:nvPr/>
        </p:nvPicPr>
        <p:blipFill rotWithShape="1">
          <a:blip r:embed="rId5">
            <a:clrChange>
              <a:clrFrom>
                <a:srgbClr val="FFFFFF"/>
              </a:clrFrom>
              <a:clrTo>
                <a:srgbClr val="FFFFFF">
                  <a:alpha val="0"/>
                </a:srgbClr>
              </a:clrTo>
            </a:clrChange>
          </a:blip>
          <a:srcRect r="3507"/>
          <a:stretch/>
        </p:blipFill>
        <p:spPr>
          <a:xfrm>
            <a:off x="5660561" y="4250267"/>
            <a:ext cx="3402192" cy="2132549"/>
          </a:xfrm>
          <a:prstGeom prst="rect">
            <a:avLst/>
          </a:prstGeom>
        </p:spPr>
      </p:pic>
      <p:pic>
        <p:nvPicPr>
          <p:cNvPr id="14" name="Picture 25" descr="uspLogo"/>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0405" y="6259498"/>
            <a:ext cx="716873" cy="24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C:\Users\Reinaldo\Desktop\SUPERA\Comunicação\5.5.1 ARTES\FIPASE\LOGO_FIPASE2.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333" y="6232868"/>
            <a:ext cx="1094428" cy="30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ttp://jrholanda.files.wordpress.com/2012/03/governo_do_estado_de_sao_paulo.jpg?w=614"/>
          <p:cNvPicPr>
            <a:picLocks noChangeAspect="1" noChangeArrowheads="1"/>
          </p:cNvPicPr>
          <p:nvPr/>
        </p:nvPicPr>
        <p:blipFill>
          <a:blip r:embed="rId8" cstate="print">
            <a:clrChange>
              <a:clrFrom>
                <a:srgbClr val="FCFEFB"/>
              </a:clrFrom>
              <a:clrTo>
                <a:srgbClr val="FCFEFB">
                  <a:alpha val="0"/>
                </a:srgbClr>
              </a:clrTo>
            </a:clrChange>
            <a:extLst>
              <a:ext uri="{28A0092B-C50C-407E-A947-70E740481C1C}">
                <a14:useLocalDpi xmlns:a14="http://schemas.microsoft.com/office/drawing/2010/main" val="0"/>
              </a:ext>
            </a:extLst>
          </a:blip>
          <a:srcRect/>
          <a:stretch>
            <a:fillRect/>
          </a:stretch>
        </p:blipFill>
        <p:spPr bwMode="auto">
          <a:xfrm>
            <a:off x="198380" y="6076759"/>
            <a:ext cx="612915" cy="61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C:\Users\Reinaldo\Documents\My Dropbox\SUPERA\Gestão\MKT\Logos e Artes\Logos Parceiros\Logo PMRP.jpg"/>
          <p:cNvPicPr>
            <a:picLocks noChangeAspect="1" noChangeArrowheads="1"/>
          </p:cNvPicPr>
          <p:nvPr/>
        </p:nvPicPr>
        <p:blipFill>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45939" y="6077418"/>
            <a:ext cx="410750" cy="61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http://1.bp.blogspot.com/_dZtK4bmScvs/S_G0fzae9cI/AAAAAAAAADg/Wcz3Wzz5lj0/s1600/Agencia+USP+de+Inovacao.pn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71922" y="6102877"/>
            <a:ext cx="558219" cy="56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9922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07038"/>
            <a:ext cx="91440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 name="Group 62"/>
          <p:cNvGrpSpPr/>
          <p:nvPr/>
        </p:nvGrpSpPr>
        <p:grpSpPr>
          <a:xfrm>
            <a:off x="957714" y="1070721"/>
            <a:ext cx="7427028" cy="5366610"/>
            <a:chOff x="33189" y="49804"/>
            <a:chExt cx="9138185" cy="6720268"/>
          </a:xfrm>
        </p:grpSpPr>
        <p:sp>
          <p:nvSpPr>
            <p:cNvPr id="64" name="Oval 63"/>
            <p:cNvSpPr/>
            <p:nvPr/>
          </p:nvSpPr>
          <p:spPr>
            <a:xfrm>
              <a:off x="3606108" y="49804"/>
              <a:ext cx="1944000" cy="19440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200" dirty="0" smtClean="0">
                  <a:solidFill>
                    <a:schemeClr val="tx1"/>
                  </a:solidFill>
                </a:rPr>
                <a:t>Agência USP de Inovação</a:t>
              </a:r>
              <a:endParaRPr lang="pt-BR" sz="1200" dirty="0">
                <a:solidFill>
                  <a:schemeClr val="tx1"/>
                </a:solidFill>
              </a:endParaRPr>
            </a:p>
          </p:txBody>
        </p:sp>
        <p:sp>
          <p:nvSpPr>
            <p:cNvPr id="65" name="Oval 64"/>
            <p:cNvSpPr/>
            <p:nvPr/>
          </p:nvSpPr>
          <p:spPr>
            <a:xfrm>
              <a:off x="1305851" y="4386168"/>
              <a:ext cx="1944000" cy="19440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200" smtClean="0">
                  <a:solidFill>
                    <a:schemeClr val="tx1"/>
                  </a:solidFill>
                </a:rPr>
                <a:t>Laboratórios USP</a:t>
              </a:r>
              <a:endParaRPr lang="pt-BR" sz="1200">
                <a:solidFill>
                  <a:schemeClr val="tx1"/>
                </a:solidFill>
              </a:endParaRPr>
            </a:p>
          </p:txBody>
        </p:sp>
        <p:sp>
          <p:nvSpPr>
            <p:cNvPr id="66" name="Oval 65"/>
            <p:cNvSpPr/>
            <p:nvPr/>
          </p:nvSpPr>
          <p:spPr>
            <a:xfrm>
              <a:off x="1305851" y="371201"/>
              <a:ext cx="1944000" cy="19440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200" dirty="0" smtClean="0">
                  <a:solidFill>
                    <a:schemeClr val="tx1"/>
                  </a:solidFill>
                </a:rPr>
                <a:t>Laboratórios de outras instituições da cidade e região</a:t>
              </a:r>
              <a:endParaRPr lang="pt-BR" sz="1200" dirty="0">
                <a:solidFill>
                  <a:schemeClr val="tx1"/>
                </a:solidFill>
              </a:endParaRPr>
            </a:p>
          </p:txBody>
        </p:sp>
        <p:sp>
          <p:nvSpPr>
            <p:cNvPr id="67" name="Oval 66"/>
            <p:cNvSpPr/>
            <p:nvPr/>
          </p:nvSpPr>
          <p:spPr>
            <a:xfrm>
              <a:off x="5914666" y="4386168"/>
              <a:ext cx="1944000" cy="19440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200" dirty="0" smtClean="0">
                  <a:solidFill>
                    <a:schemeClr val="tx1"/>
                  </a:solidFill>
                </a:rPr>
                <a:t>Instituições de Ensino Técnico e Tecnológico da cidade e região</a:t>
              </a:r>
              <a:endParaRPr lang="pt-BR" sz="1200" dirty="0">
                <a:solidFill>
                  <a:schemeClr val="tx1"/>
                </a:solidFill>
              </a:endParaRPr>
            </a:p>
          </p:txBody>
        </p:sp>
        <p:sp>
          <p:nvSpPr>
            <p:cNvPr id="68" name="Oval 67"/>
            <p:cNvSpPr/>
            <p:nvPr/>
          </p:nvSpPr>
          <p:spPr>
            <a:xfrm>
              <a:off x="7227374" y="2306287"/>
              <a:ext cx="1944000" cy="19440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200" dirty="0" smtClean="0">
                  <a:solidFill>
                    <a:schemeClr val="tx1"/>
                  </a:solidFill>
                </a:rPr>
                <a:t>Centro de Inovação e Tecnologia</a:t>
              </a:r>
              <a:endParaRPr lang="pt-BR" sz="1200" dirty="0">
                <a:solidFill>
                  <a:schemeClr val="tx1"/>
                </a:solidFill>
              </a:endParaRPr>
            </a:p>
          </p:txBody>
        </p:sp>
        <p:sp>
          <p:nvSpPr>
            <p:cNvPr id="69" name="Oval 68"/>
            <p:cNvSpPr/>
            <p:nvPr/>
          </p:nvSpPr>
          <p:spPr>
            <a:xfrm>
              <a:off x="33189" y="2382144"/>
              <a:ext cx="1917407" cy="1900735"/>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200" dirty="0" smtClean="0">
                  <a:solidFill>
                    <a:schemeClr val="tx1"/>
                  </a:solidFill>
                </a:rPr>
                <a:t>Incubadora de Empresas</a:t>
              </a:r>
              <a:endParaRPr lang="pt-BR" sz="1200" dirty="0">
                <a:solidFill>
                  <a:schemeClr val="tx1"/>
                </a:solidFill>
              </a:endParaRPr>
            </a:p>
          </p:txBody>
        </p:sp>
        <p:sp>
          <p:nvSpPr>
            <p:cNvPr id="70" name="Oval 69"/>
            <p:cNvSpPr/>
            <p:nvPr/>
          </p:nvSpPr>
          <p:spPr>
            <a:xfrm>
              <a:off x="5914666" y="371201"/>
              <a:ext cx="1944000" cy="19440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200" dirty="0" smtClean="0">
                  <a:solidFill>
                    <a:schemeClr val="tx1"/>
                  </a:solidFill>
                </a:rPr>
                <a:t>Centro Empresarial</a:t>
              </a:r>
              <a:endParaRPr lang="pt-BR" sz="1200" dirty="0">
                <a:solidFill>
                  <a:schemeClr val="tx1"/>
                </a:solidFill>
              </a:endParaRPr>
            </a:p>
          </p:txBody>
        </p:sp>
        <p:sp>
          <p:nvSpPr>
            <p:cNvPr id="71" name="Oval 70"/>
            <p:cNvSpPr/>
            <p:nvPr/>
          </p:nvSpPr>
          <p:spPr>
            <a:xfrm>
              <a:off x="3560477" y="4826072"/>
              <a:ext cx="1944000" cy="19440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pt-BR" sz="1100" dirty="0" smtClean="0">
                  <a:solidFill>
                    <a:schemeClr val="tx1"/>
                  </a:solidFill>
                </a:rPr>
                <a:t>Núcleo Administrativo</a:t>
              </a:r>
              <a:endParaRPr lang="pt-BR" sz="1100" dirty="0">
                <a:solidFill>
                  <a:schemeClr val="tx1"/>
                </a:solidFill>
              </a:endParaRPr>
            </a:p>
          </p:txBody>
        </p:sp>
        <p:sp>
          <p:nvSpPr>
            <p:cNvPr id="72" name="Rounded Rectangle 71"/>
            <p:cNvSpPr/>
            <p:nvPr/>
          </p:nvSpPr>
          <p:spPr>
            <a:xfrm>
              <a:off x="2840479" y="2531549"/>
              <a:ext cx="1439996" cy="71999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err="1" smtClean="0">
                  <a:solidFill>
                    <a:srgbClr val="000000"/>
                  </a:solidFill>
                </a:rPr>
                <a:t>Empresas</a:t>
              </a:r>
              <a:r>
                <a:rPr lang="en-US" sz="1600" dirty="0" smtClean="0">
                  <a:solidFill>
                    <a:srgbClr val="000000"/>
                  </a:solidFill>
                </a:rPr>
                <a:t> </a:t>
              </a:r>
              <a:r>
                <a:rPr lang="en-US" sz="1600" dirty="0" err="1" smtClean="0">
                  <a:solidFill>
                    <a:srgbClr val="000000"/>
                  </a:solidFill>
                </a:rPr>
                <a:t>Incubadas</a:t>
              </a:r>
              <a:endParaRPr lang="en-US" sz="1600" dirty="0">
                <a:solidFill>
                  <a:srgbClr val="000000"/>
                </a:solidFill>
              </a:endParaRPr>
            </a:p>
          </p:txBody>
        </p:sp>
        <p:sp>
          <p:nvSpPr>
            <p:cNvPr id="73" name="Rounded Rectangle 72"/>
            <p:cNvSpPr/>
            <p:nvPr/>
          </p:nvSpPr>
          <p:spPr>
            <a:xfrm>
              <a:off x="4823574" y="2531549"/>
              <a:ext cx="1439996" cy="71999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err="1" smtClean="0">
                  <a:solidFill>
                    <a:srgbClr val="000000"/>
                  </a:solidFill>
                </a:rPr>
                <a:t>Empresas</a:t>
              </a:r>
              <a:r>
                <a:rPr lang="en-US" sz="1600" dirty="0" smtClean="0">
                  <a:solidFill>
                    <a:srgbClr val="000000"/>
                  </a:solidFill>
                </a:rPr>
                <a:t> </a:t>
              </a:r>
              <a:r>
                <a:rPr lang="en-US" sz="1600" dirty="0" err="1" smtClean="0">
                  <a:solidFill>
                    <a:srgbClr val="000000"/>
                  </a:solidFill>
                </a:rPr>
                <a:t>Graduadas</a:t>
              </a:r>
              <a:endParaRPr lang="en-US" sz="1600" dirty="0">
                <a:solidFill>
                  <a:srgbClr val="000000"/>
                </a:solidFill>
              </a:endParaRPr>
            </a:p>
          </p:txBody>
        </p:sp>
        <p:sp>
          <p:nvSpPr>
            <p:cNvPr id="74" name="Rounded Rectangle 73"/>
            <p:cNvSpPr/>
            <p:nvPr/>
          </p:nvSpPr>
          <p:spPr>
            <a:xfrm>
              <a:off x="3731870" y="3562884"/>
              <a:ext cx="1674080" cy="71999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600" dirty="0" err="1" smtClean="0">
                  <a:solidFill>
                    <a:srgbClr val="000000"/>
                  </a:solidFill>
                </a:rPr>
                <a:t>Empresas</a:t>
              </a:r>
              <a:r>
                <a:rPr lang="en-US" sz="1600" dirty="0" smtClean="0">
                  <a:solidFill>
                    <a:srgbClr val="000000"/>
                  </a:solidFill>
                </a:rPr>
                <a:t> </a:t>
              </a:r>
              <a:r>
                <a:rPr lang="en-US" sz="1600" dirty="0" err="1" smtClean="0">
                  <a:solidFill>
                    <a:srgbClr val="000000"/>
                  </a:solidFill>
                </a:rPr>
                <a:t>Consolidadas</a:t>
              </a:r>
              <a:endParaRPr lang="en-US" sz="1600" dirty="0">
                <a:solidFill>
                  <a:srgbClr val="000000"/>
                </a:solidFill>
              </a:endParaRPr>
            </a:p>
          </p:txBody>
        </p:sp>
      </p:grpSp>
      <p:grpSp>
        <p:nvGrpSpPr>
          <p:cNvPr id="22" name="Grupo 42"/>
          <p:cNvGrpSpPr/>
          <p:nvPr/>
        </p:nvGrpSpPr>
        <p:grpSpPr>
          <a:xfrm>
            <a:off x="-304800" y="0"/>
            <a:ext cx="9932332" cy="6858000"/>
            <a:chOff x="-304800" y="0"/>
            <a:chExt cx="9932332" cy="6858000"/>
          </a:xfrm>
          <a:noFill/>
        </p:grpSpPr>
        <p:sp>
          <p:nvSpPr>
            <p:cNvPr id="23" name="Retângulo 41"/>
            <p:cNvSpPr/>
            <p:nvPr/>
          </p:nvSpPr>
          <p:spPr>
            <a:xfrm>
              <a:off x="0" y="0"/>
              <a:ext cx="9144000" cy="6852062"/>
            </a:xfrm>
            <a:prstGeom prst="rect">
              <a:avLst/>
            </a:prstGeom>
            <a:grp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a:p>
          </p:txBody>
        </p:sp>
        <p:grpSp>
          <p:nvGrpSpPr>
            <p:cNvPr id="24" name="Group 41"/>
            <p:cNvGrpSpPr/>
            <p:nvPr/>
          </p:nvGrpSpPr>
          <p:grpSpPr>
            <a:xfrm>
              <a:off x="-304800" y="0"/>
              <a:ext cx="9932332" cy="6858000"/>
              <a:chOff x="-382404" y="0"/>
              <a:chExt cx="9932332" cy="6858000"/>
            </a:xfrm>
            <a:grpFill/>
          </p:grpSpPr>
          <p:grpSp>
            <p:nvGrpSpPr>
              <p:cNvPr id="25" name="Group 44"/>
              <p:cNvGrpSpPr/>
              <p:nvPr/>
            </p:nvGrpSpPr>
            <p:grpSpPr>
              <a:xfrm>
                <a:off x="0" y="0"/>
                <a:ext cx="9144000" cy="6858000"/>
                <a:chOff x="0" y="0"/>
                <a:chExt cx="9144000" cy="6858000"/>
              </a:xfrm>
              <a:grpFill/>
            </p:grpSpPr>
            <p:grpSp>
              <p:nvGrpSpPr>
                <p:cNvPr id="48" name="Group 4"/>
                <p:cNvGrpSpPr/>
                <p:nvPr/>
              </p:nvGrpSpPr>
              <p:grpSpPr>
                <a:xfrm>
                  <a:off x="0" y="0"/>
                  <a:ext cx="2514600" cy="6858000"/>
                  <a:chOff x="0" y="0"/>
                  <a:chExt cx="2514600" cy="6858000"/>
                </a:xfrm>
                <a:grpFill/>
              </p:grpSpPr>
              <p:sp>
                <p:nvSpPr>
                  <p:cNvPr id="60" name="Rectangle 112"/>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2"/>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5"/>
                <p:cNvGrpSpPr/>
                <p:nvPr/>
              </p:nvGrpSpPr>
              <p:grpSpPr>
                <a:xfrm>
                  <a:off x="422910" y="0"/>
                  <a:ext cx="2514600" cy="6858000"/>
                  <a:chOff x="0" y="0"/>
                  <a:chExt cx="2514600" cy="6858000"/>
                </a:xfrm>
                <a:grpFill/>
              </p:grpSpPr>
              <p:sp>
                <p:nvSpPr>
                  <p:cNvPr id="57" name="Rectangle 109"/>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110"/>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111"/>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9"/>
                <p:cNvGrpSpPr/>
                <p:nvPr/>
              </p:nvGrpSpPr>
              <p:grpSpPr>
                <a:xfrm rot="10800000">
                  <a:off x="6629400" y="0"/>
                  <a:ext cx="2514600" cy="6858000"/>
                  <a:chOff x="0" y="0"/>
                  <a:chExt cx="2514600" cy="6858000"/>
                </a:xfrm>
                <a:grpFill/>
              </p:grpSpPr>
              <p:sp>
                <p:nvSpPr>
                  <p:cNvPr id="54" name="Rectangle 106"/>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107"/>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108"/>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103"/>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104"/>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105"/>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Hexagon 49"/>
              <p:cNvSpPr/>
              <p:nvPr/>
            </p:nvSpPr>
            <p:spPr>
              <a:xfrm rot="1800000">
                <a:off x="2996165" y="2859252"/>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50"/>
              <p:cNvSpPr/>
              <p:nvPr/>
            </p:nvSpPr>
            <p:spPr>
              <a:xfrm rot="1800000">
                <a:off x="3720065" y="41260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51"/>
              <p:cNvSpPr/>
              <p:nvPr/>
            </p:nvSpPr>
            <p:spPr>
              <a:xfrm rot="1800000">
                <a:off x="3729591" y="1592427"/>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52"/>
              <p:cNvSpPr/>
              <p:nvPr/>
            </p:nvSpPr>
            <p:spPr>
              <a:xfrm rot="1800000">
                <a:off x="2977115" y="325603"/>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53"/>
              <p:cNvSpPr/>
              <p:nvPr/>
            </p:nvSpPr>
            <p:spPr>
              <a:xfrm rot="1800000">
                <a:off x="4463014" y="53833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55"/>
              <p:cNvSpPr/>
              <p:nvPr/>
            </p:nvSpPr>
            <p:spPr>
              <a:xfrm rot="1800000">
                <a:off x="24365" y="540242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56"/>
              <p:cNvSpPr/>
              <p:nvPr/>
            </p:nvSpPr>
            <p:spPr>
              <a:xfrm rot="1800000">
                <a:off x="52941" y="284972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57"/>
              <p:cNvSpPr/>
              <p:nvPr/>
            </p:nvSpPr>
            <p:spPr>
              <a:xfrm rot="1800000">
                <a:off x="776840" y="4126077"/>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58"/>
              <p:cNvSpPr/>
              <p:nvPr/>
            </p:nvSpPr>
            <p:spPr>
              <a:xfrm rot="1800000">
                <a:off x="1510265" y="54119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59"/>
              <p:cNvSpPr/>
              <p:nvPr/>
            </p:nvSpPr>
            <p:spPr>
              <a:xfrm rot="1800000">
                <a:off x="1529316" y="2859252"/>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xagon 94"/>
              <p:cNvSpPr/>
              <p:nvPr/>
            </p:nvSpPr>
            <p:spPr>
              <a:xfrm rot="1800000">
                <a:off x="795890" y="15638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95"/>
              <p:cNvSpPr/>
              <p:nvPr/>
            </p:nvSpPr>
            <p:spPr>
              <a:xfrm rot="1800000">
                <a:off x="6806166" y="414512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96"/>
              <p:cNvSpPr/>
              <p:nvPr/>
            </p:nvSpPr>
            <p:spPr>
              <a:xfrm rot="1800000">
                <a:off x="7549116" y="542147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97"/>
              <p:cNvSpPr/>
              <p:nvPr/>
            </p:nvSpPr>
            <p:spPr>
              <a:xfrm rot="1800000">
                <a:off x="7549117" y="286877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7" name="Title 1"/>
          <p:cNvSpPr txBox="1">
            <a:spLocks/>
          </p:cNvSpPr>
          <p:nvPr/>
        </p:nvSpPr>
        <p:spPr>
          <a:xfrm>
            <a:off x="457200" y="274638"/>
            <a:ext cx="8229600" cy="1143000"/>
          </a:xfrm>
          <a:prstGeom prst="rect">
            <a:avLst/>
          </a:prstGeom>
          <a:ln>
            <a:noFill/>
          </a:ln>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pt-BR" dirty="0" smtClean="0">
                <a:solidFill>
                  <a:srgbClr val="7F7F7F"/>
                </a:solidFill>
                <a:latin typeface="Candara"/>
                <a:ea typeface="+mn-ea"/>
                <a:cs typeface="Candara"/>
              </a:rPr>
              <a:t>Modelo de Atuação</a:t>
            </a:r>
            <a:endParaRPr lang="pt-BR" dirty="0">
              <a:solidFill>
                <a:srgbClr val="7F7F7F"/>
              </a:solidFill>
              <a:latin typeface="Candara"/>
              <a:ea typeface="+mn-ea"/>
              <a:cs typeface="Candara"/>
            </a:endParaRPr>
          </a:p>
        </p:txBody>
      </p:sp>
    </p:spTree>
    <p:extLst>
      <p:ext uri="{BB962C8B-B14F-4D97-AF65-F5344CB8AC3E}">
        <p14:creationId xmlns:p14="http://schemas.microsoft.com/office/powerpoint/2010/main" val="750698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smtClean="0"/>
              <a:t>Benchmarking </a:t>
            </a:r>
            <a:r>
              <a:rPr lang="pt-BR" dirty="0"/>
              <a:t>Internacional</a:t>
            </a:r>
            <a:br>
              <a:rPr lang="pt-BR" dirty="0"/>
            </a:br>
            <a:r>
              <a:rPr lang="pt-BR" dirty="0"/>
              <a:t>PANORAMA ANPROTEC - 2012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96751"/>
            <a:ext cx="4320480" cy="256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139863"/>
            <a:ext cx="4536504" cy="267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ixaDeTexto 4"/>
          <p:cNvSpPr txBox="1"/>
          <p:nvPr/>
        </p:nvSpPr>
        <p:spPr>
          <a:xfrm>
            <a:off x="5724128" y="5229200"/>
            <a:ext cx="2035878" cy="307777"/>
          </a:xfrm>
          <a:prstGeom prst="rect">
            <a:avLst/>
          </a:prstGeom>
          <a:noFill/>
        </p:spPr>
        <p:txBody>
          <a:bodyPr wrap="none" rtlCol="0">
            <a:spAutoFit/>
          </a:bodyPr>
          <a:lstStyle/>
          <a:p>
            <a:r>
              <a:rPr lang="pt-BR" sz="1400" dirty="0" smtClean="0"/>
              <a:t>Fonte: ANPROTEC (2012) </a:t>
            </a:r>
            <a:endParaRPr lang="pt-BR" sz="1400" dirty="0"/>
          </a:p>
        </p:txBody>
      </p:sp>
    </p:spTree>
    <p:extLst>
      <p:ext uri="{BB962C8B-B14F-4D97-AF65-F5344CB8AC3E}">
        <p14:creationId xmlns:p14="http://schemas.microsoft.com/office/powerpoint/2010/main" val="18112232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5"/>
          <p:cNvSpPr txBox="1">
            <a:spLocks/>
          </p:cNvSpPr>
          <p:nvPr/>
        </p:nvSpPr>
        <p:spPr>
          <a:xfrm>
            <a:off x="457200" y="260648"/>
            <a:ext cx="8535804" cy="65293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dirty="0">
                <a:solidFill>
                  <a:srgbClr val="7F7F7F"/>
                </a:solidFill>
                <a:latin typeface="Candara"/>
                <a:ea typeface="+mn-ea"/>
                <a:cs typeface="Candara"/>
              </a:rPr>
              <a:t>Áreas Prioritárias</a:t>
            </a:r>
          </a:p>
        </p:txBody>
      </p:sp>
      <p:pic>
        <p:nvPicPr>
          <p:cNvPr id="4"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07038"/>
            <a:ext cx="91440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a 3"/>
          <p:cNvGraphicFramePr/>
          <p:nvPr>
            <p:extLst>
              <p:ext uri="{D42A27DB-BD31-4B8C-83A1-F6EECF244321}">
                <p14:modId xmlns:p14="http://schemas.microsoft.com/office/powerpoint/2010/main" val="2727376718"/>
              </p:ext>
            </p:extLst>
          </p:nvPr>
        </p:nvGraphicFramePr>
        <p:xfrm>
          <a:off x="30278" y="1412776"/>
          <a:ext cx="9006218"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o 42"/>
          <p:cNvGrpSpPr/>
          <p:nvPr/>
        </p:nvGrpSpPr>
        <p:grpSpPr>
          <a:xfrm>
            <a:off x="-304800" y="0"/>
            <a:ext cx="9932332" cy="6858000"/>
            <a:chOff x="-304800" y="0"/>
            <a:chExt cx="9932332" cy="6858000"/>
          </a:xfrm>
          <a:noFill/>
        </p:grpSpPr>
        <p:sp>
          <p:nvSpPr>
            <p:cNvPr id="6" name="Retângulo 41"/>
            <p:cNvSpPr/>
            <p:nvPr/>
          </p:nvSpPr>
          <p:spPr>
            <a:xfrm>
              <a:off x="0" y="0"/>
              <a:ext cx="9144000" cy="6852062"/>
            </a:xfrm>
            <a:prstGeom prst="rect">
              <a:avLst/>
            </a:prstGeom>
            <a:grp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a:p>
          </p:txBody>
        </p:sp>
        <p:grpSp>
          <p:nvGrpSpPr>
            <p:cNvPr id="7" name="Group 41"/>
            <p:cNvGrpSpPr/>
            <p:nvPr/>
          </p:nvGrpSpPr>
          <p:grpSpPr>
            <a:xfrm>
              <a:off x="-304800" y="0"/>
              <a:ext cx="9932332" cy="6858000"/>
              <a:chOff x="-382404" y="0"/>
              <a:chExt cx="9932332" cy="6858000"/>
            </a:xfrm>
            <a:grpFill/>
          </p:grpSpPr>
          <p:grpSp>
            <p:nvGrpSpPr>
              <p:cNvPr id="8" name="Group 44"/>
              <p:cNvGrpSpPr/>
              <p:nvPr/>
            </p:nvGrpSpPr>
            <p:grpSpPr>
              <a:xfrm>
                <a:off x="0" y="0"/>
                <a:ext cx="9144000" cy="6858000"/>
                <a:chOff x="0" y="0"/>
                <a:chExt cx="9144000" cy="6858000"/>
              </a:xfrm>
              <a:grpFill/>
            </p:grpSpPr>
            <p:grpSp>
              <p:nvGrpSpPr>
                <p:cNvPr id="31" name="Group 4"/>
                <p:cNvGrpSpPr/>
                <p:nvPr/>
              </p:nvGrpSpPr>
              <p:grpSpPr>
                <a:xfrm>
                  <a:off x="0" y="0"/>
                  <a:ext cx="2514600" cy="6858000"/>
                  <a:chOff x="0" y="0"/>
                  <a:chExt cx="2514600" cy="6858000"/>
                </a:xfrm>
                <a:grpFill/>
              </p:grpSpPr>
              <p:sp>
                <p:nvSpPr>
                  <p:cNvPr id="43" name="Rectangle 112"/>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5"/>
                <p:cNvGrpSpPr/>
                <p:nvPr/>
              </p:nvGrpSpPr>
              <p:grpSpPr>
                <a:xfrm>
                  <a:off x="422910" y="0"/>
                  <a:ext cx="2514600" cy="6858000"/>
                  <a:chOff x="0" y="0"/>
                  <a:chExt cx="2514600" cy="6858000"/>
                </a:xfrm>
                <a:grpFill/>
              </p:grpSpPr>
              <p:sp>
                <p:nvSpPr>
                  <p:cNvPr id="40" name="Rectangle 109"/>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10"/>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11"/>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9"/>
                <p:cNvGrpSpPr/>
                <p:nvPr/>
              </p:nvGrpSpPr>
              <p:grpSpPr>
                <a:xfrm rot="10800000">
                  <a:off x="6629400" y="0"/>
                  <a:ext cx="2514600" cy="6858000"/>
                  <a:chOff x="0" y="0"/>
                  <a:chExt cx="2514600" cy="6858000"/>
                </a:xfrm>
                <a:grpFill/>
              </p:grpSpPr>
              <p:sp>
                <p:nvSpPr>
                  <p:cNvPr id="37" name="Rectangle 106"/>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7"/>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08"/>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103"/>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04"/>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05"/>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Hexagon 49"/>
              <p:cNvSpPr/>
              <p:nvPr/>
            </p:nvSpPr>
            <p:spPr>
              <a:xfrm rot="1800000">
                <a:off x="2996165" y="2859252"/>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50"/>
              <p:cNvSpPr/>
              <p:nvPr/>
            </p:nvSpPr>
            <p:spPr>
              <a:xfrm rot="1800000">
                <a:off x="3720065" y="41260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51"/>
              <p:cNvSpPr/>
              <p:nvPr/>
            </p:nvSpPr>
            <p:spPr>
              <a:xfrm rot="1800000">
                <a:off x="3729591" y="1592427"/>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52"/>
              <p:cNvSpPr/>
              <p:nvPr/>
            </p:nvSpPr>
            <p:spPr>
              <a:xfrm rot="1800000">
                <a:off x="2977115" y="325603"/>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53"/>
              <p:cNvSpPr/>
              <p:nvPr/>
            </p:nvSpPr>
            <p:spPr>
              <a:xfrm rot="1800000">
                <a:off x="4463014" y="53833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55"/>
              <p:cNvSpPr/>
              <p:nvPr/>
            </p:nvSpPr>
            <p:spPr>
              <a:xfrm rot="1800000">
                <a:off x="24365" y="540242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56"/>
              <p:cNvSpPr/>
              <p:nvPr/>
            </p:nvSpPr>
            <p:spPr>
              <a:xfrm rot="1800000">
                <a:off x="52941" y="284972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57"/>
              <p:cNvSpPr/>
              <p:nvPr/>
            </p:nvSpPr>
            <p:spPr>
              <a:xfrm rot="1800000">
                <a:off x="776840" y="4126077"/>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58"/>
              <p:cNvSpPr/>
              <p:nvPr/>
            </p:nvSpPr>
            <p:spPr>
              <a:xfrm rot="1800000">
                <a:off x="1510265" y="54119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59"/>
              <p:cNvSpPr/>
              <p:nvPr/>
            </p:nvSpPr>
            <p:spPr>
              <a:xfrm rot="1800000">
                <a:off x="1529316" y="2859252"/>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94"/>
              <p:cNvSpPr/>
              <p:nvPr/>
            </p:nvSpPr>
            <p:spPr>
              <a:xfrm rot="1800000">
                <a:off x="795890" y="15638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95"/>
              <p:cNvSpPr/>
              <p:nvPr/>
            </p:nvSpPr>
            <p:spPr>
              <a:xfrm rot="1800000">
                <a:off x="6806166" y="414512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96"/>
              <p:cNvSpPr/>
              <p:nvPr/>
            </p:nvSpPr>
            <p:spPr>
              <a:xfrm rot="1800000">
                <a:off x="7549116" y="542147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97"/>
              <p:cNvSpPr/>
              <p:nvPr/>
            </p:nvSpPr>
            <p:spPr>
              <a:xfrm rot="1800000">
                <a:off x="7549117" y="286877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3074181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5"/>
          <p:cNvSpPr txBox="1">
            <a:spLocks/>
          </p:cNvSpPr>
          <p:nvPr/>
        </p:nvSpPr>
        <p:spPr>
          <a:xfrm>
            <a:off x="457200" y="188640"/>
            <a:ext cx="8535804" cy="65293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dirty="0">
                <a:solidFill>
                  <a:srgbClr val="7F7F7F"/>
                </a:solidFill>
                <a:latin typeface="Candara"/>
                <a:ea typeface="+mn-ea"/>
                <a:cs typeface="Candara"/>
              </a:rPr>
              <a:t>Benefícios para empresas</a:t>
            </a:r>
          </a:p>
        </p:txBody>
      </p:sp>
      <p:pic>
        <p:nvPicPr>
          <p:cNvPr id="4"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507038"/>
            <a:ext cx="91440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a 6"/>
          <p:cNvGraphicFramePr/>
          <p:nvPr>
            <p:extLst>
              <p:ext uri="{D42A27DB-BD31-4B8C-83A1-F6EECF244321}">
                <p14:modId xmlns:p14="http://schemas.microsoft.com/office/powerpoint/2010/main" val="977750616"/>
              </p:ext>
            </p:extLst>
          </p:nvPr>
        </p:nvGraphicFramePr>
        <p:xfrm>
          <a:off x="8466" y="1027584"/>
          <a:ext cx="9100038" cy="5373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o 42"/>
          <p:cNvGrpSpPr/>
          <p:nvPr/>
        </p:nvGrpSpPr>
        <p:grpSpPr>
          <a:xfrm>
            <a:off x="-304800" y="0"/>
            <a:ext cx="9932332" cy="6858000"/>
            <a:chOff x="-304800" y="0"/>
            <a:chExt cx="9932332" cy="6858000"/>
          </a:xfrm>
          <a:noFill/>
        </p:grpSpPr>
        <p:sp>
          <p:nvSpPr>
            <p:cNvPr id="6" name="Retângulo 41"/>
            <p:cNvSpPr/>
            <p:nvPr/>
          </p:nvSpPr>
          <p:spPr>
            <a:xfrm>
              <a:off x="0" y="0"/>
              <a:ext cx="9144000" cy="6852062"/>
            </a:xfrm>
            <a:prstGeom prst="rect">
              <a:avLst/>
            </a:prstGeom>
            <a:grp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a:p>
          </p:txBody>
        </p:sp>
        <p:grpSp>
          <p:nvGrpSpPr>
            <p:cNvPr id="7" name="Group 41"/>
            <p:cNvGrpSpPr/>
            <p:nvPr/>
          </p:nvGrpSpPr>
          <p:grpSpPr>
            <a:xfrm>
              <a:off x="-304800" y="0"/>
              <a:ext cx="9932332" cy="6858000"/>
              <a:chOff x="-382404" y="0"/>
              <a:chExt cx="9932332" cy="6858000"/>
            </a:xfrm>
            <a:grpFill/>
          </p:grpSpPr>
          <p:grpSp>
            <p:nvGrpSpPr>
              <p:cNvPr id="8" name="Group 44"/>
              <p:cNvGrpSpPr/>
              <p:nvPr/>
            </p:nvGrpSpPr>
            <p:grpSpPr>
              <a:xfrm>
                <a:off x="0" y="0"/>
                <a:ext cx="9144000" cy="6858000"/>
                <a:chOff x="0" y="0"/>
                <a:chExt cx="9144000" cy="6858000"/>
              </a:xfrm>
              <a:grpFill/>
            </p:grpSpPr>
            <p:grpSp>
              <p:nvGrpSpPr>
                <p:cNvPr id="31" name="Group 4"/>
                <p:cNvGrpSpPr/>
                <p:nvPr/>
              </p:nvGrpSpPr>
              <p:grpSpPr>
                <a:xfrm>
                  <a:off x="0" y="0"/>
                  <a:ext cx="2514600" cy="6858000"/>
                  <a:chOff x="0" y="0"/>
                  <a:chExt cx="2514600" cy="6858000"/>
                </a:xfrm>
                <a:grpFill/>
              </p:grpSpPr>
              <p:sp>
                <p:nvSpPr>
                  <p:cNvPr id="43" name="Rectangle 112"/>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5"/>
                <p:cNvGrpSpPr/>
                <p:nvPr/>
              </p:nvGrpSpPr>
              <p:grpSpPr>
                <a:xfrm>
                  <a:off x="422910" y="0"/>
                  <a:ext cx="2514600" cy="6858000"/>
                  <a:chOff x="0" y="0"/>
                  <a:chExt cx="2514600" cy="6858000"/>
                </a:xfrm>
                <a:grpFill/>
              </p:grpSpPr>
              <p:sp>
                <p:nvSpPr>
                  <p:cNvPr id="40" name="Rectangle 109"/>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10"/>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11"/>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9"/>
                <p:cNvGrpSpPr/>
                <p:nvPr/>
              </p:nvGrpSpPr>
              <p:grpSpPr>
                <a:xfrm rot="10800000">
                  <a:off x="6629400" y="0"/>
                  <a:ext cx="2514600" cy="6858000"/>
                  <a:chOff x="0" y="0"/>
                  <a:chExt cx="2514600" cy="6858000"/>
                </a:xfrm>
                <a:grpFill/>
              </p:grpSpPr>
              <p:sp>
                <p:nvSpPr>
                  <p:cNvPr id="37" name="Rectangle 106"/>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7"/>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08"/>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103"/>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04"/>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05"/>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Hexagon 49"/>
              <p:cNvSpPr/>
              <p:nvPr/>
            </p:nvSpPr>
            <p:spPr>
              <a:xfrm rot="1800000">
                <a:off x="2996165" y="2859252"/>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50"/>
              <p:cNvSpPr/>
              <p:nvPr/>
            </p:nvSpPr>
            <p:spPr>
              <a:xfrm rot="1800000">
                <a:off x="3720065" y="41260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51"/>
              <p:cNvSpPr/>
              <p:nvPr/>
            </p:nvSpPr>
            <p:spPr>
              <a:xfrm rot="1800000">
                <a:off x="3729591" y="1592427"/>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52"/>
              <p:cNvSpPr/>
              <p:nvPr/>
            </p:nvSpPr>
            <p:spPr>
              <a:xfrm rot="1800000">
                <a:off x="2977115" y="325603"/>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53"/>
              <p:cNvSpPr/>
              <p:nvPr/>
            </p:nvSpPr>
            <p:spPr>
              <a:xfrm rot="1800000">
                <a:off x="4463014" y="53833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55"/>
              <p:cNvSpPr/>
              <p:nvPr/>
            </p:nvSpPr>
            <p:spPr>
              <a:xfrm rot="1800000">
                <a:off x="24365" y="540242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56"/>
              <p:cNvSpPr/>
              <p:nvPr/>
            </p:nvSpPr>
            <p:spPr>
              <a:xfrm rot="1800000">
                <a:off x="52941" y="284972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57"/>
              <p:cNvSpPr/>
              <p:nvPr/>
            </p:nvSpPr>
            <p:spPr>
              <a:xfrm rot="1800000">
                <a:off x="776840" y="4126077"/>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58"/>
              <p:cNvSpPr/>
              <p:nvPr/>
            </p:nvSpPr>
            <p:spPr>
              <a:xfrm rot="1800000">
                <a:off x="1510265" y="54119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59"/>
              <p:cNvSpPr/>
              <p:nvPr/>
            </p:nvSpPr>
            <p:spPr>
              <a:xfrm rot="1800000">
                <a:off x="1529316" y="2859252"/>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94"/>
              <p:cNvSpPr/>
              <p:nvPr/>
            </p:nvSpPr>
            <p:spPr>
              <a:xfrm rot="1800000">
                <a:off x="795890" y="15638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95"/>
              <p:cNvSpPr/>
              <p:nvPr/>
            </p:nvSpPr>
            <p:spPr>
              <a:xfrm rot="1800000">
                <a:off x="6806166" y="414512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96"/>
              <p:cNvSpPr/>
              <p:nvPr/>
            </p:nvSpPr>
            <p:spPr>
              <a:xfrm rot="1800000">
                <a:off x="7549116" y="542147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97"/>
              <p:cNvSpPr/>
              <p:nvPr/>
            </p:nvSpPr>
            <p:spPr>
              <a:xfrm rot="1800000">
                <a:off x="7549117" y="286877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58568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2"/>
          <p:cNvGrpSpPr/>
          <p:nvPr/>
        </p:nvGrpSpPr>
        <p:grpSpPr>
          <a:xfrm>
            <a:off x="-304800" y="0"/>
            <a:ext cx="9932332" cy="6858000"/>
            <a:chOff x="-304800" y="0"/>
            <a:chExt cx="9932332" cy="6858000"/>
          </a:xfrm>
          <a:noFill/>
        </p:grpSpPr>
        <p:sp>
          <p:nvSpPr>
            <p:cNvPr id="6" name="Retângulo 41"/>
            <p:cNvSpPr/>
            <p:nvPr/>
          </p:nvSpPr>
          <p:spPr>
            <a:xfrm>
              <a:off x="0" y="0"/>
              <a:ext cx="9144000" cy="6852062"/>
            </a:xfrm>
            <a:prstGeom prst="rect">
              <a:avLst/>
            </a:prstGeom>
            <a:grp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a:p>
          </p:txBody>
        </p:sp>
        <p:grpSp>
          <p:nvGrpSpPr>
            <p:cNvPr id="7" name="Group 41"/>
            <p:cNvGrpSpPr/>
            <p:nvPr/>
          </p:nvGrpSpPr>
          <p:grpSpPr>
            <a:xfrm>
              <a:off x="-304800" y="0"/>
              <a:ext cx="9932332" cy="6858000"/>
              <a:chOff x="-382404" y="0"/>
              <a:chExt cx="9932332" cy="6858000"/>
            </a:xfrm>
            <a:grpFill/>
          </p:grpSpPr>
          <p:grpSp>
            <p:nvGrpSpPr>
              <p:cNvPr id="8" name="Group 44"/>
              <p:cNvGrpSpPr/>
              <p:nvPr/>
            </p:nvGrpSpPr>
            <p:grpSpPr>
              <a:xfrm>
                <a:off x="0" y="0"/>
                <a:ext cx="9144000" cy="6858000"/>
                <a:chOff x="0" y="0"/>
                <a:chExt cx="9144000" cy="6858000"/>
              </a:xfrm>
              <a:grpFill/>
            </p:grpSpPr>
            <p:grpSp>
              <p:nvGrpSpPr>
                <p:cNvPr id="31" name="Group 4"/>
                <p:cNvGrpSpPr/>
                <p:nvPr/>
              </p:nvGrpSpPr>
              <p:grpSpPr>
                <a:xfrm>
                  <a:off x="0" y="0"/>
                  <a:ext cx="2514600" cy="6858000"/>
                  <a:chOff x="0" y="0"/>
                  <a:chExt cx="2514600" cy="6858000"/>
                </a:xfrm>
                <a:grpFill/>
              </p:grpSpPr>
              <p:sp>
                <p:nvSpPr>
                  <p:cNvPr id="43" name="Rectangle 112"/>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5"/>
                <p:cNvGrpSpPr/>
                <p:nvPr/>
              </p:nvGrpSpPr>
              <p:grpSpPr>
                <a:xfrm>
                  <a:off x="422910" y="0"/>
                  <a:ext cx="2514600" cy="6858000"/>
                  <a:chOff x="0" y="0"/>
                  <a:chExt cx="2514600" cy="6858000"/>
                </a:xfrm>
                <a:grpFill/>
              </p:grpSpPr>
              <p:sp>
                <p:nvSpPr>
                  <p:cNvPr id="40" name="Rectangle 109"/>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10"/>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11"/>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9"/>
                <p:cNvGrpSpPr/>
                <p:nvPr/>
              </p:nvGrpSpPr>
              <p:grpSpPr>
                <a:xfrm rot="10800000">
                  <a:off x="6629400" y="0"/>
                  <a:ext cx="2514600" cy="6858000"/>
                  <a:chOff x="0" y="0"/>
                  <a:chExt cx="2514600" cy="6858000"/>
                </a:xfrm>
                <a:grpFill/>
              </p:grpSpPr>
              <p:sp>
                <p:nvSpPr>
                  <p:cNvPr id="37" name="Rectangle 106"/>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7"/>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08"/>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103"/>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04"/>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05"/>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Hexagon 49"/>
              <p:cNvSpPr/>
              <p:nvPr/>
            </p:nvSpPr>
            <p:spPr>
              <a:xfrm rot="1800000">
                <a:off x="2996165" y="2859252"/>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50"/>
              <p:cNvSpPr/>
              <p:nvPr/>
            </p:nvSpPr>
            <p:spPr>
              <a:xfrm rot="1800000">
                <a:off x="3720065" y="41260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51"/>
              <p:cNvSpPr/>
              <p:nvPr/>
            </p:nvSpPr>
            <p:spPr>
              <a:xfrm rot="1800000">
                <a:off x="3729591" y="1592427"/>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52"/>
              <p:cNvSpPr/>
              <p:nvPr/>
            </p:nvSpPr>
            <p:spPr>
              <a:xfrm rot="1800000">
                <a:off x="2977115" y="325603"/>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53"/>
              <p:cNvSpPr/>
              <p:nvPr/>
            </p:nvSpPr>
            <p:spPr>
              <a:xfrm rot="1800000">
                <a:off x="4463014" y="53833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55"/>
              <p:cNvSpPr/>
              <p:nvPr/>
            </p:nvSpPr>
            <p:spPr>
              <a:xfrm rot="1800000">
                <a:off x="24365" y="540242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56"/>
              <p:cNvSpPr/>
              <p:nvPr/>
            </p:nvSpPr>
            <p:spPr>
              <a:xfrm rot="1800000">
                <a:off x="52941" y="284972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57"/>
              <p:cNvSpPr/>
              <p:nvPr/>
            </p:nvSpPr>
            <p:spPr>
              <a:xfrm rot="1800000">
                <a:off x="776840" y="4126077"/>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58"/>
              <p:cNvSpPr/>
              <p:nvPr/>
            </p:nvSpPr>
            <p:spPr>
              <a:xfrm rot="1800000">
                <a:off x="1510265" y="54119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59"/>
              <p:cNvSpPr/>
              <p:nvPr/>
            </p:nvSpPr>
            <p:spPr>
              <a:xfrm rot="1800000">
                <a:off x="1529316" y="2859252"/>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94"/>
              <p:cNvSpPr/>
              <p:nvPr/>
            </p:nvSpPr>
            <p:spPr>
              <a:xfrm rot="1800000">
                <a:off x="795890" y="15638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95"/>
              <p:cNvSpPr/>
              <p:nvPr/>
            </p:nvSpPr>
            <p:spPr>
              <a:xfrm rot="1800000">
                <a:off x="6806166" y="414512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96"/>
              <p:cNvSpPr/>
              <p:nvPr/>
            </p:nvSpPr>
            <p:spPr>
              <a:xfrm rot="1800000">
                <a:off x="7549116" y="542147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97"/>
              <p:cNvSpPr/>
              <p:nvPr/>
            </p:nvSpPr>
            <p:spPr>
              <a:xfrm rot="1800000">
                <a:off x="7549117" y="286877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8" name="Picture 47"/>
          <p:cNvPicPr>
            <a:picLocks noChangeAspect="1"/>
          </p:cNvPicPr>
          <p:nvPr/>
        </p:nvPicPr>
        <p:blipFill>
          <a:blip r:embed="rId2"/>
          <a:stretch>
            <a:fillRect/>
          </a:stretch>
        </p:blipFill>
        <p:spPr>
          <a:xfrm>
            <a:off x="0" y="1951397"/>
            <a:ext cx="9144000" cy="4906604"/>
          </a:xfrm>
          <a:prstGeom prst="rect">
            <a:avLst/>
          </a:prstGeom>
        </p:spPr>
      </p:pic>
      <p:sp>
        <p:nvSpPr>
          <p:cNvPr id="2" name="Título 5"/>
          <p:cNvSpPr txBox="1">
            <a:spLocks/>
          </p:cNvSpPr>
          <p:nvPr/>
        </p:nvSpPr>
        <p:spPr>
          <a:xfrm>
            <a:off x="457200" y="255786"/>
            <a:ext cx="8535804" cy="65293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dirty="0">
                <a:solidFill>
                  <a:srgbClr val="7F7F7F"/>
                </a:solidFill>
                <a:latin typeface="Candara"/>
                <a:ea typeface="+mn-ea"/>
                <a:cs typeface="Candara"/>
              </a:rPr>
              <a:t>Fase I</a:t>
            </a:r>
          </a:p>
        </p:txBody>
      </p:sp>
      <p:pic>
        <p:nvPicPr>
          <p:cNvPr id="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507038"/>
            <a:ext cx="91440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8554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2"/>
          <p:cNvGrpSpPr/>
          <p:nvPr/>
        </p:nvGrpSpPr>
        <p:grpSpPr>
          <a:xfrm>
            <a:off x="-304800" y="0"/>
            <a:ext cx="9932332" cy="6858000"/>
            <a:chOff x="-304800" y="0"/>
            <a:chExt cx="9932332" cy="6858000"/>
          </a:xfrm>
          <a:noFill/>
        </p:grpSpPr>
        <p:sp>
          <p:nvSpPr>
            <p:cNvPr id="6" name="Retângulo 41"/>
            <p:cNvSpPr/>
            <p:nvPr/>
          </p:nvSpPr>
          <p:spPr>
            <a:xfrm>
              <a:off x="0" y="0"/>
              <a:ext cx="9144000" cy="6852062"/>
            </a:xfrm>
            <a:prstGeom prst="rect">
              <a:avLst/>
            </a:prstGeom>
            <a:grpFill/>
          </p:spPr>
          <p:style>
            <a:lnRef idx="2">
              <a:schemeClr val="accent3"/>
            </a:lnRef>
            <a:fillRef idx="1">
              <a:schemeClr val="lt1"/>
            </a:fillRef>
            <a:effectRef idx="0">
              <a:schemeClr val="accent3"/>
            </a:effectRef>
            <a:fontRef idx="minor">
              <a:schemeClr val="dk1"/>
            </a:fontRef>
          </p:style>
          <p:txBody>
            <a:bodyPr rtlCol="0" anchor="ctr"/>
            <a:lstStyle/>
            <a:p>
              <a:pPr algn="ctr"/>
              <a:endParaRPr lang="pt-BR"/>
            </a:p>
          </p:txBody>
        </p:sp>
        <p:grpSp>
          <p:nvGrpSpPr>
            <p:cNvPr id="7" name="Group 41"/>
            <p:cNvGrpSpPr/>
            <p:nvPr/>
          </p:nvGrpSpPr>
          <p:grpSpPr>
            <a:xfrm>
              <a:off x="-304800" y="0"/>
              <a:ext cx="9932332" cy="6858000"/>
              <a:chOff x="-382404" y="0"/>
              <a:chExt cx="9932332" cy="6858000"/>
            </a:xfrm>
            <a:grpFill/>
          </p:grpSpPr>
          <p:grpSp>
            <p:nvGrpSpPr>
              <p:cNvPr id="8" name="Group 44"/>
              <p:cNvGrpSpPr/>
              <p:nvPr/>
            </p:nvGrpSpPr>
            <p:grpSpPr>
              <a:xfrm>
                <a:off x="0" y="0"/>
                <a:ext cx="9144000" cy="6858000"/>
                <a:chOff x="0" y="0"/>
                <a:chExt cx="9144000" cy="6858000"/>
              </a:xfrm>
              <a:grpFill/>
            </p:grpSpPr>
            <p:grpSp>
              <p:nvGrpSpPr>
                <p:cNvPr id="31" name="Group 4"/>
                <p:cNvGrpSpPr/>
                <p:nvPr/>
              </p:nvGrpSpPr>
              <p:grpSpPr>
                <a:xfrm>
                  <a:off x="0" y="0"/>
                  <a:ext cx="2514600" cy="6858000"/>
                  <a:chOff x="0" y="0"/>
                  <a:chExt cx="2514600" cy="6858000"/>
                </a:xfrm>
                <a:grpFill/>
              </p:grpSpPr>
              <p:sp>
                <p:nvSpPr>
                  <p:cNvPr id="43" name="Rectangle 112"/>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5"/>
                <p:cNvGrpSpPr/>
                <p:nvPr/>
              </p:nvGrpSpPr>
              <p:grpSpPr>
                <a:xfrm>
                  <a:off x="422910" y="0"/>
                  <a:ext cx="2514600" cy="6858000"/>
                  <a:chOff x="0" y="0"/>
                  <a:chExt cx="2514600" cy="6858000"/>
                </a:xfrm>
                <a:grpFill/>
              </p:grpSpPr>
              <p:sp>
                <p:nvSpPr>
                  <p:cNvPr id="40" name="Rectangle 109"/>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10"/>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11"/>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9"/>
                <p:cNvGrpSpPr/>
                <p:nvPr/>
              </p:nvGrpSpPr>
              <p:grpSpPr>
                <a:xfrm rot="10800000">
                  <a:off x="6629400" y="0"/>
                  <a:ext cx="2514600" cy="6858000"/>
                  <a:chOff x="0" y="0"/>
                  <a:chExt cx="2514600" cy="6858000"/>
                </a:xfrm>
                <a:grpFill/>
              </p:grpSpPr>
              <p:sp>
                <p:nvSpPr>
                  <p:cNvPr id="37" name="Rectangle 106"/>
                  <p:cNvSpPr/>
                  <p:nvPr/>
                </p:nvSpPr>
                <p:spPr>
                  <a:xfrm>
                    <a:off x="914400" y="0"/>
                    <a:ext cx="1600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07"/>
                  <p:cNvSpPr/>
                  <p:nvPr/>
                </p:nvSpPr>
                <p:spPr>
                  <a:xfrm>
                    <a:off x="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08"/>
                  <p:cNvSpPr/>
                  <p:nvPr/>
                </p:nvSpPr>
                <p:spPr>
                  <a:xfrm>
                    <a:off x="2286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103"/>
                <p:cNvSpPr/>
                <p:nvPr/>
              </p:nvSpPr>
              <p:spPr>
                <a:xfrm>
                  <a:off x="3810000" y="0"/>
                  <a:ext cx="28194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04"/>
                <p:cNvSpPr/>
                <p:nvPr/>
              </p:nvSpPr>
              <p:spPr>
                <a:xfrm>
                  <a:off x="2895600" y="0"/>
                  <a:ext cx="4572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05"/>
                <p:cNvSpPr/>
                <p:nvPr/>
              </p:nvSpPr>
              <p:spPr>
                <a:xfrm>
                  <a:off x="3124200" y="0"/>
                  <a:ext cx="762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grpFill/>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Hexagon 49"/>
              <p:cNvSpPr/>
              <p:nvPr/>
            </p:nvSpPr>
            <p:spPr>
              <a:xfrm rot="1800000">
                <a:off x="2996165" y="2859252"/>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50"/>
              <p:cNvSpPr/>
              <p:nvPr/>
            </p:nvSpPr>
            <p:spPr>
              <a:xfrm rot="1800000">
                <a:off x="3720065" y="41260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51"/>
              <p:cNvSpPr/>
              <p:nvPr/>
            </p:nvSpPr>
            <p:spPr>
              <a:xfrm rot="1800000">
                <a:off x="3729591" y="1592427"/>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52"/>
              <p:cNvSpPr/>
              <p:nvPr/>
            </p:nvSpPr>
            <p:spPr>
              <a:xfrm rot="1800000">
                <a:off x="2977115" y="325603"/>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53"/>
              <p:cNvSpPr/>
              <p:nvPr/>
            </p:nvSpPr>
            <p:spPr>
              <a:xfrm rot="1800000">
                <a:off x="4463014" y="538337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55"/>
              <p:cNvSpPr/>
              <p:nvPr/>
            </p:nvSpPr>
            <p:spPr>
              <a:xfrm rot="1800000">
                <a:off x="24365" y="540242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56"/>
              <p:cNvSpPr/>
              <p:nvPr/>
            </p:nvSpPr>
            <p:spPr>
              <a:xfrm rot="1800000">
                <a:off x="52941" y="284972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57"/>
              <p:cNvSpPr/>
              <p:nvPr/>
            </p:nvSpPr>
            <p:spPr>
              <a:xfrm rot="1800000">
                <a:off x="776840" y="4126077"/>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58"/>
              <p:cNvSpPr/>
              <p:nvPr/>
            </p:nvSpPr>
            <p:spPr>
              <a:xfrm rot="1800000">
                <a:off x="1510265" y="54119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59"/>
              <p:cNvSpPr/>
              <p:nvPr/>
            </p:nvSpPr>
            <p:spPr>
              <a:xfrm rot="1800000">
                <a:off x="1529316" y="2859252"/>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94"/>
              <p:cNvSpPr/>
              <p:nvPr/>
            </p:nvSpPr>
            <p:spPr>
              <a:xfrm rot="1800000">
                <a:off x="795890" y="1563853"/>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95"/>
              <p:cNvSpPr/>
              <p:nvPr/>
            </p:nvSpPr>
            <p:spPr>
              <a:xfrm rot="1800000">
                <a:off x="6806166" y="4145128"/>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96"/>
              <p:cNvSpPr/>
              <p:nvPr/>
            </p:nvSpPr>
            <p:spPr>
              <a:xfrm rot="1800000">
                <a:off x="7549116" y="5421479"/>
                <a:ext cx="1601400" cy="1388236"/>
              </a:xfrm>
              <a:prstGeom prst="hexagon">
                <a:avLst>
                  <a:gd name="adj" fmla="val 28544"/>
                  <a:gd name="vf" fmla="val 115470"/>
                </a:avLst>
              </a:pr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97"/>
              <p:cNvSpPr/>
              <p:nvPr/>
            </p:nvSpPr>
            <p:spPr>
              <a:xfrm rot="1800000">
                <a:off x="7549117" y="2868778"/>
                <a:ext cx="1601400" cy="1388236"/>
              </a:xfrm>
              <a:prstGeom prst="hexagon">
                <a:avLst>
                  <a:gd name="adj" fmla="val 28544"/>
                  <a:gd name="vf" fmla="val 115470"/>
                </a:avLst>
              </a:prstGeom>
              <a:grp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grp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ítulo 5"/>
          <p:cNvSpPr txBox="1">
            <a:spLocks/>
          </p:cNvSpPr>
          <p:nvPr/>
        </p:nvSpPr>
        <p:spPr>
          <a:xfrm>
            <a:off x="457200" y="332656"/>
            <a:ext cx="8535804" cy="65293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dirty="0">
                <a:solidFill>
                  <a:srgbClr val="7F7F7F"/>
                </a:solidFill>
                <a:latin typeface="Candara"/>
                <a:ea typeface="+mn-ea"/>
                <a:cs typeface="Candara"/>
              </a:rPr>
              <a:t>Fase II</a:t>
            </a:r>
          </a:p>
        </p:txBody>
      </p:sp>
      <p:pic>
        <p:nvPicPr>
          <p:cNvPr id="3" name="Picture 2"/>
          <p:cNvPicPr>
            <a:picLocks noChangeAspect="1"/>
          </p:cNvPicPr>
          <p:nvPr/>
        </p:nvPicPr>
        <p:blipFill rotWithShape="1">
          <a:blip r:embed="rId2"/>
          <a:srcRect r="10983"/>
          <a:stretch/>
        </p:blipFill>
        <p:spPr>
          <a:xfrm>
            <a:off x="13878" y="1294089"/>
            <a:ext cx="9130122" cy="5557974"/>
          </a:xfrm>
          <a:prstGeom prst="rect">
            <a:avLst/>
          </a:prstGeom>
        </p:spPr>
      </p:pic>
      <p:pic>
        <p:nvPicPr>
          <p:cNvPr id="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507038"/>
            <a:ext cx="91440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6934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a:xfrm>
            <a:off x="0" y="0"/>
            <a:ext cx="9001125" cy="981075"/>
          </a:xfrm>
        </p:spPr>
        <p:txBody>
          <a:bodyPr/>
          <a:lstStyle/>
          <a:p>
            <a:r>
              <a:rPr lang="pt-BR" sz="4000" smtClean="0"/>
              <a:t>Considerações Finais</a:t>
            </a:r>
          </a:p>
        </p:txBody>
      </p:sp>
      <p:sp>
        <p:nvSpPr>
          <p:cNvPr id="57347" name="Rectangle 5"/>
          <p:cNvSpPr>
            <a:spLocks noGrp="1" noChangeArrowheads="1"/>
          </p:cNvSpPr>
          <p:nvPr>
            <p:ph type="body" idx="1"/>
          </p:nvPr>
        </p:nvSpPr>
        <p:spPr>
          <a:xfrm>
            <a:off x="684213" y="836613"/>
            <a:ext cx="8459787" cy="5616575"/>
          </a:xfrm>
        </p:spPr>
        <p:txBody>
          <a:bodyPr/>
          <a:lstStyle/>
          <a:p>
            <a:pPr>
              <a:lnSpc>
                <a:spcPct val="80000"/>
              </a:lnSpc>
            </a:pPr>
            <a:r>
              <a:rPr lang="pt-BR" sz="2400" smtClean="0"/>
              <a:t>Habitats de Inovação como Parques Tecnológicos são complementares e completam o Modelo do Open Innovation</a:t>
            </a:r>
          </a:p>
          <a:p>
            <a:pPr>
              <a:lnSpc>
                <a:spcPct val="80000"/>
              </a:lnSpc>
            </a:pPr>
            <a:endParaRPr lang="pt-BR" sz="800" smtClean="0"/>
          </a:p>
          <a:p>
            <a:pPr>
              <a:lnSpc>
                <a:spcPct val="80000"/>
              </a:lnSpc>
            </a:pPr>
            <a:r>
              <a:rPr lang="pt-BR" sz="2400" smtClean="0"/>
              <a:t>O desenho do Modelo de Gestão dos Parques Tecnológicos mais apropriado a cada tipo de projeto é o grande desafio </a:t>
            </a:r>
          </a:p>
          <a:p>
            <a:pPr>
              <a:lnSpc>
                <a:spcPct val="80000"/>
              </a:lnSpc>
            </a:pPr>
            <a:endParaRPr lang="pt-BR" sz="800" smtClean="0"/>
          </a:p>
          <a:p>
            <a:pPr>
              <a:lnSpc>
                <a:spcPct val="80000"/>
              </a:lnSpc>
            </a:pPr>
            <a:r>
              <a:rPr lang="pt-BR" sz="2400" smtClean="0"/>
              <a:t>Os recursos públicos são insuficientes para a implantação de um PTec, assim deve-se desenhar a estruturação do empreendimento como um negocio de C&amp;T&amp;I e Imobiliário viável financeiramente</a:t>
            </a:r>
          </a:p>
          <a:p>
            <a:pPr>
              <a:lnSpc>
                <a:spcPct val="80000"/>
              </a:lnSpc>
            </a:pPr>
            <a:endParaRPr lang="pt-BR" sz="800" smtClean="0"/>
          </a:p>
          <a:p>
            <a:pPr>
              <a:lnSpc>
                <a:spcPct val="80000"/>
              </a:lnSpc>
            </a:pPr>
            <a:r>
              <a:rPr lang="pt-BR" sz="2400" smtClean="0"/>
              <a:t>Os PTec podem ser alavancas poderosas em prol do desenvolvimento econômico, tecnológico e social sustentável desde que a componente técnica consiga não ser abafada pela componente política</a:t>
            </a:r>
          </a:p>
          <a:p>
            <a:pPr>
              <a:lnSpc>
                <a:spcPct val="80000"/>
              </a:lnSpc>
            </a:pPr>
            <a:endParaRPr lang="pt-BR" sz="800" smtClean="0"/>
          </a:p>
          <a:p>
            <a:pPr>
              <a:lnSpc>
                <a:spcPct val="80000"/>
              </a:lnSpc>
            </a:pPr>
            <a:r>
              <a:rPr lang="pt-BR" sz="2400" smtClean="0"/>
              <a:t>Políticas Públicas consistentes de fomento à PTec, embora não viabilizem o empreendimento na sua integra, são fundamentais para o seu início exitoso</a:t>
            </a:r>
          </a:p>
        </p:txBody>
      </p:sp>
    </p:spTree>
    <p:extLst>
      <p:ext uri="{BB962C8B-B14F-4D97-AF65-F5344CB8AC3E}">
        <p14:creationId xmlns:p14="http://schemas.microsoft.com/office/powerpoint/2010/main" val="2798716202"/>
      </p:ext>
    </p:extLst>
  </p:cSld>
  <p:clrMapOvr>
    <a:masterClrMapping/>
  </p:clrMapOvr>
  <p:transition>
    <p:spli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14313" y="71438"/>
            <a:ext cx="8929687" cy="1143000"/>
          </a:xfrm>
        </p:spPr>
        <p:txBody>
          <a:bodyPr/>
          <a:lstStyle/>
          <a:p>
            <a:pPr eaLnBrk="1" hangingPunct="1"/>
            <a:r>
              <a:rPr lang="en-US" smtClean="0"/>
              <a:t>Referências</a:t>
            </a:r>
            <a:endParaRPr lang="pt-BR" smtClean="0"/>
          </a:p>
        </p:txBody>
      </p:sp>
      <p:sp>
        <p:nvSpPr>
          <p:cNvPr id="58371" name="Rectangle 3"/>
          <p:cNvSpPr>
            <a:spLocks noGrp="1" noChangeArrowheads="1"/>
          </p:cNvSpPr>
          <p:nvPr>
            <p:ph idx="1"/>
          </p:nvPr>
        </p:nvSpPr>
        <p:spPr>
          <a:xfrm>
            <a:off x="857250" y="1214438"/>
            <a:ext cx="8286750" cy="5454650"/>
          </a:xfrm>
        </p:spPr>
        <p:txBody>
          <a:bodyPr/>
          <a:lstStyle/>
          <a:p>
            <a:pPr eaLnBrk="1" hangingPunct="1">
              <a:lnSpc>
                <a:spcPct val="80000"/>
              </a:lnSpc>
              <a:spcBef>
                <a:spcPts val="600"/>
              </a:spcBef>
            </a:pPr>
            <a:r>
              <a:rPr lang="pt-BR" sz="1500" smtClean="0"/>
              <a:t>ANPROTEC. </a:t>
            </a:r>
            <a:r>
              <a:rPr lang="pt-BR" sz="1500" b="1" smtClean="0"/>
              <a:t>Portfólio de Parques Tecnológicos no Brasil</a:t>
            </a:r>
            <a:r>
              <a:rPr lang="pt-BR" sz="1500" smtClean="0"/>
              <a:t>. Brasília: ANPROTEC, 2008.</a:t>
            </a:r>
          </a:p>
          <a:p>
            <a:pPr eaLnBrk="1" hangingPunct="1">
              <a:lnSpc>
                <a:spcPct val="80000"/>
              </a:lnSpc>
              <a:spcBef>
                <a:spcPts val="600"/>
              </a:spcBef>
            </a:pPr>
            <a:r>
              <a:rPr lang="pt-BR" sz="1500" smtClean="0"/>
              <a:t>______. </a:t>
            </a:r>
            <a:r>
              <a:rPr lang="pt-BR" sz="1500" b="1" smtClean="0"/>
              <a:t>Parques Tecnológicos no Brasil</a:t>
            </a:r>
            <a:r>
              <a:rPr lang="pt-BR" sz="1500" smtClean="0"/>
              <a:t>: estudo, análise e proposições. Brasília: ANPROTEC, 2008.</a:t>
            </a:r>
          </a:p>
          <a:p>
            <a:pPr eaLnBrk="1" hangingPunct="1">
              <a:lnSpc>
                <a:spcPct val="80000"/>
              </a:lnSpc>
              <a:spcBef>
                <a:spcPts val="600"/>
              </a:spcBef>
            </a:pPr>
            <a:r>
              <a:rPr lang="pt-BR" sz="1500" smtClean="0"/>
              <a:t>______. </a:t>
            </a:r>
            <a:r>
              <a:rPr lang="pt-BR" sz="1500" b="1" smtClean="0"/>
              <a:t>Glossário</a:t>
            </a:r>
            <a:r>
              <a:rPr lang="pt-BR" sz="1500" smtClean="0"/>
              <a:t> </a:t>
            </a:r>
            <a:r>
              <a:rPr lang="pt-BR" sz="1500" b="1" smtClean="0"/>
              <a:t>dinâmico de termos na área de tecnópolis</a:t>
            </a:r>
            <a:r>
              <a:rPr lang="pt-BR" sz="1500" smtClean="0"/>
              <a:t>, </a:t>
            </a:r>
            <a:r>
              <a:rPr lang="pt-BR" sz="1500" b="1" smtClean="0"/>
              <a:t>parques tecnológicos e incubadoras de empresas</a:t>
            </a:r>
            <a:r>
              <a:rPr lang="pt-BR" sz="1500" smtClean="0"/>
              <a:t>. Brasília: ANPROTEC, 2002.</a:t>
            </a:r>
          </a:p>
          <a:p>
            <a:pPr eaLnBrk="1" hangingPunct="1">
              <a:lnSpc>
                <a:spcPct val="80000"/>
              </a:lnSpc>
              <a:spcBef>
                <a:spcPts val="600"/>
              </a:spcBef>
            </a:pPr>
            <a:r>
              <a:rPr lang="pt-BR" sz="1500" smtClean="0"/>
              <a:t>APTE. Disponível em: </a:t>
            </a:r>
            <a:r>
              <a:rPr lang="pt-BR" sz="1500" u="sng" smtClean="0">
                <a:hlinkClick r:id="rId2"/>
              </a:rPr>
              <a:t>http://www.apte.org/?url=parques://list</a:t>
            </a:r>
            <a:r>
              <a:rPr lang="pt-BR" sz="1500" smtClean="0"/>
              <a:t> .Acesso em: 04/08/2009.</a:t>
            </a:r>
          </a:p>
          <a:p>
            <a:pPr eaLnBrk="1" hangingPunct="1">
              <a:lnSpc>
                <a:spcPct val="80000"/>
              </a:lnSpc>
              <a:spcBef>
                <a:spcPts val="600"/>
              </a:spcBef>
            </a:pPr>
            <a:r>
              <a:rPr lang="pt-BR" sz="1500" smtClean="0"/>
              <a:t>BIGLIARDI, Barbara; DORMIO, Alberto Ivo; NOSELLA, Anna; PETRINI, Giorgio. </a:t>
            </a:r>
            <a:r>
              <a:rPr lang="en-US" sz="1500" b="1" smtClean="0"/>
              <a:t>Assessing science parks’ performances: directions from selected Italian case studies</a:t>
            </a:r>
            <a:r>
              <a:rPr lang="en-US" sz="1500" smtClean="0"/>
              <a:t>. </a:t>
            </a:r>
            <a:r>
              <a:rPr lang="pt-BR" sz="1500" smtClean="0"/>
              <a:t>Technovation xx , 2005 .</a:t>
            </a:r>
          </a:p>
          <a:p>
            <a:pPr eaLnBrk="1" hangingPunct="1">
              <a:lnSpc>
                <a:spcPct val="80000"/>
              </a:lnSpc>
              <a:spcBef>
                <a:spcPts val="600"/>
              </a:spcBef>
            </a:pPr>
            <a:r>
              <a:rPr lang="en-US" sz="1500" smtClean="0"/>
              <a:t>BOLTON, W. </a:t>
            </a:r>
            <a:r>
              <a:rPr lang="en-US" sz="1500" b="1" smtClean="0"/>
              <a:t>The university handbook on enterprise development</a:t>
            </a:r>
            <a:r>
              <a:rPr lang="en-US" sz="1500" smtClean="0"/>
              <a:t>. </a:t>
            </a:r>
            <a:r>
              <a:rPr lang="pt-BR" sz="1500" smtClean="0"/>
              <a:t>Paris: Columbus Handbooks, 1997.</a:t>
            </a:r>
          </a:p>
          <a:p>
            <a:pPr eaLnBrk="1" hangingPunct="1">
              <a:lnSpc>
                <a:spcPct val="80000"/>
              </a:lnSpc>
              <a:spcBef>
                <a:spcPts val="600"/>
              </a:spcBef>
            </a:pPr>
            <a:r>
              <a:rPr lang="en-US" sz="1500" smtClean="0"/>
              <a:t>BOWDITCH, B. ; SCHWEHM, V. K. </a:t>
            </a:r>
            <a:r>
              <a:rPr lang="en-US" sz="1500" b="1" smtClean="0"/>
              <a:t>Leadership, Partnerships, and Networks</a:t>
            </a:r>
            <a:r>
              <a:rPr lang="en-US" sz="1500" smtClean="0"/>
              <a:t>: Navigating 50 Years of Dynamic Growth in the Research Triangle Park. XXVI IASP World Conference on Science and Technology Parks. Raleigh, 2009.</a:t>
            </a:r>
          </a:p>
          <a:p>
            <a:pPr eaLnBrk="1" hangingPunct="1">
              <a:lnSpc>
                <a:spcPct val="80000"/>
              </a:lnSpc>
              <a:spcBef>
                <a:spcPts val="600"/>
              </a:spcBef>
            </a:pPr>
            <a:r>
              <a:rPr lang="en-US" sz="1500" smtClean="0"/>
              <a:t>CHESBROUGH, H. W. </a:t>
            </a:r>
            <a:r>
              <a:rPr lang="en-US" sz="1500" b="1" smtClean="0"/>
              <a:t>Why companies should have open business models</a:t>
            </a:r>
            <a:r>
              <a:rPr lang="en-US" sz="1500" smtClean="0"/>
              <a:t>. MIT Sloan Management Review, winter 2007.</a:t>
            </a:r>
            <a:endParaRPr lang="pt-BR" sz="1500" smtClean="0"/>
          </a:p>
          <a:p>
            <a:pPr eaLnBrk="1" hangingPunct="1">
              <a:lnSpc>
                <a:spcPct val="80000"/>
              </a:lnSpc>
              <a:spcBef>
                <a:spcPts val="600"/>
              </a:spcBef>
            </a:pPr>
            <a:r>
              <a:rPr lang="pt-BR" sz="1500" smtClean="0"/>
              <a:t>______. The era of Open Innovation. MIT Sloan Management Review: Spring, 2003.</a:t>
            </a:r>
          </a:p>
          <a:p>
            <a:pPr eaLnBrk="1" hangingPunct="1">
              <a:lnSpc>
                <a:spcPct val="80000"/>
              </a:lnSpc>
              <a:spcBef>
                <a:spcPts val="600"/>
              </a:spcBef>
            </a:pPr>
            <a:r>
              <a:rPr lang="en-US" sz="1500" smtClean="0"/>
              <a:t>CHESBROUGH, H.; VANHAVERBEKE, W.;WEST, J. </a:t>
            </a:r>
            <a:r>
              <a:rPr lang="en-US" sz="1500" b="1" smtClean="0"/>
              <a:t>Open Innovation: researching a new paradigm</a:t>
            </a:r>
            <a:r>
              <a:rPr lang="en-US" sz="1500" smtClean="0"/>
              <a:t>. </a:t>
            </a:r>
            <a:r>
              <a:rPr lang="es-ES" sz="1500" smtClean="0"/>
              <a:t>Berkeley: Oxford University Press, 2006.</a:t>
            </a:r>
          </a:p>
          <a:p>
            <a:pPr eaLnBrk="1" hangingPunct="1">
              <a:lnSpc>
                <a:spcPct val="80000"/>
              </a:lnSpc>
              <a:spcBef>
                <a:spcPts val="600"/>
              </a:spcBef>
            </a:pPr>
            <a:r>
              <a:rPr lang="es-ES" sz="1500" smtClean="0"/>
              <a:t>FIGLIOLI, A. </a:t>
            </a:r>
            <a:r>
              <a:rPr lang="es-ES" sz="1500" b="1" smtClean="0"/>
              <a:t>Perspectivas de financiamento de Parques Tecnológicos</a:t>
            </a:r>
            <a:r>
              <a:rPr lang="es-ES" sz="1500" smtClean="0"/>
              <a:t>. Dissertação (Mestrado). FEARP/USP. Ribeirão Preto: 2007. </a:t>
            </a:r>
          </a:p>
          <a:p>
            <a:pPr eaLnBrk="1" hangingPunct="1">
              <a:lnSpc>
                <a:spcPct val="80000"/>
              </a:lnSpc>
              <a:spcBef>
                <a:spcPts val="600"/>
              </a:spcBef>
            </a:pPr>
            <a:r>
              <a:rPr lang="en-US" sz="1500" smtClean="0"/>
              <a:t>GOWER, S.; HARRIS, F.  </a:t>
            </a:r>
            <a:r>
              <a:rPr lang="en-US" sz="1500" b="1" smtClean="0"/>
              <a:t>The Funding of, and Investment in, British Science Parks: A Review</a:t>
            </a:r>
            <a:r>
              <a:rPr lang="en-US" sz="1500" smtClean="0"/>
              <a:t>. </a:t>
            </a:r>
            <a:r>
              <a:rPr lang="pt-BR" sz="1500" smtClean="0"/>
              <a:t>Journal of Property Finance, Vol. 5 No. 3, 1994.</a:t>
            </a:r>
          </a:p>
        </p:txBody>
      </p:sp>
    </p:spTree>
    <p:extLst>
      <p:ext uri="{BB962C8B-B14F-4D97-AF65-F5344CB8AC3E}">
        <p14:creationId xmlns:p14="http://schemas.microsoft.com/office/powerpoint/2010/main" val="1202802990"/>
      </p:ext>
    </p:extLst>
  </p:cSld>
  <p:clrMapOvr>
    <a:masterClrMapping/>
  </p:clrMapOvr>
  <p:transition>
    <p:spli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ítulo 1"/>
          <p:cNvSpPr>
            <a:spLocks noGrp="1"/>
          </p:cNvSpPr>
          <p:nvPr>
            <p:ph type="title"/>
          </p:nvPr>
        </p:nvSpPr>
        <p:spPr>
          <a:xfrm>
            <a:off x="214313" y="71438"/>
            <a:ext cx="8929687" cy="1143000"/>
          </a:xfrm>
        </p:spPr>
        <p:txBody>
          <a:bodyPr/>
          <a:lstStyle/>
          <a:p>
            <a:r>
              <a:rPr lang="pt-BR" smtClean="0"/>
              <a:t>Referências</a:t>
            </a:r>
          </a:p>
        </p:txBody>
      </p:sp>
      <p:sp>
        <p:nvSpPr>
          <p:cNvPr id="59395" name="Espaço Reservado para Conteúdo 2"/>
          <p:cNvSpPr>
            <a:spLocks noGrp="1"/>
          </p:cNvSpPr>
          <p:nvPr>
            <p:ph idx="1"/>
          </p:nvPr>
        </p:nvSpPr>
        <p:spPr>
          <a:xfrm>
            <a:off x="857250" y="1403350"/>
            <a:ext cx="8215313" cy="5454650"/>
          </a:xfrm>
        </p:spPr>
        <p:txBody>
          <a:bodyPr/>
          <a:lstStyle/>
          <a:p>
            <a:pPr eaLnBrk="1" hangingPunct="1">
              <a:lnSpc>
                <a:spcPct val="80000"/>
              </a:lnSpc>
              <a:spcBef>
                <a:spcPts val="600"/>
              </a:spcBef>
            </a:pPr>
            <a:r>
              <a:rPr lang="pt-BR" sz="1500" smtClean="0"/>
              <a:t>IASP. </a:t>
            </a:r>
            <a:r>
              <a:rPr lang="pt-BR" sz="1500" b="1" smtClean="0"/>
              <a:t>Definitions</a:t>
            </a:r>
            <a:r>
              <a:rPr lang="pt-BR" sz="1500" smtClean="0"/>
              <a:t>. Disponivel em: </a:t>
            </a:r>
            <a:r>
              <a:rPr lang="pt-BR" sz="1500" smtClean="0">
                <a:hlinkClick r:id="rId2"/>
              </a:rPr>
              <a:t>http://www.iasp.ws/publico/index.jsp?enl=2</a:t>
            </a:r>
            <a:r>
              <a:rPr lang="pt-BR" sz="1500" smtClean="0"/>
              <a:t> . </a:t>
            </a:r>
            <a:r>
              <a:rPr lang="en-US" sz="1500" smtClean="0"/>
              <a:t>Acesso em 03/08/2009</a:t>
            </a:r>
            <a:endParaRPr lang="es-ES" sz="1500" smtClean="0"/>
          </a:p>
          <a:p>
            <a:pPr eaLnBrk="1" hangingPunct="1">
              <a:lnSpc>
                <a:spcPct val="80000"/>
              </a:lnSpc>
              <a:spcBef>
                <a:spcPts val="600"/>
              </a:spcBef>
            </a:pPr>
            <a:r>
              <a:rPr lang="en-US" sz="1500" smtClean="0"/>
              <a:t>JÄRVELIN,  A; KOSKELA,  H. </a:t>
            </a:r>
            <a:r>
              <a:rPr lang="en-US" sz="1500" b="1" smtClean="0"/>
              <a:t>The Role of Science Parks in Developing Company Networks</a:t>
            </a:r>
            <a:r>
              <a:rPr lang="en-US" sz="1500" smtClean="0"/>
              <a:t>. Frontiers of E-Business Research, 2004.</a:t>
            </a:r>
            <a:endParaRPr lang="en-US" sz="1500" smtClean="0">
              <a:cs typeface="Times New Roman" pitchFamily="18" charset="0"/>
            </a:endParaRPr>
          </a:p>
          <a:p>
            <a:pPr eaLnBrk="1" hangingPunct="1">
              <a:lnSpc>
                <a:spcPct val="80000"/>
              </a:lnSpc>
              <a:spcBef>
                <a:spcPts val="600"/>
              </a:spcBef>
            </a:pPr>
            <a:r>
              <a:rPr lang="en-US" sz="1500" smtClean="0">
                <a:cs typeface="Times New Roman" pitchFamily="18" charset="0"/>
              </a:rPr>
              <a:t>KANG, B. </a:t>
            </a:r>
            <a:r>
              <a:rPr lang="en-US" sz="1500" b="1" smtClean="0">
                <a:cs typeface="Times New Roman" pitchFamily="18" charset="0"/>
              </a:rPr>
              <a:t>A Study on the Establishing Development Model for Research Parks</a:t>
            </a:r>
            <a:r>
              <a:rPr lang="en-US" sz="1500" smtClean="0">
                <a:cs typeface="Times New Roman" pitchFamily="18" charset="0"/>
              </a:rPr>
              <a:t>. Journal of Technology Transfer, 29, 2, Apr 2004.</a:t>
            </a:r>
            <a:endParaRPr lang="en-US" sz="1500" smtClean="0"/>
          </a:p>
          <a:p>
            <a:pPr eaLnBrk="1" hangingPunct="1">
              <a:lnSpc>
                <a:spcPct val="80000"/>
              </a:lnSpc>
              <a:spcBef>
                <a:spcPts val="600"/>
              </a:spcBef>
            </a:pPr>
            <a:r>
              <a:rPr lang="en-US" sz="1500" smtClean="0"/>
              <a:t>LAFFITTE, Pierre. </a:t>
            </a:r>
            <a:r>
              <a:rPr lang="en-US" sz="1500" b="1" smtClean="0"/>
              <a:t>The paradigm transition theory</a:t>
            </a:r>
            <a:r>
              <a:rPr lang="en-US" sz="1500" smtClean="0"/>
              <a:t>. In Proceedings V World Conference on Science Parks. </a:t>
            </a:r>
            <a:r>
              <a:rPr lang="pt-BR" sz="1500" smtClean="0"/>
              <a:t>Rio de Janeiro, October 29-31, 1996. Rio de Janeiro: UFRJ, 1996.</a:t>
            </a:r>
          </a:p>
          <a:p>
            <a:pPr eaLnBrk="1" hangingPunct="1">
              <a:lnSpc>
                <a:spcPct val="80000"/>
              </a:lnSpc>
              <a:spcBef>
                <a:spcPts val="600"/>
              </a:spcBef>
            </a:pPr>
            <a:r>
              <a:rPr lang="en-US" sz="1500" smtClean="0"/>
              <a:t>MAYER, Sabine e BLAAS, Wolfgang .</a:t>
            </a:r>
            <a:r>
              <a:rPr lang="en-US" sz="1500" b="1" smtClean="0"/>
              <a:t>Technology Transfer: An Opportunity for Small Open Economies</a:t>
            </a:r>
            <a:r>
              <a:rPr lang="en-US" sz="1500" smtClean="0"/>
              <a:t>. Journal of Technology Transfer; Jun 2002.</a:t>
            </a:r>
          </a:p>
          <a:p>
            <a:pPr eaLnBrk="1" hangingPunct="1">
              <a:lnSpc>
                <a:spcPct val="80000"/>
              </a:lnSpc>
              <a:spcBef>
                <a:spcPts val="600"/>
              </a:spcBef>
            </a:pPr>
            <a:r>
              <a:rPr lang="pt-BR" sz="1500" smtClean="0"/>
              <a:t>PHAN, P. H.; SIEGEL, D. S.; WRIGHT, D. </a:t>
            </a:r>
            <a:r>
              <a:rPr lang="pt-BR" sz="1500" b="1" smtClean="0"/>
              <a:t>Science parks and Incubators</a:t>
            </a:r>
            <a:r>
              <a:rPr lang="pt-BR" sz="1500" smtClean="0"/>
              <a:t>: observations, synthesis and future research. Jounarl of Business Venturing 20, 2005.</a:t>
            </a:r>
          </a:p>
          <a:p>
            <a:pPr eaLnBrk="1" hangingPunct="1">
              <a:lnSpc>
                <a:spcPct val="80000"/>
              </a:lnSpc>
              <a:spcBef>
                <a:spcPts val="600"/>
              </a:spcBef>
            </a:pPr>
            <a:r>
              <a:rPr lang="pt-BR" sz="1500" smtClean="0"/>
              <a:t>PORTER, Michael E. </a:t>
            </a:r>
            <a:r>
              <a:rPr lang="pt-BR" sz="1500" b="1" smtClean="0"/>
              <a:t>Competição</a:t>
            </a:r>
            <a:r>
              <a:rPr lang="pt-BR" sz="1500" smtClean="0"/>
              <a:t>: estratégias competitivas essenciais. 6ª. ed.  Tradução: Afonso Celso da Cunha Serra. Rio de Janeiro: Campus, 1999.</a:t>
            </a:r>
          </a:p>
          <a:p>
            <a:pPr eaLnBrk="1" hangingPunct="1">
              <a:lnSpc>
                <a:spcPct val="80000"/>
              </a:lnSpc>
              <a:spcBef>
                <a:spcPts val="600"/>
              </a:spcBef>
            </a:pPr>
            <a:r>
              <a:rPr lang="pt-BR" sz="1500" smtClean="0"/>
              <a:t>RETIS. Disponível em: </a:t>
            </a:r>
            <a:r>
              <a:rPr lang="pt-BR" sz="1500" u="sng" smtClean="0">
                <a:hlinkClick r:id="rId3"/>
              </a:rPr>
              <a:t>http://www.retis-innovation.fr/</a:t>
            </a:r>
            <a:r>
              <a:rPr lang="pt-BR" sz="1500" smtClean="0"/>
              <a:t> .Acesso em: 04/08/2009.</a:t>
            </a:r>
          </a:p>
          <a:p>
            <a:pPr eaLnBrk="1" hangingPunct="1">
              <a:lnSpc>
                <a:spcPct val="80000"/>
              </a:lnSpc>
              <a:spcBef>
                <a:spcPts val="600"/>
              </a:spcBef>
            </a:pPr>
            <a:r>
              <a:rPr lang="en-US" sz="1500" smtClean="0"/>
              <a:t>ROWE, D.N.E. </a:t>
            </a:r>
            <a:r>
              <a:rPr lang="en-US" sz="1500" b="1" smtClean="0"/>
              <a:t>The University's role in assembling resources to establish and develop a Science Park</a:t>
            </a:r>
            <a:r>
              <a:rPr lang="en-US" sz="1500" smtClean="0"/>
              <a:t>. </a:t>
            </a:r>
            <a:r>
              <a:rPr lang="pt-BR" sz="1500" smtClean="0"/>
              <a:t>OECD Conference Paper, Paris, 1987.</a:t>
            </a:r>
          </a:p>
          <a:p>
            <a:pPr eaLnBrk="1" hangingPunct="1">
              <a:lnSpc>
                <a:spcPct val="80000"/>
              </a:lnSpc>
              <a:spcBef>
                <a:spcPts val="600"/>
              </a:spcBef>
            </a:pPr>
            <a:r>
              <a:rPr lang="pt-BR" sz="1500" smtClean="0"/>
              <a:t>TECPARQUES. Disponível em: </a:t>
            </a:r>
            <a:r>
              <a:rPr lang="pt-BR" sz="1500" u="sng" smtClean="0">
                <a:hlinkClick r:id="rId4"/>
              </a:rPr>
              <a:t>http://www.tecparques.pt/associados.htm</a:t>
            </a:r>
            <a:r>
              <a:rPr lang="pt-BR" sz="1500" smtClean="0"/>
              <a:t> .Acesso em: 04/08/2009.</a:t>
            </a:r>
          </a:p>
          <a:p>
            <a:pPr eaLnBrk="1" hangingPunct="1">
              <a:lnSpc>
                <a:spcPct val="80000"/>
              </a:lnSpc>
              <a:spcBef>
                <a:spcPts val="600"/>
              </a:spcBef>
            </a:pPr>
            <a:r>
              <a:rPr lang="pt-BR" sz="1500" smtClean="0"/>
              <a:t>UKSPA. Disponível em: </a:t>
            </a:r>
            <a:r>
              <a:rPr lang="pt-BR" sz="1500" smtClean="0">
                <a:hlinkClick r:id="rId5"/>
              </a:rPr>
              <a:t>http://www.ukspa.org.uk/about</a:t>
            </a:r>
            <a:r>
              <a:rPr lang="pt-BR" sz="1500" smtClean="0"/>
              <a:t> . Acesso em : 03/08/2009.</a:t>
            </a:r>
          </a:p>
        </p:txBody>
      </p:sp>
    </p:spTree>
    <p:extLst>
      <p:ext uri="{BB962C8B-B14F-4D97-AF65-F5344CB8AC3E}">
        <p14:creationId xmlns:p14="http://schemas.microsoft.com/office/powerpoint/2010/main" val="236344506"/>
      </p:ext>
    </p:extLst>
  </p:cSld>
  <p:clrMapOvr>
    <a:masterClrMapping/>
  </p:clrMapOvr>
  <p:transition>
    <p:spli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Atual Panorama da Incubação no Brasil segundo a ANPROTEC (2012)</a:t>
            </a:r>
            <a:endParaRPr lang="pt-BR" dirty="0"/>
          </a:p>
        </p:txBody>
      </p:sp>
      <p:sp>
        <p:nvSpPr>
          <p:cNvPr id="3" name="Espaço Reservado para Conteúdo 2"/>
          <p:cNvSpPr>
            <a:spLocks noGrp="1"/>
          </p:cNvSpPr>
          <p:nvPr>
            <p:ph idx="1"/>
          </p:nvPr>
        </p:nvSpPr>
        <p:spPr/>
        <p:txBody>
          <a:bodyPr>
            <a:normAutofit fontScale="92500" lnSpcReduction="10000"/>
          </a:bodyPr>
          <a:lstStyle/>
          <a:p>
            <a:r>
              <a:rPr lang="pt-BR" b="1" dirty="0"/>
              <a:t>384 </a:t>
            </a:r>
            <a:r>
              <a:rPr lang="pt-BR" dirty="0"/>
              <a:t>incubadoras</a:t>
            </a:r>
          </a:p>
          <a:p>
            <a:r>
              <a:rPr lang="pt-BR" b="1" dirty="0"/>
              <a:t>2.640 </a:t>
            </a:r>
            <a:r>
              <a:rPr lang="pt-BR" dirty="0"/>
              <a:t>empresas incubadas</a:t>
            </a:r>
          </a:p>
          <a:p>
            <a:r>
              <a:rPr lang="pt-BR" b="1" dirty="0"/>
              <a:t>2.509 </a:t>
            </a:r>
            <a:r>
              <a:rPr lang="pt-BR" dirty="0"/>
              <a:t>empresas </a:t>
            </a:r>
            <a:r>
              <a:rPr lang="pt-BR" dirty="0" smtClean="0"/>
              <a:t>graduadas</a:t>
            </a:r>
          </a:p>
          <a:p>
            <a:pPr lvl="1"/>
            <a:r>
              <a:rPr lang="pt-BR" dirty="0" smtClean="0"/>
              <a:t>cabe </a:t>
            </a:r>
            <a:r>
              <a:rPr lang="pt-BR" dirty="0"/>
              <a:t>observar a existência de número expressivo de empresas graduadas que foram adquiridas por outras, deixando assim de ser contadas </a:t>
            </a:r>
            <a:r>
              <a:rPr lang="pt-BR" dirty="0" smtClean="0"/>
              <a:t>individualmente</a:t>
            </a:r>
            <a:endParaRPr lang="pt-BR" dirty="0"/>
          </a:p>
          <a:p>
            <a:r>
              <a:rPr lang="pt-BR" b="1" dirty="0"/>
              <a:t>1.124 </a:t>
            </a:r>
            <a:r>
              <a:rPr lang="pt-BR" dirty="0"/>
              <a:t>empresas associadas</a:t>
            </a:r>
          </a:p>
          <a:p>
            <a:r>
              <a:rPr lang="pt-BR" b="1" dirty="0"/>
              <a:t>16.394 </a:t>
            </a:r>
            <a:r>
              <a:rPr lang="pt-BR" dirty="0"/>
              <a:t>postos de trabalho nas empresas incubadas</a:t>
            </a:r>
          </a:p>
          <a:p>
            <a:r>
              <a:rPr lang="pt-BR" b="1" dirty="0"/>
              <a:t>29.205 </a:t>
            </a:r>
            <a:r>
              <a:rPr lang="pt-BR" dirty="0"/>
              <a:t>postos de trabalho nas empresas graduadas</a:t>
            </a:r>
          </a:p>
          <a:p>
            <a:r>
              <a:rPr lang="pt-BR" b="1" dirty="0"/>
              <a:t>R$ 533 </a:t>
            </a:r>
            <a:r>
              <a:rPr lang="pt-BR" dirty="0"/>
              <a:t>milhões em faturamento de empresas incubadas</a:t>
            </a:r>
          </a:p>
          <a:p>
            <a:r>
              <a:rPr lang="pt-BR" b="1" dirty="0"/>
              <a:t>R$ 4,1 bilhões </a:t>
            </a:r>
            <a:r>
              <a:rPr lang="pt-BR" dirty="0"/>
              <a:t>em faturamento de empresas</a:t>
            </a:r>
          </a:p>
          <a:p>
            <a:r>
              <a:rPr lang="pt-BR" dirty="0"/>
              <a:t>graduadas</a:t>
            </a:r>
          </a:p>
          <a:p>
            <a:endParaRPr lang="pt-BR" dirty="0"/>
          </a:p>
        </p:txBody>
      </p:sp>
      <p:sp>
        <p:nvSpPr>
          <p:cNvPr id="4" name="CaixaDeTexto 3"/>
          <p:cNvSpPr txBox="1"/>
          <p:nvPr/>
        </p:nvSpPr>
        <p:spPr>
          <a:xfrm>
            <a:off x="5220072" y="6237312"/>
            <a:ext cx="2035878" cy="307777"/>
          </a:xfrm>
          <a:prstGeom prst="rect">
            <a:avLst/>
          </a:prstGeom>
          <a:noFill/>
        </p:spPr>
        <p:txBody>
          <a:bodyPr wrap="none" rtlCol="0">
            <a:spAutoFit/>
          </a:bodyPr>
          <a:lstStyle/>
          <a:p>
            <a:r>
              <a:rPr lang="pt-BR" sz="1400" dirty="0" smtClean="0"/>
              <a:t>Fonte: ANPROTEC (2012) </a:t>
            </a:r>
            <a:endParaRPr lang="pt-BR" sz="1400" dirty="0"/>
          </a:p>
        </p:txBody>
      </p:sp>
    </p:spTree>
    <p:extLst>
      <p:ext uri="{BB962C8B-B14F-4D97-AF65-F5344CB8AC3E}">
        <p14:creationId xmlns:p14="http://schemas.microsoft.com/office/powerpoint/2010/main" val="1249675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Setores de atuação das incubadoras brasileiras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509713"/>
            <a:ext cx="7229475"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5496" y="6505599"/>
            <a:ext cx="2035878" cy="307777"/>
          </a:xfrm>
          <a:prstGeom prst="rect">
            <a:avLst/>
          </a:prstGeom>
          <a:noFill/>
        </p:spPr>
        <p:txBody>
          <a:bodyPr wrap="none" rtlCol="0">
            <a:spAutoFit/>
          </a:bodyPr>
          <a:lstStyle/>
          <a:p>
            <a:r>
              <a:rPr lang="pt-BR" sz="1400" dirty="0" smtClean="0"/>
              <a:t>Fonte: ANPROTEC (2012) </a:t>
            </a:r>
            <a:endParaRPr lang="pt-BR" sz="1400" dirty="0"/>
          </a:p>
        </p:txBody>
      </p:sp>
    </p:spTree>
    <p:extLst>
      <p:ext uri="{BB962C8B-B14F-4D97-AF65-F5344CB8AC3E}">
        <p14:creationId xmlns:p14="http://schemas.microsoft.com/office/powerpoint/2010/main" val="1972500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33" y="1130720"/>
            <a:ext cx="7322967" cy="467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466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0" dirty="0" smtClean="0"/>
              <a:t>Panorama ANPROTEC - Incubadoras </a:t>
            </a:r>
            <a:endParaRPr lang="pt-B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2" y="1484784"/>
            <a:ext cx="7669189"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53186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3053</TotalTime>
  <Words>3253</Words>
  <Application>Microsoft Office PowerPoint</Application>
  <PresentationFormat>Apresentação na tela (4:3)</PresentationFormat>
  <Paragraphs>405</Paragraphs>
  <Slides>56</Slides>
  <Notes>1</Notes>
  <HiddenSlides>0</HiddenSlides>
  <MMClips>0</MMClips>
  <ScaleCrop>false</ScaleCrop>
  <HeadingPairs>
    <vt:vector size="4" baseType="variant">
      <vt:variant>
        <vt:lpstr>Tema</vt:lpstr>
      </vt:variant>
      <vt:variant>
        <vt:i4>1</vt:i4>
      </vt:variant>
      <vt:variant>
        <vt:lpstr>Títulos de slides</vt:lpstr>
      </vt:variant>
      <vt:variant>
        <vt:i4>56</vt:i4>
      </vt:variant>
    </vt:vector>
  </HeadingPairs>
  <TitlesOfParts>
    <vt:vector size="57" baseType="lpstr">
      <vt:lpstr>Tema do Office</vt:lpstr>
      <vt:lpstr>Habitats de Inovação : Incubadoras e Parques Tecnológicos</vt:lpstr>
      <vt:lpstr>Agenda</vt:lpstr>
      <vt:lpstr>Habitats de Inovação</vt:lpstr>
      <vt:lpstr>Incubadoras de Empresas</vt:lpstr>
      <vt:lpstr>Benchmarking Internacional PANORAMA ANPROTEC - 2012</vt:lpstr>
      <vt:lpstr>Atual Panorama da Incubação no Brasil segundo a ANPROTEC (2012)</vt:lpstr>
      <vt:lpstr>Setores de atuação das incubadoras brasileiras</vt:lpstr>
      <vt:lpstr>Apresentação do PowerPoint</vt:lpstr>
      <vt:lpstr>Panorama ANPROTEC - Incubadoras </vt:lpstr>
      <vt:lpstr>Serviços mais demandados pelas empresas incubadas / associadas são:</vt:lpstr>
      <vt:lpstr>Taxonomia para Incubadoras</vt:lpstr>
      <vt:lpstr>Parques Tecnológicos</vt:lpstr>
      <vt:lpstr>Parques Tecnológicos</vt:lpstr>
      <vt:lpstr>Tipologia dos Parques - ANPROTEC</vt:lpstr>
      <vt:lpstr>Elementos para Caracterização e Classificação dos Parques</vt:lpstr>
      <vt:lpstr>“DNA” dos Parques Tecnológicos de sucesso no futuro</vt:lpstr>
      <vt:lpstr>Apresentação do PowerPoint</vt:lpstr>
      <vt:lpstr>“DNA” dos Parques Tecnológicos de sucesso no futuro</vt:lpstr>
      <vt:lpstr>Visão sistêmica e integrada com o SNI</vt:lpstr>
      <vt:lpstr>Atores e suas Motivações</vt:lpstr>
      <vt:lpstr>Atores e suas Motivações</vt:lpstr>
      <vt:lpstr>Principais serviços e infraestrutura oferecidos pelos parques internacionais </vt:lpstr>
      <vt:lpstr>França</vt:lpstr>
      <vt:lpstr>Portugal</vt:lpstr>
      <vt:lpstr>Espanha</vt:lpstr>
      <vt:lpstr>Estados Unidos</vt:lpstr>
      <vt:lpstr>Reino Unido</vt:lpstr>
      <vt:lpstr>Japão</vt:lpstr>
      <vt:lpstr>Hsinchu Science Park - Taiwan</vt:lpstr>
      <vt:lpstr>Tecnopuc</vt:lpstr>
      <vt:lpstr>Parque Tecnológico do Rio</vt:lpstr>
      <vt:lpstr>Parque Tecnológico de São José do Campos</vt:lpstr>
      <vt:lpstr>SUPERA Parque de Inovacao e Tecnologia de Ribeirao Preto</vt:lpstr>
      <vt:lpstr>SUPERA Parque de Inovacao e Tecnologia de Ribeirao Preto</vt:lpstr>
      <vt:lpstr>AFINAL...   ...COMO ORGANIZAR ESTE EMPREENDIMENTO DE NATUREZA TÃO DIFERENCIADA???   ...DO QUE É CONSTITUIDO UM PARQUE ???   ...PODE HAVER UM MODELO???  ... O MODELO DA OPEN INNOVATION PODE COLABORAR???</vt:lpstr>
      <vt:lpstr>Modelo Proposto pelo SPPT</vt:lpstr>
      <vt:lpstr>A influência dos Parques Tecnológicos na dinâmica do processo de Open Innovation de uma empresa </vt:lpstr>
      <vt:lpstr>Fases de Implantação</vt:lpstr>
      <vt:lpstr>Fase I  - Concepção </vt:lpstr>
      <vt:lpstr>Fase II - Planejamento</vt:lpstr>
      <vt:lpstr>Fase III -  Implantação</vt:lpstr>
      <vt:lpstr>Apresentação do PowerPoint</vt:lpstr>
      <vt:lpstr>Componentes Ciência &amp; Tecnologia  </vt:lpstr>
      <vt:lpstr>Entidades Gestoras</vt:lpstr>
      <vt:lpstr>Financiamento de Parques Tecnológicos</vt:lpstr>
      <vt:lpstr>Resultados</vt:lpstr>
      <vt:lpstr>    Elementos de sucesso do Parque e Desenvolvimento Econômico</vt:lpstr>
      <vt:lpstr>Apresentação do PowerPoint</vt:lpstr>
      <vt:lpstr>Apresentação do PowerPoint</vt:lpstr>
      <vt:lpstr>Apresentação do PowerPoint</vt:lpstr>
      <vt:lpstr>Apresentação do PowerPoint</vt:lpstr>
      <vt:lpstr>Apresentação do PowerPoint</vt:lpstr>
      <vt:lpstr>Apresentação do PowerPoint</vt:lpstr>
      <vt:lpstr>Considerações Finais</vt:lpstr>
      <vt:lpstr>Referências</vt:lpstr>
      <vt:lpstr>Referências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Geciane Silveira Porto</cp:lastModifiedBy>
  <cp:revision>277</cp:revision>
  <dcterms:created xsi:type="dcterms:W3CDTF">2011-02-15T13:13:19Z</dcterms:created>
  <dcterms:modified xsi:type="dcterms:W3CDTF">2015-06-09T01:26:42Z</dcterms:modified>
</cp:coreProperties>
</file>