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61" r:id="rId2"/>
    <p:sldId id="363" r:id="rId3"/>
    <p:sldId id="370" r:id="rId4"/>
    <p:sldId id="290" r:id="rId5"/>
    <p:sldId id="375" r:id="rId6"/>
    <p:sldId id="374" r:id="rId7"/>
    <p:sldId id="315" r:id="rId8"/>
    <p:sldId id="372" r:id="rId9"/>
    <p:sldId id="364" r:id="rId10"/>
    <p:sldId id="270" r:id="rId11"/>
    <p:sldId id="362" r:id="rId12"/>
    <p:sldId id="307" r:id="rId13"/>
    <p:sldId id="304" r:id="rId14"/>
    <p:sldId id="373" r:id="rId15"/>
    <p:sldId id="305" r:id="rId16"/>
    <p:sldId id="350" r:id="rId17"/>
    <p:sldId id="368" r:id="rId18"/>
    <p:sldId id="347" r:id="rId19"/>
    <p:sldId id="371" r:id="rId20"/>
    <p:sldId id="366" r:id="rId21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CA5A"/>
    <a:srgbClr val="FF3300"/>
    <a:srgbClr val="800080"/>
    <a:srgbClr val="1225AE"/>
    <a:srgbClr val="008000"/>
    <a:srgbClr val="FF9900"/>
    <a:srgbClr val="5F5F5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2" autoAdjust="0"/>
    <p:restoredTop sz="92537" autoAdjust="0"/>
  </p:normalViewPr>
  <p:slideViewPr>
    <p:cSldViewPr>
      <p:cViewPr varScale="1">
        <p:scale>
          <a:sx n="79" d="100"/>
          <a:sy n="79" d="100"/>
        </p:scale>
        <p:origin x="605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040"/>
    </p:cViewPr>
  </p:sorterViewPr>
  <p:notesViewPr>
    <p:cSldViewPr>
      <p:cViewPr varScale="1">
        <p:scale>
          <a:sx n="76" d="100"/>
          <a:sy n="76" d="100"/>
        </p:scale>
        <p:origin x="-219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4ECDA52-0371-4E2D-8CFC-A6997C81AA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8A05647-2184-4C28-81E7-AC702ED53F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04D5E33-0CBE-44DE-A295-DCC0E154D16C}" type="datetimeFigureOut">
              <a:rPr lang="pt-BR"/>
              <a:pPr>
                <a:defRPr/>
              </a:pPr>
              <a:t>05/03/2025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543F8CA-B433-4E1A-870D-9DC74731B2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75DF018-6116-4FB5-886B-43A8A241F1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BA065F8-6735-4BB8-B7C2-14481003043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4DE5651-82BC-4234-B0E4-24498EC12F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0EE914A-2E1D-4A2D-8082-A04E77092ED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0B3A189-B924-497A-8A66-17C5A603DBB8}" type="datetimeFigureOut">
              <a:rPr lang="pt-BR"/>
              <a:pPr>
                <a:defRPr/>
              </a:pPr>
              <a:t>05/03/2025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9E09D33C-EE5F-4A63-B341-5BE5EC56AA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303D36DE-D8BA-40F2-AA4E-6D08B770D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A7F3BAB-6E88-40AD-9332-0E1DAA8AA8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A8BDD8-95D1-497B-A681-77F702467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7E28D59-66D6-4C73-8504-6EC22F6164C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>
            <a:extLst>
              <a:ext uri="{FF2B5EF4-FFF2-40B4-BE49-F238E27FC236}">
                <a16:creationId xmlns:a16="http://schemas.microsoft.com/office/drawing/2014/main" id="{8284F4F9-4172-4CA0-8BB8-F4E912F797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Espaço Reservado para Anotações 2">
            <a:extLst>
              <a:ext uri="{FF2B5EF4-FFF2-40B4-BE49-F238E27FC236}">
                <a16:creationId xmlns:a16="http://schemas.microsoft.com/office/drawing/2014/main" id="{A5D4812D-A49D-4882-AE3C-6921874521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52228" name="Espaço Reservado para Número de Slide 3">
            <a:extLst>
              <a:ext uri="{FF2B5EF4-FFF2-40B4-BE49-F238E27FC236}">
                <a16:creationId xmlns:a16="http://schemas.microsoft.com/office/drawing/2014/main" id="{8B695F40-FF19-45B0-A286-53CC7BBE0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2443B6-8025-4E8B-85BA-27752DB4B9E3}" type="slidenum">
              <a:rPr lang="pt-BR" altLang="pt-BR"/>
              <a:pPr/>
              <a:t>4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78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86DDC2-6FDF-4359-9916-E68699485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2979342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80A151C-A87C-4FB5-9D09-615B3B80802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48504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961651-808E-4305-9881-60508E89D09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392576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C875B7-EA74-4959-99FC-8710C81ED13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65331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041579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8724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CE6949-2FCC-48C2-A0BB-F96CAF8712F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368101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C973273-005C-46A1-B2D9-526CD5F7C4E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230452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0B55C8-BFF4-4906-ADC0-2394AB541DC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397368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4B76BED-CFC4-4FEC-8859-06A103AB653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55033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6574D2-F2BF-400F-A38D-181FD3EBBD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  <p:extLst>
      <p:ext uri="{BB962C8B-B14F-4D97-AF65-F5344CB8AC3E}">
        <p14:creationId xmlns:p14="http://schemas.microsoft.com/office/powerpoint/2010/main" val="306031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>
            <a:extLst>
              <a:ext uri="{FF2B5EF4-FFF2-40B4-BE49-F238E27FC236}">
                <a16:creationId xmlns:a16="http://schemas.microsoft.com/office/drawing/2014/main" id="{CF4368B1-DC29-47EC-B321-412ADBC01B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575" y="6165850"/>
            <a:ext cx="57038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 b="1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pt-BR"/>
              <a:t>			SAP INFORMÁTICA PARA ARQUITETURA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3993" r:id="rId2"/>
    <p:sldLayoutId id="2147484003" r:id="rId3"/>
    <p:sldLayoutId id="2147484004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unstudio.com/current?qcat=new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_ato2019-2022/2019/decreto/D9983.htm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youtube.com/watch?v=u8BOa0eIXEU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QElAdXH_rQ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47SqsSSlCn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clinics.com/en/blog/53_discover-the-best-software-for-your-bim-projects.html" TargetMode="External"/><Relationship Id="rId2" Type="http://schemas.openxmlformats.org/officeDocument/2006/relationships/hyperlink" Target="https://www.autodesk.com.br/solutions/bi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_beeFtrgQJE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desk.com.br/education/edu-software/overview?sorting=featured&amp;filters=individual" TargetMode="External"/><Relationship Id="rId2" Type="http://schemas.openxmlformats.org/officeDocument/2006/relationships/hyperlink" Target="https://www.youtube.com/watch?v=UHRrI_0MAek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uildingsmart.de/weiterbildung" TargetMode="External"/><Relationship Id="rId5" Type="http://schemas.openxmlformats.org/officeDocument/2006/relationships/hyperlink" Target="https://www.youtube.com/watch?v=2RUswS3FKoY" TargetMode="External"/><Relationship Id="rId4" Type="http://schemas.openxmlformats.org/officeDocument/2006/relationships/hyperlink" Target="https://www.autodesk.com/industry/aec/bim/architectur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academia.edu/video/BjY2b1?email_video_card=watch-video&amp;pls=RVP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bit.ly/BIMPaperA2" TargetMode="External"/><Relationship Id="rId4" Type="http://schemas.openxmlformats.org/officeDocument/2006/relationships/hyperlink" Target="https://www.researchgate.net/profile/Bilal-Succa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architecturelab.net/softwar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sm15cawHbY&amp;list=PLgIU8RknRsc_4Kqk4vbhZwQcE3LlCUFQD&amp;index=7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_beeFtrgQJE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Espaço Reservado para Texto 2">
            <a:extLst>
              <a:ext uri="{FF2B5EF4-FFF2-40B4-BE49-F238E27FC236}">
                <a16:creationId xmlns:a16="http://schemas.microsoft.com/office/drawing/2014/main" id="{3E428584-D33F-4B43-8632-0A5F7B067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pt-BR">
                <a:solidFill>
                  <a:schemeClr val="bg1"/>
                </a:solidFill>
              </a:rPr>
              <a:t>Design</a:t>
            </a:r>
            <a:r>
              <a:rPr lang="pt-BR" altLang="pt-BR"/>
              <a:t> </a:t>
            </a:r>
            <a:r>
              <a:rPr lang="pt-BR" altLang="pt-BR">
                <a:solidFill>
                  <a:schemeClr val="bg1"/>
                </a:solidFill>
              </a:rPr>
              <a:t>paramétrico</a:t>
            </a:r>
          </a:p>
        </p:txBody>
      </p:sp>
      <p:pic>
        <p:nvPicPr>
          <p:cNvPr id="37892" name="Espaço Reservado para Conteúdo 6" descr="2.jpg">
            <a:extLst>
              <a:ext uri="{FF2B5EF4-FFF2-40B4-BE49-F238E27FC236}">
                <a16:creationId xmlns:a16="http://schemas.microsoft.com/office/drawing/2014/main" id="{F1F515C3-E55D-4589-A547-3947A88F22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1158"/>
            <a:ext cx="3373438" cy="253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Espaço Reservado para Texto 4">
            <a:extLst>
              <a:ext uri="{FF2B5EF4-FFF2-40B4-BE49-F238E27FC236}">
                <a16:creationId xmlns:a16="http://schemas.microsoft.com/office/drawing/2014/main" id="{C75085F7-E0B1-40EE-94F6-405371146AF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pt-BR">
                <a:solidFill>
                  <a:schemeClr val="bg1"/>
                </a:solidFill>
              </a:rPr>
              <a:t>Un-Studio</a:t>
            </a:r>
          </a:p>
        </p:txBody>
      </p:sp>
      <p:pic>
        <p:nvPicPr>
          <p:cNvPr id="37894" name="Espaço Reservado para Conteúdo 7" descr="3.jpg">
            <a:extLst>
              <a:ext uri="{FF2B5EF4-FFF2-40B4-BE49-F238E27FC236}">
                <a16:creationId xmlns:a16="http://schemas.microsoft.com/office/drawing/2014/main" id="{1C7FAD17-3F2B-4AE0-8A8A-0B4A30007AE2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361158"/>
            <a:ext cx="3384550" cy="254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CaixaDeTexto 1">
            <a:extLst>
              <a:ext uri="{FF2B5EF4-FFF2-40B4-BE49-F238E27FC236}">
                <a16:creationId xmlns:a16="http://schemas.microsoft.com/office/drawing/2014/main" id="{616AA345-04FB-4298-AF52-AEA649BCC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4999583"/>
            <a:ext cx="5964237" cy="3016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pt-BR" sz="1350" dirty="0"/>
              <a:t>Museu Mercedes Benz, Stuttgart, Arquitetos </a:t>
            </a:r>
            <a:r>
              <a:rPr lang="pt-BR" altLang="pt-BR" sz="1350" dirty="0" err="1">
                <a:hlinkClick r:id="rId4"/>
              </a:rPr>
              <a:t>Un</a:t>
            </a:r>
            <a:r>
              <a:rPr lang="pt-BR" altLang="pt-BR" sz="1350" dirty="0">
                <a:hlinkClick r:id="rId4"/>
              </a:rPr>
              <a:t> Studio</a:t>
            </a:r>
            <a:r>
              <a:rPr lang="pt-BR" altLang="pt-BR" sz="1350" dirty="0"/>
              <a:t>, projeto paramétrico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E1F44E0-1F32-40C4-AE1B-AFD9F093C2CE}"/>
              </a:ext>
            </a:extLst>
          </p:cNvPr>
          <p:cNvSpPr txBox="1"/>
          <p:nvPr/>
        </p:nvSpPr>
        <p:spPr>
          <a:xfrm>
            <a:off x="191634" y="1934746"/>
            <a:ext cx="8760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Computacional design &gt; Projeto computacional, Produção Industrializada e Canteiro integrado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F014C49D-EC2D-4F3A-91C6-49B283FF65C0}"/>
              </a:ext>
            </a:extLst>
          </p:cNvPr>
          <p:cNvSpPr/>
          <p:nvPr/>
        </p:nvSpPr>
        <p:spPr>
          <a:xfrm>
            <a:off x="0" y="0"/>
            <a:ext cx="9144000" cy="2857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7107" name="Text Box 2">
            <a:extLst>
              <a:ext uri="{FF2B5EF4-FFF2-40B4-BE49-F238E27FC236}">
                <a16:creationId xmlns:a16="http://schemas.microsoft.com/office/drawing/2014/main" id="{7F30B06F-05DB-4C92-A224-F96B5F426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60375"/>
            <a:ext cx="7940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 dirty="0">
                <a:solidFill>
                  <a:srgbClr val="FF0000"/>
                </a:solidFill>
              </a:rPr>
              <a:t>B I M </a:t>
            </a:r>
            <a:r>
              <a:rPr lang="pt-BR" altLang="pt-BR" sz="2000" dirty="0"/>
              <a:t>– </a:t>
            </a:r>
            <a:r>
              <a:rPr lang="pt-PT" altLang="pt-BR" b="1" i="1" dirty="0"/>
              <a:t>mudança de paradigma </a:t>
            </a:r>
            <a:r>
              <a:rPr lang="pt-PT" altLang="pt-BR" b="1" i="1" dirty="0">
                <a:solidFill>
                  <a:srgbClr val="FF3300"/>
                </a:solidFill>
              </a:rPr>
              <a:t>[</a:t>
            </a:r>
            <a:r>
              <a:rPr lang="pt-PT" altLang="pt-BR" sz="1600" b="1" i="1" dirty="0">
                <a:solidFill>
                  <a:srgbClr val="FF0000"/>
                </a:solidFill>
                <a:latin typeface="BankGothic Lt BT"/>
              </a:rPr>
              <a:t>digital</a:t>
            </a:r>
            <a:r>
              <a:rPr lang="pt-PT" altLang="pt-BR" b="1" i="1" dirty="0">
                <a:solidFill>
                  <a:srgbClr val="FF3300"/>
                </a:solidFill>
              </a:rPr>
              <a:t>] </a:t>
            </a:r>
            <a:r>
              <a:rPr lang="pt-PT" altLang="pt-BR" b="1" i="1" dirty="0"/>
              <a:t>na arquitetura e engenharia?</a:t>
            </a:r>
            <a:endParaRPr lang="pt-BR" altLang="pt-BR" i="1" dirty="0"/>
          </a:p>
        </p:txBody>
      </p:sp>
      <p:sp>
        <p:nvSpPr>
          <p:cNvPr id="47108" name="Text Box 3">
            <a:extLst>
              <a:ext uri="{FF2B5EF4-FFF2-40B4-BE49-F238E27FC236}">
                <a16:creationId xmlns:a16="http://schemas.microsoft.com/office/drawing/2014/main" id="{6E7947F9-00FB-47AF-88F0-A19389F4C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993775"/>
            <a:ext cx="820896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rgbClr val="FF3300"/>
                </a:solidFill>
              </a:rPr>
              <a:t>C</a:t>
            </a:r>
            <a:r>
              <a:rPr lang="pt-BR" altLang="pt-BR" sz="1400"/>
              <a:t>oncepção e gerenciamento de </a:t>
            </a:r>
            <a:r>
              <a:rPr lang="pt-BR" altLang="pt-BR" b="1">
                <a:solidFill>
                  <a:srgbClr val="FF3300"/>
                </a:solidFill>
                <a:latin typeface="BankGothic Lt BT"/>
              </a:rPr>
              <a:t>informações</a:t>
            </a:r>
            <a:r>
              <a:rPr lang="pt-BR" altLang="pt-BR" sz="1400"/>
              <a:t> de forma integrada, reutilizável e </a:t>
            </a:r>
          </a:p>
          <a:p>
            <a:pPr eaLnBrk="1" hangingPunct="1"/>
            <a:endParaRPr lang="pt-BR" altLang="pt-BR" sz="1400"/>
          </a:p>
          <a:p>
            <a:pPr eaLnBrk="1" hangingPunct="1"/>
            <a:r>
              <a:rPr lang="pt-BR" altLang="pt-BR" sz="1400"/>
              <a:t>automatizada gerando um </a:t>
            </a:r>
            <a:r>
              <a:rPr lang="pt-BR" altLang="pt-BR" sz="1600" b="1">
                <a:solidFill>
                  <a:srgbClr val="FF3300"/>
                </a:solidFill>
              </a:rPr>
              <a:t>MODELO DIGITAL DO EDIFÍCIO </a:t>
            </a:r>
          </a:p>
          <a:p>
            <a:pPr eaLnBrk="1" hangingPunct="1"/>
            <a:endParaRPr lang="pt-BR" altLang="pt-BR" sz="1600" b="1">
              <a:solidFill>
                <a:srgbClr val="FF3300"/>
              </a:solidFill>
            </a:endParaRPr>
          </a:p>
          <a:p>
            <a:pPr eaLnBrk="1" hangingPunct="1"/>
            <a:endParaRPr lang="pt-BR" altLang="pt-BR" sz="1400"/>
          </a:p>
        </p:txBody>
      </p:sp>
      <p:sp>
        <p:nvSpPr>
          <p:cNvPr id="47109" name="Text Box 4">
            <a:extLst>
              <a:ext uri="{FF2B5EF4-FFF2-40B4-BE49-F238E27FC236}">
                <a16:creationId xmlns:a16="http://schemas.microsoft.com/office/drawing/2014/main" id="{7843F5DB-767E-45CD-88C0-24C505A7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857375"/>
            <a:ext cx="82089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rgbClr val="FF3300"/>
                </a:solidFill>
              </a:rPr>
              <a:t>C</a:t>
            </a:r>
            <a:r>
              <a:rPr lang="pt-BR" altLang="pt-BR" sz="1400"/>
              <a:t>onceito de </a:t>
            </a:r>
            <a:r>
              <a:rPr lang="pt-BR" altLang="pt-BR" sz="1600" b="1">
                <a:solidFill>
                  <a:srgbClr val="FF3300"/>
                </a:solidFill>
                <a:latin typeface="BankGothic Lt BT"/>
              </a:rPr>
              <a:t>EDIFÍCIO VIRTUAL</a:t>
            </a:r>
            <a:r>
              <a:rPr lang="pt-BR" altLang="pt-BR" sz="1400"/>
              <a:t>:  elementos paramétricos representando a edificação em </a:t>
            </a:r>
          </a:p>
          <a:p>
            <a:pPr eaLnBrk="1" hangingPunct="1"/>
            <a:r>
              <a:rPr lang="pt-BR" altLang="pt-BR" sz="1400"/>
              <a:t>					                                 Ambiente Virtual</a:t>
            </a:r>
            <a:endParaRPr lang="pt-BR" altLang="pt-BR" sz="1400">
              <a:solidFill>
                <a:srgbClr val="FF3300"/>
              </a:solidFill>
            </a:endParaRPr>
          </a:p>
          <a:p>
            <a:pPr eaLnBrk="1" hangingPunct="1"/>
            <a:endParaRPr lang="pt-BR" altLang="pt-BR" sz="140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104DB747-7775-418C-9BD7-9692BB43AEE0}"/>
              </a:ext>
            </a:extLst>
          </p:cNvPr>
          <p:cNvCxnSpPr/>
          <p:nvPr/>
        </p:nvCxnSpPr>
        <p:spPr>
          <a:xfrm>
            <a:off x="0" y="6704013"/>
            <a:ext cx="9144000" cy="1587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1" name="Imagem 13" descr="001.png">
            <a:extLst>
              <a:ext uri="{FF2B5EF4-FFF2-40B4-BE49-F238E27FC236}">
                <a16:creationId xmlns:a16="http://schemas.microsoft.com/office/drawing/2014/main" id="{F5844596-6658-4654-A27C-047C6D7C1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628900"/>
            <a:ext cx="5053012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 Box 5">
            <a:extLst>
              <a:ext uri="{FF2B5EF4-FFF2-40B4-BE49-F238E27FC236}">
                <a16:creationId xmlns:a16="http://schemas.microsoft.com/office/drawing/2014/main" id="{44CDAEFD-AA83-4B24-8523-CEC419BE4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75" y="2640013"/>
            <a:ext cx="364331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altLang="pt-BR" sz="1400" b="1"/>
              <a:t>“</a:t>
            </a:r>
            <a:r>
              <a:rPr lang="pt-BR" altLang="pt-BR" sz="1400" b="1">
                <a:solidFill>
                  <a:srgbClr val="FF3300"/>
                </a:solidFill>
              </a:rPr>
              <a:t>B</a:t>
            </a:r>
            <a:r>
              <a:rPr lang="pt-BR" altLang="pt-BR" sz="1400"/>
              <a:t>uilding </a:t>
            </a:r>
            <a:r>
              <a:rPr lang="pt-BR" altLang="pt-BR" sz="1400">
                <a:solidFill>
                  <a:srgbClr val="FF3300"/>
                </a:solidFill>
              </a:rPr>
              <a:t>I</a:t>
            </a:r>
            <a:r>
              <a:rPr lang="pt-BR" altLang="pt-BR" sz="1400"/>
              <a:t>nformation </a:t>
            </a:r>
            <a:r>
              <a:rPr lang="pt-BR" altLang="pt-BR" sz="1400">
                <a:solidFill>
                  <a:srgbClr val="FF3300"/>
                </a:solidFill>
              </a:rPr>
              <a:t>M</a:t>
            </a:r>
            <a:r>
              <a:rPr lang="pt-BR" altLang="pt-BR" sz="1400"/>
              <a:t>odel utiliza tecnologia de ponta para estabelecer uma representação computacional de todas as características físicas e funcionais da edificação relacionada às informações de seu projeto e posterior ciclo de vida, e pretende ser um repositório de informação para o uso e manutenção pelos clientes e usuários durante a vivência da edificação.”</a:t>
            </a:r>
          </a:p>
          <a:p>
            <a:pPr eaLnBrk="1" hangingPunct="1"/>
            <a:endParaRPr lang="pt-BR" altLang="pt-BR" sz="1400"/>
          </a:p>
          <a:p>
            <a:pPr algn="r" eaLnBrk="1" hangingPunct="1"/>
            <a:r>
              <a:rPr lang="pt-BR" altLang="pt-BR" sz="1200" i="1">
                <a:solidFill>
                  <a:srgbClr val="FF3300"/>
                </a:solidFill>
              </a:rPr>
              <a:t>United States National Institute Of Building Science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F9B8BB51-62CC-4223-AD86-024F3848B6C6}"/>
              </a:ext>
            </a:extLst>
          </p:cNvPr>
          <p:cNvCxnSpPr/>
          <p:nvPr/>
        </p:nvCxnSpPr>
        <p:spPr>
          <a:xfrm>
            <a:off x="3000375" y="5000625"/>
            <a:ext cx="5857875" cy="1588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3" descr="001.png">
            <a:extLst>
              <a:ext uri="{FF2B5EF4-FFF2-40B4-BE49-F238E27FC236}">
                <a16:creationId xmlns:a16="http://schemas.microsoft.com/office/drawing/2014/main" id="{A90390AC-B8B7-48D1-B0F6-B8F68330DC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9" y="867794"/>
            <a:ext cx="7539273" cy="599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1976B0-210C-46C9-97F6-B663D56F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/>
              <a:t>.</a:t>
            </a:r>
            <a:br>
              <a:rPr lang="pt-BR" sz="2400" dirty="0"/>
            </a:br>
            <a:r>
              <a:rPr lang="pt-BR" sz="2400" dirty="0">
                <a:hlinkClick r:id="rId3"/>
              </a:rPr>
              <a:t>DECRETO Nº 9.983, DE 22 DE AGOSTO DE 2019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2F2966-DF29-461E-ABCB-3B2D871B9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z="1400" dirty="0"/>
          </a:p>
          <a:p>
            <a:r>
              <a:rPr lang="pt-BR" sz="1400" dirty="0"/>
              <a:t>A partir de janeiro de 2021: a exigência de BIM se dará na elaboração de modelos para a arquitetura e engenharia nas disciplinas de estrutura, hidráulica, AVAC e elétrica na detecção de interferências, na extração de quantitativos e na geração de documentação gráfica a partir desses modelos; </a:t>
            </a:r>
          </a:p>
          <a:p>
            <a:endParaRPr lang="pt-BR" sz="1400" dirty="0"/>
          </a:p>
          <a:p>
            <a:r>
              <a:rPr lang="pt-BR" sz="1400" dirty="0"/>
              <a:t>A partir de janeiro de 2024: os modelos deverão contemplar algumas etapas que envolvem a obra, como o planejamento da execução da obra, na orçamentação e na atualização dos modelos e de suas informações como construído (“as </a:t>
            </a:r>
            <a:r>
              <a:rPr lang="pt-BR" sz="1400" dirty="0" err="1"/>
              <a:t>built</a:t>
            </a:r>
            <a:r>
              <a:rPr lang="pt-BR" sz="1400" dirty="0"/>
              <a:t>”). Além das exigências da primeira fase. </a:t>
            </a:r>
          </a:p>
          <a:p>
            <a:pPr marL="0" indent="0">
              <a:buNone/>
            </a:pPr>
            <a:endParaRPr lang="pt-BR" sz="1400" dirty="0"/>
          </a:p>
          <a:p>
            <a:r>
              <a:rPr lang="pt-BR" sz="1400" dirty="0"/>
              <a:t>A partir de janeiro de 2028: passará a abranger todo o ciclo de vida da obra ao considerar atividades do pós-obra. Será aplicado, no mínimo, nas construções novas, reformas, ampliações ou reabilitações, quando consideradas de média ou grande relevância, nos usos previstos na primeira e na segunda fases e, além disso, nos serviços de gerenciamento e de manutenção do empreendimento após sua conclusão.</a:t>
            </a:r>
          </a:p>
        </p:txBody>
      </p:sp>
    </p:spTree>
    <p:extLst>
      <p:ext uri="{BB962C8B-B14F-4D97-AF65-F5344CB8AC3E}">
        <p14:creationId xmlns:p14="http://schemas.microsoft.com/office/powerpoint/2010/main" val="1657571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m 3" descr="BIM-@BIMnCAD4_ campus de intervenção.jpg">
            <a:hlinkClick r:id="rId2"/>
            <a:extLst>
              <a:ext uri="{FF2B5EF4-FFF2-40B4-BE49-F238E27FC236}">
                <a16:creationId xmlns:a16="http://schemas.microsoft.com/office/drawing/2014/main" id="{8C5CB56A-8FC3-49E0-A2A6-9C5FE61C5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-4660900"/>
            <a:ext cx="10110788" cy="1197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CaixaDeTexto 1">
            <a:extLst>
              <a:ext uri="{FF2B5EF4-FFF2-40B4-BE49-F238E27FC236}">
                <a16:creationId xmlns:a16="http://schemas.microsoft.com/office/drawing/2014/main" id="{7614A756-E41C-46EB-8953-3AC12F7E6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" y="692150"/>
            <a:ext cx="2633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dirty="0"/>
              <a:t>Como é implementado?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>
            <a:extLst>
              <a:ext uri="{FF2B5EF4-FFF2-40B4-BE49-F238E27FC236}">
                <a16:creationId xmlns:a16="http://schemas.microsoft.com/office/drawing/2014/main" id="{925CA0A1-D3C1-44E0-A585-C36057CE10E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pic>
        <p:nvPicPr>
          <p:cNvPr id="50179" name="Espaço Reservado para Conteúdo 4" descr="BIM-@BIMnCAD.jpg">
            <a:hlinkClick r:id="rId2"/>
            <a:extLst>
              <a:ext uri="{FF2B5EF4-FFF2-40B4-BE49-F238E27FC236}">
                <a16:creationId xmlns:a16="http://schemas.microsoft.com/office/drawing/2014/main" id="{6D094D6E-E81D-4BB1-BDAA-4735267AC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315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CaixaDeTexto 1">
            <a:extLst>
              <a:ext uri="{FF2B5EF4-FFF2-40B4-BE49-F238E27FC236}">
                <a16:creationId xmlns:a16="http://schemas.microsoft.com/office/drawing/2014/main" id="{1E7885AC-57CB-4F92-911F-F84C9C875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274638"/>
            <a:ext cx="842258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>
                <a:solidFill>
                  <a:schemeClr val="bg1"/>
                </a:solidFill>
                <a:hlinkClick r:id="rId4"/>
              </a:rPr>
              <a:t>02 &gt; Ciclo de vida junto ao BIM</a:t>
            </a:r>
            <a:r>
              <a:rPr lang="pt-BR" altLang="pt-BR" dirty="0">
                <a:solidFill>
                  <a:schemeClr val="bg1"/>
                </a:solidFill>
              </a:rPr>
              <a:t>: </a:t>
            </a:r>
            <a:r>
              <a:rPr lang="en-US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Connected BIM for Building Design and Fabrication</a:t>
            </a:r>
          </a:p>
          <a:p>
            <a:endParaRPr lang="pt-BR" alt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43749F4A-6EE7-8ABD-D94E-0CA844D7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131" y="4149080"/>
            <a:ext cx="8229600" cy="1143000"/>
          </a:xfrm>
        </p:spPr>
        <p:txBody>
          <a:bodyPr/>
          <a:lstStyle/>
          <a:p>
            <a:r>
              <a:rPr lang="en-US" sz="3200" dirty="0">
                <a:hlinkClick r:id="rId2"/>
              </a:rPr>
              <a:t>O que é BIM? …Autodesk </a:t>
            </a:r>
            <a:endParaRPr lang="en-US" sz="3200" dirty="0"/>
          </a:p>
        </p:txBody>
      </p:sp>
      <p:sp>
        <p:nvSpPr>
          <p:cNvPr id="1033" name="Footer Placeholder 3">
            <a:extLst>
              <a:ext uri="{FF2B5EF4-FFF2-40B4-BE49-F238E27FC236}">
                <a16:creationId xmlns:a16="http://schemas.microsoft.com/office/drawing/2014/main" id="{72A1B7F0-271B-9AE4-51F2-0A7F640EAE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03575" y="6165850"/>
            <a:ext cx="5703888" cy="476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pt-BR" dirty="0"/>
              <a:t>			</a:t>
            </a:r>
          </a:p>
        </p:txBody>
      </p:sp>
      <p:pic>
        <p:nvPicPr>
          <p:cNvPr id="2" name="Picture 2" descr="BIM-modeling-plan-mediclinics">
            <a:hlinkClick r:id="rId3"/>
            <a:extLst>
              <a:ext uri="{FF2B5EF4-FFF2-40B4-BE49-F238E27FC236}">
                <a16:creationId xmlns:a16="http://schemas.microsoft.com/office/drawing/2014/main" id="{C74B76F2-8970-CE12-8DA6-5854F92E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31" y="980728"/>
            <a:ext cx="83439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587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ítulo 1">
            <a:extLst>
              <a:ext uri="{FF2B5EF4-FFF2-40B4-BE49-F238E27FC236}">
                <a16:creationId xmlns:a16="http://schemas.microsoft.com/office/drawing/2014/main" id="{49AFA035-14A3-4FE8-9394-CBB9CE42661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95536" y="696913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z="1800" dirty="0"/>
              <a:t>IPD (</a:t>
            </a:r>
            <a:r>
              <a:rPr lang="pt-BR" sz="1800" b="0" i="0" dirty="0" err="1">
                <a:solidFill>
                  <a:srgbClr val="464E56"/>
                </a:solidFill>
                <a:effectLst/>
                <a:latin typeface="helvetica neue"/>
              </a:rPr>
              <a:t>Integrated</a:t>
            </a:r>
            <a:r>
              <a:rPr lang="pt-BR" sz="1800" b="0" i="0" dirty="0">
                <a:solidFill>
                  <a:srgbClr val="464E56"/>
                </a:solidFill>
                <a:effectLst/>
                <a:latin typeface="helvetica neue"/>
              </a:rPr>
              <a:t> Project Delivery) </a:t>
            </a:r>
            <a:r>
              <a:rPr lang="pt-BR" altLang="pt-BR" sz="1800" dirty="0"/>
              <a:t> &amp; BIM ( Building </a:t>
            </a:r>
            <a:r>
              <a:rPr lang="pt-BR" altLang="pt-BR" sz="1800" dirty="0" err="1"/>
              <a:t>Information</a:t>
            </a:r>
            <a:r>
              <a:rPr lang="pt-BR" altLang="pt-BR" sz="1800" dirty="0"/>
              <a:t> </a:t>
            </a:r>
            <a:r>
              <a:rPr lang="pt-BR" altLang="pt-BR" sz="1800" dirty="0" err="1"/>
              <a:t>Modelling</a:t>
            </a:r>
            <a:r>
              <a:rPr lang="pt-BR" altLang="pt-BR" sz="1800" dirty="0"/>
              <a:t>)</a:t>
            </a:r>
          </a:p>
        </p:txBody>
      </p:sp>
      <p:pic>
        <p:nvPicPr>
          <p:cNvPr id="54275" name="Espaço Reservado para Conteúdo 4" descr="BIM-@BIMnCAD2.jpg">
            <a:extLst>
              <a:ext uri="{FF2B5EF4-FFF2-40B4-BE49-F238E27FC236}">
                <a16:creationId xmlns:a16="http://schemas.microsoft.com/office/drawing/2014/main" id="{5397D5D8-64F9-4DA1-A30E-E4EC4C708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4525963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Imagem 1">
            <a:extLst>
              <a:ext uri="{FF2B5EF4-FFF2-40B4-BE49-F238E27FC236}">
                <a16:creationId xmlns:a16="http://schemas.microsoft.com/office/drawing/2014/main" id="{EF371761-82C9-474B-B704-809625DCE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268413"/>
            <a:ext cx="4140200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astering Autodesk Revit 2018 por [Kirby, Lance, Krygiel, Eddy, Kim, Marcus]">
            <a:extLst>
              <a:ext uri="{FF2B5EF4-FFF2-40B4-BE49-F238E27FC236}">
                <a16:creationId xmlns:a16="http://schemas.microsoft.com/office/drawing/2014/main" id="{B784A623-DF81-43AF-BE67-5EE3556B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1555750"/>
            <a:ext cx="29876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https://images-na.ssl-images-amazon.com/images/I/51hoUBAs6UL._SX371_BO1,204,203,200_.jpg">
            <a:extLst>
              <a:ext uri="{FF2B5EF4-FFF2-40B4-BE49-F238E27FC236}">
                <a16:creationId xmlns:a16="http://schemas.microsoft.com/office/drawing/2014/main" id="{105C5C82-1382-4C10-8DA7-0DD4BFE7F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581150"/>
            <a:ext cx="2798762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 descr="https://images-na.ssl-images-amazon.com/images/I/514xAYCvxjL._SX348_BO1,204,203,200_.jpg">
            <a:extLst>
              <a:ext uri="{FF2B5EF4-FFF2-40B4-BE49-F238E27FC236}">
                <a16:creationId xmlns:a16="http://schemas.microsoft.com/office/drawing/2014/main" id="{386D413D-520F-447E-8DD2-1A44BDFC3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2575"/>
            <a:ext cx="26257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1ED1EA6-0489-4B5C-BFBC-7FD418E16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38" t="17801" r="23225" b="5201"/>
          <a:stretch/>
        </p:blipFill>
        <p:spPr>
          <a:xfrm>
            <a:off x="5148064" y="1448780"/>
            <a:ext cx="3240360" cy="39604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08F2318-E683-45D4-A2E1-2331AD76C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26" t="19201" r="27162" b="9400"/>
          <a:stretch/>
        </p:blipFill>
        <p:spPr>
          <a:xfrm>
            <a:off x="1115616" y="1415547"/>
            <a:ext cx="3053986" cy="399367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62A3218-D77E-497B-8F4A-100058C175F0}"/>
              </a:ext>
            </a:extLst>
          </p:cNvPr>
          <p:cNvSpPr txBox="1"/>
          <p:nvPr/>
        </p:nvSpPr>
        <p:spPr>
          <a:xfrm>
            <a:off x="1043608" y="83671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Referências</a:t>
            </a:r>
            <a:r>
              <a:rPr lang="de-DE" dirty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37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2">
            <a:hlinkClick r:id="rId2"/>
            <a:extLst>
              <a:ext uri="{FF2B5EF4-FFF2-40B4-BE49-F238E27FC236}">
                <a16:creationId xmlns:a16="http://schemas.microsoft.com/office/drawing/2014/main" id="{91EF440E-6087-4A40-90A1-261D07146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6859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tângulo 4">
            <a:extLst>
              <a:ext uri="{FF2B5EF4-FFF2-40B4-BE49-F238E27FC236}">
                <a16:creationId xmlns:a16="http://schemas.microsoft.com/office/drawing/2014/main" id="{F9A6C41B-3AE2-4BA6-BB01-07A0DCE12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7650" y="765175"/>
            <a:ext cx="85635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6000" dirty="0">
                <a:solidFill>
                  <a:srgbClr val="FF0000"/>
                </a:solidFill>
              </a:rPr>
              <a:t>O que é BIM? </a:t>
            </a:r>
            <a:r>
              <a:rPr lang="pt-BR" altLang="pt-BR" sz="4400" dirty="0">
                <a:solidFill>
                  <a:srgbClr val="FF0000"/>
                </a:solidFill>
              </a:rPr>
              <a:t>1) Modelação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B37F578C-8F3F-331E-6545-4BCB60C6C008}"/>
              </a:ext>
            </a:extLst>
          </p:cNvPr>
          <p:cNvSpPr txBox="1"/>
          <p:nvPr/>
        </p:nvSpPr>
        <p:spPr>
          <a:xfrm>
            <a:off x="395536" y="197346"/>
            <a:ext cx="842493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Como </a:t>
            </a:r>
            <a:r>
              <a:rPr lang="en-US" dirty="0" err="1">
                <a:hlinkClick r:id="rId2"/>
              </a:rPr>
              <a:t>começar</a:t>
            </a:r>
            <a:r>
              <a:rPr lang="en-US" dirty="0">
                <a:hlinkClick r:id="rId2"/>
              </a:rPr>
              <a:t>:</a:t>
            </a:r>
          </a:p>
          <a:p>
            <a:r>
              <a:rPr lang="en-US" dirty="0" err="1">
                <a:hlinkClick r:id="rId3"/>
              </a:rPr>
              <a:t>Cadastra</a:t>
            </a:r>
            <a:r>
              <a:rPr lang="en-US" dirty="0">
                <a:hlinkClick r:id="rId3"/>
              </a:rPr>
              <a:t> se no Autodesk </a:t>
            </a:r>
            <a:r>
              <a:rPr lang="en-US" dirty="0" err="1">
                <a:hlinkClick r:id="rId3"/>
              </a:rPr>
              <a:t>studentdesk</a:t>
            </a:r>
            <a:r>
              <a:rPr lang="en-US" dirty="0">
                <a:hlinkClick r:id="rId3"/>
              </a:rPr>
              <a:t> com </a:t>
            </a:r>
            <a:r>
              <a:rPr lang="en-US" dirty="0" err="1">
                <a:hlinkClick r:id="rId3"/>
              </a:rPr>
              <a:t>seu</a:t>
            </a:r>
            <a:r>
              <a:rPr lang="en-US" dirty="0">
                <a:hlinkClick r:id="rId3"/>
              </a:rPr>
              <a:t> email </a:t>
            </a:r>
            <a:r>
              <a:rPr lang="en-US" dirty="0" err="1">
                <a:hlinkClick r:id="rId3"/>
              </a:rPr>
              <a:t>usp</a:t>
            </a:r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Ver </a:t>
            </a:r>
            <a:r>
              <a:rPr lang="en-US" dirty="0" err="1">
                <a:hlinkClick r:id="rId2"/>
              </a:rPr>
              <a:t>mais</a:t>
            </a:r>
            <a:r>
              <a:rPr lang="en-US" dirty="0">
                <a:hlinkClick r:id="rId2"/>
              </a:rPr>
              <a:t>:</a:t>
            </a:r>
          </a:p>
          <a:p>
            <a:endParaRPr lang="en-US" dirty="0">
              <a:hlinkClick r:id="rId2"/>
            </a:endParaRPr>
          </a:p>
          <a:p>
            <a:r>
              <a:rPr lang="pt-BR" b="1" dirty="0">
                <a:hlinkClick r:id="rId4"/>
              </a:rPr>
              <a:t>https://www.autodesk.com.br/solutions/bim</a:t>
            </a:r>
          </a:p>
          <a:p>
            <a:endParaRPr lang="pt-BR" b="1" dirty="0">
              <a:hlinkClick r:id="rId4"/>
            </a:endParaRPr>
          </a:p>
          <a:p>
            <a:r>
              <a:rPr lang="pt-BR" b="1" dirty="0">
                <a:hlinkClick r:id="rId4"/>
              </a:rPr>
              <a:t>https://www.autodesk.com/industry/aec/bim/architecture</a:t>
            </a:r>
            <a:endParaRPr lang="pt-BR" b="1" dirty="0"/>
          </a:p>
          <a:p>
            <a:endParaRPr lang="en-US" dirty="0">
              <a:hlinkClick r:id="rId2"/>
            </a:endParaRPr>
          </a:p>
          <a:p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Autodesk BIM Solutions for Architecture, MEP &amp; Structural Engineering, and Construction – YouTube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hlinkClick r:id="rId5"/>
              </a:rPr>
              <a:t>Quais</a:t>
            </a:r>
            <a:r>
              <a:rPr lang="en-US" dirty="0">
                <a:hlinkClick r:id="rId5"/>
              </a:rPr>
              <a:t> software para </a:t>
            </a:r>
            <a:r>
              <a:rPr lang="en-US" dirty="0" err="1">
                <a:hlinkClick r:id="rId5"/>
              </a:rPr>
              <a:t>engenheiro</a:t>
            </a:r>
            <a:r>
              <a:rPr lang="en-US" dirty="0">
                <a:hlinkClick r:id="rId5"/>
              </a:rPr>
              <a:t> civil e </a:t>
            </a:r>
            <a:r>
              <a:rPr lang="en-US" dirty="0" err="1">
                <a:hlinkClick r:id="rId5"/>
              </a:rPr>
              <a:t>arquitetos</a:t>
            </a:r>
            <a:r>
              <a:rPr lang="en-US" dirty="0">
                <a:hlinkClick r:id="rId5"/>
              </a:rPr>
              <a:t>?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Programas</a:t>
            </a:r>
            <a:r>
              <a:rPr lang="en-US" dirty="0"/>
              <a:t> de </a:t>
            </a:r>
            <a:r>
              <a:rPr lang="en-US" dirty="0" err="1"/>
              <a:t>certificaçao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Alemanha</a:t>
            </a:r>
            <a:r>
              <a:rPr lang="en-US" dirty="0"/>
              <a:t>: </a:t>
            </a:r>
            <a:r>
              <a:rPr lang="en-US" dirty="0">
                <a:hlinkClick r:id="rId6"/>
              </a:rPr>
              <a:t>https://www.buildingsmart.de/weiterbildung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Architektenkammer</a:t>
            </a:r>
            <a:r>
              <a:rPr lang="en-US" dirty="0"/>
              <a:t>: https://bak.de/politik-und-praxis/digitalisierung/fuer-planende-digital-durchstarten/leitfaeden-bim-fuer-architekten/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6898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etscape Wallpaper">
            <a:extLst>
              <a:ext uri="{FF2B5EF4-FFF2-40B4-BE49-F238E27FC236}">
                <a16:creationId xmlns:a16="http://schemas.microsoft.com/office/drawing/2014/main" id="{410B063C-6CE8-4433-AF6C-9872BC38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-1" r="2570" b="1417"/>
          <a:stretch/>
        </p:blipFill>
        <p:spPr bwMode="auto">
          <a:xfrm>
            <a:off x="4241454" y="1629592"/>
            <a:ext cx="4902546" cy="318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Gutenbergpresse">
            <a:extLst>
              <a:ext uri="{FF2B5EF4-FFF2-40B4-BE49-F238E27FC236}">
                <a16:creationId xmlns:a16="http://schemas.microsoft.com/office/drawing/2014/main" id="{4E6F00C2-970D-4B57-87E1-8DE959AE4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/>
          <a:stretch>
            <a:fillRect/>
          </a:stretch>
        </p:blipFill>
        <p:spPr bwMode="auto">
          <a:xfrm>
            <a:off x="8244" y="1629592"/>
            <a:ext cx="2721136" cy="314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aintjean_13ieme">
            <a:extLst>
              <a:ext uri="{FF2B5EF4-FFF2-40B4-BE49-F238E27FC236}">
                <a16:creationId xmlns:a16="http://schemas.microsoft.com/office/drawing/2014/main" id="{A9C6266F-104A-43F2-9D57-E171DE9E3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93"/>
          <a:stretch/>
        </p:blipFill>
        <p:spPr bwMode="auto">
          <a:xfrm flipH="1">
            <a:off x="24911" y="9205"/>
            <a:ext cx="1450367" cy="162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ernseher">
            <a:extLst>
              <a:ext uri="{FF2B5EF4-FFF2-40B4-BE49-F238E27FC236}">
                <a16:creationId xmlns:a16="http://schemas.microsoft.com/office/drawing/2014/main" id="{0788E63D-EF8F-4C93-8485-F66777F0E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0" t="14355" r="24350" b="16116"/>
          <a:stretch/>
        </p:blipFill>
        <p:spPr bwMode="auto">
          <a:xfrm>
            <a:off x="2954675" y="1629592"/>
            <a:ext cx="1113269" cy="313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11A1C495-7FD1-42B4-BFF3-C09B6A46D005}"/>
              </a:ext>
            </a:extLst>
          </p:cNvPr>
          <p:cNvSpPr/>
          <p:nvPr/>
        </p:nvSpPr>
        <p:spPr>
          <a:xfrm>
            <a:off x="0" y="5229200"/>
            <a:ext cx="2729380" cy="216024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5A1C8EC0-6ADB-4EAA-B9F3-345E99BC6AC1}"/>
              </a:ext>
            </a:extLst>
          </p:cNvPr>
          <p:cNvSpPr/>
          <p:nvPr/>
        </p:nvSpPr>
        <p:spPr>
          <a:xfrm>
            <a:off x="2815279" y="5225865"/>
            <a:ext cx="1426175" cy="216024"/>
          </a:xfrm>
          <a:prstGeom prst="rightArrow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5F844CF3-A30E-4086-8ACE-785C01803329}"/>
              </a:ext>
            </a:extLst>
          </p:cNvPr>
          <p:cNvSpPr/>
          <p:nvPr/>
        </p:nvSpPr>
        <p:spPr>
          <a:xfrm>
            <a:off x="4427984" y="5228407"/>
            <a:ext cx="4716016" cy="2134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FB7F7831-EAF1-4603-880F-6599DAF81746}"/>
              </a:ext>
            </a:extLst>
          </p:cNvPr>
          <p:cNvSpPr/>
          <p:nvPr/>
        </p:nvSpPr>
        <p:spPr>
          <a:xfrm>
            <a:off x="-144016" y="6356838"/>
            <a:ext cx="9288016" cy="21348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o Explicativo: Linha Dobrada Dupla 14">
            <a:extLst>
              <a:ext uri="{FF2B5EF4-FFF2-40B4-BE49-F238E27FC236}">
                <a16:creationId xmlns:a16="http://schemas.microsoft.com/office/drawing/2014/main" id="{034B5429-1B41-4A53-BBD5-9CD5979CF966}"/>
              </a:ext>
            </a:extLst>
          </p:cNvPr>
          <p:cNvSpPr/>
          <p:nvPr/>
        </p:nvSpPr>
        <p:spPr>
          <a:xfrm>
            <a:off x="691196" y="4886755"/>
            <a:ext cx="1092952" cy="339110"/>
          </a:xfrm>
          <a:prstGeom prst="borderCallout3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escrita</a:t>
            </a:r>
          </a:p>
        </p:txBody>
      </p:sp>
      <p:sp>
        <p:nvSpPr>
          <p:cNvPr id="16" name="Texto Explicativo: Linha Dobrada Dupla 15">
            <a:extLst>
              <a:ext uri="{FF2B5EF4-FFF2-40B4-BE49-F238E27FC236}">
                <a16:creationId xmlns:a16="http://schemas.microsoft.com/office/drawing/2014/main" id="{154588A9-B5CB-417C-A2C2-FEFE80BBD3F9}"/>
              </a:ext>
            </a:extLst>
          </p:cNvPr>
          <p:cNvSpPr/>
          <p:nvPr/>
        </p:nvSpPr>
        <p:spPr>
          <a:xfrm>
            <a:off x="2954675" y="4900473"/>
            <a:ext cx="1286779" cy="343500"/>
          </a:xfrm>
          <a:prstGeom prst="borderCallout3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eletrônica</a:t>
            </a:r>
          </a:p>
        </p:txBody>
      </p:sp>
      <p:sp>
        <p:nvSpPr>
          <p:cNvPr id="17" name="Texto Explicativo: Linha Dobrada Dupla 16">
            <a:extLst>
              <a:ext uri="{FF2B5EF4-FFF2-40B4-BE49-F238E27FC236}">
                <a16:creationId xmlns:a16="http://schemas.microsoft.com/office/drawing/2014/main" id="{92DDD9CF-BFC1-49EA-BDBE-EF4EC930D736}"/>
              </a:ext>
            </a:extLst>
          </p:cNvPr>
          <p:cNvSpPr/>
          <p:nvPr/>
        </p:nvSpPr>
        <p:spPr>
          <a:xfrm>
            <a:off x="4716016" y="4884987"/>
            <a:ext cx="3816424" cy="343500"/>
          </a:xfrm>
          <a:prstGeom prst="borderCallout3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Computacional - digital</a:t>
            </a:r>
          </a:p>
        </p:txBody>
      </p:sp>
      <p:sp>
        <p:nvSpPr>
          <p:cNvPr id="7" name="Texto Explicativo: Linha Dobrada 6">
            <a:extLst>
              <a:ext uri="{FF2B5EF4-FFF2-40B4-BE49-F238E27FC236}">
                <a16:creationId xmlns:a16="http://schemas.microsoft.com/office/drawing/2014/main" id="{744BCB8F-D01A-4A7E-AC11-15E7E2F38765}"/>
              </a:ext>
            </a:extLst>
          </p:cNvPr>
          <p:cNvSpPr/>
          <p:nvPr/>
        </p:nvSpPr>
        <p:spPr>
          <a:xfrm>
            <a:off x="1459425" y="11587"/>
            <a:ext cx="2608519" cy="3435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6989"/>
              <a:gd name="adj6" fmla="val -4252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Historia da </a:t>
            </a:r>
            <a:r>
              <a:rPr lang="de-DE" dirty="0" err="1"/>
              <a:t>Mídia</a:t>
            </a:r>
            <a:r>
              <a:rPr lang="de-DE" dirty="0"/>
              <a:t> </a:t>
            </a:r>
            <a:endParaRPr lang="pt-BR" dirty="0"/>
          </a:p>
        </p:txBody>
      </p:sp>
      <p:sp>
        <p:nvSpPr>
          <p:cNvPr id="8" name="Balão de Fala: Retângulo 7">
            <a:extLst>
              <a:ext uri="{FF2B5EF4-FFF2-40B4-BE49-F238E27FC236}">
                <a16:creationId xmlns:a16="http://schemas.microsoft.com/office/drawing/2014/main" id="{81D4A960-214B-4162-BF3F-497C4A213690}"/>
              </a:ext>
            </a:extLst>
          </p:cNvPr>
          <p:cNvSpPr/>
          <p:nvPr/>
        </p:nvSpPr>
        <p:spPr>
          <a:xfrm>
            <a:off x="1784148" y="1177181"/>
            <a:ext cx="915644" cy="433325"/>
          </a:xfrm>
          <a:prstGeom prst="wedgeRectCallou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~1450</a:t>
            </a:r>
          </a:p>
        </p:txBody>
      </p:sp>
      <p:sp>
        <p:nvSpPr>
          <p:cNvPr id="9" name="Balão de Fala: Retângulo 8">
            <a:extLst>
              <a:ext uri="{FF2B5EF4-FFF2-40B4-BE49-F238E27FC236}">
                <a16:creationId xmlns:a16="http://schemas.microsoft.com/office/drawing/2014/main" id="{2CC5BCD5-DA2C-4DAF-9507-CCE0F3A55D46}"/>
              </a:ext>
            </a:extLst>
          </p:cNvPr>
          <p:cNvSpPr/>
          <p:nvPr/>
        </p:nvSpPr>
        <p:spPr>
          <a:xfrm>
            <a:off x="3254152" y="1203374"/>
            <a:ext cx="813792" cy="426218"/>
          </a:xfrm>
          <a:prstGeom prst="wedgeRectCallou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1928</a:t>
            </a:r>
          </a:p>
        </p:txBody>
      </p:sp>
      <p:sp>
        <p:nvSpPr>
          <p:cNvPr id="14" name="Balão de Fala: Retângulo 13">
            <a:extLst>
              <a:ext uri="{FF2B5EF4-FFF2-40B4-BE49-F238E27FC236}">
                <a16:creationId xmlns:a16="http://schemas.microsoft.com/office/drawing/2014/main" id="{E07E60B6-2465-42E0-8C3C-E63FC52AAB68}"/>
              </a:ext>
            </a:extLst>
          </p:cNvPr>
          <p:cNvSpPr/>
          <p:nvPr/>
        </p:nvSpPr>
        <p:spPr>
          <a:xfrm>
            <a:off x="7812360" y="1176510"/>
            <a:ext cx="813792" cy="433324"/>
          </a:xfrm>
          <a:prstGeom prst="wedgeRectCallou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1994</a:t>
            </a:r>
          </a:p>
        </p:txBody>
      </p:sp>
      <p:sp>
        <p:nvSpPr>
          <p:cNvPr id="19" name="Balão de Fala: Retângulo 18">
            <a:extLst>
              <a:ext uri="{FF2B5EF4-FFF2-40B4-BE49-F238E27FC236}">
                <a16:creationId xmlns:a16="http://schemas.microsoft.com/office/drawing/2014/main" id="{98083A46-A55B-40A3-B321-E879996FBB46}"/>
              </a:ext>
            </a:extLst>
          </p:cNvPr>
          <p:cNvSpPr/>
          <p:nvPr/>
        </p:nvSpPr>
        <p:spPr>
          <a:xfrm>
            <a:off x="971600" y="5900531"/>
            <a:ext cx="7854875" cy="459142"/>
          </a:xfrm>
          <a:prstGeom prst="wedgeRectCallou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/>
              <a:t>Novas Tecnologias de Informação e Comunicação &gt; quais métodos? </a:t>
            </a:r>
          </a:p>
        </p:txBody>
      </p:sp>
      <p:sp>
        <p:nvSpPr>
          <p:cNvPr id="18" name="Balão de Fala: Retângulo 17">
            <a:extLst>
              <a:ext uri="{FF2B5EF4-FFF2-40B4-BE49-F238E27FC236}">
                <a16:creationId xmlns:a16="http://schemas.microsoft.com/office/drawing/2014/main" id="{9BCBB645-A22A-4784-8350-D9562599CDEE}"/>
              </a:ext>
            </a:extLst>
          </p:cNvPr>
          <p:cNvSpPr/>
          <p:nvPr/>
        </p:nvSpPr>
        <p:spPr>
          <a:xfrm>
            <a:off x="4262266" y="1186389"/>
            <a:ext cx="813792" cy="433324"/>
          </a:xfrm>
          <a:prstGeom prst="wedgeRectCallou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1945</a:t>
            </a:r>
          </a:p>
        </p:txBody>
      </p:sp>
    </p:spTree>
    <p:extLst>
      <p:ext uri="{BB962C8B-B14F-4D97-AF65-F5344CB8AC3E}">
        <p14:creationId xmlns:p14="http://schemas.microsoft.com/office/powerpoint/2010/main" val="1513789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hlinkClick r:id="rId2"/>
            <a:extLst>
              <a:ext uri="{FF2B5EF4-FFF2-40B4-BE49-F238E27FC236}">
                <a16:creationId xmlns:a16="http://schemas.microsoft.com/office/drawing/2014/main" id="{7894E519-4E34-42D5-9025-9EADABB3D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" t="12201" r="32675" b="12201"/>
          <a:stretch/>
        </p:blipFill>
        <p:spPr>
          <a:xfrm>
            <a:off x="971600" y="1700808"/>
            <a:ext cx="5904656" cy="388843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B11D039-AD63-4F88-92CB-EE4A4C10751E}"/>
              </a:ext>
            </a:extLst>
          </p:cNvPr>
          <p:cNvSpPr txBox="1"/>
          <p:nvPr/>
        </p:nvSpPr>
        <p:spPr>
          <a:xfrm>
            <a:off x="971600" y="764704"/>
            <a:ext cx="6538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Bilal </a:t>
            </a:r>
            <a:r>
              <a:rPr lang="pt-BR" dirty="0" err="1"/>
              <a:t>Succar</a:t>
            </a:r>
            <a:r>
              <a:rPr lang="pt-BR" dirty="0"/>
              <a:t> &gt; referencia em BIM </a:t>
            </a:r>
            <a:r>
              <a:rPr lang="pt-BR" dirty="0" err="1"/>
              <a:t>research</a:t>
            </a:r>
            <a:r>
              <a:rPr lang="pt-BR" dirty="0"/>
              <a:t>, ver perfil e artigos:</a:t>
            </a:r>
          </a:p>
          <a:p>
            <a:r>
              <a:rPr lang="pt-BR" dirty="0">
                <a:hlinkClick r:id="rId4"/>
              </a:rPr>
              <a:t>https://www.researchgate.net/profile/Bilal-Succar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30A531-F9C3-46D7-8F5E-F95D0BDB6E8A}"/>
              </a:ext>
            </a:extLst>
          </p:cNvPr>
          <p:cNvSpPr txBox="1"/>
          <p:nvPr/>
        </p:nvSpPr>
        <p:spPr>
          <a:xfrm>
            <a:off x="1466126" y="5694347"/>
            <a:ext cx="554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Download paper from here: </a:t>
            </a:r>
            <a:r>
              <a:rPr lang="en-US" b="0" i="0" dirty="0">
                <a:solidFill>
                  <a:srgbClr val="333333"/>
                </a:solidFill>
                <a:effectLst/>
                <a:latin typeface="Roboto" panose="02000000000000000000" pitchFamily="2" charset="0"/>
                <a:hlinkClick r:id="rId5"/>
              </a:rPr>
              <a:t>http://bit.ly/BIMPaperA2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6354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Linha do tempo&#10;&#10;Descrição gerada automaticamente">
            <a:extLst>
              <a:ext uri="{FF2B5EF4-FFF2-40B4-BE49-F238E27FC236}">
                <a16:creationId xmlns:a16="http://schemas.microsoft.com/office/drawing/2014/main" id="{2E7F7C39-1B1C-4F7F-8D28-A46441915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4283305-5D74-44A7-AA9C-3998158841CF}"/>
              </a:ext>
            </a:extLst>
          </p:cNvPr>
          <p:cNvSpPr txBox="1"/>
          <p:nvPr/>
        </p:nvSpPr>
        <p:spPr>
          <a:xfrm>
            <a:off x="539552" y="476672"/>
            <a:ext cx="326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Tecnologias, desenvolvimento</a:t>
            </a:r>
          </a:p>
        </p:txBody>
      </p:sp>
    </p:spTree>
    <p:extLst>
      <p:ext uri="{BB962C8B-B14F-4D97-AF65-F5344CB8AC3E}">
        <p14:creationId xmlns:p14="http://schemas.microsoft.com/office/powerpoint/2010/main" val="3886944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14C7E6C-24A9-4834-BD00-7CD0160E90A2}"/>
              </a:ext>
            </a:extLst>
          </p:cNvPr>
          <p:cNvSpPr txBox="1"/>
          <p:nvPr/>
        </p:nvSpPr>
        <p:spPr>
          <a:xfrm>
            <a:off x="321469" y="1922860"/>
            <a:ext cx="8251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defRPr/>
            </a:pPr>
            <a:r>
              <a:rPr lang="pt-BR" dirty="0">
                <a:latin typeface="Arial" charset="0"/>
                <a:ea typeface="Arial" charset="0"/>
                <a:cs typeface="Arial" charset="0"/>
              </a:rPr>
              <a:t>Da representação à performance em direção a comunicação ecológica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27275084-1B8A-410D-B9EF-0AEFE950BC63}"/>
              </a:ext>
            </a:extLst>
          </p:cNvPr>
          <p:cNvCxnSpPr>
            <a:cxnSpLocks/>
          </p:cNvCxnSpPr>
          <p:nvPr/>
        </p:nvCxnSpPr>
        <p:spPr>
          <a:xfrm>
            <a:off x="539552" y="3137297"/>
            <a:ext cx="779954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771F8203-80D5-4A25-BEC4-4CF3744FE5E8}"/>
              </a:ext>
            </a:extLst>
          </p:cNvPr>
          <p:cNvGrpSpPr>
            <a:grpSpLocks/>
          </p:cNvGrpSpPr>
          <p:nvPr/>
        </p:nvGrpSpPr>
        <p:grpSpPr bwMode="auto">
          <a:xfrm>
            <a:off x="901503" y="2847976"/>
            <a:ext cx="1179910" cy="2417277"/>
            <a:chOff x="644125" y="2395316"/>
            <a:chExt cx="2096588" cy="4298503"/>
          </a:xfrm>
        </p:grpSpPr>
        <p:sp>
          <p:nvSpPr>
            <p:cNvPr id="51215" name="CaixaDeTexto 8">
              <a:extLst>
                <a:ext uri="{FF2B5EF4-FFF2-40B4-BE49-F238E27FC236}">
                  <a16:creationId xmlns:a16="http://schemas.microsoft.com/office/drawing/2014/main" id="{47916854-FE70-4262-8A05-C0FC57796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6215" y="2395316"/>
              <a:ext cx="1332410" cy="114933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chemeClr val="bg1"/>
                  </a:solidFill>
                </a:rPr>
                <a:t>anos 1980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93CB2D39-6665-4A0F-8A2E-839F3449E1F5}"/>
                </a:ext>
              </a:extLst>
            </p:cNvPr>
            <p:cNvSpPr txBox="1"/>
            <p:nvPr/>
          </p:nvSpPr>
          <p:spPr>
            <a:xfrm>
              <a:off x="644125" y="3449691"/>
              <a:ext cx="2096588" cy="32441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900" dirty="0">
                  <a:latin typeface="Arial" charset="0"/>
                  <a:ea typeface="Arial" charset="0"/>
                  <a:cs typeface="Arial" charset="0"/>
                </a:rPr>
                <a:t>REPRESENTAÇÃO</a:t>
              </a:r>
            </a:p>
            <a:p>
              <a:pPr marL="7144" lvl="1" algn="ctr">
                <a:defRPr/>
              </a:pP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Computadores </a:t>
              </a:r>
              <a:r>
                <a:rPr lang="pt-BR" sz="788" i="1" dirty="0" err="1">
                  <a:latin typeface="Arial" charset="0"/>
                  <a:ea typeface="Arial" charset="0"/>
                  <a:cs typeface="Arial" charset="0"/>
                </a:rPr>
                <a:t>standalone</a:t>
              </a: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, aproximações entre arquitetura e computação, demandas para desenvolvimento de </a:t>
              </a:r>
              <a:r>
                <a:rPr lang="pt-BR" sz="788" i="1" dirty="0">
                  <a:latin typeface="Arial" charset="0"/>
                  <a:ea typeface="Arial" charset="0"/>
                  <a:cs typeface="Arial" charset="0"/>
                </a:rPr>
                <a:t>software</a:t>
              </a:r>
            </a:p>
            <a:p>
              <a:pPr marL="7144" lvl="1" algn="ctr">
                <a:defRPr/>
              </a:pPr>
              <a:endParaRPr lang="pt-BR" sz="788" b="1" dirty="0">
                <a:latin typeface="Arial" charset="0"/>
                <a:ea typeface="Arial" charset="0"/>
                <a:cs typeface="Arial" charset="0"/>
              </a:endParaRPr>
            </a:p>
            <a:p>
              <a:pPr marL="7144" lvl="1" algn="ctr">
                <a:defRPr/>
              </a:pPr>
              <a:endParaRPr lang="pt-BR" sz="788" b="1" dirty="0">
                <a:latin typeface="Arial" charset="0"/>
                <a:ea typeface="Arial" charset="0"/>
                <a:cs typeface="Arial" charset="0"/>
              </a:endParaRPr>
            </a:p>
            <a:p>
              <a:pPr marL="7144" lvl="1" algn="ctr">
                <a:defRPr/>
              </a:pPr>
              <a:r>
                <a:rPr lang="pt-BR" sz="788" b="1" dirty="0">
                  <a:latin typeface="Arial" charset="0"/>
                  <a:ea typeface="Arial" charset="0"/>
                  <a:cs typeface="Arial" charset="0"/>
                </a:rPr>
                <a:t>Objeto, conceitos, desconstrução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EC2838B0-2C5E-482F-ABFA-DC2E9888A9FD}"/>
              </a:ext>
            </a:extLst>
          </p:cNvPr>
          <p:cNvGrpSpPr>
            <a:grpSpLocks/>
          </p:cNvGrpSpPr>
          <p:nvPr/>
        </p:nvGrpSpPr>
        <p:grpSpPr bwMode="auto">
          <a:xfrm>
            <a:off x="2570759" y="2847976"/>
            <a:ext cx="1179910" cy="2412999"/>
            <a:chOff x="3611607" y="2395310"/>
            <a:chExt cx="2096588" cy="4291627"/>
          </a:xfrm>
        </p:grpSpPr>
        <p:sp>
          <p:nvSpPr>
            <p:cNvPr id="51213" name="CaixaDeTexto 9">
              <a:extLst>
                <a:ext uri="{FF2B5EF4-FFF2-40B4-BE49-F238E27FC236}">
                  <a16:creationId xmlns:a16="http://schemas.microsoft.com/office/drawing/2014/main" id="{B3CECC95-E687-4088-ACD3-FC403D4CCE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3697" y="2395310"/>
              <a:ext cx="1332410" cy="114952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chemeClr val="bg1"/>
                  </a:solidFill>
                </a:rPr>
                <a:t>anos 1990</a:t>
              </a:r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4288FD23-A4ED-44FA-A59E-FE6712E55500}"/>
                </a:ext>
              </a:extLst>
            </p:cNvPr>
            <p:cNvSpPr txBox="1"/>
            <p:nvPr/>
          </p:nvSpPr>
          <p:spPr>
            <a:xfrm>
              <a:off x="3611607" y="3473160"/>
              <a:ext cx="2096588" cy="3213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900" cap="all" dirty="0">
                  <a:latin typeface="Arial" charset="0"/>
                  <a:ea typeface="Arial" charset="0"/>
                  <a:cs typeface="Arial" charset="0"/>
                </a:rPr>
                <a:t>interatividade, conectividade</a:t>
              </a:r>
            </a:p>
            <a:p>
              <a:pPr marL="0" lvl="1" algn="ctr">
                <a:defRPr/>
              </a:pP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Design de interface, visualização, organização da informação, integração</a:t>
              </a:r>
            </a:p>
            <a:p>
              <a:pPr marL="0" lvl="1" algn="ctr">
                <a:defRPr/>
              </a:pPr>
              <a:endParaRPr lang="pt-BR" sz="788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>
                <a:defRPr/>
              </a:pPr>
              <a:endParaRPr lang="pt-BR" sz="788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>
                <a:defRPr/>
              </a:pPr>
              <a:endParaRPr lang="pt-BR" sz="788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>
                <a:defRPr/>
              </a:pPr>
              <a:endParaRPr lang="pt-BR" sz="675" dirty="0">
                <a:latin typeface="Arial" charset="0"/>
                <a:ea typeface="Arial" charset="0"/>
                <a:cs typeface="Arial" charset="0"/>
              </a:endParaRPr>
            </a:p>
            <a:p>
              <a:pPr marL="0" lvl="1" algn="ctr">
                <a:defRPr/>
              </a:pPr>
              <a:r>
                <a:rPr lang="pt-BR" sz="788" b="1" dirty="0">
                  <a:latin typeface="Arial" charset="0"/>
                  <a:ea typeface="Arial" charset="0"/>
                  <a:cs typeface="Arial" charset="0"/>
                </a:rPr>
                <a:t>Objeto, ampliação de referências, glocal</a:t>
              </a:r>
              <a:endParaRPr lang="pt-BR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6CA2D120-A1C6-4C3C-9027-DC2953AA29AD}"/>
              </a:ext>
            </a:extLst>
          </p:cNvPr>
          <p:cNvGrpSpPr>
            <a:grpSpLocks/>
          </p:cNvGrpSpPr>
          <p:nvPr/>
        </p:nvGrpSpPr>
        <p:grpSpPr bwMode="auto">
          <a:xfrm>
            <a:off x="4205488" y="2847975"/>
            <a:ext cx="1178719" cy="2321512"/>
            <a:chOff x="6517094" y="2395313"/>
            <a:chExt cx="2096588" cy="4128449"/>
          </a:xfrm>
        </p:grpSpPr>
        <p:sp>
          <p:nvSpPr>
            <p:cNvPr id="51211" name="CaixaDeTexto 10">
              <a:extLst>
                <a:ext uri="{FF2B5EF4-FFF2-40B4-BE49-F238E27FC236}">
                  <a16:creationId xmlns:a16="http://schemas.microsoft.com/office/drawing/2014/main" id="{D34384E9-ADE9-45A6-B221-8ADCD8C3E5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9186" y="2395313"/>
              <a:ext cx="1332410" cy="114939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chemeClr val="bg1"/>
                  </a:solidFill>
                </a:rPr>
                <a:t>anos 2000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C755C69-7482-4A7A-8CD6-C48B3982F26E}"/>
                </a:ext>
              </a:extLst>
            </p:cNvPr>
            <p:cNvSpPr txBox="1"/>
            <p:nvPr/>
          </p:nvSpPr>
          <p:spPr>
            <a:xfrm>
              <a:off x="6517094" y="3525974"/>
              <a:ext cx="2096588" cy="29977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900" cap="all" dirty="0">
                  <a:latin typeface="Arial" charset="0"/>
                  <a:ea typeface="Arial" charset="0"/>
                  <a:cs typeface="Arial" charset="0"/>
                </a:rPr>
                <a:t>Hibridização,</a:t>
              </a:r>
            </a:p>
            <a:p>
              <a:pPr algn="ctr">
                <a:defRPr/>
              </a:pPr>
              <a:r>
                <a:rPr lang="pt-BR" sz="900" cap="all" dirty="0">
                  <a:latin typeface="Arial" charset="0"/>
                  <a:ea typeface="Arial" charset="0"/>
                  <a:cs typeface="Arial" charset="0"/>
                </a:rPr>
                <a:t>Virtualização</a:t>
              </a:r>
            </a:p>
            <a:p>
              <a:pPr marL="28575" lvl="1" algn="ctr">
                <a:defRPr/>
              </a:pP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Desenvolvimento computacional: redes, distribuição, mobilidade, do </a:t>
              </a:r>
              <a:r>
                <a:rPr lang="pt-BR" sz="788" i="1" dirty="0">
                  <a:latin typeface="Arial" charset="0"/>
                  <a:ea typeface="Arial" charset="0"/>
                  <a:cs typeface="Arial" charset="0"/>
                </a:rPr>
                <a:t>desktop</a:t>
              </a: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 ao </a:t>
              </a:r>
              <a:r>
                <a:rPr lang="pt-BR" sz="788" i="1" dirty="0">
                  <a:latin typeface="Arial" charset="0"/>
                  <a:ea typeface="Arial" charset="0"/>
                  <a:cs typeface="Arial" charset="0"/>
                </a:rPr>
                <a:t>laptop</a:t>
              </a: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, compatibilidade entre </a:t>
              </a:r>
              <a:r>
                <a:rPr lang="pt-BR" sz="788" i="1" dirty="0">
                  <a:latin typeface="Arial" charset="0"/>
                  <a:ea typeface="Arial" charset="0"/>
                  <a:cs typeface="Arial" charset="0"/>
                </a:rPr>
                <a:t>software</a:t>
              </a: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, 3D</a:t>
              </a:r>
            </a:p>
            <a:p>
              <a:pPr marL="28575" lvl="1" algn="ctr">
                <a:defRPr/>
              </a:pPr>
              <a:endParaRPr lang="pt-BR" sz="675" dirty="0">
                <a:latin typeface="Arial" charset="0"/>
                <a:ea typeface="Arial" charset="0"/>
                <a:cs typeface="Arial" charset="0"/>
              </a:endParaRPr>
            </a:p>
            <a:p>
              <a:pPr marL="28575" lvl="1" algn="ctr">
                <a:defRPr/>
              </a:pPr>
              <a:r>
                <a:rPr lang="pt-BR" sz="788" b="1" dirty="0">
                  <a:latin typeface="Arial" charset="0"/>
                  <a:ea typeface="Arial" charset="0"/>
                  <a:cs typeface="Arial" charset="0"/>
                </a:rPr>
                <a:t>Complexidade, biologia, geometria complexa</a:t>
              </a:r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0A050E61-AAB9-41D4-BFD2-E7C99AC85521}"/>
              </a:ext>
            </a:extLst>
          </p:cNvPr>
          <p:cNvGrpSpPr>
            <a:grpSpLocks/>
          </p:cNvGrpSpPr>
          <p:nvPr/>
        </p:nvGrpSpPr>
        <p:grpSpPr bwMode="auto">
          <a:xfrm>
            <a:off x="5840216" y="2847976"/>
            <a:ext cx="1178719" cy="2341881"/>
            <a:chOff x="9422581" y="2395310"/>
            <a:chExt cx="2096588" cy="4165181"/>
          </a:xfrm>
        </p:grpSpPr>
        <p:sp>
          <p:nvSpPr>
            <p:cNvPr id="51209" name="CaixaDeTexto 15">
              <a:extLst>
                <a:ext uri="{FF2B5EF4-FFF2-40B4-BE49-F238E27FC236}">
                  <a16:creationId xmlns:a16="http://schemas.microsoft.com/office/drawing/2014/main" id="{4DD60ACA-5E32-414E-AAB0-B4E45A42BE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4673" y="2395310"/>
              <a:ext cx="1332410" cy="114954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>
                  <a:solidFill>
                    <a:schemeClr val="bg1"/>
                  </a:solidFill>
                </a:rPr>
                <a:t>anos 2010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C7BE4B37-8376-47E9-8F88-F8C7BA1781C5}"/>
                </a:ext>
              </a:extLst>
            </p:cNvPr>
            <p:cNvSpPr txBox="1"/>
            <p:nvPr/>
          </p:nvSpPr>
          <p:spPr>
            <a:xfrm>
              <a:off x="9422581" y="3562109"/>
              <a:ext cx="2096588" cy="29983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900" cap="all" dirty="0">
                  <a:latin typeface="Arial" charset="0"/>
                  <a:ea typeface="Arial" charset="0"/>
                  <a:cs typeface="Arial" charset="0"/>
                </a:rPr>
                <a:t>performance </a:t>
              </a: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Simulação, </a:t>
              </a:r>
            </a:p>
            <a:p>
              <a:pPr algn="ctr">
                <a:defRPr/>
              </a:pPr>
              <a:r>
                <a:rPr lang="pt-BR" sz="788" dirty="0">
                  <a:latin typeface="Arial" charset="0"/>
                  <a:ea typeface="Arial" charset="0"/>
                  <a:cs typeface="Arial" charset="0"/>
                </a:rPr>
                <a:t>automação, otimização, adaptação, inteligência artificial, GIS, BIM, design paramétrico, fabricação digital</a:t>
              </a:r>
            </a:p>
            <a:p>
              <a:pPr marL="28575" lvl="1" algn="ctr">
                <a:defRPr/>
              </a:pPr>
              <a:endParaRPr lang="pt-BR" sz="788" dirty="0">
                <a:latin typeface="Arial" charset="0"/>
                <a:ea typeface="Arial" charset="0"/>
                <a:cs typeface="Arial" charset="0"/>
              </a:endParaRPr>
            </a:p>
            <a:p>
              <a:pPr marL="28575" lvl="1" algn="ctr">
                <a:defRPr/>
              </a:pPr>
              <a:endParaRPr lang="pt-BR" sz="788" dirty="0">
                <a:latin typeface="Arial" charset="0"/>
                <a:ea typeface="Arial" charset="0"/>
                <a:cs typeface="Arial" charset="0"/>
              </a:endParaRPr>
            </a:p>
            <a:p>
              <a:pPr marL="28575" lvl="1" algn="ctr">
                <a:defRPr/>
              </a:pPr>
              <a:r>
                <a:rPr lang="pt-BR" sz="788" b="1" dirty="0">
                  <a:latin typeface="Arial" charset="0"/>
                  <a:ea typeface="Arial" charset="0"/>
                  <a:cs typeface="Arial" charset="0"/>
                </a:rPr>
                <a:t>Orientado ao sistema, ecologia</a:t>
              </a:r>
            </a:p>
          </p:txBody>
        </p:sp>
      </p:grpSp>
      <p:grpSp>
        <p:nvGrpSpPr>
          <p:cNvPr id="8" name="Grupo 5">
            <a:extLst>
              <a:ext uri="{FF2B5EF4-FFF2-40B4-BE49-F238E27FC236}">
                <a16:creationId xmlns:a16="http://schemas.microsoft.com/office/drawing/2014/main" id="{51AD0406-C917-A02B-797A-422889310B5C}"/>
              </a:ext>
            </a:extLst>
          </p:cNvPr>
          <p:cNvGrpSpPr>
            <a:grpSpLocks/>
          </p:cNvGrpSpPr>
          <p:nvPr/>
        </p:nvGrpSpPr>
        <p:grpSpPr bwMode="auto">
          <a:xfrm>
            <a:off x="7160381" y="2847976"/>
            <a:ext cx="1178719" cy="923330"/>
            <a:chOff x="9422581" y="2395310"/>
            <a:chExt cx="2096588" cy="1642200"/>
          </a:xfrm>
        </p:grpSpPr>
        <p:sp>
          <p:nvSpPr>
            <p:cNvPr id="9" name="CaixaDeTexto 15">
              <a:extLst>
                <a:ext uri="{FF2B5EF4-FFF2-40B4-BE49-F238E27FC236}">
                  <a16:creationId xmlns:a16="http://schemas.microsoft.com/office/drawing/2014/main" id="{772890D2-2652-E2B9-CF05-DCDCCF643E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04673" y="2395310"/>
              <a:ext cx="1332410" cy="1642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pt-BR" altLang="pt-BR" dirty="0">
                  <a:solidFill>
                    <a:schemeClr val="bg1"/>
                  </a:solidFill>
                </a:rPr>
                <a:t>ano 2024....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2DAF7DAA-6929-CC52-E5FA-64DE45B46F46}"/>
                </a:ext>
              </a:extLst>
            </p:cNvPr>
            <p:cNvSpPr txBox="1"/>
            <p:nvPr/>
          </p:nvSpPr>
          <p:spPr>
            <a:xfrm>
              <a:off x="9422581" y="3562109"/>
              <a:ext cx="2096588" cy="3798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pt-BR" sz="788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hlinkClick r:id="rId2"/>
            <a:extLst>
              <a:ext uri="{FF2B5EF4-FFF2-40B4-BE49-F238E27FC236}">
                <a16:creationId xmlns:a16="http://schemas.microsoft.com/office/drawing/2014/main" id="{9CD6DCCB-8251-B6A7-D0F1-4E68A7563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908150"/>
            <a:ext cx="8963025" cy="5041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6777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07D7120A-9560-9102-F1BB-60AF69B34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740093"/>
            <a:ext cx="8963025" cy="5377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5118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08959-3198-4799-83A0-F89B2576C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4370388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pt-BR" dirty="0"/>
              <a:t>   </a:t>
            </a:r>
            <a:r>
              <a:rPr lang="pt-BR" sz="1200" dirty="0"/>
              <a:t>Building </a:t>
            </a:r>
            <a:r>
              <a:rPr lang="pt-BR" sz="1200" dirty="0" err="1"/>
              <a:t>Information</a:t>
            </a:r>
            <a:r>
              <a:rPr lang="pt-BR" sz="1200" dirty="0"/>
              <a:t> </a:t>
            </a:r>
            <a:r>
              <a:rPr lang="pt-BR" sz="1200" dirty="0" err="1"/>
              <a:t>ModelLing</a:t>
            </a:r>
            <a:r>
              <a:rPr lang="pt-BR" sz="1200" dirty="0"/>
              <a:t> = Modelação da Informação da Edificação </a:t>
            </a:r>
          </a:p>
        </p:txBody>
      </p:sp>
      <p:sp>
        <p:nvSpPr>
          <p:cNvPr id="40963" name="Espaço Reservado para Texto 2">
            <a:extLst>
              <a:ext uri="{FF2B5EF4-FFF2-40B4-BE49-F238E27FC236}">
                <a16:creationId xmlns:a16="http://schemas.microsoft.com/office/drawing/2014/main" id="{DC78902A-6D1E-4CE1-9BB8-395F4ADC42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722313" y="3368675"/>
            <a:ext cx="7772400" cy="1500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pt-BR" sz="1600" dirty="0"/>
              <a:t>Projeto Auxiliado por Computador + Tecnologia de Informação e Comunicação</a:t>
            </a:r>
          </a:p>
          <a:p>
            <a:r>
              <a:rPr lang="pt-BR" altLang="pt-BR" sz="1600" dirty="0"/>
              <a:t>                                                  CAD + TIC =</a:t>
            </a:r>
            <a:br>
              <a:rPr lang="pt-BR" altLang="pt-BR" sz="1600" dirty="0"/>
            </a:br>
            <a:br>
              <a:rPr lang="pt-BR" altLang="pt-BR" sz="1600" dirty="0"/>
            </a:br>
            <a:endParaRPr lang="pt-BR" altLang="pt-BR" sz="1600" dirty="0"/>
          </a:p>
        </p:txBody>
      </p:sp>
      <p:sp>
        <p:nvSpPr>
          <p:cNvPr id="40964" name="Retângulo 3">
            <a:extLst>
              <a:ext uri="{FF2B5EF4-FFF2-40B4-BE49-F238E27FC236}">
                <a16:creationId xmlns:a16="http://schemas.microsoft.com/office/drawing/2014/main" id="{D9347A77-C212-4D61-896B-47246F954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7222" y="2505075"/>
            <a:ext cx="49295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6000" dirty="0">
                <a:solidFill>
                  <a:srgbClr val="FF0000"/>
                </a:solidFill>
                <a:hlinkClick r:id="rId2"/>
              </a:rPr>
              <a:t>O que é BIM?</a:t>
            </a:r>
            <a:endParaRPr lang="pt-BR" altLang="pt-BR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2">
            <a:hlinkClick r:id="rId2"/>
            <a:extLst>
              <a:ext uri="{FF2B5EF4-FFF2-40B4-BE49-F238E27FC236}">
                <a16:creationId xmlns:a16="http://schemas.microsoft.com/office/drawing/2014/main" id="{91EF440E-6087-4A40-90A1-261D07146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6859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tângulo 4">
            <a:extLst>
              <a:ext uri="{FF2B5EF4-FFF2-40B4-BE49-F238E27FC236}">
                <a16:creationId xmlns:a16="http://schemas.microsoft.com/office/drawing/2014/main" id="{F9A6C41B-3AE2-4BA6-BB01-07A0DCE12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7650" y="765175"/>
            <a:ext cx="85635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6000" dirty="0">
                <a:solidFill>
                  <a:srgbClr val="FF0000"/>
                </a:solidFill>
              </a:rPr>
              <a:t>O que é BIM? </a:t>
            </a:r>
            <a:r>
              <a:rPr lang="pt-BR" altLang="pt-BR" sz="4400" dirty="0">
                <a:solidFill>
                  <a:srgbClr val="FF0000"/>
                </a:solidFill>
              </a:rPr>
              <a:t>1) Modelação</a:t>
            </a:r>
          </a:p>
        </p:txBody>
      </p:sp>
    </p:spTree>
    <p:extLst>
      <p:ext uri="{BB962C8B-B14F-4D97-AF65-F5344CB8AC3E}">
        <p14:creationId xmlns:p14="http://schemas.microsoft.com/office/powerpoint/2010/main" val="4273040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9044B46B-3BFC-45F1-90FC-15910024B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629594"/>
              </p:ext>
            </p:extLst>
          </p:nvPr>
        </p:nvGraphicFramePr>
        <p:xfrm>
          <a:off x="1524000" y="3254464"/>
          <a:ext cx="6096000" cy="291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55167008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70900786"/>
                    </a:ext>
                  </a:extLst>
                </a:gridCol>
              </a:tblGrid>
              <a:tr h="1508760">
                <a:tc>
                  <a:txBody>
                    <a:bodyPr/>
                    <a:lstStyle/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Componentes de construção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que são representados com representações digitais inteligentes (objetos) que "sabem" o que eles são, e que </a:t>
                      </a:r>
                      <a:r>
                        <a:rPr lang="pt-BR" sz="1400" b="0" u="sng" dirty="0">
                          <a:solidFill>
                            <a:schemeClr val="tx1"/>
                          </a:solidFill>
                        </a:rPr>
                        <a:t>podem ser associados com atributos</a:t>
                      </a:r>
                      <a:r>
                        <a:rPr lang="pt-BR" sz="1400" b="0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(gráficos e de dados) </a:t>
                      </a:r>
                      <a:r>
                        <a:rPr lang="pt-BR" sz="1400" b="0" u="sng" dirty="0">
                          <a:solidFill>
                            <a:schemeClr val="tx1"/>
                          </a:solidFill>
                        </a:rPr>
                        <a:t>computáveis e regras paramétricas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Componentes que </a:t>
                      </a:r>
                      <a:r>
                        <a:rPr lang="pt-BR" sz="1400" b="1" u="sng" dirty="0">
                          <a:solidFill>
                            <a:schemeClr val="tx1"/>
                          </a:solidFill>
                        </a:rPr>
                        <a:t>incluem dados </a:t>
                      </a:r>
                      <a:r>
                        <a:rPr lang="pt-BR" sz="1400" b="1" dirty="0">
                          <a:solidFill>
                            <a:schemeClr val="tx1"/>
                          </a:solidFill>
                        </a:rPr>
                        <a:t>que descrevem como eles se comportam</a:t>
                      </a:r>
                    </a:p>
                    <a:p>
                      <a:pPr algn="l"/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conforme são necessários para análises e processos de trabalho, por exemplo, </a:t>
                      </a:r>
                      <a:r>
                        <a:rPr lang="pt-BR" sz="1400" b="0" u="sng" dirty="0">
                          <a:solidFill>
                            <a:schemeClr val="tx1"/>
                          </a:solidFill>
                        </a:rPr>
                        <a:t>quantificação, especificação e análise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</a:rPr>
                        <a:t>energética.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907806"/>
                  </a:ext>
                </a:extLst>
              </a:tr>
              <a:tr h="1303020"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pt-BR" sz="1400" b="1" u="sng" dirty="0">
                          <a:solidFill>
                            <a:schemeClr val="tx1"/>
                          </a:solidFill>
                        </a:rPr>
                        <a:t>Dados consistentes e não redundantes</a:t>
                      </a:r>
                    </a:p>
                    <a:p>
                      <a:pPr algn="l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de forma que as modificações nos dados dos componentes sejam representadas em todas as visualizações dos componentes.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• </a:t>
                      </a:r>
                      <a:r>
                        <a:rPr lang="pt-BR" sz="1400" b="1" u="sng" dirty="0">
                          <a:solidFill>
                            <a:schemeClr val="tx1"/>
                          </a:solidFill>
                        </a:rPr>
                        <a:t>Dados coordenados</a:t>
                      </a:r>
                      <a:r>
                        <a:rPr lang="pt-BR" sz="1400" b="1" u="non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</a:rPr>
                        <a:t>de forma que todos as visualizações de um modelo sejam representadas de maneira coordenada.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705457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FC46C941-F69C-4194-8EFA-80CF62B4D837}"/>
              </a:ext>
            </a:extLst>
          </p:cNvPr>
          <p:cNvSpPr txBox="1"/>
          <p:nvPr/>
        </p:nvSpPr>
        <p:spPr>
          <a:xfrm>
            <a:off x="75061" y="332656"/>
            <a:ext cx="89938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BIM - Building </a:t>
            </a:r>
            <a:r>
              <a:rPr lang="pt-BR" sz="2400" b="1" dirty="0" err="1"/>
              <a:t>Information</a:t>
            </a:r>
            <a:r>
              <a:rPr lang="pt-BR" sz="2400" b="1" dirty="0"/>
              <a:t> </a:t>
            </a:r>
            <a:r>
              <a:rPr lang="pt-BR" sz="2400" b="1" dirty="0" err="1"/>
              <a:t>Modelling</a:t>
            </a:r>
            <a:r>
              <a:rPr lang="pt-BR" sz="2400" b="1" dirty="0"/>
              <a:t>, </a:t>
            </a:r>
            <a:br>
              <a:rPr lang="pt-BR" sz="2400" b="1" dirty="0"/>
            </a:br>
            <a:r>
              <a:rPr lang="pt-BR" sz="2400" b="1" dirty="0">
                <a:solidFill>
                  <a:srgbClr val="FF0000"/>
                </a:solidFill>
              </a:rPr>
              <a:t>Atenção:</a:t>
            </a:r>
            <a:r>
              <a:rPr lang="pt-BR" sz="2400" b="1" dirty="0"/>
              <a:t> </a:t>
            </a:r>
            <a:r>
              <a:rPr lang="pt-BR" sz="2400" b="1" dirty="0">
                <a:solidFill>
                  <a:srgbClr val="FF0000"/>
                </a:solidFill>
              </a:rPr>
              <a:t>não é desenho / é modelação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"[...] definimos BIM como uma </a:t>
            </a:r>
            <a:r>
              <a:rPr lang="pt-BR" b="1" u="sng" dirty="0"/>
              <a:t>Conceito que se expressa a partir de Tecnologia de modelagem</a:t>
            </a:r>
            <a:r>
              <a:rPr lang="pt-BR" dirty="0"/>
              <a:t> e um </a:t>
            </a:r>
            <a:r>
              <a:rPr lang="pt-BR" b="1" u="sng" dirty="0"/>
              <a:t>conjunto associado de processos </a:t>
            </a:r>
          </a:p>
          <a:p>
            <a:pPr algn="ctr"/>
            <a:r>
              <a:rPr lang="pt-BR" b="1" u="sng" dirty="0"/>
              <a:t>para produzir, comunicar e analisar modelos de construção</a:t>
            </a:r>
            <a:r>
              <a:rPr lang="pt-BR" dirty="0"/>
              <a:t>." (EASTMAN et al., 2014)</a:t>
            </a:r>
          </a:p>
          <a:p>
            <a:pPr algn="ctr"/>
            <a:endParaRPr lang="pt-BR" dirty="0"/>
          </a:p>
          <a:p>
            <a:pPr algn="ctr"/>
            <a:r>
              <a:rPr lang="pt-BR" b="1" dirty="0">
                <a:solidFill>
                  <a:schemeClr val="bg1"/>
                </a:solidFill>
                <a:highlight>
                  <a:srgbClr val="000000"/>
                </a:highlight>
              </a:rPr>
              <a:t>Modelos de Construção</a:t>
            </a:r>
            <a:r>
              <a:rPr lang="pt-BR" b="1" dirty="0">
                <a:solidFill>
                  <a:schemeClr val="bg1"/>
                </a:solidFill>
              </a:rPr>
              <a:t> </a:t>
            </a:r>
            <a:r>
              <a:rPr lang="pt-BR" b="1" dirty="0"/>
              <a:t>são caracterizados por: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83752421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3457</TotalTime>
  <Words>870</Words>
  <Application>Microsoft Office PowerPoint</Application>
  <PresentationFormat>Apresentação na tela (4:3)</PresentationFormat>
  <Paragraphs>105</Paragraphs>
  <Slides>20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BankGothic Lt BT</vt:lpstr>
      <vt:lpstr>helvetica neue</vt:lpstr>
      <vt:lpstr>Arial</vt:lpstr>
      <vt:lpstr>Calibri</vt:lpstr>
      <vt:lpstr>Roboto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Building Information ModelLing = Modelação da Informação da Edificação </vt:lpstr>
      <vt:lpstr>Apresentação do PowerPoint</vt:lpstr>
      <vt:lpstr>Apresentação do PowerPoint</vt:lpstr>
      <vt:lpstr>Apresentação do PowerPoint</vt:lpstr>
      <vt:lpstr>. DECRETO Nº 9.983, DE 22 DE AGOSTO DE 2019</vt:lpstr>
      <vt:lpstr>Apresentação do PowerPoint</vt:lpstr>
      <vt:lpstr>Apresentação do PowerPoint</vt:lpstr>
      <vt:lpstr>O que é BIM? …Autodesk </vt:lpstr>
      <vt:lpstr>IPD (Integrated Project Delivery)  &amp; BIM ( Building Information Modelling)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unicep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Alunos</dc:creator>
  <cp:lastModifiedBy>Pratschke Anja</cp:lastModifiedBy>
  <cp:revision>425</cp:revision>
  <dcterms:created xsi:type="dcterms:W3CDTF">2009-09-11T12:42:17Z</dcterms:created>
  <dcterms:modified xsi:type="dcterms:W3CDTF">2025-03-05T20:37:40Z</dcterms:modified>
</cp:coreProperties>
</file>