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handoutMasterIdLst>
    <p:handoutMasterId r:id="rId76"/>
  </p:handoutMasterIdLst>
  <p:sldIdLst>
    <p:sldId id="456" r:id="rId2"/>
    <p:sldId id="300" r:id="rId3"/>
    <p:sldId id="364" r:id="rId4"/>
    <p:sldId id="389" r:id="rId5"/>
    <p:sldId id="388" r:id="rId6"/>
    <p:sldId id="457" r:id="rId7"/>
    <p:sldId id="458" r:id="rId8"/>
    <p:sldId id="302" r:id="rId9"/>
    <p:sldId id="437" r:id="rId10"/>
    <p:sldId id="463" r:id="rId11"/>
    <p:sldId id="475" r:id="rId12"/>
    <p:sldId id="365" r:id="rId13"/>
    <p:sldId id="462" r:id="rId14"/>
    <p:sldId id="295" r:id="rId15"/>
    <p:sldId id="296" r:id="rId16"/>
    <p:sldId id="348" r:id="rId17"/>
    <p:sldId id="464" r:id="rId18"/>
    <p:sldId id="417" r:id="rId19"/>
    <p:sldId id="382" r:id="rId20"/>
    <p:sldId id="465" r:id="rId21"/>
    <p:sldId id="380" r:id="rId22"/>
    <p:sldId id="416" r:id="rId23"/>
    <p:sldId id="467" r:id="rId24"/>
    <p:sldId id="311" r:id="rId25"/>
    <p:sldId id="349" r:id="rId26"/>
    <p:sldId id="321" r:id="rId27"/>
    <p:sldId id="468" r:id="rId28"/>
    <p:sldId id="469" r:id="rId29"/>
    <p:sldId id="322" r:id="rId30"/>
    <p:sldId id="314" r:id="rId31"/>
    <p:sldId id="423" r:id="rId32"/>
    <p:sldId id="470" r:id="rId33"/>
    <p:sldId id="471" r:id="rId34"/>
    <p:sldId id="316" r:id="rId35"/>
    <p:sldId id="323" r:id="rId36"/>
    <p:sldId id="306" r:id="rId37"/>
    <p:sldId id="424" r:id="rId38"/>
    <p:sldId id="472" r:id="rId39"/>
    <p:sldId id="324" r:id="rId40"/>
    <p:sldId id="307" r:id="rId41"/>
    <p:sldId id="342" r:id="rId42"/>
    <p:sldId id="425" r:id="rId43"/>
    <p:sldId id="343" r:id="rId44"/>
    <p:sldId id="317" r:id="rId45"/>
    <p:sldId id="473" r:id="rId46"/>
    <p:sldId id="474" r:id="rId47"/>
    <p:sldId id="325" r:id="rId48"/>
    <p:sldId id="392" r:id="rId49"/>
    <p:sldId id="386" r:id="rId50"/>
    <p:sldId id="397" r:id="rId51"/>
    <p:sldId id="395" r:id="rId52"/>
    <p:sldId id="442" r:id="rId53"/>
    <p:sldId id="443" r:id="rId54"/>
    <p:sldId id="444" r:id="rId55"/>
    <p:sldId id="445" r:id="rId56"/>
    <p:sldId id="446" r:id="rId57"/>
    <p:sldId id="447" r:id="rId58"/>
    <p:sldId id="476" r:id="rId59"/>
    <p:sldId id="450" r:id="rId60"/>
    <p:sldId id="452" r:id="rId61"/>
    <p:sldId id="408" r:id="rId62"/>
    <p:sldId id="308" r:id="rId63"/>
    <p:sldId id="429" r:id="rId64"/>
    <p:sldId id="318" r:id="rId65"/>
    <p:sldId id="309" r:id="rId66"/>
    <p:sldId id="478" r:id="rId67"/>
    <p:sldId id="430" r:id="rId68"/>
    <p:sldId id="426" r:id="rId69"/>
    <p:sldId id="328" r:id="rId70"/>
    <p:sldId id="329" r:id="rId71"/>
    <p:sldId id="330" r:id="rId72"/>
    <p:sldId id="357" r:id="rId73"/>
    <p:sldId id="359" r:id="rId74"/>
    <p:sldId id="290" r:id="rId75"/>
  </p:sldIdLst>
  <p:sldSz cx="9144000" cy="6858000" type="screen4x3"/>
  <p:notesSz cx="7315200" cy="9601200"/>
  <p:defaultTextStyle>
    <a:defPPr>
      <a:defRPr lang="pt-BR"/>
    </a:defPPr>
    <a:lvl1pPr algn="ctr" rtl="0" eaLnBrk="0" fontAlgn="base" hangingPunct="0">
      <a:spcBef>
        <a:spcPct val="0"/>
      </a:spcBef>
      <a:spcAft>
        <a:spcPct val="0"/>
      </a:spcAft>
      <a:defRPr sz="16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16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16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16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1600" b="1" kern="1200">
        <a:solidFill>
          <a:schemeClr val="tx1"/>
        </a:solidFill>
        <a:latin typeface="Times New Roman" pitchFamily="18" charset="0"/>
        <a:ea typeface="+mn-ea"/>
        <a:cs typeface="+mn-cs"/>
      </a:defRPr>
    </a:lvl5pPr>
    <a:lvl6pPr marL="2286000" algn="l" defTabSz="914400" rtl="0" eaLnBrk="1" latinLnBrk="0" hangingPunct="1">
      <a:defRPr sz="1600" b="1" kern="1200">
        <a:solidFill>
          <a:schemeClr val="tx1"/>
        </a:solidFill>
        <a:latin typeface="Times New Roman" pitchFamily="18" charset="0"/>
        <a:ea typeface="+mn-ea"/>
        <a:cs typeface="+mn-cs"/>
      </a:defRPr>
    </a:lvl6pPr>
    <a:lvl7pPr marL="2743200" algn="l" defTabSz="914400" rtl="0" eaLnBrk="1" latinLnBrk="0" hangingPunct="1">
      <a:defRPr sz="1600" b="1" kern="1200">
        <a:solidFill>
          <a:schemeClr val="tx1"/>
        </a:solidFill>
        <a:latin typeface="Times New Roman" pitchFamily="18" charset="0"/>
        <a:ea typeface="+mn-ea"/>
        <a:cs typeface="+mn-cs"/>
      </a:defRPr>
    </a:lvl7pPr>
    <a:lvl8pPr marL="3200400" algn="l" defTabSz="914400" rtl="0" eaLnBrk="1" latinLnBrk="0" hangingPunct="1">
      <a:defRPr sz="1600" b="1" kern="1200">
        <a:solidFill>
          <a:schemeClr val="tx1"/>
        </a:solidFill>
        <a:latin typeface="Times New Roman" pitchFamily="18" charset="0"/>
        <a:ea typeface="+mn-ea"/>
        <a:cs typeface="+mn-cs"/>
      </a:defRPr>
    </a:lvl8pPr>
    <a:lvl9pPr marL="3657600" algn="l" defTabSz="914400" rtl="0" eaLnBrk="1" latinLnBrk="0" hangingPunct="1">
      <a:defRPr sz="1600" b="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68" autoAdjust="0"/>
    <p:restoredTop sz="92793" autoAdjust="0"/>
  </p:normalViewPr>
  <p:slideViewPr>
    <p:cSldViewPr>
      <p:cViewPr varScale="1">
        <p:scale>
          <a:sx n="74" d="100"/>
          <a:sy n="74" d="100"/>
        </p:scale>
        <p:origin x="-1164"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a:defRPr sz="1300" b="0"/>
            </a:lvl1pPr>
          </a:lstStyle>
          <a:p>
            <a:endParaRPr lang="en-US"/>
          </a:p>
        </p:txBody>
      </p:sp>
      <p:sp>
        <p:nvSpPr>
          <p:cNvPr id="14848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b="0"/>
            </a:lvl1pPr>
          </a:lstStyle>
          <a:p>
            <a:endParaRPr lang="en-US"/>
          </a:p>
        </p:txBody>
      </p:sp>
      <p:sp>
        <p:nvSpPr>
          <p:cNvPr id="14848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a:defRPr sz="1300" b="0"/>
            </a:lvl1pPr>
          </a:lstStyle>
          <a:p>
            <a:endParaRPr lang="en-US"/>
          </a:p>
        </p:txBody>
      </p:sp>
      <p:sp>
        <p:nvSpPr>
          <p:cNvPr id="14848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b="0"/>
            </a:lvl1pPr>
          </a:lstStyle>
          <a:p>
            <a:fld id="{C1973A7E-8D26-44FE-A204-9EDD88EF5DBB}" type="slidenum">
              <a:rPr lang="en-US"/>
              <a:pPr/>
              <a:t>‹nº›</a:t>
            </a:fld>
            <a:endParaRPr lang="en-US"/>
          </a:p>
        </p:txBody>
      </p:sp>
    </p:spTree>
    <p:extLst>
      <p:ext uri="{BB962C8B-B14F-4D97-AF65-F5344CB8AC3E}">
        <p14:creationId xmlns:p14="http://schemas.microsoft.com/office/powerpoint/2010/main" val="119073440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lvl1pPr>
              <a:defRPr/>
            </a:lvl1pPr>
          </a:lstStyle>
          <a:p>
            <a:endParaRPr lang="pt-BR"/>
          </a:p>
        </p:txBody>
      </p:sp>
      <p:sp>
        <p:nvSpPr>
          <p:cNvPr id="5" name="Espaço Reservado para Rodapé 4"/>
          <p:cNvSpPr>
            <a:spLocks noGrp="1"/>
          </p:cNvSpPr>
          <p:nvPr>
            <p:ph type="ftr" sz="quarter" idx="11"/>
          </p:nvPr>
        </p:nvSpPr>
        <p:spPr/>
        <p:txBody>
          <a:bodyPr/>
          <a:lstStyle>
            <a:lvl1pPr>
              <a:defRPr/>
            </a:lvl1pPr>
          </a:lstStyle>
          <a:p>
            <a:endParaRPr lang="pt-BR"/>
          </a:p>
        </p:txBody>
      </p:sp>
      <p:sp>
        <p:nvSpPr>
          <p:cNvPr id="6" name="Espaço Reservado para Número de Slide 5"/>
          <p:cNvSpPr>
            <a:spLocks noGrp="1"/>
          </p:cNvSpPr>
          <p:nvPr>
            <p:ph type="sldNum" sz="quarter" idx="12"/>
          </p:nvPr>
        </p:nvSpPr>
        <p:spPr/>
        <p:txBody>
          <a:bodyPr/>
          <a:lstStyle>
            <a:lvl1pPr>
              <a:defRPr/>
            </a:lvl1pPr>
          </a:lstStyle>
          <a:p>
            <a:fld id="{84FE4852-559E-48A1-A91F-A612FF610F29}" type="slidenum">
              <a:rPr lang="pt-BR"/>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endParaRPr lang="pt-BR"/>
          </a:p>
        </p:txBody>
      </p:sp>
      <p:sp>
        <p:nvSpPr>
          <p:cNvPr id="5" name="Espaço Reservado para Rodapé 4"/>
          <p:cNvSpPr>
            <a:spLocks noGrp="1"/>
          </p:cNvSpPr>
          <p:nvPr>
            <p:ph type="ftr" sz="quarter" idx="11"/>
          </p:nvPr>
        </p:nvSpPr>
        <p:spPr/>
        <p:txBody>
          <a:bodyPr/>
          <a:lstStyle>
            <a:lvl1pPr>
              <a:defRPr/>
            </a:lvl1pPr>
          </a:lstStyle>
          <a:p>
            <a:endParaRPr lang="pt-BR"/>
          </a:p>
        </p:txBody>
      </p:sp>
      <p:sp>
        <p:nvSpPr>
          <p:cNvPr id="6" name="Espaço Reservado para Número de Slide 5"/>
          <p:cNvSpPr>
            <a:spLocks noGrp="1"/>
          </p:cNvSpPr>
          <p:nvPr>
            <p:ph type="sldNum" sz="quarter" idx="12"/>
          </p:nvPr>
        </p:nvSpPr>
        <p:spPr/>
        <p:txBody>
          <a:bodyPr/>
          <a:lstStyle>
            <a:lvl1pPr>
              <a:defRPr/>
            </a:lvl1pPr>
          </a:lstStyle>
          <a:p>
            <a:fld id="{83458A30-B81D-4C71-8A22-354ED20B7690}" type="slidenum">
              <a:rPr lang="pt-BR"/>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endParaRPr lang="pt-BR"/>
          </a:p>
        </p:txBody>
      </p:sp>
      <p:sp>
        <p:nvSpPr>
          <p:cNvPr id="5" name="Espaço Reservado para Rodapé 4"/>
          <p:cNvSpPr>
            <a:spLocks noGrp="1"/>
          </p:cNvSpPr>
          <p:nvPr>
            <p:ph type="ftr" sz="quarter" idx="11"/>
          </p:nvPr>
        </p:nvSpPr>
        <p:spPr/>
        <p:txBody>
          <a:bodyPr/>
          <a:lstStyle>
            <a:lvl1pPr>
              <a:defRPr/>
            </a:lvl1pPr>
          </a:lstStyle>
          <a:p>
            <a:endParaRPr lang="pt-BR"/>
          </a:p>
        </p:txBody>
      </p:sp>
      <p:sp>
        <p:nvSpPr>
          <p:cNvPr id="6" name="Espaço Reservado para Número de Slide 5"/>
          <p:cNvSpPr>
            <a:spLocks noGrp="1"/>
          </p:cNvSpPr>
          <p:nvPr>
            <p:ph type="sldNum" sz="quarter" idx="12"/>
          </p:nvPr>
        </p:nvSpPr>
        <p:spPr/>
        <p:txBody>
          <a:bodyPr/>
          <a:lstStyle>
            <a:lvl1pPr>
              <a:defRPr/>
            </a:lvl1pPr>
          </a:lstStyle>
          <a:p>
            <a:fld id="{3F620544-D0ED-4985-8092-B3B1A886E9F0}" type="slidenum">
              <a:rPr lang="pt-BR"/>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endParaRPr lang="pt-BR"/>
          </a:p>
        </p:txBody>
      </p:sp>
      <p:sp>
        <p:nvSpPr>
          <p:cNvPr id="5" name="Espaço Reservado para Rodapé 4"/>
          <p:cNvSpPr>
            <a:spLocks noGrp="1"/>
          </p:cNvSpPr>
          <p:nvPr>
            <p:ph type="ftr" sz="quarter" idx="11"/>
          </p:nvPr>
        </p:nvSpPr>
        <p:spPr/>
        <p:txBody>
          <a:bodyPr/>
          <a:lstStyle>
            <a:lvl1pPr>
              <a:defRPr/>
            </a:lvl1pPr>
          </a:lstStyle>
          <a:p>
            <a:endParaRPr lang="pt-BR"/>
          </a:p>
        </p:txBody>
      </p:sp>
      <p:sp>
        <p:nvSpPr>
          <p:cNvPr id="6" name="Espaço Reservado para Número de Slide 5"/>
          <p:cNvSpPr>
            <a:spLocks noGrp="1"/>
          </p:cNvSpPr>
          <p:nvPr>
            <p:ph type="sldNum" sz="quarter" idx="12"/>
          </p:nvPr>
        </p:nvSpPr>
        <p:spPr/>
        <p:txBody>
          <a:bodyPr/>
          <a:lstStyle>
            <a:lvl1pPr>
              <a:defRPr/>
            </a:lvl1pPr>
          </a:lstStyle>
          <a:p>
            <a:fld id="{1B957571-1EAD-4FB2-BA77-9A1AB747D9C6}" type="slidenum">
              <a:rPr lang="pt-BR"/>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lvl1pPr>
              <a:defRPr/>
            </a:lvl1pPr>
          </a:lstStyle>
          <a:p>
            <a:endParaRPr lang="pt-BR"/>
          </a:p>
        </p:txBody>
      </p:sp>
      <p:sp>
        <p:nvSpPr>
          <p:cNvPr id="5" name="Espaço Reservado para Rodapé 4"/>
          <p:cNvSpPr>
            <a:spLocks noGrp="1"/>
          </p:cNvSpPr>
          <p:nvPr>
            <p:ph type="ftr" sz="quarter" idx="11"/>
          </p:nvPr>
        </p:nvSpPr>
        <p:spPr/>
        <p:txBody>
          <a:bodyPr/>
          <a:lstStyle>
            <a:lvl1pPr>
              <a:defRPr/>
            </a:lvl1pPr>
          </a:lstStyle>
          <a:p>
            <a:endParaRPr lang="pt-BR"/>
          </a:p>
        </p:txBody>
      </p:sp>
      <p:sp>
        <p:nvSpPr>
          <p:cNvPr id="6" name="Espaço Reservado para Número de Slide 5"/>
          <p:cNvSpPr>
            <a:spLocks noGrp="1"/>
          </p:cNvSpPr>
          <p:nvPr>
            <p:ph type="sldNum" sz="quarter" idx="12"/>
          </p:nvPr>
        </p:nvSpPr>
        <p:spPr/>
        <p:txBody>
          <a:bodyPr/>
          <a:lstStyle>
            <a:lvl1pPr>
              <a:defRPr/>
            </a:lvl1pPr>
          </a:lstStyle>
          <a:p>
            <a:fld id="{01BB99C9-B0C7-4DB4-9644-5070492F9071}" type="slidenum">
              <a:rPr lang="pt-BR"/>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lvl1pPr>
              <a:defRPr/>
            </a:lvl1pPr>
          </a:lstStyle>
          <a:p>
            <a:endParaRPr lang="pt-BR"/>
          </a:p>
        </p:txBody>
      </p:sp>
      <p:sp>
        <p:nvSpPr>
          <p:cNvPr id="6" name="Espaço Reservado para Rodapé 5"/>
          <p:cNvSpPr>
            <a:spLocks noGrp="1"/>
          </p:cNvSpPr>
          <p:nvPr>
            <p:ph type="ftr" sz="quarter" idx="11"/>
          </p:nvPr>
        </p:nvSpPr>
        <p:spPr/>
        <p:txBody>
          <a:bodyPr/>
          <a:lstStyle>
            <a:lvl1pPr>
              <a:defRPr/>
            </a:lvl1pPr>
          </a:lstStyle>
          <a:p>
            <a:endParaRPr lang="pt-BR"/>
          </a:p>
        </p:txBody>
      </p:sp>
      <p:sp>
        <p:nvSpPr>
          <p:cNvPr id="7" name="Espaço Reservado para Número de Slide 6"/>
          <p:cNvSpPr>
            <a:spLocks noGrp="1"/>
          </p:cNvSpPr>
          <p:nvPr>
            <p:ph type="sldNum" sz="quarter" idx="12"/>
          </p:nvPr>
        </p:nvSpPr>
        <p:spPr/>
        <p:txBody>
          <a:bodyPr/>
          <a:lstStyle>
            <a:lvl1pPr>
              <a:defRPr/>
            </a:lvl1pPr>
          </a:lstStyle>
          <a:p>
            <a:fld id="{440DF8FB-96A1-420D-B63E-03A1D1C8CAD7}" type="slidenum">
              <a:rPr lang="pt-BR"/>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lvl1pPr>
              <a:defRPr/>
            </a:lvl1pPr>
          </a:lstStyle>
          <a:p>
            <a:endParaRPr lang="pt-BR"/>
          </a:p>
        </p:txBody>
      </p:sp>
      <p:sp>
        <p:nvSpPr>
          <p:cNvPr id="8" name="Espaço Reservado para Rodapé 7"/>
          <p:cNvSpPr>
            <a:spLocks noGrp="1"/>
          </p:cNvSpPr>
          <p:nvPr>
            <p:ph type="ftr" sz="quarter" idx="11"/>
          </p:nvPr>
        </p:nvSpPr>
        <p:spPr/>
        <p:txBody>
          <a:bodyPr/>
          <a:lstStyle>
            <a:lvl1pPr>
              <a:defRPr/>
            </a:lvl1pPr>
          </a:lstStyle>
          <a:p>
            <a:endParaRPr lang="pt-BR"/>
          </a:p>
        </p:txBody>
      </p:sp>
      <p:sp>
        <p:nvSpPr>
          <p:cNvPr id="9" name="Espaço Reservado para Número de Slide 8"/>
          <p:cNvSpPr>
            <a:spLocks noGrp="1"/>
          </p:cNvSpPr>
          <p:nvPr>
            <p:ph type="sldNum" sz="quarter" idx="12"/>
          </p:nvPr>
        </p:nvSpPr>
        <p:spPr/>
        <p:txBody>
          <a:bodyPr/>
          <a:lstStyle>
            <a:lvl1pPr>
              <a:defRPr/>
            </a:lvl1pPr>
          </a:lstStyle>
          <a:p>
            <a:fld id="{EBD8869B-5C2F-49B6-B17C-13DD0CC8267C}" type="slidenum">
              <a:rPr lang="pt-BR"/>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2"/>
          <p:cNvSpPr>
            <a:spLocks noGrp="1"/>
          </p:cNvSpPr>
          <p:nvPr>
            <p:ph type="dt" sz="half" idx="10"/>
          </p:nvPr>
        </p:nvSpPr>
        <p:spPr/>
        <p:txBody>
          <a:bodyPr/>
          <a:lstStyle>
            <a:lvl1pPr>
              <a:defRPr/>
            </a:lvl1pPr>
          </a:lstStyle>
          <a:p>
            <a:endParaRPr lang="pt-BR"/>
          </a:p>
        </p:txBody>
      </p:sp>
      <p:sp>
        <p:nvSpPr>
          <p:cNvPr id="4" name="Espaço Reservado para Rodapé 3"/>
          <p:cNvSpPr>
            <a:spLocks noGrp="1"/>
          </p:cNvSpPr>
          <p:nvPr>
            <p:ph type="ftr" sz="quarter" idx="11"/>
          </p:nvPr>
        </p:nvSpPr>
        <p:spPr/>
        <p:txBody>
          <a:bodyPr/>
          <a:lstStyle>
            <a:lvl1pPr>
              <a:defRPr/>
            </a:lvl1pPr>
          </a:lstStyle>
          <a:p>
            <a:endParaRPr lang="pt-BR"/>
          </a:p>
        </p:txBody>
      </p:sp>
      <p:sp>
        <p:nvSpPr>
          <p:cNvPr id="5" name="Espaço Reservado para Número de Slide 4"/>
          <p:cNvSpPr>
            <a:spLocks noGrp="1"/>
          </p:cNvSpPr>
          <p:nvPr>
            <p:ph type="sldNum" sz="quarter" idx="12"/>
          </p:nvPr>
        </p:nvSpPr>
        <p:spPr/>
        <p:txBody>
          <a:bodyPr/>
          <a:lstStyle>
            <a:lvl1pPr>
              <a:defRPr/>
            </a:lvl1pPr>
          </a:lstStyle>
          <a:p>
            <a:fld id="{395354F9-293B-4815-B655-71F0F4435996}" type="slidenum">
              <a:rPr lang="pt-BR"/>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lvl1pPr>
              <a:defRPr/>
            </a:lvl1pPr>
          </a:lstStyle>
          <a:p>
            <a:endParaRPr lang="pt-BR"/>
          </a:p>
        </p:txBody>
      </p:sp>
      <p:sp>
        <p:nvSpPr>
          <p:cNvPr id="3" name="Espaço Reservado para Rodapé 2"/>
          <p:cNvSpPr>
            <a:spLocks noGrp="1"/>
          </p:cNvSpPr>
          <p:nvPr>
            <p:ph type="ftr" sz="quarter" idx="11"/>
          </p:nvPr>
        </p:nvSpPr>
        <p:spPr/>
        <p:txBody>
          <a:bodyPr/>
          <a:lstStyle>
            <a:lvl1pPr>
              <a:defRPr/>
            </a:lvl1pPr>
          </a:lstStyle>
          <a:p>
            <a:endParaRPr lang="pt-BR"/>
          </a:p>
        </p:txBody>
      </p:sp>
      <p:sp>
        <p:nvSpPr>
          <p:cNvPr id="4" name="Espaço Reservado para Número de Slide 3"/>
          <p:cNvSpPr>
            <a:spLocks noGrp="1"/>
          </p:cNvSpPr>
          <p:nvPr>
            <p:ph type="sldNum" sz="quarter" idx="12"/>
          </p:nvPr>
        </p:nvSpPr>
        <p:spPr/>
        <p:txBody>
          <a:bodyPr/>
          <a:lstStyle>
            <a:lvl1pPr>
              <a:defRPr/>
            </a:lvl1pPr>
          </a:lstStyle>
          <a:p>
            <a:fld id="{44BD0803-5647-45E2-B57F-9FB1D51CEEA1}" type="slidenum">
              <a:rPr lang="pt-BR"/>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lvl1pPr>
              <a:defRPr/>
            </a:lvl1pPr>
          </a:lstStyle>
          <a:p>
            <a:endParaRPr lang="pt-BR"/>
          </a:p>
        </p:txBody>
      </p:sp>
      <p:sp>
        <p:nvSpPr>
          <p:cNvPr id="6" name="Espaço Reservado para Rodapé 5"/>
          <p:cNvSpPr>
            <a:spLocks noGrp="1"/>
          </p:cNvSpPr>
          <p:nvPr>
            <p:ph type="ftr" sz="quarter" idx="11"/>
          </p:nvPr>
        </p:nvSpPr>
        <p:spPr/>
        <p:txBody>
          <a:bodyPr/>
          <a:lstStyle>
            <a:lvl1pPr>
              <a:defRPr/>
            </a:lvl1pPr>
          </a:lstStyle>
          <a:p>
            <a:endParaRPr lang="pt-BR"/>
          </a:p>
        </p:txBody>
      </p:sp>
      <p:sp>
        <p:nvSpPr>
          <p:cNvPr id="7" name="Espaço Reservado para Número de Slide 6"/>
          <p:cNvSpPr>
            <a:spLocks noGrp="1"/>
          </p:cNvSpPr>
          <p:nvPr>
            <p:ph type="sldNum" sz="quarter" idx="12"/>
          </p:nvPr>
        </p:nvSpPr>
        <p:spPr/>
        <p:txBody>
          <a:bodyPr/>
          <a:lstStyle>
            <a:lvl1pPr>
              <a:defRPr/>
            </a:lvl1pPr>
          </a:lstStyle>
          <a:p>
            <a:fld id="{83AEB4D8-627F-4B8E-90A8-C8FD21B2FB56}" type="slidenum">
              <a:rPr lang="pt-BR"/>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lvl1pPr>
              <a:defRPr/>
            </a:lvl1pPr>
          </a:lstStyle>
          <a:p>
            <a:endParaRPr lang="pt-BR"/>
          </a:p>
        </p:txBody>
      </p:sp>
      <p:sp>
        <p:nvSpPr>
          <p:cNvPr id="6" name="Espaço Reservado para Rodapé 5"/>
          <p:cNvSpPr>
            <a:spLocks noGrp="1"/>
          </p:cNvSpPr>
          <p:nvPr>
            <p:ph type="ftr" sz="quarter" idx="11"/>
          </p:nvPr>
        </p:nvSpPr>
        <p:spPr/>
        <p:txBody>
          <a:bodyPr/>
          <a:lstStyle>
            <a:lvl1pPr>
              <a:defRPr/>
            </a:lvl1pPr>
          </a:lstStyle>
          <a:p>
            <a:endParaRPr lang="pt-BR"/>
          </a:p>
        </p:txBody>
      </p:sp>
      <p:sp>
        <p:nvSpPr>
          <p:cNvPr id="7" name="Espaço Reservado para Número de Slide 6"/>
          <p:cNvSpPr>
            <a:spLocks noGrp="1"/>
          </p:cNvSpPr>
          <p:nvPr>
            <p:ph type="sldNum" sz="quarter" idx="12"/>
          </p:nvPr>
        </p:nvSpPr>
        <p:spPr/>
        <p:txBody>
          <a:bodyPr/>
          <a:lstStyle>
            <a:lvl1pPr>
              <a:defRPr/>
            </a:lvl1pPr>
          </a:lstStyle>
          <a:p>
            <a:fld id="{1F87EBD5-5187-4376-8078-56CABB3D1FB0}" type="slidenum">
              <a:rPr lang="pt-BR"/>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pt-BR"/>
              <a:t>Clique para editar o estilo do título mestre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endParaRPr lang="pt-B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endParaRPr lang="pt-B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6196C6EA-1403-4A5E-B292-240C1A92C23A}" type="slidenum">
              <a:rPr lang="pt-BR"/>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en.wikipedia.org/wiki/Image:Kant_2.jpg" TargetMode="Externa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hyperlink" Target="http://en.wikipedia.org/wiki/File:Pierre-Simon_Laplace.jp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hyperlink" Target="http://hendrix2.uoregon.edu/~imamura/121/images/collapsing_cloud.mov"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www.solarviews.com/cap/venus/venusvis.htm" TargetMode="External"/><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apod.nasa.gov/apod/image/marsSurface_vk1_big.gif" TargetMode="External"/><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upload.wikimedia.org/wikipedia/commons/b/b8/PIA08440-Mars_Rover_Spirit-Volcanic_Rock_Fragment.jpg"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upload.wikimedia.org/wikipedia/commons/7/75/Olympus_Mons.jpeg" TargetMode="External"/><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gif"/></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upload.wikimedia.org/wikipedia/commons/c/c4/ALH84001.jpg" TargetMode="Externa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upload.wikimedia.org/wikipedia/commons/a/a8/ALH84001_structures.jpg"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upload.wikimedia.org/wikipedia/commons/7/74/NWA869Meteorite.jpg"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upload.wikimedia.org/wikipedia/commons/3/3c/Chondrules_grassland_1.jpg"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6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upload.wikimedia.org/wikipedia/commons/6/62/Galilean_satellites.jpg" TargetMode="Externa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upload.wikimedia.org/wikipedia/commons/0/0e/Saturn_HST_2004-03-22.jpg" TargetMode="Externa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6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hyperlink" Target="http://upload.wikimedia.org/wikipedia/commons/d/df/Comet-Hale-Bopp-29-03-1997_hires_adj.jpg" TargetMode="External"/><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7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83568" y="4581128"/>
            <a:ext cx="1656184" cy="1077218"/>
          </a:xfrm>
          <a:prstGeom prst="rect">
            <a:avLst/>
          </a:prstGeom>
          <a:noFill/>
          <a:ln w="9525">
            <a:noFill/>
            <a:miter lim="800000"/>
            <a:headEnd/>
            <a:tailEnd/>
          </a:ln>
        </p:spPr>
        <p:txBody>
          <a:bodyPr wrap="square" anchor="b">
            <a:spAutoFit/>
          </a:bodyPr>
          <a:lstStyle/>
          <a:p>
            <a:pPr algn="r"/>
            <a:r>
              <a:rPr lang="pt-BR" sz="3200" b="0" dirty="0">
                <a:latin typeface="Calibri" pitchFamily="34" charset="0"/>
                <a:cs typeface="Calibri" pitchFamily="34" charset="0"/>
              </a:rPr>
              <a:t>sistema solar </a:t>
            </a:r>
          </a:p>
        </p:txBody>
      </p:sp>
      <p:sp>
        <p:nvSpPr>
          <p:cNvPr id="2056" name="Rectangle 8"/>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2057" name="Rectangle 9"/>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sp>
        <p:nvSpPr>
          <p:cNvPr id="2071" name="Rectangle 23"/>
          <p:cNvSpPr>
            <a:spLocks noChangeArrowheads="1"/>
          </p:cNvSpPr>
          <p:nvPr/>
        </p:nvSpPr>
        <p:spPr bwMode="auto">
          <a:xfrm>
            <a:off x="114300" y="6249988"/>
            <a:ext cx="3924300" cy="304800"/>
          </a:xfrm>
          <a:prstGeom prst="rect">
            <a:avLst/>
          </a:prstGeom>
          <a:noFill/>
          <a:ln w="9525">
            <a:noFill/>
            <a:miter lim="800000"/>
            <a:headEnd/>
            <a:tailEnd/>
          </a:ln>
        </p:spPr>
        <p:txBody>
          <a:bodyPr/>
          <a:lstStyle/>
          <a:p>
            <a:pPr marL="342900" indent="-342900">
              <a:spcBef>
                <a:spcPct val="20000"/>
              </a:spcBef>
            </a:pPr>
            <a:r>
              <a:rPr lang="pt-BR" sz="1200" b="0">
                <a:latin typeface="Calibri" pitchFamily="34" charset="0"/>
                <a:cs typeface="Calibri" pitchFamily="34" charset="0"/>
              </a:rPr>
              <a:t>Fábio R. D. de Andrade, Instituto de Geociências </a:t>
            </a:r>
          </a:p>
        </p:txBody>
      </p:sp>
      <p:pic>
        <p:nvPicPr>
          <p:cNvPr id="2072" name="Picture 24" descr="pedaco1"/>
          <p:cNvPicPr>
            <a:picLocks noChangeAspect="1" noChangeArrowheads="1"/>
          </p:cNvPicPr>
          <p:nvPr/>
        </p:nvPicPr>
        <p:blipFill>
          <a:blip r:embed="rId2" cstate="print"/>
          <a:srcRect/>
          <a:stretch>
            <a:fillRect/>
          </a:stretch>
        </p:blipFill>
        <p:spPr bwMode="auto">
          <a:xfrm>
            <a:off x="4495800" y="6021388"/>
            <a:ext cx="4419600" cy="523875"/>
          </a:xfrm>
          <a:prstGeom prst="rect">
            <a:avLst/>
          </a:prstGeom>
          <a:noFill/>
        </p:spPr>
      </p:pic>
      <p:pic>
        <p:nvPicPr>
          <p:cNvPr id="1026" name="Picture 2" descr="https://66.media.tumblr.com/a377e7733f835d513cfae570c643cc79/tumblr_mp2zd5uZvF1qbpwkro1_4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466349"/>
            <a:ext cx="5077544" cy="5014076"/>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rot="16200000">
            <a:off x="6622449" y="3013502"/>
            <a:ext cx="4572000" cy="400110"/>
          </a:xfrm>
          <a:prstGeom prst="rect">
            <a:avLst/>
          </a:prstGeom>
        </p:spPr>
        <p:txBody>
          <a:bodyPr>
            <a:spAutoFit/>
          </a:bodyPr>
          <a:lstStyle/>
          <a:p>
            <a:r>
              <a:rPr lang="pt-BR" sz="1000" b="0"/>
              <a:t>https://infinity-imagined.tumblr.com/post/54065841977/the-gravitational-orbit-of-any-moon-planet-star</a:t>
            </a:r>
          </a:p>
        </p:txBody>
      </p:sp>
    </p:spTree>
    <p:extLst>
      <p:ext uri="{BB962C8B-B14F-4D97-AF65-F5344CB8AC3E}">
        <p14:creationId xmlns:p14="http://schemas.microsoft.com/office/powerpoint/2010/main" val="11442869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9" name="Rectangle 7"/>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289800" name="Rectangle 8"/>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sp>
        <p:nvSpPr>
          <p:cNvPr id="3" name="CaixaDeTexto 2"/>
          <p:cNvSpPr txBox="1"/>
          <p:nvPr/>
        </p:nvSpPr>
        <p:spPr>
          <a:xfrm rot="16200000">
            <a:off x="7114304" y="3145696"/>
            <a:ext cx="3649845" cy="338554"/>
          </a:xfrm>
          <a:prstGeom prst="rect">
            <a:avLst/>
          </a:prstGeom>
          <a:noFill/>
        </p:spPr>
        <p:txBody>
          <a:bodyPr wrap="none" rtlCol="0">
            <a:spAutoFit/>
          </a:bodyPr>
          <a:lstStyle/>
          <a:p>
            <a:r>
              <a:rPr lang="pt-BR" b="0"/>
              <a:t>http://www.stsci.edu/~volk/features1.html</a:t>
            </a:r>
          </a:p>
        </p:txBody>
      </p:sp>
      <p:pic>
        <p:nvPicPr>
          <p:cNvPr id="5122" name="Picture 2" descr="http://www.stsci.edu/~volk/silicate.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417756"/>
            <a:ext cx="7344816" cy="5675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3820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37923" name="Rectangle 3"/>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2050" name="Picture 2" descr="https://upload.wikimedia.org/wikipedia/commons/thumb/d/d4/Sun_poster.svg/1280px-Sun_poster.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8" y="980729"/>
            <a:ext cx="9073006" cy="4536504"/>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4283968" y="6381328"/>
            <a:ext cx="4806280" cy="276999"/>
          </a:xfrm>
          <a:prstGeom prst="rect">
            <a:avLst/>
          </a:prstGeom>
        </p:spPr>
        <p:txBody>
          <a:bodyPr wrap="square">
            <a:spAutoFit/>
          </a:bodyPr>
          <a:lstStyle/>
          <a:p>
            <a:r>
              <a:rPr lang="pt-BR" sz="1200" b="0"/>
              <a:t>https://en.wikipedia.org/wiki/Stellar_structure#/media/File:Sun_poster.svg</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2298" y="188640"/>
            <a:ext cx="2647950"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62686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8" name="Rectangle 4"/>
          <p:cNvSpPr>
            <a:spLocks noChangeArrowheads="1"/>
          </p:cNvSpPr>
          <p:nvPr/>
        </p:nvSpPr>
        <p:spPr bwMode="auto">
          <a:xfrm>
            <a:off x="323850" y="750659"/>
            <a:ext cx="3744913" cy="4708981"/>
          </a:xfrm>
          <a:prstGeom prst="rect">
            <a:avLst/>
          </a:prstGeom>
          <a:noFill/>
          <a:ln w="9525" algn="ctr">
            <a:noFill/>
            <a:miter lim="800000"/>
            <a:headEnd/>
            <a:tailEnd/>
          </a:ln>
          <a:effectLst/>
        </p:spPr>
        <p:txBody>
          <a:bodyPr anchor="ctr">
            <a:spAutoFit/>
          </a:bodyPr>
          <a:lstStyle/>
          <a:p>
            <a:pPr algn="l"/>
            <a:r>
              <a:rPr lang="pt-BR" sz="2000" b="0">
                <a:latin typeface="Calibri" pitchFamily="34" charset="0"/>
                <a:cs typeface="Calibri" pitchFamily="34" charset="0"/>
              </a:rPr>
              <a:t>gradiente geotérmico no proto-sistema Solar </a:t>
            </a:r>
          </a:p>
          <a:p>
            <a:pPr algn="l"/>
            <a:endParaRPr lang="pt-BR" sz="2000" b="0">
              <a:latin typeface="Calibri" pitchFamily="34" charset="0"/>
              <a:cs typeface="Calibri" pitchFamily="34" charset="0"/>
            </a:endParaRPr>
          </a:p>
          <a:p>
            <a:pPr algn="l"/>
            <a:r>
              <a:rPr lang="pt-BR" sz="2000" b="0">
                <a:latin typeface="Calibri" pitchFamily="34" charset="0"/>
                <a:cs typeface="Calibri" pitchFamily="34" charset="0"/>
              </a:rPr>
              <a:t>três zonas concêntricas</a:t>
            </a:r>
          </a:p>
          <a:p>
            <a:pPr algn="l"/>
            <a:endParaRPr lang="pt-BR" sz="2000" b="0">
              <a:latin typeface="Calibri" pitchFamily="34" charset="0"/>
              <a:cs typeface="Calibri" pitchFamily="34" charset="0"/>
            </a:endParaRPr>
          </a:p>
          <a:p>
            <a:pPr algn="l"/>
            <a:r>
              <a:rPr lang="pt-BR" sz="2000">
                <a:latin typeface="Calibri" pitchFamily="34" charset="0"/>
                <a:cs typeface="Calibri" pitchFamily="34" charset="0"/>
              </a:rPr>
              <a:t>interna</a:t>
            </a:r>
            <a:r>
              <a:rPr lang="pt-BR" sz="2000" b="0">
                <a:latin typeface="Calibri" pitchFamily="34" charset="0"/>
                <a:cs typeface="Calibri" pitchFamily="34" charset="0"/>
              </a:rPr>
              <a:t> – planetas rochosos (elementos leves varridos pelo vento solar)</a:t>
            </a:r>
          </a:p>
          <a:p>
            <a:pPr algn="l"/>
            <a:endParaRPr lang="pt-BR" sz="2000" b="0">
              <a:latin typeface="Calibri" pitchFamily="34" charset="0"/>
              <a:cs typeface="Calibri" pitchFamily="34" charset="0"/>
            </a:endParaRPr>
          </a:p>
          <a:p>
            <a:pPr algn="l"/>
            <a:r>
              <a:rPr lang="pt-BR" sz="2000">
                <a:latin typeface="Calibri" pitchFamily="34" charset="0"/>
                <a:cs typeface="Calibri" pitchFamily="34" charset="0"/>
              </a:rPr>
              <a:t>intermediária</a:t>
            </a:r>
            <a:r>
              <a:rPr lang="pt-BR" sz="2000" b="0">
                <a:latin typeface="Calibri" pitchFamily="34" charset="0"/>
                <a:cs typeface="Calibri" pitchFamily="34" charset="0"/>
              </a:rPr>
              <a:t> – planetas gigantes gasosos, H, He</a:t>
            </a:r>
          </a:p>
          <a:p>
            <a:pPr algn="l"/>
            <a:endParaRPr lang="pt-BR" sz="2000" b="0">
              <a:latin typeface="Calibri" pitchFamily="34" charset="0"/>
              <a:cs typeface="Calibri" pitchFamily="34" charset="0"/>
            </a:endParaRPr>
          </a:p>
          <a:p>
            <a:pPr algn="l"/>
            <a:r>
              <a:rPr lang="pt-BR" sz="2000">
                <a:latin typeface="Calibri" pitchFamily="34" charset="0"/>
                <a:cs typeface="Calibri" pitchFamily="34" charset="0"/>
              </a:rPr>
              <a:t>externa</a:t>
            </a:r>
            <a:r>
              <a:rPr lang="pt-BR" sz="2000" b="0">
                <a:latin typeface="Calibri" pitchFamily="34" charset="0"/>
                <a:cs typeface="Calibri" pitchFamily="34" charset="0"/>
              </a:rPr>
              <a:t> – cometas e planetas anões, gelo, H, He, metano, amônia</a:t>
            </a:r>
            <a:endParaRPr lang="pt-BR" sz="2000">
              <a:latin typeface="Calibri" pitchFamily="34" charset="0"/>
              <a:cs typeface="Calibri" pitchFamily="34" charset="0"/>
            </a:endParaRPr>
          </a:p>
        </p:txBody>
      </p:sp>
      <p:pic>
        <p:nvPicPr>
          <p:cNvPr id="282630" name="Picture 6" descr="Outersolarsystem_objectpositions_labels_comp"/>
          <p:cNvPicPr>
            <a:picLocks noChangeAspect="1" noChangeArrowheads="1"/>
          </p:cNvPicPr>
          <p:nvPr/>
        </p:nvPicPr>
        <p:blipFill>
          <a:blip r:embed="rId2" cstate="print"/>
          <a:srcRect/>
          <a:stretch>
            <a:fillRect/>
          </a:stretch>
        </p:blipFill>
        <p:spPr bwMode="auto">
          <a:xfrm>
            <a:off x="4284663" y="1052513"/>
            <a:ext cx="4559300" cy="4471987"/>
          </a:xfrm>
          <a:prstGeom prst="rect">
            <a:avLst/>
          </a:prstGeom>
          <a:noFill/>
        </p:spPr>
      </p:pic>
      <p:sp>
        <p:nvSpPr>
          <p:cNvPr id="282631" name="Rectangle 7"/>
          <p:cNvSpPr>
            <a:spLocks noChangeArrowheads="1"/>
          </p:cNvSpPr>
          <p:nvPr/>
        </p:nvSpPr>
        <p:spPr bwMode="auto">
          <a:xfrm>
            <a:off x="6542088" y="5661025"/>
            <a:ext cx="2351087" cy="336550"/>
          </a:xfrm>
          <a:prstGeom prst="rect">
            <a:avLst/>
          </a:prstGeom>
          <a:noFill/>
          <a:ln w="9525" algn="ctr">
            <a:noFill/>
            <a:miter lim="800000"/>
            <a:headEnd/>
            <a:tailEnd/>
          </a:ln>
          <a:effectLst/>
        </p:spPr>
        <p:txBody>
          <a:bodyPr wrap="none">
            <a:spAutoFit/>
          </a:bodyPr>
          <a:lstStyle/>
          <a:p>
            <a:r>
              <a:rPr lang="pt-BR" b="0"/>
              <a:t>cinturão de Kuiper (verde)</a:t>
            </a:r>
            <a:endParaRPr lang="en-US" b="0"/>
          </a:p>
        </p:txBody>
      </p:sp>
      <p:sp>
        <p:nvSpPr>
          <p:cNvPr id="282632" name="Rectangle 8"/>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282633" name="Rectangle 9"/>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73" name="Rectangle 9"/>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18474" name="Rectangle 10"/>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19458" name="Picture 2" descr="http://www.astronomynotes.com/solarsys/planet-cor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678" y="1196752"/>
            <a:ext cx="7076706" cy="4248472"/>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rot="16200000">
            <a:off x="6611996" y="3136613"/>
            <a:ext cx="4572000" cy="276999"/>
          </a:xfrm>
          <a:prstGeom prst="rect">
            <a:avLst/>
          </a:prstGeom>
        </p:spPr>
        <p:txBody>
          <a:bodyPr>
            <a:spAutoFit/>
          </a:bodyPr>
          <a:lstStyle/>
          <a:p>
            <a:r>
              <a:rPr lang="pt-BR" sz="1200" b="0"/>
              <a:t>http://www.astronomynotes.com/solarsys/planet-cores.png</a:t>
            </a:r>
          </a:p>
        </p:txBody>
      </p:sp>
    </p:spTree>
    <p:extLst>
      <p:ext uri="{BB962C8B-B14F-4D97-AF65-F5344CB8AC3E}">
        <p14:creationId xmlns:p14="http://schemas.microsoft.com/office/powerpoint/2010/main" val="20976141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8" name="Rectangle 4"/>
          <p:cNvSpPr>
            <a:spLocks noChangeArrowheads="1"/>
          </p:cNvSpPr>
          <p:nvPr/>
        </p:nvSpPr>
        <p:spPr bwMode="auto">
          <a:xfrm>
            <a:off x="323850" y="116632"/>
            <a:ext cx="5616302" cy="707886"/>
          </a:xfrm>
          <a:prstGeom prst="rect">
            <a:avLst/>
          </a:prstGeom>
          <a:noFill/>
          <a:ln w="9525" algn="ctr">
            <a:noFill/>
            <a:miter lim="800000"/>
            <a:headEnd/>
            <a:tailEnd/>
          </a:ln>
          <a:effectLst/>
        </p:spPr>
        <p:txBody>
          <a:bodyPr wrap="square" anchor="ctr">
            <a:spAutoFit/>
          </a:bodyPr>
          <a:lstStyle/>
          <a:p>
            <a:pPr algn="l"/>
            <a:r>
              <a:rPr lang="pt-BR" sz="2000" b="0">
                <a:latin typeface="Calibri" pitchFamily="34" charset="0"/>
                <a:cs typeface="Calibri" pitchFamily="34" charset="0"/>
              </a:rPr>
              <a:t>gradiente </a:t>
            </a:r>
            <a:r>
              <a:rPr lang="pt-BR" sz="2000" b="0" dirty="0">
                <a:latin typeface="Calibri" pitchFamily="34" charset="0"/>
                <a:cs typeface="Calibri" pitchFamily="34" charset="0"/>
              </a:rPr>
              <a:t>térmico no </a:t>
            </a:r>
            <a:r>
              <a:rPr lang="pt-BR" sz="2000" b="0" dirty="0" err="1">
                <a:latin typeface="Calibri" pitchFamily="34" charset="0"/>
                <a:cs typeface="Calibri" pitchFamily="34" charset="0"/>
              </a:rPr>
              <a:t>proto-sistema</a:t>
            </a:r>
            <a:r>
              <a:rPr lang="pt-BR" sz="2000" b="0" dirty="0">
                <a:latin typeface="Calibri" pitchFamily="34" charset="0"/>
                <a:cs typeface="Calibri" pitchFamily="34" charset="0"/>
              </a:rPr>
              <a:t> Solar </a:t>
            </a:r>
          </a:p>
          <a:p>
            <a:pPr algn="l"/>
            <a:endParaRPr lang="pt-BR" sz="2000" b="0" dirty="0">
              <a:latin typeface="Calibri" pitchFamily="34" charset="0"/>
              <a:cs typeface="Calibri" pitchFamily="34" charset="0"/>
            </a:endParaRPr>
          </a:p>
        </p:txBody>
      </p:sp>
      <p:sp>
        <p:nvSpPr>
          <p:cNvPr id="282632" name="Rectangle 8"/>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282633" name="Rectangle 9"/>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4351" y="429678"/>
            <a:ext cx="6934033" cy="6312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ixaDeTexto 6"/>
          <p:cNvSpPr txBox="1"/>
          <p:nvPr/>
        </p:nvSpPr>
        <p:spPr>
          <a:xfrm rot="16200000">
            <a:off x="7731203" y="5331843"/>
            <a:ext cx="2416047" cy="338554"/>
          </a:xfrm>
          <a:prstGeom prst="rect">
            <a:avLst/>
          </a:prstGeom>
          <a:noFill/>
        </p:spPr>
        <p:txBody>
          <a:bodyPr wrap="none" rtlCol="0">
            <a:spAutoFit/>
          </a:bodyPr>
          <a:lstStyle/>
          <a:p>
            <a:r>
              <a:rPr lang="pt-BR" b="0"/>
              <a:t>Elements Magazine, 2019</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3" name="Rectangle 5"/>
          <p:cNvSpPr>
            <a:spLocks noChangeArrowheads="1"/>
          </p:cNvSpPr>
          <p:nvPr/>
        </p:nvSpPr>
        <p:spPr bwMode="auto">
          <a:xfrm>
            <a:off x="395288" y="257344"/>
            <a:ext cx="7991475" cy="1015663"/>
          </a:xfrm>
          <a:prstGeom prst="rect">
            <a:avLst/>
          </a:prstGeom>
          <a:noFill/>
          <a:ln w="9525" algn="ctr">
            <a:noFill/>
            <a:miter lim="800000"/>
            <a:headEnd/>
            <a:tailEnd/>
          </a:ln>
          <a:effectLst/>
        </p:spPr>
        <p:txBody>
          <a:bodyPr anchor="ctr">
            <a:spAutoFit/>
          </a:bodyPr>
          <a:lstStyle/>
          <a:p>
            <a:pPr algn="just"/>
            <a:r>
              <a:rPr lang="pt-BR" sz="2000" b="0">
                <a:latin typeface="Calibri" pitchFamily="34" charset="0"/>
                <a:cs typeface="Calibri" pitchFamily="34" charset="0"/>
              </a:rPr>
              <a:t>Sol</a:t>
            </a:r>
          </a:p>
          <a:p>
            <a:pPr algn="just"/>
            <a:endParaRPr lang="pt-BR" sz="2000" b="0">
              <a:latin typeface="Calibri" pitchFamily="34" charset="0"/>
              <a:cs typeface="Calibri" pitchFamily="34" charset="0"/>
            </a:endParaRPr>
          </a:p>
          <a:p>
            <a:pPr algn="just"/>
            <a:r>
              <a:rPr lang="pt-BR" sz="2000" b="0">
                <a:latin typeface="Calibri" pitchFamily="34" charset="0"/>
                <a:cs typeface="Calibri" pitchFamily="34" charset="0"/>
              </a:rPr>
              <a:t>99,8 % da massa do Sistema Solar </a:t>
            </a:r>
          </a:p>
        </p:txBody>
      </p:sp>
      <p:sp>
        <p:nvSpPr>
          <p:cNvPr id="283654" name="Rectangle 6"/>
          <p:cNvSpPr>
            <a:spLocks noChangeArrowheads="1"/>
          </p:cNvSpPr>
          <p:nvPr/>
        </p:nvSpPr>
        <p:spPr bwMode="auto">
          <a:xfrm>
            <a:off x="395288" y="1630541"/>
            <a:ext cx="3455987" cy="646331"/>
          </a:xfrm>
          <a:prstGeom prst="rect">
            <a:avLst/>
          </a:prstGeom>
          <a:noFill/>
          <a:ln w="9525" algn="ctr">
            <a:noFill/>
            <a:miter lim="800000"/>
            <a:headEnd/>
            <a:tailEnd/>
          </a:ln>
          <a:effectLst/>
        </p:spPr>
        <p:txBody>
          <a:bodyPr anchor="ctr">
            <a:spAutoFit/>
          </a:bodyPr>
          <a:lstStyle/>
          <a:p>
            <a:pPr algn="l"/>
            <a:r>
              <a:rPr lang="pt-BR" sz="1800" b="0">
                <a:latin typeface="Calibri" pitchFamily="34" charset="0"/>
                <a:cs typeface="Calibri" pitchFamily="34" charset="0"/>
              </a:rPr>
              <a:t>densidade média relativa ≈ 1,41</a:t>
            </a:r>
          </a:p>
          <a:p>
            <a:pPr algn="l"/>
            <a:r>
              <a:rPr lang="pt-BR" sz="1800" b="0">
                <a:latin typeface="Calibri" pitchFamily="34" charset="0"/>
                <a:cs typeface="Calibri" pitchFamily="34" charset="0"/>
              </a:rPr>
              <a:t>densidade do núcleo ≈ 147</a:t>
            </a:r>
          </a:p>
        </p:txBody>
      </p:sp>
      <p:pic>
        <p:nvPicPr>
          <p:cNvPr id="283656" name="Picture 8" descr="Hinode X-Ray Telescope image of the sun"/>
          <p:cNvPicPr>
            <a:picLocks noChangeAspect="1" noChangeArrowheads="1"/>
          </p:cNvPicPr>
          <p:nvPr/>
        </p:nvPicPr>
        <p:blipFill>
          <a:blip r:embed="rId2" cstate="print"/>
          <a:srcRect/>
          <a:stretch>
            <a:fillRect/>
          </a:stretch>
        </p:blipFill>
        <p:spPr bwMode="auto">
          <a:xfrm>
            <a:off x="4067944" y="260648"/>
            <a:ext cx="4914900" cy="5200650"/>
          </a:xfrm>
          <a:prstGeom prst="rect">
            <a:avLst/>
          </a:prstGeom>
          <a:noFill/>
        </p:spPr>
      </p:pic>
      <p:sp>
        <p:nvSpPr>
          <p:cNvPr id="283657" name="Rectangle 9"/>
          <p:cNvSpPr>
            <a:spLocks noChangeArrowheads="1"/>
          </p:cNvSpPr>
          <p:nvPr/>
        </p:nvSpPr>
        <p:spPr bwMode="auto">
          <a:xfrm>
            <a:off x="395288" y="5607050"/>
            <a:ext cx="8675687" cy="923330"/>
          </a:xfrm>
          <a:prstGeom prst="rect">
            <a:avLst/>
          </a:prstGeom>
          <a:noFill/>
          <a:ln w="9525" algn="ctr">
            <a:noFill/>
            <a:miter lim="800000"/>
            <a:headEnd/>
            <a:tailEnd/>
          </a:ln>
          <a:effectLst/>
        </p:spPr>
        <p:txBody>
          <a:bodyPr>
            <a:spAutoFit/>
          </a:bodyPr>
          <a:lstStyle/>
          <a:p>
            <a:pPr algn="l"/>
            <a:r>
              <a:rPr lang="pt-BR" sz="1800" b="0">
                <a:solidFill>
                  <a:srgbClr val="0000FF"/>
                </a:solidFill>
                <a:latin typeface="Calibri" pitchFamily="34" charset="0"/>
                <a:cs typeface="Calibri" pitchFamily="34" charset="0"/>
              </a:rPr>
              <a:t>a cada segundo o Sol converte ~ 700 milhões de toneladas de H </a:t>
            </a:r>
          </a:p>
          <a:p>
            <a:pPr algn="l"/>
            <a:r>
              <a:rPr lang="pt-BR" sz="1800" b="0">
                <a:solidFill>
                  <a:srgbClr val="0000FF"/>
                </a:solidFill>
                <a:latin typeface="Calibri" pitchFamily="34" charset="0"/>
                <a:cs typeface="Calibri" pitchFamily="34" charset="0"/>
              </a:rPr>
              <a:t>em 695 milhões de toneladas de He + energia equivalente a 5 milhões de toneladas</a:t>
            </a:r>
          </a:p>
          <a:p>
            <a:pPr algn="l"/>
            <a:r>
              <a:rPr lang="pt-BR" sz="1800" b="0" i="1">
                <a:solidFill>
                  <a:srgbClr val="FF0000"/>
                </a:solidFill>
                <a:latin typeface="Calibri" pitchFamily="34" charset="0"/>
                <a:cs typeface="Calibri" pitchFamily="34" charset="0"/>
              </a:rPr>
              <a:t>E</a:t>
            </a:r>
            <a:r>
              <a:rPr lang="pt-BR" sz="1800" b="0">
                <a:solidFill>
                  <a:srgbClr val="FF0000"/>
                </a:solidFill>
                <a:latin typeface="Calibri" pitchFamily="34" charset="0"/>
                <a:cs typeface="Calibri" pitchFamily="34" charset="0"/>
              </a:rPr>
              <a:t> = </a:t>
            </a:r>
            <a:r>
              <a:rPr lang="pt-BR" sz="1800" b="0" i="1">
                <a:solidFill>
                  <a:srgbClr val="FF0000"/>
                </a:solidFill>
                <a:latin typeface="Calibri" pitchFamily="34" charset="0"/>
                <a:cs typeface="Calibri" pitchFamily="34" charset="0"/>
              </a:rPr>
              <a:t>mc</a:t>
            </a:r>
            <a:r>
              <a:rPr lang="pt-BR" sz="1800" b="0" baseline="30000">
                <a:solidFill>
                  <a:srgbClr val="FF0000"/>
                </a:solidFill>
                <a:latin typeface="Calibri" pitchFamily="34" charset="0"/>
                <a:cs typeface="Calibri" pitchFamily="34" charset="0"/>
              </a:rPr>
              <a:t>2</a:t>
            </a:r>
            <a:endParaRPr lang="en-US" sz="1800" b="0" baseline="30000">
              <a:solidFill>
                <a:srgbClr val="FF0000"/>
              </a:solidFill>
              <a:latin typeface="Calibri" pitchFamily="34" charset="0"/>
              <a:cs typeface="Calibri" pitchFamily="34" charset="0"/>
            </a:endParaRPr>
          </a:p>
        </p:txBody>
      </p:sp>
      <p:sp>
        <p:nvSpPr>
          <p:cNvPr id="283658" name="Rectangle 10"/>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283659" name="Rectangle 11"/>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37923" name="Rectangle 3"/>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sp>
        <p:nvSpPr>
          <p:cNvPr id="8" name="Rectangle 5"/>
          <p:cNvSpPr>
            <a:spLocks noChangeArrowheads="1"/>
          </p:cNvSpPr>
          <p:nvPr/>
        </p:nvSpPr>
        <p:spPr bwMode="auto">
          <a:xfrm>
            <a:off x="323528" y="332656"/>
            <a:ext cx="7991475" cy="400110"/>
          </a:xfrm>
          <a:prstGeom prst="rect">
            <a:avLst/>
          </a:prstGeom>
          <a:noFill/>
          <a:ln w="9525" algn="ctr">
            <a:noFill/>
            <a:miter lim="800000"/>
            <a:headEnd/>
            <a:tailEnd/>
          </a:ln>
          <a:effectLst/>
        </p:spPr>
        <p:txBody>
          <a:bodyPr anchor="ctr">
            <a:spAutoFit/>
          </a:bodyPr>
          <a:lstStyle/>
          <a:p>
            <a:pPr algn="just"/>
            <a:r>
              <a:rPr lang="pt-BR" sz="2000" b="0">
                <a:latin typeface="Calibri" pitchFamily="34" charset="0"/>
                <a:cs typeface="Calibri" pitchFamily="34" charset="0"/>
              </a:rPr>
              <a:t>superfície do Sol  </a:t>
            </a:r>
          </a:p>
        </p:txBody>
      </p:sp>
      <p:pic>
        <p:nvPicPr>
          <p:cNvPr id="1028" name="Picture 4" descr="https://upload.wikimedia.org/wikipedia/commons/d/da/171879main_LimbFlareJan12_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591" y="836712"/>
            <a:ext cx="7440761" cy="5224677"/>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203547" y="6156593"/>
            <a:ext cx="8784976" cy="584775"/>
          </a:xfrm>
          <a:prstGeom prst="rect">
            <a:avLst/>
          </a:prstGeom>
        </p:spPr>
        <p:txBody>
          <a:bodyPr wrap="square">
            <a:spAutoFit/>
          </a:bodyPr>
          <a:lstStyle/>
          <a:p>
            <a:pPr algn="l"/>
            <a:r>
              <a:rPr lang="en-US" b="0">
                <a:latin typeface="Calibri" panose="020F0502020204030204" pitchFamily="34" charset="0"/>
                <a:cs typeface="Calibri" panose="020F0502020204030204" pitchFamily="34" charset="0"/>
              </a:rPr>
              <a:t>filamentos de plasma conectando regiões de polaridades magnéticas distintas</a:t>
            </a:r>
          </a:p>
          <a:p>
            <a:pPr algn="l"/>
            <a:r>
              <a:rPr lang="en-US" b="0">
                <a:latin typeface="Calibri" panose="020F0502020204030204" pitchFamily="34" charset="0"/>
                <a:cs typeface="Calibri" panose="020F0502020204030204" pitchFamily="34" charset="0"/>
              </a:rPr>
              <a:t>Telescópio Solar Óptico (Hinode), 12/01/2007</a:t>
            </a:r>
            <a:endParaRPr lang="pt-BR">
              <a:latin typeface="Calibri" panose="020F0502020204030204" pitchFamily="34" charset="0"/>
              <a:cs typeface="Calibri" panose="020F0502020204030204" pitchFamily="34" charset="0"/>
            </a:endParaRP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33068"/>
            <a:ext cx="4499992" cy="3231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37923" name="Rectangle 3"/>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6146" name="Picture 2" descr="https://upload.wikimedia.org/wikipedia/commons/thumb/a/a3/Giant_prominence_on_the_sun_erupted.jpg/1024px-Giant_prominence_on_the_sun_erupt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14209"/>
            <a:ext cx="9001000" cy="5063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5884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7" name="Rectangle 5"/>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40998" name="Rectangle 6"/>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sp>
        <p:nvSpPr>
          <p:cNvPr id="341002" name="Rectangle 10"/>
          <p:cNvSpPr>
            <a:spLocks noChangeArrowheads="1"/>
          </p:cNvSpPr>
          <p:nvPr/>
        </p:nvSpPr>
        <p:spPr bwMode="auto">
          <a:xfrm>
            <a:off x="299641" y="5229200"/>
            <a:ext cx="8658150" cy="1338828"/>
          </a:xfrm>
          <a:prstGeom prst="rect">
            <a:avLst/>
          </a:prstGeom>
          <a:noFill/>
          <a:ln w="9525" algn="ctr">
            <a:noFill/>
            <a:miter lim="800000"/>
            <a:headEnd/>
            <a:tailEnd/>
          </a:ln>
          <a:effectLst/>
        </p:spPr>
        <p:txBody>
          <a:bodyPr wrap="square" anchor="ctr">
            <a:spAutoFit/>
          </a:bodyPr>
          <a:lstStyle/>
          <a:p>
            <a:pPr algn="l">
              <a:lnSpc>
                <a:spcPct val="150000"/>
              </a:lnSpc>
            </a:pPr>
            <a:r>
              <a:rPr lang="pt-BR" sz="1800" b="0">
                <a:latin typeface="Calibri" pitchFamily="34" charset="0"/>
                <a:cs typeface="Calibri" pitchFamily="34" charset="0"/>
              </a:rPr>
              <a:t>1.000.000 a 2.000.000 °C </a:t>
            </a:r>
          </a:p>
          <a:p>
            <a:pPr algn="l">
              <a:lnSpc>
                <a:spcPct val="150000"/>
              </a:lnSpc>
            </a:pPr>
            <a:r>
              <a:rPr lang="pt-BR" sz="1800" b="0" i="1">
                <a:latin typeface="Calibri" pitchFamily="34" charset="0"/>
                <a:cs typeface="Calibri" pitchFamily="34" charset="0"/>
              </a:rPr>
              <a:t>n </a:t>
            </a:r>
            <a:r>
              <a:rPr lang="pt-BR" sz="1800" b="0">
                <a:latin typeface="Calibri" pitchFamily="34" charset="0"/>
                <a:cs typeface="Calibri" pitchFamily="34" charset="0"/>
              </a:rPr>
              <a:t>10</a:t>
            </a:r>
            <a:r>
              <a:rPr lang="pt-BR" sz="1800" b="0" baseline="30000">
                <a:latin typeface="Calibri" pitchFamily="34" charset="0"/>
                <a:cs typeface="Calibri" pitchFamily="34" charset="0"/>
              </a:rPr>
              <a:t>6</a:t>
            </a:r>
            <a:r>
              <a:rPr lang="pt-BR" sz="1800" b="0">
                <a:latin typeface="Calibri" pitchFamily="34" charset="0"/>
                <a:cs typeface="Calibri" pitchFamily="34" charset="0"/>
              </a:rPr>
              <a:t> toneladas de matéria</a:t>
            </a:r>
          </a:p>
          <a:p>
            <a:pPr algn="l">
              <a:lnSpc>
                <a:spcPct val="150000"/>
              </a:lnSpc>
            </a:pPr>
            <a:r>
              <a:rPr lang="pt-BR" sz="1800" b="0">
                <a:latin typeface="Calibri" pitchFamily="34" charset="0"/>
                <a:cs typeface="Calibri" pitchFamily="34" charset="0"/>
              </a:rPr>
              <a:t>velocidade entre 300 e 900 km/s</a:t>
            </a:r>
          </a:p>
        </p:txBody>
      </p:sp>
      <p:pic>
        <p:nvPicPr>
          <p:cNvPr id="2050" name="Picture 2" descr="https://i.imgur.com/portidk.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196752"/>
            <a:ext cx="6465566" cy="363364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0"/>
          <p:cNvSpPr>
            <a:spLocks noChangeArrowheads="1"/>
          </p:cNvSpPr>
          <p:nvPr/>
        </p:nvSpPr>
        <p:spPr bwMode="auto">
          <a:xfrm>
            <a:off x="306338" y="332656"/>
            <a:ext cx="8658150" cy="400110"/>
          </a:xfrm>
          <a:prstGeom prst="rect">
            <a:avLst/>
          </a:prstGeom>
          <a:noFill/>
          <a:ln w="9525" algn="ctr">
            <a:noFill/>
            <a:miter lim="800000"/>
            <a:headEnd/>
            <a:tailEnd/>
          </a:ln>
          <a:effectLst/>
        </p:spPr>
        <p:txBody>
          <a:bodyPr wrap="square" anchor="ctr">
            <a:spAutoFit/>
          </a:bodyPr>
          <a:lstStyle/>
          <a:p>
            <a:pPr algn="l"/>
            <a:r>
              <a:rPr lang="pt-BR" sz="2000" b="0">
                <a:latin typeface="Calibri" pitchFamily="34" charset="0"/>
                <a:cs typeface="Calibri" pitchFamily="34" charset="0"/>
              </a:rPr>
              <a:t>Corona solar</a:t>
            </a:r>
          </a:p>
        </p:txBody>
      </p:sp>
    </p:spTree>
    <p:extLst>
      <p:ext uri="{BB962C8B-B14F-4D97-AF65-F5344CB8AC3E}">
        <p14:creationId xmlns:p14="http://schemas.microsoft.com/office/powerpoint/2010/main" val="14065271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37923" name="Rectangle 3"/>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sp>
        <p:nvSpPr>
          <p:cNvPr id="8" name="Rectangle 5"/>
          <p:cNvSpPr>
            <a:spLocks noChangeArrowheads="1"/>
          </p:cNvSpPr>
          <p:nvPr/>
        </p:nvSpPr>
        <p:spPr bwMode="auto">
          <a:xfrm>
            <a:off x="323528" y="332656"/>
            <a:ext cx="7991475" cy="400110"/>
          </a:xfrm>
          <a:prstGeom prst="rect">
            <a:avLst/>
          </a:prstGeom>
          <a:noFill/>
          <a:ln w="9525" algn="ctr">
            <a:noFill/>
            <a:miter lim="800000"/>
            <a:headEnd/>
            <a:tailEnd/>
          </a:ln>
          <a:effectLst/>
        </p:spPr>
        <p:txBody>
          <a:bodyPr anchor="ctr">
            <a:spAutoFit/>
          </a:bodyPr>
          <a:lstStyle/>
          <a:p>
            <a:pPr algn="just"/>
            <a:r>
              <a:rPr lang="pt-BR" sz="2000" b="0">
                <a:latin typeface="Calibri" pitchFamily="34" charset="0"/>
                <a:cs typeface="Calibri" pitchFamily="34" charset="0"/>
              </a:rPr>
              <a:t>manchas solares</a:t>
            </a: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72122"/>
            <a:ext cx="4254717" cy="4261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382452"/>
            <a:ext cx="4299638" cy="4338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ixaDeTexto 1"/>
          <p:cNvSpPr txBox="1"/>
          <p:nvPr/>
        </p:nvSpPr>
        <p:spPr>
          <a:xfrm>
            <a:off x="403384" y="5877272"/>
            <a:ext cx="1552028" cy="338554"/>
          </a:xfrm>
          <a:prstGeom prst="rect">
            <a:avLst/>
          </a:prstGeom>
          <a:noFill/>
        </p:spPr>
        <p:txBody>
          <a:bodyPr wrap="none" rtlCol="0">
            <a:spAutoFit/>
          </a:bodyPr>
          <a:lstStyle/>
          <a:p>
            <a:r>
              <a:rPr lang="pt-BR" b="0">
                <a:latin typeface="Calibri" panose="020F0502020204030204" pitchFamily="34" charset="0"/>
                <a:cs typeface="Calibri" panose="020F0502020204030204" pitchFamily="34" charset="0"/>
              </a:rPr>
              <a:t>Galileu, sec. XVII</a:t>
            </a:r>
          </a:p>
        </p:txBody>
      </p:sp>
      <p:sp>
        <p:nvSpPr>
          <p:cNvPr id="13" name="CaixaDeTexto 12"/>
          <p:cNvSpPr txBox="1"/>
          <p:nvPr/>
        </p:nvSpPr>
        <p:spPr>
          <a:xfrm>
            <a:off x="4581579" y="5877272"/>
            <a:ext cx="1646605" cy="338554"/>
          </a:xfrm>
          <a:prstGeom prst="rect">
            <a:avLst/>
          </a:prstGeom>
          <a:noFill/>
        </p:spPr>
        <p:txBody>
          <a:bodyPr wrap="none" rtlCol="0">
            <a:spAutoFit/>
          </a:bodyPr>
          <a:lstStyle/>
          <a:p>
            <a:r>
              <a:rPr lang="pt-BR" b="0">
                <a:latin typeface="Calibri" panose="020F0502020204030204" pitchFamily="34" charset="0"/>
                <a:cs typeface="Calibri" panose="020F0502020204030204" pitchFamily="34" charset="0"/>
              </a:rPr>
              <a:t>Soho-NASA, 2003</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8" name="Rectangle 4"/>
          <p:cNvSpPr>
            <a:spLocks noChangeArrowheads="1"/>
          </p:cNvSpPr>
          <p:nvPr/>
        </p:nvSpPr>
        <p:spPr bwMode="auto">
          <a:xfrm>
            <a:off x="238125" y="209070"/>
            <a:ext cx="8424863" cy="437043"/>
          </a:xfrm>
          <a:prstGeom prst="rect">
            <a:avLst/>
          </a:prstGeom>
          <a:noFill/>
          <a:ln w="9525">
            <a:noFill/>
            <a:miter lim="800000"/>
            <a:headEnd/>
            <a:tailEnd/>
          </a:ln>
        </p:spPr>
        <p:txBody>
          <a:bodyPr anchor="b">
            <a:spAutoFit/>
          </a:bodyPr>
          <a:lstStyle/>
          <a:p>
            <a:pPr algn="l">
              <a:lnSpc>
                <a:spcPct val="120000"/>
              </a:lnSpc>
            </a:pPr>
            <a:r>
              <a:rPr lang="en-US" sz="2000" b="0">
                <a:solidFill>
                  <a:schemeClr val="tx2"/>
                </a:solidFill>
                <a:latin typeface="Calibri" pitchFamily="34" charset="0"/>
                <a:cs typeface="Calibri" pitchFamily="34" charset="0"/>
              </a:rPr>
              <a:t>Origem do Sistema Solar: modelo Kant-Laplace</a:t>
            </a:r>
            <a:endParaRPr lang="pt-BR" sz="2000" b="0">
              <a:solidFill>
                <a:schemeClr val="tx2"/>
              </a:solidFill>
              <a:latin typeface="Calibri" pitchFamily="34" charset="0"/>
              <a:cs typeface="Calibri" pitchFamily="34" charset="0"/>
            </a:endParaRPr>
          </a:p>
        </p:txBody>
      </p:sp>
      <p:sp>
        <p:nvSpPr>
          <p:cNvPr id="287749" name="Text Box 5"/>
          <p:cNvSpPr txBox="1">
            <a:spLocks noChangeArrowheads="1"/>
          </p:cNvSpPr>
          <p:nvPr/>
        </p:nvSpPr>
        <p:spPr bwMode="auto">
          <a:xfrm>
            <a:off x="6732245" y="2636912"/>
            <a:ext cx="2162964" cy="307777"/>
          </a:xfrm>
          <a:prstGeom prst="rect">
            <a:avLst/>
          </a:prstGeom>
          <a:noFill/>
          <a:ln w="9525" algn="ctr">
            <a:noFill/>
            <a:miter lim="800000"/>
            <a:headEnd/>
            <a:tailEnd/>
          </a:ln>
          <a:effectLst/>
        </p:spPr>
        <p:txBody>
          <a:bodyPr wrap="none">
            <a:spAutoFit/>
          </a:bodyPr>
          <a:lstStyle/>
          <a:p>
            <a:r>
              <a:rPr lang="pt-BR" sz="1400" b="0">
                <a:latin typeface="Calibri" pitchFamily="34" charset="0"/>
                <a:cs typeface="Calibri" pitchFamily="34" charset="0"/>
              </a:rPr>
              <a:t>Immanuel Kant, 1724-1804</a:t>
            </a:r>
            <a:endParaRPr lang="en-US" sz="1400" b="0">
              <a:latin typeface="Calibri" pitchFamily="34" charset="0"/>
              <a:cs typeface="Calibri" pitchFamily="34" charset="0"/>
            </a:endParaRPr>
          </a:p>
        </p:txBody>
      </p:sp>
      <p:pic>
        <p:nvPicPr>
          <p:cNvPr id="287753" name="Picture 9" descr="Kant_2">
            <a:hlinkClick r:id="rId2" tooltip="Kant 2.jpg"/>
          </p:cNvPr>
          <p:cNvPicPr>
            <a:picLocks noChangeAspect="1" noChangeArrowheads="1"/>
          </p:cNvPicPr>
          <p:nvPr/>
        </p:nvPicPr>
        <p:blipFill>
          <a:blip r:embed="rId3" cstate="print"/>
          <a:srcRect/>
          <a:stretch>
            <a:fillRect/>
          </a:stretch>
        </p:blipFill>
        <p:spPr bwMode="auto">
          <a:xfrm>
            <a:off x="6886515" y="188641"/>
            <a:ext cx="1854424" cy="2448272"/>
          </a:xfrm>
          <a:prstGeom prst="rect">
            <a:avLst/>
          </a:prstGeom>
          <a:noFill/>
        </p:spPr>
      </p:pic>
      <p:sp>
        <p:nvSpPr>
          <p:cNvPr id="287754" name="Rectangle 10"/>
          <p:cNvSpPr>
            <a:spLocks noChangeArrowheads="1"/>
          </p:cNvSpPr>
          <p:nvPr/>
        </p:nvSpPr>
        <p:spPr bwMode="auto">
          <a:xfrm>
            <a:off x="227236" y="1196752"/>
            <a:ext cx="6577012" cy="4662815"/>
          </a:xfrm>
          <a:prstGeom prst="rect">
            <a:avLst/>
          </a:prstGeom>
          <a:noFill/>
          <a:ln w="9525" algn="ctr">
            <a:noFill/>
            <a:miter lim="800000"/>
            <a:headEnd/>
            <a:tailEnd/>
          </a:ln>
          <a:effectLst/>
        </p:spPr>
        <p:txBody>
          <a:bodyPr anchor="ctr">
            <a:spAutoFit/>
          </a:bodyPr>
          <a:lstStyle/>
          <a:p>
            <a:pPr algn="l">
              <a:lnSpc>
                <a:spcPct val="150000"/>
              </a:lnSpc>
            </a:pPr>
            <a:r>
              <a:rPr lang="pt-BR" sz="1800" b="0" dirty="0">
                <a:latin typeface="Calibri" pitchFamily="34" charset="0"/>
                <a:cs typeface="Calibri" pitchFamily="34" charset="0"/>
              </a:rPr>
              <a:t>hipótese </a:t>
            </a:r>
            <a:r>
              <a:rPr lang="pt-BR" sz="1800" b="0" dirty="0">
                <a:solidFill>
                  <a:srgbClr val="0000FF"/>
                </a:solidFill>
                <a:latin typeface="Calibri" pitchFamily="34" charset="0"/>
                <a:cs typeface="Calibri" pitchFamily="34" charset="0"/>
              </a:rPr>
              <a:t>condensação uma nebulosa </a:t>
            </a:r>
          </a:p>
          <a:p>
            <a:pPr algn="l">
              <a:lnSpc>
                <a:spcPct val="150000"/>
              </a:lnSpc>
            </a:pPr>
            <a:r>
              <a:rPr lang="en-US" sz="1800" b="0" dirty="0">
                <a:latin typeface="Calibri" pitchFamily="34" charset="0"/>
                <a:cs typeface="Calibri" pitchFamily="34" charset="0"/>
              </a:rPr>
              <a:t>1734, Emanuel Swedenborg</a:t>
            </a:r>
          </a:p>
          <a:p>
            <a:pPr algn="l">
              <a:lnSpc>
                <a:spcPct val="150000"/>
              </a:lnSpc>
            </a:pPr>
            <a:endParaRPr lang="en-US" sz="1800" b="0" dirty="0">
              <a:latin typeface="Calibri" pitchFamily="34" charset="0"/>
              <a:cs typeface="Calibri" pitchFamily="34" charset="0"/>
            </a:endParaRPr>
          </a:p>
          <a:p>
            <a:pPr algn="l">
              <a:lnSpc>
                <a:spcPct val="150000"/>
              </a:lnSpc>
            </a:pPr>
            <a:r>
              <a:rPr lang="en-US" sz="1800" b="0" dirty="0" err="1">
                <a:latin typeface="Calibri" pitchFamily="34" charset="0"/>
                <a:cs typeface="Calibri" pitchFamily="34" charset="0"/>
              </a:rPr>
              <a:t>elaborada</a:t>
            </a:r>
            <a:r>
              <a:rPr lang="en-US" sz="1800" b="0" dirty="0">
                <a:latin typeface="Calibri" pitchFamily="34" charset="0"/>
                <a:cs typeface="Calibri" pitchFamily="34" charset="0"/>
              </a:rPr>
              <a:t> e </a:t>
            </a:r>
            <a:r>
              <a:rPr lang="en-US" sz="1800" b="0" dirty="0" err="1">
                <a:latin typeface="Calibri" pitchFamily="34" charset="0"/>
                <a:cs typeface="Calibri" pitchFamily="34" charset="0"/>
              </a:rPr>
              <a:t>expandida</a:t>
            </a:r>
            <a:r>
              <a:rPr lang="en-US" sz="1800" b="0" dirty="0">
                <a:latin typeface="Calibri" pitchFamily="34" charset="0"/>
                <a:cs typeface="Calibri" pitchFamily="34" charset="0"/>
              </a:rPr>
              <a:t> </a:t>
            </a:r>
            <a:r>
              <a:rPr lang="en-US" sz="1800" b="0" dirty="0" err="1">
                <a:latin typeface="Calibri" pitchFamily="34" charset="0"/>
                <a:cs typeface="Calibri" pitchFamily="34" charset="0"/>
              </a:rPr>
              <a:t>por</a:t>
            </a:r>
            <a:r>
              <a:rPr lang="en-US" sz="1800" b="0" dirty="0">
                <a:latin typeface="Calibri" pitchFamily="34" charset="0"/>
                <a:cs typeface="Calibri" pitchFamily="34" charset="0"/>
              </a:rPr>
              <a:t> Immanuel Kant in 1755</a:t>
            </a:r>
          </a:p>
          <a:p>
            <a:pPr algn="l">
              <a:lnSpc>
                <a:spcPct val="150000"/>
              </a:lnSpc>
            </a:pPr>
            <a:endParaRPr lang="en-US" sz="1800" b="0" dirty="0">
              <a:latin typeface="Calibri" pitchFamily="34" charset="0"/>
              <a:cs typeface="Calibri" pitchFamily="34" charset="0"/>
            </a:endParaRPr>
          </a:p>
          <a:p>
            <a:pPr algn="l">
              <a:lnSpc>
                <a:spcPct val="150000"/>
              </a:lnSpc>
            </a:pPr>
            <a:r>
              <a:rPr lang="en-US" sz="1800" b="0" dirty="0" err="1">
                <a:latin typeface="Calibri" pitchFamily="34" charset="0"/>
                <a:cs typeface="Calibri" pitchFamily="34" charset="0"/>
              </a:rPr>
              <a:t>teoria</a:t>
            </a:r>
            <a:r>
              <a:rPr lang="en-US" sz="1800" b="0" dirty="0">
                <a:latin typeface="Calibri" pitchFamily="34" charset="0"/>
                <a:cs typeface="Calibri" pitchFamily="34" charset="0"/>
              </a:rPr>
              <a:t> </a:t>
            </a:r>
            <a:r>
              <a:rPr lang="en-US" sz="1800" b="0" dirty="0" err="1">
                <a:latin typeface="Calibri" pitchFamily="34" charset="0"/>
                <a:cs typeface="Calibri" pitchFamily="34" charset="0"/>
              </a:rPr>
              <a:t>proposta</a:t>
            </a:r>
            <a:r>
              <a:rPr lang="en-US" sz="1800" b="0" dirty="0">
                <a:latin typeface="Calibri" pitchFamily="34" charset="0"/>
                <a:cs typeface="Calibri" pitchFamily="34" charset="0"/>
              </a:rPr>
              <a:t> </a:t>
            </a:r>
            <a:r>
              <a:rPr lang="en-US" sz="1800" b="0" dirty="0" err="1">
                <a:latin typeface="Calibri" pitchFamily="34" charset="0"/>
                <a:cs typeface="Calibri" pitchFamily="34" charset="0"/>
              </a:rPr>
              <a:t>independentemente</a:t>
            </a:r>
            <a:r>
              <a:rPr lang="en-US" sz="1800" b="0" dirty="0">
                <a:latin typeface="Calibri" pitchFamily="34" charset="0"/>
                <a:cs typeface="Calibri" pitchFamily="34" charset="0"/>
              </a:rPr>
              <a:t> </a:t>
            </a:r>
          </a:p>
          <a:p>
            <a:pPr algn="l">
              <a:lnSpc>
                <a:spcPct val="150000"/>
              </a:lnSpc>
            </a:pPr>
            <a:r>
              <a:rPr lang="en-US" sz="1800" b="0" dirty="0" err="1">
                <a:latin typeface="Calibri" pitchFamily="34" charset="0"/>
                <a:cs typeface="Calibri" pitchFamily="34" charset="0"/>
              </a:rPr>
              <a:t>por</a:t>
            </a:r>
            <a:r>
              <a:rPr lang="en-US" sz="1800" b="0" dirty="0">
                <a:latin typeface="Calibri" pitchFamily="34" charset="0"/>
                <a:cs typeface="Calibri" pitchFamily="34" charset="0"/>
              </a:rPr>
              <a:t> Pierre-Simon Laplace </a:t>
            </a:r>
            <a:r>
              <a:rPr lang="en-US" sz="1800" b="0" dirty="0" err="1">
                <a:latin typeface="Calibri" pitchFamily="34" charset="0"/>
                <a:cs typeface="Calibri" pitchFamily="34" charset="0"/>
              </a:rPr>
              <a:t>em</a:t>
            </a:r>
            <a:r>
              <a:rPr lang="en-US" sz="1800" b="0" dirty="0">
                <a:latin typeface="Calibri" pitchFamily="34" charset="0"/>
                <a:cs typeface="Calibri" pitchFamily="34" charset="0"/>
              </a:rPr>
              <a:t> 1796</a:t>
            </a:r>
            <a:endParaRPr lang="pt-BR" sz="1800" b="0" dirty="0">
              <a:latin typeface="Calibri" pitchFamily="34" charset="0"/>
              <a:cs typeface="Calibri" pitchFamily="34" charset="0"/>
            </a:endParaRPr>
          </a:p>
          <a:p>
            <a:pPr algn="l">
              <a:lnSpc>
                <a:spcPct val="150000"/>
              </a:lnSpc>
            </a:pPr>
            <a:endParaRPr lang="pt-BR" sz="1800" b="0" dirty="0">
              <a:latin typeface="Calibri" pitchFamily="34" charset="0"/>
              <a:cs typeface="Calibri" pitchFamily="34" charset="0"/>
            </a:endParaRPr>
          </a:p>
          <a:p>
            <a:pPr algn="l">
              <a:lnSpc>
                <a:spcPct val="150000"/>
              </a:lnSpc>
            </a:pPr>
            <a:r>
              <a:rPr lang="en-US" sz="1800" b="0" dirty="0" err="1">
                <a:latin typeface="Calibri" pitchFamily="34" charset="0"/>
                <a:cs typeface="Calibri" pitchFamily="34" charset="0"/>
              </a:rPr>
              <a:t>inicialmente</a:t>
            </a:r>
            <a:r>
              <a:rPr lang="en-US" sz="1800" b="0" dirty="0">
                <a:latin typeface="Calibri" pitchFamily="34" charset="0"/>
                <a:cs typeface="Calibri" pitchFamily="34" charset="0"/>
              </a:rPr>
              <a:t> </a:t>
            </a:r>
            <a:r>
              <a:rPr lang="en-US" sz="1800" b="0" dirty="0" err="1">
                <a:latin typeface="Calibri" pitchFamily="34" charset="0"/>
                <a:cs typeface="Calibri" pitchFamily="34" charset="0"/>
              </a:rPr>
              <a:t>em</a:t>
            </a:r>
            <a:r>
              <a:rPr lang="en-US" sz="1800" b="0" dirty="0">
                <a:latin typeface="Calibri" pitchFamily="34" charset="0"/>
                <a:cs typeface="Calibri" pitchFamily="34" charset="0"/>
              </a:rPr>
              <a:t> </a:t>
            </a:r>
            <a:r>
              <a:rPr lang="en-US" sz="1800" b="0" dirty="0" err="1">
                <a:latin typeface="Calibri" pitchFamily="34" charset="0"/>
                <a:cs typeface="Calibri" pitchFamily="34" charset="0"/>
              </a:rPr>
              <a:t>movimento</a:t>
            </a:r>
            <a:r>
              <a:rPr lang="en-US" sz="1800" b="0" dirty="0">
                <a:latin typeface="Calibri" pitchFamily="34" charset="0"/>
                <a:cs typeface="Calibri" pitchFamily="34" charset="0"/>
              </a:rPr>
              <a:t> circular lento</a:t>
            </a:r>
          </a:p>
          <a:p>
            <a:pPr algn="l">
              <a:lnSpc>
                <a:spcPct val="150000"/>
              </a:lnSpc>
            </a:pPr>
            <a:r>
              <a:rPr lang="en-US" sz="1800" b="0" dirty="0">
                <a:latin typeface="Calibri" pitchFamily="34" charset="0"/>
                <a:cs typeface="Calibri" pitchFamily="34" charset="0"/>
              </a:rPr>
              <a:t>a </a:t>
            </a:r>
            <a:r>
              <a:rPr lang="en-US" sz="1800" b="0" dirty="0" err="1">
                <a:latin typeface="Calibri" pitchFamily="34" charset="0"/>
                <a:cs typeface="Calibri" pitchFamily="34" charset="0"/>
              </a:rPr>
              <a:t>nebulosa</a:t>
            </a:r>
            <a:r>
              <a:rPr lang="en-US" sz="1800" b="0" dirty="0">
                <a:latin typeface="Calibri" pitchFamily="34" charset="0"/>
                <a:cs typeface="Calibri" pitchFamily="34" charset="0"/>
              </a:rPr>
              <a:t> </a:t>
            </a:r>
            <a:r>
              <a:rPr lang="en-US" sz="1800" b="0" dirty="0" err="1">
                <a:latin typeface="Calibri" pitchFamily="34" charset="0"/>
                <a:cs typeface="Calibri" pitchFamily="34" charset="0"/>
              </a:rPr>
              <a:t>sofre</a:t>
            </a:r>
            <a:r>
              <a:rPr lang="en-US" sz="1800" b="0" dirty="0">
                <a:latin typeface="Calibri" pitchFamily="34" charset="0"/>
                <a:cs typeface="Calibri" pitchFamily="34" charset="0"/>
              </a:rPr>
              <a:t> </a:t>
            </a:r>
            <a:r>
              <a:rPr lang="en-US" sz="1800" b="0" dirty="0" err="1">
                <a:latin typeface="Calibri" pitchFamily="34" charset="0"/>
                <a:cs typeface="Calibri" pitchFamily="34" charset="0"/>
              </a:rPr>
              <a:t>colapso</a:t>
            </a:r>
            <a:r>
              <a:rPr lang="en-US" sz="1800" b="0" dirty="0">
                <a:latin typeface="Calibri" pitchFamily="34" charset="0"/>
                <a:cs typeface="Calibri" pitchFamily="34" charset="0"/>
              </a:rPr>
              <a:t> </a:t>
            </a:r>
            <a:r>
              <a:rPr lang="en-US" sz="1800" b="0" dirty="0" err="1">
                <a:latin typeface="Calibri" pitchFamily="34" charset="0"/>
                <a:cs typeface="Calibri" pitchFamily="34" charset="0"/>
              </a:rPr>
              <a:t>gravitacional</a:t>
            </a:r>
            <a:r>
              <a:rPr lang="en-US" sz="1800" b="0" dirty="0">
                <a:latin typeface="Calibri" pitchFamily="34" charset="0"/>
                <a:cs typeface="Calibri" pitchFamily="34" charset="0"/>
              </a:rPr>
              <a:t> </a:t>
            </a:r>
          </a:p>
          <a:p>
            <a:pPr algn="l">
              <a:lnSpc>
                <a:spcPct val="150000"/>
              </a:lnSpc>
            </a:pPr>
            <a:r>
              <a:rPr lang="en-US" sz="1800" b="0" dirty="0">
                <a:latin typeface="Calibri" pitchFamily="34" charset="0"/>
                <a:cs typeface="Calibri" pitchFamily="34" charset="0"/>
              </a:rPr>
              <a:t>se </a:t>
            </a:r>
            <a:r>
              <a:rPr lang="en-US" sz="1800" b="0" dirty="0" err="1">
                <a:latin typeface="Calibri" pitchFamily="34" charset="0"/>
                <a:cs typeface="Calibri" pitchFamily="34" charset="0"/>
              </a:rPr>
              <a:t>torna</a:t>
            </a:r>
            <a:r>
              <a:rPr lang="en-US" sz="1800" b="0" dirty="0">
                <a:latin typeface="Calibri" pitchFamily="34" charset="0"/>
                <a:cs typeface="Calibri" pitchFamily="34" charset="0"/>
              </a:rPr>
              <a:t> </a:t>
            </a:r>
            <a:r>
              <a:rPr lang="en-US" sz="1800" b="0" dirty="0" err="1">
                <a:latin typeface="Calibri" pitchFamily="34" charset="0"/>
                <a:cs typeface="Calibri" pitchFamily="34" charset="0"/>
              </a:rPr>
              <a:t>mais</a:t>
            </a:r>
            <a:r>
              <a:rPr lang="en-US" sz="1800" b="0" dirty="0">
                <a:latin typeface="Calibri" pitchFamily="34" charset="0"/>
                <a:cs typeface="Calibri" pitchFamily="34" charset="0"/>
              </a:rPr>
              <a:t> </a:t>
            </a:r>
            <a:r>
              <a:rPr lang="en-US" sz="1800" b="0" dirty="0" err="1">
                <a:latin typeface="Calibri" pitchFamily="34" charset="0"/>
                <a:cs typeface="Calibri" pitchFamily="34" charset="0"/>
              </a:rPr>
              <a:t>densa</a:t>
            </a:r>
            <a:r>
              <a:rPr lang="en-US" sz="1800" b="0" dirty="0">
                <a:latin typeface="Calibri" pitchFamily="34" charset="0"/>
                <a:cs typeface="Calibri" pitchFamily="34" charset="0"/>
              </a:rPr>
              <a:t> </a:t>
            </a:r>
            <a:r>
              <a:rPr lang="en-US" sz="1800" b="0" dirty="0" err="1">
                <a:latin typeface="Calibri" pitchFamily="34" charset="0"/>
                <a:cs typeface="Calibri" pitchFamily="34" charset="0"/>
              </a:rPr>
              <a:t>achatada</a:t>
            </a:r>
            <a:r>
              <a:rPr lang="en-US" sz="1800" b="0" dirty="0">
                <a:latin typeface="Calibri" pitchFamily="34" charset="0"/>
                <a:cs typeface="Calibri" pitchFamily="34" charset="0"/>
              </a:rPr>
              <a:t> e com </a:t>
            </a:r>
            <a:r>
              <a:rPr lang="en-US" sz="1800" b="0" dirty="0" err="1">
                <a:latin typeface="Calibri" pitchFamily="34" charset="0"/>
                <a:cs typeface="Calibri" pitchFamily="34" charset="0"/>
              </a:rPr>
              <a:t>velocidade</a:t>
            </a:r>
            <a:r>
              <a:rPr lang="en-US" sz="1800" b="0" dirty="0">
                <a:latin typeface="Calibri" pitchFamily="34" charset="0"/>
                <a:cs typeface="Calibri" pitchFamily="34" charset="0"/>
              </a:rPr>
              <a:t> angular </a:t>
            </a:r>
            <a:r>
              <a:rPr lang="en-US" sz="1800" b="0" dirty="0" err="1">
                <a:latin typeface="Calibri" pitchFamily="34" charset="0"/>
                <a:cs typeface="Calibri" pitchFamily="34" charset="0"/>
              </a:rPr>
              <a:t>maior</a:t>
            </a:r>
            <a:endParaRPr lang="en-US" sz="1800" b="0" dirty="0">
              <a:latin typeface="Calibri" pitchFamily="34" charset="0"/>
              <a:cs typeface="Calibri" pitchFamily="34" charset="0"/>
            </a:endParaRPr>
          </a:p>
        </p:txBody>
      </p:sp>
      <p:sp>
        <p:nvSpPr>
          <p:cNvPr id="287755" name="Rectangle 11"/>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287756" name="Rectangle 12"/>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62466" name="Picture 2" descr="http://upload.wikimedia.org/wikipedia/commons/thumb/e/e3/Pierre-Simon_Laplace.jpg/250px-Pierre-Simon_Laplace.jpg">
            <a:hlinkClick r:id="rId4"/>
          </p:cNvPr>
          <p:cNvPicPr>
            <a:picLocks noChangeAspect="1" noChangeArrowheads="1"/>
          </p:cNvPicPr>
          <p:nvPr/>
        </p:nvPicPr>
        <p:blipFill>
          <a:blip r:embed="rId5" cstate="print"/>
          <a:srcRect/>
          <a:stretch>
            <a:fillRect/>
          </a:stretch>
        </p:blipFill>
        <p:spPr bwMode="auto">
          <a:xfrm>
            <a:off x="6894707" y="3501008"/>
            <a:ext cx="1838041" cy="2448272"/>
          </a:xfrm>
          <a:prstGeom prst="rect">
            <a:avLst/>
          </a:prstGeom>
          <a:noFill/>
        </p:spPr>
      </p:pic>
      <p:sp>
        <p:nvSpPr>
          <p:cNvPr id="10" name="Text Box 5"/>
          <p:cNvSpPr txBox="1">
            <a:spLocks noChangeArrowheads="1"/>
          </p:cNvSpPr>
          <p:nvPr/>
        </p:nvSpPr>
        <p:spPr bwMode="auto">
          <a:xfrm>
            <a:off x="6525137" y="6001543"/>
            <a:ext cx="2577180" cy="307777"/>
          </a:xfrm>
          <a:prstGeom prst="rect">
            <a:avLst/>
          </a:prstGeom>
          <a:noFill/>
          <a:ln w="9525" algn="ctr">
            <a:noFill/>
            <a:miter lim="800000"/>
            <a:headEnd/>
            <a:tailEnd/>
          </a:ln>
          <a:effectLst/>
        </p:spPr>
        <p:txBody>
          <a:bodyPr wrap="none">
            <a:spAutoFit/>
          </a:bodyPr>
          <a:lstStyle/>
          <a:p>
            <a:r>
              <a:rPr lang="pt-BR" sz="1400" b="0">
                <a:latin typeface="Calibri" pitchFamily="34" charset="0"/>
                <a:cs typeface="Calibri" pitchFamily="34" charset="0"/>
              </a:rPr>
              <a:t>Pierre Simon Laplace, 1749-1827</a:t>
            </a:r>
            <a:endParaRPr lang="en-US" sz="1400" b="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37923" name="Rectangle 3"/>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sp>
        <p:nvSpPr>
          <p:cNvPr id="8" name="Rectangle 5"/>
          <p:cNvSpPr>
            <a:spLocks noChangeArrowheads="1"/>
          </p:cNvSpPr>
          <p:nvPr/>
        </p:nvSpPr>
        <p:spPr bwMode="auto">
          <a:xfrm>
            <a:off x="323528" y="332656"/>
            <a:ext cx="7991475" cy="400110"/>
          </a:xfrm>
          <a:prstGeom prst="rect">
            <a:avLst/>
          </a:prstGeom>
          <a:noFill/>
          <a:ln w="9525" algn="ctr">
            <a:noFill/>
            <a:miter lim="800000"/>
            <a:headEnd/>
            <a:tailEnd/>
          </a:ln>
          <a:effectLst/>
        </p:spPr>
        <p:txBody>
          <a:bodyPr anchor="ctr">
            <a:spAutoFit/>
          </a:bodyPr>
          <a:lstStyle/>
          <a:p>
            <a:pPr algn="just"/>
            <a:r>
              <a:rPr lang="pt-BR" sz="2000" b="0">
                <a:latin typeface="Calibri" pitchFamily="34" charset="0"/>
                <a:cs typeface="Calibri" pitchFamily="34" charset="0"/>
              </a:rPr>
              <a:t>superfície do Sol  </a:t>
            </a:r>
          </a:p>
        </p:txBody>
      </p:sp>
      <p:sp>
        <p:nvSpPr>
          <p:cNvPr id="9" name="Rectangle 6"/>
          <p:cNvSpPr>
            <a:spLocks noChangeArrowheads="1"/>
          </p:cNvSpPr>
          <p:nvPr/>
        </p:nvSpPr>
        <p:spPr bwMode="auto">
          <a:xfrm>
            <a:off x="395288" y="1065510"/>
            <a:ext cx="3455987" cy="923330"/>
          </a:xfrm>
          <a:prstGeom prst="rect">
            <a:avLst/>
          </a:prstGeom>
          <a:noFill/>
          <a:ln w="9525" algn="ctr">
            <a:noFill/>
            <a:miter lim="800000"/>
            <a:headEnd/>
            <a:tailEnd/>
          </a:ln>
          <a:effectLst/>
        </p:spPr>
        <p:txBody>
          <a:bodyPr anchor="ctr">
            <a:spAutoFit/>
          </a:bodyPr>
          <a:lstStyle/>
          <a:p>
            <a:pPr algn="l"/>
            <a:r>
              <a:rPr lang="pt-BR" sz="1800" b="0">
                <a:latin typeface="Calibri" pitchFamily="34" charset="0"/>
                <a:cs typeface="Calibri" pitchFamily="34" charset="0"/>
              </a:rPr>
              <a:t>manchas solares </a:t>
            </a:r>
          </a:p>
          <a:p>
            <a:pPr algn="l"/>
            <a:r>
              <a:rPr lang="pt-BR" sz="1800" b="0">
                <a:latin typeface="Calibri" pitchFamily="34" charset="0"/>
                <a:cs typeface="Calibri" pitchFamily="34" charset="0"/>
              </a:rPr>
              <a:t>	</a:t>
            </a:r>
            <a:r>
              <a:rPr lang="pt-BR" sz="1800" b="0" i="1">
                <a:latin typeface="Calibri" pitchFamily="34" charset="0"/>
                <a:cs typeface="Calibri" pitchFamily="34" charset="0"/>
              </a:rPr>
              <a:t>umbra</a:t>
            </a:r>
            <a:r>
              <a:rPr lang="pt-BR" sz="1800" b="0">
                <a:latin typeface="Calibri" pitchFamily="34" charset="0"/>
                <a:cs typeface="Calibri" pitchFamily="34" charset="0"/>
              </a:rPr>
              <a:t>, mais escura</a:t>
            </a:r>
          </a:p>
          <a:p>
            <a:pPr algn="l"/>
            <a:r>
              <a:rPr lang="pt-BR" sz="1800" b="0">
                <a:latin typeface="Calibri" pitchFamily="34" charset="0"/>
                <a:cs typeface="Calibri" pitchFamily="34" charset="0"/>
              </a:rPr>
              <a:t>	</a:t>
            </a:r>
            <a:r>
              <a:rPr lang="pt-BR" sz="1800" b="0" i="1">
                <a:latin typeface="Calibri" pitchFamily="34" charset="0"/>
                <a:cs typeface="Calibri" pitchFamily="34" charset="0"/>
              </a:rPr>
              <a:t>penumbra</a:t>
            </a:r>
            <a:r>
              <a:rPr lang="pt-BR" sz="1800" b="0">
                <a:latin typeface="Calibri" pitchFamily="34" charset="0"/>
                <a:cs typeface="Calibri" pitchFamily="34" charset="0"/>
              </a:rPr>
              <a:t>	</a:t>
            </a:r>
          </a:p>
        </p:txBody>
      </p:sp>
      <p:pic>
        <p:nvPicPr>
          <p:cNvPr id="95234" name="Picture 2" descr="slide42.jpg"/>
          <p:cNvPicPr>
            <a:picLocks noChangeAspect="1" noChangeArrowheads="1"/>
          </p:cNvPicPr>
          <p:nvPr/>
        </p:nvPicPr>
        <p:blipFill>
          <a:blip r:embed="rId2" cstate="print"/>
          <a:srcRect/>
          <a:stretch>
            <a:fillRect/>
          </a:stretch>
        </p:blipFill>
        <p:spPr bwMode="auto">
          <a:xfrm>
            <a:off x="425152" y="2101062"/>
            <a:ext cx="5803032" cy="4352274"/>
          </a:xfrm>
          <a:prstGeom prst="rect">
            <a:avLst/>
          </a:prstGeom>
          <a:noFill/>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3516847"/>
            <a:ext cx="2767583" cy="1520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1913" y="67062"/>
            <a:ext cx="3391322" cy="3401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9620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37923" name="Rectangle 3"/>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sp>
        <p:nvSpPr>
          <p:cNvPr id="8" name="Rectangle 5"/>
          <p:cNvSpPr>
            <a:spLocks noChangeArrowheads="1"/>
          </p:cNvSpPr>
          <p:nvPr/>
        </p:nvSpPr>
        <p:spPr bwMode="auto">
          <a:xfrm>
            <a:off x="323528" y="332656"/>
            <a:ext cx="7991475" cy="400110"/>
          </a:xfrm>
          <a:prstGeom prst="rect">
            <a:avLst/>
          </a:prstGeom>
          <a:noFill/>
          <a:ln w="9525" algn="ctr">
            <a:noFill/>
            <a:miter lim="800000"/>
            <a:headEnd/>
            <a:tailEnd/>
          </a:ln>
          <a:effectLst/>
        </p:spPr>
        <p:txBody>
          <a:bodyPr anchor="ctr">
            <a:spAutoFit/>
          </a:bodyPr>
          <a:lstStyle/>
          <a:p>
            <a:pPr algn="just"/>
            <a:r>
              <a:rPr lang="pt-BR" sz="2000" b="0">
                <a:latin typeface="Calibri" pitchFamily="34" charset="0"/>
                <a:cs typeface="Calibri" pitchFamily="34" charset="0"/>
              </a:rPr>
              <a:t>variação cíclica das manchas solares</a:t>
            </a:r>
          </a:p>
        </p:txBody>
      </p:sp>
      <p:sp>
        <p:nvSpPr>
          <p:cNvPr id="9" name="Rectangle 6"/>
          <p:cNvSpPr>
            <a:spLocks noChangeArrowheads="1"/>
          </p:cNvSpPr>
          <p:nvPr/>
        </p:nvSpPr>
        <p:spPr bwMode="auto">
          <a:xfrm>
            <a:off x="395288" y="980728"/>
            <a:ext cx="4104704" cy="369332"/>
          </a:xfrm>
          <a:prstGeom prst="rect">
            <a:avLst/>
          </a:prstGeom>
          <a:noFill/>
          <a:ln w="9525" algn="ctr">
            <a:noFill/>
            <a:miter lim="800000"/>
            <a:headEnd/>
            <a:tailEnd/>
          </a:ln>
          <a:effectLst/>
        </p:spPr>
        <p:txBody>
          <a:bodyPr wrap="square" anchor="ctr">
            <a:spAutoFit/>
          </a:bodyPr>
          <a:lstStyle/>
          <a:p>
            <a:pPr algn="l"/>
            <a:r>
              <a:rPr lang="pt-BR" sz="1800" b="0">
                <a:latin typeface="Calibri" pitchFamily="34" charset="0"/>
                <a:cs typeface="Calibri" pitchFamily="34" charset="0"/>
              </a:rPr>
              <a:t>ciclos de 11,2 anos (Schwabe, 1844)</a:t>
            </a:r>
          </a:p>
        </p:txBody>
      </p:sp>
      <p:pic>
        <p:nvPicPr>
          <p:cNvPr id="93186" name="Picture 2" descr="http://www.nasa.gov/images/content/144051main_ButterflyDiagramLG.jpg"/>
          <p:cNvPicPr>
            <a:picLocks noChangeAspect="1" noChangeArrowheads="1"/>
          </p:cNvPicPr>
          <p:nvPr/>
        </p:nvPicPr>
        <p:blipFill>
          <a:blip r:embed="rId2" cstate="print"/>
          <a:srcRect/>
          <a:stretch>
            <a:fillRect/>
          </a:stretch>
        </p:blipFill>
        <p:spPr bwMode="auto">
          <a:xfrm>
            <a:off x="395536" y="1340768"/>
            <a:ext cx="8310612" cy="5194133"/>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37923" name="Rectangle 3"/>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sp>
        <p:nvSpPr>
          <p:cNvPr id="8" name="Rectangle 5"/>
          <p:cNvSpPr>
            <a:spLocks noChangeArrowheads="1"/>
          </p:cNvSpPr>
          <p:nvPr/>
        </p:nvSpPr>
        <p:spPr bwMode="auto">
          <a:xfrm>
            <a:off x="323528" y="332656"/>
            <a:ext cx="7991475" cy="400110"/>
          </a:xfrm>
          <a:prstGeom prst="rect">
            <a:avLst/>
          </a:prstGeom>
          <a:noFill/>
          <a:ln w="9525" algn="ctr">
            <a:noFill/>
            <a:miter lim="800000"/>
            <a:headEnd/>
            <a:tailEnd/>
          </a:ln>
          <a:effectLst/>
        </p:spPr>
        <p:txBody>
          <a:bodyPr anchor="ctr">
            <a:spAutoFit/>
          </a:bodyPr>
          <a:lstStyle/>
          <a:p>
            <a:pPr algn="just"/>
            <a:r>
              <a:rPr lang="pt-BR" sz="2000" b="0">
                <a:latin typeface="Calibri" pitchFamily="34" charset="0"/>
                <a:cs typeface="Calibri" pitchFamily="34" charset="0"/>
              </a:rPr>
              <a:t>variação cíclica das manchas solares</a:t>
            </a:r>
          </a:p>
        </p:txBody>
      </p:sp>
      <p:sp>
        <p:nvSpPr>
          <p:cNvPr id="9" name="Rectangle 6"/>
          <p:cNvSpPr>
            <a:spLocks noChangeArrowheads="1"/>
          </p:cNvSpPr>
          <p:nvPr/>
        </p:nvSpPr>
        <p:spPr bwMode="auto">
          <a:xfrm>
            <a:off x="395288" y="980728"/>
            <a:ext cx="4104704" cy="369332"/>
          </a:xfrm>
          <a:prstGeom prst="rect">
            <a:avLst/>
          </a:prstGeom>
          <a:noFill/>
          <a:ln w="9525" algn="ctr">
            <a:noFill/>
            <a:miter lim="800000"/>
            <a:headEnd/>
            <a:tailEnd/>
          </a:ln>
          <a:effectLst/>
        </p:spPr>
        <p:txBody>
          <a:bodyPr wrap="square" anchor="ctr">
            <a:spAutoFit/>
          </a:bodyPr>
          <a:lstStyle/>
          <a:p>
            <a:pPr algn="l"/>
            <a:r>
              <a:rPr lang="pt-BR" sz="1800" b="0">
                <a:latin typeface="Calibri" pitchFamily="34" charset="0"/>
                <a:cs typeface="Calibri" pitchFamily="34" charset="0"/>
              </a:rPr>
              <a:t>ciclos de 11,2 anos (Schwabe, 1844)</a:t>
            </a:r>
          </a:p>
        </p:txBody>
      </p:sp>
      <p:pic>
        <p:nvPicPr>
          <p:cNvPr id="3074" name="Picture 2" descr="https://upload.wikimedia.org/wikipedia/commons/2/28/Sunspot_Number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11" y="2105025"/>
            <a:ext cx="9053393" cy="3772247"/>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6750496" y="6279703"/>
            <a:ext cx="2358008" cy="461665"/>
          </a:xfrm>
          <a:prstGeom prst="rect">
            <a:avLst/>
          </a:prstGeom>
        </p:spPr>
        <p:txBody>
          <a:bodyPr wrap="square">
            <a:spAutoFit/>
          </a:bodyPr>
          <a:lstStyle/>
          <a:p>
            <a:r>
              <a:rPr lang="pt-BR" sz="1200" b="0"/>
              <a:t>https://commons.wikimedia.org/wiki/File:Sunspot_Numbers.png</a:t>
            </a:r>
          </a:p>
        </p:txBody>
      </p:sp>
    </p:spTree>
    <p:extLst>
      <p:ext uri="{BB962C8B-B14F-4D97-AF65-F5344CB8AC3E}">
        <p14:creationId xmlns:p14="http://schemas.microsoft.com/office/powerpoint/2010/main" val="14554380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ChangeArrowheads="1"/>
          </p:cNvSpPr>
          <p:nvPr/>
        </p:nvSpPr>
        <p:spPr bwMode="auto">
          <a:xfrm>
            <a:off x="395288" y="2795588"/>
            <a:ext cx="8415337" cy="457200"/>
          </a:xfrm>
          <a:prstGeom prst="rect">
            <a:avLst/>
          </a:prstGeom>
          <a:noFill/>
          <a:ln w="9525" algn="ctr">
            <a:noFill/>
            <a:miter lim="800000"/>
            <a:headEnd/>
            <a:tailEnd/>
          </a:ln>
          <a:effectLst/>
        </p:spPr>
        <p:txBody>
          <a:bodyPr anchor="ctr">
            <a:spAutoFit/>
          </a:bodyPr>
          <a:lstStyle/>
          <a:p>
            <a:pPr algn="l"/>
            <a:endParaRPr lang="en-US" sz="2400"/>
          </a:p>
        </p:txBody>
      </p:sp>
      <p:sp>
        <p:nvSpPr>
          <p:cNvPr id="342019" name="Rectangle 3"/>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42020" name="Rectangle 4"/>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342025" name="Picture 9" descr="Model of Earth's Magnetosphere"/>
          <p:cNvPicPr>
            <a:picLocks noChangeAspect="1" noChangeArrowheads="1"/>
          </p:cNvPicPr>
          <p:nvPr/>
        </p:nvPicPr>
        <p:blipFill>
          <a:blip r:embed="rId2" cstate="print"/>
          <a:srcRect/>
          <a:stretch>
            <a:fillRect/>
          </a:stretch>
        </p:blipFill>
        <p:spPr bwMode="auto">
          <a:xfrm>
            <a:off x="251520" y="2132856"/>
            <a:ext cx="5195887" cy="2613025"/>
          </a:xfrm>
          <a:prstGeom prst="rect">
            <a:avLst/>
          </a:prstGeom>
          <a:noFill/>
        </p:spPr>
      </p:pic>
      <p:sp>
        <p:nvSpPr>
          <p:cNvPr id="8" name="Rectangle 5"/>
          <p:cNvSpPr>
            <a:spLocks noChangeArrowheads="1"/>
          </p:cNvSpPr>
          <p:nvPr/>
        </p:nvSpPr>
        <p:spPr bwMode="auto">
          <a:xfrm>
            <a:off x="323528" y="332656"/>
            <a:ext cx="7991475" cy="400110"/>
          </a:xfrm>
          <a:prstGeom prst="rect">
            <a:avLst/>
          </a:prstGeom>
          <a:noFill/>
          <a:ln w="9525" algn="ctr">
            <a:noFill/>
            <a:miter lim="800000"/>
            <a:headEnd/>
            <a:tailEnd/>
          </a:ln>
          <a:effectLst/>
        </p:spPr>
        <p:txBody>
          <a:bodyPr anchor="ctr">
            <a:spAutoFit/>
          </a:bodyPr>
          <a:lstStyle/>
          <a:p>
            <a:pPr algn="just"/>
            <a:r>
              <a:rPr lang="pt-BR" sz="2000" b="0">
                <a:latin typeface="Calibri" pitchFamily="34" charset="0"/>
                <a:cs typeface="Calibri" pitchFamily="34" charset="0"/>
              </a:rPr>
              <a:t>Vento solar e auroras polares na Terra</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581" y="1268760"/>
            <a:ext cx="3562350" cy="456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03588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2" name="Rectangle 4"/>
          <p:cNvSpPr>
            <a:spLocks noChangeArrowheads="1"/>
          </p:cNvSpPr>
          <p:nvPr/>
        </p:nvSpPr>
        <p:spPr bwMode="auto">
          <a:xfrm>
            <a:off x="395288" y="2795588"/>
            <a:ext cx="8415337" cy="457200"/>
          </a:xfrm>
          <a:prstGeom prst="rect">
            <a:avLst/>
          </a:prstGeom>
          <a:noFill/>
          <a:ln w="9525" algn="ctr">
            <a:noFill/>
            <a:miter lim="800000"/>
            <a:headEnd/>
            <a:tailEnd/>
          </a:ln>
          <a:effectLst/>
        </p:spPr>
        <p:txBody>
          <a:bodyPr anchor="ctr">
            <a:spAutoFit/>
          </a:bodyPr>
          <a:lstStyle/>
          <a:p>
            <a:pPr algn="l"/>
            <a:endParaRPr lang="en-US" sz="2400"/>
          </a:p>
        </p:txBody>
      </p:sp>
      <p:pic>
        <p:nvPicPr>
          <p:cNvPr id="299019" name="Picture 11" descr="FG22_01"/>
          <p:cNvPicPr>
            <a:picLocks noChangeAspect="1" noChangeArrowheads="1"/>
          </p:cNvPicPr>
          <p:nvPr/>
        </p:nvPicPr>
        <p:blipFill>
          <a:blip r:embed="rId2" cstate="print"/>
          <a:srcRect/>
          <a:stretch>
            <a:fillRect/>
          </a:stretch>
        </p:blipFill>
        <p:spPr bwMode="auto">
          <a:xfrm>
            <a:off x="0" y="1116013"/>
            <a:ext cx="9144000" cy="5132387"/>
          </a:xfrm>
          <a:prstGeom prst="rect">
            <a:avLst/>
          </a:prstGeom>
          <a:noFill/>
        </p:spPr>
      </p:pic>
      <p:sp>
        <p:nvSpPr>
          <p:cNvPr id="299020" name="Rectangle 12"/>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299021" name="Rectangle 13"/>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ChangeArrowheads="1"/>
          </p:cNvSpPr>
          <p:nvPr/>
        </p:nvSpPr>
        <p:spPr bwMode="auto">
          <a:xfrm>
            <a:off x="179388" y="357624"/>
            <a:ext cx="3744912" cy="1631216"/>
          </a:xfrm>
          <a:prstGeom prst="rect">
            <a:avLst/>
          </a:prstGeom>
          <a:noFill/>
          <a:ln w="9525" algn="ctr">
            <a:noFill/>
            <a:miter lim="800000"/>
            <a:headEnd/>
            <a:tailEnd/>
          </a:ln>
          <a:effectLst/>
        </p:spPr>
        <p:txBody>
          <a:bodyPr anchor="ctr">
            <a:spAutoFit/>
          </a:bodyPr>
          <a:lstStyle/>
          <a:p>
            <a:pPr algn="l"/>
            <a:r>
              <a:rPr lang="pt-BR" sz="2000" b="0">
                <a:latin typeface="Calibri" pitchFamily="34" charset="0"/>
                <a:cs typeface="Calibri" pitchFamily="34" charset="0"/>
              </a:rPr>
              <a:t>Sedna</a:t>
            </a:r>
          </a:p>
          <a:p>
            <a:pPr algn="l"/>
            <a:endParaRPr lang="pt-BR" sz="2000" b="0">
              <a:latin typeface="Calibri" pitchFamily="34" charset="0"/>
              <a:cs typeface="Calibri" pitchFamily="34" charset="0"/>
            </a:endParaRPr>
          </a:p>
          <a:p>
            <a:pPr algn="l"/>
            <a:r>
              <a:rPr lang="pt-BR" sz="1800" b="0">
                <a:latin typeface="Calibri" pitchFamily="34" charset="0"/>
                <a:cs typeface="Calibri" pitchFamily="34" charset="0"/>
              </a:rPr>
              <a:t>planetóide </a:t>
            </a:r>
          </a:p>
          <a:p>
            <a:pPr algn="l"/>
            <a:r>
              <a:rPr lang="pt-BR" sz="1800" b="0">
                <a:latin typeface="Calibri" pitchFamily="34" charset="0"/>
                <a:cs typeface="Calibri" pitchFamily="34" charset="0"/>
              </a:rPr>
              <a:t>descoberto em 2003</a:t>
            </a:r>
          </a:p>
          <a:p>
            <a:pPr algn="l"/>
            <a:endParaRPr lang="pt-BR" sz="2000" b="0">
              <a:latin typeface="Calibri" pitchFamily="34" charset="0"/>
              <a:cs typeface="Calibri" pitchFamily="34" charset="0"/>
            </a:endParaRPr>
          </a:p>
        </p:txBody>
      </p:sp>
      <p:pic>
        <p:nvPicPr>
          <p:cNvPr id="338947" name="Picture 3" descr="Oort_cloud_Sedna_orbit"/>
          <p:cNvPicPr>
            <a:picLocks noChangeAspect="1" noChangeArrowheads="1"/>
          </p:cNvPicPr>
          <p:nvPr/>
        </p:nvPicPr>
        <p:blipFill>
          <a:blip r:embed="rId2" cstate="print"/>
          <a:srcRect/>
          <a:stretch>
            <a:fillRect/>
          </a:stretch>
        </p:blipFill>
        <p:spPr bwMode="auto">
          <a:xfrm>
            <a:off x="2411413" y="188913"/>
            <a:ext cx="6408737" cy="6408737"/>
          </a:xfrm>
          <a:prstGeom prst="rect">
            <a:avLst/>
          </a:prstGeom>
          <a:noFill/>
        </p:spPr>
      </p:pic>
      <p:sp>
        <p:nvSpPr>
          <p:cNvPr id="338948" name="Rectangle 4"/>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38949" name="Rectangle 5"/>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sp>
        <p:nvSpPr>
          <p:cNvPr id="338950" name="Rectangle 6"/>
          <p:cNvSpPr>
            <a:spLocks noChangeArrowheads="1"/>
          </p:cNvSpPr>
          <p:nvPr/>
        </p:nvSpPr>
        <p:spPr bwMode="auto">
          <a:xfrm rot="-5400000">
            <a:off x="6969919" y="4487069"/>
            <a:ext cx="3975100" cy="274638"/>
          </a:xfrm>
          <a:prstGeom prst="rect">
            <a:avLst/>
          </a:prstGeom>
          <a:noFill/>
          <a:ln w="9525" algn="ctr">
            <a:noFill/>
            <a:miter lim="800000"/>
            <a:headEnd/>
            <a:tailEnd/>
          </a:ln>
          <a:effectLst/>
        </p:spPr>
        <p:txBody>
          <a:bodyPr wrap="none">
            <a:spAutoFit/>
          </a:bodyPr>
          <a:lstStyle/>
          <a:p>
            <a:r>
              <a:rPr lang="en-US" sz="1200" b="0"/>
              <a:t>http://en.wikipedia.org/wiki/File:Oort_cloud_Sedna_orbit.svg</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3" name="Rectangle 5"/>
          <p:cNvSpPr>
            <a:spLocks noChangeArrowheads="1"/>
          </p:cNvSpPr>
          <p:nvPr/>
        </p:nvSpPr>
        <p:spPr bwMode="auto">
          <a:xfrm>
            <a:off x="250825" y="190277"/>
            <a:ext cx="4824413" cy="1006475"/>
          </a:xfrm>
          <a:prstGeom prst="rect">
            <a:avLst/>
          </a:prstGeom>
          <a:noFill/>
          <a:ln w="9525" algn="ctr">
            <a:noFill/>
            <a:miter lim="800000"/>
            <a:headEnd/>
            <a:tailEnd/>
          </a:ln>
          <a:effectLst/>
        </p:spPr>
        <p:txBody>
          <a:bodyPr anchor="ctr">
            <a:spAutoFit/>
          </a:bodyPr>
          <a:lstStyle/>
          <a:p>
            <a:pPr algn="l"/>
            <a:r>
              <a:rPr lang="pt-BR" sz="2000" b="0">
                <a:latin typeface="Calibri" pitchFamily="34" charset="0"/>
                <a:cs typeface="Calibri" pitchFamily="34" charset="0"/>
              </a:rPr>
              <a:t>Mercúrio </a:t>
            </a:r>
          </a:p>
          <a:p>
            <a:pPr algn="l"/>
            <a:endParaRPr lang="pt-BR" sz="2000" b="0">
              <a:latin typeface="Calibri" pitchFamily="34" charset="0"/>
              <a:cs typeface="Calibri" pitchFamily="34" charset="0"/>
            </a:endParaRPr>
          </a:p>
          <a:p>
            <a:pPr algn="l"/>
            <a:endParaRPr lang="pt-BR" sz="2000" b="0">
              <a:latin typeface="Calibri" pitchFamily="34" charset="0"/>
              <a:cs typeface="Calibri" pitchFamily="34" charset="0"/>
            </a:endParaRPr>
          </a:p>
        </p:txBody>
      </p:sp>
      <p:sp>
        <p:nvSpPr>
          <p:cNvPr id="309254" name="Rectangle 6"/>
          <p:cNvSpPr>
            <a:spLocks noChangeArrowheads="1"/>
          </p:cNvSpPr>
          <p:nvPr/>
        </p:nvSpPr>
        <p:spPr bwMode="auto">
          <a:xfrm>
            <a:off x="277688" y="762744"/>
            <a:ext cx="8686800" cy="3962400"/>
          </a:xfrm>
          <a:prstGeom prst="rect">
            <a:avLst/>
          </a:prstGeom>
          <a:noFill/>
          <a:ln w="9525">
            <a:noFill/>
            <a:miter lim="800000"/>
            <a:headEnd/>
            <a:tailEnd/>
          </a:ln>
          <a:effectLst/>
        </p:spPr>
        <p:txBody>
          <a:bodyPr/>
          <a:lstStyle/>
          <a:p>
            <a:pPr marL="342900" indent="-342900" algn="l">
              <a:lnSpc>
                <a:spcPct val="120000"/>
              </a:lnSpc>
              <a:spcBef>
                <a:spcPct val="20000"/>
              </a:spcBef>
            </a:pPr>
            <a:r>
              <a:rPr lang="en-US" sz="1200" b="0">
                <a:latin typeface="Calibri" pitchFamily="34" charset="0"/>
                <a:cs typeface="Calibri" pitchFamily="34" charset="0"/>
              </a:rPr>
              <a:t>Diâmetro 4.878 km </a:t>
            </a:r>
          </a:p>
          <a:p>
            <a:pPr marL="342900" indent="-342900" algn="l">
              <a:lnSpc>
                <a:spcPct val="120000"/>
              </a:lnSpc>
              <a:spcBef>
                <a:spcPct val="20000"/>
              </a:spcBef>
            </a:pPr>
            <a:r>
              <a:rPr lang="en-US" sz="1200" b="0">
                <a:latin typeface="Calibri" pitchFamily="34" charset="0"/>
                <a:cs typeface="Calibri" pitchFamily="34" charset="0"/>
              </a:rPr>
              <a:t>Massa 0,06 x Terra </a:t>
            </a:r>
          </a:p>
          <a:p>
            <a:pPr marL="342900" indent="-342900" algn="l">
              <a:lnSpc>
                <a:spcPct val="120000"/>
              </a:lnSpc>
              <a:spcBef>
                <a:spcPct val="20000"/>
              </a:spcBef>
            </a:pPr>
            <a:r>
              <a:rPr lang="en-US" sz="1200" b="0">
                <a:latin typeface="Calibri" pitchFamily="34" charset="0"/>
                <a:cs typeface="Calibri" pitchFamily="34" charset="0"/>
              </a:rPr>
              <a:t>Densidade 5,427 kg/m</a:t>
            </a:r>
            <a:r>
              <a:rPr lang="en-US" sz="1200" b="0" baseline="30000">
                <a:latin typeface="Calibri" pitchFamily="34" charset="0"/>
                <a:cs typeface="Calibri" pitchFamily="34" charset="0"/>
              </a:rPr>
              <a:t>3</a:t>
            </a:r>
            <a:endParaRPr lang="en-US" sz="1200" b="0">
              <a:latin typeface="Calibri" pitchFamily="34" charset="0"/>
              <a:cs typeface="Calibri" pitchFamily="34" charset="0"/>
            </a:endParaRPr>
          </a:p>
          <a:p>
            <a:pPr marL="342900" indent="-342900" algn="l">
              <a:lnSpc>
                <a:spcPct val="120000"/>
              </a:lnSpc>
              <a:spcBef>
                <a:spcPct val="20000"/>
              </a:spcBef>
            </a:pPr>
            <a:r>
              <a:rPr lang="en-US" sz="1200" b="0">
                <a:latin typeface="Calibri" pitchFamily="34" charset="0"/>
                <a:cs typeface="Calibri" pitchFamily="34" charset="0"/>
              </a:rPr>
              <a:t>Núcleo líquido de Fe-Ni – produz campo magnético</a:t>
            </a:r>
          </a:p>
          <a:p>
            <a:pPr marL="342900" indent="-342900" algn="l">
              <a:lnSpc>
                <a:spcPct val="120000"/>
              </a:lnSpc>
              <a:spcBef>
                <a:spcPct val="20000"/>
              </a:spcBef>
            </a:pPr>
            <a:r>
              <a:rPr lang="en-US" sz="1200" b="0">
                <a:latin typeface="Calibri" pitchFamily="34" charset="0"/>
                <a:cs typeface="Calibri" pitchFamily="34" charset="0"/>
              </a:rPr>
              <a:t>Manto e crosta rochosos</a:t>
            </a:r>
          </a:p>
          <a:p>
            <a:pPr marL="342900" indent="-342900" algn="l">
              <a:lnSpc>
                <a:spcPct val="120000"/>
              </a:lnSpc>
              <a:spcBef>
                <a:spcPct val="20000"/>
              </a:spcBef>
            </a:pPr>
            <a:r>
              <a:rPr lang="en-US" sz="1200" b="0">
                <a:latin typeface="Calibri" pitchFamily="34" charset="0"/>
                <a:cs typeface="Calibri" pitchFamily="34" charset="0"/>
              </a:rPr>
              <a:t>Sem atmosfera</a:t>
            </a:r>
          </a:p>
          <a:p>
            <a:pPr marL="342900" indent="-342900" algn="l">
              <a:lnSpc>
                <a:spcPct val="120000"/>
              </a:lnSpc>
              <a:spcBef>
                <a:spcPct val="20000"/>
              </a:spcBef>
            </a:pPr>
            <a:r>
              <a:rPr lang="en-US" sz="1200" b="0">
                <a:latin typeface="Calibri" pitchFamily="34" charset="0"/>
                <a:cs typeface="Calibri" pitchFamily="34" charset="0"/>
              </a:rPr>
              <a:t>Superfície coberta por crateras</a:t>
            </a:r>
          </a:p>
          <a:p>
            <a:pPr marL="342900" indent="-342900" algn="l">
              <a:lnSpc>
                <a:spcPct val="120000"/>
              </a:lnSpc>
              <a:spcBef>
                <a:spcPct val="20000"/>
              </a:spcBef>
            </a:pPr>
            <a:r>
              <a:rPr lang="en-US" sz="1200" b="0">
                <a:latin typeface="Calibri" pitchFamily="34" charset="0"/>
                <a:cs typeface="Calibri" pitchFamily="34" charset="0"/>
              </a:rPr>
              <a:t>Inclinação do eixo – 0</a:t>
            </a:r>
            <a:r>
              <a:rPr lang="en-US" sz="1200" b="0" baseline="30000">
                <a:latin typeface="Calibri" pitchFamily="34" charset="0"/>
                <a:cs typeface="Calibri" pitchFamily="34" charset="0"/>
              </a:rPr>
              <a:t>o</a:t>
            </a:r>
          </a:p>
          <a:p>
            <a:pPr marL="342900" indent="-342900" algn="l">
              <a:lnSpc>
                <a:spcPct val="120000"/>
              </a:lnSpc>
              <a:spcBef>
                <a:spcPct val="20000"/>
              </a:spcBef>
            </a:pPr>
            <a:r>
              <a:rPr lang="en-US" sz="1200" b="0">
                <a:latin typeface="Calibri" pitchFamily="34" charset="0"/>
                <a:cs typeface="Calibri" pitchFamily="34" charset="0"/>
              </a:rPr>
              <a:t>Gravidade 3,7 m/s</a:t>
            </a:r>
            <a:r>
              <a:rPr lang="en-US" sz="1200" b="0" baseline="30000">
                <a:latin typeface="Calibri" pitchFamily="34" charset="0"/>
                <a:cs typeface="Calibri" pitchFamily="34" charset="0"/>
              </a:rPr>
              <a:t>2</a:t>
            </a:r>
            <a:r>
              <a:rPr lang="en-US" sz="1200" b="0">
                <a:latin typeface="Calibri" pitchFamily="34" charset="0"/>
                <a:cs typeface="Calibri" pitchFamily="34" charset="0"/>
              </a:rPr>
              <a:t> (0,38 x Terra)</a:t>
            </a:r>
          </a:p>
          <a:p>
            <a:pPr marL="342900" indent="-342900" algn="l">
              <a:lnSpc>
                <a:spcPct val="120000"/>
              </a:lnSpc>
              <a:spcBef>
                <a:spcPct val="20000"/>
              </a:spcBef>
            </a:pPr>
            <a:r>
              <a:rPr lang="en-US" sz="1200" b="0">
                <a:latin typeface="Calibri" pitchFamily="34" charset="0"/>
                <a:cs typeface="Calibri" pitchFamily="34" charset="0"/>
              </a:rPr>
              <a:t>Período de rotação 58,65 dias</a:t>
            </a:r>
          </a:p>
          <a:p>
            <a:pPr marL="342900" indent="-342900" algn="l">
              <a:lnSpc>
                <a:spcPct val="120000"/>
              </a:lnSpc>
              <a:spcBef>
                <a:spcPct val="20000"/>
              </a:spcBef>
            </a:pPr>
            <a:r>
              <a:rPr lang="en-US" sz="1200" b="0">
                <a:latin typeface="Calibri" pitchFamily="34" charset="0"/>
                <a:cs typeface="Calibri" pitchFamily="34" charset="0"/>
              </a:rPr>
              <a:t>Temperatura na superfície -184</a:t>
            </a:r>
            <a:r>
              <a:rPr lang="en-US" sz="1200" b="0" baseline="30000">
                <a:latin typeface="Calibri" pitchFamily="34" charset="0"/>
                <a:cs typeface="Calibri" pitchFamily="34" charset="0"/>
              </a:rPr>
              <a:t>o</a:t>
            </a:r>
            <a:r>
              <a:rPr lang="en-US" sz="1200" b="0">
                <a:latin typeface="Calibri" pitchFamily="34" charset="0"/>
                <a:cs typeface="Calibri" pitchFamily="34" charset="0"/>
              </a:rPr>
              <a:t> C a 427</a:t>
            </a:r>
            <a:r>
              <a:rPr lang="en-US" sz="1200" b="0" baseline="30000">
                <a:latin typeface="Calibri" pitchFamily="34" charset="0"/>
                <a:cs typeface="Calibri" pitchFamily="34" charset="0"/>
              </a:rPr>
              <a:t>o</a:t>
            </a:r>
            <a:r>
              <a:rPr lang="en-US" sz="1200" b="0">
                <a:latin typeface="Calibri" pitchFamily="34" charset="0"/>
                <a:cs typeface="Calibri" pitchFamily="34" charset="0"/>
              </a:rPr>
              <a:t> C</a:t>
            </a:r>
          </a:p>
        </p:txBody>
      </p:sp>
      <p:sp>
        <p:nvSpPr>
          <p:cNvPr id="309256" name="Rectangle 8"/>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09257" name="Rectangle 9"/>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404664"/>
            <a:ext cx="5057960"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ixaDeTexto 1"/>
          <p:cNvSpPr txBox="1"/>
          <p:nvPr/>
        </p:nvSpPr>
        <p:spPr>
          <a:xfrm>
            <a:off x="6660232" y="5394702"/>
            <a:ext cx="2416047" cy="338554"/>
          </a:xfrm>
          <a:prstGeom prst="rect">
            <a:avLst/>
          </a:prstGeom>
          <a:noFill/>
        </p:spPr>
        <p:txBody>
          <a:bodyPr wrap="none" rtlCol="0">
            <a:spAutoFit/>
          </a:bodyPr>
          <a:lstStyle/>
          <a:p>
            <a:r>
              <a:rPr lang="pt-BR" b="0"/>
              <a:t>Elements Magazine, 2019</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3" name="Rectangle 5"/>
          <p:cNvSpPr>
            <a:spLocks noChangeArrowheads="1"/>
          </p:cNvSpPr>
          <p:nvPr/>
        </p:nvSpPr>
        <p:spPr bwMode="auto">
          <a:xfrm>
            <a:off x="250825" y="190277"/>
            <a:ext cx="4824413" cy="1006475"/>
          </a:xfrm>
          <a:prstGeom prst="rect">
            <a:avLst/>
          </a:prstGeom>
          <a:noFill/>
          <a:ln w="9525" algn="ctr">
            <a:noFill/>
            <a:miter lim="800000"/>
            <a:headEnd/>
            <a:tailEnd/>
          </a:ln>
          <a:effectLst/>
        </p:spPr>
        <p:txBody>
          <a:bodyPr anchor="ctr">
            <a:spAutoFit/>
          </a:bodyPr>
          <a:lstStyle/>
          <a:p>
            <a:pPr algn="l"/>
            <a:r>
              <a:rPr lang="pt-BR" sz="2000" b="0">
                <a:latin typeface="Calibri" pitchFamily="34" charset="0"/>
                <a:cs typeface="Calibri" pitchFamily="34" charset="0"/>
              </a:rPr>
              <a:t>Mercúrio </a:t>
            </a:r>
          </a:p>
          <a:p>
            <a:pPr algn="l"/>
            <a:endParaRPr lang="pt-BR" sz="2000" b="0">
              <a:latin typeface="Calibri" pitchFamily="34" charset="0"/>
              <a:cs typeface="Calibri" pitchFamily="34" charset="0"/>
            </a:endParaRPr>
          </a:p>
          <a:p>
            <a:pPr algn="l"/>
            <a:endParaRPr lang="pt-BR" sz="2000" b="0">
              <a:latin typeface="Calibri" pitchFamily="34" charset="0"/>
              <a:cs typeface="Calibri" pitchFamily="34" charset="0"/>
            </a:endParaRPr>
          </a:p>
        </p:txBody>
      </p:sp>
      <p:sp>
        <p:nvSpPr>
          <p:cNvPr id="309256" name="Rectangle 8"/>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09257" name="Rectangle 9"/>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sp>
        <p:nvSpPr>
          <p:cNvPr id="2" name="CaixaDeTexto 1"/>
          <p:cNvSpPr txBox="1"/>
          <p:nvPr/>
        </p:nvSpPr>
        <p:spPr>
          <a:xfrm rot="16200000">
            <a:off x="7731203" y="5331843"/>
            <a:ext cx="2416047" cy="338554"/>
          </a:xfrm>
          <a:prstGeom prst="rect">
            <a:avLst/>
          </a:prstGeom>
          <a:noFill/>
        </p:spPr>
        <p:txBody>
          <a:bodyPr wrap="none" rtlCol="0">
            <a:spAutoFit/>
          </a:bodyPr>
          <a:lstStyle/>
          <a:p>
            <a:r>
              <a:rPr lang="pt-BR" b="0"/>
              <a:t>Elements Magazine, 2019</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996" y="548680"/>
            <a:ext cx="7862436" cy="6176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8384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3" name="Rectangle 5"/>
          <p:cNvSpPr>
            <a:spLocks noChangeArrowheads="1"/>
          </p:cNvSpPr>
          <p:nvPr/>
        </p:nvSpPr>
        <p:spPr bwMode="auto">
          <a:xfrm>
            <a:off x="250825" y="190277"/>
            <a:ext cx="4824413" cy="1006475"/>
          </a:xfrm>
          <a:prstGeom prst="rect">
            <a:avLst/>
          </a:prstGeom>
          <a:noFill/>
          <a:ln w="9525" algn="ctr">
            <a:noFill/>
            <a:miter lim="800000"/>
            <a:headEnd/>
            <a:tailEnd/>
          </a:ln>
          <a:effectLst/>
        </p:spPr>
        <p:txBody>
          <a:bodyPr anchor="ctr">
            <a:spAutoFit/>
          </a:bodyPr>
          <a:lstStyle/>
          <a:p>
            <a:pPr algn="l"/>
            <a:r>
              <a:rPr lang="pt-BR" sz="2000" b="0">
                <a:latin typeface="Calibri" pitchFamily="34" charset="0"/>
                <a:cs typeface="Calibri" pitchFamily="34" charset="0"/>
              </a:rPr>
              <a:t>Mercúrio </a:t>
            </a:r>
          </a:p>
          <a:p>
            <a:pPr algn="l"/>
            <a:endParaRPr lang="pt-BR" sz="2000" b="0">
              <a:latin typeface="Calibri" pitchFamily="34" charset="0"/>
              <a:cs typeface="Calibri" pitchFamily="34" charset="0"/>
            </a:endParaRPr>
          </a:p>
          <a:p>
            <a:pPr algn="l"/>
            <a:endParaRPr lang="pt-BR" sz="2000" b="0">
              <a:latin typeface="Calibri" pitchFamily="34" charset="0"/>
              <a:cs typeface="Calibri" pitchFamily="34" charset="0"/>
            </a:endParaRPr>
          </a:p>
        </p:txBody>
      </p:sp>
      <p:sp>
        <p:nvSpPr>
          <p:cNvPr id="309256" name="Rectangle 8"/>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09257" name="Rectangle 9"/>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sp>
        <p:nvSpPr>
          <p:cNvPr id="2" name="CaixaDeTexto 1"/>
          <p:cNvSpPr txBox="1"/>
          <p:nvPr/>
        </p:nvSpPr>
        <p:spPr>
          <a:xfrm rot="16200000">
            <a:off x="7731203" y="5331843"/>
            <a:ext cx="2416047" cy="338554"/>
          </a:xfrm>
          <a:prstGeom prst="rect">
            <a:avLst/>
          </a:prstGeom>
          <a:noFill/>
        </p:spPr>
        <p:txBody>
          <a:bodyPr wrap="none" rtlCol="0">
            <a:spAutoFit/>
          </a:bodyPr>
          <a:lstStyle/>
          <a:p>
            <a:r>
              <a:rPr lang="pt-BR" b="0"/>
              <a:t>Elements Magazine, 2019</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475" y="1162050"/>
            <a:ext cx="6115050" cy="453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36737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8" name="Rectangle 6"/>
          <p:cNvSpPr>
            <a:spLocks noChangeArrowheads="1"/>
          </p:cNvSpPr>
          <p:nvPr/>
        </p:nvSpPr>
        <p:spPr bwMode="auto">
          <a:xfrm>
            <a:off x="467544" y="476672"/>
            <a:ext cx="6107112" cy="400110"/>
          </a:xfrm>
          <a:prstGeom prst="rect">
            <a:avLst/>
          </a:prstGeom>
          <a:noFill/>
          <a:ln w="9525" algn="ctr">
            <a:noFill/>
            <a:miter lim="800000"/>
            <a:headEnd/>
            <a:tailEnd/>
          </a:ln>
          <a:effectLst/>
        </p:spPr>
        <p:txBody>
          <a:bodyPr anchor="ctr">
            <a:spAutoFit/>
          </a:bodyPr>
          <a:lstStyle/>
          <a:p>
            <a:pPr algn="l"/>
            <a:r>
              <a:rPr lang="pt-BR" sz="2000" b="0">
                <a:latin typeface="Calibri" pitchFamily="34" charset="0"/>
                <a:cs typeface="Calibri" pitchFamily="34" charset="0"/>
              </a:rPr>
              <a:t>Vênus</a:t>
            </a:r>
          </a:p>
        </p:txBody>
      </p:sp>
      <p:sp>
        <p:nvSpPr>
          <p:cNvPr id="310281" name="Rectangle 9"/>
          <p:cNvSpPr>
            <a:spLocks noChangeArrowheads="1"/>
          </p:cNvSpPr>
          <p:nvPr/>
        </p:nvSpPr>
        <p:spPr bwMode="auto">
          <a:xfrm>
            <a:off x="540072" y="894184"/>
            <a:ext cx="8280400" cy="4191000"/>
          </a:xfrm>
          <a:prstGeom prst="rect">
            <a:avLst/>
          </a:prstGeom>
          <a:noFill/>
          <a:ln w="9525">
            <a:noFill/>
            <a:miter lim="800000"/>
            <a:headEnd/>
            <a:tailEnd/>
          </a:ln>
          <a:effectLst/>
        </p:spPr>
        <p:txBody>
          <a:bodyPr/>
          <a:lstStyle/>
          <a:p>
            <a:pPr marL="342900" indent="-342900" algn="l">
              <a:lnSpc>
                <a:spcPct val="120000"/>
              </a:lnSpc>
              <a:spcBef>
                <a:spcPct val="20000"/>
              </a:spcBef>
            </a:pPr>
            <a:r>
              <a:rPr lang="en-US" sz="1200" b="0">
                <a:latin typeface="Calibri" pitchFamily="34" charset="0"/>
                <a:cs typeface="Calibri" pitchFamily="34" charset="0"/>
              </a:rPr>
              <a:t>Diâmetro 12.104 km </a:t>
            </a:r>
          </a:p>
          <a:p>
            <a:pPr marL="342900" indent="-342900" algn="l">
              <a:lnSpc>
                <a:spcPct val="120000"/>
              </a:lnSpc>
              <a:spcBef>
                <a:spcPct val="20000"/>
              </a:spcBef>
            </a:pPr>
            <a:r>
              <a:rPr lang="en-US" sz="1200" b="0">
                <a:latin typeface="Calibri" pitchFamily="34" charset="0"/>
                <a:cs typeface="Calibri" pitchFamily="34" charset="0"/>
              </a:rPr>
              <a:t>Massa 0,82 x Terra</a:t>
            </a:r>
          </a:p>
          <a:p>
            <a:pPr marL="342900" indent="-342900" algn="l">
              <a:lnSpc>
                <a:spcPct val="120000"/>
              </a:lnSpc>
              <a:spcBef>
                <a:spcPct val="20000"/>
              </a:spcBef>
            </a:pPr>
            <a:r>
              <a:rPr lang="en-US" sz="1200" b="0">
                <a:latin typeface="Calibri" pitchFamily="34" charset="0"/>
                <a:cs typeface="Calibri" pitchFamily="34" charset="0"/>
              </a:rPr>
              <a:t>Densidade 5,243 kg/m</a:t>
            </a:r>
            <a:r>
              <a:rPr lang="en-US" sz="1200" b="0" baseline="30000">
                <a:latin typeface="Calibri" pitchFamily="34" charset="0"/>
                <a:cs typeface="Calibri" pitchFamily="34" charset="0"/>
              </a:rPr>
              <a:t>3 </a:t>
            </a:r>
          </a:p>
          <a:p>
            <a:pPr marL="342900" indent="-342900" algn="l">
              <a:lnSpc>
                <a:spcPct val="120000"/>
              </a:lnSpc>
              <a:spcBef>
                <a:spcPct val="20000"/>
              </a:spcBef>
            </a:pPr>
            <a:r>
              <a:rPr lang="en-US" sz="1200" b="0">
                <a:latin typeface="Calibri" pitchFamily="34" charset="0"/>
                <a:cs typeface="Calibri" pitchFamily="34" charset="0"/>
              </a:rPr>
              <a:t>Núcleo líquido de Fe-Ni – produz campo magnético</a:t>
            </a:r>
          </a:p>
          <a:p>
            <a:pPr marL="342900" indent="-342900" algn="l">
              <a:lnSpc>
                <a:spcPct val="120000"/>
              </a:lnSpc>
              <a:spcBef>
                <a:spcPct val="20000"/>
              </a:spcBef>
            </a:pPr>
            <a:r>
              <a:rPr lang="en-US" sz="1200" b="0">
                <a:latin typeface="Calibri" pitchFamily="34" charset="0"/>
                <a:cs typeface="Calibri" pitchFamily="34" charset="0"/>
              </a:rPr>
              <a:t>Manto e crosta rochosos</a:t>
            </a:r>
          </a:p>
          <a:p>
            <a:pPr marL="342900" indent="-342900" algn="l">
              <a:lnSpc>
                <a:spcPct val="120000"/>
              </a:lnSpc>
              <a:spcBef>
                <a:spcPct val="20000"/>
              </a:spcBef>
            </a:pPr>
            <a:r>
              <a:rPr lang="en-US" sz="1200" b="0">
                <a:latin typeface="Calibri" pitchFamily="34" charset="0"/>
                <a:cs typeface="Calibri" pitchFamily="34" charset="0"/>
              </a:rPr>
              <a:t>Atmosfera densa com nuvens de </a:t>
            </a:r>
            <a:r>
              <a:rPr lang="pt-BR" sz="1200" b="0">
                <a:latin typeface="Calibri" pitchFamily="34" charset="0"/>
                <a:cs typeface="Calibri" pitchFamily="34" charset="0"/>
              </a:rPr>
              <a:t>ácido sulfúrico</a:t>
            </a:r>
            <a:endParaRPr lang="en-US" sz="1200" b="0">
              <a:latin typeface="Calibri" pitchFamily="34" charset="0"/>
              <a:cs typeface="Calibri" pitchFamily="34" charset="0"/>
            </a:endParaRPr>
          </a:p>
          <a:p>
            <a:pPr marL="342900" indent="-342900" algn="l">
              <a:lnSpc>
                <a:spcPct val="120000"/>
              </a:lnSpc>
              <a:spcBef>
                <a:spcPct val="20000"/>
              </a:spcBef>
            </a:pPr>
            <a:r>
              <a:rPr lang="en-US" sz="1200" b="0">
                <a:latin typeface="Calibri" pitchFamily="34" charset="0"/>
                <a:cs typeface="Calibri" pitchFamily="34" charset="0"/>
              </a:rPr>
              <a:t>Superfície com continentes e vulcões </a:t>
            </a:r>
          </a:p>
          <a:p>
            <a:pPr marL="342900" indent="-342900" algn="l">
              <a:lnSpc>
                <a:spcPct val="120000"/>
              </a:lnSpc>
              <a:spcBef>
                <a:spcPct val="20000"/>
              </a:spcBef>
            </a:pPr>
            <a:r>
              <a:rPr lang="en-US" sz="1200" b="0">
                <a:latin typeface="Calibri" pitchFamily="34" charset="0"/>
                <a:cs typeface="Calibri" pitchFamily="34" charset="0"/>
              </a:rPr>
              <a:t>Inclinação do eixo 177-178</a:t>
            </a:r>
            <a:r>
              <a:rPr lang="en-US" sz="1200" b="0" baseline="30000">
                <a:latin typeface="Calibri" pitchFamily="34" charset="0"/>
                <a:cs typeface="Calibri" pitchFamily="34" charset="0"/>
              </a:rPr>
              <a:t>o</a:t>
            </a:r>
          </a:p>
          <a:p>
            <a:pPr marL="342900" indent="-342900" algn="l">
              <a:lnSpc>
                <a:spcPct val="120000"/>
              </a:lnSpc>
              <a:spcBef>
                <a:spcPct val="20000"/>
              </a:spcBef>
            </a:pPr>
            <a:r>
              <a:rPr lang="en-US" sz="1200" b="0">
                <a:latin typeface="Calibri" pitchFamily="34" charset="0"/>
                <a:cs typeface="Calibri" pitchFamily="34" charset="0"/>
              </a:rPr>
              <a:t>Gravidade 8,87 m/s</a:t>
            </a:r>
            <a:r>
              <a:rPr lang="en-US" sz="1200" b="0" baseline="30000">
                <a:latin typeface="Calibri" pitchFamily="34" charset="0"/>
                <a:cs typeface="Calibri" pitchFamily="34" charset="0"/>
              </a:rPr>
              <a:t>2</a:t>
            </a:r>
            <a:r>
              <a:rPr lang="en-US" sz="1200" b="0">
                <a:latin typeface="Calibri" pitchFamily="34" charset="0"/>
                <a:cs typeface="Calibri" pitchFamily="34" charset="0"/>
              </a:rPr>
              <a:t> (0.90 x Terra)</a:t>
            </a:r>
          </a:p>
          <a:p>
            <a:pPr marL="342900" indent="-342900" algn="l">
              <a:lnSpc>
                <a:spcPct val="120000"/>
              </a:lnSpc>
              <a:spcBef>
                <a:spcPct val="20000"/>
              </a:spcBef>
            </a:pPr>
            <a:r>
              <a:rPr lang="en-US" sz="1200" b="0">
                <a:latin typeface="Calibri" pitchFamily="34" charset="0"/>
                <a:cs typeface="Calibri" pitchFamily="34" charset="0"/>
              </a:rPr>
              <a:t>Período de rotação 243 dias </a:t>
            </a:r>
          </a:p>
          <a:p>
            <a:pPr marL="342900" indent="-342900" algn="l">
              <a:lnSpc>
                <a:spcPct val="120000"/>
              </a:lnSpc>
              <a:spcBef>
                <a:spcPct val="20000"/>
              </a:spcBef>
            </a:pPr>
            <a:r>
              <a:rPr lang="en-US" sz="1200" b="0">
                <a:latin typeface="Calibri" pitchFamily="34" charset="0"/>
                <a:cs typeface="Calibri" pitchFamily="34" charset="0"/>
              </a:rPr>
              <a:t>(rotação reversa)</a:t>
            </a:r>
          </a:p>
          <a:p>
            <a:pPr marL="342900" indent="-342900" algn="l">
              <a:lnSpc>
                <a:spcPct val="120000"/>
              </a:lnSpc>
              <a:spcBef>
                <a:spcPct val="20000"/>
              </a:spcBef>
            </a:pPr>
            <a:r>
              <a:rPr lang="en-US" sz="1200" b="0">
                <a:latin typeface="Calibri" pitchFamily="34" charset="0"/>
                <a:cs typeface="Calibri" pitchFamily="34" charset="0"/>
              </a:rPr>
              <a:t>Temperatura média 460 </a:t>
            </a:r>
            <a:r>
              <a:rPr lang="en-US" sz="1200" b="0" baseline="30000">
                <a:latin typeface="Calibri" pitchFamily="34" charset="0"/>
                <a:cs typeface="Calibri" pitchFamily="34" charset="0"/>
              </a:rPr>
              <a:t>o</a:t>
            </a:r>
            <a:r>
              <a:rPr lang="en-US" sz="1200" b="0">
                <a:latin typeface="Calibri" pitchFamily="34" charset="0"/>
                <a:cs typeface="Calibri" pitchFamily="34" charset="0"/>
              </a:rPr>
              <a:t> C</a:t>
            </a:r>
          </a:p>
          <a:p>
            <a:pPr marL="342900" indent="-342900" algn="l">
              <a:lnSpc>
                <a:spcPct val="120000"/>
              </a:lnSpc>
              <a:spcBef>
                <a:spcPct val="20000"/>
              </a:spcBef>
            </a:pPr>
            <a:r>
              <a:rPr lang="pt-BR" sz="1200" b="0">
                <a:latin typeface="Calibri" pitchFamily="34" charset="0"/>
                <a:cs typeface="Calibri" pitchFamily="34" charset="0"/>
              </a:rPr>
              <a:t>P atm. ~90 bars </a:t>
            </a:r>
            <a:endParaRPr lang="en-US" sz="1200" b="0">
              <a:latin typeface="Calibri" pitchFamily="34" charset="0"/>
              <a:cs typeface="Calibri" pitchFamily="34" charset="0"/>
            </a:endParaRPr>
          </a:p>
        </p:txBody>
      </p:sp>
      <p:sp>
        <p:nvSpPr>
          <p:cNvPr id="310283" name="Rectangle 11"/>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10284" name="Rectangle 12"/>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8" name="Picture 2" descr="https://upload.wikimedia.org/wikipedia/commons/thumb/5/52/Venus-pacific-levelled.jpg/1024px-Venus-pacific-levell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2805751"/>
            <a:ext cx="5960662" cy="3719593"/>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p:cNvSpPr/>
          <p:nvPr/>
        </p:nvSpPr>
        <p:spPr>
          <a:xfrm rot="16200000">
            <a:off x="6097089" y="3441920"/>
            <a:ext cx="5776608" cy="246221"/>
          </a:xfrm>
          <a:prstGeom prst="rect">
            <a:avLst/>
          </a:prstGeom>
        </p:spPr>
        <p:txBody>
          <a:bodyPr wrap="square">
            <a:spAutoFit/>
          </a:bodyPr>
          <a:lstStyle/>
          <a:p>
            <a:r>
              <a:rPr lang="pt-BR" sz="1000" b="0"/>
              <a:t>https://pt.wikipedia.org/wiki/V%C3%A9nus_(planeta)#/media/File:Venus-pacific-levelled.jpg</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6" name="Rectangle 4"/>
          <p:cNvSpPr>
            <a:spLocks noChangeArrowheads="1"/>
          </p:cNvSpPr>
          <p:nvPr/>
        </p:nvSpPr>
        <p:spPr bwMode="auto">
          <a:xfrm>
            <a:off x="371475" y="404664"/>
            <a:ext cx="8016875" cy="400110"/>
          </a:xfrm>
          <a:prstGeom prst="rect">
            <a:avLst/>
          </a:prstGeom>
          <a:noFill/>
          <a:ln w="9525" algn="ctr">
            <a:noFill/>
            <a:miter lim="800000"/>
            <a:headEnd/>
            <a:tailEnd/>
          </a:ln>
          <a:effectLst/>
        </p:spPr>
        <p:txBody>
          <a:bodyPr anchor="ctr">
            <a:spAutoFit/>
          </a:bodyPr>
          <a:lstStyle/>
          <a:p>
            <a:pPr algn="l"/>
            <a:r>
              <a:rPr lang="pt-BR" sz="2000" b="0">
                <a:latin typeface="Calibri" pitchFamily="34" charset="0"/>
                <a:cs typeface="Calibri" pitchFamily="34" charset="0"/>
              </a:rPr>
              <a:t>conservação de momento angular</a:t>
            </a:r>
            <a:endParaRPr lang="en-US" sz="2000" b="0">
              <a:latin typeface="Calibri" pitchFamily="34" charset="0"/>
              <a:cs typeface="Calibri" pitchFamily="34" charset="0"/>
            </a:endParaRPr>
          </a:p>
        </p:txBody>
      </p:sp>
      <p:sp>
        <p:nvSpPr>
          <p:cNvPr id="289799" name="Rectangle 7"/>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289800" name="Rectangle 8"/>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84994" name="Picture 2" descr="http://apollo.lsc.vsc.edu/classes/met130/notes/chapter10/graphics/angular_mom_schem.free.gif"/>
          <p:cNvPicPr>
            <a:picLocks noChangeAspect="1" noChangeArrowheads="1"/>
          </p:cNvPicPr>
          <p:nvPr/>
        </p:nvPicPr>
        <p:blipFill>
          <a:blip r:embed="rId2" cstate="print"/>
          <a:srcRect/>
          <a:stretch>
            <a:fillRect/>
          </a:stretch>
        </p:blipFill>
        <p:spPr bwMode="auto">
          <a:xfrm>
            <a:off x="179512" y="1248395"/>
            <a:ext cx="3571452" cy="4320480"/>
          </a:xfrm>
          <a:prstGeom prst="rect">
            <a:avLst/>
          </a:prstGeom>
          <a:noFill/>
        </p:spPr>
      </p:pic>
      <p:pic>
        <p:nvPicPr>
          <p:cNvPr id="2050" name="Picture 2" descr="http://www.cleonis.nl/physics/momentum_img/centripetal_force_doing_work_256x256.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53975"/>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84996" name="Picture 4" descr="http://hendrix2.uoregon.edu/~imamura/121/images/solar_system_contraction.jpg">
            <a:hlinkClick r:id="rId4"/>
          </p:cNvPr>
          <p:cNvPicPr>
            <a:picLocks noChangeAspect="1" noChangeArrowheads="1"/>
          </p:cNvPicPr>
          <p:nvPr/>
        </p:nvPicPr>
        <p:blipFill>
          <a:blip r:embed="rId5" cstate="print"/>
          <a:srcRect/>
          <a:stretch>
            <a:fillRect/>
          </a:stretch>
        </p:blipFill>
        <p:spPr bwMode="auto">
          <a:xfrm>
            <a:off x="3995936" y="2060848"/>
            <a:ext cx="3194496" cy="4392432"/>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5" name="Rectangle 5"/>
          <p:cNvSpPr>
            <a:spLocks noChangeArrowheads="1"/>
          </p:cNvSpPr>
          <p:nvPr/>
        </p:nvSpPr>
        <p:spPr bwMode="auto">
          <a:xfrm>
            <a:off x="323850" y="334963"/>
            <a:ext cx="3744913" cy="1006475"/>
          </a:xfrm>
          <a:prstGeom prst="rect">
            <a:avLst/>
          </a:prstGeom>
          <a:noFill/>
          <a:ln w="9525" algn="ctr">
            <a:noFill/>
            <a:miter lim="800000"/>
            <a:headEnd/>
            <a:tailEnd/>
          </a:ln>
          <a:effectLst/>
        </p:spPr>
        <p:txBody>
          <a:bodyPr anchor="ctr">
            <a:spAutoFit/>
          </a:bodyPr>
          <a:lstStyle/>
          <a:p>
            <a:pPr algn="l"/>
            <a:r>
              <a:rPr lang="pt-BR" sz="2000" b="0">
                <a:latin typeface="Calibri" pitchFamily="34" charset="0"/>
                <a:cs typeface="Calibri" pitchFamily="34" charset="0"/>
              </a:rPr>
              <a:t>Vênus</a:t>
            </a:r>
          </a:p>
          <a:p>
            <a:pPr algn="l"/>
            <a:endParaRPr lang="pt-BR" sz="2000" b="0">
              <a:latin typeface="Calibri" pitchFamily="34" charset="0"/>
              <a:cs typeface="Calibri" pitchFamily="34" charset="0"/>
            </a:endParaRPr>
          </a:p>
          <a:p>
            <a:pPr algn="l"/>
            <a:endParaRPr lang="pt-BR" sz="2000" b="0">
              <a:latin typeface="Calibri" pitchFamily="34" charset="0"/>
              <a:cs typeface="Calibri" pitchFamily="34" charset="0"/>
            </a:endParaRPr>
          </a:p>
        </p:txBody>
      </p:sp>
      <p:pic>
        <p:nvPicPr>
          <p:cNvPr id="302087" name="Picture 7" descr="Venus"/>
          <p:cNvPicPr>
            <a:picLocks noChangeAspect="1" noChangeArrowheads="1"/>
          </p:cNvPicPr>
          <p:nvPr/>
        </p:nvPicPr>
        <p:blipFill>
          <a:blip r:embed="rId2" cstate="print"/>
          <a:srcRect/>
          <a:stretch>
            <a:fillRect/>
          </a:stretch>
        </p:blipFill>
        <p:spPr bwMode="auto">
          <a:xfrm>
            <a:off x="4140200" y="549275"/>
            <a:ext cx="4691063" cy="4691063"/>
          </a:xfrm>
          <a:prstGeom prst="rect">
            <a:avLst/>
          </a:prstGeom>
          <a:noFill/>
        </p:spPr>
      </p:pic>
      <p:pic>
        <p:nvPicPr>
          <p:cNvPr id="302090" name="Picture 10" descr="Venus">
            <a:hlinkClick r:id="rId3"/>
          </p:cNvPr>
          <p:cNvPicPr>
            <a:picLocks noChangeAspect="1" noChangeArrowheads="1"/>
          </p:cNvPicPr>
          <p:nvPr/>
        </p:nvPicPr>
        <p:blipFill>
          <a:blip r:embed="rId4" cstate="print"/>
          <a:srcRect/>
          <a:stretch>
            <a:fillRect/>
          </a:stretch>
        </p:blipFill>
        <p:spPr bwMode="auto">
          <a:xfrm>
            <a:off x="1042988" y="1196752"/>
            <a:ext cx="2462212" cy="3025775"/>
          </a:xfrm>
          <a:prstGeom prst="rect">
            <a:avLst/>
          </a:prstGeom>
          <a:noFill/>
        </p:spPr>
      </p:pic>
      <p:sp>
        <p:nvSpPr>
          <p:cNvPr id="302091" name="Rectangle 11"/>
          <p:cNvSpPr>
            <a:spLocks noChangeArrowheads="1"/>
          </p:cNvSpPr>
          <p:nvPr/>
        </p:nvSpPr>
        <p:spPr bwMode="auto">
          <a:xfrm>
            <a:off x="5220072" y="5373688"/>
            <a:ext cx="3589338" cy="915987"/>
          </a:xfrm>
          <a:prstGeom prst="rect">
            <a:avLst/>
          </a:prstGeom>
          <a:noFill/>
          <a:ln w="9525" algn="ctr">
            <a:noFill/>
            <a:miter lim="800000"/>
            <a:headEnd/>
            <a:tailEnd/>
          </a:ln>
          <a:effectLst/>
        </p:spPr>
        <p:txBody>
          <a:bodyPr anchor="ctr">
            <a:spAutoFit/>
          </a:bodyPr>
          <a:lstStyle/>
          <a:p>
            <a:pPr algn="r"/>
            <a:r>
              <a:rPr lang="pt-BR" sz="1800" b="0">
                <a:latin typeface="Calibri" pitchFamily="34" charset="0"/>
                <a:cs typeface="Calibri" pitchFamily="34" charset="0"/>
              </a:rPr>
              <a:t>imagem de radar </a:t>
            </a:r>
          </a:p>
          <a:p>
            <a:pPr algn="r"/>
            <a:r>
              <a:rPr lang="pt-BR" sz="1800" b="0">
                <a:latin typeface="Calibri" pitchFamily="34" charset="0"/>
                <a:cs typeface="Calibri" pitchFamily="34" charset="0"/>
              </a:rPr>
              <a:t>sonda Magellan, 1990</a:t>
            </a:r>
          </a:p>
          <a:p>
            <a:pPr algn="r"/>
            <a:r>
              <a:rPr lang="pt-BR" sz="1800" b="0">
                <a:latin typeface="Calibri" pitchFamily="34" charset="0"/>
                <a:cs typeface="Calibri" pitchFamily="34" charset="0"/>
              </a:rPr>
              <a:t>NASA</a:t>
            </a:r>
            <a:r>
              <a:rPr lang="pt-BR" sz="1800">
                <a:latin typeface="Calibri" pitchFamily="34" charset="0"/>
                <a:cs typeface="Calibri" pitchFamily="34" charset="0"/>
              </a:rPr>
              <a:t> </a:t>
            </a:r>
          </a:p>
        </p:txBody>
      </p:sp>
      <p:sp>
        <p:nvSpPr>
          <p:cNvPr id="302092" name="Rectangle 12"/>
          <p:cNvSpPr>
            <a:spLocks noChangeArrowheads="1"/>
          </p:cNvSpPr>
          <p:nvPr/>
        </p:nvSpPr>
        <p:spPr bwMode="auto">
          <a:xfrm>
            <a:off x="900113" y="4352702"/>
            <a:ext cx="3589337" cy="366713"/>
          </a:xfrm>
          <a:prstGeom prst="rect">
            <a:avLst/>
          </a:prstGeom>
          <a:noFill/>
          <a:ln w="9525" algn="ctr">
            <a:noFill/>
            <a:miter lim="800000"/>
            <a:headEnd/>
            <a:tailEnd/>
          </a:ln>
          <a:effectLst/>
        </p:spPr>
        <p:txBody>
          <a:bodyPr anchor="ctr">
            <a:spAutoFit/>
          </a:bodyPr>
          <a:lstStyle/>
          <a:p>
            <a:pPr algn="l"/>
            <a:r>
              <a:rPr lang="pt-BR" sz="1800" b="0">
                <a:latin typeface="Calibri" pitchFamily="34" charset="0"/>
                <a:cs typeface="Calibri" pitchFamily="34" charset="0"/>
              </a:rPr>
              <a:t>imagem no espectro visível</a:t>
            </a:r>
            <a:endParaRPr lang="pt-BR" sz="1800">
              <a:latin typeface="Calibri" pitchFamily="34" charset="0"/>
              <a:cs typeface="Calibri" pitchFamily="34" charset="0"/>
            </a:endParaRPr>
          </a:p>
        </p:txBody>
      </p:sp>
      <p:sp>
        <p:nvSpPr>
          <p:cNvPr id="302093" name="Rectangle 13"/>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02094" name="Rectangle 14"/>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sp>
        <p:nvSpPr>
          <p:cNvPr id="9" name="Retângulo 8"/>
          <p:cNvSpPr/>
          <p:nvPr/>
        </p:nvSpPr>
        <p:spPr>
          <a:xfrm>
            <a:off x="179512" y="5445224"/>
            <a:ext cx="4572000" cy="1077218"/>
          </a:xfrm>
          <a:prstGeom prst="rect">
            <a:avLst/>
          </a:prstGeom>
        </p:spPr>
        <p:txBody>
          <a:bodyPr>
            <a:spAutoFit/>
          </a:bodyPr>
          <a:lstStyle/>
          <a:p>
            <a:pPr algn="l"/>
            <a:r>
              <a:rPr lang="en-US" b="0">
                <a:latin typeface="Calibri" panose="020F0502020204030204" pitchFamily="34" charset="0"/>
              </a:rPr>
              <a:t>Vênus apresenta intenso efeito estufa devido à sua atmosfera densa composta por CO</a:t>
            </a:r>
            <a:r>
              <a:rPr lang="en-US" b="0" baseline="-25000">
                <a:latin typeface="Calibri" panose="020F0502020204030204" pitchFamily="34" charset="0"/>
              </a:rPr>
              <a:t>2</a:t>
            </a:r>
            <a:r>
              <a:rPr lang="en-US" b="0">
                <a:latin typeface="Calibri" panose="020F0502020204030204" pitchFamily="34" charset="0"/>
              </a:rPr>
              <a:t> e N. </a:t>
            </a:r>
          </a:p>
          <a:p>
            <a:pPr algn="l"/>
            <a:endParaRPr lang="en-US" b="0">
              <a:latin typeface="Calibri" panose="020F0502020204030204" pitchFamily="34" charset="0"/>
            </a:endParaRPr>
          </a:p>
          <a:p>
            <a:pPr algn="l"/>
            <a:r>
              <a:rPr lang="en-US" b="0">
                <a:latin typeface="Calibri" panose="020F0502020204030204" pitchFamily="34" charset="0"/>
              </a:rPr>
              <a:t>Sua rotação é oposta à da maioria dos planetas.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93" name="Rectangle 13"/>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02094" name="Rectangle 14"/>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7" name="Picture 2" descr="Resultado de imagem para venus internal stru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430169"/>
            <a:ext cx="6984776" cy="3239191"/>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Resultado de imagem para venus internal stru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32425"/>
            <a:ext cx="3600450" cy="3295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4426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8" name="Rectangle 4"/>
          <p:cNvSpPr>
            <a:spLocks noChangeArrowheads="1"/>
          </p:cNvSpPr>
          <p:nvPr/>
        </p:nvSpPr>
        <p:spPr bwMode="auto">
          <a:xfrm>
            <a:off x="395288" y="206375"/>
            <a:ext cx="3744912" cy="701675"/>
          </a:xfrm>
          <a:prstGeom prst="rect">
            <a:avLst/>
          </a:prstGeom>
          <a:noFill/>
          <a:ln w="9525" algn="ctr">
            <a:noFill/>
            <a:miter lim="800000"/>
            <a:headEnd/>
            <a:tailEnd/>
          </a:ln>
          <a:effectLst/>
        </p:spPr>
        <p:txBody>
          <a:bodyPr anchor="ctr">
            <a:spAutoFit/>
          </a:bodyPr>
          <a:lstStyle/>
          <a:p>
            <a:pPr algn="l"/>
            <a:r>
              <a:rPr lang="pt-BR" sz="2000" b="0">
                <a:latin typeface="Calibri" pitchFamily="34" charset="0"/>
                <a:cs typeface="Calibri" pitchFamily="34" charset="0"/>
              </a:rPr>
              <a:t>superfície de Vênus</a:t>
            </a:r>
          </a:p>
          <a:p>
            <a:pPr algn="l"/>
            <a:endParaRPr lang="pt-BR" sz="2000" b="0">
              <a:latin typeface="Calibri" pitchFamily="34" charset="0"/>
              <a:cs typeface="Calibri" pitchFamily="34" charset="0"/>
            </a:endParaRPr>
          </a:p>
        </p:txBody>
      </p:sp>
      <p:pic>
        <p:nvPicPr>
          <p:cNvPr id="303111" name="Picture 7" descr="venera9-10"/>
          <p:cNvPicPr>
            <a:picLocks noChangeAspect="1" noChangeArrowheads="1"/>
          </p:cNvPicPr>
          <p:nvPr/>
        </p:nvPicPr>
        <p:blipFill>
          <a:blip r:embed="rId2" cstate="print"/>
          <a:srcRect/>
          <a:stretch>
            <a:fillRect/>
          </a:stretch>
        </p:blipFill>
        <p:spPr bwMode="auto">
          <a:xfrm>
            <a:off x="3657910" y="206375"/>
            <a:ext cx="5336366" cy="2646561"/>
          </a:xfrm>
          <a:prstGeom prst="rect">
            <a:avLst/>
          </a:prstGeom>
          <a:noFill/>
        </p:spPr>
      </p:pic>
      <p:sp>
        <p:nvSpPr>
          <p:cNvPr id="303112" name="Rectangle 8"/>
          <p:cNvSpPr>
            <a:spLocks noChangeArrowheads="1"/>
          </p:cNvSpPr>
          <p:nvPr/>
        </p:nvSpPr>
        <p:spPr bwMode="auto">
          <a:xfrm>
            <a:off x="1351038" y="2586390"/>
            <a:ext cx="2036648" cy="338554"/>
          </a:xfrm>
          <a:prstGeom prst="rect">
            <a:avLst/>
          </a:prstGeom>
          <a:noFill/>
          <a:ln w="9525" algn="ctr">
            <a:noFill/>
            <a:miter lim="800000"/>
            <a:headEnd/>
            <a:tailEnd/>
          </a:ln>
          <a:effectLst/>
        </p:spPr>
        <p:txBody>
          <a:bodyPr wrap="none" anchor="ctr">
            <a:spAutoFit/>
          </a:bodyPr>
          <a:lstStyle/>
          <a:p>
            <a:pPr algn="l"/>
            <a:r>
              <a:rPr lang="pt-BR" b="0">
                <a:latin typeface="Calibri" pitchFamily="34" charset="0"/>
                <a:cs typeface="Calibri" pitchFamily="34" charset="0"/>
              </a:rPr>
              <a:t>Venera 7 (URSS), 1976</a:t>
            </a:r>
          </a:p>
        </p:txBody>
      </p:sp>
      <p:sp>
        <p:nvSpPr>
          <p:cNvPr id="303113" name="Rectangle 9"/>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03114" name="Rectangle 10"/>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16386" name="Picture 2" descr="Imagem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910" y="3068110"/>
            <a:ext cx="5330515" cy="352924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8"/>
          <p:cNvSpPr>
            <a:spLocks noChangeArrowheads="1"/>
          </p:cNvSpPr>
          <p:nvPr/>
        </p:nvSpPr>
        <p:spPr bwMode="auto">
          <a:xfrm>
            <a:off x="1351038" y="6330806"/>
            <a:ext cx="2140842" cy="338554"/>
          </a:xfrm>
          <a:prstGeom prst="rect">
            <a:avLst/>
          </a:prstGeom>
          <a:noFill/>
          <a:ln w="9525" algn="ctr">
            <a:noFill/>
            <a:miter lim="800000"/>
            <a:headEnd/>
            <a:tailEnd/>
          </a:ln>
          <a:effectLst/>
        </p:spPr>
        <p:txBody>
          <a:bodyPr wrap="none" anchor="ctr">
            <a:spAutoFit/>
          </a:bodyPr>
          <a:lstStyle/>
          <a:p>
            <a:pPr algn="l"/>
            <a:r>
              <a:rPr lang="pt-BR" b="0">
                <a:latin typeface="Calibri" pitchFamily="34" charset="0"/>
                <a:cs typeface="Calibri" pitchFamily="34" charset="0"/>
              </a:rPr>
              <a:t>Venera 13 (URSS), 1982</a:t>
            </a:r>
          </a:p>
        </p:txBody>
      </p:sp>
    </p:spTree>
    <p:extLst>
      <p:ext uri="{BB962C8B-B14F-4D97-AF65-F5344CB8AC3E}">
        <p14:creationId xmlns:p14="http://schemas.microsoft.com/office/powerpoint/2010/main" val="33827758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13" name="Rectangle 9"/>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03114" name="Rectangle 10"/>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801" t="23713" r="2954" b="6250"/>
          <a:stretch/>
        </p:blipFill>
        <p:spPr bwMode="auto">
          <a:xfrm>
            <a:off x="107504" y="753942"/>
            <a:ext cx="9009529" cy="5123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3506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2" name="Rectangle 4"/>
          <p:cNvSpPr>
            <a:spLocks noChangeArrowheads="1"/>
          </p:cNvSpPr>
          <p:nvPr/>
        </p:nvSpPr>
        <p:spPr bwMode="auto">
          <a:xfrm>
            <a:off x="395288" y="206375"/>
            <a:ext cx="3744912" cy="701675"/>
          </a:xfrm>
          <a:prstGeom prst="rect">
            <a:avLst/>
          </a:prstGeom>
          <a:noFill/>
          <a:ln w="9525" algn="ctr">
            <a:noFill/>
            <a:miter lim="800000"/>
            <a:headEnd/>
            <a:tailEnd/>
          </a:ln>
          <a:effectLst/>
        </p:spPr>
        <p:txBody>
          <a:bodyPr anchor="ctr">
            <a:spAutoFit/>
          </a:bodyPr>
          <a:lstStyle/>
          <a:p>
            <a:pPr algn="l"/>
            <a:r>
              <a:rPr lang="pt-BR" sz="2000" b="0">
                <a:latin typeface="Calibri" pitchFamily="34" charset="0"/>
                <a:cs typeface="Calibri" pitchFamily="34" charset="0"/>
              </a:rPr>
              <a:t>Terra</a:t>
            </a:r>
          </a:p>
          <a:p>
            <a:pPr algn="l"/>
            <a:endParaRPr lang="pt-BR" sz="2000" b="0">
              <a:latin typeface="Calibri" pitchFamily="34" charset="0"/>
              <a:cs typeface="Calibri" pitchFamily="34" charset="0"/>
            </a:endParaRPr>
          </a:p>
        </p:txBody>
      </p:sp>
      <p:sp>
        <p:nvSpPr>
          <p:cNvPr id="304137" name="Rectangle 9"/>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04138" name="Rectangle 10"/>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6146" name="Picture 2" descr="https://upload.wikimedia.org/wikipedia/commons/thumb/9/97/The_Earth_seen_from_Apollo_17.jpg/800px-The_Earth_seen_from_Apollo_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7154" y="116632"/>
            <a:ext cx="6544547" cy="6552728"/>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288032" y="5674022"/>
            <a:ext cx="4572000" cy="923330"/>
          </a:xfrm>
          <a:prstGeom prst="rect">
            <a:avLst/>
          </a:prstGeom>
        </p:spPr>
        <p:txBody>
          <a:bodyPr>
            <a:spAutoFit/>
          </a:bodyPr>
          <a:lstStyle/>
          <a:p>
            <a:pPr algn="l"/>
            <a:r>
              <a:rPr lang="en-US" sz="1800" b="0" i="1">
                <a:latin typeface="Calibri" panose="020F0502020204030204" pitchFamily="34" charset="0"/>
              </a:rPr>
              <a:t>The Blue Marble</a:t>
            </a:r>
          </a:p>
          <a:p>
            <a:pPr algn="l"/>
            <a:r>
              <a:rPr lang="en-US" sz="1800" b="0">
                <a:latin typeface="Calibri" panose="020F0502020204030204" pitchFamily="34" charset="0"/>
              </a:rPr>
              <a:t>missão Apollo 17 </a:t>
            </a:r>
          </a:p>
          <a:p>
            <a:pPr algn="l"/>
            <a:r>
              <a:rPr lang="en-US" sz="1800" b="0">
                <a:latin typeface="Calibri" panose="020F0502020204030204" pitchFamily="34" charset="0"/>
              </a:rPr>
              <a:t>1972</a:t>
            </a:r>
            <a:endParaRPr lang="pt-BR" sz="180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300" name="Rectangle 4"/>
          <p:cNvSpPr>
            <a:spLocks noChangeArrowheads="1"/>
          </p:cNvSpPr>
          <p:nvPr/>
        </p:nvSpPr>
        <p:spPr bwMode="auto">
          <a:xfrm>
            <a:off x="395288" y="206375"/>
            <a:ext cx="3744912" cy="701675"/>
          </a:xfrm>
          <a:prstGeom prst="rect">
            <a:avLst/>
          </a:prstGeom>
          <a:noFill/>
          <a:ln w="9525" algn="ctr">
            <a:noFill/>
            <a:miter lim="800000"/>
            <a:headEnd/>
            <a:tailEnd/>
          </a:ln>
          <a:effectLst/>
        </p:spPr>
        <p:txBody>
          <a:bodyPr anchor="ctr">
            <a:spAutoFit/>
          </a:bodyPr>
          <a:lstStyle/>
          <a:p>
            <a:pPr algn="l"/>
            <a:r>
              <a:rPr lang="pt-BR" sz="2000" b="0">
                <a:latin typeface="Calibri" pitchFamily="34" charset="0"/>
                <a:cs typeface="Calibri" pitchFamily="34" charset="0"/>
              </a:rPr>
              <a:t>Terra</a:t>
            </a:r>
          </a:p>
          <a:p>
            <a:pPr algn="l"/>
            <a:endParaRPr lang="pt-BR" sz="2000" b="0">
              <a:latin typeface="Calibri" pitchFamily="34" charset="0"/>
              <a:cs typeface="Calibri" pitchFamily="34" charset="0"/>
            </a:endParaRPr>
          </a:p>
        </p:txBody>
      </p:sp>
      <p:sp>
        <p:nvSpPr>
          <p:cNvPr id="311302" name="Rectangle 6"/>
          <p:cNvSpPr>
            <a:spLocks noChangeArrowheads="1"/>
          </p:cNvSpPr>
          <p:nvPr/>
        </p:nvSpPr>
        <p:spPr bwMode="auto">
          <a:xfrm>
            <a:off x="447526" y="620688"/>
            <a:ext cx="5708650" cy="4297363"/>
          </a:xfrm>
          <a:prstGeom prst="rect">
            <a:avLst/>
          </a:prstGeom>
          <a:noFill/>
          <a:ln w="9525">
            <a:noFill/>
            <a:miter lim="800000"/>
            <a:headEnd/>
            <a:tailEnd/>
          </a:ln>
          <a:effectLst/>
        </p:spPr>
        <p:txBody>
          <a:bodyPr/>
          <a:lstStyle/>
          <a:p>
            <a:pPr marL="342900" indent="-342900" algn="l">
              <a:lnSpc>
                <a:spcPct val="120000"/>
              </a:lnSpc>
              <a:spcBef>
                <a:spcPct val="20000"/>
              </a:spcBef>
            </a:pPr>
            <a:r>
              <a:rPr lang="en-US" sz="1200" b="0">
                <a:latin typeface="Calibri" pitchFamily="34" charset="0"/>
                <a:cs typeface="Calibri" pitchFamily="34" charset="0"/>
              </a:rPr>
              <a:t>Diâmetro 12.735 km </a:t>
            </a:r>
          </a:p>
          <a:p>
            <a:pPr marL="342900" indent="-342900" algn="l">
              <a:lnSpc>
                <a:spcPct val="120000"/>
              </a:lnSpc>
              <a:spcBef>
                <a:spcPct val="20000"/>
              </a:spcBef>
            </a:pPr>
            <a:r>
              <a:rPr lang="en-US" sz="1200" b="0">
                <a:latin typeface="Calibri" pitchFamily="34" charset="0"/>
                <a:cs typeface="Calibri" pitchFamily="34" charset="0"/>
              </a:rPr>
              <a:t>Massa 5,98 x 10</a:t>
            </a:r>
            <a:r>
              <a:rPr lang="en-US" sz="1200" b="0" baseline="30000">
                <a:latin typeface="Calibri" pitchFamily="34" charset="0"/>
                <a:cs typeface="Calibri" pitchFamily="34" charset="0"/>
              </a:rPr>
              <a:t>24</a:t>
            </a:r>
            <a:r>
              <a:rPr lang="en-US" sz="1200" b="0">
                <a:latin typeface="Calibri" pitchFamily="34" charset="0"/>
                <a:cs typeface="Calibri" pitchFamily="34" charset="0"/>
              </a:rPr>
              <a:t> kg </a:t>
            </a:r>
          </a:p>
          <a:p>
            <a:pPr marL="342900" indent="-342900" algn="l">
              <a:lnSpc>
                <a:spcPct val="120000"/>
              </a:lnSpc>
              <a:spcBef>
                <a:spcPct val="20000"/>
              </a:spcBef>
            </a:pPr>
            <a:r>
              <a:rPr lang="en-US" sz="1200" b="0">
                <a:latin typeface="Calibri" pitchFamily="34" charset="0"/>
                <a:cs typeface="Calibri" pitchFamily="34" charset="0"/>
              </a:rPr>
              <a:t>Densidade 5,515 kg/m</a:t>
            </a:r>
            <a:r>
              <a:rPr lang="en-US" sz="1200" b="0" baseline="30000">
                <a:latin typeface="Calibri" pitchFamily="34" charset="0"/>
                <a:cs typeface="Calibri" pitchFamily="34" charset="0"/>
              </a:rPr>
              <a:t>3</a:t>
            </a:r>
            <a:endParaRPr lang="en-US" sz="1200" b="0">
              <a:latin typeface="Calibri" pitchFamily="34" charset="0"/>
              <a:cs typeface="Calibri" pitchFamily="34" charset="0"/>
            </a:endParaRPr>
          </a:p>
          <a:p>
            <a:pPr marL="342900" indent="-342900" algn="l">
              <a:lnSpc>
                <a:spcPct val="120000"/>
              </a:lnSpc>
              <a:spcBef>
                <a:spcPct val="20000"/>
              </a:spcBef>
            </a:pPr>
            <a:r>
              <a:rPr lang="en-US" sz="1200" b="0">
                <a:latin typeface="Calibri" pitchFamily="34" charset="0"/>
                <a:cs typeface="Calibri" pitchFamily="34" charset="0"/>
              </a:rPr>
              <a:t>Núcleo líquido de Fe-Ni produz campo magnético</a:t>
            </a:r>
          </a:p>
          <a:p>
            <a:pPr marL="342900" indent="-342900" algn="l">
              <a:lnSpc>
                <a:spcPct val="120000"/>
              </a:lnSpc>
              <a:spcBef>
                <a:spcPct val="20000"/>
              </a:spcBef>
            </a:pPr>
            <a:r>
              <a:rPr lang="en-US" sz="1200" b="0">
                <a:latin typeface="Calibri" pitchFamily="34" charset="0"/>
                <a:cs typeface="Calibri" pitchFamily="34" charset="0"/>
              </a:rPr>
              <a:t>Manto e crosta rochosos</a:t>
            </a:r>
          </a:p>
          <a:p>
            <a:pPr marL="342900" indent="-342900" algn="l">
              <a:lnSpc>
                <a:spcPct val="120000"/>
              </a:lnSpc>
              <a:spcBef>
                <a:spcPct val="20000"/>
              </a:spcBef>
            </a:pPr>
            <a:r>
              <a:rPr lang="en-US" sz="1200" b="0">
                <a:latin typeface="Calibri" pitchFamily="34" charset="0"/>
                <a:cs typeface="Calibri" pitchFamily="34" charset="0"/>
              </a:rPr>
              <a:t>Com atmosfera rica em N e O</a:t>
            </a:r>
          </a:p>
          <a:p>
            <a:pPr marL="342900" indent="-342900" algn="l">
              <a:lnSpc>
                <a:spcPct val="120000"/>
              </a:lnSpc>
              <a:spcBef>
                <a:spcPct val="20000"/>
              </a:spcBef>
            </a:pPr>
            <a:r>
              <a:rPr lang="en-US" sz="1200" b="0">
                <a:latin typeface="Calibri" pitchFamily="34" charset="0"/>
                <a:cs typeface="Calibri" pitchFamily="34" charset="0"/>
              </a:rPr>
              <a:t>Superfície coberta por </a:t>
            </a:r>
          </a:p>
          <a:p>
            <a:pPr marL="342900" indent="-342900" algn="l">
              <a:lnSpc>
                <a:spcPct val="120000"/>
              </a:lnSpc>
              <a:spcBef>
                <a:spcPct val="20000"/>
              </a:spcBef>
            </a:pPr>
            <a:r>
              <a:rPr lang="en-US" sz="1200" b="0">
                <a:latin typeface="Calibri" pitchFamily="34" charset="0"/>
                <a:cs typeface="Calibri" pitchFamily="34" charset="0"/>
              </a:rPr>
              <a:t>continentes e oceanos, sem crateras</a:t>
            </a:r>
          </a:p>
          <a:p>
            <a:pPr marL="342900" indent="-342900" algn="l">
              <a:lnSpc>
                <a:spcPct val="120000"/>
              </a:lnSpc>
              <a:spcBef>
                <a:spcPct val="20000"/>
              </a:spcBef>
            </a:pPr>
            <a:r>
              <a:rPr lang="en-US" sz="1200" b="0">
                <a:latin typeface="Calibri" pitchFamily="34" charset="0"/>
                <a:cs typeface="Calibri" pitchFamily="34" charset="0"/>
              </a:rPr>
              <a:t>Inclinação do eixo 23</a:t>
            </a:r>
            <a:r>
              <a:rPr lang="en-US" sz="1200" b="0" baseline="30000">
                <a:latin typeface="Calibri" pitchFamily="34" charset="0"/>
                <a:cs typeface="Calibri" pitchFamily="34" charset="0"/>
              </a:rPr>
              <a:t>o </a:t>
            </a:r>
            <a:r>
              <a:rPr lang="en-US" sz="1200" b="0">
                <a:latin typeface="Calibri" pitchFamily="34" charset="0"/>
                <a:cs typeface="Calibri" pitchFamily="34" charset="0"/>
              </a:rPr>
              <a:t>27’</a:t>
            </a:r>
          </a:p>
          <a:p>
            <a:pPr marL="342900" indent="-342900" algn="l">
              <a:lnSpc>
                <a:spcPct val="120000"/>
              </a:lnSpc>
              <a:spcBef>
                <a:spcPct val="20000"/>
              </a:spcBef>
            </a:pPr>
            <a:r>
              <a:rPr lang="en-US" sz="1200" b="0">
                <a:latin typeface="Calibri" pitchFamily="34" charset="0"/>
                <a:cs typeface="Calibri" pitchFamily="34" charset="0"/>
              </a:rPr>
              <a:t>Gravidade 9,98 m/s</a:t>
            </a:r>
            <a:r>
              <a:rPr lang="en-US" sz="1200" b="0" baseline="30000">
                <a:latin typeface="Calibri" pitchFamily="34" charset="0"/>
                <a:cs typeface="Calibri" pitchFamily="34" charset="0"/>
              </a:rPr>
              <a:t>2</a:t>
            </a:r>
            <a:r>
              <a:rPr lang="en-US" sz="1200" b="0">
                <a:latin typeface="Calibri" pitchFamily="34" charset="0"/>
                <a:cs typeface="Calibri" pitchFamily="34" charset="0"/>
              </a:rPr>
              <a:t> </a:t>
            </a:r>
          </a:p>
          <a:p>
            <a:pPr marL="342900" indent="-342900" algn="l">
              <a:lnSpc>
                <a:spcPct val="120000"/>
              </a:lnSpc>
              <a:spcBef>
                <a:spcPct val="20000"/>
              </a:spcBef>
            </a:pPr>
            <a:r>
              <a:rPr lang="en-US" sz="1200" b="0">
                <a:latin typeface="Calibri" pitchFamily="34" charset="0"/>
                <a:cs typeface="Calibri" pitchFamily="34" charset="0"/>
              </a:rPr>
              <a:t>Período de rotação 24h</a:t>
            </a:r>
          </a:p>
          <a:p>
            <a:pPr marL="342900" indent="-342900" algn="l">
              <a:lnSpc>
                <a:spcPct val="120000"/>
              </a:lnSpc>
              <a:spcBef>
                <a:spcPct val="20000"/>
              </a:spcBef>
            </a:pPr>
            <a:r>
              <a:rPr lang="en-US" sz="1200" b="0">
                <a:latin typeface="Calibri" pitchFamily="34" charset="0"/>
                <a:cs typeface="Calibri" pitchFamily="34" charset="0"/>
              </a:rPr>
              <a:t>Temperatura média na superfície   </a:t>
            </a:r>
          </a:p>
          <a:p>
            <a:pPr marL="342900" indent="-342900" algn="l">
              <a:lnSpc>
                <a:spcPct val="120000"/>
              </a:lnSpc>
              <a:spcBef>
                <a:spcPct val="20000"/>
              </a:spcBef>
            </a:pPr>
            <a:r>
              <a:rPr lang="en-US" sz="1200" b="0">
                <a:latin typeface="Calibri" pitchFamily="34" charset="0"/>
                <a:cs typeface="Calibri" pitchFamily="34" charset="0"/>
              </a:rPr>
              <a:t>	14</a:t>
            </a:r>
            <a:r>
              <a:rPr lang="en-US" sz="1200" b="0" baseline="30000">
                <a:latin typeface="Calibri" pitchFamily="34" charset="0"/>
                <a:cs typeface="Calibri" pitchFamily="34" charset="0"/>
              </a:rPr>
              <a:t>o</a:t>
            </a:r>
            <a:r>
              <a:rPr lang="en-US" sz="1200" b="0">
                <a:latin typeface="Calibri" pitchFamily="34" charset="0"/>
                <a:cs typeface="Calibri" pitchFamily="34" charset="0"/>
              </a:rPr>
              <a:t> C</a:t>
            </a:r>
          </a:p>
        </p:txBody>
      </p:sp>
      <p:sp>
        <p:nvSpPr>
          <p:cNvPr id="311304" name="Rectangle 8"/>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11305" name="Rectangle 9"/>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sp>
        <p:nvSpPr>
          <p:cNvPr id="2" name="AutoShape 2" descr="Resultado de imagem para earth internal stru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3" name="AutoShape 4" descr="Resultado de imagem para earth internal structu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4" name="AutoShape 6" descr="Resultado de imagem para earth internal structur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7416" name="Picture 8" descr="https://upload.wikimedia.org/wikipedia/commons/thumb/0/07/Earth_poster.svg/1024px-Earth_poster.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3105" y="2800969"/>
            <a:ext cx="6141383" cy="37963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4" name="Rectangle 6"/>
          <p:cNvSpPr>
            <a:spLocks noChangeArrowheads="1"/>
          </p:cNvSpPr>
          <p:nvPr/>
        </p:nvSpPr>
        <p:spPr bwMode="auto">
          <a:xfrm>
            <a:off x="323850" y="158453"/>
            <a:ext cx="4681538" cy="4001095"/>
          </a:xfrm>
          <a:prstGeom prst="rect">
            <a:avLst/>
          </a:prstGeom>
          <a:noFill/>
          <a:ln w="9525" algn="ctr">
            <a:noFill/>
            <a:miter lim="800000"/>
            <a:headEnd/>
            <a:tailEnd/>
          </a:ln>
          <a:effectLst/>
        </p:spPr>
        <p:txBody>
          <a:bodyPr anchor="ctr">
            <a:spAutoFit/>
          </a:bodyPr>
          <a:lstStyle/>
          <a:p>
            <a:pPr algn="l"/>
            <a:r>
              <a:rPr lang="pt-BR" sz="2000" b="0">
                <a:latin typeface="Calibri" pitchFamily="34" charset="0"/>
                <a:cs typeface="Calibri" pitchFamily="34" charset="0"/>
              </a:rPr>
              <a:t>Lua</a:t>
            </a:r>
          </a:p>
          <a:p>
            <a:pPr algn="l"/>
            <a:endParaRPr lang="pt-BR" sz="1800" b="0">
              <a:latin typeface="Calibri" pitchFamily="34" charset="0"/>
              <a:cs typeface="Calibri" pitchFamily="34" charset="0"/>
            </a:endParaRPr>
          </a:p>
          <a:p>
            <a:pPr algn="l"/>
            <a:r>
              <a:rPr lang="pt-BR" sz="1800" b="0">
                <a:latin typeface="Calibri" pitchFamily="34" charset="0"/>
                <a:cs typeface="Calibri" pitchFamily="34" charset="0"/>
              </a:rPr>
              <a:t>geologicamente inativa</a:t>
            </a:r>
          </a:p>
          <a:p>
            <a:pPr algn="l"/>
            <a:endParaRPr lang="pt-BR" sz="1800" b="0">
              <a:latin typeface="Calibri" pitchFamily="34" charset="0"/>
              <a:cs typeface="Calibri" pitchFamily="34" charset="0"/>
            </a:endParaRPr>
          </a:p>
          <a:p>
            <a:pPr algn="l"/>
            <a:r>
              <a:rPr lang="pt-BR" sz="1800" b="0">
                <a:latin typeface="Calibri" pitchFamily="34" charset="0"/>
                <a:cs typeface="Calibri" pitchFamily="34" charset="0"/>
              </a:rPr>
              <a:t>sismos gravitacionais (</a:t>
            </a:r>
            <a:r>
              <a:rPr lang="pt-BR" sz="1800" b="0" i="1">
                <a:latin typeface="Calibri" pitchFamily="34" charset="0"/>
                <a:cs typeface="Calibri" pitchFamily="34" charset="0"/>
              </a:rPr>
              <a:t>moonquakes</a:t>
            </a:r>
            <a:r>
              <a:rPr lang="pt-BR" sz="1800" b="0">
                <a:latin typeface="Calibri" pitchFamily="34" charset="0"/>
                <a:cs typeface="Calibri" pitchFamily="34" charset="0"/>
              </a:rPr>
              <a:t>)</a:t>
            </a:r>
          </a:p>
          <a:p>
            <a:pPr algn="l"/>
            <a:endParaRPr lang="pt-BR" sz="1800" b="0">
              <a:latin typeface="Calibri" pitchFamily="34" charset="0"/>
              <a:cs typeface="Calibri" pitchFamily="34" charset="0"/>
            </a:endParaRPr>
          </a:p>
          <a:p>
            <a:pPr algn="l"/>
            <a:r>
              <a:rPr lang="pt-BR" sz="1800" b="0">
                <a:latin typeface="Calibri" pitchFamily="34" charset="0"/>
                <a:cs typeface="Calibri" pitchFamily="34" charset="0"/>
              </a:rPr>
              <a:t>rochas –anortositos, basaltos </a:t>
            </a:r>
          </a:p>
          <a:p>
            <a:pPr algn="l"/>
            <a:endParaRPr lang="pt-BR" sz="1800" b="0">
              <a:latin typeface="Calibri" pitchFamily="34" charset="0"/>
              <a:cs typeface="Calibri" pitchFamily="34" charset="0"/>
            </a:endParaRPr>
          </a:p>
          <a:p>
            <a:pPr algn="l"/>
            <a:r>
              <a:rPr lang="pt-BR" sz="1800" b="0">
                <a:latin typeface="Calibri" pitchFamily="34" charset="0"/>
                <a:cs typeface="Calibri" pitchFamily="34" charset="0"/>
              </a:rPr>
              <a:t>rochas mais antigas 4,4 – 4,2 Ga</a:t>
            </a:r>
          </a:p>
          <a:p>
            <a:pPr algn="l"/>
            <a:r>
              <a:rPr lang="pt-BR" sz="1800" b="0">
                <a:latin typeface="Calibri" pitchFamily="34" charset="0"/>
                <a:cs typeface="Calibri" pitchFamily="34" charset="0"/>
              </a:rPr>
              <a:t>rochas mais jovens 3,9 – 3,2 Ga</a:t>
            </a:r>
          </a:p>
          <a:p>
            <a:pPr algn="l"/>
            <a:endParaRPr lang="pt-BR" sz="1800" b="0">
              <a:latin typeface="Calibri" pitchFamily="34" charset="0"/>
              <a:cs typeface="Calibri" pitchFamily="34" charset="0"/>
            </a:endParaRPr>
          </a:p>
          <a:p>
            <a:pPr algn="l"/>
            <a:r>
              <a:rPr lang="pt-BR" sz="1800" b="0">
                <a:latin typeface="Calibri" pitchFamily="34" charset="0"/>
                <a:cs typeface="Calibri" pitchFamily="34" charset="0"/>
              </a:rPr>
              <a:t>temperatura</a:t>
            </a:r>
          </a:p>
          <a:p>
            <a:pPr algn="l"/>
            <a:r>
              <a:rPr lang="pt-BR" sz="1800" b="0">
                <a:latin typeface="Calibri" pitchFamily="34" charset="0"/>
                <a:cs typeface="Calibri" pitchFamily="34" charset="0"/>
              </a:rPr>
              <a:t>entre -158 e +130 </a:t>
            </a:r>
            <a:r>
              <a:rPr lang="pt-BR" sz="1800" b="0" baseline="30000">
                <a:latin typeface="Calibri" pitchFamily="34" charset="0"/>
                <a:cs typeface="Calibri" pitchFamily="34" charset="0"/>
              </a:rPr>
              <a:t>o</a:t>
            </a:r>
            <a:r>
              <a:rPr lang="pt-BR" sz="1800" b="0">
                <a:latin typeface="Calibri" pitchFamily="34" charset="0"/>
                <a:cs typeface="Calibri" pitchFamily="34" charset="0"/>
              </a:rPr>
              <a:t>C </a:t>
            </a:r>
          </a:p>
          <a:p>
            <a:pPr algn="l"/>
            <a:endParaRPr lang="pt-BR" sz="1800" b="0">
              <a:latin typeface="Calibri" pitchFamily="34" charset="0"/>
              <a:cs typeface="Calibri" pitchFamily="34" charset="0"/>
            </a:endParaRPr>
          </a:p>
        </p:txBody>
      </p:sp>
      <p:pic>
        <p:nvPicPr>
          <p:cNvPr id="293897" name="Picture 9" descr="3rdqfull.jpg"/>
          <p:cNvPicPr>
            <a:picLocks noChangeAspect="1" noChangeArrowheads="1"/>
          </p:cNvPicPr>
          <p:nvPr/>
        </p:nvPicPr>
        <p:blipFill>
          <a:blip r:embed="rId2" cstate="print"/>
          <a:srcRect/>
          <a:stretch>
            <a:fillRect/>
          </a:stretch>
        </p:blipFill>
        <p:spPr bwMode="auto">
          <a:xfrm>
            <a:off x="5743575" y="549275"/>
            <a:ext cx="3400425" cy="5715000"/>
          </a:xfrm>
          <a:prstGeom prst="rect">
            <a:avLst/>
          </a:prstGeom>
          <a:noFill/>
        </p:spPr>
      </p:pic>
      <p:sp>
        <p:nvSpPr>
          <p:cNvPr id="293900" name="Rectangle 12"/>
          <p:cNvSpPr>
            <a:spLocks noChangeArrowheads="1"/>
          </p:cNvSpPr>
          <p:nvPr/>
        </p:nvSpPr>
        <p:spPr bwMode="auto">
          <a:xfrm>
            <a:off x="3924300" y="5967413"/>
            <a:ext cx="3744913" cy="701675"/>
          </a:xfrm>
          <a:prstGeom prst="rect">
            <a:avLst/>
          </a:prstGeom>
          <a:noFill/>
          <a:ln w="9525" algn="ctr">
            <a:noFill/>
            <a:miter lim="800000"/>
            <a:headEnd/>
            <a:tailEnd/>
          </a:ln>
          <a:effectLst/>
        </p:spPr>
        <p:txBody>
          <a:bodyPr anchor="ctr">
            <a:spAutoFit/>
          </a:bodyPr>
          <a:lstStyle/>
          <a:p>
            <a:pPr algn="l"/>
            <a:r>
              <a:rPr lang="pt-BR" sz="2000" b="0">
                <a:latin typeface="Calibri" pitchFamily="34" charset="0"/>
                <a:cs typeface="Calibri" pitchFamily="34" charset="0"/>
              </a:rPr>
              <a:t>diam. 3.474 km</a:t>
            </a:r>
          </a:p>
          <a:p>
            <a:pPr algn="l"/>
            <a:endParaRPr lang="pt-BR" sz="2000" b="0">
              <a:latin typeface="Calibri" pitchFamily="34" charset="0"/>
              <a:cs typeface="Calibri" pitchFamily="34" charset="0"/>
            </a:endParaRPr>
          </a:p>
        </p:txBody>
      </p:sp>
      <p:sp>
        <p:nvSpPr>
          <p:cNvPr id="293901" name="Rectangle 13"/>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293902" name="Rectangle 14"/>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901" name="Rectangle 13"/>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293902" name="Rectangle 14"/>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8245" y="63233"/>
            <a:ext cx="6780259" cy="6606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5"/>
          <p:cNvSpPr>
            <a:spLocks noChangeArrowheads="1"/>
          </p:cNvSpPr>
          <p:nvPr/>
        </p:nvSpPr>
        <p:spPr bwMode="auto">
          <a:xfrm>
            <a:off x="179015" y="116632"/>
            <a:ext cx="3744913" cy="1569660"/>
          </a:xfrm>
          <a:prstGeom prst="rect">
            <a:avLst/>
          </a:prstGeom>
          <a:noFill/>
          <a:ln w="9525" algn="ctr">
            <a:noFill/>
            <a:miter lim="800000"/>
            <a:headEnd/>
            <a:tailEnd/>
          </a:ln>
          <a:effectLst/>
        </p:spPr>
        <p:txBody>
          <a:bodyPr anchor="ctr">
            <a:spAutoFit/>
          </a:bodyPr>
          <a:lstStyle/>
          <a:p>
            <a:pPr algn="l"/>
            <a:r>
              <a:rPr lang="pt-BR" b="0">
                <a:latin typeface="Calibri" pitchFamily="34" charset="0"/>
                <a:cs typeface="Calibri" pitchFamily="34" charset="0"/>
              </a:rPr>
              <a:t>simulação da origem </a:t>
            </a:r>
          </a:p>
          <a:p>
            <a:pPr algn="l"/>
            <a:r>
              <a:rPr lang="pt-BR" b="0">
                <a:latin typeface="Calibri" pitchFamily="34" charset="0"/>
                <a:cs typeface="Calibri" pitchFamily="34" charset="0"/>
              </a:rPr>
              <a:t>da Lua </a:t>
            </a:r>
          </a:p>
          <a:p>
            <a:pPr algn="l"/>
            <a:r>
              <a:rPr lang="pt-BR" b="0">
                <a:latin typeface="Calibri" pitchFamily="34" charset="0"/>
                <a:cs typeface="Calibri" pitchFamily="34" charset="0"/>
              </a:rPr>
              <a:t>por impacto</a:t>
            </a:r>
          </a:p>
          <a:p>
            <a:pPr algn="l"/>
            <a:endParaRPr lang="pt-BR" b="0">
              <a:latin typeface="Calibri" pitchFamily="34" charset="0"/>
              <a:cs typeface="Calibri" pitchFamily="34" charset="0"/>
            </a:endParaRPr>
          </a:p>
          <a:p>
            <a:pPr algn="l"/>
            <a:r>
              <a:rPr lang="pt-BR" b="0">
                <a:solidFill>
                  <a:srgbClr val="0000FF"/>
                </a:solidFill>
                <a:latin typeface="Calibri" pitchFamily="34" charset="0"/>
                <a:cs typeface="Calibri" pitchFamily="34" charset="0"/>
              </a:rPr>
              <a:t>colisão Theia -- Tellus</a:t>
            </a:r>
          </a:p>
          <a:p>
            <a:pPr algn="l"/>
            <a:endParaRPr lang="pt-BR" b="0">
              <a:latin typeface="Calibri" pitchFamily="34" charset="0"/>
              <a:cs typeface="Calibri" pitchFamily="34" charset="0"/>
            </a:endParaRPr>
          </a:p>
        </p:txBody>
      </p:sp>
    </p:spTree>
    <p:extLst>
      <p:ext uri="{BB962C8B-B14F-4D97-AF65-F5344CB8AC3E}">
        <p14:creationId xmlns:p14="http://schemas.microsoft.com/office/powerpoint/2010/main" val="29382680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901" name="Rectangle 13"/>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293902" name="Rectangle 14"/>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6" name="Picture 3" descr="9780521880794c12_fig007.jpg"/>
          <p:cNvPicPr>
            <a:picLocks noChangeAspect="1"/>
          </p:cNvPicPr>
          <p:nvPr/>
        </p:nvPicPr>
        <p:blipFill>
          <a:blip r:embed="rId2" cstate="print"/>
          <a:stretch>
            <a:fillRect/>
          </a:stretch>
        </p:blipFill>
        <p:spPr>
          <a:xfrm>
            <a:off x="1403648" y="559842"/>
            <a:ext cx="6336704" cy="5893494"/>
          </a:xfrm>
          <a:prstGeom prst="rect">
            <a:avLst/>
          </a:prstGeom>
        </p:spPr>
      </p:pic>
      <p:sp>
        <p:nvSpPr>
          <p:cNvPr id="2" name="CaixaDeTexto 1"/>
          <p:cNvSpPr txBox="1"/>
          <p:nvPr/>
        </p:nvSpPr>
        <p:spPr>
          <a:xfrm rot="16200000">
            <a:off x="8095722" y="4869160"/>
            <a:ext cx="1582484" cy="276999"/>
          </a:xfrm>
          <a:prstGeom prst="rect">
            <a:avLst/>
          </a:prstGeom>
          <a:noFill/>
        </p:spPr>
        <p:txBody>
          <a:bodyPr wrap="none" rtlCol="0">
            <a:spAutoFit/>
          </a:bodyPr>
          <a:lstStyle/>
          <a:p>
            <a:r>
              <a:rPr lang="pt-BR" sz="1200" b="0"/>
              <a:t>Albarede, Geoquímica</a:t>
            </a:r>
          </a:p>
        </p:txBody>
      </p:sp>
    </p:spTree>
    <p:extLst>
      <p:ext uri="{BB962C8B-B14F-4D97-AF65-F5344CB8AC3E}">
        <p14:creationId xmlns:p14="http://schemas.microsoft.com/office/powerpoint/2010/main" val="7721180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5" name="Rectangle 5"/>
          <p:cNvSpPr>
            <a:spLocks noChangeArrowheads="1"/>
          </p:cNvSpPr>
          <p:nvPr/>
        </p:nvSpPr>
        <p:spPr bwMode="auto">
          <a:xfrm>
            <a:off x="395288" y="206375"/>
            <a:ext cx="3744912" cy="701675"/>
          </a:xfrm>
          <a:prstGeom prst="rect">
            <a:avLst/>
          </a:prstGeom>
          <a:noFill/>
          <a:ln w="9525" algn="ctr">
            <a:noFill/>
            <a:miter lim="800000"/>
            <a:headEnd/>
            <a:tailEnd/>
          </a:ln>
          <a:effectLst/>
        </p:spPr>
        <p:txBody>
          <a:bodyPr anchor="ctr">
            <a:spAutoFit/>
          </a:bodyPr>
          <a:lstStyle/>
          <a:p>
            <a:pPr algn="l"/>
            <a:r>
              <a:rPr lang="pt-BR" sz="2000" b="0">
                <a:latin typeface="Calibri" pitchFamily="34" charset="0"/>
                <a:cs typeface="Calibri" pitchFamily="34" charset="0"/>
              </a:rPr>
              <a:t>Marte</a:t>
            </a:r>
          </a:p>
          <a:p>
            <a:pPr algn="l"/>
            <a:endParaRPr lang="pt-BR" sz="2000" b="0">
              <a:latin typeface="Calibri" pitchFamily="34" charset="0"/>
              <a:cs typeface="Calibri" pitchFamily="34" charset="0"/>
            </a:endParaRPr>
          </a:p>
        </p:txBody>
      </p:sp>
      <p:sp>
        <p:nvSpPr>
          <p:cNvPr id="312326" name="Rectangle 6"/>
          <p:cNvSpPr>
            <a:spLocks noChangeArrowheads="1"/>
          </p:cNvSpPr>
          <p:nvPr/>
        </p:nvSpPr>
        <p:spPr bwMode="auto">
          <a:xfrm>
            <a:off x="446856" y="548680"/>
            <a:ext cx="8229600" cy="4572000"/>
          </a:xfrm>
          <a:prstGeom prst="rect">
            <a:avLst/>
          </a:prstGeom>
          <a:noFill/>
          <a:ln w="9525">
            <a:noFill/>
            <a:miter lim="800000"/>
            <a:headEnd/>
            <a:tailEnd/>
          </a:ln>
          <a:effectLst/>
        </p:spPr>
        <p:txBody>
          <a:bodyPr/>
          <a:lstStyle/>
          <a:p>
            <a:pPr marL="342900" indent="-342900" algn="l">
              <a:lnSpc>
                <a:spcPct val="120000"/>
              </a:lnSpc>
              <a:spcBef>
                <a:spcPct val="20000"/>
              </a:spcBef>
            </a:pPr>
            <a:r>
              <a:rPr lang="en-US" sz="1200" b="0">
                <a:latin typeface="Calibri" pitchFamily="34" charset="0"/>
                <a:cs typeface="Calibri" pitchFamily="34" charset="0"/>
              </a:rPr>
              <a:t>Diâmetro 6.785 km </a:t>
            </a:r>
          </a:p>
          <a:p>
            <a:pPr marL="342900" indent="-342900" algn="l">
              <a:lnSpc>
                <a:spcPct val="120000"/>
              </a:lnSpc>
              <a:spcBef>
                <a:spcPct val="20000"/>
              </a:spcBef>
            </a:pPr>
            <a:r>
              <a:rPr lang="en-US" sz="1200" b="0">
                <a:latin typeface="Calibri" pitchFamily="34" charset="0"/>
                <a:cs typeface="Calibri" pitchFamily="34" charset="0"/>
              </a:rPr>
              <a:t>Massa 0.11 x Terra</a:t>
            </a:r>
          </a:p>
          <a:p>
            <a:pPr marL="342900" indent="-342900" algn="l">
              <a:lnSpc>
                <a:spcPct val="120000"/>
              </a:lnSpc>
              <a:spcBef>
                <a:spcPct val="20000"/>
              </a:spcBef>
            </a:pPr>
            <a:r>
              <a:rPr lang="en-US" sz="1200" b="0">
                <a:latin typeface="Calibri" pitchFamily="34" charset="0"/>
                <a:cs typeface="Calibri" pitchFamily="34" charset="0"/>
              </a:rPr>
              <a:t>Densidade 3,933 kg/m</a:t>
            </a:r>
            <a:r>
              <a:rPr lang="en-US" sz="1200" b="0" baseline="30000">
                <a:latin typeface="Calibri" pitchFamily="34" charset="0"/>
                <a:cs typeface="Calibri" pitchFamily="34" charset="0"/>
              </a:rPr>
              <a:t>3</a:t>
            </a:r>
            <a:endParaRPr lang="en-US" sz="1200" b="0">
              <a:latin typeface="Calibri" pitchFamily="34" charset="0"/>
              <a:cs typeface="Calibri" pitchFamily="34" charset="0"/>
            </a:endParaRPr>
          </a:p>
          <a:p>
            <a:pPr marL="342900" indent="-342900" algn="l">
              <a:lnSpc>
                <a:spcPct val="120000"/>
              </a:lnSpc>
              <a:spcBef>
                <a:spcPct val="20000"/>
              </a:spcBef>
            </a:pPr>
            <a:r>
              <a:rPr lang="en-US" sz="1200" b="0">
                <a:latin typeface="Calibri" pitchFamily="34" charset="0"/>
                <a:cs typeface="Calibri" pitchFamily="34" charset="0"/>
              </a:rPr>
              <a:t>Núcleo líquido de Fe-Ni</a:t>
            </a:r>
          </a:p>
          <a:p>
            <a:pPr marL="342900" indent="-342900" algn="l">
              <a:lnSpc>
                <a:spcPct val="120000"/>
              </a:lnSpc>
              <a:spcBef>
                <a:spcPct val="20000"/>
              </a:spcBef>
            </a:pPr>
            <a:r>
              <a:rPr lang="en-US" sz="1200" b="0">
                <a:latin typeface="Calibri" pitchFamily="34" charset="0"/>
                <a:cs typeface="Calibri" pitchFamily="34" charset="0"/>
              </a:rPr>
              <a:t>Manto e crosta rochosos</a:t>
            </a:r>
          </a:p>
          <a:p>
            <a:pPr marL="342900" indent="-342900" algn="l">
              <a:lnSpc>
                <a:spcPct val="120000"/>
              </a:lnSpc>
              <a:spcBef>
                <a:spcPct val="20000"/>
              </a:spcBef>
            </a:pPr>
            <a:r>
              <a:rPr lang="en-US" sz="1200" b="0">
                <a:latin typeface="Calibri" pitchFamily="34" charset="0"/>
                <a:cs typeface="Calibri" pitchFamily="34" charset="0"/>
              </a:rPr>
              <a:t>Atmosfera rarefeita</a:t>
            </a:r>
          </a:p>
          <a:p>
            <a:pPr marL="342900" indent="-342900" algn="l">
              <a:lnSpc>
                <a:spcPct val="120000"/>
              </a:lnSpc>
              <a:spcBef>
                <a:spcPct val="20000"/>
              </a:spcBef>
            </a:pPr>
            <a:r>
              <a:rPr lang="en-US" sz="1200" b="0">
                <a:latin typeface="Calibri" pitchFamily="34" charset="0"/>
                <a:cs typeface="Calibri" pitchFamily="34" charset="0"/>
              </a:rPr>
              <a:t>Superfície coberta por crateras, vales e vulcões</a:t>
            </a:r>
          </a:p>
          <a:p>
            <a:pPr marL="342900" indent="-342900" algn="l">
              <a:lnSpc>
                <a:spcPct val="120000"/>
              </a:lnSpc>
              <a:spcBef>
                <a:spcPct val="20000"/>
              </a:spcBef>
            </a:pPr>
            <a:r>
              <a:rPr lang="en-US" sz="1200" b="0">
                <a:latin typeface="Calibri" pitchFamily="34" charset="0"/>
                <a:cs typeface="Calibri" pitchFamily="34" charset="0"/>
              </a:rPr>
              <a:t>Inclinação do eixo 25</a:t>
            </a:r>
            <a:r>
              <a:rPr lang="en-US" sz="1200" b="0" baseline="30000">
                <a:latin typeface="Calibri" pitchFamily="34" charset="0"/>
                <a:cs typeface="Calibri" pitchFamily="34" charset="0"/>
              </a:rPr>
              <a:t>o </a:t>
            </a:r>
            <a:r>
              <a:rPr lang="en-US" sz="1200" b="0">
                <a:latin typeface="Calibri" pitchFamily="34" charset="0"/>
                <a:cs typeface="Calibri" pitchFamily="34" charset="0"/>
              </a:rPr>
              <a:t>12’</a:t>
            </a:r>
          </a:p>
          <a:p>
            <a:pPr marL="342900" indent="-342900" algn="l">
              <a:lnSpc>
                <a:spcPct val="120000"/>
              </a:lnSpc>
              <a:spcBef>
                <a:spcPct val="20000"/>
              </a:spcBef>
            </a:pPr>
            <a:r>
              <a:rPr lang="en-US" sz="1200" b="0">
                <a:latin typeface="Calibri" pitchFamily="34" charset="0"/>
                <a:cs typeface="Calibri" pitchFamily="34" charset="0"/>
              </a:rPr>
              <a:t>Gravidade 3,7 m/s</a:t>
            </a:r>
            <a:r>
              <a:rPr lang="en-US" sz="1200" b="0" baseline="30000">
                <a:latin typeface="Calibri" pitchFamily="34" charset="0"/>
                <a:cs typeface="Calibri" pitchFamily="34" charset="0"/>
              </a:rPr>
              <a:t>2</a:t>
            </a:r>
            <a:r>
              <a:rPr lang="en-US" sz="1200" b="0">
                <a:latin typeface="Calibri" pitchFamily="34" charset="0"/>
                <a:cs typeface="Calibri" pitchFamily="34" charset="0"/>
              </a:rPr>
              <a:t> (0,37 x Terra)</a:t>
            </a:r>
          </a:p>
          <a:p>
            <a:pPr marL="342900" indent="-342900" algn="l">
              <a:lnSpc>
                <a:spcPct val="120000"/>
              </a:lnSpc>
              <a:spcBef>
                <a:spcPct val="20000"/>
              </a:spcBef>
            </a:pPr>
            <a:r>
              <a:rPr lang="en-US" sz="1200" b="0">
                <a:latin typeface="Calibri" pitchFamily="34" charset="0"/>
                <a:cs typeface="Calibri" pitchFamily="34" charset="0"/>
              </a:rPr>
              <a:t>Período de rotação 24,6 h</a:t>
            </a:r>
          </a:p>
          <a:p>
            <a:pPr marL="342900" indent="-342900" algn="l">
              <a:lnSpc>
                <a:spcPct val="120000"/>
              </a:lnSpc>
              <a:spcBef>
                <a:spcPct val="20000"/>
              </a:spcBef>
            </a:pPr>
            <a:r>
              <a:rPr lang="en-US" sz="1200" b="0">
                <a:latin typeface="Calibri" pitchFamily="34" charset="0"/>
                <a:cs typeface="Calibri" pitchFamily="34" charset="0"/>
              </a:rPr>
              <a:t>Temperatura na superfície -129</a:t>
            </a:r>
            <a:r>
              <a:rPr lang="en-US" sz="1200" b="0" baseline="30000">
                <a:latin typeface="Calibri" pitchFamily="34" charset="0"/>
                <a:cs typeface="Calibri" pitchFamily="34" charset="0"/>
              </a:rPr>
              <a:t>o</a:t>
            </a:r>
            <a:r>
              <a:rPr lang="en-US" sz="1200" b="0">
                <a:latin typeface="Calibri" pitchFamily="34" charset="0"/>
                <a:cs typeface="Calibri" pitchFamily="34" charset="0"/>
              </a:rPr>
              <a:t> a 0 </a:t>
            </a:r>
            <a:r>
              <a:rPr lang="en-US" sz="1200" b="0" baseline="30000">
                <a:latin typeface="Calibri" pitchFamily="34" charset="0"/>
                <a:cs typeface="Calibri" pitchFamily="34" charset="0"/>
              </a:rPr>
              <a:t>o</a:t>
            </a:r>
            <a:r>
              <a:rPr lang="en-US" sz="1200" b="0">
                <a:latin typeface="Calibri" pitchFamily="34" charset="0"/>
                <a:cs typeface="Calibri" pitchFamily="34" charset="0"/>
              </a:rPr>
              <a:t>C</a:t>
            </a:r>
          </a:p>
        </p:txBody>
      </p:sp>
      <p:sp>
        <p:nvSpPr>
          <p:cNvPr id="312328" name="Rectangle 8"/>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12329" name="Rectangle 9"/>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19458" name="Picture 2" descr="Resultado de imagem para mars internal stru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9023" y="3417273"/>
            <a:ext cx="5625465" cy="31080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9" name="Rectangle 9"/>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07210" name="Rectangle 10"/>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4098" name="Picture 2" descr="http://www.nasa.gov/images/content/619235main_B2-Stellar_Nurse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76999"/>
            <a:ext cx="8461509" cy="475960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3582144" y="0"/>
            <a:ext cx="5526360" cy="276999"/>
          </a:xfrm>
          <a:prstGeom prst="rect">
            <a:avLst/>
          </a:prstGeom>
        </p:spPr>
        <p:txBody>
          <a:bodyPr wrap="square">
            <a:spAutoFit/>
          </a:bodyPr>
          <a:lstStyle/>
          <a:p>
            <a:r>
              <a:rPr lang="pt-BR" sz="1200" b="0" dirty="0"/>
              <a:t>http://www.nasa.gov/images/content/619235main_B2-Stellar_Nursery.jpg</a:t>
            </a:r>
          </a:p>
        </p:txBody>
      </p:sp>
      <p:sp>
        <p:nvSpPr>
          <p:cNvPr id="3" name="Retângulo 2"/>
          <p:cNvSpPr/>
          <p:nvPr/>
        </p:nvSpPr>
        <p:spPr>
          <a:xfrm>
            <a:off x="251520" y="5099700"/>
            <a:ext cx="8640960" cy="1569660"/>
          </a:xfrm>
          <a:prstGeom prst="rect">
            <a:avLst/>
          </a:prstGeom>
        </p:spPr>
        <p:txBody>
          <a:bodyPr wrap="square">
            <a:spAutoFit/>
          </a:bodyPr>
          <a:lstStyle/>
          <a:p>
            <a:pPr algn="l"/>
            <a:r>
              <a:rPr lang="en-US" b="0">
                <a:latin typeface="Calibri" pitchFamily="34" charset="0"/>
              </a:rPr>
              <a:t>The </a:t>
            </a:r>
            <a:r>
              <a:rPr lang="en-US" b="0">
                <a:solidFill>
                  <a:srgbClr val="0000FF"/>
                </a:solidFill>
                <a:latin typeface="Calibri" pitchFamily="34" charset="0"/>
              </a:rPr>
              <a:t>Orion </a:t>
            </a:r>
            <a:r>
              <a:rPr lang="en-US" b="0" dirty="0">
                <a:solidFill>
                  <a:srgbClr val="0000FF"/>
                </a:solidFill>
                <a:latin typeface="Calibri" pitchFamily="34" charset="0"/>
              </a:rPr>
              <a:t>nebula </a:t>
            </a:r>
            <a:r>
              <a:rPr lang="en-US" b="0" dirty="0">
                <a:latin typeface="Calibri" pitchFamily="34" charset="0"/>
              </a:rPr>
              <a:t>is a stellar nursery. Giant interstellar clouds cradle massive young stars that are only a few hundred thousands years old. The brilliant whitish core is illuminated by the young Trapezium stars. Remnants of the star-forming dust cocoon are seen as dark lanes against a bright adjacent nebula. Towards the right of the region, interstellar gas and dust have been blown into giant arcs and bubbles by strong stellar winds. Giant bubbles of interstellar gas, formed from stellar winds and supernovae, are found throughout space, including close to the Sun. Credit: NASA/Hubble</a:t>
            </a:r>
            <a:endParaRPr lang="pt-BR" dirty="0">
              <a:latin typeface="Calibri" pitchFamily="34" charset="0"/>
            </a:endParaRPr>
          </a:p>
        </p:txBody>
      </p:sp>
    </p:spTree>
    <p:extLst>
      <p:ext uri="{BB962C8B-B14F-4D97-AF65-F5344CB8AC3E}">
        <p14:creationId xmlns:p14="http://schemas.microsoft.com/office/powerpoint/2010/main" val="30865578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7" name="Picture 5" descr="schiaparelli"/>
          <p:cNvPicPr>
            <a:picLocks noChangeAspect="1" noChangeArrowheads="1"/>
          </p:cNvPicPr>
          <p:nvPr/>
        </p:nvPicPr>
        <p:blipFill>
          <a:blip r:embed="rId2" cstate="print"/>
          <a:srcRect/>
          <a:stretch>
            <a:fillRect/>
          </a:stretch>
        </p:blipFill>
        <p:spPr bwMode="auto">
          <a:xfrm>
            <a:off x="250825" y="1052513"/>
            <a:ext cx="4271963" cy="4271962"/>
          </a:xfrm>
          <a:prstGeom prst="rect">
            <a:avLst/>
          </a:prstGeom>
          <a:noFill/>
        </p:spPr>
      </p:pic>
      <p:sp>
        <p:nvSpPr>
          <p:cNvPr id="294918" name="Rectangle 6"/>
          <p:cNvSpPr>
            <a:spLocks noChangeArrowheads="1"/>
          </p:cNvSpPr>
          <p:nvPr/>
        </p:nvSpPr>
        <p:spPr bwMode="auto">
          <a:xfrm>
            <a:off x="395288" y="206375"/>
            <a:ext cx="3744912" cy="701675"/>
          </a:xfrm>
          <a:prstGeom prst="rect">
            <a:avLst/>
          </a:prstGeom>
          <a:noFill/>
          <a:ln w="9525" algn="ctr">
            <a:noFill/>
            <a:miter lim="800000"/>
            <a:headEnd/>
            <a:tailEnd/>
          </a:ln>
          <a:effectLst/>
        </p:spPr>
        <p:txBody>
          <a:bodyPr anchor="ctr">
            <a:spAutoFit/>
          </a:bodyPr>
          <a:lstStyle/>
          <a:p>
            <a:pPr algn="l"/>
            <a:r>
              <a:rPr lang="pt-BR" sz="2000" b="0">
                <a:latin typeface="Calibri" pitchFamily="34" charset="0"/>
                <a:cs typeface="Calibri" pitchFamily="34" charset="0"/>
              </a:rPr>
              <a:t>Marte</a:t>
            </a:r>
          </a:p>
          <a:p>
            <a:pPr algn="l"/>
            <a:endParaRPr lang="pt-BR" sz="2000" b="0">
              <a:latin typeface="Calibri" pitchFamily="34" charset="0"/>
              <a:cs typeface="Calibri" pitchFamily="34" charset="0"/>
            </a:endParaRPr>
          </a:p>
        </p:txBody>
      </p:sp>
      <p:pic>
        <p:nvPicPr>
          <p:cNvPr id="294920" name="Picture 8" descr="See Explanation.  Clicking on the picture will download &#10; the highest resolution version available.">
            <a:hlinkClick r:id="rId3"/>
          </p:cNvPr>
          <p:cNvPicPr>
            <a:picLocks noChangeAspect="1" noChangeArrowheads="1"/>
          </p:cNvPicPr>
          <p:nvPr/>
        </p:nvPicPr>
        <p:blipFill>
          <a:blip r:embed="rId4" cstate="print"/>
          <a:srcRect/>
          <a:stretch>
            <a:fillRect/>
          </a:stretch>
        </p:blipFill>
        <p:spPr bwMode="auto">
          <a:xfrm>
            <a:off x="4932363" y="1966913"/>
            <a:ext cx="3975100" cy="2660650"/>
          </a:xfrm>
          <a:prstGeom prst="rect">
            <a:avLst/>
          </a:prstGeom>
          <a:noFill/>
        </p:spPr>
      </p:pic>
      <p:sp>
        <p:nvSpPr>
          <p:cNvPr id="294921" name="Rectangle 9"/>
          <p:cNvSpPr>
            <a:spLocks noChangeArrowheads="1"/>
          </p:cNvSpPr>
          <p:nvPr/>
        </p:nvSpPr>
        <p:spPr bwMode="auto">
          <a:xfrm>
            <a:off x="5148263" y="4797425"/>
            <a:ext cx="3744912" cy="701675"/>
          </a:xfrm>
          <a:prstGeom prst="rect">
            <a:avLst/>
          </a:prstGeom>
          <a:noFill/>
          <a:ln w="9525" algn="ctr">
            <a:noFill/>
            <a:miter lim="800000"/>
            <a:headEnd/>
            <a:tailEnd/>
          </a:ln>
          <a:effectLst/>
        </p:spPr>
        <p:txBody>
          <a:bodyPr anchor="ctr">
            <a:spAutoFit/>
          </a:bodyPr>
          <a:lstStyle/>
          <a:p>
            <a:pPr algn="l"/>
            <a:r>
              <a:rPr lang="pt-BR" sz="2000" b="0">
                <a:latin typeface="Calibri" pitchFamily="34" charset="0"/>
                <a:cs typeface="Calibri" pitchFamily="34" charset="0"/>
              </a:rPr>
              <a:t>Viking 1, 1976</a:t>
            </a:r>
          </a:p>
          <a:p>
            <a:pPr algn="l"/>
            <a:endParaRPr lang="pt-BR" sz="2000" b="0">
              <a:latin typeface="Calibri" pitchFamily="34" charset="0"/>
              <a:cs typeface="Calibri" pitchFamily="34" charset="0"/>
            </a:endParaRPr>
          </a:p>
        </p:txBody>
      </p:sp>
      <p:sp>
        <p:nvSpPr>
          <p:cNvPr id="294922" name="Rectangle 10"/>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294923" name="Rectangle 11"/>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876" name="Picture 100" descr="Image:PIA08440-Mars Rover Spirit-Volcanic Rock Fragment.jpg">
            <a:hlinkClick r:id="rId2"/>
          </p:cNvPr>
          <p:cNvPicPr>
            <a:picLocks noChangeAspect="1" noChangeArrowheads="1"/>
          </p:cNvPicPr>
          <p:nvPr/>
        </p:nvPicPr>
        <p:blipFill>
          <a:blip r:embed="rId3" cstate="print"/>
          <a:srcRect/>
          <a:stretch>
            <a:fillRect/>
          </a:stretch>
        </p:blipFill>
        <p:spPr bwMode="auto">
          <a:xfrm>
            <a:off x="2771800" y="260648"/>
            <a:ext cx="6192688" cy="6203609"/>
          </a:xfrm>
          <a:prstGeom prst="rect">
            <a:avLst/>
          </a:prstGeom>
          <a:noFill/>
        </p:spPr>
      </p:pic>
      <p:sp>
        <p:nvSpPr>
          <p:cNvPr id="331877" name="Rectangle 101"/>
          <p:cNvSpPr>
            <a:spLocks noChangeArrowheads="1"/>
          </p:cNvSpPr>
          <p:nvPr/>
        </p:nvSpPr>
        <p:spPr bwMode="auto">
          <a:xfrm>
            <a:off x="250825" y="265872"/>
            <a:ext cx="3744913" cy="1938992"/>
          </a:xfrm>
          <a:prstGeom prst="rect">
            <a:avLst/>
          </a:prstGeom>
          <a:noFill/>
          <a:ln w="9525" algn="ctr">
            <a:noFill/>
            <a:miter lim="800000"/>
            <a:headEnd/>
            <a:tailEnd/>
          </a:ln>
          <a:effectLst/>
        </p:spPr>
        <p:txBody>
          <a:bodyPr anchor="ctr">
            <a:spAutoFit/>
          </a:bodyPr>
          <a:lstStyle/>
          <a:p>
            <a:pPr algn="l"/>
            <a:r>
              <a:rPr lang="pt-BR" sz="2000" b="0" dirty="0" err="1">
                <a:latin typeface="Calibri" pitchFamily="34" charset="0"/>
                <a:cs typeface="Calibri" pitchFamily="34" charset="0"/>
              </a:rPr>
              <a:t>Pathfinder</a:t>
            </a:r>
            <a:endParaRPr lang="pt-BR" sz="2000" b="0" dirty="0">
              <a:latin typeface="Calibri" pitchFamily="34" charset="0"/>
              <a:cs typeface="Calibri" pitchFamily="34" charset="0"/>
            </a:endParaRPr>
          </a:p>
          <a:p>
            <a:pPr algn="l"/>
            <a:r>
              <a:rPr lang="pt-BR" sz="2000" b="0" dirty="0" err="1">
                <a:latin typeface="Calibri" pitchFamily="34" charset="0"/>
                <a:cs typeface="Calibri" pitchFamily="34" charset="0"/>
              </a:rPr>
              <a:t>Spirit</a:t>
            </a:r>
            <a:endParaRPr lang="pt-BR" sz="2000" b="0" dirty="0">
              <a:latin typeface="Calibri" pitchFamily="34" charset="0"/>
              <a:cs typeface="Calibri" pitchFamily="34" charset="0"/>
            </a:endParaRPr>
          </a:p>
          <a:p>
            <a:pPr algn="l"/>
            <a:r>
              <a:rPr lang="pt-BR" sz="2000" b="0" dirty="0" err="1">
                <a:latin typeface="Calibri" pitchFamily="34" charset="0"/>
                <a:cs typeface="Calibri" pitchFamily="34" charset="0"/>
              </a:rPr>
              <a:t>Observer</a:t>
            </a:r>
            <a:endParaRPr lang="pt-BR" sz="2000" b="0" dirty="0">
              <a:latin typeface="Calibri" pitchFamily="34" charset="0"/>
              <a:cs typeface="Calibri" pitchFamily="34" charset="0"/>
            </a:endParaRPr>
          </a:p>
          <a:p>
            <a:pPr algn="l"/>
            <a:r>
              <a:rPr lang="pt-BR" sz="2000" b="0" dirty="0" err="1">
                <a:latin typeface="Calibri" pitchFamily="34" charset="0"/>
                <a:cs typeface="Calibri" pitchFamily="34" charset="0"/>
              </a:rPr>
              <a:t>Curiosity</a:t>
            </a:r>
            <a:endParaRPr lang="pt-BR" sz="2000" b="0" dirty="0">
              <a:latin typeface="Calibri" pitchFamily="34" charset="0"/>
              <a:cs typeface="Calibri" pitchFamily="34" charset="0"/>
            </a:endParaRPr>
          </a:p>
          <a:p>
            <a:pPr algn="l"/>
            <a:endParaRPr lang="pt-BR" sz="2000" b="0" dirty="0">
              <a:latin typeface="Calibri" pitchFamily="34" charset="0"/>
              <a:cs typeface="Calibri" pitchFamily="34" charset="0"/>
            </a:endParaRPr>
          </a:p>
          <a:p>
            <a:pPr algn="l"/>
            <a:endParaRPr lang="pt-BR" sz="2000" b="0" dirty="0">
              <a:latin typeface="Calibri" pitchFamily="34" charset="0"/>
              <a:cs typeface="Calibri" pitchFamily="34" charset="0"/>
            </a:endParaRPr>
          </a:p>
        </p:txBody>
      </p:sp>
      <p:sp>
        <p:nvSpPr>
          <p:cNvPr id="331878" name="Line 102"/>
          <p:cNvSpPr>
            <a:spLocks noChangeShapeType="1"/>
          </p:cNvSpPr>
          <p:nvPr/>
        </p:nvSpPr>
        <p:spPr bwMode="auto">
          <a:xfrm>
            <a:off x="1979613" y="6092825"/>
            <a:ext cx="1223962" cy="0"/>
          </a:xfrm>
          <a:prstGeom prst="line">
            <a:avLst/>
          </a:prstGeom>
          <a:noFill/>
          <a:ln w="38100">
            <a:solidFill>
              <a:schemeClr val="bg1"/>
            </a:solidFill>
            <a:round/>
            <a:headEnd/>
            <a:tailEnd/>
          </a:ln>
          <a:effectLst/>
        </p:spPr>
        <p:txBody>
          <a:bodyPr/>
          <a:lstStyle/>
          <a:p>
            <a:endParaRPr lang="pt-BR"/>
          </a:p>
        </p:txBody>
      </p:sp>
      <p:sp>
        <p:nvSpPr>
          <p:cNvPr id="331879" name="Text Box 103"/>
          <p:cNvSpPr txBox="1">
            <a:spLocks noChangeArrowheads="1"/>
          </p:cNvSpPr>
          <p:nvPr/>
        </p:nvSpPr>
        <p:spPr bwMode="auto">
          <a:xfrm>
            <a:off x="2105025" y="6042025"/>
            <a:ext cx="954088" cy="457200"/>
          </a:xfrm>
          <a:prstGeom prst="rect">
            <a:avLst/>
          </a:prstGeom>
          <a:noFill/>
          <a:ln w="9525" algn="ctr">
            <a:noFill/>
            <a:miter lim="800000"/>
            <a:headEnd/>
            <a:tailEnd/>
          </a:ln>
          <a:effectLst/>
        </p:spPr>
        <p:txBody>
          <a:bodyPr wrap="none">
            <a:spAutoFit/>
          </a:bodyPr>
          <a:lstStyle/>
          <a:p>
            <a:r>
              <a:rPr lang="pt-BR" sz="2400">
                <a:solidFill>
                  <a:schemeClr val="bg1"/>
                </a:solidFill>
              </a:rPr>
              <a:t>40 cm</a:t>
            </a:r>
            <a:endParaRPr lang="en-US" sz="2400">
              <a:solidFill>
                <a:schemeClr val="bg1"/>
              </a:solidFill>
            </a:endParaRPr>
          </a:p>
        </p:txBody>
      </p:sp>
      <p:sp>
        <p:nvSpPr>
          <p:cNvPr id="331880" name="Rectangle 104"/>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31881" name="Rectangle 105"/>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878" name="Line 102"/>
          <p:cNvSpPr>
            <a:spLocks noChangeShapeType="1"/>
          </p:cNvSpPr>
          <p:nvPr/>
        </p:nvSpPr>
        <p:spPr bwMode="auto">
          <a:xfrm>
            <a:off x="1979613" y="6092825"/>
            <a:ext cx="1223962" cy="0"/>
          </a:xfrm>
          <a:prstGeom prst="line">
            <a:avLst/>
          </a:prstGeom>
          <a:noFill/>
          <a:ln w="38100">
            <a:solidFill>
              <a:schemeClr val="bg1"/>
            </a:solidFill>
            <a:round/>
            <a:headEnd/>
            <a:tailEnd/>
          </a:ln>
          <a:effectLst/>
        </p:spPr>
        <p:txBody>
          <a:bodyPr/>
          <a:lstStyle/>
          <a:p>
            <a:endParaRPr lang="pt-BR"/>
          </a:p>
        </p:txBody>
      </p:sp>
      <p:sp>
        <p:nvSpPr>
          <p:cNvPr id="331879" name="Text Box 103"/>
          <p:cNvSpPr txBox="1">
            <a:spLocks noChangeArrowheads="1"/>
          </p:cNvSpPr>
          <p:nvPr/>
        </p:nvSpPr>
        <p:spPr bwMode="auto">
          <a:xfrm>
            <a:off x="2105025" y="6042025"/>
            <a:ext cx="954088" cy="457200"/>
          </a:xfrm>
          <a:prstGeom prst="rect">
            <a:avLst/>
          </a:prstGeom>
          <a:noFill/>
          <a:ln w="9525" algn="ctr">
            <a:noFill/>
            <a:miter lim="800000"/>
            <a:headEnd/>
            <a:tailEnd/>
          </a:ln>
          <a:effectLst/>
        </p:spPr>
        <p:txBody>
          <a:bodyPr wrap="none">
            <a:spAutoFit/>
          </a:bodyPr>
          <a:lstStyle/>
          <a:p>
            <a:r>
              <a:rPr lang="pt-BR" sz="2400">
                <a:solidFill>
                  <a:schemeClr val="bg1"/>
                </a:solidFill>
              </a:rPr>
              <a:t>40 cm</a:t>
            </a:r>
            <a:endParaRPr lang="en-US" sz="2400">
              <a:solidFill>
                <a:schemeClr val="bg1"/>
              </a:solidFill>
            </a:endParaRPr>
          </a:p>
        </p:txBody>
      </p:sp>
      <p:sp>
        <p:nvSpPr>
          <p:cNvPr id="331880" name="Rectangle 104"/>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31881" name="Rectangle 105"/>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21506" name="Picture 2" descr="NASA's InSight used its Instrument Context Camera (ICC) beneath the lander's deck to image these drifting clouds at sunset. This series of images was taken on April 25, 2019, the 145th Martian day, or sol, of the mission, starting at around 6:30 p.m. Mars local tim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31841" y="116632"/>
            <a:ext cx="5832647" cy="5832648"/>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107504" y="5949280"/>
            <a:ext cx="7848872" cy="830997"/>
          </a:xfrm>
          <a:prstGeom prst="rect">
            <a:avLst/>
          </a:prstGeom>
        </p:spPr>
        <p:txBody>
          <a:bodyPr wrap="square">
            <a:spAutoFit/>
          </a:bodyPr>
          <a:lstStyle/>
          <a:p>
            <a:pPr algn="l"/>
            <a:r>
              <a:rPr lang="en-US" b="0"/>
              <a:t>NASA's InSight used its Instrument Context Camera (ICC) beneath the lander's deck to image these drifting clouds at sunset. This series of images was taken on April 25, 2019, the 145th Martian day, or sol, of the mission, starting at around 6:30 p.m. Mars local time.</a:t>
            </a:r>
            <a:endParaRPr lang="pt-BR"/>
          </a:p>
        </p:txBody>
      </p:sp>
      <p:sp>
        <p:nvSpPr>
          <p:cNvPr id="3" name="Retângulo 2"/>
          <p:cNvSpPr/>
          <p:nvPr/>
        </p:nvSpPr>
        <p:spPr>
          <a:xfrm>
            <a:off x="179512" y="210126"/>
            <a:ext cx="1679307" cy="338554"/>
          </a:xfrm>
          <a:prstGeom prst="rect">
            <a:avLst/>
          </a:prstGeom>
        </p:spPr>
        <p:txBody>
          <a:bodyPr wrap="none">
            <a:spAutoFit/>
          </a:bodyPr>
          <a:lstStyle/>
          <a:p>
            <a:r>
              <a:rPr lang="pt-BR" b="0">
                <a:latin typeface="Calibri" pitchFamily="34" charset="0"/>
                <a:cs typeface="Calibri" pitchFamily="34" charset="0"/>
              </a:rPr>
              <a:t>Nuvens em Marte</a:t>
            </a:r>
            <a:endParaRPr lang="pt-BR"/>
          </a:p>
        </p:txBody>
      </p:sp>
    </p:spTree>
    <p:extLst>
      <p:ext uri="{BB962C8B-B14F-4D97-AF65-F5344CB8AC3E}">
        <p14:creationId xmlns:p14="http://schemas.microsoft.com/office/powerpoint/2010/main" val="37155434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15" name="Picture 15" descr="Olympus_Mons_-_topography_map"/>
          <p:cNvPicPr>
            <a:picLocks noChangeAspect="1" noChangeArrowheads="1"/>
          </p:cNvPicPr>
          <p:nvPr/>
        </p:nvPicPr>
        <p:blipFill>
          <a:blip r:embed="rId2" cstate="print"/>
          <a:srcRect/>
          <a:stretch>
            <a:fillRect/>
          </a:stretch>
        </p:blipFill>
        <p:spPr bwMode="auto">
          <a:xfrm>
            <a:off x="2627784" y="3356992"/>
            <a:ext cx="3240360" cy="3234811"/>
          </a:xfrm>
          <a:prstGeom prst="rect">
            <a:avLst/>
          </a:prstGeom>
          <a:noFill/>
        </p:spPr>
      </p:pic>
      <p:sp>
        <p:nvSpPr>
          <p:cNvPr id="332806" name="Rectangle 6"/>
          <p:cNvSpPr>
            <a:spLocks noChangeArrowheads="1"/>
          </p:cNvSpPr>
          <p:nvPr/>
        </p:nvSpPr>
        <p:spPr bwMode="auto">
          <a:xfrm>
            <a:off x="250825" y="188640"/>
            <a:ext cx="4969247" cy="2400657"/>
          </a:xfrm>
          <a:prstGeom prst="rect">
            <a:avLst/>
          </a:prstGeom>
          <a:noFill/>
          <a:ln w="9525" algn="ctr">
            <a:noFill/>
            <a:miter lim="800000"/>
            <a:headEnd/>
            <a:tailEnd/>
          </a:ln>
          <a:effectLst/>
        </p:spPr>
        <p:txBody>
          <a:bodyPr wrap="square" anchor="ctr">
            <a:spAutoFit/>
          </a:bodyPr>
          <a:lstStyle/>
          <a:p>
            <a:pPr algn="l"/>
            <a:r>
              <a:rPr lang="pt-BR" sz="2000" b="0">
                <a:latin typeface="Calibri" pitchFamily="34" charset="0"/>
                <a:cs typeface="Calibri" pitchFamily="34" charset="0"/>
              </a:rPr>
              <a:t>vulcanismo em Marte</a:t>
            </a:r>
          </a:p>
          <a:p>
            <a:pPr algn="l"/>
            <a:endParaRPr lang="pt-BR" sz="2000" b="0">
              <a:latin typeface="Calibri" pitchFamily="34" charset="0"/>
              <a:cs typeface="Calibri" pitchFamily="34" charset="0"/>
            </a:endParaRPr>
          </a:p>
          <a:p>
            <a:pPr algn="l"/>
            <a:r>
              <a:rPr lang="pt-BR" sz="2000" b="0">
                <a:latin typeface="Calibri" pitchFamily="34" charset="0"/>
                <a:cs typeface="Calibri" pitchFamily="34" charset="0"/>
              </a:rPr>
              <a:t>Olympus Mons</a:t>
            </a:r>
          </a:p>
          <a:p>
            <a:pPr algn="l"/>
            <a:r>
              <a:rPr lang="pt-BR" sz="1800" b="0">
                <a:latin typeface="Calibri" pitchFamily="34" charset="0"/>
                <a:cs typeface="Calibri" pitchFamily="34" charset="0"/>
              </a:rPr>
              <a:t>maior vulcão ativo do Sistema Solar</a:t>
            </a:r>
          </a:p>
          <a:p>
            <a:pPr algn="l"/>
            <a:endParaRPr lang="pt-BR" sz="1800" b="0">
              <a:latin typeface="Calibri" pitchFamily="34" charset="0"/>
              <a:cs typeface="Calibri" pitchFamily="34" charset="0"/>
            </a:endParaRPr>
          </a:p>
          <a:p>
            <a:pPr algn="l"/>
            <a:r>
              <a:rPr lang="en-US" sz="1800" b="0">
                <a:latin typeface="Calibri" pitchFamily="34" charset="0"/>
                <a:cs typeface="Calibri" pitchFamily="34" charset="0"/>
              </a:rPr>
              <a:t>24 km altura, 550 km diâmetro</a:t>
            </a:r>
          </a:p>
          <a:p>
            <a:pPr algn="l"/>
            <a:endParaRPr lang="pt-BR" sz="1800" b="0">
              <a:latin typeface="Calibri" pitchFamily="34" charset="0"/>
              <a:cs typeface="Calibri" pitchFamily="34" charset="0"/>
            </a:endParaRPr>
          </a:p>
          <a:p>
            <a:pPr algn="l"/>
            <a:r>
              <a:rPr lang="pt-BR" sz="1800" b="0">
                <a:latin typeface="Calibri" pitchFamily="34" charset="0"/>
                <a:cs typeface="Calibri" pitchFamily="34" charset="0"/>
              </a:rPr>
              <a:t>últimos derrames com idades entre 20 e 200 Ma</a:t>
            </a:r>
          </a:p>
        </p:txBody>
      </p:sp>
      <p:pic>
        <p:nvPicPr>
          <p:cNvPr id="332812" name="Picture 12" descr="Image:Olympus Mons.jpeg">
            <a:hlinkClick r:id="rId3"/>
          </p:cNvPr>
          <p:cNvPicPr>
            <a:picLocks noChangeAspect="1" noChangeArrowheads="1"/>
          </p:cNvPicPr>
          <p:nvPr/>
        </p:nvPicPr>
        <p:blipFill>
          <a:blip r:embed="rId4" cstate="print"/>
          <a:srcRect/>
          <a:stretch>
            <a:fillRect/>
          </a:stretch>
        </p:blipFill>
        <p:spPr bwMode="auto">
          <a:xfrm>
            <a:off x="5808538" y="71710"/>
            <a:ext cx="3155950" cy="6597650"/>
          </a:xfrm>
          <a:prstGeom prst="rect">
            <a:avLst/>
          </a:prstGeom>
          <a:noFill/>
        </p:spPr>
      </p:pic>
      <p:sp>
        <p:nvSpPr>
          <p:cNvPr id="332816" name="Rectangle 16"/>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32817" name="Rectangle 17"/>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7" name="Rectangle 5"/>
          <p:cNvSpPr>
            <a:spLocks noChangeArrowheads="1"/>
          </p:cNvSpPr>
          <p:nvPr/>
        </p:nvSpPr>
        <p:spPr bwMode="auto">
          <a:xfrm>
            <a:off x="395288" y="206375"/>
            <a:ext cx="3744912" cy="701675"/>
          </a:xfrm>
          <a:prstGeom prst="rect">
            <a:avLst/>
          </a:prstGeom>
          <a:noFill/>
          <a:ln w="9525" algn="ctr">
            <a:noFill/>
            <a:miter lim="800000"/>
            <a:headEnd/>
            <a:tailEnd/>
          </a:ln>
          <a:effectLst/>
        </p:spPr>
        <p:txBody>
          <a:bodyPr anchor="ctr">
            <a:spAutoFit/>
          </a:bodyPr>
          <a:lstStyle/>
          <a:p>
            <a:pPr algn="l"/>
            <a:r>
              <a:rPr lang="pt-BR" sz="2000" b="0">
                <a:latin typeface="Calibri" pitchFamily="34" charset="0"/>
                <a:cs typeface="Calibri" pitchFamily="34" charset="0"/>
              </a:rPr>
              <a:t>Luas de Marte</a:t>
            </a:r>
          </a:p>
          <a:p>
            <a:pPr algn="l"/>
            <a:endParaRPr lang="pt-BR" sz="2000" b="0">
              <a:latin typeface="Calibri" pitchFamily="34" charset="0"/>
              <a:cs typeface="Calibri" pitchFamily="34" charset="0"/>
            </a:endParaRPr>
          </a:p>
        </p:txBody>
      </p:sp>
      <p:pic>
        <p:nvPicPr>
          <p:cNvPr id="305159" name="Picture 7" descr="phobos"/>
          <p:cNvPicPr>
            <a:picLocks noChangeAspect="1" noChangeArrowheads="1"/>
          </p:cNvPicPr>
          <p:nvPr/>
        </p:nvPicPr>
        <p:blipFill>
          <a:blip r:embed="rId2" cstate="print"/>
          <a:srcRect/>
          <a:stretch>
            <a:fillRect/>
          </a:stretch>
        </p:blipFill>
        <p:spPr bwMode="auto">
          <a:xfrm>
            <a:off x="539750" y="764704"/>
            <a:ext cx="3096146" cy="3570681"/>
          </a:xfrm>
          <a:prstGeom prst="rect">
            <a:avLst/>
          </a:prstGeom>
          <a:noFill/>
        </p:spPr>
      </p:pic>
      <p:sp>
        <p:nvSpPr>
          <p:cNvPr id="305160" name="Rectangle 8"/>
          <p:cNvSpPr>
            <a:spLocks noChangeArrowheads="1"/>
          </p:cNvSpPr>
          <p:nvPr/>
        </p:nvSpPr>
        <p:spPr bwMode="auto">
          <a:xfrm>
            <a:off x="555397" y="3830658"/>
            <a:ext cx="3744913" cy="307777"/>
          </a:xfrm>
          <a:prstGeom prst="rect">
            <a:avLst/>
          </a:prstGeom>
          <a:noFill/>
          <a:ln w="9525" algn="ctr">
            <a:noFill/>
            <a:miter lim="800000"/>
            <a:headEnd/>
            <a:tailEnd/>
          </a:ln>
          <a:effectLst/>
        </p:spPr>
        <p:txBody>
          <a:bodyPr anchor="ctr">
            <a:spAutoFit/>
          </a:bodyPr>
          <a:lstStyle/>
          <a:p>
            <a:pPr algn="l"/>
            <a:r>
              <a:rPr lang="pt-BR" sz="1400" b="0">
                <a:solidFill>
                  <a:schemeClr val="bg1"/>
                </a:solidFill>
                <a:latin typeface="Calibri" pitchFamily="34" charset="0"/>
                <a:cs typeface="Calibri" pitchFamily="34" charset="0"/>
              </a:rPr>
              <a:t>Phobos	</a:t>
            </a:r>
          </a:p>
        </p:txBody>
      </p:sp>
      <p:pic>
        <p:nvPicPr>
          <p:cNvPr id="305163" name="Picture 11" descr="deimos2"/>
          <p:cNvPicPr>
            <a:picLocks noChangeAspect="1" noChangeArrowheads="1"/>
          </p:cNvPicPr>
          <p:nvPr/>
        </p:nvPicPr>
        <p:blipFill>
          <a:blip r:embed="rId3" cstate="print"/>
          <a:srcRect/>
          <a:stretch>
            <a:fillRect/>
          </a:stretch>
        </p:blipFill>
        <p:spPr bwMode="auto">
          <a:xfrm>
            <a:off x="534410" y="4399836"/>
            <a:ext cx="3096146" cy="2269524"/>
          </a:xfrm>
          <a:prstGeom prst="rect">
            <a:avLst/>
          </a:prstGeom>
          <a:noFill/>
        </p:spPr>
      </p:pic>
      <p:sp>
        <p:nvSpPr>
          <p:cNvPr id="305164" name="Rectangle 12"/>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05165" name="Rectangle 13"/>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sp>
        <p:nvSpPr>
          <p:cNvPr id="305161" name="Rectangle 9"/>
          <p:cNvSpPr>
            <a:spLocks noChangeArrowheads="1"/>
          </p:cNvSpPr>
          <p:nvPr/>
        </p:nvSpPr>
        <p:spPr bwMode="auto">
          <a:xfrm>
            <a:off x="555396" y="4410313"/>
            <a:ext cx="3744913" cy="523220"/>
          </a:xfrm>
          <a:prstGeom prst="rect">
            <a:avLst/>
          </a:prstGeom>
          <a:noFill/>
          <a:ln w="9525" algn="ctr">
            <a:noFill/>
            <a:miter lim="800000"/>
            <a:headEnd/>
            <a:tailEnd/>
          </a:ln>
          <a:effectLst/>
        </p:spPr>
        <p:txBody>
          <a:bodyPr anchor="ctr">
            <a:spAutoFit/>
          </a:bodyPr>
          <a:lstStyle/>
          <a:p>
            <a:pPr algn="l"/>
            <a:r>
              <a:rPr lang="pt-BR" sz="1400" b="0">
                <a:solidFill>
                  <a:schemeClr val="bg1"/>
                </a:solidFill>
                <a:latin typeface="Calibri" pitchFamily="34" charset="0"/>
                <a:cs typeface="Calibri" pitchFamily="34" charset="0"/>
              </a:rPr>
              <a:t>Deimos (diam. 12,6 km)</a:t>
            </a:r>
          </a:p>
          <a:p>
            <a:pPr algn="l"/>
            <a:endParaRPr lang="pt-BR" sz="1400" b="0">
              <a:solidFill>
                <a:schemeClr val="bg1"/>
              </a:solidFill>
              <a:latin typeface="Calibri" pitchFamily="34" charset="0"/>
              <a:cs typeface="Calibri" pitchFamily="34" charset="0"/>
            </a:endParaRPr>
          </a:p>
        </p:txBody>
      </p:sp>
      <p:pic>
        <p:nvPicPr>
          <p:cNvPr id="22530" name="Picture 2" descr="This series of images shows the Martian moon Phobos as it crossed in front of the Sun, as seen by NASA's Curiosity Mars rove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912" y="764704"/>
            <a:ext cx="5142446" cy="2892626"/>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4211960" y="3916213"/>
            <a:ext cx="4572000" cy="1384995"/>
          </a:xfrm>
          <a:prstGeom prst="rect">
            <a:avLst/>
          </a:prstGeom>
        </p:spPr>
        <p:txBody>
          <a:bodyPr>
            <a:spAutoFit/>
          </a:bodyPr>
          <a:lstStyle/>
          <a:p>
            <a:pPr algn="l"/>
            <a:r>
              <a:rPr lang="en-US" sz="1400" b="0">
                <a:latin typeface="Calibri" panose="020F0502020204030204" pitchFamily="34" charset="0"/>
                <a:cs typeface="Calibri" panose="020F0502020204030204" pitchFamily="34" charset="0"/>
              </a:rPr>
              <a:t>This series of images shows the Martian moon Phobos as it crossed in front of the Sun, as seen by NASA's Curiosity Mars rover on Tuesday, March 26, 2019.</a:t>
            </a:r>
          </a:p>
          <a:p>
            <a:pPr algn="l"/>
            <a:endParaRPr lang="en-US" sz="1400" b="0">
              <a:latin typeface="Calibri" panose="020F0502020204030204" pitchFamily="34" charset="0"/>
              <a:cs typeface="Calibri" panose="020F0502020204030204" pitchFamily="34" charset="0"/>
            </a:endParaRPr>
          </a:p>
          <a:p>
            <a:pPr algn="l"/>
            <a:r>
              <a:rPr lang="en-US" sz="1400" b="0">
                <a:latin typeface="Calibri" panose="020F0502020204030204" pitchFamily="34" charset="0"/>
                <a:cs typeface="Calibri" panose="020F0502020204030204" pitchFamily="34" charset="0"/>
              </a:rPr>
              <a:t>The images have been sped up by a factor of 10; the entire eclipse lasted about 35 seconds.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ChangeArrowheads="1"/>
          </p:cNvSpPr>
          <p:nvPr/>
        </p:nvSpPr>
        <p:spPr bwMode="auto">
          <a:xfrm>
            <a:off x="0" y="6742113"/>
            <a:ext cx="9144000" cy="115887"/>
          </a:xfrm>
          <a:prstGeom prst="rect">
            <a:avLst/>
          </a:prstGeom>
          <a:solidFill>
            <a:schemeClr val="tx2"/>
          </a:solidFill>
          <a:ln w="9525">
            <a:noFill/>
            <a:miter lim="800000"/>
            <a:headEnd/>
            <a:tailEnd/>
          </a:ln>
        </p:spPr>
        <p:txBody>
          <a:bodyPr wrap="none" anchor="ctr"/>
          <a:lstStyle/>
          <a:p>
            <a:endParaRPr lang="en-US"/>
          </a:p>
        </p:txBody>
      </p:sp>
      <p:sp>
        <p:nvSpPr>
          <p:cNvPr id="6148" name="Rectangle 4"/>
          <p:cNvSpPr>
            <a:spLocks noChangeArrowheads="1"/>
          </p:cNvSpPr>
          <p:nvPr/>
        </p:nvSpPr>
        <p:spPr bwMode="auto">
          <a:xfrm>
            <a:off x="4572000" y="6742113"/>
            <a:ext cx="4572000" cy="115887"/>
          </a:xfrm>
          <a:prstGeom prst="rect">
            <a:avLst/>
          </a:prstGeom>
          <a:solidFill>
            <a:schemeClr val="accent2"/>
          </a:solidFill>
          <a:ln w="9525">
            <a:noFill/>
            <a:miter lim="800000"/>
            <a:headEnd/>
            <a:tailEnd/>
          </a:ln>
        </p:spPr>
        <p:txBody>
          <a:bodyPr wrap="none" anchor="ctr"/>
          <a:lstStyle/>
          <a:p>
            <a:endParaRPr lang="en-US"/>
          </a:p>
        </p:txBody>
      </p:sp>
      <p:pic>
        <p:nvPicPr>
          <p:cNvPr id="83970" name="Picture 2" descr="File:ALH84001.jpg">
            <a:hlinkClick r:id="rId2"/>
          </p:cNvPr>
          <p:cNvPicPr>
            <a:picLocks noChangeAspect="1" noChangeArrowheads="1"/>
          </p:cNvPicPr>
          <p:nvPr/>
        </p:nvPicPr>
        <p:blipFill>
          <a:blip r:embed="rId3" cstate="print"/>
          <a:srcRect/>
          <a:stretch>
            <a:fillRect/>
          </a:stretch>
        </p:blipFill>
        <p:spPr bwMode="auto">
          <a:xfrm>
            <a:off x="179512" y="3501008"/>
            <a:ext cx="4680520" cy="2986215"/>
          </a:xfrm>
          <a:prstGeom prst="rect">
            <a:avLst/>
          </a:prstGeom>
          <a:noFill/>
        </p:spPr>
      </p:pic>
      <p:sp>
        <p:nvSpPr>
          <p:cNvPr id="6" name="Retângulo 5"/>
          <p:cNvSpPr/>
          <p:nvPr/>
        </p:nvSpPr>
        <p:spPr>
          <a:xfrm>
            <a:off x="380216" y="404664"/>
            <a:ext cx="4551824" cy="461665"/>
          </a:xfrm>
          <a:prstGeom prst="rect">
            <a:avLst/>
          </a:prstGeom>
        </p:spPr>
        <p:txBody>
          <a:bodyPr wrap="none">
            <a:spAutoFit/>
          </a:bodyPr>
          <a:lstStyle/>
          <a:p>
            <a:r>
              <a:rPr lang="pt-BR" b="0">
                <a:latin typeface="Calibri" pitchFamily="34" charset="0"/>
                <a:cs typeface="Calibri" pitchFamily="34" charset="0"/>
              </a:rPr>
              <a:t>shergottitos – meteoritos de Marte</a:t>
            </a:r>
            <a:endParaRPr lang="pt-BR"/>
          </a:p>
        </p:txBody>
      </p:sp>
      <p:pic>
        <p:nvPicPr>
          <p:cNvPr id="8" name="Image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2908" y="642677"/>
            <a:ext cx="3858661" cy="3637592"/>
          </a:xfrm>
          <a:prstGeom prst="rect">
            <a:avLst/>
          </a:prstGeom>
        </p:spPr>
      </p:pic>
      <p:sp>
        <p:nvSpPr>
          <p:cNvPr id="10" name="Retângulo 9"/>
          <p:cNvSpPr/>
          <p:nvPr/>
        </p:nvSpPr>
        <p:spPr>
          <a:xfrm>
            <a:off x="5220073" y="4564866"/>
            <a:ext cx="3662534" cy="1384995"/>
          </a:xfrm>
          <a:prstGeom prst="rect">
            <a:avLst/>
          </a:prstGeom>
        </p:spPr>
        <p:txBody>
          <a:bodyPr wrap="square">
            <a:spAutoFit/>
          </a:bodyPr>
          <a:lstStyle/>
          <a:p>
            <a:pPr algn="l"/>
            <a:r>
              <a:rPr lang="pt-BR" sz="1400" b="0">
                <a:latin typeface="Calibri" pitchFamily="34" charset="0"/>
                <a:cs typeface="Calibri" pitchFamily="34" charset="0"/>
              </a:rPr>
              <a:t>Fig. 12.18 Gases em metoritos SNC (Marte). A similaridade entre o teor relativo dos gases nos meteoritos e na atmosfera marciana medida pelas sondas Viking (padronizado em relação ao nitrogênio) é um forte argumento a favor da origem marciana dos meteoritos SNC. </a:t>
            </a:r>
          </a:p>
        </p:txBody>
      </p:sp>
      <p:sp>
        <p:nvSpPr>
          <p:cNvPr id="11" name="Retângulo 10"/>
          <p:cNvSpPr/>
          <p:nvPr/>
        </p:nvSpPr>
        <p:spPr>
          <a:xfrm rot="16200000">
            <a:off x="8054515" y="2951076"/>
            <a:ext cx="1656184" cy="307777"/>
          </a:xfrm>
          <a:prstGeom prst="rect">
            <a:avLst/>
          </a:prstGeom>
        </p:spPr>
        <p:txBody>
          <a:bodyPr wrap="square">
            <a:spAutoFit/>
          </a:bodyPr>
          <a:lstStyle/>
          <a:p>
            <a:pPr algn="l"/>
            <a:r>
              <a:rPr lang="pt-BR" sz="1400" b="0">
                <a:latin typeface="Calibri" pitchFamily="34" charset="0"/>
                <a:cs typeface="Calibri" pitchFamily="34" charset="0"/>
              </a:rPr>
              <a:t>Albarède, 2011</a:t>
            </a:r>
          </a:p>
        </p:txBody>
      </p:sp>
      <p:sp>
        <p:nvSpPr>
          <p:cNvPr id="12" name="Retângulo 11"/>
          <p:cNvSpPr/>
          <p:nvPr/>
        </p:nvSpPr>
        <p:spPr>
          <a:xfrm>
            <a:off x="395536" y="1196752"/>
            <a:ext cx="7776864" cy="707886"/>
          </a:xfrm>
          <a:prstGeom prst="rect">
            <a:avLst/>
          </a:prstGeom>
        </p:spPr>
        <p:txBody>
          <a:bodyPr wrap="square">
            <a:spAutoFit/>
          </a:bodyPr>
          <a:lstStyle/>
          <a:p>
            <a:pPr algn="l"/>
            <a:r>
              <a:rPr lang="pt-BR" sz="2000" b="0">
                <a:latin typeface="Calibri" pitchFamily="34" charset="0"/>
                <a:cs typeface="Calibri" pitchFamily="34" charset="0"/>
              </a:rPr>
              <a:t>metoritos SNC</a:t>
            </a:r>
          </a:p>
          <a:p>
            <a:pPr algn="l"/>
            <a:r>
              <a:rPr lang="pt-BR" sz="2000" b="0">
                <a:latin typeface="Calibri" pitchFamily="34" charset="0"/>
                <a:cs typeface="Calibri" pitchFamily="34" charset="0"/>
              </a:rPr>
              <a:t>(Shergotty, Nakhla, Chassigny)</a:t>
            </a:r>
          </a:p>
        </p:txBody>
      </p:sp>
    </p:spTree>
    <p:extLst>
      <p:ext uri="{BB962C8B-B14F-4D97-AF65-F5344CB8AC3E}">
        <p14:creationId xmlns:p14="http://schemas.microsoft.com/office/powerpoint/2010/main" val="5074846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ChangeArrowheads="1"/>
          </p:cNvSpPr>
          <p:nvPr/>
        </p:nvSpPr>
        <p:spPr bwMode="auto">
          <a:xfrm>
            <a:off x="0" y="6742113"/>
            <a:ext cx="9144000" cy="115887"/>
          </a:xfrm>
          <a:prstGeom prst="rect">
            <a:avLst/>
          </a:prstGeom>
          <a:solidFill>
            <a:schemeClr val="tx2"/>
          </a:solidFill>
          <a:ln w="9525">
            <a:noFill/>
            <a:miter lim="800000"/>
            <a:headEnd/>
            <a:tailEnd/>
          </a:ln>
        </p:spPr>
        <p:txBody>
          <a:bodyPr wrap="none" anchor="ctr"/>
          <a:lstStyle/>
          <a:p>
            <a:endParaRPr lang="en-US"/>
          </a:p>
        </p:txBody>
      </p:sp>
      <p:sp>
        <p:nvSpPr>
          <p:cNvPr id="6148" name="Rectangle 4"/>
          <p:cNvSpPr>
            <a:spLocks noChangeArrowheads="1"/>
          </p:cNvSpPr>
          <p:nvPr/>
        </p:nvSpPr>
        <p:spPr bwMode="auto">
          <a:xfrm>
            <a:off x="4572000" y="6742113"/>
            <a:ext cx="4572000" cy="115887"/>
          </a:xfrm>
          <a:prstGeom prst="rect">
            <a:avLst/>
          </a:prstGeom>
          <a:solidFill>
            <a:schemeClr val="accent2"/>
          </a:solidFill>
          <a:ln w="9525">
            <a:noFill/>
            <a:miter lim="800000"/>
            <a:headEnd/>
            <a:tailEnd/>
          </a:ln>
        </p:spPr>
        <p:txBody>
          <a:bodyPr wrap="none" anchor="ctr"/>
          <a:lstStyle/>
          <a:p>
            <a:endParaRPr lang="en-US"/>
          </a:p>
        </p:txBody>
      </p:sp>
      <p:pic>
        <p:nvPicPr>
          <p:cNvPr id="7" name="Picture 2" descr="File:ALH84001 structure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506" y="1124744"/>
            <a:ext cx="6288854" cy="4248472"/>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p:cNvSpPr/>
          <p:nvPr/>
        </p:nvSpPr>
        <p:spPr>
          <a:xfrm>
            <a:off x="539552" y="5826750"/>
            <a:ext cx="8064896" cy="338554"/>
          </a:xfrm>
          <a:prstGeom prst="rect">
            <a:avLst/>
          </a:prstGeom>
        </p:spPr>
        <p:txBody>
          <a:bodyPr wrap="square">
            <a:spAutoFit/>
          </a:bodyPr>
          <a:lstStyle/>
          <a:p>
            <a:pPr algn="l"/>
            <a:r>
              <a:rPr lang="es-ES" b="0">
                <a:latin typeface="Calibri" pitchFamily="34" charset="0"/>
                <a:cs typeface="Calibri" pitchFamily="34" charset="0"/>
              </a:rPr>
              <a:t>Structures (20–100 nanometres in diamete) on </a:t>
            </a:r>
            <a:r>
              <a:rPr lang="es-ES" sz="1600" b="0">
                <a:latin typeface="Calibri" pitchFamily="34" charset="0"/>
                <a:cs typeface="Calibri" pitchFamily="34" charset="0"/>
              </a:rPr>
              <a:t>ALH84001 meteorite (NASA)</a:t>
            </a:r>
          </a:p>
        </p:txBody>
      </p:sp>
      <p:sp>
        <p:nvSpPr>
          <p:cNvPr id="10" name="Retângulo 9"/>
          <p:cNvSpPr/>
          <p:nvPr/>
        </p:nvSpPr>
        <p:spPr>
          <a:xfrm>
            <a:off x="467544" y="332656"/>
            <a:ext cx="7776864" cy="400110"/>
          </a:xfrm>
          <a:prstGeom prst="rect">
            <a:avLst/>
          </a:prstGeom>
        </p:spPr>
        <p:txBody>
          <a:bodyPr wrap="square">
            <a:spAutoFit/>
          </a:bodyPr>
          <a:lstStyle/>
          <a:p>
            <a:pPr algn="l"/>
            <a:r>
              <a:rPr lang="pt-BR" sz="2000" b="0">
                <a:latin typeface="Calibri" pitchFamily="34" charset="0"/>
                <a:cs typeface="Calibri" pitchFamily="34" charset="0"/>
              </a:rPr>
              <a:t>metorito SNC, Marte: </a:t>
            </a:r>
            <a:r>
              <a:rPr lang="pt-BR" sz="2000" b="0">
                <a:solidFill>
                  <a:srgbClr val="FF0000"/>
                </a:solidFill>
                <a:latin typeface="Calibri" pitchFamily="34" charset="0"/>
                <a:cs typeface="Calibri" pitchFamily="34" charset="0"/>
              </a:rPr>
              <a:t>ALH84001 </a:t>
            </a:r>
          </a:p>
        </p:txBody>
      </p:sp>
    </p:spTree>
    <p:extLst>
      <p:ext uri="{BB962C8B-B14F-4D97-AF65-F5344CB8AC3E}">
        <p14:creationId xmlns:p14="http://schemas.microsoft.com/office/powerpoint/2010/main" val="18501668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8" name="Rectangle 4"/>
          <p:cNvSpPr>
            <a:spLocks noChangeArrowheads="1"/>
          </p:cNvSpPr>
          <p:nvPr/>
        </p:nvSpPr>
        <p:spPr bwMode="auto">
          <a:xfrm>
            <a:off x="395288" y="206375"/>
            <a:ext cx="3744912" cy="701675"/>
          </a:xfrm>
          <a:prstGeom prst="rect">
            <a:avLst/>
          </a:prstGeom>
          <a:noFill/>
          <a:ln w="9525" algn="ctr">
            <a:noFill/>
            <a:miter lim="800000"/>
            <a:headEnd/>
            <a:tailEnd/>
          </a:ln>
          <a:effectLst/>
        </p:spPr>
        <p:txBody>
          <a:bodyPr anchor="ctr">
            <a:spAutoFit/>
          </a:bodyPr>
          <a:lstStyle/>
          <a:p>
            <a:pPr algn="l"/>
            <a:r>
              <a:rPr lang="pt-BR" sz="2000" b="0">
                <a:latin typeface="Calibri" pitchFamily="34" charset="0"/>
                <a:cs typeface="Calibri" pitchFamily="34" charset="0"/>
              </a:rPr>
              <a:t>Cinturão de asteróides</a:t>
            </a:r>
          </a:p>
          <a:p>
            <a:pPr algn="l"/>
            <a:endParaRPr lang="pt-BR" sz="2000" b="0">
              <a:latin typeface="Calibri" pitchFamily="34" charset="0"/>
              <a:cs typeface="Calibri" pitchFamily="34" charset="0"/>
            </a:endParaRPr>
          </a:p>
        </p:txBody>
      </p:sp>
      <p:sp>
        <p:nvSpPr>
          <p:cNvPr id="313353" name="Rectangle 9"/>
          <p:cNvSpPr>
            <a:spLocks noChangeArrowheads="1"/>
          </p:cNvSpPr>
          <p:nvPr/>
        </p:nvSpPr>
        <p:spPr bwMode="auto">
          <a:xfrm>
            <a:off x="395288" y="765175"/>
            <a:ext cx="8229600" cy="647700"/>
          </a:xfrm>
          <a:prstGeom prst="rect">
            <a:avLst/>
          </a:prstGeom>
          <a:noFill/>
          <a:ln w="9525">
            <a:noFill/>
            <a:miter lim="800000"/>
            <a:headEnd/>
            <a:tailEnd/>
          </a:ln>
          <a:effectLst/>
        </p:spPr>
        <p:txBody>
          <a:bodyPr/>
          <a:lstStyle/>
          <a:p>
            <a:pPr marL="342900" indent="-342900" algn="l">
              <a:spcBef>
                <a:spcPct val="20000"/>
              </a:spcBef>
            </a:pPr>
            <a:r>
              <a:rPr lang="en-US" sz="2000" b="0">
                <a:latin typeface="Calibri" pitchFamily="34" charset="0"/>
                <a:cs typeface="Calibri" pitchFamily="34" charset="0"/>
              </a:rPr>
              <a:t>&gt; 100.000 corpos pequenos, rochosos ou metálicos</a:t>
            </a:r>
          </a:p>
        </p:txBody>
      </p:sp>
      <p:sp>
        <p:nvSpPr>
          <p:cNvPr id="313358" name="Rectangle 14"/>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13359" name="Rectangle 15"/>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9" name="Picture 5" descr="Asteroid_Belt"/>
          <p:cNvPicPr>
            <a:picLocks noChangeAspect="1" noChangeArrowheads="1"/>
          </p:cNvPicPr>
          <p:nvPr/>
        </p:nvPicPr>
        <p:blipFill>
          <a:blip r:embed="rId2" cstate="print"/>
          <a:srcRect/>
          <a:stretch>
            <a:fillRect/>
          </a:stretch>
        </p:blipFill>
        <p:spPr bwMode="auto">
          <a:xfrm>
            <a:off x="4140200" y="1124744"/>
            <a:ext cx="4922640" cy="547303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6" name="Rectangle 4"/>
          <p:cNvSpPr>
            <a:spLocks noChangeArrowheads="1"/>
          </p:cNvSpPr>
          <p:nvPr/>
        </p:nvSpPr>
        <p:spPr bwMode="auto">
          <a:xfrm>
            <a:off x="323528" y="404664"/>
            <a:ext cx="7935912" cy="369332"/>
          </a:xfrm>
          <a:prstGeom prst="rect">
            <a:avLst/>
          </a:prstGeom>
          <a:noFill/>
          <a:ln w="9525" algn="ctr">
            <a:noFill/>
            <a:miter lim="800000"/>
            <a:headEnd/>
            <a:tailEnd/>
          </a:ln>
          <a:effectLst/>
        </p:spPr>
        <p:txBody>
          <a:bodyPr anchor="ctr">
            <a:spAutoFit/>
          </a:bodyPr>
          <a:lstStyle/>
          <a:p>
            <a:pPr algn="l"/>
            <a:r>
              <a:rPr lang="pt-BR" sz="1800" b="0">
                <a:latin typeface="Calibri" pitchFamily="34" charset="0"/>
                <a:cs typeface="Calibri" pitchFamily="34" charset="0"/>
              </a:rPr>
              <a:t>Cinturão de asteróides</a:t>
            </a:r>
          </a:p>
        </p:txBody>
      </p:sp>
      <p:sp>
        <p:nvSpPr>
          <p:cNvPr id="335878" name="Rectangle 6"/>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35879" name="Rectangle 7"/>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93186" name="Picture 2" descr="http://upload.wikimedia.org/wikipedia/commons/thumb/e/e5/Ceres_Cutaway.jpg/250px-Ceres_Cutaway.jpg"/>
          <p:cNvPicPr>
            <a:picLocks noChangeAspect="1" noChangeArrowheads="1"/>
          </p:cNvPicPr>
          <p:nvPr/>
        </p:nvPicPr>
        <p:blipFill>
          <a:blip r:embed="rId2" cstate="print"/>
          <a:srcRect/>
          <a:stretch>
            <a:fillRect/>
          </a:stretch>
        </p:blipFill>
        <p:spPr bwMode="auto">
          <a:xfrm>
            <a:off x="1979712" y="1628800"/>
            <a:ext cx="4657234" cy="3744416"/>
          </a:xfrm>
          <a:prstGeom prst="rect">
            <a:avLst/>
          </a:prstGeom>
          <a:noFill/>
        </p:spPr>
      </p:pic>
    </p:spTree>
    <p:extLst>
      <p:ext uri="{BB962C8B-B14F-4D97-AF65-F5344CB8AC3E}">
        <p14:creationId xmlns:p14="http://schemas.microsoft.com/office/powerpoint/2010/main" val="14808575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8" name="Rectangle 4"/>
          <p:cNvSpPr>
            <a:spLocks noChangeArrowheads="1"/>
          </p:cNvSpPr>
          <p:nvPr/>
        </p:nvSpPr>
        <p:spPr bwMode="auto">
          <a:xfrm>
            <a:off x="395288" y="206375"/>
            <a:ext cx="3744912" cy="701675"/>
          </a:xfrm>
          <a:prstGeom prst="rect">
            <a:avLst/>
          </a:prstGeom>
          <a:noFill/>
          <a:ln w="9525" algn="ctr">
            <a:noFill/>
            <a:miter lim="800000"/>
            <a:headEnd/>
            <a:tailEnd/>
          </a:ln>
          <a:effectLst/>
        </p:spPr>
        <p:txBody>
          <a:bodyPr anchor="ctr">
            <a:spAutoFit/>
          </a:bodyPr>
          <a:lstStyle/>
          <a:p>
            <a:pPr algn="l"/>
            <a:r>
              <a:rPr lang="pt-BR" sz="2000" b="0">
                <a:latin typeface="Calibri" pitchFamily="34" charset="0"/>
                <a:cs typeface="Calibri" pitchFamily="34" charset="0"/>
              </a:rPr>
              <a:t>Cinturão de asteróides</a:t>
            </a:r>
          </a:p>
          <a:p>
            <a:pPr algn="l"/>
            <a:endParaRPr lang="pt-BR" sz="2000" b="0">
              <a:latin typeface="Calibri" pitchFamily="34" charset="0"/>
              <a:cs typeface="Calibri" pitchFamily="34" charset="0"/>
            </a:endParaRPr>
          </a:p>
        </p:txBody>
      </p:sp>
      <p:sp>
        <p:nvSpPr>
          <p:cNvPr id="313353" name="Rectangle 9"/>
          <p:cNvSpPr>
            <a:spLocks noChangeArrowheads="1"/>
          </p:cNvSpPr>
          <p:nvPr/>
        </p:nvSpPr>
        <p:spPr bwMode="auto">
          <a:xfrm>
            <a:off x="395288" y="765175"/>
            <a:ext cx="8229600" cy="647700"/>
          </a:xfrm>
          <a:prstGeom prst="rect">
            <a:avLst/>
          </a:prstGeom>
          <a:noFill/>
          <a:ln w="9525">
            <a:noFill/>
            <a:miter lim="800000"/>
            <a:headEnd/>
            <a:tailEnd/>
          </a:ln>
          <a:effectLst/>
        </p:spPr>
        <p:txBody>
          <a:bodyPr/>
          <a:lstStyle/>
          <a:p>
            <a:pPr marL="342900" indent="-342900" algn="l">
              <a:spcBef>
                <a:spcPct val="20000"/>
              </a:spcBef>
            </a:pPr>
            <a:r>
              <a:rPr lang="en-US" sz="2000" b="0">
                <a:latin typeface="Calibri" pitchFamily="34" charset="0"/>
                <a:cs typeface="Calibri" pitchFamily="34" charset="0"/>
              </a:rPr>
              <a:t>&gt; 100.000 corpos pequenos, rochosos ou metálicos</a:t>
            </a:r>
          </a:p>
        </p:txBody>
      </p:sp>
      <p:sp>
        <p:nvSpPr>
          <p:cNvPr id="313355" name="Rectangle 11"/>
          <p:cNvSpPr>
            <a:spLocks noChangeArrowheads="1"/>
          </p:cNvSpPr>
          <p:nvPr/>
        </p:nvSpPr>
        <p:spPr bwMode="auto">
          <a:xfrm>
            <a:off x="251023" y="5048349"/>
            <a:ext cx="3744913" cy="396875"/>
          </a:xfrm>
          <a:prstGeom prst="rect">
            <a:avLst/>
          </a:prstGeom>
          <a:noFill/>
          <a:ln w="9525" algn="ctr">
            <a:noFill/>
            <a:miter lim="800000"/>
            <a:headEnd/>
            <a:tailEnd/>
          </a:ln>
          <a:effectLst/>
        </p:spPr>
        <p:txBody>
          <a:bodyPr anchor="ctr">
            <a:spAutoFit/>
          </a:bodyPr>
          <a:lstStyle/>
          <a:p>
            <a:pPr algn="l"/>
            <a:r>
              <a:rPr lang="pt-BR" sz="2000" b="0">
                <a:latin typeface="Calibri" pitchFamily="34" charset="0"/>
                <a:cs typeface="Calibri" pitchFamily="34" charset="0"/>
              </a:rPr>
              <a:t>Ida e Dactyl</a:t>
            </a:r>
          </a:p>
        </p:txBody>
      </p:sp>
      <p:sp>
        <p:nvSpPr>
          <p:cNvPr id="313358" name="Rectangle 14"/>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13359" name="Rectangle 15"/>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96258" name="Picture 2" descr="http://upload.wikimedia.org/wikipedia/commons/8/89/243_ida_crop.jpg"/>
          <p:cNvPicPr>
            <a:picLocks noChangeAspect="1" noChangeArrowheads="1"/>
          </p:cNvPicPr>
          <p:nvPr/>
        </p:nvPicPr>
        <p:blipFill>
          <a:blip r:embed="rId2" cstate="print"/>
          <a:srcRect/>
          <a:stretch>
            <a:fillRect/>
          </a:stretch>
        </p:blipFill>
        <p:spPr bwMode="auto">
          <a:xfrm>
            <a:off x="1637878" y="1556792"/>
            <a:ext cx="5886450" cy="3800475"/>
          </a:xfrm>
          <a:prstGeom prst="rect">
            <a:avLst/>
          </a:prstGeom>
          <a:noFill/>
        </p:spPr>
      </p:pic>
      <p:sp>
        <p:nvSpPr>
          <p:cNvPr id="8" name="Retângulo 7"/>
          <p:cNvSpPr/>
          <p:nvPr/>
        </p:nvSpPr>
        <p:spPr>
          <a:xfrm>
            <a:off x="1547664" y="5589240"/>
            <a:ext cx="7560840" cy="738664"/>
          </a:xfrm>
          <a:prstGeom prst="rect">
            <a:avLst/>
          </a:prstGeom>
        </p:spPr>
        <p:txBody>
          <a:bodyPr wrap="square">
            <a:spAutoFit/>
          </a:bodyPr>
          <a:lstStyle/>
          <a:p>
            <a:pPr algn="l"/>
            <a:r>
              <a:rPr lang="en-US" sz="1400" b="0" i="1">
                <a:latin typeface="Calibri" pitchFamily="34" charset="0"/>
                <a:cs typeface="Calibri" pitchFamily="34" charset="0"/>
              </a:rPr>
              <a:t>Ida was discovered to have a moon which appears as a small dot to the right of Ida in this picture. The tiny moon, named Dactyl, is about one mile across, while the potato shaped Ida measures about 36 miles long and 14 miles wide. Dactyl is the first moon of an asteroid ever discovered. (NASA)</a:t>
            </a:r>
            <a:endParaRPr lang="pt-BR" sz="1400" b="0" i="1">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5" name="Rectangle 7"/>
          <p:cNvSpPr>
            <a:spLocks noChangeArrowheads="1"/>
          </p:cNvSpPr>
          <p:nvPr/>
        </p:nvSpPr>
        <p:spPr bwMode="auto">
          <a:xfrm>
            <a:off x="371475" y="211867"/>
            <a:ext cx="8016875" cy="954107"/>
          </a:xfrm>
          <a:prstGeom prst="rect">
            <a:avLst/>
          </a:prstGeom>
          <a:noFill/>
          <a:ln w="9525" algn="ctr">
            <a:noFill/>
            <a:miter lim="800000"/>
            <a:headEnd/>
            <a:tailEnd/>
          </a:ln>
          <a:effectLst/>
        </p:spPr>
        <p:txBody>
          <a:bodyPr anchor="ctr">
            <a:spAutoFit/>
          </a:bodyPr>
          <a:lstStyle/>
          <a:p>
            <a:pPr algn="l"/>
            <a:r>
              <a:rPr lang="en-US" sz="2000" b="0" i="1" dirty="0">
                <a:latin typeface="Calibri" pitchFamily="34" charset="0"/>
                <a:cs typeface="Calibri" pitchFamily="34" charset="0"/>
              </a:rPr>
              <a:t>T-</a:t>
            </a:r>
            <a:r>
              <a:rPr lang="en-US" sz="2000" b="0" i="1" dirty="0" err="1">
                <a:latin typeface="Calibri" pitchFamily="34" charset="0"/>
                <a:cs typeface="Calibri" pitchFamily="34" charset="0"/>
              </a:rPr>
              <a:t>Tauri</a:t>
            </a:r>
            <a:r>
              <a:rPr lang="en-US" sz="2000" b="0" dirty="0">
                <a:latin typeface="Calibri" pitchFamily="34" charset="0"/>
                <a:cs typeface="Calibri" pitchFamily="34" charset="0"/>
              </a:rPr>
              <a:t> </a:t>
            </a:r>
          </a:p>
          <a:p>
            <a:pPr algn="l"/>
            <a:r>
              <a:rPr lang="en-US" sz="1800" b="0" dirty="0">
                <a:latin typeface="Calibri" pitchFamily="34" charset="0"/>
                <a:cs typeface="Calibri" pitchFamily="34" charset="0"/>
              </a:rPr>
              <a:t>proto-</a:t>
            </a:r>
            <a:r>
              <a:rPr lang="en-US" sz="1800" b="0" dirty="0" err="1">
                <a:latin typeface="Calibri" pitchFamily="34" charset="0"/>
                <a:cs typeface="Calibri" pitchFamily="34" charset="0"/>
              </a:rPr>
              <a:t>estrelas</a:t>
            </a:r>
            <a:r>
              <a:rPr lang="en-US" sz="1800" b="0" dirty="0">
                <a:latin typeface="Calibri" pitchFamily="34" charset="0"/>
                <a:cs typeface="Calibri" pitchFamily="34" charset="0"/>
              </a:rPr>
              <a:t> </a:t>
            </a:r>
            <a:r>
              <a:rPr lang="en-US" sz="1800" b="0" dirty="0" err="1">
                <a:latin typeface="Calibri" pitchFamily="34" charset="0"/>
                <a:cs typeface="Calibri" pitchFamily="34" charset="0"/>
              </a:rPr>
              <a:t>em</a:t>
            </a:r>
            <a:r>
              <a:rPr lang="en-US" sz="1800" b="0" dirty="0">
                <a:latin typeface="Calibri" pitchFamily="34" charset="0"/>
                <a:cs typeface="Calibri" pitchFamily="34" charset="0"/>
              </a:rPr>
              <a:t> </a:t>
            </a:r>
            <a:r>
              <a:rPr lang="en-US" sz="1800" b="0" dirty="0" err="1">
                <a:latin typeface="Calibri" pitchFamily="34" charset="0"/>
                <a:cs typeface="Calibri" pitchFamily="34" charset="0"/>
              </a:rPr>
              <a:t>estágio</a:t>
            </a:r>
            <a:r>
              <a:rPr lang="en-US" sz="1800" b="0" dirty="0">
                <a:latin typeface="Calibri" pitchFamily="34" charset="0"/>
                <a:cs typeface="Calibri" pitchFamily="34" charset="0"/>
              </a:rPr>
              <a:t> </a:t>
            </a:r>
            <a:r>
              <a:rPr lang="en-US" sz="1800" b="0" dirty="0" err="1">
                <a:latin typeface="Calibri" pitchFamily="34" charset="0"/>
                <a:cs typeface="Calibri" pitchFamily="34" charset="0"/>
              </a:rPr>
              <a:t>pré-ignição</a:t>
            </a:r>
            <a:r>
              <a:rPr lang="en-US" sz="1800" b="0" dirty="0">
                <a:latin typeface="Calibri" pitchFamily="34" charset="0"/>
                <a:cs typeface="Calibri" pitchFamily="34" charset="0"/>
              </a:rPr>
              <a:t>, </a:t>
            </a:r>
            <a:r>
              <a:rPr lang="en-US" sz="1800" b="0" dirty="0" err="1">
                <a:latin typeface="Calibri" pitchFamily="34" charset="0"/>
                <a:cs typeface="Calibri" pitchFamily="34" charset="0"/>
              </a:rPr>
              <a:t>luminosidade</a:t>
            </a:r>
            <a:r>
              <a:rPr lang="en-US" sz="1800" b="0" dirty="0">
                <a:latin typeface="Calibri" pitchFamily="34" charset="0"/>
                <a:cs typeface="Calibri" pitchFamily="34" charset="0"/>
              </a:rPr>
              <a:t> </a:t>
            </a:r>
            <a:r>
              <a:rPr lang="en-US" sz="1800" b="0" dirty="0" err="1">
                <a:latin typeface="Calibri" pitchFamily="34" charset="0"/>
                <a:cs typeface="Calibri" pitchFamily="34" charset="0"/>
              </a:rPr>
              <a:t>intensa</a:t>
            </a:r>
            <a:r>
              <a:rPr lang="en-US" sz="1800" b="0" dirty="0">
                <a:latin typeface="Calibri" pitchFamily="34" charset="0"/>
                <a:cs typeface="Calibri" pitchFamily="34" charset="0"/>
              </a:rPr>
              <a:t> e </a:t>
            </a:r>
            <a:r>
              <a:rPr lang="en-US" sz="1800" b="0" dirty="0" err="1">
                <a:latin typeface="Calibri" pitchFamily="34" charset="0"/>
                <a:cs typeface="Calibri" pitchFamily="34" charset="0"/>
              </a:rPr>
              <a:t>variável</a:t>
            </a:r>
            <a:r>
              <a:rPr lang="en-US" sz="1800" b="0" dirty="0">
                <a:latin typeface="Calibri" pitchFamily="34" charset="0"/>
                <a:cs typeface="Calibri" pitchFamily="34" charset="0"/>
              </a:rPr>
              <a:t>, </a:t>
            </a:r>
            <a:r>
              <a:rPr lang="en-US" sz="1800" b="0" dirty="0" err="1">
                <a:latin typeface="Calibri" pitchFamily="34" charset="0"/>
                <a:cs typeface="Calibri" pitchFamily="34" charset="0"/>
              </a:rPr>
              <a:t>jatos</a:t>
            </a:r>
            <a:r>
              <a:rPr lang="en-US" sz="1800" b="0" dirty="0">
                <a:latin typeface="Calibri" pitchFamily="34" charset="0"/>
                <a:cs typeface="Calibri" pitchFamily="34" charset="0"/>
              </a:rPr>
              <a:t> de material, </a:t>
            </a:r>
            <a:r>
              <a:rPr lang="en-US" sz="1800" b="0" dirty="0" err="1">
                <a:latin typeface="Calibri" pitchFamily="34" charset="0"/>
                <a:cs typeface="Calibri" pitchFamily="34" charset="0"/>
              </a:rPr>
              <a:t>raios</a:t>
            </a:r>
            <a:r>
              <a:rPr lang="en-US" sz="1800" b="0" dirty="0">
                <a:latin typeface="Calibri" pitchFamily="34" charset="0"/>
                <a:cs typeface="Calibri" pitchFamily="34" charset="0"/>
              </a:rPr>
              <a:t> X, </a:t>
            </a:r>
            <a:r>
              <a:rPr lang="en-US" sz="1800" b="0" dirty="0" err="1">
                <a:latin typeface="Calibri" pitchFamily="34" charset="0"/>
                <a:cs typeface="Calibri" pitchFamily="34" charset="0"/>
              </a:rPr>
              <a:t>ventos</a:t>
            </a:r>
            <a:r>
              <a:rPr lang="en-US" sz="1800" b="0" dirty="0">
                <a:latin typeface="Calibri" pitchFamily="34" charset="0"/>
                <a:cs typeface="Calibri" pitchFamily="34" charset="0"/>
              </a:rPr>
              <a:t> </a:t>
            </a:r>
            <a:r>
              <a:rPr lang="en-US" sz="1800" b="0" dirty="0" err="1">
                <a:latin typeface="Calibri" pitchFamily="34" charset="0"/>
                <a:cs typeface="Calibri" pitchFamily="34" charset="0"/>
              </a:rPr>
              <a:t>solares</a:t>
            </a:r>
            <a:r>
              <a:rPr lang="en-US" sz="1800" b="0" dirty="0">
                <a:latin typeface="Calibri" pitchFamily="34" charset="0"/>
                <a:cs typeface="Calibri" pitchFamily="34" charset="0"/>
              </a:rPr>
              <a:t> </a:t>
            </a:r>
            <a:r>
              <a:rPr lang="en-US" sz="1800" b="0" dirty="0" err="1">
                <a:latin typeface="Calibri" pitchFamily="34" charset="0"/>
                <a:cs typeface="Calibri" pitchFamily="34" charset="0"/>
              </a:rPr>
              <a:t>intensos</a:t>
            </a:r>
            <a:endParaRPr lang="en-US" sz="1800" b="0" dirty="0">
              <a:latin typeface="Calibri" pitchFamily="34" charset="0"/>
              <a:cs typeface="Calibri" pitchFamily="34" charset="0"/>
            </a:endParaRPr>
          </a:p>
        </p:txBody>
      </p:sp>
      <p:sp>
        <p:nvSpPr>
          <p:cNvPr id="288782" name="Rectangle 14"/>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288783" name="Rectangle 15"/>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3074" name="Picture 2" descr="http://oposite.stsci.edu/pubinfo/PR/2000/32/content/4x5b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796" y="1412776"/>
            <a:ext cx="6374556" cy="5099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1674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230832" y="115888"/>
            <a:ext cx="8229600" cy="868362"/>
          </a:xfrm>
          <a:prstGeom prst="rect">
            <a:avLst/>
          </a:prstGeom>
          <a:noFill/>
          <a:ln w="9525">
            <a:noFill/>
            <a:miter lim="800000"/>
            <a:headEnd/>
            <a:tailEnd/>
          </a:ln>
        </p:spPr>
        <p:txBody>
          <a:bodyPr anchor="ctr"/>
          <a:lstStyle/>
          <a:p>
            <a:pPr algn="l"/>
            <a:r>
              <a:rPr lang="pt-BR" sz="2000" b="0">
                <a:solidFill>
                  <a:schemeClr val="tx2"/>
                </a:solidFill>
                <a:latin typeface="Calibri" pitchFamily="34" charset="0"/>
                <a:cs typeface="Calibri" pitchFamily="34" charset="0"/>
              </a:rPr>
              <a:t>tipos de meteoritos</a:t>
            </a:r>
            <a:endParaRPr lang="en-US" sz="2000" b="0">
              <a:solidFill>
                <a:schemeClr val="tx2"/>
              </a:solidFill>
              <a:latin typeface="Calibri" pitchFamily="34" charset="0"/>
              <a:cs typeface="Calibri" pitchFamily="34" charset="0"/>
            </a:endParaRPr>
          </a:p>
        </p:txBody>
      </p:sp>
      <p:graphicFrame>
        <p:nvGraphicFramePr>
          <p:cNvPr id="301061" name="Group 5"/>
          <p:cNvGraphicFramePr>
            <a:graphicFrameLocks noGrp="1"/>
          </p:cNvGraphicFramePr>
          <p:nvPr/>
        </p:nvGraphicFramePr>
        <p:xfrm>
          <a:off x="304800" y="1060450"/>
          <a:ext cx="8610600" cy="5400866"/>
        </p:xfrm>
        <a:graphic>
          <a:graphicData uri="http://schemas.openxmlformats.org/drawingml/2006/table">
            <a:tbl>
              <a:tblPr/>
              <a:tblGrid>
                <a:gridCol w="1828800">
                  <a:extLst>
                    <a:ext uri="{9D8B030D-6E8A-4147-A177-3AD203B41FA5}">
                      <a16:colId xmlns:a16="http://schemas.microsoft.com/office/drawing/2014/main" xmlns="" val="20000"/>
                    </a:ext>
                  </a:extLst>
                </a:gridCol>
                <a:gridCol w="1676400">
                  <a:extLst>
                    <a:ext uri="{9D8B030D-6E8A-4147-A177-3AD203B41FA5}">
                      <a16:colId xmlns:a16="http://schemas.microsoft.com/office/drawing/2014/main" xmlns="" val="20001"/>
                    </a:ext>
                  </a:extLst>
                </a:gridCol>
                <a:gridCol w="5105400">
                  <a:extLst>
                    <a:ext uri="{9D8B030D-6E8A-4147-A177-3AD203B41FA5}">
                      <a16:colId xmlns:a16="http://schemas.microsoft.com/office/drawing/2014/main" xmlns="" val="20002"/>
                    </a:ext>
                  </a:extLst>
                </a:gridCol>
              </a:tblGrid>
              <a:tr h="1930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pt-BR" sz="1800" b="0" i="0" u="none" strike="noStrike" cap="none" normalizeH="0" baseline="0">
                          <a:ln>
                            <a:noFill/>
                          </a:ln>
                          <a:solidFill>
                            <a:schemeClr val="tx1"/>
                          </a:solidFill>
                          <a:effectLst/>
                          <a:latin typeface="Calibri" pitchFamily="34" charset="0"/>
                          <a:cs typeface="Calibri" pitchFamily="34" charset="0"/>
                        </a:rPr>
                        <a:t>Meteoritos rochosos (95%)</a:t>
                      </a:r>
                      <a:endParaRPr kumimoji="0" lang="en-US" sz="1800" b="0" i="0" u="none" strike="noStrike" cap="none" normalizeH="0" baseline="0">
                        <a:ln>
                          <a:noFill/>
                        </a:ln>
                        <a:solidFill>
                          <a:schemeClr val="tx1"/>
                        </a:solidFill>
                        <a:effectLst/>
                        <a:latin typeface="Calibri" pitchFamily="34" charset="0"/>
                        <a:cs typeface="Calibri" pitchFamily="34"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solidFill>
                      <a:srgbClr val="33CC33"/>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pt-BR" sz="1800" b="0" i="0" u="none" strike="noStrike" cap="none" normalizeH="0" baseline="0">
                          <a:ln>
                            <a:noFill/>
                          </a:ln>
                          <a:solidFill>
                            <a:schemeClr val="tx1"/>
                          </a:solidFill>
                          <a:effectLst/>
                          <a:latin typeface="Calibri" pitchFamily="34" charset="0"/>
                          <a:cs typeface="Calibri" pitchFamily="34" charset="0"/>
                        </a:rPr>
                        <a:t>condritos (86%)</a:t>
                      </a:r>
                      <a:endParaRPr kumimoji="0" lang="en-US" sz="1800" b="0" i="0" u="none" strike="noStrike" cap="none" normalizeH="0" baseline="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pt-BR" sz="1800" b="0" i="0" u="none" strike="noStrike" cap="none" normalizeH="0" baseline="0">
                          <a:ln>
                            <a:noFill/>
                          </a:ln>
                          <a:solidFill>
                            <a:schemeClr val="tx1"/>
                          </a:solidFill>
                          <a:effectLst/>
                          <a:latin typeface="Calibri" pitchFamily="34" charset="0"/>
                          <a:cs typeface="Calibri" pitchFamily="34" charset="0"/>
                        </a:rPr>
                        <a:t>Não diferenciados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pt-BR" sz="1800" b="0" i="0" u="none" strike="noStrike" cap="none" normalizeH="0" baseline="0">
                          <a:ln>
                            <a:noFill/>
                          </a:ln>
                          <a:solidFill>
                            <a:schemeClr val="tx1"/>
                          </a:solidFill>
                          <a:effectLst/>
                          <a:latin typeface="Calibri" pitchFamily="34" charset="0"/>
                          <a:cs typeface="Calibri" pitchFamily="34" charset="0"/>
                        </a:rPr>
                        <a:t>idade – 4,5 a 4,6 bilhões de anos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pt-BR" sz="1800" b="0" i="0" u="none" strike="noStrike" cap="none" normalizeH="0" baseline="0">
                          <a:ln>
                            <a:noFill/>
                          </a:ln>
                          <a:solidFill>
                            <a:schemeClr val="tx1"/>
                          </a:solidFill>
                          <a:effectLst/>
                          <a:latin typeface="Calibri" pitchFamily="34" charset="0"/>
                          <a:cs typeface="Calibri" pitchFamily="34" charset="0"/>
                        </a:rPr>
                        <a:t>abundância solar de elementos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pt-BR" sz="1800" b="0" i="0" u="none" strike="noStrike" cap="none" normalizeH="0" baseline="0">
                          <a:ln>
                            <a:noFill/>
                          </a:ln>
                          <a:solidFill>
                            <a:schemeClr val="tx1"/>
                          </a:solidFill>
                          <a:effectLst/>
                          <a:latin typeface="Calibri" pitchFamily="34" charset="0"/>
                          <a:cs typeface="Calibri" pitchFamily="34" charset="0"/>
                        </a:rPr>
                        <a:t>composição: olivina, piroxênios, raras fases metálicas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pt-BR" sz="1800" b="0" i="0" u="none" strike="noStrike" cap="none" normalizeH="0" baseline="0">
                          <a:ln>
                            <a:noFill/>
                          </a:ln>
                          <a:solidFill>
                            <a:schemeClr val="tx1"/>
                          </a:solidFill>
                          <a:effectLst/>
                          <a:latin typeface="Calibri" pitchFamily="34" charset="0"/>
                          <a:cs typeface="Calibri" pitchFamily="34" charset="0"/>
                        </a:rPr>
                        <a:t>cinturão de asteróides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pt-BR" sz="1800" b="0" i="0" u="none" strike="noStrike" cap="none" normalizeH="0" baseline="0">
                          <a:ln>
                            <a:noFill/>
                          </a:ln>
                          <a:solidFill>
                            <a:schemeClr val="tx1"/>
                          </a:solidFill>
                          <a:effectLst/>
                          <a:latin typeface="Calibri" pitchFamily="34" charset="0"/>
                          <a:cs typeface="Calibri" pitchFamily="34" charset="0"/>
                        </a:rPr>
                        <a:t>podem conter nódulos de carbono</a:t>
                      </a:r>
                      <a:endParaRPr kumimoji="0" lang="en-US" sz="1800" b="0" i="0" u="none" strike="noStrike" cap="none" normalizeH="0" baseline="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extLst>
                  <a:ext uri="{0D108BD9-81ED-4DB2-BD59-A6C34878D82A}">
                    <a16:rowId xmlns:a16="http://schemas.microsoft.com/office/drawing/2014/main" xmlns="" val="10000"/>
                  </a:ext>
                </a:extLst>
              </a:tr>
              <a:tr h="7350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pt-BR" sz="1800" b="0" i="0" u="none" strike="noStrike" cap="none" normalizeH="0" baseline="0">
                          <a:ln>
                            <a:noFill/>
                          </a:ln>
                          <a:solidFill>
                            <a:schemeClr val="tx1"/>
                          </a:solidFill>
                          <a:effectLst/>
                          <a:latin typeface="Calibri" pitchFamily="34" charset="0"/>
                          <a:cs typeface="Calibri" pitchFamily="34" charset="0"/>
                        </a:rPr>
                        <a:t>acondritos (9%)</a:t>
                      </a:r>
                      <a:endParaRPr kumimoji="0" lang="en-US" sz="1800" b="0" i="0" u="none" strike="noStrike" cap="none" normalizeH="0" baseline="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pt-BR" sz="1800" b="0" i="0" u="none" strike="noStrike" cap="none" normalizeH="0" baseline="0">
                          <a:ln>
                            <a:noFill/>
                          </a:ln>
                          <a:solidFill>
                            <a:schemeClr val="tx1"/>
                          </a:solidFill>
                          <a:effectLst/>
                          <a:latin typeface="Calibri" pitchFamily="34" charset="0"/>
                          <a:cs typeface="Calibri" pitchFamily="34" charset="0"/>
                        </a:rPr>
                        <a:t>corpos diferenciados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pt-BR" sz="1800" b="0" i="0" u="none" strike="noStrike" cap="none" normalizeH="0" baseline="0">
                          <a:ln>
                            <a:noFill/>
                          </a:ln>
                          <a:solidFill>
                            <a:schemeClr val="tx1"/>
                          </a:solidFill>
                          <a:effectLst/>
                          <a:latin typeface="Calibri" pitchFamily="34" charset="0"/>
                          <a:cs typeface="Calibri" pitchFamily="34" charset="0"/>
                        </a:rPr>
                        <a:t>idade – 4,5 a 4,6 bilhões de anos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pt-BR" sz="1800" b="0" i="0" u="none" strike="noStrike" cap="none" normalizeH="0" baseline="0">
                          <a:ln>
                            <a:noFill/>
                          </a:ln>
                          <a:solidFill>
                            <a:schemeClr val="tx1"/>
                          </a:solidFill>
                          <a:effectLst/>
                          <a:latin typeface="Calibri" pitchFamily="34" charset="0"/>
                          <a:cs typeface="Calibri" pitchFamily="34" charset="0"/>
                        </a:rPr>
                        <a:t>semelhantes aos basaltos terrestres (olivina, piroxênio e plagioclásio)</a:t>
                      </a:r>
                      <a:endParaRPr kumimoji="0" lang="en-US" sz="1800" b="0" i="0" u="none" strike="noStrike" cap="none" normalizeH="0" baseline="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99"/>
                    </a:solidFill>
                  </a:tcPr>
                </a:tc>
                <a:extLst>
                  <a:ext uri="{0D108BD9-81ED-4DB2-BD59-A6C34878D82A}">
                    <a16:rowId xmlns:a16="http://schemas.microsoft.com/office/drawing/2014/main" xmlns="" val="10001"/>
                  </a:ext>
                </a:extLst>
              </a:tr>
              <a:tr h="13430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pt-BR" sz="1800" b="0" i="0" u="none" strike="noStrike" cap="none" normalizeH="0" baseline="0">
                          <a:ln>
                            <a:noFill/>
                          </a:ln>
                          <a:solidFill>
                            <a:schemeClr val="tx1"/>
                          </a:solidFill>
                          <a:effectLst/>
                          <a:latin typeface="Calibri" pitchFamily="34" charset="0"/>
                          <a:cs typeface="Calibri" pitchFamily="34" charset="0"/>
                        </a:rPr>
                        <a:t>Meteoritos metálico-rochoso  (1%)</a:t>
                      </a:r>
                      <a:endParaRPr kumimoji="0" lang="en-US" sz="1800" b="0" i="0" u="none" strike="noStrike" cap="none" normalizeH="0" baseline="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99FF"/>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pt-BR" sz="1800" b="0" i="0" u="none" strike="noStrike" cap="none" normalizeH="0" baseline="0">
                          <a:ln>
                            <a:noFill/>
                          </a:ln>
                          <a:solidFill>
                            <a:schemeClr val="tx1"/>
                          </a:solidFill>
                          <a:effectLst/>
                          <a:latin typeface="Calibri" pitchFamily="34" charset="0"/>
                          <a:cs typeface="Calibri" pitchFamily="34" charset="0"/>
                        </a:rPr>
                        <a:t>mistura de fases metálicas (Fe-Ni) e minerais silicáticos (olivina e piroxênios)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pt-BR" sz="1800" b="0" i="0" u="none" strike="noStrike" cap="none" normalizeH="0" baseline="0">
                          <a:ln>
                            <a:noFill/>
                          </a:ln>
                          <a:solidFill>
                            <a:schemeClr val="tx1"/>
                          </a:solidFill>
                          <a:effectLst/>
                          <a:latin typeface="Calibri" pitchFamily="34" charset="0"/>
                          <a:cs typeface="Calibri" pitchFamily="34" charset="0"/>
                        </a:rPr>
                        <a:t>interior de corpos diferenciados do cinturão de asteróides</a:t>
                      </a:r>
                      <a:endParaRPr kumimoji="0" lang="en-US" sz="1800" b="0" i="0" u="none" strike="noStrike" cap="none" normalizeH="0" baseline="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xmlns="" val="10002"/>
                  </a:ext>
                </a:extLst>
              </a:tr>
              <a:tr h="7477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pt-BR" sz="1800" b="0" i="0" u="none" strike="noStrike" cap="none" normalizeH="0" baseline="0">
                          <a:ln>
                            <a:noFill/>
                          </a:ln>
                          <a:solidFill>
                            <a:schemeClr val="tx1"/>
                          </a:solidFill>
                          <a:effectLst/>
                          <a:latin typeface="Calibri" pitchFamily="34" charset="0"/>
                          <a:cs typeface="Calibri" pitchFamily="34" charset="0"/>
                        </a:rPr>
                        <a:t>Meteoritos metálicos (4%)</a:t>
                      </a:r>
                      <a:endParaRPr kumimoji="0" lang="en-US" sz="1800" b="0" i="0" u="none" strike="noStrike" cap="none" normalizeH="0" baseline="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99FF"/>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pt-BR" sz="1800" b="0" i="0" u="none" strike="noStrike" cap="none" normalizeH="0" baseline="0">
                          <a:ln>
                            <a:noFill/>
                          </a:ln>
                          <a:solidFill>
                            <a:schemeClr val="tx1"/>
                          </a:solidFill>
                          <a:effectLst/>
                          <a:latin typeface="Calibri" pitchFamily="34" charset="0"/>
                          <a:cs typeface="Calibri" pitchFamily="34" charset="0"/>
                        </a:rPr>
                        <a:t>interior de corpos diferenciados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pt-BR" sz="1800" b="0" i="0" u="none" strike="noStrike" cap="none" normalizeH="0" baseline="0">
                          <a:ln>
                            <a:noFill/>
                          </a:ln>
                          <a:solidFill>
                            <a:schemeClr val="tx1"/>
                          </a:solidFill>
                          <a:effectLst/>
                          <a:latin typeface="Calibri" pitchFamily="34" charset="0"/>
                          <a:cs typeface="Calibri" pitchFamily="34" charset="0"/>
                        </a:rPr>
                        <a:t>ligas metálicas Fe - Ni</a:t>
                      </a:r>
                      <a:endParaRPr kumimoji="0" lang="en-US" sz="1800" b="0" i="0" u="none" strike="noStrike" cap="none" normalizeH="0" baseline="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xmlns="" val="10003"/>
                  </a:ext>
                </a:extLst>
              </a:tr>
            </a:tbl>
          </a:graphicData>
        </a:graphic>
      </p:graphicFrame>
      <p:sp>
        <p:nvSpPr>
          <p:cNvPr id="20505" name="Rectangle 37"/>
          <p:cNvSpPr>
            <a:spLocks noChangeArrowheads="1"/>
          </p:cNvSpPr>
          <p:nvPr/>
        </p:nvSpPr>
        <p:spPr bwMode="auto">
          <a:xfrm>
            <a:off x="0" y="6742113"/>
            <a:ext cx="9144000" cy="115887"/>
          </a:xfrm>
          <a:prstGeom prst="rect">
            <a:avLst/>
          </a:prstGeom>
          <a:solidFill>
            <a:schemeClr val="tx2"/>
          </a:solidFill>
          <a:ln w="9525">
            <a:noFill/>
            <a:miter lim="800000"/>
            <a:headEnd/>
            <a:tailEnd/>
          </a:ln>
        </p:spPr>
        <p:txBody>
          <a:bodyPr wrap="none" anchor="ctr"/>
          <a:lstStyle/>
          <a:p>
            <a:endParaRPr lang="en-US"/>
          </a:p>
        </p:txBody>
      </p:sp>
      <p:sp>
        <p:nvSpPr>
          <p:cNvPr id="20506" name="Rectangle 38"/>
          <p:cNvSpPr>
            <a:spLocks noChangeArrowheads="1"/>
          </p:cNvSpPr>
          <p:nvPr/>
        </p:nvSpPr>
        <p:spPr bwMode="auto">
          <a:xfrm>
            <a:off x="4572000" y="6742113"/>
            <a:ext cx="4572000" cy="115887"/>
          </a:xfrm>
          <a:prstGeom prst="rect">
            <a:avLst/>
          </a:prstGeom>
          <a:solidFill>
            <a:schemeClr val="accent2"/>
          </a:solidFill>
          <a:ln w="9525">
            <a:noFill/>
            <a:miter lim="800000"/>
            <a:headEnd/>
            <a:tailEnd/>
          </a:ln>
        </p:spPr>
        <p:txBody>
          <a:bodyPr wrap="none" anchor="ctr"/>
          <a:lstStyle/>
          <a:p>
            <a:endParaRPr lang="en-US"/>
          </a:p>
        </p:txBody>
      </p:sp>
    </p:spTree>
    <p:extLst>
      <p:ext uri="{BB962C8B-B14F-4D97-AF65-F5344CB8AC3E}">
        <p14:creationId xmlns:p14="http://schemas.microsoft.com/office/powerpoint/2010/main" val="13236112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ChangeArrowheads="1"/>
          </p:cNvSpPr>
          <p:nvPr/>
        </p:nvSpPr>
        <p:spPr bwMode="auto">
          <a:xfrm>
            <a:off x="0" y="6742113"/>
            <a:ext cx="9144000" cy="115887"/>
          </a:xfrm>
          <a:prstGeom prst="rect">
            <a:avLst/>
          </a:prstGeom>
          <a:solidFill>
            <a:schemeClr val="tx2"/>
          </a:solidFill>
          <a:ln w="9525">
            <a:noFill/>
            <a:miter lim="800000"/>
            <a:headEnd/>
            <a:tailEnd/>
          </a:ln>
        </p:spPr>
        <p:txBody>
          <a:bodyPr wrap="none" anchor="ctr"/>
          <a:lstStyle/>
          <a:p>
            <a:endParaRPr lang="en-US"/>
          </a:p>
        </p:txBody>
      </p:sp>
      <p:sp>
        <p:nvSpPr>
          <p:cNvPr id="6148" name="Rectangle 4"/>
          <p:cNvSpPr>
            <a:spLocks noChangeArrowheads="1"/>
          </p:cNvSpPr>
          <p:nvPr/>
        </p:nvSpPr>
        <p:spPr bwMode="auto">
          <a:xfrm>
            <a:off x="4572000" y="6742113"/>
            <a:ext cx="4572000" cy="115887"/>
          </a:xfrm>
          <a:prstGeom prst="rect">
            <a:avLst/>
          </a:prstGeom>
          <a:solidFill>
            <a:schemeClr val="accent2"/>
          </a:solidFill>
          <a:ln w="9525">
            <a:noFill/>
            <a:miter lim="800000"/>
            <a:headEnd/>
            <a:tailEnd/>
          </a:ln>
        </p:spPr>
        <p:txBody>
          <a:bodyPr wrap="none" anchor="ctr"/>
          <a:lstStyle/>
          <a:p>
            <a:endParaRPr lang="en-US"/>
          </a:p>
        </p:txBody>
      </p:sp>
      <p:pic>
        <p:nvPicPr>
          <p:cNvPr id="82946" name="Picture 2" descr="http://www.arcticphoto.co.uk/Pix/OP/01/AH.0323-00_P.JPG"/>
          <p:cNvPicPr>
            <a:picLocks noChangeAspect="1" noChangeArrowheads="1"/>
          </p:cNvPicPr>
          <p:nvPr/>
        </p:nvPicPr>
        <p:blipFill>
          <a:blip r:embed="rId2" cstate="print"/>
          <a:srcRect/>
          <a:stretch>
            <a:fillRect/>
          </a:stretch>
        </p:blipFill>
        <p:spPr bwMode="auto">
          <a:xfrm>
            <a:off x="215082" y="1844824"/>
            <a:ext cx="4212902" cy="2797368"/>
          </a:xfrm>
          <a:prstGeom prst="rect">
            <a:avLst/>
          </a:prstGeom>
          <a:noFill/>
        </p:spPr>
      </p:pic>
      <p:sp>
        <p:nvSpPr>
          <p:cNvPr id="6" name="Rectangle 4"/>
          <p:cNvSpPr>
            <a:spLocks noChangeArrowheads="1"/>
          </p:cNvSpPr>
          <p:nvPr/>
        </p:nvSpPr>
        <p:spPr bwMode="auto">
          <a:xfrm>
            <a:off x="323528" y="404664"/>
            <a:ext cx="7935912" cy="369332"/>
          </a:xfrm>
          <a:prstGeom prst="rect">
            <a:avLst/>
          </a:prstGeom>
          <a:noFill/>
          <a:ln w="9525" algn="ctr">
            <a:noFill/>
            <a:miter lim="800000"/>
            <a:headEnd/>
            <a:tailEnd/>
          </a:ln>
          <a:effectLst/>
        </p:spPr>
        <p:txBody>
          <a:bodyPr anchor="ctr">
            <a:spAutoFit/>
          </a:bodyPr>
          <a:lstStyle/>
          <a:p>
            <a:pPr algn="l"/>
            <a:r>
              <a:rPr lang="pt-BR" sz="1800" b="0">
                <a:latin typeface="Calibri" pitchFamily="34" charset="0"/>
                <a:cs typeface="Calibri" pitchFamily="34" charset="0"/>
              </a:rPr>
              <a:t>meteoritos em geleiras e desertos</a:t>
            </a:r>
          </a:p>
        </p:txBody>
      </p:sp>
      <p:pic>
        <p:nvPicPr>
          <p:cNvPr id="7" name="Picture 2" descr="http://rocksfromspace.open.ac.uk/images/meteorite_desert.jpg"/>
          <p:cNvPicPr>
            <a:picLocks noChangeAspect="1" noChangeArrowheads="1"/>
          </p:cNvPicPr>
          <p:nvPr/>
        </p:nvPicPr>
        <p:blipFill>
          <a:blip r:embed="rId3" cstate="print"/>
          <a:srcRect/>
          <a:stretch>
            <a:fillRect/>
          </a:stretch>
        </p:blipFill>
        <p:spPr bwMode="auto">
          <a:xfrm>
            <a:off x="4572000" y="1854465"/>
            <a:ext cx="4392487" cy="2798671"/>
          </a:xfrm>
          <a:prstGeom prst="rect">
            <a:avLst/>
          </a:prstGeom>
          <a:noFill/>
        </p:spPr>
      </p:pic>
    </p:spTree>
    <p:extLst>
      <p:ext uri="{BB962C8B-B14F-4D97-AF65-F5344CB8AC3E}">
        <p14:creationId xmlns:p14="http://schemas.microsoft.com/office/powerpoint/2010/main" val="1010500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8" descr="Image:NWA869Meteorite.jpg">
            <a:hlinkClick r:id="rId2"/>
          </p:cNvPr>
          <p:cNvPicPr>
            <a:picLocks noChangeAspect="1" noChangeArrowheads="1"/>
          </p:cNvPicPr>
          <p:nvPr/>
        </p:nvPicPr>
        <p:blipFill>
          <a:blip r:embed="rId3" cstate="print"/>
          <a:srcRect/>
          <a:stretch>
            <a:fillRect/>
          </a:stretch>
        </p:blipFill>
        <p:spPr bwMode="auto">
          <a:xfrm>
            <a:off x="762000" y="571500"/>
            <a:ext cx="7620000" cy="5715000"/>
          </a:xfrm>
          <a:prstGeom prst="rect">
            <a:avLst/>
          </a:prstGeom>
          <a:noFill/>
          <a:ln w="9525">
            <a:noFill/>
            <a:miter lim="800000"/>
            <a:headEnd/>
            <a:tailEnd/>
          </a:ln>
        </p:spPr>
      </p:pic>
      <p:sp>
        <p:nvSpPr>
          <p:cNvPr id="22531" name="Rectangle 39"/>
          <p:cNvSpPr>
            <a:spLocks noChangeArrowheads="1"/>
          </p:cNvSpPr>
          <p:nvPr/>
        </p:nvSpPr>
        <p:spPr bwMode="auto">
          <a:xfrm>
            <a:off x="323850" y="5943600"/>
            <a:ext cx="8397875" cy="366713"/>
          </a:xfrm>
          <a:prstGeom prst="rect">
            <a:avLst/>
          </a:prstGeom>
          <a:noFill/>
          <a:ln w="9525" algn="ctr">
            <a:noFill/>
            <a:miter lim="800000"/>
            <a:headEnd/>
            <a:tailEnd/>
          </a:ln>
        </p:spPr>
        <p:txBody>
          <a:bodyPr anchor="ctr">
            <a:spAutoFit/>
          </a:bodyPr>
          <a:lstStyle/>
          <a:p>
            <a:pPr algn="l"/>
            <a:r>
              <a:rPr lang="pt-BR" sz="1800" b="0">
                <a:solidFill>
                  <a:srgbClr val="0000FF"/>
                </a:solidFill>
                <a:latin typeface="Calibri" pitchFamily="34" charset="0"/>
                <a:cs typeface="Calibri" pitchFamily="34" charset="0"/>
              </a:rPr>
              <a:t>condrito (700g)</a:t>
            </a:r>
          </a:p>
        </p:txBody>
      </p:sp>
      <p:sp>
        <p:nvSpPr>
          <p:cNvPr id="22532" name="Rectangle 40"/>
          <p:cNvSpPr>
            <a:spLocks noChangeArrowheads="1"/>
          </p:cNvSpPr>
          <p:nvPr/>
        </p:nvSpPr>
        <p:spPr bwMode="auto">
          <a:xfrm rot="-5400000">
            <a:off x="6706394" y="3886994"/>
            <a:ext cx="3781425" cy="274637"/>
          </a:xfrm>
          <a:prstGeom prst="rect">
            <a:avLst/>
          </a:prstGeom>
          <a:noFill/>
          <a:ln w="9525" algn="ctr">
            <a:noFill/>
            <a:miter lim="800000"/>
            <a:headEnd/>
            <a:tailEnd/>
          </a:ln>
        </p:spPr>
        <p:txBody>
          <a:bodyPr wrap="none">
            <a:spAutoFit/>
          </a:bodyPr>
          <a:lstStyle/>
          <a:p>
            <a:r>
              <a:rPr lang="en-US" sz="1200" b="0"/>
              <a:t>http://en.wikipedia.org/wiki/Image:NWA869Meteorite.jpg</a:t>
            </a:r>
          </a:p>
        </p:txBody>
      </p:sp>
      <p:sp>
        <p:nvSpPr>
          <p:cNvPr id="22533" name="Rectangle 41"/>
          <p:cNvSpPr>
            <a:spLocks noChangeArrowheads="1"/>
          </p:cNvSpPr>
          <p:nvPr/>
        </p:nvSpPr>
        <p:spPr bwMode="auto">
          <a:xfrm>
            <a:off x="0" y="6742113"/>
            <a:ext cx="9144000" cy="115887"/>
          </a:xfrm>
          <a:prstGeom prst="rect">
            <a:avLst/>
          </a:prstGeom>
          <a:solidFill>
            <a:schemeClr val="tx2"/>
          </a:solidFill>
          <a:ln w="9525">
            <a:noFill/>
            <a:miter lim="800000"/>
            <a:headEnd/>
            <a:tailEnd/>
          </a:ln>
        </p:spPr>
        <p:txBody>
          <a:bodyPr wrap="none" anchor="ctr"/>
          <a:lstStyle/>
          <a:p>
            <a:endParaRPr lang="en-US"/>
          </a:p>
        </p:txBody>
      </p:sp>
      <p:sp>
        <p:nvSpPr>
          <p:cNvPr id="22534" name="Rectangle 42"/>
          <p:cNvSpPr>
            <a:spLocks noChangeArrowheads="1"/>
          </p:cNvSpPr>
          <p:nvPr/>
        </p:nvSpPr>
        <p:spPr bwMode="auto">
          <a:xfrm>
            <a:off x="4572000" y="6742113"/>
            <a:ext cx="4572000" cy="115887"/>
          </a:xfrm>
          <a:prstGeom prst="rect">
            <a:avLst/>
          </a:prstGeom>
          <a:solidFill>
            <a:schemeClr val="accent2"/>
          </a:solidFill>
          <a:ln w="9525">
            <a:noFill/>
            <a:miter lim="800000"/>
            <a:headEnd/>
            <a:tailEnd/>
          </a:ln>
        </p:spPr>
        <p:txBody>
          <a:bodyPr wrap="none" anchor="ctr"/>
          <a:lstStyle/>
          <a:p>
            <a:endParaRPr lang="en-US"/>
          </a:p>
        </p:txBody>
      </p:sp>
      <p:sp>
        <p:nvSpPr>
          <p:cNvPr id="7" name="Rectangle 4"/>
          <p:cNvSpPr>
            <a:spLocks noChangeArrowheads="1"/>
          </p:cNvSpPr>
          <p:nvPr/>
        </p:nvSpPr>
        <p:spPr bwMode="auto">
          <a:xfrm>
            <a:off x="323528" y="389275"/>
            <a:ext cx="7935912" cy="400110"/>
          </a:xfrm>
          <a:prstGeom prst="rect">
            <a:avLst/>
          </a:prstGeom>
          <a:solidFill>
            <a:srgbClr val="FFFF00"/>
          </a:solidFill>
          <a:ln w="9525" algn="ctr">
            <a:noFill/>
            <a:miter lim="800000"/>
            <a:headEnd/>
            <a:tailEnd/>
          </a:ln>
          <a:effectLst/>
        </p:spPr>
        <p:txBody>
          <a:bodyPr anchor="ctr">
            <a:spAutoFit/>
          </a:bodyPr>
          <a:lstStyle/>
          <a:p>
            <a:pPr algn="l"/>
            <a:r>
              <a:rPr lang="pt-BR" sz="2000" b="0">
                <a:solidFill>
                  <a:srgbClr val="FF0000"/>
                </a:solidFill>
                <a:latin typeface="Calibri" pitchFamily="34" charset="0"/>
                <a:cs typeface="Calibri" pitchFamily="34" charset="0"/>
              </a:rPr>
              <a:t>condrito</a:t>
            </a:r>
            <a:r>
              <a:rPr lang="pt-BR" sz="2000" b="0">
                <a:latin typeface="Calibri" pitchFamily="34" charset="0"/>
                <a:cs typeface="Calibri" pitchFamily="34" charset="0"/>
              </a:rPr>
              <a:t>: material primitivo (não diferenciado) do Sistema Solar</a:t>
            </a:r>
          </a:p>
        </p:txBody>
      </p:sp>
    </p:spTree>
    <p:extLst>
      <p:ext uri="{BB962C8B-B14F-4D97-AF65-F5344CB8AC3E}">
        <p14:creationId xmlns:p14="http://schemas.microsoft.com/office/powerpoint/2010/main" val="25485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descr="Image:Chondrules grassland 1.jpg">
            <a:hlinkClick r:id="rId2"/>
          </p:cNvPr>
          <p:cNvPicPr>
            <a:picLocks noChangeAspect="1" noChangeArrowheads="1"/>
          </p:cNvPicPr>
          <p:nvPr/>
        </p:nvPicPr>
        <p:blipFill>
          <a:blip r:embed="rId3" cstate="print"/>
          <a:srcRect/>
          <a:stretch>
            <a:fillRect/>
          </a:stretch>
        </p:blipFill>
        <p:spPr bwMode="auto">
          <a:xfrm>
            <a:off x="1908175" y="1581150"/>
            <a:ext cx="6624638" cy="4656138"/>
          </a:xfrm>
          <a:prstGeom prst="rect">
            <a:avLst/>
          </a:prstGeom>
          <a:noFill/>
          <a:ln w="9525">
            <a:noFill/>
            <a:miter lim="800000"/>
            <a:headEnd/>
            <a:tailEnd/>
          </a:ln>
        </p:spPr>
      </p:pic>
      <p:sp>
        <p:nvSpPr>
          <p:cNvPr id="23555" name="Rectangle 7"/>
          <p:cNvSpPr>
            <a:spLocks noChangeArrowheads="1"/>
          </p:cNvSpPr>
          <p:nvPr/>
        </p:nvSpPr>
        <p:spPr bwMode="auto">
          <a:xfrm rot="-5400000">
            <a:off x="6619082" y="4047331"/>
            <a:ext cx="4102100" cy="274637"/>
          </a:xfrm>
          <a:prstGeom prst="rect">
            <a:avLst/>
          </a:prstGeom>
          <a:noFill/>
          <a:ln w="9525" algn="ctr">
            <a:noFill/>
            <a:miter lim="800000"/>
            <a:headEnd/>
            <a:tailEnd/>
          </a:ln>
        </p:spPr>
        <p:txBody>
          <a:bodyPr wrap="none">
            <a:spAutoFit/>
          </a:bodyPr>
          <a:lstStyle/>
          <a:p>
            <a:r>
              <a:rPr lang="en-US" sz="1200" b="0"/>
              <a:t>http://en.wikipedia.org/wiki/Image:Chondrules_grassland_1.jpg</a:t>
            </a:r>
          </a:p>
        </p:txBody>
      </p:sp>
      <p:sp>
        <p:nvSpPr>
          <p:cNvPr id="23556" name="Rectangle 8"/>
          <p:cNvSpPr>
            <a:spLocks noChangeArrowheads="1"/>
          </p:cNvSpPr>
          <p:nvPr/>
        </p:nvSpPr>
        <p:spPr bwMode="auto">
          <a:xfrm>
            <a:off x="285750" y="285750"/>
            <a:ext cx="6048375" cy="1200150"/>
          </a:xfrm>
          <a:prstGeom prst="rect">
            <a:avLst/>
          </a:prstGeom>
          <a:noFill/>
          <a:ln w="9525" algn="ctr">
            <a:noFill/>
            <a:miter lim="800000"/>
            <a:headEnd/>
            <a:tailEnd/>
          </a:ln>
        </p:spPr>
        <p:txBody>
          <a:bodyPr anchor="ctr">
            <a:spAutoFit/>
          </a:bodyPr>
          <a:lstStyle/>
          <a:p>
            <a:pPr algn="l"/>
            <a:r>
              <a:rPr lang="pt-BR" sz="1800" b="0">
                <a:solidFill>
                  <a:srgbClr val="0000FF"/>
                </a:solidFill>
                <a:latin typeface="Calibri" pitchFamily="34" charset="0"/>
                <a:cs typeface="Calibri" pitchFamily="34" charset="0"/>
              </a:rPr>
              <a:t>côndrulos </a:t>
            </a:r>
          </a:p>
          <a:p>
            <a:pPr algn="l"/>
            <a:endParaRPr lang="pt-BR" sz="1800" b="0">
              <a:latin typeface="Calibri" pitchFamily="34" charset="0"/>
              <a:cs typeface="Calibri" pitchFamily="34" charset="0"/>
            </a:endParaRPr>
          </a:p>
          <a:p>
            <a:pPr algn="l"/>
            <a:r>
              <a:rPr lang="pt-BR" sz="1800" b="0">
                <a:latin typeface="Calibri" pitchFamily="34" charset="0"/>
                <a:cs typeface="Calibri" pitchFamily="34" charset="0"/>
              </a:rPr>
              <a:t>matéria cósmica fundida e solidificada em esferas</a:t>
            </a:r>
          </a:p>
          <a:p>
            <a:pPr algn="l"/>
            <a:endParaRPr lang="pt-BR" sz="1800" b="0">
              <a:latin typeface="Calibri" pitchFamily="34" charset="0"/>
              <a:cs typeface="Calibri" pitchFamily="34" charset="0"/>
            </a:endParaRPr>
          </a:p>
        </p:txBody>
      </p:sp>
      <p:sp>
        <p:nvSpPr>
          <p:cNvPr id="23557" name="Rectangle 9"/>
          <p:cNvSpPr>
            <a:spLocks noChangeArrowheads="1"/>
          </p:cNvSpPr>
          <p:nvPr/>
        </p:nvSpPr>
        <p:spPr bwMode="auto">
          <a:xfrm>
            <a:off x="0" y="6742113"/>
            <a:ext cx="9144000" cy="115887"/>
          </a:xfrm>
          <a:prstGeom prst="rect">
            <a:avLst/>
          </a:prstGeom>
          <a:solidFill>
            <a:schemeClr val="tx2"/>
          </a:solidFill>
          <a:ln w="9525">
            <a:noFill/>
            <a:miter lim="800000"/>
            <a:headEnd/>
            <a:tailEnd/>
          </a:ln>
        </p:spPr>
        <p:txBody>
          <a:bodyPr wrap="none" anchor="ctr"/>
          <a:lstStyle/>
          <a:p>
            <a:endParaRPr lang="en-US"/>
          </a:p>
        </p:txBody>
      </p:sp>
      <p:sp>
        <p:nvSpPr>
          <p:cNvPr id="23558" name="Rectangle 10"/>
          <p:cNvSpPr>
            <a:spLocks noChangeArrowheads="1"/>
          </p:cNvSpPr>
          <p:nvPr/>
        </p:nvSpPr>
        <p:spPr bwMode="auto">
          <a:xfrm>
            <a:off x="4572000" y="6742113"/>
            <a:ext cx="4572000" cy="115887"/>
          </a:xfrm>
          <a:prstGeom prst="rect">
            <a:avLst/>
          </a:prstGeom>
          <a:solidFill>
            <a:schemeClr val="accent2"/>
          </a:solidFill>
          <a:ln w="9525">
            <a:noFill/>
            <a:miter lim="800000"/>
            <a:headEnd/>
            <a:tailEnd/>
          </a:ln>
        </p:spPr>
        <p:txBody>
          <a:bodyPr wrap="none" anchor="ctr"/>
          <a:lstStyle/>
          <a:p>
            <a:endParaRPr lang="en-US"/>
          </a:p>
        </p:txBody>
      </p:sp>
    </p:spTree>
    <p:extLst>
      <p:ext uri="{BB962C8B-B14F-4D97-AF65-F5344CB8AC3E}">
        <p14:creationId xmlns:p14="http://schemas.microsoft.com/office/powerpoint/2010/main" val="20007080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8"/>
          <p:cNvSpPr>
            <a:spLocks noChangeArrowheads="1"/>
          </p:cNvSpPr>
          <p:nvPr/>
        </p:nvSpPr>
        <p:spPr bwMode="auto">
          <a:xfrm>
            <a:off x="285750" y="424160"/>
            <a:ext cx="6048375" cy="923330"/>
          </a:xfrm>
          <a:prstGeom prst="rect">
            <a:avLst/>
          </a:prstGeom>
          <a:noFill/>
          <a:ln w="9525" algn="ctr">
            <a:noFill/>
            <a:miter lim="800000"/>
            <a:headEnd/>
            <a:tailEnd/>
          </a:ln>
        </p:spPr>
        <p:txBody>
          <a:bodyPr anchor="ctr">
            <a:spAutoFit/>
          </a:bodyPr>
          <a:lstStyle/>
          <a:p>
            <a:pPr algn="l"/>
            <a:r>
              <a:rPr lang="pt-BR" sz="1800" b="0" dirty="0" err="1">
                <a:solidFill>
                  <a:srgbClr val="0000FF"/>
                </a:solidFill>
                <a:latin typeface="Calibri" pitchFamily="34" charset="0"/>
                <a:cs typeface="Calibri" pitchFamily="34" charset="0"/>
              </a:rPr>
              <a:t>condritos</a:t>
            </a:r>
            <a:endParaRPr lang="pt-BR" sz="1800" b="0" dirty="0">
              <a:solidFill>
                <a:srgbClr val="0000FF"/>
              </a:solidFill>
              <a:latin typeface="Calibri" pitchFamily="34" charset="0"/>
              <a:cs typeface="Calibri" pitchFamily="34" charset="0"/>
            </a:endParaRPr>
          </a:p>
          <a:p>
            <a:pPr algn="l"/>
            <a:endParaRPr lang="pt-BR" sz="1800" b="0" dirty="0">
              <a:latin typeface="Calibri" pitchFamily="34" charset="0"/>
              <a:cs typeface="Calibri" pitchFamily="34" charset="0"/>
            </a:endParaRPr>
          </a:p>
          <a:p>
            <a:pPr algn="l"/>
            <a:r>
              <a:rPr lang="pt-BR" sz="1800" b="0" dirty="0">
                <a:latin typeface="Calibri" pitchFamily="34" charset="0"/>
                <a:cs typeface="Calibri" pitchFamily="34" charset="0"/>
              </a:rPr>
              <a:t>materiais de baixa T (</a:t>
            </a:r>
            <a:r>
              <a:rPr lang="pt-BR" sz="1800" b="0" dirty="0" err="1">
                <a:latin typeface="Calibri" pitchFamily="34" charset="0"/>
                <a:cs typeface="Calibri" pitchFamily="34" charset="0"/>
              </a:rPr>
              <a:t>côndrulos</a:t>
            </a:r>
            <a:r>
              <a:rPr lang="pt-BR" sz="1800" b="0" dirty="0">
                <a:latin typeface="Calibri" pitchFamily="34" charset="0"/>
                <a:cs typeface="Calibri" pitchFamily="34" charset="0"/>
              </a:rPr>
              <a:t>) e de alta T (metais)</a:t>
            </a:r>
          </a:p>
        </p:txBody>
      </p:sp>
      <p:sp>
        <p:nvSpPr>
          <p:cNvPr id="23557" name="Rectangle 9"/>
          <p:cNvSpPr>
            <a:spLocks noChangeArrowheads="1"/>
          </p:cNvSpPr>
          <p:nvPr/>
        </p:nvSpPr>
        <p:spPr bwMode="auto">
          <a:xfrm>
            <a:off x="0" y="6742113"/>
            <a:ext cx="9144000" cy="115887"/>
          </a:xfrm>
          <a:prstGeom prst="rect">
            <a:avLst/>
          </a:prstGeom>
          <a:solidFill>
            <a:schemeClr val="tx2"/>
          </a:solidFill>
          <a:ln w="9525">
            <a:noFill/>
            <a:miter lim="800000"/>
            <a:headEnd/>
            <a:tailEnd/>
          </a:ln>
        </p:spPr>
        <p:txBody>
          <a:bodyPr wrap="none" anchor="ctr"/>
          <a:lstStyle/>
          <a:p>
            <a:endParaRPr lang="en-US"/>
          </a:p>
        </p:txBody>
      </p:sp>
      <p:sp>
        <p:nvSpPr>
          <p:cNvPr id="23558" name="Rectangle 10"/>
          <p:cNvSpPr>
            <a:spLocks noChangeArrowheads="1"/>
          </p:cNvSpPr>
          <p:nvPr/>
        </p:nvSpPr>
        <p:spPr bwMode="auto">
          <a:xfrm>
            <a:off x="4572000" y="6742113"/>
            <a:ext cx="4572000" cy="115887"/>
          </a:xfrm>
          <a:prstGeom prst="rect">
            <a:avLst/>
          </a:prstGeom>
          <a:solidFill>
            <a:schemeClr val="accent2"/>
          </a:solidFill>
          <a:ln w="9525">
            <a:noFill/>
            <a:miter lim="800000"/>
            <a:headEnd/>
            <a:tailEnd/>
          </a:ln>
        </p:spPr>
        <p:txBody>
          <a:bodyPr wrap="none" anchor="ct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738" t="12110" r="13470" b="19010"/>
          <a:stretch/>
        </p:blipFill>
        <p:spPr bwMode="auto">
          <a:xfrm>
            <a:off x="224882" y="1578744"/>
            <a:ext cx="8739606" cy="4586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27319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8"/>
          <p:cNvSpPr>
            <a:spLocks noChangeArrowheads="1"/>
          </p:cNvSpPr>
          <p:nvPr/>
        </p:nvSpPr>
        <p:spPr bwMode="auto">
          <a:xfrm>
            <a:off x="285750" y="424160"/>
            <a:ext cx="6048375" cy="923330"/>
          </a:xfrm>
          <a:prstGeom prst="rect">
            <a:avLst/>
          </a:prstGeom>
          <a:noFill/>
          <a:ln w="9525" algn="ctr">
            <a:noFill/>
            <a:miter lim="800000"/>
            <a:headEnd/>
            <a:tailEnd/>
          </a:ln>
        </p:spPr>
        <p:txBody>
          <a:bodyPr anchor="ctr">
            <a:spAutoFit/>
          </a:bodyPr>
          <a:lstStyle/>
          <a:p>
            <a:pPr algn="l"/>
            <a:r>
              <a:rPr lang="pt-BR" sz="1800" b="0" dirty="0" err="1">
                <a:solidFill>
                  <a:srgbClr val="0000FF"/>
                </a:solidFill>
                <a:latin typeface="Calibri" pitchFamily="34" charset="0"/>
                <a:cs typeface="Calibri" pitchFamily="34" charset="0"/>
              </a:rPr>
              <a:t>condritos</a:t>
            </a:r>
            <a:endParaRPr lang="pt-BR" sz="1800" b="0" dirty="0">
              <a:solidFill>
                <a:srgbClr val="0000FF"/>
              </a:solidFill>
              <a:latin typeface="Calibri" pitchFamily="34" charset="0"/>
              <a:cs typeface="Calibri" pitchFamily="34" charset="0"/>
            </a:endParaRPr>
          </a:p>
          <a:p>
            <a:pPr algn="l"/>
            <a:endParaRPr lang="pt-BR" sz="1800" b="0" dirty="0">
              <a:latin typeface="Calibri" pitchFamily="34" charset="0"/>
              <a:cs typeface="Calibri" pitchFamily="34" charset="0"/>
            </a:endParaRPr>
          </a:p>
          <a:p>
            <a:pPr algn="l"/>
            <a:r>
              <a:rPr lang="pt-BR" sz="1800" b="0" dirty="0">
                <a:latin typeface="Calibri" pitchFamily="34" charset="0"/>
                <a:cs typeface="Calibri" pitchFamily="34" charset="0"/>
              </a:rPr>
              <a:t>materiais de baixa T (</a:t>
            </a:r>
            <a:r>
              <a:rPr lang="pt-BR" sz="1800" b="0" dirty="0" err="1">
                <a:latin typeface="Calibri" pitchFamily="34" charset="0"/>
                <a:cs typeface="Calibri" pitchFamily="34" charset="0"/>
              </a:rPr>
              <a:t>côndrulos</a:t>
            </a:r>
            <a:r>
              <a:rPr lang="pt-BR" sz="1800" b="0" dirty="0">
                <a:latin typeface="Calibri" pitchFamily="34" charset="0"/>
                <a:cs typeface="Calibri" pitchFamily="34" charset="0"/>
              </a:rPr>
              <a:t>) e de alta T (metais)</a:t>
            </a:r>
          </a:p>
        </p:txBody>
      </p:sp>
      <p:sp>
        <p:nvSpPr>
          <p:cNvPr id="23557" name="Rectangle 9"/>
          <p:cNvSpPr>
            <a:spLocks noChangeArrowheads="1"/>
          </p:cNvSpPr>
          <p:nvPr/>
        </p:nvSpPr>
        <p:spPr bwMode="auto">
          <a:xfrm>
            <a:off x="0" y="6742113"/>
            <a:ext cx="9144000" cy="115887"/>
          </a:xfrm>
          <a:prstGeom prst="rect">
            <a:avLst/>
          </a:prstGeom>
          <a:solidFill>
            <a:schemeClr val="tx2"/>
          </a:solidFill>
          <a:ln w="9525">
            <a:noFill/>
            <a:miter lim="800000"/>
            <a:headEnd/>
            <a:tailEnd/>
          </a:ln>
        </p:spPr>
        <p:txBody>
          <a:bodyPr wrap="none" anchor="ctr"/>
          <a:lstStyle/>
          <a:p>
            <a:endParaRPr lang="en-US"/>
          </a:p>
        </p:txBody>
      </p:sp>
      <p:sp>
        <p:nvSpPr>
          <p:cNvPr id="23558" name="Rectangle 10"/>
          <p:cNvSpPr>
            <a:spLocks noChangeArrowheads="1"/>
          </p:cNvSpPr>
          <p:nvPr/>
        </p:nvSpPr>
        <p:spPr bwMode="auto">
          <a:xfrm>
            <a:off x="4572000" y="6742113"/>
            <a:ext cx="4572000" cy="115887"/>
          </a:xfrm>
          <a:prstGeom prst="rect">
            <a:avLst/>
          </a:prstGeom>
          <a:solidFill>
            <a:schemeClr val="accent2"/>
          </a:solidFill>
          <a:ln w="9525">
            <a:noFill/>
            <a:miter lim="800000"/>
            <a:headEnd/>
            <a:tailEnd/>
          </a:ln>
        </p:spPr>
        <p:txBody>
          <a:bodyPr wrap="none" anchor="ctr"/>
          <a:lstStyle/>
          <a:p>
            <a:endParaRPr lang="en-US"/>
          </a:p>
        </p:txBody>
      </p:sp>
      <p:sp>
        <p:nvSpPr>
          <p:cNvPr id="9" name="Retângulo 8"/>
          <p:cNvSpPr/>
          <p:nvPr/>
        </p:nvSpPr>
        <p:spPr>
          <a:xfrm rot="16200000">
            <a:off x="6775236" y="3647091"/>
            <a:ext cx="4176464" cy="276999"/>
          </a:xfrm>
          <a:prstGeom prst="rect">
            <a:avLst/>
          </a:prstGeom>
        </p:spPr>
        <p:txBody>
          <a:bodyPr wrap="square">
            <a:spAutoFit/>
          </a:bodyPr>
          <a:lstStyle/>
          <a:p>
            <a:r>
              <a:rPr lang="pt-BR" sz="1200" b="0" dirty="0"/>
              <a:t>http://meteorites.wustl.edu/id/ordinary_chondrites3.htm</a:t>
            </a:r>
          </a:p>
        </p:txBody>
      </p:sp>
      <p:pic>
        <p:nvPicPr>
          <p:cNvPr id="10" name="Picture 2" descr="http://meteorites.wustl.edu/id/chondrules_&amp;_met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96143"/>
            <a:ext cx="7620000" cy="502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5862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8"/>
          <p:cNvSpPr>
            <a:spLocks noChangeArrowheads="1"/>
          </p:cNvSpPr>
          <p:nvPr/>
        </p:nvSpPr>
        <p:spPr bwMode="auto">
          <a:xfrm>
            <a:off x="285750" y="424160"/>
            <a:ext cx="6048375" cy="923330"/>
          </a:xfrm>
          <a:prstGeom prst="rect">
            <a:avLst/>
          </a:prstGeom>
          <a:noFill/>
          <a:ln w="9525" algn="ctr">
            <a:noFill/>
            <a:miter lim="800000"/>
            <a:headEnd/>
            <a:tailEnd/>
          </a:ln>
        </p:spPr>
        <p:txBody>
          <a:bodyPr anchor="ctr">
            <a:spAutoFit/>
          </a:bodyPr>
          <a:lstStyle/>
          <a:p>
            <a:pPr algn="l"/>
            <a:r>
              <a:rPr lang="pt-BR" sz="1800" b="0" dirty="0" err="1">
                <a:solidFill>
                  <a:srgbClr val="0000FF"/>
                </a:solidFill>
                <a:latin typeface="Calibri" pitchFamily="34" charset="0"/>
                <a:cs typeface="Calibri" pitchFamily="34" charset="0"/>
              </a:rPr>
              <a:t>condrito</a:t>
            </a:r>
            <a:r>
              <a:rPr lang="pt-BR" sz="1800" b="0" dirty="0">
                <a:solidFill>
                  <a:srgbClr val="0000FF"/>
                </a:solidFill>
                <a:latin typeface="Calibri" pitchFamily="34" charset="0"/>
                <a:cs typeface="Calibri" pitchFamily="34" charset="0"/>
              </a:rPr>
              <a:t> </a:t>
            </a:r>
            <a:r>
              <a:rPr lang="pt-BR" sz="1800" b="0" i="1" dirty="0">
                <a:solidFill>
                  <a:srgbClr val="0000FF"/>
                </a:solidFill>
                <a:latin typeface="Calibri" pitchFamily="34" charset="0"/>
                <a:cs typeface="Calibri" pitchFamily="34" charset="0"/>
              </a:rPr>
              <a:t>versus </a:t>
            </a:r>
            <a:r>
              <a:rPr lang="pt-BR" sz="1800" b="0" dirty="0">
                <a:solidFill>
                  <a:srgbClr val="0000FF"/>
                </a:solidFill>
                <a:latin typeface="Calibri" pitchFamily="34" charset="0"/>
                <a:cs typeface="Calibri" pitchFamily="34" charset="0"/>
              </a:rPr>
              <a:t>Sol</a:t>
            </a:r>
          </a:p>
          <a:p>
            <a:pPr algn="l"/>
            <a:endParaRPr lang="pt-BR" sz="1800" b="0" dirty="0">
              <a:latin typeface="Calibri" pitchFamily="34" charset="0"/>
              <a:cs typeface="Calibri" pitchFamily="34" charset="0"/>
            </a:endParaRPr>
          </a:p>
          <a:p>
            <a:pPr algn="l"/>
            <a:r>
              <a:rPr lang="pt-BR" sz="1800" b="0" dirty="0">
                <a:latin typeface="Calibri" pitchFamily="34" charset="0"/>
                <a:cs typeface="Calibri" pitchFamily="34" charset="0"/>
              </a:rPr>
              <a:t>composição química similar</a:t>
            </a:r>
          </a:p>
        </p:txBody>
      </p:sp>
      <p:sp>
        <p:nvSpPr>
          <p:cNvPr id="23557" name="Rectangle 9"/>
          <p:cNvSpPr>
            <a:spLocks noChangeArrowheads="1"/>
          </p:cNvSpPr>
          <p:nvPr/>
        </p:nvSpPr>
        <p:spPr bwMode="auto">
          <a:xfrm>
            <a:off x="0" y="6742113"/>
            <a:ext cx="9144000" cy="115887"/>
          </a:xfrm>
          <a:prstGeom prst="rect">
            <a:avLst/>
          </a:prstGeom>
          <a:solidFill>
            <a:schemeClr val="tx2"/>
          </a:solidFill>
          <a:ln w="9525">
            <a:noFill/>
            <a:miter lim="800000"/>
            <a:headEnd/>
            <a:tailEnd/>
          </a:ln>
        </p:spPr>
        <p:txBody>
          <a:bodyPr wrap="none" anchor="ctr"/>
          <a:lstStyle/>
          <a:p>
            <a:endParaRPr lang="en-US"/>
          </a:p>
        </p:txBody>
      </p:sp>
      <p:sp>
        <p:nvSpPr>
          <p:cNvPr id="23558" name="Rectangle 10"/>
          <p:cNvSpPr>
            <a:spLocks noChangeArrowheads="1"/>
          </p:cNvSpPr>
          <p:nvPr/>
        </p:nvSpPr>
        <p:spPr bwMode="auto">
          <a:xfrm>
            <a:off x="4572000" y="6742113"/>
            <a:ext cx="4572000" cy="115887"/>
          </a:xfrm>
          <a:prstGeom prst="rect">
            <a:avLst/>
          </a:prstGeom>
          <a:solidFill>
            <a:schemeClr val="accent2"/>
          </a:solidFill>
          <a:ln w="9525">
            <a:noFill/>
            <a:miter lim="800000"/>
            <a:headEnd/>
            <a:tailEnd/>
          </a:ln>
        </p:spPr>
        <p:txBody>
          <a:bodyPr wrap="none" anchor="ctr"/>
          <a:lstStyle/>
          <a:p>
            <a:endParaRPr lang="en-US"/>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532" t="12109" r="15873" b="9332"/>
          <a:stretch/>
        </p:blipFill>
        <p:spPr bwMode="auto">
          <a:xfrm>
            <a:off x="3413470" y="548680"/>
            <a:ext cx="5021624" cy="5746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tângulo 8"/>
          <p:cNvSpPr/>
          <p:nvPr/>
        </p:nvSpPr>
        <p:spPr>
          <a:xfrm rot="16200000">
            <a:off x="6672972" y="3136613"/>
            <a:ext cx="4572000" cy="276999"/>
          </a:xfrm>
          <a:prstGeom prst="rect">
            <a:avLst/>
          </a:prstGeom>
        </p:spPr>
        <p:txBody>
          <a:bodyPr>
            <a:spAutoFit/>
          </a:bodyPr>
          <a:lstStyle/>
          <a:p>
            <a:r>
              <a:rPr lang="pt-BR" sz="1200" b="0"/>
              <a:t>White, Geochemistry, Capítulo 10</a:t>
            </a:r>
          </a:p>
        </p:txBody>
      </p:sp>
    </p:spTree>
    <p:extLst>
      <p:ext uri="{BB962C8B-B14F-4D97-AF65-F5344CB8AC3E}">
        <p14:creationId xmlns:p14="http://schemas.microsoft.com/office/powerpoint/2010/main" val="17680318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7"/>
          <p:cNvSpPr>
            <a:spLocks noChangeArrowheads="1"/>
          </p:cNvSpPr>
          <p:nvPr/>
        </p:nvSpPr>
        <p:spPr bwMode="auto">
          <a:xfrm>
            <a:off x="0" y="6742113"/>
            <a:ext cx="9144000" cy="115887"/>
          </a:xfrm>
          <a:prstGeom prst="rect">
            <a:avLst/>
          </a:prstGeom>
          <a:solidFill>
            <a:schemeClr val="tx2"/>
          </a:solidFill>
          <a:ln w="9525">
            <a:noFill/>
            <a:miter lim="800000"/>
            <a:headEnd/>
            <a:tailEnd/>
          </a:ln>
        </p:spPr>
        <p:txBody>
          <a:bodyPr wrap="none" anchor="ctr"/>
          <a:lstStyle/>
          <a:p>
            <a:endParaRPr lang="en-US"/>
          </a:p>
        </p:txBody>
      </p:sp>
      <p:sp>
        <p:nvSpPr>
          <p:cNvPr id="4100" name="Rectangle 8"/>
          <p:cNvSpPr>
            <a:spLocks noChangeArrowheads="1"/>
          </p:cNvSpPr>
          <p:nvPr/>
        </p:nvSpPr>
        <p:spPr bwMode="auto">
          <a:xfrm>
            <a:off x="4572000" y="6742113"/>
            <a:ext cx="4572000" cy="115887"/>
          </a:xfrm>
          <a:prstGeom prst="rect">
            <a:avLst/>
          </a:prstGeom>
          <a:solidFill>
            <a:schemeClr val="accent2"/>
          </a:solidFill>
          <a:ln w="9525">
            <a:noFill/>
            <a:miter lim="800000"/>
            <a:headEnd/>
            <a:tailEnd/>
          </a:ln>
        </p:spPr>
        <p:txBody>
          <a:bodyPr wrap="none" anchor="ctr"/>
          <a:lstStyle/>
          <a:p>
            <a:endParaRPr lang="en-US"/>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260648"/>
            <a:ext cx="7726342" cy="4501799"/>
          </a:xfrm>
          <a:prstGeom prst="rect">
            <a:avLst/>
          </a:prstGeom>
        </p:spPr>
      </p:pic>
      <p:sp>
        <p:nvSpPr>
          <p:cNvPr id="5" name="Retângulo 4"/>
          <p:cNvSpPr/>
          <p:nvPr/>
        </p:nvSpPr>
        <p:spPr>
          <a:xfrm>
            <a:off x="323528" y="4797152"/>
            <a:ext cx="8496944" cy="1815882"/>
          </a:xfrm>
          <a:prstGeom prst="rect">
            <a:avLst/>
          </a:prstGeom>
        </p:spPr>
        <p:txBody>
          <a:bodyPr wrap="square">
            <a:spAutoFit/>
          </a:bodyPr>
          <a:lstStyle/>
          <a:p>
            <a:pPr algn="l"/>
            <a:r>
              <a:rPr lang="pt-BR" sz="1600" b="0">
                <a:latin typeface="Calibri" pitchFamily="34" charset="0"/>
                <a:cs typeface="Calibri" pitchFamily="34" charset="0"/>
              </a:rPr>
              <a:t>Fig. 12. 11 </a:t>
            </a:r>
            <a:r>
              <a:rPr lang="pt-BR" sz="1600" b="0">
                <a:solidFill>
                  <a:srgbClr val="FF0000"/>
                </a:solidFill>
                <a:latin typeface="Calibri" pitchFamily="34" charset="0"/>
                <a:cs typeface="Calibri" pitchFamily="34" charset="0"/>
              </a:rPr>
              <a:t>Depleção da Terra em relação aos condritos carbonáceos CI</a:t>
            </a:r>
            <a:r>
              <a:rPr lang="pt-BR" sz="1600" b="0">
                <a:latin typeface="Calibri" pitchFamily="34" charset="0"/>
                <a:cs typeface="Calibri" pitchFamily="34" charset="0"/>
              </a:rPr>
              <a:t>. Para a maioria dos elementos, exceto H e He, estes condritos têm composição similar à do Sol e, portanto, representam a matéria sólida mais primitiva do Sistema Solar. O eixo </a:t>
            </a:r>
            <a:r>
              <a:rPr lang="pt-BR" sz="1600" b="0" i="1">
                <a:latin typeface="Calibri" pitchFamily="34" charset="0"/>
                <a:cs typeface="Calibri" pitchFamily="34" charset="0"/>
              </a:rPr>
              <a:t>x</a:t>
            </a:r>
            <a:r>
              <a:rPr lang="pt-BR" sz="1600" b="0">
                <a:latin typeface="Calibri" pitchFamily="34" charset="0"/>
                <a:cs typeface="Calibri" pitchFamily="34" charset="0"/>
              </a:rPr>
              <a:t> representa a temperatura na qual 50% do conteúdo total do elemento é incorporado em fases sólidas em um modelo padrão de condensação. A Terra é fortemente depletada nos elementos mais voláteis, como K, Zn e S. Os elementos refratários, como Zr, La, Th, por outro lado, não foram perdidos. Os elementos refratários são ligeiramente mais abundantes na Terra que nos condritos devido à depleção em elementos leves.</a:t>
            </a:r>
          </a:p>
        </p:txBody>
      </p:sp>
      <p:sp>
        <p:nvSpPr>
          <p:cNvPr id="6" name="Retângulo 5"/>
          <p:cNvSpPr/>
          <p:nvPr/>
        </p:nvSpPr>
        <p:spPr>
          <a:xfrm rot="16200000">
            <a:off x="7751095" y="3223719"/>
            <a:ext cx="1656184" cy="338554"/>
          </a:xfrm>
          <a:prstGeom prst="rect">
            <a:avLst/>
          </a:prstGeom>
        </p:spPr>
        <p:txBody>
          <a:bodyPr wrap="square">
            <a:spAutoFit/>
          </a:bodyPr>
          <a:lstStyle/>
          <a:p>
            <a:pPr algn="l"/>
            <a:r>
              <a:rPr lang="pt-BR" sz="1600" b="0">
                <a:latin typeface="Calibri" pitchFamily="34" charset="0"/>
                <a:cs typeface="Calibri" pitchFamily="34" charset="0"/>
              </a:rPr>
              <a:t>Albarède, 2011</a:t>
            </a:r>
          </a:p>
        </p:txBody>
      </p:sp>
    </p:spTree>
    <p:extLst>
      <p:ext uri="{BB962C8B-B14F-4D97-AF65-F5344CB8AC3E}">
        <p14:creationId xmlns:p14="http://schemas.microsoft.com/office/powerpoint/2010/main" val="36522629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3" name="Rectangle 3"/>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48164" name="Rectangle 4"/>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80" y="773237"/>
            <a:ext cx="8928524" cy="5320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72616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79388" y="188913"/>
            <a:ext cx="6011862" cy="701675"/>
          </a:xfrm>
          <a:prstGeom prst="rect">
            <a:avLst/>
          </a:prstGeom>
          <a:noFill/>
          <a:ln w="9525" algn="ctr">
            <a:noFill/>
            <a:miter lim="800000"/>
            <a:headEnd/>
            <a:tailEnd/>
          </a:ln>
        </p:spPr>
        <p:txBody>
          <a:bodyPr anchor="ctr">
            <a:spAutoFit/>
          </a:bodyPr>
          <a:lstStyle/>
          <a:p>
            <a:pPr algn="l"/>
            <a:r>
              <a:rPr lang="pt-BR" sz="2000" b="0">
                <a:solidFill>
                  <a:srgbClr val="0000FF"/>
                </a:solidFill>
                <a:latin typeface="Calibri" pitchFamily="34" charset="0"/>
                <a:cs typeface="Calibri" pitchFamily="34" charset="0"/>
              </a:rPr>
              <a:t>acondrito</a:t>
            </a:r>
          </a:p>
          <a:p>
            <a:pPr algn="l"/>
            <a:r>
              <a:rPr lang="pt-BR" sz="2000" b="0">
                <a:latin typeface="Calibri" pitchFamily="34" charset="0"/>
                <a:cs typeface="Calibri" pitchFamily="34" charset="0"/>
              </a:rPr>
              <a:t>meteorito rochoso, similar às rochas terrestres</a:t>
            </a:r>
          </a:p>
        </p:txBody>
      </p:sp>
      <p:sp>
        <p:nvSpPr>
          <p:cNvPr id="25603" name="Rectangle 3"/>
          <p:cNvSpPr>
            <a:spLocks noChangeArrowheads="1"/>
          </p:cNvSpPr>
          <p:nvPr/>
        </p:nvSpPr>
        <p:spPr bwMode="auto">
          <a:xfrm>
            <a:off x="0" y="6742113"/>
            <a:ext cx="9144000" cy="115887"/>
          </a:xfrm>
          <a:prstGeom prst="rect">
            <a:avLst/>
          </a:prstGeom>
          <a:solidFill>
            <a:schemeClr val="tx2"/>
          </a:solidFill>
          <a:ln w="9525">
            <a:noFill/>
            <a:miter lim="800000"/>
            <a:headEnd/>
            <a:tailEnd/>
          </a:ln>
        </p:spPr>
        <p:txBody>
          <a:bodyPr wrap="none" anchor="ctr"/>
          <a:lstStyle/>
          <a:p>
            <a:endParaRPr lang="en-US"/>
          </a:p>
        </p:txBody>
      </p:sp>
      <p:sp>
        <p:nvSpPr>
          <p:cNvPr id="25604" name="Rectangle 4"/>
          <p:cNvSpPr>
            <a:spLocks noChangeArrowheads="1"/>
          </p:cNvSpPr>
          <p:nvPr/>
        </p:nvSpPr>
        <p:spPr bwMode="auto">
          <a:xfrm>
            <a:off x="4572000" y="6742113"/>
            <a:ext cx="4572000" cy="115887"/>
          </a:xfrm>
          <a:prstGeom prst="rect">
            <a:avLst/>
          </a:prstGeom>
          <a:solidFill>
            <a:schemeClr val="accent2"/>
          </a:solidFill>
          <a:ln w="9525">
            <a:noFill/>
            <a:miter lim="800000"/>
            <a:headEnd/>
            <a:tailEnd/>
          </a:ln>
        </p:spPr>
        <p:txBody>
          <a:bodyPr wrap="none" anchor="ctr"/>
          <a:lstStyle/>
          <a:p>
            <a:endParaRPr lang="en-US"/>
          </a:p>
        </p:txBody>
      </p:sp>
      <p:pic>
        <p:nvPicPr>
          <p:cNvPr id="25605" name="Picture 5" descr="Achondrite meteorite"/>
          <p:cNvPicPr>
            <a:picLocks noChangeAspect="1" noChangeArrowheads="1"/>
          </p:cNvPicPr>
          <p:nvPr/>
        </p:nvPicPr>
        <p:blipFill>
          <a:blip r:embed="rId2" cstate="print"/>
          <a:srcRect/>
          <a:stretch>
            <a:fillRect/>
          </a:stretch>
        </p:blipFill>
        <p:spPr bwMode="auto">
          <a:xfrm>
            <a:off x="1506538" y="1570038"/>
            <a:ext cx="5905500" cy="3941762"/>
          </a:xfrm>
          <a:prstGeom prst="rect">
            <a:avLst/>
          </a:prstGeom>
          <a:noFill/>
          <a:ln w="9525">
            <a:noFill/>
            <a:miter lim="800000"/>
            <a:headEnd/>
            <a:tailEnd/>
          </a:ln>
        </p:spPr>
      </p:pic>
      <p:sp>
        <p:nvSpPr>
          <p:cNvPr id="25606" name="Rectangle 6"/>
          <p:cNvSpPr>
            <a:spLocks noChangeArrowheads="1"/>
          </p:cNvSpPr>
          <p:nvPr/>
        </p:nvSpPr>
        <p:spPr bwMode="auto">
          <a:xfrm>
            <a:off x="642938" y="5623709"/>
            <a:ext cx="7934325" cy="954107"/>
          </a:xfrm>
          <a:prstGeom prst="rect">
            <a:avLst/>
          </a:prstGeom>
          <a:noFill/>
          <a:ln w="9525" algn="ctr">
            <a:noFill/>
            <a:miter lim="800000"/>
            <a:headEnd/>
            <a:tailEnd/>
          </a:ln>
        </p:spPr>
        <p:txBody>
          <a:bodyPr anchor="ctr">
            <a:spAutoFit/>
          </a:bodyPr>
          <a:lstStyle/>
          <a:p>
            <a:pPr algn="l"/>
            <a:r>
              <a:rPr lang="pt-BR" sz="1400" b="0">
                <a:latin typeface="Calibri" pitchFamily="34" charset="0"/>
                <a:cs typeface="Calibri" pitchFamily="34" charset="0"/>
              </a:rPr>
              <a:t>A photomicrograph of the achondrite meteorite that fell near Juvinas, France on 15 June 1821. It contains basalt, resulting from the melting and separation of material inside an asteroidal-sized parent body. The section shown here is 0.0032 meters across. (Courtesy of Martin Prinz, American Museum of Natural History.)</a:t>
            </a:r>
            <a:r>
              <a:rPr lang="pt-BR" sz="1400">
                <a:latin typeface="Calibri" pitchFamily="34" charset="0"/>
                <a:cs typeface="Calibri" pitchFamily="34" charset="0"/>
              </a:rPr>
              <a:t> </a:t>
            </a:r>
          </a:p>
        </p:txBody>
      </p:sp>
      <p:sp>
        <p:nvSpPr>
          <p:cNvPr id="25607" name="Rectangle 7"/>
          <p:cNvSpPr>
            <a:spLocks noChangeArrowheads="1"/>
          </p:cNvSpPr>
          <p:nvPr/>
        </p:nvSpPr>
        <p:spPr bwMode="auto">
          <a:xfrm rot="-5400000">
            <a:off x="5888038" y="3695700"/>
            <a:ext cx="3322638" cy="274637"/>
          </a:xfrm>
          <a:prstGeom prst="rect">
            <a:avLst/>
          </a:prstGeom>
          <a:noFill/>
          <a:ln w="9525" algn="ctr">
            <a:noFill/>
            <a:miter lim="800000"/>
            <a:headEnd/>
            <a:tailEnd/>
          </a:ln>
        </p:spPr>
        <p:txBody>
          <a:bodyPr wrap="none">
            <a:spAutoFit/>
          </a:bodyPr>
          <a:lstStyle/>
          <a:p>
            <a:r>
              <a:rPr lang="en-US" sz="1200" b="0"/>
              <a:t>http://ase.tufts.edu/cosmos/print_images.asp?id=15</a:t>
            </a:r>
          </a:p>
        </p:txBody>
      </p:sp>
    </p:spTree>
    <p:extLst>
      <p:ext uri="{BB962C8B-B14F-4D97-AF65-F5344CB8AC3E}">
        <p14:creationId xmlns:p14="http://schemas.microsoft.com/office/powerpoint/2010/main" val="3921626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82" name="Rectangle 14"/>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288783" name="Rectangle 15"/>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2050" name="Picture 2" descr="NASA's Spitzer Space Telescope has lifted the cosmic veil to see an otherwise hidden newborn star, while detecting the presence of water and carbon dioxide ices, as well as organic molecules.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698831"/>
            <a:ext cx="6498095" cy="4650036"/>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323528" y="5805264"/>
            <a:ext cx="8658334" cy="461665"/>
          </a:xfrm>
          <a:prstGeom prst="rect">
            <a:avLst/>
          </a:prstGeom>
        </p:spPr>
        <p:txBody>
          <a:bodyPr wrap="square">
            <a:spAutoFit/>
          </a:bodyPr>
          <a:lstStyle/>
          <a:p>
            <a:pPr algn="l"/>
            <a:r>
              <a:rPr lang="en-US" sz="1200" b="0">
                <a:latin typeface="Calibri" panose="020F0502020204030204" pitchFamily="34" charset="0"/>
                <a:cs typeface="Calibri" panose="020F0502020204030204" pitchFamily="34" charset="0"/>
              </a:rPr>
              <a:t>object HH 46/47,  Spitzer Space Telescope (NASA), </a:t>
            </a:r>
          </a:p>
          <a:p>
            <a:pPr algn="l"/>
            <a:r>
              <a:rPr lang="en-US" sz="1200" b="0">
                <a:latin typeface="Calibri" panose="020F0502020204030204" pitchFamily="34" charset="0"/>
                <a:cs typeface="Calibri" panose="020F0502020204030204" pitchFamily="34" charset="0"/>
              </a:rPr>
              <a:t>supersonic gas ejected from a forming protostar, or embryonic star, interacting with the surrounding interstellar medium. </a:t>
            </a:r>
          </a:p>
        </p:txBody>
      </p:sp>
      <p:sp>
        <p:nvSpPr>
          <p:cNvPr id="3" name="Retângulo 2"/>
          <p:cNvSpPr/>
          <p:nvPr/>
        </p:nvSpPr>
        <p:spPr>
          <a:xfrm rot="16200000">
            <a:off x="6152110" y="3341311"/>
            <a:ext cx="5574233" cy="276999"/>
          </a:xfrm>
          <a:prstGeom prst="rect">
            <a:avLst/>
          </a:prstGeom>
        </p:spPr>
        <p:txBody>
          <a:bodyPr wrap="square">
            <a:spAutoFit/>
          </a:bodyPr>
          <a:lstStyle/>
          <a:p>
            <a:r>
              <a:rPr lang="pt-BR" sz="1200" b="0"/>
              <a:t>https://www.jpl.nasa.gov/spaceimages/details.php?id=PIA04940</a:t>
            </a:r>
          </a:p>
        </p:txBody>
      </p:sp>
    </p:spTree>
    <p:extLst>
      <p:ext uri="{BB962C8B-B14F-4D97-AF65-F5344CB8AC3E}">
        <p14:creationId xmlns:p14="http://schemas.microsoft.com/office/powerpoint/2010/main" val="29792998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stony-iron-meteorite"/>
          <p:cNvPicPr>
            <a:picLocks noChangeAspect="1" noChangeArrowheads="1"/>
          </p:cNvPicPr>
          <p:nvPr/>
        </p:nvPicPr>
        <p:blipFill>
          <a:blip r:embed="rId2" cstate="print"/>
          <a:srcRect/>
          <a:stretch>
            <a:fillRect/>
          </a:stretch>
        </p:blipFill>
        <p:spPr bwMode="auto">
          <a:xfrm>
            <a:off x="4876800" y="228600"/>
            <a:ext cx="4038600" cy="3028950"/>
          </a:xfrm>
          <a:prstGeom prst="rect">
            <a:avLst/>
          </a:prstGeom>
          <a:noFill/>
          <a:ln w="9525">
            <a:noFill/>
            <a:miter lim="800000"/>
            <a:headEnd/>
            <a:tailEnd/>
          </a:ln>
        </p:spPr>
      </p:pic>
      <p:pic>
        <p:nvPicPr>
          <p:cNvPr id="27651" name="Picture 5" descr="pallsit"/>
          <p:cNvPicPr>
            <a:picLocks noChangeAspect="1" noChangeArrowheads="1"/>
          </p:cNvPicPr>
          <p:nvPr/>
        </p:nvPicPr>
        <p:blipFill>
          <a:blip r:embed="rId3" cstate="print"/>
          <a:srcRect/>
          <a:stretch>
            <a:fillRect/>
          </a:stretch>
        </p:blipFill>
        <p:spPr bwMode="auto">
          <a:xfrm>
            <a:off x="228600" y="3486150"/>
            <a:ext cx="3124200" cy="3124200"/>
          </a:xfrm>
          <a:prstGeom prst="rect">
            <a:avLst/>
          </a:prstGeom>
          <a:noFill/>
          <a:ln w="9525">
            <a:noFill/>
            <a:miter lim="800000"/>
            <a:headEnd/>
            <a:tailEnd/>
          </a:ln>
        </p:spPr>
      </p:pic>
      <p:pic>
        <p:nvPicPr>
          <p:cNvPr id="27652" name="Picture 6" descr="differentiation-TSmith-uwash"/>
          <p:cNvPicPr>
            <a:picLocks noChangeAspect="1" noChangeArrowheads="1"/>
          </p:cNvPicPr>
          <p:nvPr/>
        </p:nvPicPr>
        <p:blipFill>
          <a:blip r:embed="rId4" cstate="print"/>
          <a:srcRect/>
          <a:stretch>
            <a:fillRect/>
          </a:stretch>
        </p:blipFill>
        <p:spPr bwMode="auto">
          <a:xfrm>
            <a:off x="3886200" y="3733800"/>
            <a:ext cx="4838700" cy="2433638"/>
          </a:xfrm>
          <a:prstGeom prst="rect">
            <a:avLst/>
          </a:prstGeom>
          <a:noFill/>
          <a:ln w="9525">
            <a:noFill/>
            <a:miter lim="800000"/>
            <a:headEnd/>
            <a:tailEnd/>
          </a:ln>
        </p:spPr>
      </p:pic>
      <p:sp>
        <p:nvSpPr>
          <p:cNvPr id="27655" name="Rectangle 9"/>
          <p:cNvSpPr>
            <a:spLocks noChangeArrowheads="1"/>
          </p:cNvSpPr>
          <p:nvPr/>
        </p:nvSpPr>
        <p:spPr bwMode="auto">
          <a:xfrm>
            <a:off x="179660" y="2708275"/>
            <a:ext cx="3024188" cy="396875"/>
          </a:xfrm>
          <a:prstGeom prst="rect">
            <a:avLst/>
          </a:prstGeom>
          <a:noFill/>
          <a:ln w="9525" algn="ctr">
            <a:noFill/>
            <a:miter lim="800000"/>
            <a:headEnd/>
            <a:tailEnd/>
          </a:ln>
        </p:spPr>
        <p:txBody>
          <a:bodyPr anchor="ctr">
            <a:spAutoFit/>
          </a:bodyPr>
          <a:lstStyle/>
          <a:p>
            <a:pPr algn="l"/>
            <a:r>
              <a:rPr lang="pt-BR" sz="2000" b="0">
                <a:latin typeface="Calibri" pitchFamily="34" charset="0"/>
                <a:cs typeface="Calibri" pitchFamily="34" charset="0"/>
              </a:rPr>
              <a:t>transição manto-núcleo (?)</a:t>
            </a:r>
            <a:endParaRPr lang="pt-BR" sz="2000">
              <a:latin typeface="Calibri" pitchFamily="34" charset="0"/>
              <a:cs typeface="Calibri" pitchFamily="34" charset="0"/>
            </a:endParaRPr>
          </a:p>
        </p:txBody>
      </p:sp>
      <p:sp>
        <p:nvSpPr>
          <p:cNvPr id="27656" name="Rectangle 10"/>
          <p:cNvSpPr>
            <a:spLocks noChangeArrowheads="1"/>
          </p:cNvSpPr>
          <p:nvPr/>
        </p:nvSpPr>
        <p:spPr bwMode="auto">
          <a:xfrm>
            <a:off x="0" y="6742113"/>
            <a:ext cx="9144000" cy="115887"/>
          </a:xfrm>
          <a:prstGeom prst="rect">
            <a:avLst/>
          </a:prstGeom>
          <a:solidFill>
            <a:schemeClr val="tx2"/>
          </a:solidFill>
          <a:ln w="9525">
            <a:noFill/>
            <a:miter lim="800000"/>
            <a:headEnd/>
            <a:tailEnd/>
          </a:ln>
        </p:spPr>
        <p:txBody>
          <a:bodyPr wrap="none" anchor="ctr"/>
          <a:lstStyle/>
          <a:p>
            <a:endParaRPr lang="en-US"/>
          </a:p>
        </p:txBody>
      </p:sp>
      <p:sp>
        <p:nvSpPr>
          <p:cNvPr id="27657" name="Rectangle 11"/>
          <p:cNvSpPr>
            <a:spLocks noChangeArrowheads="1"/>
          </p:cNvSpPr>
          <p:nvPr/>
        </p:nvSpPr>
        <p:spPr bwMode="auto">
          <a:xfrm>
            <a:off x="4572000" y="6742113"/>
            <a:ext cx="4572000" cy="115887"/>
          </a:xfrm>
          <a:prstGeom prst="rect">
            <a:avLst/>
          </a:prstGeom>
          <a:solidFill>
            <a:schemeClr val="accent2"/>
          </a:solidFill>
          <a:ln w="9525">
            <a:noFill/>
            <a:miter lim="800000"/>
            <a:headEnd/>
            <a:tailEnd/>
          </a:ln>
        </p:spPr>
        <p:txBody>
          <a:bodyPr wrap="none" anchor="ctr"/>
          <a:lstStyle/>
          <a:p>
            <a:endParaRPr lang="en-US"/>
          </a:p>
        </p:txBody>
      </p:sp>
      <p:sp>
        <p:nvSpPr>
          <p:cNvPr id="10" name="Rectangle 7"/>
          <p:cNvSpPr>
            <a:spLocks noChangeArrowheads="1"/>
          </p:cNvSpPr>
          <p:nvPr/>
        </p:nvSpPr>
        <p:spPr bwMode="auto">
          <a:xfrm>
            <a:off x="179512" y="285616"/>
            <a:ext cx="7129463" cy="1631216"/>
          </a:xfrm>
          <a:prstGeom prst="rect">
            <a:avLst/>
          </a:prstGeom>
          <a:noFill/>
          <a:ln w="9525" algn="ctr">
            <a:noFill/>
            <a:miter lim="800000"/>
            <a:headEnd/>
            <a:tailEnd/>
          </a:ln>
        </p:spPr>
        <p:txBody>
          <a:bodyPr anchor="ctr">
            <a:spAutoFit/>
          </a:bodyPr>
          <a:lstStyle/>
          <a:p>
            <a:pPr algn="l"/>
            <a:r>
              <a:rPr lang="pt-BR" sz="2000" b="0">
                <a:solidFill>
                  <a:srgbClr val="0000FF"/>
                </a:solidFill>
                <a:latin typeface="Calibri" pitchFamily="34" charset="0"/>
                <a:cs typeface="Calibri" pitchFamily="34" charset="0"/>
              </a:rPr>
              <a:t>pallasito </a:t>
            </a:r>
          </a:p>
          <a:p>
            <a:pPr algn="l"/>
            <a:r>
              <a:rPr lang="pt-BR" sz="2000" b="0">
                <a:latin typeface="Calibri" pitchFamily="34" charset="0"/>
                <a:cs typeface="Calibri" pitchFamily="34" charset="0"/>
              </a:rPr>
              <a:t>meteorito metálico-rochoso</a:t>
            </a:r>
          </a:p>
          <a:p>
            <a:pPr algn="l"/>
            <a:endParaRPr lang="pt-BR" sz="2000" b="0">
              <a:latin typeface="Calibri" pitchFamily="34" charset="0"/>
              <a:cs typeface="Calibri" pitchFamily="34" charset="0"/>
            </a:endParaRPr>
          </a:p>
          <a:p>
            <a:pPr algn="l"/>
            <a:r>
              <a:rPr lang="pt-BR" sz="2000" b="0">
                <a:latin typeface="Calibri" pitchFamily="34" charset="0"/>
                <a:cs typeface="Calibri" pitchFamily="34" charset="0"/>
              </a:rPr>
              <a:t>cristais de silicatos, principalmente olivina,</a:t>
            </a:r>
          </a:p>
          <a:p>
            <a:pPr algn="l"/>
            <a:r>
              <a:rPr lang="pt-BR" sz="2000" b="0">
                <a:latin typeface="Calibri" pitchFamily="34" charset="0"/>
                <a:cs typeface="Calibri" pitchFamily="34" charset="0"/>
              </a:rPr>
              <a:t>envoltos por matriz metálica (Fe-Ni)</a:t>
            </a:r>
          </a:p>
        </p:txBody>
      </p:sp>
    </p:spTree>
    <p:extLst>
      <p:ext uri="{BB962C8B-B14F-4D97-AF65-F5344CB8AC3E}">
        <p14:creationId xmlns:p14="http://schemas.microsoft.com/office/powerpoint/2010/main" val="35088591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meteorite-campo-lg"/>
          <p:cNvPicPr>
            <a:picLocks noChangeAspect="1" noChangeArrowheads="1"/>
          </p:cNvPicPr>
          <p:nvPr/>
        </p:nvPicPr>
        <p:blipFill>
          <a:blip r:embed="rId2" cstate="print"/>
          <a:srcRect/>
          <a:stretch>
            <a:fillRect/>
          </a:stretch>
        </p:blipFill>
        <p:spPr bwMode="auto">
          <a:xfrm>
            <a:off x="0" y="1268413"/>
            <a:ext cx="4762500" cy="3543300"/>
          </a:xfrm>
          <a:prstGeom prst="rect">
            <a:avLst/>
          </a:prstGeom>
          <a:noFill/>
          <a:ln w="9525">
            <a:noFill/>
            <a:miter lim="800000"/>
            <a:headEnd/>
            <a:tailEnd/>
          </a:ln>
        </p:spPr>
      </p:pic>
      <p:pic>
        <p:nvPicPr>
          <p:cNvPr id="28675" name="Picture 5" descr="stonyiron2close"/>
          <p:cNvPicPr>
            <a:picLocks noChangeAspect="1" noChangeArrowheads="1"/>
          </p:cNvPicPr>
          <p:nvPr/>
        </p:nvPicPr>
        <p:blipFill>
          <a:blip r:embed="rId3" cstate="print"/>
          <a:srcRect/>
          <a:stretch>
            <a:fillRect/>
          </a:stretch>
        </p:blipFill>
        <p:spPr bwMode="auto">
          <a:xfrm>
            <a:off x="4792663" y="2133600"/>
            <a:ext cx="4351337" cy="4724400"/>
          </a:xfrm>
          <a:prstGeom prst="rect">
            <a:avLst/>
          </a:prstGeom>
          <a:noFill/>
          <a:ln w="9525">
            <a:noFill/>
            <a:miter lim="800000"/>
            <a:headEnd/>
            <a:tailEnd/>
          </a:ln>
        </p:spPr>
      </p:pic>
      <p:sp>
        <p:nvSpPr>
          <p:cNvPr id="28676" name="Text Box 6"/>
          <p:cNvSpPr txBox="1">
            <a:spLocks noChangeArrowheads="1"/>
          </p:cNvSpPr>
          <p:nvPr/>
        </p:nvSpPr>
        <p:spPr bwMode="auto">
          <a:xfrm>
            <a:off x="250825" y="260350"/>
            <a:ext cx="3138488" cy="708025"/>
          </a:xfrm>
          <a:prstGeom prst="rect">
            <a:avLst/>
          </a:prstGeom>
          <a:noFill/>
          <a:ln w="9525">
            <a:noFill/>
            <a:miter lim="800000"/>
            <a:headEnd/>
            <a:tailEnd/>
          </a:ln>
        </p:spPr>
        <p:txBody>
          <a:bodyPr wrap="none">
            <a:spAutoFit/>
          </a:bodyPr>
          <a:lstStyle/>
          <a:p>
            <a:pPr algn="l" eaLnBrk="1" hangingPunct="1"/>
            <a:r>
              <a:rPr lang="pt-BR" sz="2000" b="0">
                <a:solidFill>
                  <a:srgbClr val="0000FF"/>
                </a:solidFill>
                <a:latin typeface="Calibri" pitchFamily="34" charset="0"/>
                <a:cs typeface="Calibri" pitchFamily="34" charset="0"/>
              </a:rPr>
              <a:t>siderito</a:t>
            </a:r>
          </a:p>
          <a:p>
            <a:pPr algn="l" eaLnBrk="1" hangingPunct="1"/>
            <a:r>
              <a:rPr lang="pt-BR" sz="2000" b="0">
                <a:latin typeface="Calibri" pitchFamily="34" charset="0"/>
                <a:cs typeface="Calibri" pitchFamily="34" charset="0"/>
              </a:rPr>
              <a:t>meteoritos metálicos (Fe-Ni)</a:t>
            </a:r>
            <a:endParaRPr lang="en-US" sz="2000" b="0">
              <a:latin typeface="Calibri" pitchFamily="34" charset="0"/>
              <a:cs typeface="Calibri" pitchFamily="34" charset="0"/>
            </a:endParaRPr>
          </a:p>
        </p:txBody>
      </p:sp>
      <p:sp>
        <p:nvSpPr>
          <p:cNvPr id="28677" name="Rectangle 7"/>
          <p:cNvSpPr>
            <a:spLocks noChangeArrowheads="1"/>
          </p:cNvSpPr>
          <p:nvPr/>
        </p:nvSpPr>
        <p:spPr bwMode="auto">
          <a:xfrm>
            <a:off x="0" y="6742113"/>
            <a:ext cx="9144000" cy="115887"/>
          </a:xfrm>
          <a:prstGeom prst="rect">
            <a:avLst/>
          </a:prstGeom>
          <a:solidFill>
            <a:schemeClr val="tx2"/>
          </a:solidFill>
          <a:ln w="9525">
            <a:noFill/>
            <a:miter lim="800000"/>
            <a:headEnd/>
            <a:tailEnd/>
          </a:ln>
        </p:spPr>
        <p:txBody>
          <a:bodyPr wrap="none" anchor="ctr"/>
          <a:lstStyle/>
          <a:p>
            <a:endParaRPr lang="en-US"/>
          </a:p>
        </p:txBody>
      </p:sp>
      <p:sp>
        <p:nvSpPr>
          <p:cNvPr id="28678" name="Rectangle 8"/>
          <p:cNvSpPr>
            <a:spLocks noChangeArrowheads="1"/>
          </p:cNvSpPr>
          <p:nvPr/>
        </p:nvSpPr>
        <p:spPr bwMode="auto">
          <a:xfrm>
            <a:off x="4572000" y="6742113"/>
            <a:ext cx="4572000" cy="115887"/>
          </a:xfrm>
          <a:prstGeom prst="rect">
            <a:avLst/>
          </a:prstGeom>
          <a:solidFill>
            <a:schemeClr val="accent2"/>
          </a:solidFill>
          <a:ln w="9525">
            <a:noFill/>
            <a:miter lim="800000"/>
            <a:headEnd/>
            <a:tailEnd/>
          </a:ln>
        </p:spPr>
        <p:txBody>
          <a:bodyPr wrap="none" anchor="ctr"/>
          <a:lstStyle/>
          <a:p>
            <a:endParaRPr lang="en-US"/>
          </a:p>
        </p:txBody>
      </p:sp>
    </p:spTree>
    <p:extLst>
      <p:ext uri="{BB962C8B-B14F-4D97-AF65-F5344CB8AC3E}">
        <p14:creationId xmlns:p14="http://schemas.microsoft.com/office/powerpoint/2010/main" val="16411750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42" name="Rectangle 6"/>
          <p:cNvSpPr>
            <a:spLocks noChangeArrowheads="1"/>
          </p:cNvSpPr>
          <p:nvPr/>
        </p:nvSpPr>
        <p:spPr bwMode="auto">
          <a:xfrm>
            <a:off x="395288" y="206375"/>
            <a:ext cx="3744912" cy="701675"/>
          </a:xfrm>
          <a:prstGeom prst="rect">
            <a:avLst/>
          </a:prstGeom>
          <a:noFill/>
          <a:ln w="9525" algn="ctr">
            <a:noFill/>
            <a:miter lim="800000"/>
            <a:headEnd/>
            <a:tailEnd/>
          </a:ln>
          <a:effectLst/>
        </p:spPr>
        <p:txBody>
          <a:bodyPr anchor="ctr">
            <a:spAutoFit/>
          </a:bodyPr>
          <a:lstStyle/>
          <a:p>
            <a:pPr algn="l"/>
            <a:r>
              <a:rPr lang="pt-BR" sz="2000" b="0">
                <a:latin typeface="Calibri" pitchFamily="34" charset="0"/>
                <a:cs typeface="Calibri" pitchFamily="34" charset="0"/>
              </a:rPr>
              <a:t>Júpiter</a:t>
            </a:r>
          </a:p>
          <a:p>
            <a:pPr algn="l"/>
            <a:endParaRPr lang="pt-BR" sz="2000" b="0">
              <a:latin typeface="Calibri" pitchFamily="34" charset="0"/>
              <a:cs typeface="Calibri" pitchFamily="34" charset="0"/>
            </a:endParaRPr>
          </a:p>
        </p:txBody>
      </p:sp>
      <p:sp>
        <p:nvSpPr>
          <p:cNvPr id="295943" name="Rectangle 7"/>
          <p:cNvSpPr>
            <a:spLocks noChangeArrowheads="1"/>
          </p:cNvSpPr>
          <p:nvPr/>
        </p:nvSpPr>
        <p:spPr bwMode="auto">
          <a:xfrm>
            <a:off x="485328" y="620688"/>
            <a:ext cx="8839200" cy="4068762"/>
          </a:xfrm>
          <a:prstGeom prst="rect">
            <a:avLst/>
          </a:prstGeom>
          <a:noFill/>
          <a:ln w="9525">
            <a:noFill/>
            <a:miter lim="800000"/>
            <a:headEnd/>
            <a:tailEnd/>
          </a:ln>
          <a:effectLst/>
        </p:spPr>
        <p:txBody>
          <a:bodyPr/>
          <a:lstStyle/>
          <a:p>
            <a:pPr marL="342900" indent="-342900" algn="l">
              <a:lnSpc>
                <a:spcPct val="120000"/>
              </a:lnSpc>
              <a:spcBef>
                <a:spcPct val="20000"/>
              </a:spcBef>
            </a:pPr>
            <a:r>
              <a:rPr lang="en-US" sz="1200" b="0">
                <a:latin typeface="Calibri" pitchFamily="34" charset="0"/>
                <a:cs typeface="Calibri" pitchFamily="34" charset="0"/>
              </a:rPr>
              <a:t>Diâmetro 142.800  km </a:t>
            </a:r>
          </a:p>
          <a:p>
            <a:pPr marL="342900" indent="-342900" algn="l">
              <a:lnSpc>
                <a:spcPct val="120000"/>
              </a:lnSpc>
              <a:spcBef>
                <a:spcPct val="20000"/>
              </a:spcBef>
            </a:pPr>
            <a:r>
              <a:rPr lang="en-US" sz="1200" b="0">
                <a:latin typeface="Calibri" pitchFamily="34" charset="0"/>
                <a:cs typeface="Calibri" pitchFamily="34" charset="0"/>
              </a:rPr>
              <a:t>Massa 318 x Terra</a:t>
            </a:r>
          </a:p>
          <a:p>
            <a:pPr marL="342900" indent="-342900" algn="l">
              <a:lnSpc>
                <a:spcPct val="120000"/>
              </a:lnSpc>
              <a:spcBef>
                <a:spcPct val="20000"/>
              </a:spcBef>
            </a:pPr>
            <a:r>
              <a:rPr lang="en-US" sz="1200" b="0">
                <a:latin typeface="Calibri" pitchFamily="34" charset="0"/>
                <a:cs typeface="Calibri" pitchFamily="34" charset="0"/>
              </a:rPr>
              <a:t>Densidade 1,326 kg/m</a:t>
            </a:r>
            <a:r>
              <a:rPr lang="en-US" sz="1200" b="0" baseline="30000">
                <a:latin typeface="Calibri" pitchFamily="34" charset="0"/>
                <a:cs typeface="Calibri" pitchFamily="34" charset="0"/>
              </a:rPr>
              <a:t>3</a:t>
            </a:r>
            <a:endParaRPr lang="en-US" sz="1200" b="0">
              <a:latin typeface="Calibri" pitchFamily="34" charset="0"/>
              <a:cs typeface="Calibri" pitchFamily="34" charset="0"/>
            </a:endParaRPr>
          </a:p>
          <a:p>
            <a:pPr marL="342900" indent="-342900" algn="l">
              <a:lnSpc>
                <a:spcPct val="120000"/>
              </a:lnSpc>
              <a:spcBef>
                <a:spcPct val="20000"/>
              </a:spcBef>
            </a:pPr>
            <a:r>
              <a:rPr lang="en-US" sz="1200" b="0">
                <a:latin typeface="Calibri" pitchFamily="34" charset="0"/>
                <a:cs typeface="Calibri" pitchFamily="34" charset="0"/>
              </a:rPr>
              <a:t>Núcleo provável, se houver C, está da forma de diamante</a:t>
            </a:r>
          </a:p>
          <a:p>
            <a:pPr marL="342900" indent="-342900" algn="l">
              <a:lnSpc>
                <a:spcPct val="120000"/>
              </a:lnSpc>
              <a:spcBef>
                <a:spcPct val="20000"/>
              </a:spcBef>
            </a:pPr>
            <a:r>
              <a:rPr lang="en-US" sz="1200" b="0">
                <a:latin typeface="Calibri" pitchFamily="34" charset="0"/>
                <a:cs typeface="Calibri" pitchFamily="34" charset="0"/>
              </a:rPr>
              <a:t>Manto de H (He) no estado líquido e metálico</a:t>
            </a:r>
          </a:p>
          <a:p>
            <a:pPr marL="342900" indent="-342900" algn="l">
              <a:lnSpc>
                <a:spcPct val="120000"/>
              </a:lnSpc>
              <a:spcBef>
                <a:spcPct val="20000"/>
              </a:spcBef>
            </a:pPr>
            <a:r>
              <a:rPr lang="en-US" sz="1200" b="0">
                <a:latin typeface="Calibri" pitchFamily="34" charset="0"/>
                <a:cs typeface="Calibri" pitchFamily="34" charset="0"/>
              </a:rPr>
              <a:t>Luas 60</a:t>
            </a:r>
          </a:p>
          <a:p>
            <a:pPr marL="342900" indent="-342900" algn="l">
              <a:lnSpc>
                <a:spcPct val="120000"/>
              </a:lnSpc>
              <a:spcBef>
                <a:spcPct val="20000"/>
              </a:spcBef>
            </a:pPr>
            <a:r>
              <a:rPr lang="en-US" sz="1200" b="0">
                <a:latin typeface="Calibri" pitchFamily="34" charset="0"/>
                <a:cs typeface="Calibri" pitchFamily="34" charset="0"/>
              </a:rPr>
              <a:t>Atmosfera extremamente ativa</a:t>
            </a:r>
          </a:p>
          <a:p>
            <a:pPr marL="342900" indent="-342900" algn="l">
              <a:lnSpc>
                <a:spcPct val="120000"/>
              </a:lnSpc>
              <a:spcBef>
                <a:spcPct val="20000"/>
              </a:spcBef>
            </a:pPr>
            <a:r>
              <a:rPr lang="en-US" sz="1200" b="0">
                <a:latin typeface="Calibri" pitchFamily="34" charset="0"/>
                <a:cs typeface="Calibri" pitchFamily="34" charset="0"/>
              </a:rPr>
              <a:t>Inclinação do eixo 3,1 </a:t>
            </a:r>
            <a:r>
              <a:rPr lang="en-US" sz="1200" b="0" baseline="30000">
                <a:latin typeface="Calibri" pitchFamily="34" charset="0"/>
                <a:cs typeface="Calibri" pitchFamily="34" charset="0"/>
              </a:rPr>
              <a:t>o</a:t>
            </a:r>
            <a:endParaRPr lang="en-US" sz="1200" b="0">
              <a:latin typeface="Calibri" pitchFamily="34" charset="0"/>
              <a:cs typeface="Calibri" pitchFamily="34" charset="0"/>
            </a:endParaRPr>
          </a:p>
          <a:p>
            <a:pPr marL="342900" indent="-342900" algn="l">
              <a:lnSpc>
                <a:spcPct val="120000"/>
              </a:lnSpc>
              <a:spcBef>
                <a:spcPct val="20000"/>
              </a:spcBef>
            </a:pPr>
            <a:r>
              <a:rPr lang="en-US" sz="1200" b="0">
                <a:latin typeface="Calibri" pitchFamily="34" charset="0"/>
                <a:cs typeface="Calibri" pitchFamily="34" charset="0"/>
              </a:rPr>
              <a:t>Gravidade 23,12  m/s</a:t>
            </a:r>
            <a:r>
              <a:rPr lang="en-US" sz="1200" b="0" baseline="30000">
                <a:latin typeface="Calibri" pitchFamily="34" charset="0"/>
                <a:cs typeface="Calibri" pitchFamily="34" charset="0"/>
              </a:rPr>
              <a:t>2</a:t>
            </a:r>
            <a:r>
              <a:rPr lang="en-US" sz="1200" b="0">
                <a:latin typeface="Calibri" pitchFamily="34" charset="0"/>
                <a:cs typeface="Calibri" pitchFamily="34" charset="0"/>
              </a:rPr>
              <a:t> (2,64 x Terra)</a:t>
            </a:r>
          </a:p>
          <a:p>
            <a:pPr marL="342900" indent="-342900" algn="l">
              <a:lnSpc>
                <a:spcPct val="120000"/>
              </a:lnSpc>
              <a:spcBef>
                <a:spcPct val="20000"/>
              </a:spcBef>
            </a:pPr>
            <a:r>
              <a:rPr lang="en-US" sz="1200" b="0">
                <a:latin typeface="Calibri" pitchFamily="34" charset="0"/>
                <a:cs typeface="Calibri" pitchFamily="34" charset="0"/>
              </a:rPr>
              <a:t>Período de rotação 9,8  h</a:t>
            </a:r>
          </a:p>
          <a:p>
            <a:pPr marL="342900" indent="-342900" algn="l">
              <a:lnSpc>
                <a:spcPct val="120000"/>
              </a:lnSpc>
              <a:spcBef>
                <a:spcPct val="20000"/>
              </a:spcBef>
            </a:pPr>
            <a:r>
              <a:rPr lang="en-US" sz="1200" b="0">
                <a:latin typeface="Calibri" pitchFamily="34" charset="0"/>
                <a:cs typeface="Calibri" pitchFamily="34" charset="0"/>
              </a:rPr>
              <a:t>Temperatura na superfície  -150 </a:t>
            </a:r>
            <a:r>
              <a:rPr lang="en-US" sz="1200" b="0" baseline="30000">
                <a:latin typeface="Calibri" pitchFamily="34" charset="0"/>
                <a:cs typeface="Calibri" pitchFamily="34" charset="0"/>
              </a:rPr>
              <a:t>o</a:t>
            </a:r>
            <a:r>
              <a:rPr lang="en-US" sz="1200" b="0">
                <a:latin typeface="Calibri" pitchFamily="34" charset="0"/>
                <a:cs typeface="Calibri" pitchFamily="34" charset="0"/>
              </a:rPr>
              <a:t> C</a:t>
            </a:r>
          </a:p>
        </p:txBody>
      </p:sp>
      <p:pic>
        <p:nvPicPr>
          <p:cNvPr id="295944" name="Picture 8" descr="jupiter"/>
          <p:cNvPicPr>
            <a:picLocks noChangeAspect="1" noChangeArrowheads="1"/>
          </p:cNvPicPr>
          <p:nvPr/>
        </p:nvPicPr>
        <p:blipFill>
          <a:blip r:embed="rId2" cstate="print"/>
          <a:srcRect/>
          <a:stretch>
            <a:fillRect/>
          </a:stretch>
        </p:blipFill>
        <p:spPr bwMode="auto">
          <a:xfrm>
            <a:off x="4500563" y="3225800"/>
            <a:ext cx="4497387" cy="3371850"/>
          </a:xfrm>
          <a:prstGeom prst="rect">
            <a:avLst/>
          </a:prstGeom>
          <a:noFill/>
        </p:spPr>
      </p:pic>
      <p:sp>
        <p:nvSpPr>
          <p:cNvPr id="295945" name="Rectangle 9"/>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295946" name="Rectangle 10"/>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45" name="Rectangle 9"/>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295946" name="Rectangle 10"/>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13314" name="Picture 2" descr="http://blocs.mesvilaweb.cat/wp-content/uploads/sites/2092/2016/02/J%C3%BApit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834465"/>
            <a:ext cx="8467326" cy="5560212"/>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rot="16200000">
            <a:off x="6591671" y="3013502"/>
            <a:ext cx="4572000" cy="461665"/>
          </a:xfrm>
          <a:prstGeom prst="rect">
            <a:avLst/>
          </a:prstGeom>
        </p:spPr>
        <p:txBody>
          <a:bodyPr>
            <a:spAutoFit/>
          </a:bodyPr>
          <a:lstStyle/>
          <a:p>
            <a:r>
              <a:rPr lang="pt-BR" sz="1200" b="0"/>
              <a:t>http://blocs.mesvilaweb.cat/wp-content/uploads/sites/2092/2016/02/J%C3%BApiter.png</a:t>
            </a:r>
          </a:p>
        </p:txBody>
      </p:sp>
    </p:spTree>
    <p:extLst>
      <p:ext uri="{BB962C8B-B14F-4D97-AF65-F5344CB8AC3E}">
        <p14:creationId xmlns:p14="http://schemas.microsoft.com/office/powerpoint/2010/main" val="170913111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81" name="Rectangle 5"/>
          <p:cNvSpPr>
            <a:spLocks noChangeArrowheads="1"/>
          </p:cNvSpPr>
          <p:nvPr/>
        </p:nvSpPr>
        <p:spPr bwMode="auto">
          <a:xfrm>
            <a:off x="2914774" y="6008400"/>
            <a:ext cx="4177506" cy="584775"/>
          </a:xfrm>
          <a:prstGeom prst="rect">
            <a:avLst/>
          </a:prstGeom>
          <a:noFill/>
          <a:ln w="9525" algn="ctr">
            <a:noFill/>
            <a:miter lim="800000"/>
            <a:headEnd/>
            <a:tailEnd/>
          </a:ln>
          <a:effectLst/>
        </p:spPr>
        <p:txBody>
          <a:bodyPr wrap="square" anchor="ctr">
            <a:spAutoFit/>
          </a:bodyPr>
          <a:lstStyle/>
          <a:p>
            <a:pPr algn="l"/>
            <a:r>
              <a:rPr lang="pt-BR" b="0">
                <a:latin typeface="Calibri" pitchFamily="34" charset="0"/>
                <a:cs typeface="Calibri" pitchFamily="34" charset="0"/>
              </a:rPr>
              <a:t>mancha vermelha</a:t>
            </a:r>
          </a:p>
          <a:p>
            <a:pPr algn="l"/>
            <a:r>
              <a:rPr lang="pt-BR" b="0">
                <a:latin typeface="Calibri" pitchFamily="34" charset="0"/>
                <a:cs typeface="Calibri" pitchFamily="34" charset="0"/>
              </a:rPr>
              <a:t>“tempestade” com mais de 300 anos de idade</a:t>
            </a:r>
          </a:p>
        </p:txBody>
      </p:sp>
      <p:pic>
        <p:nvPicPr>
          <p:cNvPr id="306183" name="Picture 7" descr="febgrs"/>
          <p:cNvPicPr>
            <a:picLocks noChangeAspect="1" noChangeArrowheads="1"/>
          </p:cNvPicPr>
          <p:nvPr/>
        </p:nvPicPr>
        <p:blipFill>
          <a:blip r:embed="rId2" cstate="print"/>
          <a:srcRect/>
          <a:stretch>
            <a:fillRect/>
          </a:stretch>
        </p:blipFill>
        <p:spPr bwMode="auto">
          <a:xfrm>
            <a:off x="4716463" y="2054225"/>
            <a:ext cx="4176712" cy="4176713"/>
          </a:xfrm>
          <a:prstGeom prst="rect">
            <a:avLst/>
          </a:prstGeom>
          <a:noFill/>
        </p:spPr>
      </p:pic>
      <p:sp>
        <p:nvSpPr>
          <p:cNvPr id="306184" name="Rectangle 8"/>
          <p:cNvSpPr>
            <a:spLocks noChangeArrowheads="1"/>
          </p:cNvSpPr>
          <p:nvPr/>
        </p:nvSpPr>
        <p:spPr bwMode="auto">
          <a:xfrm>
            <a:off x="395536" y="476672"/>
            <a:ext cx="4032250" cy="707886"/>
          </a:xfrm>
          <a:prstGeom prst="rect">
            <a:avLst/>
          </a:prstGeom>
          <a:noFill/>
          <a:ln w="9525" algn="ctr">
            <a:noFill/>
            <a:miter lim="800000"/>
            <a:headEnd/>
            <a:tailEnd/>
          </a:ln>
          <a:effectLst/>
        </p:spPr>
        <p:txBody>
          <a:bodyPr anchor="ctr">
            <a:spAutoFit/>
          </a:bodyPr>
          <a:lstStyle/>
          <a:p>
            <a:pPr algn="l"/>
            <a:r>
              <a:rPr lang="pt-BR" sz="2000" b="0">
                <a:latin typeface="Calibri" pitchFamily="34" charset="0"/>
                <a:cs typeface="Calibri" pitchFamily="34" charset="0"/>
              </a:rPr>
              <a:t>sistema atmosférico em complexo movimento ondulatório </a:t>
            </a:r>
          </a:p>
        </p:txBody>
      </p:sp>
      <p:sp>
        <p:nvSpPr>
          <p:cNvPr id="306185" name="Rectangle 9"/>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06186" name="Rectangle 10"/>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16387" name="Picture 3" descr="C:\Users\Fábio Ramos\Desktop\P0413jupispot.gif"/>
          <p:cNvPicPr>
            <a:picLocks noChangeAspect="1" noChangeArrowheads="1" noCrop="1"/>
          </p:cNvPicPr>
          <p:nvPr/>
        </p:nvPicPr>
        <p:blipFill>
          <a:blip r:embed="rId3" cstate="print"/>
          <a:srcRect/>
          <a:stretch>
            <a:fillRect/>
          </a:stretch>
        </p:blipFill>
        <p:spPr bwMode="auto">
          <a:xfrm>
            <a:off x="539552" y="2060848"/>
            <a:ext cx="3810000" cy="381000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4" name="Rectangle 4"/>
          <p:cNvSpPr>
            <a:spLocks noChangeArrowheads="1"/>
          </p:cNvSpPr>
          <p:nvPr/>
        </p:nvSpPr>
        <p:spPr bwMode="auto">
          <a:xfrm>
            <a:off x="539750" y="4654550"/>
            <a:ext cx="1511300" cy="1006475"/>
          </a:xfrm>
          <a:prstGeom prst="rect">
            <a:avLst/>
          </a:prstGeom>
          <a:noFill/>
          <a:ln w="9525" algn="ctr">
            <a:noFill/>
            <a:miter lim="800000"/>
            <a:headEnd/>
            <a:tailEnd/>
          </a:ln>
          <a:effectLst/>
        </p:spPr>
        <p:txBody>
          <a:bodyPr anchor="ctr">
            <a:spAutoFit/>
          </a:bodyPr>
          <a:lstStyle/>
          <a:p>
            <a:pPr algn="l"/>
            <a:r>
              <a:rPr lang="pt-BR" sz="2000" b="0">
                <a:latin typeface="Calibri" pitchFamily="34" charset="0"/>
                <a:cs typeface="Calibri" pitchFamily="34" charset="0"/>
              </a:rPr>
              <a:t>Io</a:t>
            </a:r>
          </a:p>
          <a:p>
            <a:pPr algn="l"/>
            <a:r>
              <a:rPr lang="pt-BR" sz="2000" b="0">
                <a:latin typeface="Calibri" pitchFamily="34" charset="0"/>
                <a:cs typeface="Calibri" pitchFamily="34" charset="0"/>
              </a:rPr>
              <a:t>diam.</a:t>
            </a:r>
          </a:p>
          <a:p>
            <a:pPr algn="l"/>
            <a:r>
              <a:rPr lang="pt-BR" sz="2000" b="0">
                <a:latin typeface="Calibri" pitchFamily="34" charset="0"/>
                <a:cs typeface="Calibri" pitchFamily="34" charset="0"/>
              </a:rPr>
              <a:t>3.360 km</a:t>
            </a:r>
          </a:p>
        </p:txBody>
      </p:sp>
      <p:pic>
        <p:nvPicPr>
          <p:cNvPr id="296968" name="Picture 8" descr="Image:Galilean satellites.jpg">
            <a:hlinkClick r:id="rId2"/>
          </p:cNvPr>
          <p:cNvPicPr>
            <a:picLocks noChangeAspect="1" noChangeArrowheads="1"/>
          </p:cNvPicPr>
          <p:nvPr/>
        </p:nvPicPr>
        <p:blipFill>
          <a:blip r:embed="rId3" cstate="print"/>
          <a:srcRect/>
          <a:stretch>
            <a:fillRect/>
          </a:stretch>
        </p:blipFill>
        <p:spPr bwMode="auto">
          <a:xfrm>
            <a:off x="107950" y="1628775"/>
            <a:ext cx="8893175" cy="3022600"/>
          </a:xfrm>
          <a:prstGeom prst="rect">
            <a:avLst/>
          </a:prstGeom>
          <a:noFill/>
        </p:spPr>
      </p:pic>
      <p:sp>
        <p:nvSpPr>
          <p:cNvPr id="296969" name="Rectangle 9"/>
          <p:cNvSpPr>
            <a:spLocks noChangeArrowheads="1"/>
          </p:cNvSpPr>
          <p:nvPr/>
        </p:nvSpPr>
        <p:spPr bwMode="auto">
          <a:xfrm>
            <a:off x="2555875" y="4638675"/>
            <a:ext cx="1368425" cy="1311275"/>
          </a:xfrm>
          <a:prstGeom prst="rect">
            <a:avLst/>
          </a:prstGeom>
          <a:noFill/>
          <a:ln w="9525" algn="ctr">
            <a:noFill/>
            <a:miter lim="800000"/>
            <a:headEnd/>
            <a:tailEnd/>
          </a:ln>
          <a:effectLst/>
        </p:spPr>
        <p:txBody>
          <a:bodyPr anchor="ctr">
            <a:spAutoFit/>
          </a:bodyPr>
          <a:lstStyle/>
          <a:p>
            <a:pPr algn="l"/>
            <a:r>
              <a:rPr lang="pt-BR" sz="2000" b="0">
                <a:latin typeface="Calibri" pitchFamily="34" charset="0"/>
                <a:cs typeface="Calibri" pitchFamily="34" charset="0"/>
              </a:rPr>
              <a:t>Europa</a:t>
            </a:r>
          </a:p>
          <a:p>
            <a:pPr algn="l"/>
            <a:r>
              <a:rPr lang="pt-BR" sz="2000" b="0">
                <a:latin typeface="Calibri" pitchFamily="34" charset="0"/>
                <a:cs typeface="Calibri" pitchFamily="34" charset="0"/>
              </a:rPr>
              <a:t>diam.</a:t>
            </a:r>
          </a:p>
          <a:p>
            <a:pPr algn="l"/>
            <a:r>
              <a:rPr lang="pt-BR" sz="2000" b="0">
                <a:latin typeface="Calibri" pitchFamily="34" charset="0"/>
                <a:cs typeface="Calibri" pitchFamily="34" charset="0"/>
              </a:rPr>
              <a:t>3.121 km</a:t>
            </a:r>
          </a:p>
          <a:p>
            <a:pPr algn="l"/>
            <a:endParaRPr lang="pt-BR" sz="2000" b="0">
              <a:latin typeface="Calibri" pitchFamily="34" charset="0"/>
              <a:cs typeface="Calibri" pitchFamily="34" charset="0"/>
            </a:endParaRPr>
          </a:p>
        </p:txBody>
      </p:sp>
      <p:sp>
        <p:nvSpPr>
          <p:cNvPr id="296970" name="Rectangle 10"/>
          <p:cNvSpPr>
            <a:spLocks noChangeArrowheads="1"/>
          </p:cNvSpPr>
          <p:nvPr/>
        </p:nvSpPr>
        <p:spPr bwMode="auto">
          <a:xfrm>
            <a:off x="4716463" y="4638675"/>
            <a:ext cx="1368425" cy="1311275"/>
          </a:xfrm>
          <a:prstGeom prst="rect">
            <a:avLst/>
          </a:prstGeom>
          <a:noFill/>
          <a:ln w="9525" algn="ctr">
            <a:noFill/>
            <a:miter lim="800000"/>
            <a:headEnd/>
            <a:tailEnd/>
          </a:ln>
          <a:effectLst/>
        </p:spPr>
        <p:txBody>
          <a:bodyPr anchor="ctr">
            <a:spAutoFit/>
          </a:bodyPr>
          <a:lstStyle/>
          <a:p>
            <a:pPr algn="l"/>
            <a:r>
              <a:rPr lang="pt-BR" sz="2000" b="0">
                <a:latin typeface="Calibri" pitchFamily="34" charset="0"/>
                <a:cs typeface="Calibri" pitchFamily="34" charset="0"/>
              </a:rPr>
              <a:t>Ganimedes</a:t>
            </a:r>
          </a:p>
          <a:p>
            <a:pPr algn="l"/>
            <a:r>
              <a:rPr lang="pt-BR" sz="2000" b="0">
                <a:latin typeface="Calibri" pitchFamily="34" charset="0"/>
                <a:cs typeface="Calibri" pitchFamily="34" charset="0"/>
              </a:rPr>
              <a:t>diam.</a:t>
            </a:r>
          </a:p>
          <a:p>
            <a:pPr algn="l"/>
            <a:r>
              <a:rPr lang="pt-BR" sz="2000" b="0">
                <a:latin typeface="Calibri" pitchFamily="34" charset="0"/>
                <a:cs typeface="Calibri" pitchFamily="34" charset="0"/>
              </a:rPr>
              <a:t>5.262 km</a:t>
            </a:r>
          </a:p>
          <a:p>
            <a:pPr algn="l"/>
            <a:endParaRPr lang="pt-BR" sz="2000" b="0">
              <a:latin typeface="Calibri" pitchFamily="34" charset="0"/>
              <a:cs typeface="Calibri" pitchFamily="34" charset="0"/>
            </a:endParaRPr>
          </a:p>
        </p:txBody>
      </p:sp>
      <p:sp>
        <p:nvSpPr>
          <p:cNvPr id="296971" name="Rectangle 11"/>
          <p:cNvSpPr>
            <a:spLocks noChangeArrowheads="1"/>
          </p:cNvSpPr>
          <p:nvPr/>
        </p:nvSpPr>
        <p:spPr bwMode="auto">
          <a:xfrm>
            <a:off x="7019925" y="4654550"/>
            <a:ext cx="1368425" cy="1006475"/>
          </a:xfrm>
          <a:prstGeom prst="rect">
            <a:avLst/>
          </a:prstGeom>
          <a:noFill/>
          <a:ln w="9525" algn="ctr">
            <a:noFill/>
            <a:miter lim="800000"/>
            <a:headEnd/>
            <a:tailEnd/>
          </a:ln>
          <a:effectLst/>
        </p:spPr>
        <p:txBody>
          <a:bodyPr anchor="ctr">
            <a:spAutoFit/>
          </a:bodyPr>
          <a:lstStyle/>
          <a:p>
            <a:pPr algn="l"/>
            <a:r>
              <a:rPr lang="pt-BR" sz="2000" b="0">
                <a:latin typeface="Calibri" pitchFamily="34" charset="0"/>
                <a:cs typeface="Calibri" pitchFamily="34" charset="0"/>
              </a:rPr>
              <a:t>Calixto</a:t>
            </a:r>
          </a:p>
          <a:p>
            <a:pPr algn="l"/>
            <a:r>
              <a:rPr lang="pt-BR" sz="2000" b="0">
                <a:latin typeface="Calibri" pitchFamily="34" charset="0"/>
                <a:cs typeface="Calibri" pitchFamily="34" charset="0"/>
              </a:rPr>
              <a:t>diam.</a:t>
            </a:r>
          </a:p>
          <a:p>
            <a:pPr algn="l"/>
            <a:r>
              <a:rPr lang="pt-BR" sz="2000" b="0">
                <a:latin typeface="Calibri" pitchFamily="34" charset="0"/>
                <a:cs typeface="Calibri" pitchFamily="34" charset="0"/>
              </a:rPr>
              <a:t>4.820 km</a:t>
            </a:r>
          </a:p>
        </p:txBody>
      </p:sp>
      <p:sp>
        <p:nvSpPr>
          <p:cNvPr id="296972" name="Rectangle 12"/>
          <p:cNvSpPr>
            <a:spLocks noChangeArrowheads="1"/>
          </p:cNvSpPr>
          <p:nvPr/>
        </p:nvSpPr>
        <p:spPr bwMode="auto">
          <a:xfrm>
            <a:off x="323850" y="404813"/>
            <a:ext cx="3455988" cy="396875"/>
          </a:xfrm>
          <a:prstGeom prst="rect">
            <a:avLst/>
          </a:prstGeom>
          <a:noFill/>
          <a:ln w="9525" algn="ctr">
            <a:noFill/>
            <a:miter lim="800000"/>
            <a:headEnd/>
            <a:tailEnd/>
          </a:ln>
          <a:effectLst/>
        </p:spPr>
        <p:txBody>
          <a:bodyPr anchor="ctr">
            <a:spAutoFit/>
          </a:bodyPr>
          <a:lstStyle/>
          <a:p>
            <a:pPr algn="l"/>
            <a:r>
              <a:rPr lang="pt-BR" sz="2000" b="0">
                <a:latin typeface="Calibri" pitchFamily="34" charset="0"/>
                <a:cs typeface="Calibri" pitchFamily="34" charset="0"/>
              </a:rPr>
              <a:t>4 maiores Luas de Júpiter</a:t>
            </a:r>
          </a:p>
        </p:txBody>
      </p:sp>
      <p:sp>
        <p:nvSpPr>
          <p:cNvPr id="296973" name="Rectangle 13"/>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296974" name="Rectangle 14"/>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20" name="Rectangle 4"/>
          <p:cNvSpPr>
            <a:spLocks noChangeArrowheads="1"/>
          </p:cNvSpPr>
          <p:nvPr/>
        </p:nvSpPr>
        <p:spPr bwMode="auto">
          <a:xfrm>
            <a:off x="395288" y="206375"/>
            <a:ext cx="3744912" cy="701675"/>
          </a:xfrm>
          <a:prstGeom prst="rect">
            <a:avLst/>
          </a:prstGeom>
          <a:noFill/>
          <a:ln w="9525" algn="ctr">
            <a:noFill/>
            <a:miter lim="800000"/>
            <a:headEnd/>
            <a:tailEnd/>
          </a:ln>
          <a:effectLst/>
        </p:spPr>
        <p:txBody>
          <a:bodyPr anchor="ctr">
            <a:spAutoFit/>
          </a:bodyPr>
          <a:lstStyle/>
          <a:p>
            <a:pPr algn="l"/>
            <a:r>
              <a:rPr lang="pt-BR" sz="2000" b="0">
                <a:latin typeface="Calibri" pitchFamily="34" charset="0"/>
                <a:cs typeface="Calibri" pitchFamily="34" charset="0"/>
              </a:rPr>
              <a:t>Saturno</a:t>
            </a:r>
          </a:p>
          <a:p>
            <a:pPr algn="l"/>
            <a:endParaRPr lang="pt-BR" sz="2000" b="0">
              <a:latin typeface="Calibri" pitchFamily="34" charset="0"/>
              <a:cs typeface="Calibri" pitchFamily="34" charset="0"/>
            </a:endParaRPr>
          </a:p>
        </p:txBody>
      </p:sp>
      <p:sp>
        <p:nvSpPr>
          <p:cNvPr id="316421" name="Rectangle 5"/>
          <p:cNvSpPr>
            <a:spLocks noChangeArrowheads="1"/>
          </p:cNvSpPr>
          <p:nvPr/>
        </p:nvSpPr>
        <p:spPr bwMode="auto">
          <a:xfrm>
            <a:off x="518864" y="656382"/>
            <a:ext cx="8229600" cy="4068762"/>
          </a:xfrm>
          <a:prstGeom prst="rect">
            <a:avLst/>
          </a:prstGeom>
          <a:noFill/>
          <a:ln w="9525">
            <a:noFill/>
            <a:miter lim="800000"/>
            <a:headEnd/>
            <a:tailEnd/>
          </a:ln>
          <a:effectLst/>
        </p:spPr>
        <p:txBody>
          <a:bodyPr/>
          <a:lstStyle/>
          <a:p>
            <a:pPr marL="342900" indent="-342900" algn="l">
              <a:lnSpc>
                <a:spcPct val="120000"/>
              </a:lnSpc>
              <a:spcBef>
                <a:spcPct val="20000"/>
              </a:spcBef>
            </a:pPr>
            <a:r>
              <a:rPr lang="en-US" sz="1200" b="0">
                <a:latin typeface="Calibri" pitchFamily="34" charset="0"/>
                <a:cs typeface="Calibri" pitchFamily="34" charset="0"/>
              </a:rPr>
              <a:t>Diâmetro 119.871  km </a:t>
            </a:r>
          </a:p>
          <a:p>
            <a:pPr marL="342900" indent="-342900" algn="l">
              <a:lnSpc>
                <a:spcPct val="120000"/>
              </a:lnSpc>
              <a:spcBef>
                <a:spcPct val="20000"/>
              </a:spcBef>
            </a:pPr>
            <a:r>
              <a:rPr lang="en-US" sz="1200" b="0">
                <a:latin typeface="Calibri" pitchFamily="34" charset="0"/>
                <a:cs typeface="Calibri" pitchFamily="34" charset="0"/>
              </a:rPr>
              <a:t>Massa 95 x Terra</a:t>
            </a:r>
          </a:p>
          <a:p>
            <a:pPr marL="342900" indent="-342900" algn="l">
              <a:lnSpc>
                <a:spcPct val="120000"/>
              </a:lnSpc>
              <a:spcBef>
                <a:spcPct val="20000"/>
              </a:spcBef>
            </a:pPr>
            <a:r>
              <a:rPr lang="en-US" sz="1200" b="0">
                <a:latin typeface="Calibri" pitchFamily="34" charset="0"/>
                <a:cs typeface="Calibri" pitchFamily="34" charset="0"/>
              </a:rPr>
              <a:t>Densidade 0,704 kg/m</a:t>
            </a:r>
            <a:r>
              <a:rPr lang="en-US" sz="1200" b="0" baseline="30000">
                <a:latin typeface="Calibri" pitchFamily="34" charset="0"/>
                <a:cs typeface="Calibri" pitchFamily="34" charset="0"/>
              </a:rPr>
              <a:t>3</a:t>
            </a:r>
            <a:endParaRPr lang="en-US" sz="1200" b="0">
              <a:latin typeface="Calibri" pitchFamily="34" charset="0"/>
              <a:cs typeface="Calibri" pitchFamily="34" charset="0"/>
            </a:endParaRPr>
          </a:p>
          <a:p>
            <a:pPr marL="342900" indent="-342900" algn="l">
              <a:lnSpc>
                <a:spcPct val="120000"/>
              </a:lnSpc>
              <a:spcBef>
                <a:spcPct val="20000"/>
              </a:spcBef>
            </a:pPr>
            <a:r>
              <a:rPr lang="en-US" sz="1200" b="0">
                <a:latin typeface="Calibri" pitchFamily="34" charset="0"/>
                <a:cs typeface="Calibri" pitchFamily="34" charset="0"/>
              </a:rPr>
              <a:t>Núcleo de rocha ou gelo</a:t>
            </a:r>
          </a:p>
          <a:p>
            <a:pPr marL="342900" indent="-342900" algn="l">
              <a:lnSpc>
                <a:spcPct val="120000"/>
              </a:lnSpc>
              <a:spcBef>
                <a:spcPct val="20000"/>
              </a:spcBef>
            </a:pPr>
            <a:r>
              <a:rPr lang="en-US" sz="1200" b="0">
                <a:latin typeface="Calibri" pitchFamily="34" charset="0"/>
                <a:cs typeface="Calibri" pitchFamily="34" charset="0"/>
              </a:rPr>
              <a:t>Manto de H metálico </a:t>
            </a:r>
          </a:p>
          <a:p>
            <a:pPr marL="342900" indent="-342900" algn="l">
              <a:lnSpc>
                <a:spcPct val="120000"/>
              </a:lnSpc>
              <a:spcBef>
                <a:spcPct val="20000"/>
              </a:spcBef>
            </a:pPr>
            <a:r>
              <a:rPr lang="en-US" sz="1200" b="0">
                <a:latin typeface="Calibri" pitchFamily="34" charset="0"/>
                <a:cs typeface="Calibri" pitchFamily="34" charset="0"/>
              </a:rPr>
              <a:t>31 luas e sistema de anéis </a:t>
            </a:r>
          </a:p>
          <a:p>
            <a:pPr marL="342900" indent="-342900" algn="l">
              <a:lnSpc>
                <a:spcPct val="120000"/>
              </a:lnSpc>
              <a:spcBef>
                <a:spcPct val="20000"/>
              </a:spcBef>
            </a:pPr>
            <a:r>
              <a:rPr lang="en-US" sz="1200" b="0">
                <a:latin typeface="Calibri" pitchFamily="34" charset="0"/>
                <a:cs typeface="Calibri" pitchFamily="34" charset="0"/>
              </a:rPr>
              <a:t>Atmosfera extremamente ativa</a:t>
            </a:r>
          </a:p>
          <a:p>
            <a:pPr marL="342900" indent="-342900" algn="l">
              <a:lnSpc>
                <a:spcPct val="120000"/>
              </a:lnSpc>
              <a:spcBef>
                <a:spcPct val="20000"/>
              </a:spcBef>
            </a:pPr>
            <a:r>
              <a:rPr lang="en-US" sz="1200" b="0">
                <a:latin typeface="Calibri" pitchFamily="34" charset="0"/>
                <a:cs typeface="Calibri" pitchFamily="34" charset="0"/>
              </a:rPr>
              <a:t>Inclinação do eixo 26</a:t>
            </a:r>
            <a:r>
              <a:rPr lang="en-US" sz="1200" b="0" baseline="30000">
                <a:latin typeface="Calibri" pitchFamily="34" charset="0"/>
                <a:cs typeface="Calibri" pitchFamily="34" charset="0"/>
              </a:rPr>
              <a:t>o</a:t>
            </a:r>
            <a:r>
              <a:rPr lang="en-US" sz="1200" b="0">
                <a:latin typeface="Calibri" pitchFamily="34" charset="0"/>
                <a:cs typeface="Calibri" pitchFamily="34" charset="0"/>
              </a:rPr>
              <a:t> 42" </a:t>
            </a:r>
          </a:p>
          <a:p>
            <a:pPr marL="342900" indent="-342900" algn="l">
              <a:lnSpc>
                <a:spcPct val="120000"/>
              </a:lnSpc>
              <a:spcBef>
                <a:spcPct val="20000"/>
              </a:spcBef>
            </a:pPr>
            <a:r>
              <a:rPr lang="en-US" sz="1200" b="0">
                <a:latin typeface="Calibri" pitchFamily="34" charset="0"/>
                <a:cs typeface="Calibri" pitchFamily="34" charset="0"/>
              </a:rPr>
              <a:t>Gravidade 0,92 x Terra</a:t>
            </a:r>
          </a:p>
          <a:p>
            <a:pPr marL="342900" indent="-342900" algn="l">
              <a:lnSpc>
                <a:spcPct val="120000"/>
              </a:lnSpc>
              <a:spcBef>
                <a:spcPct val="20000"/>
              </a:spcBef>
            </a:pPr>
            <a:r>
              <a:rPr lang="en-US" sz="1200" b="0">
                <a:latin typeface="Calibri" pitchFamily="34" charset="0"/>
                <a:cs typeface="Calibri" pitchFamily="34" charset="0"/>
              </a:rPr>
              <a:t>Período de rotação 11  h</a:t>
            </a:r>
          </a:p>
          <a:p>
            <a:pPr marL="342900" indent="-342900" algn="l">
              <a:lnSpc>
                <a:spcPct val="120000"/>
              </a:lnSpc>
              <a:spcBef>
                <a:spcPct val="20000"/>
              </a:spcBef>
            </a:pPr>
            <a:r>
              <a:rPr lang="en-US" sz="1200" b="0">
                <a:latin typeface="Calibri" pitchFamily="34" charset="0"/>
                <a:cs typeface="Calibri" pitchFamily="34" charset="0"/>
              </a:rPr>
              <a:t>Temperatura na superfície  -170 </a:t>
            </a:r>
            <a:r>
              <a:rPr lang="en-US" sz="1200" b="0" baseline="30000">
                <a:latin typeface="Calibri" pitchFamily="34" charset="0"/>
                <a:cs typeface="Calibri" pitchFamily="34" charset="0"/>
              </a:rPr>
              <a:t>o</a:t>
            </a:r>
            <a:r>
              <a:rPr lang="en-US" sz="1200" b="0">
                <a:latin typeface="Calibri" pitchFamily="34" charset="0"/>
                <a:cs typeface="Calibri" pitchFamily="34" charset="0"/>
              </a:rPr>
              <a:t> C</a:t>
            </a:r>
          </a:p>
        </p:txBody>
      </p:sp>
      <p:sp>
        <p:nvSpPr>
          <p:cNvPr id="316424" name="Rectangle 8"/>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16425" name="Rectangle 9"/>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8" name="Picture 7" descr="Image:Saturn HST 2004-03-22.jpg">
            <a:hlinkClick r:id="rId2"/>
          </p:cNvPr>
          <p:cNvPicPr>
            <a:picLocks noChangeAspect="1" noChangeArrowheads="1"/>
          </p:cNvPicPr>
          <p:nvPr/>
        </p:nvPicPr>
        <p:blipFill>
          <a:blip r:embed="rId3" cstate="print"/>
          <a:srcRect/>
          <a:stretch>
            <a:fillRect/>
          </a:stretch>
        </p:blipFill>
        <p:spPr bwMode="auto">
          <a:xfrm>
            <a:off x="3172448" y="2348880"/>
            <a:ext cx="5851200" cy="4022700"/>
          </a:xfrm>
          <a:prstGeom prst="rect">
            <a:avLst/>
          </a:prstGeom>
          <a:noFill/>
        </p:spPr>
      </p:pic>
      <p:sp>
        <p:nvSpPr>
          <p:cNvPr id="9" name="Rectangle 8"/>
          <p:cNvSpPr>
            <a:spLocks noChangeArrowheads="1"/>
          </p:cNvSpPr>
          <p:nvPr/>
        </p:nvSpPr>
        <p:spPr bwMode="auto">
          <a:xfrm>
            <a:off x="7607598" y="6344493"/>
            <a:ext cx="1566863" cy="396875"/>
          </a:xfrm>
          <a:prstGeom prst="rect">
            <a:avLst/>
          </a:prstGeom>
          <a:noFill/>
          <a:ln w="9525" algn="ctr">
            <a:noFill/>
            <a:miter lim="800000"/>
            <a:headEnd/>
            <a:tailEnd/>
          </a:ln>
          <a:effectLst/>
        </p:spPr>
        <p:txBody>
          <a:bodyPr wrap="none" anchor="ctr">
            <a:spAutoFit/>
          </a:bodyPr>
          <a:lstStyle/>
          <a:p>
            <a:pPr algn="l"/>
            <a:r>
              <a:rPr lang="pt-BR" sz="2000" b="0">
                <a:latin typeface="Calibri" pitchFamily="34" charset="0"/>
                <a:cs typeface="Calibri" pitchFamily="34" charset="0"/>
              </a:rPr>
              <a:t>Hubble, 2004</a:t>
            </a:r>
            <a:endParaRPr lang="pt-BR" sz="2000">
              <a:latin typeface="Calibri" pitchFamily="34" charset="0"/>
              <a:cs typeface="Calibri" pitchFamily="34" charset="0"/>
            </a:endParaRPr>
          </a:p>
        </p:txBody>
      </p:sp>
    </p:spTree>
    <p:extLst>
      <p:ext uri="{BB962C8B-B14F-4D97-AF65-F5344CB8AC3E}">
        <p14:creationId xmlns:p14="http://schemas.microsoft.com/office/powerpoint/2010/main" val="379903172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8" name="Rectangle 4"/>
          <p:cNvSpPr>
            <a:spLocks noChangeArrowheads="1"/>
          </p:cNvSpPr>
          <p:nvPr/>
        </p:nvSpPr>
        <p:spPr bwMode="auto">
          <a:xfrm>
            <a:off x="395288" y="176113"/>
            <a:ext cx="3744912" cy="701675"/>
          </a:xfrm>
          <a:prstGeom prst="rect">
            <a:avLst/>
          </a:prstGeom>
          <a:noFill/>
          <a:ln w="9525" algn="ctr">
            <a:noFill/>
            <a:miter lim="800000"/>
            <a:headEnd/>
            <a:tailEnd/>
          </a:ln>
          <a:effectLst/>
        </p:spPr>
        <p:txBody>
          <a:bodyPr anchor="ctr">
            <a:spAutoFit/>
          </a:bodyPr>
          <a:lstStyle/>
          <a:p>
            <a:pPr algn="l"/>
            <a:r>
              <a:rPr lang="pt-BR" sz="2000" b="0">
                <a:latin typeface="Calibri" pitchFamily="34" charset="0"/>
                <a:cs typeface="Calibri" pitchFamily="34" charset="0"/>
              </a:rPr>
              <a:t>Saturno</a:t>
            </a:r>
          </a:p>
          <a:p>
            <a:pPr algn="l"/>
            <a:endParaRPr lang="pt-BR" sz="2000" b="0">
              <a:latin typeface="Calibri" pitchFamily="34" charset="0"/>
              <a:cs typeface="Calibri" pitchFamily="34" charset="0"/>
            </a:endParaRPr>
          </a:p>
        </p:txBody>
      </p:sp>
      <p:sp>
        <p:nvSpPr>
          <p:cNvPr id="333833" name="Rectangle 9"/>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33834" name="Rectangle 10"/>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14338" name="Picture 2" descr="Diagram of Saturn"/>
          <p:cNvPicPr>
            <a:picLocks noChangeAspect="1" noChangeArrowheads="1"/>
          </p:cNvPicPr>
          <p:nvPr/>
        </p:nvPicPr>
        <p:blipFill rotWithShape="1">
          <a:blip r:embed="rId2">
            <a:extLst>
              <a:ext uri="{28A0092B-C50C-407E-A947-70E740481C1C}">
                <a14:useLocalDpi xmlns:a14="http://schemas.microsoft.com/office/drawing/2010/main" val="0"/>
              </a:ext>
            </a:extLst>
          </a:blip>
          <a:srcRect l="10676" r="11895"/>
          <a:stretch/>
        </p:blipFill>
        <p:spPr bwMode="auto">
          <a:xfrm>
            <a:off x="251029" y="980728"/>
            <a:ext cx="8209403" cy="5301207"/>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rot="16200000">
            <a:off x="6600964" y="3136613"/>
            <a:ext cx="4572000" cy="276999"/>
          </a:xfrm>
          <a:prstGeom prst="rect">
            <a:avLst/>
          </a:prstGeom>
        </p:spPr>
        <p:txBody>
          <a:bodyPr>
            <a:spAutoFit/>
          </a:bodyPr>
          <a:lstStyle/>
          <a:p>
            <a:r>
              <a:rPr lang="pt-BR" sz="1200" b="0"/>
              <a:t>https://en.wikipedia.org/wiki/Saturn#/media/File:Saturn_diagram.svg</a:t>
            </a:r>
          </a:p>
        </p:txBody>
      </p:sp>
    </p:spTree>
    <p:extLst>
      <p:ext uri="{BB962C8B-B14F-4D97-AF65-F5344CB8AC3E}">
        <p14:creationId xmlns:p14="http://schemas.microsoft.com/office/powerpoint/2010/main" val="303798376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IA17202 - Approaching Enceladu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116632"/>
            <a:ext cx="3168352" cy="3168352"/>
          </a:xfrm>
          <a:prstGeom prst="rect">
            <a:avLst/>
          </a:prstGeom>
          <a:noFill/>
          <a:extLst>
            <a:ext uri="{909E8E84-426E-40DD-AFC4-6F175D3DCCD1}">
              <a14:hiddenFill xmlns:a14="http://schemas.microsoft.com/office/drawing/2010/main">
                <a:solidFill>
                  <a:srgbClr val="FFFFFF"/>
                </a:solidFill>
              </a14:hiddenFill>
            </a:ext>
          </a:extLst>
        </p:spPr>
      </p:pic>
      <p:sp>
        <p:nvSpPr>
          <p:cNvPr id="316420" name="Rectangle 4"/>
          <p:cNvSpPr>
            <a:spLocks noChangeArrowheads="1"/>
          </p:cNvSpPr>
          <p:nvPr/>
        </p:nvSpPr>
        <p:spPr bwMode="auto">
          <a:xfrm>
            <a:off x="395288" y="260648"/>
            <a:ext cx="3744912" cy="2554545"/>
          </a:xfrm>
          <a:prstGeom prst="rect">
            <a:avLst/>
          </a:prstGeom>
          <a:noFill/>
          <a:ln w="9525" algn="ctr">
            <a:noFill/>
            <a:miter lim="800000"/>
            <a:headEnd/>
            <a:tailEnd/>
          </a:ln>
          <a:effectLst/>
        </p:spPr>
        <p:txBody>
          <a:bodyPr anchor="ctr">
            <a:spAutoFit/>
          </a:bodyPr>
          <a:lstStyle/>
          <a:p>
            <a:pPr algn="l"/>
            <a:r>
              <a:rPr lang="pt-BR" sz="2000" b="0">
                <a:latin typeface="Calibri" pitchFamily="34" charset="0"/>
                <a:cs typeface="Calibri" pitchFamily="34" charset="0"/>
              </a:rPr>
              <a:t>Enceladus</a:t>
            </a:r>
          </a:p>
          <a:p>
            <a:pPr algn="l"/>
            <a:endParaRPr lang="pt-BR" sz="2000" b="0">
              <a:latin typeface="Calibri" pitchFamily="34" charset="0"/>
              <a:cs typeface="Calibri" pitchFamily="34" charset="0"/>
            </a:endParaRPr>
          </a:p>
          <a:p>
            <a:pPr algn="l"/>
            <a:r>
              <a:rPr lang="en-US" sz="2000" b="0">
                <a:latin typeface="Calibri" pitchFamily="34" charset="0"/>
                <a:cs typeface="Calibri" pitchFamily="34" charset="0"/>
              </a:rPr>
              <a:t>6a. maior lua de Saturno </a:t>
            </a:r>
          </a:p>
          <a:p>
            <a:pPr algn="l"/>
            <a:r>
              <a:rPr lang="en-US" sz="2000" b="0">
                <a:latin typeface="Calibri" pitchFamily="34" charset="0"/>
                <a:cs typeface="Calibri" pitchFamily="34" charset="0"/>
              </a:rPr>
              <a:t>500 km de diâmetro</a:t>
            </a:r>
            <a:endParaRPr lang="pt-BR" sz="2000" b="0">
              <a:latin typeface="Calibri" pitchFamily="34" charset="0"/>
              <a:cs typeface="Calibri" pitchFamily="34" charset="0"/>
            </a:endParaRPr>
          </a:p>
          <a:p>
            <a:pPr algn="l"/>
            <a:endParaRPr lang="pt-BR" sz="2000" b="0">
              <a:latin typeface="Calibri" pitchFamily="34" charset="0"/>
              <a:cs typeface="Calibri" pitchFamily="34" charset="0"/>
            </a:endParaRPr>
          </a:p>
          <a:p>
            <a:pPr algn="l"/>
            <a:r>
              <a:rPr lang="pt-BR" sz="2000" b="0">
                <a:latin typeface="Calibri" pitchFamily="34" charset="0"/>
                <a:cs typeface="Calibri" pitchFamily="34" charset="0"/>
              </a:rPr>
              <a:t>geisers, criovulcões</a:t>
            </a:r>
          </a:p>
          <a:p>
            <a:pPr algn="l"/>
            <a:endParaRPr lang="pt-BR" sz="2000" b="0">
              <a:latin typeface="Calibri" pitchFamily="34" charset="0"/>
              <a:cs typeface="Calibri" pitchFamily="34" charset="0"/>
            </a:endParaRPr>
          </a:p>
          <a:p>
            <a:pPr algn="l"/>
            <a:r>
              <a:rPr lang="pt-BR" sz="2000" b="0">
                <a:solidFill>
                  <a:srgbClr val="0000FF"/>
                </a:solidFill>
                <a:latin typeface="Calibri" pitchFamily="34" charset="0"/>
                <a:cs typeface="Calibri" pitchFamily="34" charset="0"/>
              </a:rPr>
              <a:t>água líquida</a:t>
            </a:r>
          </a:p>
        </p:txBody>
      </p:sp>
      <p:sp>
        <p:nvSpPr>
          <p:cNvPr id="316424" name="Rectangle 8"/>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16425" name="Rectangle 9"/>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11268" name="Picture 4" descr="https://upload.wikimedia.org/wikipedia/commons/thumb/7/72/PIA19061-SaturnMoonEnceladus-CurtainNotDiscrete-Eruptions-20150506.jpg/1280px-PIA19061-SaturnMoonEnceladus-CurtainNotDiscrete-Eruptions-20150506.jpg"/>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179512" y="3175145"/>
            <a:ext cx="3393332" cy="33880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7/7d/Enceladus_Roll.jpg/800px-Enceladus_Ro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3779912" y="2841216"/>
            <a:ext cx="2977567" cy="3721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9864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4" name="Rectangle 4"/>
          <p:cNvSpPr>
            <a:spLocks noChangeArrowheads="1"/>
          </p:cNvSpPr>
          <p:nvPr/>
        </p:nvSpPr>
        <p:spPr bwMode="auto">
          <a:xfrm>
            <a:off x="395288" y="404813"/>
            <a:ext cx="3744912" cy="1311275"/>
          </a:xfrm>
          <a:prstGeom prst="rect">
            <a:avLst/>
          </a:prstGeom>
          <a:noFill/>
          <a:ln w="9525" algn="ctr">
            <a:noFill/>
            <a:miter lim="800000"/>
            <a:headEnd/>
            <a:tailEnd/>
          </a:ln>
          <a:effectLst/>
        </p:spPr>
        <p:txBody>
          <a:bodyPr anchor="ctr">
            <a:spAutoFit/>
          </a:bodyPr>
          <a:lstStyle/>
          <a:p>
            <a:pPr algn="l"/>
            <a:r>
              <a:rPr lang="pt-BR" sz="2000" b="0">
                <a:latin typeface="Calibri" pitchFamily="34" charset="0"/>
                <a:cs typeface="Calibri" pitchFamily="34" charset="0"/>
              </a:rPr>
              <a:t>Urano</a:t>
            </a:r>
          </a:p>
          <a:p>
            <a:pPr algn="l"/>
            <a:endParaRPr lang="pt-BR" sz="2000" b="0">
              <a:latin typeface="Calibri" pitchFamily="34" charset="0"/>
              <a:cs typeface="Calibri" pitchFamily="34" charset="0"/>
            </a:endParaRPr>
          </a:p>
          <a:p>
            <a:pPr algn="l"/>
            <a:endParaRPr lang="pt-BR" sz="2000" b="0">
              <a:latin typeface="Calibri" pitchFamily="34" charset="0"/>
              <a:cs typeface="Calibri" pitchFamily="34" charset="0"/>
            </a:endParaRPr>
          </a:p>
          <a:p>
            <a:pPr algn="l"/>
            <a:endParaRPr lang="pt-BR" sz="2000" b="0">
              <a:latin typeface="Calibri" pitchFamily="34" charset="0"/>
              <a:cs typeface="Calibri" pitchFamily="34" charset="0"/>
            </a:endParaRPr>
          </a:p>
        </p:txBody>
      </p:sp>
      <p:sp>
        <p:nvSpPr>
          <p:cNvPr id="317445" name="Rectangle 5"/>
          <p:cNvSpPr>
            <a:spLocks noChangeArrowheads="1"/>
          </p:cNvSpPr>
          <p:nvPr/>
        </p:nvSpPr>
        <p:spPr bwMode="auto">
          <a:xfrm>
            <a:off x="462880" y="838944"/>
            <a:ext cx="6629400" cy="3886200"/>
          </a:xfrm>
          <a:prstGeom prst="rect">
            <a:avLst/>
          </a:prstGeom>
          <a:noFill/>
          <a:ln w="9525">
            <a:noFill/>
            <a:miter lim="800000"/>
            <a:headEnd/>
            <a:tailEnd/>
          </a:ln>
          <a:effectLst/>
        </p:spPr>
        <p:txBody>
          <a:bodyPr/>
          <a:lstStyle/>
          <a:p>
            <a:pPr marL="342900" indent="-342900" algn="l">
              <a:lnSpc>
                <a:spcPct val="120000"/>
              </a:lnSpc>
              <a:spcBef>
                <a:spcPct val="20000"/>
              </a:spcBef>
            </a:pPr>
            <a:r>
              <a:rPr lang="en-US" sz="1200" b="0">
                <a:latin typeface="Calibri" pitchFamily="34" charset="0"/>
                <a:cs typeface="Calibri" pitchFamily="34" charset="0"/>
              </a:rPr>
              <a:t>Diâmetro 51.488   km </a:t>
            </a:r>
          </a:p>
          <a:p>
            <a:pPr marL="342900" indent="-342900" algn="l">
              <a:lnSpc>
                <a:spcPct val="120000"/>
              </a:lnSpc>
              <a:spcBef>
                <a:spcPct val="20000"/>
              </a:spcBef>
            </a:pPr>
            <a:r>
              <a:rPr lang="en-US" sz="1200" b="0">
                <a:latin typeface="Calibri" pitchFamily="34" charset="0"/>
                <a:cs typeface="Calibri" pitchFamily="34" charset="0"/>
              </a:rPr>
              <a:t>Massa 15,5 x Terra</a:t>
            </a:r>
          </a:p>
          <a:p>
            <a:pPr marL="342900" indent="-342900" algn="l">
              <a:lnSpc>
                <a:spcPct val="120000"/>
              </a:lnSpc>
              <a:spcBef>
                <a:spcPct val="20000"/>
              </a:spcBef>
            </a:pPr>
            <a:r>
              <a:rPr lang="en-US" sz="1200" b="0">
                <a:latin typeface="Calibri" pitchFamily="34" charset="0"/>
                <a:cs typeface="Calibri" pitchFamily="34" charset="0"/>
              </a:rPr>
              <a:t>Densidade 1,270 kg/m</a:t>
            </a:r>
            <a:r>
              <a:rPr lang="en-US" sz="1200" b="0" baseline="30000">
                <a:latin typeface="Calibri" pitchFamily="34" charset="0"/>
                <a:cs typeface="Calibri" pitchFamily="34" charset="0"/>
              </a:rPr>
              <a:t>3</a:t>
            </a:r>
            <a:endParaRPr lang="en-US" sz="1200" b="0">
              <a:latin typeface="Calibri" pitchFamily="34" charset="0"/>
              <a:cs typeface="Calibri" pitchFamily="34" charset="0"/>
            </a:endParaRPr>
          </a:p>
          <a:p>
            <a:pPr marL="342900" indent="-342900" algn="l">
              <a:lnSpc>
                <a:spcPct val="120000"/>
              </a:lnSpc>
              <a:spcBef>
                <a:spcPct val="20000"/>
              </a:spcBef>
            </a:pPr>
            <a:r>
              <a:rPr lang="en-US" sz="1200" b="0">
                <a:latin typeface="Calibri" pitchFamily="34" charset="0"/>
                <a:cs typeface="Calibri" pitchFamily="34" charset="0"/>
              </a:rPr>
              <a:t>Núcleo de rocha ou Fe</a:t>
            </a:r>
          </a:p>
          <a:p>
            <a:pPr marL="342900" indent="-342900" algn="l">
              <a:lnSpc>
                <a:spcPct val="120000"/>
              </a:lnSpc>
              <a:spcBef>
                <a:spcPct val="20000"/>
              </a:spcBef>
            </a:pPr>
            <a:r>
              <a:rPr lang="en-US" sz="1200" b="0">
                <a:latin typeface="Calibri" pitchFamily="34" charset="0"/>
                <a:cs typeface="Calibri" pitchFamily="34" charset="0"/>
              </a:rPr>
              <a:t>Manto de H e He (gelo ou líquido) </a:t>
            </a:r>
          </a:p>
          <a:p>
            <a:pPr marL="342900" indent="-342900" algn="l">
              <a:lnSpc>
                <a:spcPct val="120000"/>
              </a:lnSpc>
              <a:spcBef>
                <a:spcPct val="20000"/>
              </a:spcBef>
            </a:pPr>
            <a:r>
              <a:rPr lang="en-US" sz="1200" b="0">
                <a:latin typeface="Calibri" pitchFamily="34" charset="0"/>
                <a:cs typeface="Calibri" pitchFamily="34" charset="0"/>
              </a:rPr>
              <a:t>27 luas e sistema de anéis pouco desenvolvido</a:t>
            </a:r>
          </a:p>
          <a:p>
            <a:pPr marL="342900" indent="-342900" algn="l">
              <a:lnSpc>
                <a:spcPct val="120000"/>
              </a:lnSpc>
              <a:spcBef>
                <a:spcPct val="20000"/>
              </a:spcBef>
            </a:pPr>
            <a:r>
              <a:rPr lang="en-US" sz="1200" b="0">
                <a:latin typeface="Calibri" pitchFamily="34" charset="0"/>
                <a:cs typeface="Calibri" pitchFamily="34" charset="0"/>
              </a:rPr>
              <a:t>Inclinação do eixo 98</a:t>
            </a:r>
            <a:r>
              <a:rPr lang="en-US" sz="1200" b="0" baseline="30000">
                <a:latin typeface="Calibri" pitchFamily="34" charset="0"/>
                <a:cs typeface="Calibri" pitchFamily="34" charset="0"/>
              </a:rPr>
              <a:t>o</a:t>
            </a:r>
            <a:endParaRPr lang="en-US" sz="1200" b="0">
              <a:latin typeface="Calibri" pitchFamily="34" charset="0"/>
              <a:cs typeface="Calibri" pitchFamily="34" charset="0"/>
            </a:endParaRPr>
          </a:p>
          <a:p>
            <a:pPr marL="342900" indent="-342900" algn="l">
              <a:lnSpc>
                <a:spcPct val="120000"/>
              </a:lnSpc>
              <a:spcBef>
                <a:spcPct val="20000"/>
              </a:spcBef>
            </a:pPr>
            <a:r>
              <a:rPr lang="en-US" sz="1200" b="0">
                <a:latin typeface="Calibri" pitchFamily="34" charset="0"/>
                <a:cs typeface="Calibri" pitchFamily="34" charset="0"/>
              </a:rPr>
              <a:t>Gravidade 0,89 x Terra</a:t>
            </a:r>
          </a:p>
          <a:p>
            <a:pPr marL="342900" indent="-342900" algn="l">
              <a:lnSpc>
                <a:spcPct val="120000"/>
              </a:lnSpc>
              <a:spcBef>
                <a:spcPct val="20000"/>
              </a:spcBef>
            </a:pPr>
            <a:r>
              <a:rPr lang="en-US" sz="1200" b="0">
                <a:latin typeface="Calibri" pitchFamily="34" charset="0"/>
                <a:cs typeface="Calibri" pitchFamily="34" charset="0"/>
              </a:rPr>
              <a:t>Período de rotação 17,24  h</a:t>
            </a:r>
          </a:p>
          <a:p>
            <a:pPr marL="342900" indent="-342900" algn="l">
              <a:lnSpc>
                <a:spcPct val="120000"/>
              </a:lnSpc>
              <a:spcBef>
                <a:spcPct val="20000"/>
              </a:spcBef>
            </a:pPr>
            <a:r>
              <a:rPr lang="en-US" sz="1200" b="0">
                <a:latin typeface="Calibri" pitchFamily="34" charset="0"/>
                <a:cs typeface="Calibri" pitchFamily="34" charset="0"/>
              </a:rPr>
              <a:t>Temperatura na superfície -200 </a:t>
            </a:r>
            <a:r>
              <a:rPr lang="en-US" sz="1200" b="0" baseline="30000">
                <a:latin typeface="Calibri" pitchFamily="34" charset="0"/>
                <a:cs typeface="Calibri" pitchFamily="34" charset="0"/>
              </a:rPr>
              <a:t>o</a:t>
            </a:r>
            <a:r>
              <a:rPr lang="en-US" sz="1200" b="0">
                <a:latin typeface="Calibri" pitchFamily="34" charset="0"/>
                <a:cs typeface="Calibri" pitchFamily="34" charset="0"/>
              </a:rPr>
              <a:t> C</a:t>
            </a:r>
          </a:p>
        </p:txBody>
      </p:sp>
      <p:sp>
        <p:nvSpPr>
          <p:cNvPr id="317447" name="Rectangle 7"/>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17448" name="Rectangle 8"/>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7" name="Picture 8" descr="File:Uranus diagram.svg"/>
          <p:cNvPicPr>
            <a:picLocks noChangeAspect="1" noChangeArrowheads="1"/>
          </p:cNvPicPr>
          <p:nvPr/>
        </p:nvPicPr>
        <p:blipFill rotWithShape="1">
          <a:blip r:embed="rId2">
            <a:extLst>
              <a:ext uri="{28A0092B-C50C-407E-A947-70E740481C1C}">
                <a14:useLocalDpi xmlns:a14="http://schemas.microsoft.com/office/drawing/2010/main" val="0"/>
              </a:ext>
            </a:extLst>
          </a:blip>
          <a:srcRect l="17509" r="10098"/>
          <a:stretch/>
        </p:blipFill>
        <p:spPr bwMode="auto">
          <a:xfrm>
            <a:off x="2915816" y="2420888"/>
            <a:ext cx="6130344" cy="4234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82" name="Rectangle 14"/>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288783" name="Rectangle 15"/>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567" y="1863427"/>
            <a:ext cx="6143625" cy="473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Resultado de imagem para nebulosa angular moment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16632"/>
            <a:ext cx="3238500" cy="2695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21626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8" name="Rectangle 4"/>
          <p:cNvSpPr>
            <a:spLocks noChangeArrowheads="1"/>
          </p:cNvSpPr>
          <p:nvPr/>
        </p:nvSpPr>
        <p:spPr bwMode="auto">
          <a:xfrm>
            <a:off x="395288" y="206375"/>
            <a:ext cx="3744912" cy="701675"/>
          </a:xfrm>
          <a:prstGeom prst="rect">
            <a:avLst/>
          </a:prstGeom>
          <a:noFill/>
          <a:ln w="9525" algn="ctr">
            <a:noFill/>
            <a:miter lim="800000"/>
            <a:headEnd/>
            <a:tailEnd/>
          </a:ln>
          <a:effectLst/>
        </p:spPr>
        <p:txBody>
          <a:bodyPr anchor="ctr">
            <a:spAutoFit/>
          </a:bodyPr>
          <a:lstStyle/>
          <a:p>
            <a:pPr algn="l"/>
            <a:r>
              <a:rPr lang="pt-BR" sz="2000" b="0">
                <a:latin typeface="Calibri" pitchFamily="34" charset="0"/>
                <a:cs typeface="Calibri" pitchFamily="34" charset="0"/>
              </a:rPr>
              <a:t>Netuno</a:t>
            </a:r>
          </a:p>
          <a:p>
            <a:pPr algn="l"/>
            <a:endParaRPr lang="pt-BR" sz="2000" b="0">
              <a:latin typeface="Calibri" pitchFamily="34" charset="0"/>
              <a:cs typeface="Calibri" pitchFamily="34" charset="0"/>
            </a:endParaRPr>
          </a:p>
        </p:txBody>
      </p:sp>
      <p:sp>
        <p:nvSpPr>
          <p:cNvPr id="318470" name="Rectangle 6"/>
          <p:cNvSpPr>
            <a:spLocks noChangeArrowheads="1"/>
          </p:cNvSpPr>
          <p:nvPr/>
        </p:nvSpPr>
        <p:spPr bwMode="auto">
          <a:xfrm>
            <a:off x="518864" y="620688"/>
            <a:ext cx="8229600" cy="4267200"/>
          </a:xfrm>
          <a:prstGeom prst="rect">
            <a:avLst/>
          </a:prstGeom>
          <a:noFill/>
          <a:ln w="9525">
            <a:noFill/>
            <a:miter lim="800000"/>
            <a:headEnd/>
            <a:tailEnd/>
          </a:ln>
          <a:effectLst/>
        </p:spPr>
        <p:txBody>
          <a:bodyPr/>
          <a:lstStyle/>
          <a:p>
            <a:pPr marL="342900" indent="-342900" algn="l">
              <a:lnSpc>
                <a:spcPct val="120000"/>
              </a:lnSpc>
              <a:spcBef>
                <a:spcPct val="20000"/>
              </a:spcBef>
            </a:pPr>
            <a:r>
              <a:rPr lang="en-US" sz="1200" b="0">
                <a:latin typeface="Calibri" pitchFamily="34" charset="0"/>
                <a:cs typeface="Calibri" pitchFamily="34" charset="0"/>
              </a:rPr>
              <a:t>Diâmetro 49.493    km </a:t>
            </a:r>
          </a:p>
          <a:p>
            <a:pPr marL="342900" indent="-342900" algn="l">
              <a:lnSpc>
                <a:spcPct val="120000"/>
              </a:lnSpc>
              <a:spcBef>
                <a:spcPct val="20000"/>
              </a:spcBef>
            </a:pPr>
            <a:r>
              <a:rPr lang="en-US" sz="1200" b="0">
                <a:latin typeface="Calibri" pitchFamily="34" charset="0"/>
                <a:cs typeface="Calibri" pitchFamily="34" charset="0"/>
              </a:rPr>
              <a:t>Massa 17,2 x Terra</a:t>
            </a:r>
          </a:p>
          <a:p>
            <a:pPr marL="342900" indent="-342900" algn="l">
              <a:lnSpc>
                <a:spcPct val="120000"/>
              </a:lnSpc>
              <a:spcBef>
                <a:spcPct val="20000"/>
              </a:spcBef>
            </a:pPr>
            <a:r>
              <a:rPr lang="en-US" sz="1200" b="0">
                <a:latin typeface="Calibri" pitchFamily="34" charset="0"/>
                <a:cs typeface="Calibri" pitchFamily="34" charset="0"/>
              </a:rPr>
              <a:t>Densidade 1,638   kg/m</a:t>
            </a:r>
            <a:r>
              <a:rPr lang="en-US" sz="1200" b="0" baseline="30000">
                <a:latin typeface="Calibri" pitchFamily="34" charset="0"/>
                <a:cs typeface="Calibri" pitchFamily="34" charset="0"/>
              </a:rPr>
              <a:t>3 </a:t>
            </a:r>
            <a:endParaRPr lang="en-US" sz="1200" b="0">
              <a:latin typeface="Calibri" pitchFamily="34" charset="0"/>
              <a:cs typeface="Calibri" pitchFamily="34" charset="0"/>
            </a:endParaRPr>
          </a:p>
          <a:p>
            <a:pPr marL="342900" indent="-342900" algn="l">
              <a:lnSpc>
                <a:spcPct val="120000"/>
              </a:lnSpc>
              <a:spcBef>
                <a:spcPct val="20000"/>
              </a:spcBef>
            </a:pPr>
            <a:r>
              <a:rPr lang="en-US" sz="1200" b="0">
                <a:latin typeface="Calibri" pitchFamily="34" charset="0"/>
                <a:cs typeface="Calibri" pitchFamily="34" charset="0"/>
              </a:rPr>
              <a:t>13 Luas e sistema de anéis pouco desenvolvido</a:t>
            </a:r>
          </a:p>
          <a:p>
            <a:pPr marL="342900" indent="-342900" algn="l">
              <a:lnSpc>
                <a:spcPct val="120000"/>
              </a:lnSpc>
              <a:spcBef>
                <a:spcPct val="20000"/>
              </a:spcBef>
            </a:pPr>
            <a:r>
              <a:rPr lang="en-US" sz="1200" b="0">
                <a:latin typeface="Calibri" pitchFamily="34" charset="0"/>
                <a:cs typeface="Calibri" pitchFamily="34" charset="0"/>
              </a:rPr>
              <a:t>Inclinação do eixo 29</a:t>
            </a:r>
            <a:r>
              <a:rPr lang="en-US" sz="1200" b="0" baseline="30000">
                <a:latin typeface="Calibri" pitchFamily="34" charset="0"/>
                <a:cs typeface="Calibri" pitchFamily="34" charset="0"/>
              </a:rPr>
              <a:t>o</a:t>
            </a:r>
            <a:r>
              <a:rPr lang="en-US" sz="1200" b="0">
                <a:latin typeface="Calibri" pitchFamily="34" charset="0"/>
                <a:cs typeface="Calibri" pitchFamily="34" charset="0"/>
              </a:rPr>
              <a:t> 36" </a:t>
            </a:r>
          </a:p>
          <a:p>
            <a:pPr marL="342900" indent="-342900" algn="l">
              <a:lnSpc>
                <a:spcPct val="120000"/>
              </a:lnSpc>
              <a:spcBef>
                <a:spcPct val="20000"/>
              </a:spcBef>
            </a:pPr>
            <a:r>
              <a:rPr lang="en-US" sz="1200" b="0">
                <a:latin typeface="Calibri" pitchFamily="34" charset="0"/>
                <a:cs typeface="Calibri" pitchFamily="34" charset="0"/>
              </a:rPr>
              <a:t>Gravidade 1,12 x Terra</a:t>
            </a:r>
          </a:p>
          <a:p>
            <a:pPr marL="342900" indent="-342900" algn="l">
              <a:lnSpc>
                <a:spcPct val="120000"/>
              </a:lnSpc>
              <a:spcBef>
                <a:spcPct val="20000"/>
              </a:spcBef>
            </a:pPr>
            <a:r>
              <a:rPr lang="en-US" sz="1200" b="0">
                <a:latin typeface="Calibri" pitchFamily="34" charset="0"/>
                <a:cs typeface="Calibri" pitchFamily="34" charset="0"/>
              </a:rPr>
              <a:t>Período de rotação 17,24  h</a:t>
            </a:r>
          </a:p>
          <a:p>
            <a:pPr marL="342900" indent="-342900" algn="l">
              <a:lnSpc>
                <a:spcPct val="120000"/>
              </a:lnSpc>
              <a:spcBef>
                <a:spcPct val="20000"/>
              </a:spcBef>
            </a:pPr>
            <a:r>
              <a:rPr lang="en-US" sz="1200" b="0">
                <a:latin typeface="Calibri" pitchFamily="34" charset="0"/>
                <a:cs typeface="Calibri" pitchFamily="34" charset="0"/>
              </a:rPr>
              <a:t>Temperatura na superfície  -210 </a:t>
            </a:r>
            <a:r>
              <a:rPr lang="en-US" sz="1200" b="0" baseline="30000">
                <a:latin typeface="Calibri" pitchFamily="34" charset="0"/>
                <a:cs typeface="Calibri" pitchFamily="34" charset="0"/>
              </a:rPr>
              <a:t>o</a:t>
            </a:r>
            <a:r>
              <a:rPr lang="en-US" sz="1200" b="0">
                <a:latin typeface="Calibri" pitchFamily="34" charset="0"/>
                <a:cs typeface="Calibri" pitchFamily="34" charset="0"/>
              </a:rPr>
              <a:t> C</a:t>
            </a:r>
          </a:p>
        </p:txBody>
      </p:sp>
      <p:sp>
        <p:nvSpPr>
          <p:cNvPr id="318473" name="Rectangle 9"/>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18474" name="Rectangle 10"/>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2050" name="Picture 2" descr="Resultado de imagem para neptune internal stru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2180891"/>
            <a:ext cx="5839319" cy="43444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2" name="Rectangle 4"/>
          <p:cNvSpPr>
            <a:spLocks noChangeArrowheads="1"/>
          </p:cNvSpPr>
          <p:nvPr/>
        </p:nvSpPr>
        <p:spPr bwMode="auto">
          <a:xfrm>
            <a:off x="395288" y="206375"/>
            <a:ext cx="3744912" cy="701675"/>
          </a:xfrm>
          <a:prstGeom prst="rect">
            <a:avLst/>
          </a:prstGeom>
          <a:noFill/>
          <a:ln w="9525" algn="ctr">
            <a:noFill/>
            <a:miter lim="800000"/>
            <a:headEnd/>
            <a:tailEnd/>
          </a:ln>
          <a:effectLst/>
        </p:spPr>
        <p:txBody>
          <a:bodyPr anchor="ctr">
            <a:spAutoFit/>
          </a:bodyPr>
          <a:lstStyle/>
          <a:p>
            <a:pPr algn="l"/>
            <a:r>
              <a:rPr lang="pt-BR" sz="2000" b="0">
                <a:latin typeface="Calibri" pitchFamily="34" charset="0"/>
                <a:cs typeface="Calibri" pitchFamily="34" charset="0"/>
              </a:rPr>
              <a:t>Plutão</a:t>
            </a:r>
          </a:p>
          <a:p>
            <a:pPr algn="l"/>
            <a:endParaRPr lang="pt-BR" sz="2000" b="0">
              <a:latin typeface="Calibri" pitchFamily="34" charset="0"/>
              <a:cs typeface="Calibri" pitchFamily="34" charset="0"/>
            </a:endParaRPr>
          </a:p>
        </p:txBody>
      </p:sp>
      <p:sp>
        <p:nvSpPr>
          <p:cNvPr id="319493" name="Rectangle 5"/>
          <p:cNvSpPr>
            <a:spLocks noChangeArrowheads="1"/>
          </p:cNvSpPr>
          <p:nvPr/>
        </p:nvSpPr>
        <p:spPr bwMode="auto">
          <a:xfrm>
            <a:off x="488776" y="620688"/>
            <a:ext cx="7467600" cy="4800600"/>
          </a:xfrm>
          <a:prstGeom prst="rect">
            <a:avLst/>
          </a:prstGeom>
          <a:noFill/>
          <a:ln w="9525">
            <a:noFill/>
            <a:miter lim="800000"/>
            <a:headEnd/>
            <a:tailEnd/>
          </a:ln>
          <a:effectLst/>
        </p:spPr>
        <p:txBody>
          <a:bodyPr/>
          <a:lstStyle/>
          <a:p>
            <a:pPr marL="342900" indent="-342900" algn="l">
              <a:lnSpc>
                <a:spcPct val="120000"/>
              </a:lnSpc>
              <a:spcBef>
                <a:spcPct val="20000"/>
              </a:spcBef>
            </a:pPr>
            <a:r>
              <a:rPr lang="en-US" sz="1200" b="0">
                <a:latin typeface="Calibri" pitchFamily="34" charset="0"/>
                <a:cs typeface="Calibri" pitchFamily="34" charset="0"/>
              </a:rPr>
              <a:t>Diâmetro 2.301     km </a:t>
            </a:r>
          </a:p>
          <a:p>
            <a:pPr marL="342900" indent="-342900" algn="l">
              <a:lnSpc>
                <a:spcPct val="120000"/>
              </a:lnSpc>
              <a:spcBef>
                <a:spcPct val="20000"/>
              </a:spcBef>
            </a:pPr>
            <a:r>
              <a:rPr lang="en-US" sz="1200" b="0">
                <a:latin typeface="Calibri" pitchFamily="34" charset="0"/>
                <a:cs typeface="Calibri" pitchFamily="34" charset="0"/>
              </a:rPr>
              <a:t>Massa 0,002 x Terra</a:t>
            </a:r>
          </a:p>
          <a:p>
            <a:pPr marL="342900" indent="-342900" algn="l">
              <a:lnSpc>
                <a:spcPct val="120000"/>
              </a:lnSpc>
              <a:spcBef>
                <a:spcPct val="20000"/>
              </a:spcBef>
            </a:pPr>
            <a:r>
              <a:rPr lang="en-US" sz="1200" b="0">
                <a:latin typeface="Calibri" pitchFamily="34" charset="0"/>
                <a:cs typeface="Calibri" pitchFamily="34" charset="0"/>
              </a:rPr>
              <a:t>Densidade 1,750   kg/m</a:t>
            </a:r>
            <a:r>
              <a:rPr lang="en-US" sz="1200" b="0" baseline="30000">
                <a:latin typeface="Calibri" pitchFamily="34" charset="0"/>
                <a:cs typeface="Calibri" pitchFamily="34" charset="0"/>
              </a:rPr>
              <a:t>3 </a:t>
            </a:r>
            <a:endParaRPr lang="en-US" sz="1200" b="0">
              <a:latin typeface="Calibri" pitchFamily="34" charset="0"/>
              <a:cs typeface="Calibri" pitchFamily="34" charset="0"/>
            </a:endParaRPr>
          </a:p>
          <a:p>
            <a:pPr marL="342900" indent="-342900" algn="l">
              <a:lnSpc>
                <a:spcPct val="120000"/>
              </a:lnSpc>
              <a:spcBef>
                <a:spcPct val="20000"/>
              </a:spcBef>
            </a:pPr>
            <a:r>
              <a:rPr lang="en-US" sz="1200" b="0">
                <a:latin typeface="Calibri" pitchFamily="34" charset="0"/>
                <a:cs typeface="Calibri" pitchFamily="34" charset="0"/>
              </a:rPr>
              <a:t>Núcleo de rocha ?</a:t>
            </a:r>
          </a:p>
          <a:p>
            <a:pPr marL="342900" indent="-342900" algn="l">
              <a:lnSpc>
                <a:spcPct val="120000"/>
              </a:lnSpc>
              <a:spcBef>
                <a:spcPct val="20000"/>
              </a:spcBef>
            </a:pPr>
            <a:r>
              <a:rPr lang="en-US" sz="1200" b="0">
                <a:latin typeface="Calibri" pitchFamily="34" charset="0"/>
                <a:cs typeface="Calibri" pitchFamily="34" charset="0"/>
              </a:rPr>
              <a:t>Manto de gelo</a:t>
            </a:r>
          </a:p>
          <a:p>
            <a:pPr marL="342900" indent="-342900" algn="l">
              <a:lnSpc>
                <a:spcPct val="120000"/>
              </a:lnSpc>
              <a:spcBef>
                <a:spcPct val="20000"/>
              </a:spcBef>
            </a:pPr>
            <a:r>
              <a:rPr lang="en-US" sz="1200" b="0">
                <a:latin typeface="Calibri" pitchFamily="34" charset="0"/>
                <a:cs typeface="Calibri" pitchFamily="34" charset="0"/>
              </a:rPr>
              <a:t>Atmosfera – gelo derretido (CO e CH</a:t>
            </a:r>
            <a:r>
              <a:rPr lang="en-US" sz="1200" b="0" baseline="-25000">
                <a:latin typeface="Calibri" pitchFamily="34" charset="0"/>
                <a:cs typeface="Calibri" pitchFamily="34" charset="0"/>
              </a:rPr>
              <a:t>4</a:t>
            </a:r>
            <a:r>
              <a:rPr lang="en-US" sz="1200" b="0">
                <a:latin typeface="Calibri" pitchFamily="34" charset="0"/>
                <a:cs typeface="Calibri" pitchFamily="34" charset="0"/>
              </a:rPr>
              <a:t>)</a:t>
            </a:r>
          </a:p>
          <a:p>
            <a:pPr marL="342900" indent="-342900" algn="l">
              <a:lnSpc>
                <a:spcPct val="120000"/>
              </a:lnSpc>
              <a:spcBef>
                <a:spcPct val="20000"/>
              </a:spcBef>
            </a:pPr>
            <a:r>
              <a:rPr lang="en-US" sz="1200" b="0">
                <a:latin typeface="Calibri" pitchFamily="34" charset="0"/>
                <a:cs typeface="Calibri" pitchFamily="34" charset="0"/>
              </a:rPr>
              <a:t>1 lua</a:t>
            </a:r>
          </a:p>
          <a:p>
            <a:pPr marL="342900" indent="-342900" algn="l">
              <a:lnSpc>
                <a:spcPct val="120000"/>
              </a:lnSpc>
              <a:spcBef>
                <a:spcPct val="20000"/>
              </a:spcBef>
            </a:pPr>
            <a:r>
              <a:rPr lang="en-US" sz="1200" b="0">
                <a:latin typeface="Calibri" pitchFamily="34" charset="0"/>
                <a:cs typeface="Calibri" pitchFamily="34" charset="0"/>
              </a:rPr>
              <a:t>Inclinação do eixo 29</a:t>
            </a:r>
            <a:r>
              <a:rPr lang="en-US" sz="1200" b="0" baseline="30000">
                <a:latin typeface="Calibri" pitchFamily="34" charset="0"/>
                <a:cs typeface="Calibri" pitchFamily="34" charset="0"/>
              </a:rPr>
              <a:t>o</a:t>
            </a:r>
            <a:r>
              <a:rPr lang="en-US" sz="1200" b="0">
                <a:latin typeface="Calibri" pitchFamily="34" charset="0"/>
                <a:cs typeface="Calibri" pitchFamily="34" charset="0"/>
              </a:rPr>
              <a:t> 36" </a:t>
            </a:r>
          </a:p>
          <a:p>
            <a:pPr marL="342900" indent="-342900" algn="l">
              <a:lnSpc>
                <a:spcPct val="120000"/>
              </a:lnSpc>
              <a:spcBef>
                <a:spcPct val="20000"/>
              </a:spcBef>
            </a:pPr>
            <a:r>
              <a:rPr lang="en-US" sz="1200" b="0">
                <a:latin typeface="Calibri" pitchFamily="34" charset="0"/>
                <a:cs typeface="Calibri" pitchFamily="34" charset="0"/>
              </a:rPr>
              <a:t>Gravidade 0,06 x Terra</a:t>
            </a:r>
          </a:p>
          <a:p>
            <a:pPr marL="342900" indent="-342900" algn="l">
              <a:lnSpc>
                <a:spcPct val="120000"/>
              </a:lnSpc>
              <a:spcBef>
                <a:spcPct val="20000"/>
              </a:spcBef>
            </a:pPr>
            <a:r>
              <a:rPr lang="en-US" sz="1200" b="0">
                <a:latin typeface="Calibri" pitchFamily="34" charset="0"/>
                <a:cs typeface="Calibri" pitchFamily="34" charset="0"/>
              </a:rPr>
              <a:t>Período de rotação – 6,4 dias</a:t>
            </a:r>
          </a:p>
          <a:p>
            <a:pPr marL="342900" indent="-342900" algn="l">
              <a:lnSpc>
                <a:spcPct val="120000"/>
              </a:lnSpc>
              <a:spcBef>
                <a:spcPct val="20000"/>
              </a:spcBef>
            </a:pPr>
            <a:r>
              <a:rPr lang="en-US" sz="1200" b="0">
                <a:latin typeface="Calibri" pitchFamily="34" charset="0"/>
                <a:cs typeface="Calibri" pitchFamily="34" charset="0"/>
              </a:rPr>
              <a:t>Temperatura na superfície  -229 </a:t>
            </a:r>
            <a:r>
              <a:rPr lang="en-US" sz="1200" b="0" baseline="30000">
                <a:latin typeface="Calibri" pitchFamily="34" charset="0"/>
                <a:cs typeface="Calibri" pitchFamily="34" charset="0"/>
              </a:rPr>
              <a:t>o</a:t>
            </a:r>
            <a:r>
              <a:rPr lang="en-US" sz="1200" b="0">
                <a:latin typeface="Calibri" pitchFamily="34" charset="0"/>
                <a:cs typeface="Calibri" pitchFamily="34" charset="0"/>
              </a:rPr>
              <a:t> C</a:t>
            </a:r>
          </a:p>
        </p:txBody>
      </p:sp>
      <p:pic>
        <p:nvPicPr>
          <p:cNvPr id="319494" name="Picture 6" descr="pluto"/>
          <p:cNvPicPr>
            <a:picLocks noChangeAspect="1" noChangeArrowheads="1"/>
          </p:cNvPicPr>
          <p:nvPr/>
        </p:nvPicPr>
        <p:blipFill>
          <a:blip r:embed="rId2" cstate="print"/>
          <a:srcRect/>
          <a:stretch>
            <a:fillRect/>
          </a:stretch>
        </p:blipFill>
        <p:spPr bwMode="auto">
          <a:xfrm>
            <a:off x="5651500" y="2997200"/>
            <a:ext cx="3121025" cy="3027363"/>
          </a:xfrm>
          <a:prstGeom prst="rect">
            <a:avLst/>
          </a:prstGeom>
          <a:noFill/>
        </p:spPr>
      </p:pic>
      <p:pic>
        <p:nvPicPr>
          <p:cNvPr id="319495" name="Picture 7" descr="pluto_cutbk_claudia"/>
          <p:cNvPicPr>
            <a:picLocks noChangeAspect="1" noChangeArrowheads="1"/>
          </p:cNvPicPr>
          <p:nvPr/>
        </p:nvPicPr>
        <p:blipFill>
          <a:blip r:embed="rId3" cstate="print"/>
          <a:srcRect/>
          <a:stretch>
            <a:fillRect/>
          </a:stretch>
        </p:blipFill>
        <p:spPr bwMode="auto">
          <a:xfrm>
            <a:off x="5292725" y="260350"/>
            <a:ext cx="3681413" cy="2249488"/>
          </a:xfrm>
          <a:prstGeom prst="rect">
            <a:avLst/>
          </a:prstGeom>
          <a:noFill/>
        </p:spPr>
      </p:pic>
      <p:sp>
        <p:nvSpPr>
          <p:cNvPr id="319496" name="Rectangle 8"/>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19497" name="Rectangle 9"/>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ChangeArrowheads="1"/>
          </p:cNvSpPr>
          <p:nvPr/>
        </p:nvSpPr>
        <p:spPr bwMode="auto">
          <a:xfrm>
            <a:off x="179388" y="260648"/>
            <a:ext cx="3744912" cy="2923877"/>
          </a:xfrm>
          <a:prstGeom prst="rect">
            <a:avLst/>
          </a:prstGeom>
          <a:noFill/>
          <a:ln w="9525" algn="ctr">
            <a:noFill/>
            <a:miter lim="800000"/>
            <a:headEnd/>
            <a:tailEnd/>
          </a:ln>
          <a:effectLst/>
        </p:spPr>
        <p:txBody>
          <a:bodyPr anchor="ctr">
            <a:spAutoFit/>
          </a:bodyPr>
          <a:lstStyle/>
          <a:p>
            <a:pPr algn="l"/>
            <a:r>
              <a:rPr lang="pt-BR" sz="2000" b="0">
                <a:latin typeface="Calibri" pitchFamily="34" charset="0"/>
                <a:cs typeface="Calibri" pitchFamily="34" charset="0"/>
              </a:rPr>
              <a:t>Cometas</a:t>
            </a:r>
          </a:p>
          <a:p>
            <a:pPr algn="l"/>
            <a:endParaRPr lang="pt-BR" sz="2000" b="0">
              <a:latin typeface="Calibri" pitchFamily="34" charset="0"/>
              <a:cs typeface="Calibri" pitchFamily="34" charset="0"/>
            </a:endParaRPr>
          </a:p>
          <a:p>
            <a:pPr algn="l"/>
            <a:r>
              <a:rPr lang="pt-BR" sz="1800" b="0">
                <a:latin typeface="Calibri" pitchFamily="34" charset="0"/>
                <a:cs typeface="Calibri" pitchFamily="34" charset="0"/>
              </a:rPr>
              <a:t>compostos por gelo de H</a:t>
            </a:r>
            <a:r>
              <a:rPr lang="pt-BR" sz="1800" b="0" baseline="-25000">
                <a:latin typeface="Calibri" pitchFamily="34" charset="0"/>
                <a:cs typeface="Calibri" pitchFamily="34" charset="0"/>
              </a:rPr>
              <a:t>2</a:t>
            </a:r>
            <a:r>
              <a:rPr lang="pt-BR" sz="1800" b="0">
                <a:latin typeface="Calibri" pitchFamily="34" charset="0"/>
                <a:cs typeface="Calibri" pitchFamily="34" charset="0"/>
              </a:rPr>
              <a:t>O,</a:t>
            </a:r>
          </a:p>
          <a:p>
            <a:pPr algn="l"/>
            <a:r>
              <a:rPr lang="pt-BR" sz="1800" b="0">
                <a:latin typeface="Calibri" pitchFamily="34" charset="0"/>
                <a:cs typeface="Calibri" pitchFamily="34" charset="0"/>
              </a:rPr>
              <a:t>CO</a:t>
            </a:r>
            <a:r>
              <a:rPr lang="pt-BR" sz="1800" b="0" baseline="-25000">
                <a:latin typeface="Calibri" pitchFamily="34" charset="0"/>
                <a:cs typeface="Calibri" pitchFamily="34" charset="0"/>
              </a:rPr>
              <a:t>2</a:t>
            </a:r>
            <a:r>
              <a:rPr lang="pt-BR" sz="1800" b="0">
                <a:latin typeface="Calibri" pitchFamily="34" charset="0"/>
                <a:cs typeface="Calibri" pitchFamily="34" charset="0"/>
              </a:rPr>
              <a:t> e poeira</a:t>
            </a:r>
          </a:p>
          <a:p>
            <a:pPr algn="l"/>
            <a:endParaRPr lang="pt-BR" sz="1800" b="0">
              <a:latin typeface="Calibri" pitchFamily="34" charset="0"/>
              <a:cs typeface="Calibri" pitchFamily="34" charset="0"/>
            </a:endParaRPr>
          </a:p>
          <a:p>
            <a:pPr algn="l"/>
            <a:r>
              <a:rPr lang="pt-BR" sz="1800" b="0">
                <a:latin typeface="Calibri" pitchFamily="34" charset="0"/>
                <a:cs typeface="Calibri" pitchFamily="34" charset="0"/>
              </a:rPr>
              <a:t>origem na periferia do Sistema Solar </a:t>
            </a:r>
          </a:p>
          <a:p>
            <a:pPr algn="l"/>
            <a:endParaRPr lang="pt-BR" sz="1800" b="0">
              <a:latin typeface="Calibri" pitchFamily="34" charset="0"/>
              <a:cs typeface="Calibri" pitchFamily="34" charset="0"/>
            </a:endParaRPr>
          </a:p>
          <a:p>
            <a:pPr algn="l"/>
            <a:endParaRPr lang="pt-BR" sz="1800" b="0">
              <a:latin typeface="Calibri" pitchFamily="34" charset="0"/>
              <a:cs typeface="Calibri" pitchFamily="34" charset="0"/>
            </a:endParaRPr>
          </a:p>
          <a:p>
            <a:pPr algn="l"/>
            <a:endParaRPr lang="pt-BR" sz="1800" b="0">
              <a:latin typeface="Calibri" pitchFamily="34" charset="0"/>
              <a:cs typeface="Calibri" pitchFamily="34" charset="0"/>
            </a:endParaRPr>
          </a:p>
          <a:p>
            <a:pPr algn="l"/>
            <a:endParaRPr lang="pt-BR" sz="1800" b="0">
              <a:latin typeface="Calibri" pitchFamily="34" charset="0"/>
              <a:cs typeface="Calibri" pitchFamily="34" charset="0"/>
            </a:endParaRPr>
          </a:p>
        </p:txBody>
      </p:sp>
      <p:sp>
        <p:nvSpPr>
          <p:cNvPr id="347142" name="Rectangle 6"/>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47143" name="Rectangle 7"/>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347145" name="Picture 9" descr="File:Comet-Hale-Bopp-29-03-1997 hires adj.jpg">
            <a:hlinkClick r:id="rId2"/>
          </p:cNvPr>
          <p:cNvPicPr>
            <a:picLocks noChangeAspect="1" noChangeArrowheads="1"/>
          </p:cNvPicPr>
          <p:nvPr/>
        </p:nvPicPr>
        <p:blipFill>
          <a:blip r:embed="rId3" cstate="print"/>
          <a:srcRect/>
          <a:stretch>
            <a:fillRect/>
          </a:stretch>
        </p:blipFill>
        <p:spPr bwMode="auto">
          <a:xfrm>
            <a:off x="5843302" y="549276"/>
            <a:ext cx="2966181" cy="3868932"/>
          </a:xfrm>
          <a:prstGeom prst="rect">
            <a:avLst/>
          </a:prstGeom>
          <a:noFill/>
        </p:spPr>
      </p:pic>
      <p:sp>
        <p:nvSpPr>
          <p:cNvPr id="347146" name="Rectangle 10"/>
          <p:cNvSpPr>
            <a:spLocks noChangeArrowheads="1"/>
          </p:cNvSpPr>
          <p:nvPr/>
        </p:nvSpPr>
        <p:spPr bwMode="auto">
          <a:xfrm rot="-5400000">
            <a:off x="6867083" y="2481928"/>
            <a:ext cx="4208203" cy="246221"/>
          </a:xfrm>
          <a:prstGeom prst="rect">
            <a:avLst/>
          </a:prstGeom>
          <a:noFill/>
          <a:ln w="9525" algn="ctr">
            <a:noFill/>
            <a:miter lim="800000"/>
            <a:headEnd/>
            <a:tailEnd/>
          </a:ln>
          <a:effectLst/>
        </p:spPr>
        <p:txBody>
          <a:bodyPr wrap="none">
            <a:spAutoFit/>
          </a:bodyPr>
          <a:lstStyle/>
          <a:p>
            <a:r>
              <a:rPr lang="en-US" sz="1000" b="0"/>
              <a:t>http://en.wikipedia.org/wiki/File:Comet-Hale-Bopp-29-03-1997_hires_adj.jpg</a:t>
            </a:r>
          </a:p>
        </p:txBody>
      </p:sp>
      <p:pic>
        <p:nvPicPr>
          <p:cNvPr id="4098" name="Picture 2" descr="Resultado de imagem para organic compounds in come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878" y="2240179"/>
            <a:ext cx="5637250" cy="4356057"/>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5785975" y="4509120"/>
            <a:ext cx="2242409" cy="338554"/>
          </a:xfrm>
          <a:prstGeom prst="rect">
            <a:avLst/>
          </a:prstGeom>
        </p:spPr>
        <p:txBody>
          <a:bodyPr wrap="none">
            <a:spAutoFit/>
          </a:bodyPr>
          <a:lstStyle/>
          <a:p>
            <a:r>
              <a:rPr lang="pt-BR" b="0">
                <a:latin typeface="Calibri" pitchFamily="34" charset="0"/>
                <a:cs typeface="Calibri" pitchFamily="34" charset="0"/>
              </a:rPr>
              <a:t>cometa Hale-Bopp, 1997</a:t>
            </a:r>
            <a:endParaRPr lang="pt-B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7" name="Rectangle 3"/>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349188" name="Rectangle 4"/>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6146" name="Picture 2" descr="Resultado de imagem para comet lan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04664"/>
            <a:ext cx="8856984" cy="5904656"/>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4932040" y="406405"/>
            <a:ext cx="4240328" cy="646331"/>
          </a:xfrm>
          <a:prstGeom prst="rect">
            <a:avLst/>
          </a:prstGeom>
        </p:spPr>
        <p:txBody>
          <a:bodyPr wrap="none">
            <a:spAutoFit/>
          </a:bodyPr>
          <a:lstStyle/>
          <a:p>
            <a:pPr algn="l"/>
            <a:r>
              <a:rPr lang="pt-BR" sz="1800" b="0">
                <a:solidFill>
                  <a:schemeClr val="bg1"/>
                </a:solidFill>
                <a:latin typeface="Calibri" pitchFamily="34" charset="0"/>
                <a:cs typeface="Calibri" pitchFamily="34" charset="0"/>
              </a:rPr>
              <a:t>em 2014 a sonda Rosetta (ESA) pousou no </a:t>
            </a:r>
          </a:p>
          <a:p>
            <a:pPr algn="l"/>
            <a:r>
              <a:rPr lang="pt-BR" sz="1800" b="0">
                <a:solidFill>
                  <a:schemeClr val="bg1"/>
                </a:solidFill>
                <a:latin typeface="Calibri" pitchFamily="34" charset="0"/>
                <a:cs typeface="Calibri" pitchFamily="34" charset="0"/>
              </a:rPr>
              <a:t>cometa 67P/Churyumov-Gerasimenko</a:t>
            </a:r>
            <a:endParaRPr lang="pt-BR" sz="1800">
              <a:solidFill>
                <a:schemeClr val="bg1"/>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8" name="Rectangle 4"/>
          <p:cNvSpPr>
            <a:spLocks noChangeArrowheads="1"/>
          </p:cNvSpPr>
          <p:nvPr/>
        </p:nvSpPr>
        <p:spPr bwMode="auto">
          <a:xfrm>
            <a:off x="251520" y="260648"/>
            <a:ext cx="8424863" cy="3083921"/>
          </a:xfrm>
          <a:prstGeom prst="rect">
            <a:avLst/>
          </a:prstGeom>
          <a:noFill/>
          <a:ln w="9525">
            <a:noFill/>
            <a:miter lim="800000"/>
            <a:headEnd/>
            <a:tailEnd/>
          </a:ln>
        </p:spPr>
        <p:txBody>
          <a:bodyPr anchor="b">
            <a:spAutoFit/>
          </a:bodyPr>
          <a:lstStyle/>
          <a:p>
            <a:pPr algn="l">
              <a:lnSpc>
                <a:spcPct val="120000"/>
              </a:lnSpc>
            </a:pPr>
            <a:r>
              <a:rPr lang="en-US" sz="1800" b="0" dirty="0" err="1">
                <a:solidFill>
                  <a:schemeClr val="tx2"/>
                </a:solidFill>
                <a:latin typeface="Calibri" pitchFamily="34" charset="0"/>
                <a:cs typeface="Calibri" pitchFamily="34" charset="0"/>
              </a:rPr>
              <a:t>Referências</a:t>
            </a:r>
            <a:r>
              <a:rPr lang="en-US" sz="1800" b="0" dirty="0">
                <a:solidFill>
                  <a:schemeClr val="tx2"/>
                </a:solidFill>
                <a:latin typeface="Calibri" pitchFamily="34" charset="0"/>
                <a:cs typeface="Calibri" pitchFamily="34" charset="0"/>
              </a:rPr>
              <a:t> </a:t>
            </a:r>
            <a:br>
              <a:rPr lang="en-US" sz="1800" b="0" dirty="0">
                <a:solidFill>
                  <a:schemeClr val="tx2"/>
                </a:solidFill>
                <a:latin typeface="Calibri" pitchFamily="34" charset="0"/>
                <a:cs typeface="Calibri" pitchFamily="34" charset="0"/>
              </a:rPr>
            </a:br>
            <a:r>
              <a:rPr lang="en-US" b="0">
                <a:solidFill>
                  <a:schemeClr val="tx2"/>
                </a:solidFill>
                <a:latin typeface="Calibri" pitchFamily="34" charset="0"/>
                <a:cs typeface="Calibri" pitchFamily="34" charset="0"/>
              </a:rPr>
              <a:t/>
            </a:r>
            <a:br>
              <a:rPr lang="en-US" b="0">
                <a:solidFill>
                  <a:schemeClr val="tx2"/>
                </a:solidFill>
                <a:latin typeface="Calibri" pitchFamily="34" charset="0"/>
                <a:cs typeface="Calibri" pitchFamily="34" charset="0"/>
              </a:rPr>
            </a:br>
            <a:r>
              <a:rPr lang="en-US" b="0">
                <a:solidFill>
                  <a:srgbClr val="0000FF"/>
                </a:solidFill>
                <a:latin typeface="Calibri" pitchFamily="34" charset="0"/>
                <a:cs typeface="Calibri" pitchFamily="34" charset="0"/>
              </a:rPr>
              <a:t>Young Sun, Early Earth and the Origins of Life, Gargaud et al (e-book disponível)</a:t>
            </a:r>
          </a:p>
          <a:p>
            <a:pPr algn="l">
              <a:lnSpc>
                <a:spcPct val="120000"/>
              </a:lnSpc>
            </a:pPr>
            <a:endParaRPr lang="en-US" b="0">
              <a:solidFill>
                <a:srgbClr val="0000FF"/>
              </a:solidFill>
              <a:latin typeface="Calibri" pitchFamily="34" charset="0"/>
              <a:cs typeface="Calibri" pitchFamily="34" charset="0"/>
            </a:endParaRPr>
          </a:p>
          <a:p>
            <a:pPr algn="l">
              <a:lnSpc>
                <a:spcPct val="120000"/>
              </a:lnSpc>
            </a:pPr>
            <a:r>
              <a:rPr lang="en-US" b="0">
                <a:solidFill>
                  <a:srgbClr val="0000FF"/>
                </a:solidFill>
                <a:latin typeface="Calibri" pitchFamily="34" charset="0"/>
                <a:cs typeface="Calibri" pitchFamily="34" charset="0"/>
              </a:rPr>
              <a:t>Langmuir </a:t>
            </a:r>
            <a:r>
              <a:rPr lang="en-US" b="0" dirty="0">
                <a:solidFill>
                  <a:srgbClr val="0000FF"/>
                </a:solidFill>
                <a:latin typeface="Calibri" pitchFamily="34" charset="0"/>
                <a:cs typeface="Calibri" pitchFamily="34" charset="0"/>
              </a:rPr>
              <a:t>e </a:t>
            </a:r>
            <a:r>
              <a:rPr lang="en-US" b="0" dirty="0" err="1">
                <a:solidFill>
                  <a:srgbClr val="0000FF"/>
                </a:solidFill>
                <a:latin typeface="Calibri" pitchFamily="34" charset="0"/>
                <a:cs typeface="Calibri" pitchFamily="34" charset="0"/>
              </a:rPr>
              <a:t>Broecker</a:t>
            </a:r>
            <a:r>
              <a:rPr lang="en-US" b="0" dirty="0">
                <a:solidFill>
                  <a:srgbClr val="0000FF"/>
                </a:solidFill>
                <a:latin typeface="Calibri" pitchFamily="34" charset="0"/>
                <a:cs typeface="Calibri" pitchFamily="34" charset="0"/>
              </a:rPr>
              <a:t>, 2011. How to build a habitable planet. Cap. 5</a:t>
            </a:r>
            <a:r>
              <a:rPr lang="en-US" b="0">
                <a:solidFill>
                  <a:srgbClr val="0000FF"/>
                </a:solidFill>
                <a:latin typeface="Calibri" pitchFamily="34" charset="0"/>
                <a:cs typeface="Calibri" pitchFamily="34" charset="0"/>
              </a:rPr>
              <a:t/>
            </a:r>
            <a:br>
              <a:rPr lang="en-US" b="0">
                <a:solidFill>
                  <a:srgbClr val="0000FF"/>
                </a:solidFill>
                <a:latin typeface="Calibri" pitchFamily="34" charset="0"/>
                <a:cs typeface="Calibri" pitchFamily="34" charset="0"/>
              </a:rPr>
            </a:br>
            <a:endParaRPr lang="en-US" b="0">
              <a:latin typeface="Calibri" pitchFamily="34" charset="0"/>
              <a:cs typeface="Calibri" pitchFamily="34" charset="0"/>
            </a:endParaRPr>
          </a:p>
          <a:p>
            <a:pPr algn="l">
              <a:lnSpc>
                <a:spcPct val="120000"/>
              </a:lnSpc>
            </a:pPr>
            <a:r>
              <a:rPr lang="en-US" b="0">
                <a:latin typeface="Calibri" pitchFamily="34" charset="0"/>
                <a:cs typeface="Calibri" pitchFamily="34" charset="0"/>
              </a:rPr>
              <a:t>Albarede</a:t>
            </a:r>
            <a:r>
              <a:rPr lang="en-US" b="0" dirty="0">
                <a:latin typeface="Calibri" pitchFamily="34" charset="0"/>
                <a:cs typeface="Calibri" pitchFamily="34" charset="0"/>
              </a:rPr>
              <a:t>, 2011. </a:t>
            </a:r>
            <a:r>
              <a:rPr lang="en-US" b="0" dirty="0" err="1">
                <a:latin typeface="Calibri" pitchFamily="34" charset="0"/>
                <a:cs typeface="Calibri" pitchFamily="34" charset="0"/>
              </a:rPr>
              <a:t>Geoquímica</a:t>
            </a:r>
            <a:r>
              <a:rPr lang="en-US" b="0" dirty="0">
                <a:latin typeface="Calibri" pitchFamily="34" charset="0"/>
                <a:cs typeface="Calibri" pitchFamily="34" charset="0"/>
              </a:rPr>
              <a:t>. </a:t>
            </a:r>
            <a:r>
              <a:rPr lang="en-US" b="0" dirty="0" err="1">
                <a:latin typeface="Calibri" pitchFamily="34" charset="0"/>
                <a:cs typeface="Calibri" pitchFamily="34" charset="0"/>
              </a:rPr>
              <a:t>Oficina</a:t>
            </a:r>
            <a:r>
              <a:rPr lang="en-US" b="0" dirty="0">
                <a:latin typeface="Calibri" pitchFamily="34" charset="0"/>
                <a:cs typeface="Calibri" pitchFamily="34" charset="0"/>
              </a:rPr>
              <a:t> de </a:t>
            </a:r>
            <a:r>
              <a:rPr lang="en-US" b="0" dirty="0" err="1">
                <a:latin typeface="Calibri" pitchFamily="34" charset="0"/>
                <a:cs typeface="Calibri" pitchFamily="34" charset="0"/>
              </a:rPr>
              <a:t>Textos</a:t>
            </a:r>
            <a:endParaRPr lang="en-US" b="0" dirty="0">
              <a:latin typeface="Calibri" pitchFamily="34" charset="0"/>
              <a:cs typeface="Calibri" pitchFamily="34" charset="0"/>
            </a:endParaRPr>
          </a:p>
          <a:p>
            <a:pPr algn="l">
              <a:lnSpc>
                <a:spcPct val="120000"/>
              </a:lnSpc>
            </a:pPr>
            <a:r>
              <a:rPr lang="en-US" b="0">
                <a:latin typeface="Calibri" pitchFamily="34" charset="0"/>
                <a:cs typeface="Calibri" pitchFamily="34" charset="0"/>
              </a:rPr>
              <a:t/>
            </a:r>
            <a:br>
              <a:rPr lang="en-US" b="0">
                <a:latin typeface="Calibri" pitchFamily="34" charset="0"/>
                <a:cs typeface="Calibri" pitchFamily="34" charset="0"/>
              </a:rPr>
            </a:br>
            <a:r>
              <a:rPr lang="en-US" b="0">
                <a:latin typeface="Calibri" pitchFamily="34" charset="0"/>
                <a:cs typeface="Calibri" pitchFamily="34" charset="0"/>
              </a:rPr>
              <a:t>http</a:t>
            </a:r>
            <a:r>
              <a:rPr lang="en-US" b="0" dirty="0">
                <a:latin typeface="Calibri" pitchFamily="34" charset="0"/>
                <a:cs typeface="Calibri" pitchFamily="34" charset="0"/>
              </a:rPr>
              <a:t>://solarsystem.nasa.gov</a:t>
            </a:r>
            <a:r>
              <a:rPr lang="en-US" b="0">
                <a:latin typeface="Calibri" pitchFamily="34" charset="0"/>
                <a:cs typeface="Calibri" pitchFamily="34" charset="0"/>
              </a:rPr>
              <a:t/>
            </a:r>
            <a:br>
              <a:rPr lang="en-US" b="0">
                <a:latin typeface="Calibri" pitchFamily="34" charset="0"/>
                <a:cs typeface="Calibri" pitchFamily="34" charset="0"/>
              </a:rPr>
            </a:br>
            <a:endParaRPr lang="pt-BR" b="0" dirty="0">
              <a:latin typeface="Calibri" pitchFamily="34" charset="0"/>
              <a:cs typeface="Calibri" pitchFamily="34" charset="0"/>
            </a:endParaRPr>
          </a:p>
        </p:txBody>
      </p:sp>
      <p:sp>
        <p:nvSpPr>
          <p:cNvPr id="277509" name="Rectangle 5"/>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277510" name="Rectangle 6"/>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0692" y="2276872"/>
            <a:ext cx="3225675" cy="4339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6" name="Rectangle 4"/>
          <p:cNvSpPr>
            <a:spLocks noChangeArrowheads="1"/>
          </p:cNvSpPr>
          <p:nvPr/>
        </p:nvSpPr>
        <p:spPr bwMode="auto">
          <a:xfrm>
            <a:off x="371475" y="260648"/>
            <a:ext cx="8016875" cy="1323439"/>
          </a:xfrm>
          <a:prstGeom prst="rect">
            <a:avLst/>
          </a:prstGeom>
          <a:noFill/>
          <a:ln w="9525" algn="ctr">
            <a:noFill/>
            <a:miter lim="800000"/>
            <a:headEnd/>
            <a:tailEnd/>
          </a:ln>
          <a:effectLst/>
        </p:spPr>
        <p:txBody>
          <a:bodyPr anchor="ctr">
            <a:spAutoFit/>
          </a:bodyPr>
          <a:lstStyle/>
          <a:p>
            <a:pPr algn="l"/>
            <a:r>
              <a:rPr lang="en-US" sz="2000" b="0" err="1">
                <a:latin typeface="Calibri" pitchFamily="34" charset="0"/>
                <a:cs typeface="Calibri" pitchFamily="34" charset="0"/>
              </a:rPr>
              <a:t>resfriamento</a:t>
            </a:r>
            <a:r>
              <a:rPr lang="en-US" sz="2000" b="0">
                <a:latin typeface="Calibri" pitchFamily="34" charset="0"/>
                <a:cs typeface="Calibri" pitchFamily="34" charset="0"/>
              </a:rPr>
              <a:t> e acresção </a:t>
            </a:r>
          </a:p>
          <a:p>
            <a:pPr algn="l"/>
            <a:r>
              <a:rPr lang="en-US" sz="2000" b="0">
                <a:latin typeface="Calibri" pitchFamily="34" charset="0"/>
                <a:cs typeface="Calibri" pitchFamily="34" charset="0"/>
              </a:rPr>
              <a:t>formação </a:t>
            </a:r>
            <a:r>
              <a:rPr lang="en-US" sz="2000" b="0" dirty="0">
                <a:latin typeface="Calibri" pitchFamily="34" charset="0"/>
                <a:cs typeface="Calibri" pitchFamily="34" charset="0"/>
              </a:rPr>
              <a:t>de </a:t>
            </a:r>
            <a:r>
              <a:rPr lang="en-US" sz="2000" b="0" dirty="0" err="1">
                <a:latin typeface="Calibri" pitchFamily="34" charset="0"/>
                <a:cs typeface="Calibri" pitchFamily="34" charset="0"/>
              </a:rPr>
              <a:t>grãos</a:t>
            </a:r>
            <a:r>
              <a:rPr lang="en-US" sz="2000" b="0" dirty="0">
                <a:latin typeface="Calibri" pitchFamily="34" charset="0"/>
                <a:cs typeface="Calibri" pitchFamily="34" charset="0"/>
              </a:rPr>
              <a:t> de </a:t>
            </a:r>
            <a:r>
              <a:rPr lang="en-US" sz="2000" b="0" dirty="0" err="1">
                <a:latin typeface="Calibri" pitchFamily="34" charset="0"/>
                <a:cs typeface="Calibri" pitchFamily="34" charset="0"/>
              </a:rPr>
              <a:t>poeira</a:t>
            </a:r>
            <a:r>
              <a:rPr lang="en-US" sz="2000" b="0" dirty="0">
                <a:latin typeface="Calibri" pitchFamily="34" charset="0"/>
                <a:cs typeface="Calibri" pitchFamily="34" charset="0"/>
              </a:rPr>
              <a:t> e </a:t>
            </a:r>
            <a:r>
              <a:rPr lang="en-US" sz="2000" b="0" dirty="0" err="1">
                <a:latin typeface="Calibri" pitchFamily="34" charset="0"/>
                <a:cs typeface="Calibri" pitchFamily="34" charset="0"/>
              </a:rPr>
              <a:t>gelo</a:t>
            </a:r>
            <a:endParaRPr lang="en-US" sz="2000" b="0" dirty="0">
              <a:latin typeface="Calibri" pitchFamily="34" charset="0"/>
              <a:cs typeface="Calibri" pitchFamily="34" charset="0"/>
            </a:endParaRPr>
          </a:p>
          <a:p>
            <a:pPr algn="l"/>
            <a:r>
              <a:rPr lang="en-US" sz="2000" b="0">
                <a:latin typeface="Calibri" pitchFamily="34" charset="0"/>
                <a:cs typeface="Calibri" pitchFamily="34" charset="0"/>
              </a:rPr>
              <a:t>colisões </a:t>
            </a:r>
            <a:r>
              <a:rPr lang="en-US" sz="2000" b="0" dirty="0">
                <a:latin typeface="Calibri" pitchFamily="34" charset="0"/>
                <a:cs typeface="Calibri" pitchFamily="34" charset="0"/>
              </a:rPr>
              <a:t>e </a:t>
            </a:r>
            <a:r>
              <a:rPr lang="en-US" sz="2000" b="0" dirty="0" err="1">
                <a:latin typeface="Calibri" pitchFamily="34" charset="0"/>
                <a:cs typeface="Calibri" pitchFamily="34" charset="0"/>
              </a:rPr>
              <a:t>formação</a:t>
            </a:r>
            <a:r>
              <a:rPr lang="en-US" sz="2000" b="0" dirty="0">
                <a:latin typeface="Calibri" pitchFamily="34" charset="0"/>
                <a:cs typeface="Calibri" pitchFamily="34" charset="0"/>
              </a:rPr>
              <a:t> de </a:t>
            </a:r>
            <a:r>
              <a:rPr lang="en-US" sz="2000" b="0" dirty="0" err="1">
                <a:latin typeface="Calibri" pitchFamily="34" charset="0"/>
                <a:cs typeface="Calibri" pitchFamily="34" charset="0"/>
              </a:rPr>
              <a:t>planitesimais</a:t>
            </a:r>
            <a:r>
              <a:rPr lang="en-US" sz="2000" b="0" dirty="0">
                <a:latin typeface="Calibri" pitchFamily="34" charset="0"/>
                <a:cs typeface="Calibri" pitchFamily="34" charset="0"/>
              </a:rPr>
              <a:t> (diam. ~10</a:t>
            </a:r>
            <a:r>
              <a:rPr lang="en-US" sz="2000" b="0" baseline="30000" dirty="0">
                <a:latin typeface="Calibri" pitchFamily="34" charset="0"/>
                <a:cs typeface="Calibri" pitchFamily="34" charset="0"/>
              </a:rPr>
              <a:t>3</a:t>
            </a:r>
            <a:r>
              <a:rPr lang="en-US" sz="2000" b="0" dirty="0">
                <a:latin typeface="Calibri" pitchFamily="34" charset="0"/>
                <a:cs typeface="Calibri" pitchFamily="34" charset="0"/>
              </a:rPr>
              <a:t> m)</a:t>
            </a:r>
          </a:p>
          <a:p>
            <a:pPr algn="l"/>
            <a:endParaRPr lang="pt-BR" sz="2000" b="0" dirty="0">
              <a:latin typeface="Calibri" pitchFamily="34" charset="0"/>
              <a:cs typeface="Calibri" pitchFamily="34" charset="0"/>
            </a:endParaRPr>
          </a:p>
        </p:txBody>
      </p:sp>
      <p:pic>
        <p:nvPicPr>
          <p:cNvPr id="289798" name="Picture 6" descr="protoplanetary_disk"/>
          <p:cNvPicPr>
            <a:picLocks noChangeAspect="1" noChangeArrowheads="1"/>
          </p:cNvPicPr>
          <p:nvPr/>
        </p:nvPicPr>
        <p:blipFill>
          <a:blip r:embed="rId2" cstate="print"/>
          <a:srcRect/>
          <a:stretch>
            <a:fillRect/>
          </a:stretch>
        </p:blipFill>
        <p:spPr bwMode="auto">
          <a:xfrm>
            <a:off x="683568" y="1340768"/>
            <a:ext cx="7732820" cy="5257329"/>
          </a:xfrm>
          <a:prstGeom prst="rect">
            <a:avLst/>
          </a:prstGeom>
          <a:noFill/>
        </p:spPr>
      </p:pic>
      <p:sp>
        <p:nvSpPr>
          <p:cNvPr id="289799" name="Rectangle 7"/>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289800" name="Rectangle 8"/>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9" name="Rectangle 7"/>
          <p:cNvSpPr>
            <a:spLocks noChangeArrowheads="1"/>
          </p:cNvSpPr>
          <p:nvPr/>
        </p:nvSpPr>
        <p:spPr bwMode="auto">
          <a:xfrm>
            <a:off x="0" y="6742113"/>
            <a:ext cx="9144000" cy="115887"/>
          </a:xfrm>
          <a:prstGeom prst="rect">
            <a:avLst/>
          </a:prstGeom>
          <a:solidFill>
            <a:schemeClr val="tx2"/>
          </a:solidFill>
          <a:ln w="9525">
            <a:noFill/>
            <a:miter lim="800000"/>
            <a:headEnd/>
            <a:tailEnd/>
          </a:ln>
          <a:effectLst/>
        </p:spPr>
        <p:txBody>
          <a:bodyPr wrap="none" anchor="ctr"/>
          <a:lstStyle/>
          <a:p>
            <a:endParaRPr lang="pt-BR"/>
          </a:p>
        </p:txBody>
      </p:sp>
      <p:sp>
        <p:nvSpPr>
          <p:cNvPr id="289800" name="Rectangle 8"/>
          <p:cNvSpPr>
            <a:spLocks noChangeArrowheads="1"/>
          </p:cNvSpPr>
          <p:nvPr/>
        </p:nvSpPr>
        <p:spPr bwMode="auto">
          <a:xfrm>
            <a:off x="4572000" y="6742113"/>
            <a:ext cx="4572000" cy="115887"/>
          </a:xfrm>
          <a:prstGeom prst="rect">
            <a:avLst/>
          </a:prstGeom>
          <a:solidFill>
            <a:schemeClr val="accent2"/>
          </a:solidFill>
          <a:ln w="9525">
            <a:noFill/>
            <a:miter lim="800000"/>
            <a:headEnd/>
            <a:tailEnd/>
          </a:ln>
          <a:effectLst/>
        </p:spPr>
        <p:txBody>
          <a:bodyPr wrap="none" anchor="ctr"/>
          <a:lstStyle/>
          <a:p>
            <a:endParaRPr lang="pt-BR"/>
          </a:p>
        </p:txBody>
      </p:sp>
      <p:sp>
        <p:nvSpPr>
          <p:cNvPr id="2" name="Retângulo 1"/>
          <p:cNvSpPr/>
          <p:nvPr/>
        </p:nvSpPr>
        <p:spPr>
          <a:xfrm rot="16200000">
            <a:off x="7186854" y="1658497"/>
            <a:ext cx="3216713" cy="276999"/>
          </a:xfrm>
          <a:prstGeom prst="rect">
            <a:avLst/>
          </a:prstGeom>
        </p:spPr>
        <p:txBody>
          <a:bodyPr wrap="none">
            <a:spAutoFit/>
          </a:bodyPr>
          <a:lstStyle/>
          <a:p>
            <a:r>
              <a:rPr lang="pt-BR" sz="1200" b="0"/>
              <a:t>http://faculty.ucr.edu/~krice/movies/tc3movie.gif</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96" y="2204865"/>
            <a:ext cx="6809970"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2" name="Picture 2" descr="http://faculty.ucr.edu/~krice/movies/tc3movi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89847" y="249957"/>
            <a:ext cx="3035028" cy="3035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735067"/>
      </p:ext>
    </p:extLst>
  </p:cSld>
  <p:clrMapOvr>
    <a:masterClrMapping/>
  </p:clrMapOvr>
  <p:timing>
    <p:tnLst>
      <p:par>
        <p:cTn id="1" dur="indefinite" restart="never" nodeType="tmRoot"/>
      </p:par>
    </p:tnLst>
  </p:timing>
</p:sld>
</file>

<file path=ppt/theme/theme1.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13791</TotalTime>
  <Words>1982</Words>
  <Application>Microsoft Office PowerPoint</Application>
  <PresentationFormat>Apresentação na tela (4:3)</PresentationFormat>
  <Paragraphs>362</Paragraphs>
  <Slides>74</Slides>
  <Notes>0</Notes>
  <HiddenSlides>0</HiddenSlides>
  <MMClips>0</MMClips>
  <ScaleCrop>false</ScaleCrop>
  <HeadingPairs>
    <vt:vector size="4" baseType="variant">
      <vt:variant>
        <vt:lpstr>Tema</vt:lpstr>
      </vt:variant>
      <vt:variant>
        <vt:i4>1</vt:i4>
      </vt:variant>
      <vt:variant>
        <vt:lpstr>Títulos de slides</vt:lpstr>
      </vt:variant>
      <vt:variant>
        <vt:i4>74</vt:i4>
      </vt:variant>
    </vt:vector>
  </HeadingPairs>
  <TitlesOfParts>
    <vt:vector size="75" baseType="lpstr">
      <vt:lpstr>Design padrão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usp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sem título</dc:title>
  <dc:creator>Fabio Ramos Dias de Andrade</dc:creator>
  <cp:lastModifiedBy>Fábio</cp:lastModifiedBy>
  <cp:revision>952</cp:revision>
  <dcterms:created xsi:type="dcterms:W3CDTF">2004-09-14T15:56:56Z</dcterms:created>
  <dcterms:modified xsi:type="dcterms:W3CDTF">2020-04-01T12:55:23Z</dcterms:modified>
</cp:coreProperties>
</file>