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70" r:id="rId2"/>
    <p:sldId id="318" r:id="rId3"/>
    <p:sldId id="313" r:id="rId4"/>
    <p:sldId id="271" r:id="rId5"/>
    <p:sldId id="284" r:id="rId6"/>
    <p:sldId id="272" r:id="rId7"/>
    <p:sldId id="319" r:id="rId8"/>
    <p:sldId id="320" r:id="rId9"/>
    <p:sldId id="321" r:id="rId10"/>
    <p:sldId id="322" r:id="rId11"/>
    <p:sldId id="278" r:id="rId12"/>
    <p:sldId id="279" r:id="rId13"/>
    <p:sldId id="283" r:id="rId14"/>
    <p:sldId id="290" r:id="rId15"/>
    <p:sldId id="316" r:id="rId16"/>
    <p:sldId id="282" r:id="rId17"/>
    <p:sldId id="291" r:id="rId18"/>
    <p:sldId id="292" r:id="rId19"/>
    <p:sldId id="328" r:id="rId20"/>
    <p:sldId id="293" r:id="rId21"/>
    <p:sldId id="294" r:id="rId22"/>
    <p:sldId id="308" r:id="rId23"/>
    <p:sldId id="298" r:id="rId24"/>
    <p:sldId id="299" r:id="rId25"/>
    <p:sldId id="329" r:id="rId26"/>
    <p:sldId id="300" r:id="rId27"/>
    <p:sldId id="301" r:id="rId28"/>
    <p:sldId id="330" r:id="rId29"/>
    <p:sldId id="302" r:id="rId30"/>
    <p:sldId id="303" r:id="rId31"/>
    <p:sldId id="304" r:id="rId32"/>
    <p:sldId id="305" r:id="rId33"/>
    <p:sldId id="309" r:id="rId34"/>
    <p:sldId id="310" r:id="rId35"/>
    <p:sldId id="311" r:id="rId36"/>
    <p:sldId id="323" r:id="rId37"/>
    <p:sldId id="324" r:id="rId38"/>
    <p:sldId id="325" r:id="rId39"/>
    <p:sldId id="326" r:id="rId40"/>
    <p:sldId id="327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40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E17B-BF72-4245-9EDE-4CDA31D0C359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C301E-A418-41B5-BC4B-C46B9E5FC38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8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28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0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31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22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56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0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3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3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01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4BCC-CE7B-4737-8DB5-FC66A713B0CA}" type="datetimeFigureOut">
              <a:rPr lang="pt-BR" smtClean="0"/>
              <a:t>29/02/2016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552F-16EA-4E55-9008-DE8F9418B95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73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15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6.png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6.png"/><Relationship Id="rId7" Type="http://schemas.openxmlformats.org/officeDocument/2006/relationships/image" Target="../media/image4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26.png"/><Relationship Id="rId4" Type="http://schemas.openxmlformats.org/officeDocument/2006/relationships/image" Target="../media/image4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238" y="404664"/>
            <a:ext cx="5308654" cy="195660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Junções pn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r>
              <a:rPr lang="pt-BR" sz="6000" b="1" dirty="0" smtClean="0">
                <a:solidFill>
                  <a:schemeClr val="bg1"/>
                </a:solidFill>
              </a:rPr>
              <a:t>sem Polarização</a:t>
            </a:r>
            <a:endParaRPr lang="pt-BR" sz="6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4950" y="2996952"/>
            <a:ext cx="537048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/>
              <a:t>J</a:t>
            </a:r>
            <a:r>
              <a:rPr lang="pt-BR" sz="2400" b="1" dirty="0" smtClean="0"/>
              <a:t>unção pn abrupta em equilibrio térmico</a:t>
            </a:r>
            <a:endParaRPr lang="pt-BR" sz="2400" b="1" dirty="0"/>
          </a:p>
        </p:txBody>
      </p:sp>
      <p:sp>
        <p:nvSpPr>
          <p:cNvPr id="9" name="Oval 8"/>
          <p:cNvSpPr/>
          <p:nvPr/>
        </p:nvSpPr>
        <p:spPr>
          <a:xfrm>
            <a:off x="414129" y="3064915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82339" y="3758174"/>
            <a:ext cx="3702900" cy="4690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do Campo Elétrico </a:t>
            </a:r>
            <a:endParaRPr lang="pt-BR" sz="2400" dirty="0"/>
          </a:p>
        </p:txBody>
      </p:sp>
      <p:sp>
        <p:nvSpPr>
          <p:cNvPr id="13" name="Oval 12"/>
          <p:cNvSpPr/>
          <p:nvPr/>
        </p:nvSpPr>
        <p:spPr>
          <a:xfrm>
            <a:off x="421721" y="3788768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899592" y="4466729"/>
            <a:ext cx="278204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do Potencial</a:t>
            </a:r>
            <a:endParaRPr lang="pt-BR" sz="2400" dirty="0"/>
          </a:p>
        </p:txBody>
      </p:sp>
      <p:sp>
        <p:nvSpPr>
          <p:cNvPr id="15" name="Oval 14"/>
          <p:cNvSpPr/>
          <p:nvPr/>
        </p:nvSpPr>
        <p:spPr>
          <a:xfrm>
            <a:off x="415785" y="4508848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901949" y="5258817"/>
            <a:ext cx="56862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pPr algn="l"/>
            <a:r>
              <a:rPr lang="pt-BR" sz="2400" dirty="0" smtClean="0"/>
              <a:t>Cálculo da Profundidade de Depleção (x</a:t>
            </a:r>
            <a:r>
              <a:rPr lang="pt-BR" sz="2400" baseline="-25000" dirty="0" smtClean="0"/>
              <a:t>do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sp>
        <p:nvSpPr>
          <p:cNvPr id="17" name="Oval 16"/>
          <p:cNvSpPr/>
          <p:nvPr/>
        </p:nvSpPr>
        <p:spPr>
          <a:xfrm>
            <a:off x="395536" y="5372944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01950" y="5919663"/>
            <a:ext cx="165382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pPr algn="l"/>
            <a:r>
              <a:rPr lang="pt-BR" sz="2400" dirty="0" smtClean="0"/>
              <a:t>Conclusão</a:t>
            </a:r>
            <a:endParaRPr lang="pt-BR" sz="2400" dirty="0"/>
          </a:p>
        </p:txBody>
      </p:sp>
      <p:sp>
        <p:nvSpPr>
          <p:cNvPr id="18" name="Oval 17"/>
          <p:cNvSpPr/>
          <p:nvPr/>
        </p:nvSpPr>
        <p:spPr>
          <a:xfrm>
            <a:off x="395536" y="6033790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1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727" y="116632"/>
            <a:ext cx="173336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25" y="1063769"/>
            <a:ext cx="5647950" cy="235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20272" y="3408346"/>
            <a:ext cx="653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Bandas de Energia nos Semicondutores </a:t>
            </a:r>
            <a:r>
              <a:rPr lang="pt-BR" b="1" i="1" dirty="0"/>
              <a:t>p </a:t>
            </a:r>
            <a:r>
              <a:rPr lang="pt-BR" b="1" dirty="0"/>
              <a:t>e </a:t>
            </a:r>
            <a:r>
              <a:rPr lang="pt-BR" b="1" i="1" dirty="0"/>
              <a:t>n</a:t>
            </a:r>
            <a:r>
              <a:rPr lang="pt-BR" b="1" dirty="0"/>
              <a:t>. </a:t>
            </a:r>
            <a:r>
              <a:rPr lang="pt-BR" b="1" dirty="0" smtClean="0"/>
              <a:t>-</a:t>
            </a:r>
            <a:r>
              <a:rPr lang="pt-BR" b="1" i="1" dirty="0" smtClean="0"/>
              <a:t> </a:t>
            </a:r>
            <a:r>
              <a:rPr lang="pt-BR" b="1" dirty="0"/>
              <a:t>Em Contato </a:t>
            </a:r>
            <a:r>
              <a:rPr lang="pt-BR" b="1" dirty="0" smtClean="0"/>
              <a:t>Íntimo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5274" y="3789040"/>
            <a:ext cx="7635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Na região </a:t>
            </a:r>
            <a:r>
              <a:rPr lang="pt-BR" b="1" dirty="0"/>
              <a:t>central, próxima à fronteira da junção, existem apenas as cargas ionizadas, </a:t>
            </a:r>
            <a:r>
              <a:rPr lang="pt-BR" b="1" dirty="0" smtClean="0"/>
              <a:t>também conhecidas </a:t>
            </a:r>
            <a:r>
              <a:rPr lang="pt-BR" b="1" dirty="0"/>
              <a:t>como cargas espaciais ou em depleção</a:t>
            </a:r>
            <a:r>
              <a:rPr lang="pt-BR" dirty="0"/>
              <a:t>, e, portanto, essa região é chamada </a:t>
            </a:r>
            <a:r>
              <a:rPr lang="pt-BR" dirty="0" smtClean="0"/>
              <a:t>de </a:t>
            </a:r>
            <a:r>
              <a:rPr lang="pt-BR" i="1" dirty="0" smtClean="0"/>
              <a:t>região </a:t>
            </a:r>
            <a:r>
              <a:rPr lang="pt-BR" i="1" dirty="0"/>
              <a:t>de depleção </a:t>
            </a:r>
            <a:r>
              <a:rPr lang="pt-BR" dirty="0"/>
              <a:t>ou de cargas espaciais.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520" y="386104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1"/>
          <p:cNvSpPr txBox="1"/>
          <p:nvPr/>
        </p:nvSpPr>
        <p:spPr>
          <a:xfrm>
            <a:off x="2682724" y="692696"/>
            <a:ext cx="936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</a:t>
            </a:r>
            <a:r>
              <a:rPr lang="pt-BR" b="1" dirty="0" smtClean="0"/>
              <a:t>ipo</a:t>
            </a:r>
            <a:r>
              <a:rPr lang="pt-BR" b="1" dirty="0" smtClean="0">
                <a:solidFill>
                  <a:srgbClr val="FF0000"/>
                </a:solidFill>
              </a:rPr>
              <a:t> 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1403484"/>
            <a:ext cx="936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tipo</a:t>
            </a:r>
            <a:r>
              <a:rPr lang="pt-BR" b="1" dirty="0" smtClean="0">
                <a:solidFill>
                  <a:srgbClr val="FF0000"/>
                </a:solidFill>
              </a:rPr>
              <a:t> n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274" y="4809926"/>
            <a:ext cx="7635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No ponto onde </a:t>
            </a:r>
            <a:r>
              <a:rPr lang="pt-BR" i="1" dirty="0"/>
              <a:t>E</a:t>
            </a:r>
            <a:r>
              <a:rPr lang="pt-BR" i="1" baseline="-25000" dirty="0"/>
              <a:t>F</a:t>
            </a:r>
            <a:r>
              <a:rPr lang="pt-BR" i="1" dirty="0"/>
              <a:t> = E</a:t>
            </a:r>
            <a:r>
              <a:rPr lang="pt-BR" i="1" baseline="-25000" dirty="0"/>
              <a:t>i</a:t>
            </a:r>
            <a:r>
              <a:rPr lang="pt-BR" dirty="0"/>
              <a:t>, isto é, onde o nível </a:t>
            </a:r>
            <a:r>
              <a:rPr lang="pt-BR" dirty="0" smtClean="0"/>
              <a:t>de Fermi </a:t>
            </a:r>
            <a:r>
              <a:rPr lang="pt-BR" dirty="0"/>
              <a:t>coincide com o intrínseco, pode-se considerar que o semicondutor possui </a:t>
            </a:r>
            <a:r>
              <a:rPr lang="pt-BR" dirty="0" smtClean="0"/>
              <a:t>apenas cargas </a:t>
            </a:r>
            <a:r>
              <a:rPr lang="pt-BR" dirty="0"/>
              <a:t>em depleção, não possuindo, consequentemente, cargas livres. </a:t>
            </a:r>
            <a:r>
              <a:rPr lang="pt-BR" b="1" dirty="0"/>
              <a:t>As correntes </a:t>
            </a:r>
            <a:r>
              <a:rPr lang="pt-BR" b="1" dirty="0" smtClean="0"/>
              <a:t>de difusão </a:t>
            </a:r>
            <a:r>
              <a:rPr lang="pt-BR" b="1" dirty="0"/>
              <a:t>e de deriva, de elétrons e de lacunas, através da junção estão representadas </a:t>
            </a:r>
            <a:r>
              <a:rPr lang="pt-BR" b="1" dirty="0" smtClean="0"/>
              <a:t>na figura , </a:t>
            </a:r>
            <a:r>
              <a:rPr lang="pt-BR" b="1" dirty="0"/>
              <a:t>lembrando-se que, em equilíbrio térmico, a somatória das quatro resulta </a:t>
            </a:r>
            <a:r>
              <a:rPr lang="pt-BR" b="1" dirty="0" smtClean="0"/>
              <a:t>em </a:t>
            </a:r>
            <a:r>
              <a:rPr lang="pt-BR" b="1" i="1" dirty="0" smtClean="0"/>
              <a:t>zero</a:t>
            </a:r>
            <a:r>
              <a:rPr lang="pt-BR" b="1" dirty="0"/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520" y="4881934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7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538" y="332656"/>
            <a:ext cx="7318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No equacionamento </a:t>
            </a:r>
            <a:r>
              <a:rPr lang="pt-BR" dirty="0"/>
              <a:t>matemático das </a:t>
            </a:r>
            <a:r>
              <a:rPr lang="pt-BR" dirty="0" smtClean="0"/>
              <a:t>junções, para </a:t>
            </a:r>
            <a:r>
              <a:rPr lang="pt-BR" dirty="0"/>
              <a:t>que a estatística de </a:t>
            </a:r>
            <a:r>
              <a:rPr lang="pt-BR" dirty="0" smtClean="0"/>
              <a:t>Maxwell-Boltzmann seja </a:t>
            </a:r>
            <a:r>
              <a:rPr lang="pt-BR" dirty="0"/>
              <a:t>perfeitamente válida, há necessidade de certa idealização do sistema físico.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3522" y="437445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758544" y="1268760"/>
            <a:ext cx="7318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Uma </a:t>
            </a:r>
            <a:r>
              <a:rPr lang="pt-BR" b="1" dirty="0" smtClean="0">
                <a:solidFill>
                  <a:srgbClr val="FF0000"/>
                </a:solidFill>
              </a:rPr>
              <a:t>junção </a:t>
            </a:r>
            <a:r>
              <a:rPr lang="pt-BR" b="1" dirty="0">
                <a:solidFill>
                  <a:srgbClr val="FF0000"/>
                </a:solidFill>
              </a:rPr>
              <a:t>pn idealizada </a:t>
            </a:r>
            <a:r>
              <a:rPr lang="pt-BR" dirty="0"/>
              <a:t>é conhecida como </a:t>
            </a:r>
            <a:r>
              <a:rPr lang="pt-BR" b="1" dirty="0">
                <a:solidFill>
                  <a:srgbClr val="FF0000"/>
                </a:solidFill>
              </a:rPr>
              <a:t>junção abrupta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</a:t>
            </a:r>
            <a:r>
              <a:rPr lang="pt-BR" b="1" dirty="0">
                <a:solidFill>
                  <a:srgbClr val="FF0000"/>
                </a:solidFill>
              </a:rPr>
              <a:t>junção abrupta </a:t>
            </a:r>
            <a:r>
              <a:rPr lang="pt-BR" dirty="0"/>
              <a:t>é composta pelo contato íntimo entre </a:t>
            </a:r>
            <a:r>
              <a:rPr lang="pt-BR" b="1" dirty="0">
                <a:solidFill>
                  <a:srgbClr val="FF0000"/>
                </a:solidFill>
              </a:rPr>
              <a:t>dois cristais semicondutores dopados, p e n</a:t>
            </a:r>
            <a:r>
              <a:rPr lang="pt-BR" dirty="0"/>
              <a:t>, possuindo </a:t>
            </a:r>
            <a:r>
              <a:rPr lang="pt-BR" b="1" dirty="0">
                <a:solidFill>
                  <a:srgbClr val="FF0000"/>
                </a:solidFill>
              </a:rPr>
              <a:t>concentrações perfeitamente homogêneas de </a:t>
            </a:r>
            <a:r>
              <a:rPr lang="pt-BR" b="1" dirty="0" smtClean="0">
                <a:solidFill>
                  <a:srgbClr val="FF0000"/>
                </a:solidFill>
              </a:rPr>
              <a:t>dopantes </a:t>
            </a:r>
            <a:r>
              <a:rPr lang="pt-BR" dirty="0" smtClean="0"/>
              <a:t>e </a:t>
            </a:r>
            <a:r>
              <a:rPr lang="pt-BR" dirty="0"/>
              <a:t>separados, na fronteira, por uma região totalmente em depleção e com dimensão definida e constante, </a:t>
            </a:r>
            <a:r>
              <a:rPr lang="pt-BR" dirty="0" smtClean="0"/>
              <a:t>em equilíbrio </a:t>
            </a:r>
            <a:r>
              <a:rPr lang="pt-BR" dirty="0"/>
              <a:t>térmico</a:t>
            </a:r>
            <a:r>
              <a:rPr lang="pt-BR" dirty="0" smtClean="0"/>
              <a:t>. </a:t>
            </a:r>
            <a:r>
              <a:rPr lang="pt-BR" dirty="0"/>
              <a:t>Além disso, </a:t>
            </a:r>
            <a:r>
              <a:rPr lang="pt-BR" b="1" dirty="0">
                <a:solidFill>
                  <a:srgbClr val="FF0000"/>
                </a:solidFill>
              </a:rPr>
              <a:t>as concentrações de dopantes, nos lados p e n </a:t>
            </a:r>
            <a:r>
              <a:rPr lang="pt-BR" b="1" dirty="0" smtClean="0">
                <a:solidFill>
                  <a:srgbClr val="FF0000"/>
                </a:solidFill>
              </a:rPr>
              <a:t>saltam abruptamente </a:t>
            </a:r>
            <a:r>
              <a:rPr lang="pt-BR" b="1" dirty="0">
                <a:solidFill>
                  <a:srgbClr val="FF0000"/>
                </a:solidFill>
              </a:rPr>
              <a:t>de </a:t>
            </a:r>
            <a:r>
              <a:rPr lang="pt-BR" b="1" i="1" dirty="0">
                <a:solidFill>
                  <a:srgbClr val="FF0000"/>
                </a:solidFill>
              </a:rPr>
              <a:t>N</a:t>
            </a:r>
            <a:r>
              <a:rPr lang="pt-BR" b="1" i="1" baseline="-25000" dirty="0">
                <a:solidFill>
                  <a:srgbClr val="FF0000"/>
                </a:solidFill>
              </a:rPr>
              <a:t>a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para </a:t>
            </a:r>
            <a:r>
              <a:rPr lang="pt-BR" b="1" i="1" dirty="0">
                <a:solidFill>
                  <a:srgbClr val="FF0000"/>
                </a:solidFill>
              </a:rPr>
              <a:t>N</a:t>
            </a:r>
            <a:r>
              <a:rPr lang="pt-BR" b="1" i="1" baseline="-25000" dirty="0">
                <a:solidFill>
                  <a:srgbClr val="FF0000"/>
                </a:solidFill>
              </a:rPr>
              <a:t>d</a:t>
            </a:r>
            <a:r>
              <a:rPr lang="pt-BR" b="1" dirty="0">
                <a:solidFill>
                  <a:srgbClr val="FF0000"/>
                </a:solidFill>
              </a:rPr>
              <a:t>, respectivamente, na fronteira</a:t>
            </a:r>
            <a:r>
              <a:rPr lang="pt-BR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1373549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758544" y="5397023"/>
            <a:ext cx="7318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Uma junção </a:t>
            </a:r>
            <a:r>
              <a:rPr lang="pt-BR" b="1" dirty="0" smtClean="0">
                <a:solidFill>
                  <a:srgbClr val="FF0000"/>
                </a:solidFill>
              </a:rPr>
              <a:t>não abrupta </a:t>
            </a:r>
            <a:r>
              <a:rPr lang="pt-BR" b="1" dirty="0">
                <a:solidFill>
                  <a:srgbClr val="FF0000"/>
                </a:solidFill>
              </a:rPr>
              <a:t>é chamada de </a:t>
            </a:r>
            <a:r>
              <a:rPr lang="pt-BR" b="1" i="1" dirty="0">
                <a:solidFill>
                  <a:srgbClr val="FF0000"/>
                </a:solidFill>
              </a:rPr>
              <a:t>gradual</a:t>
            </a:r>
            <a:r>
              <a:rPr lang="pt-BR" dirty="0"/>
              <a:t>, característica típica de junções formadas por processos </a:t>
            </a:r>
            <a:r>
              <a:rPr lang="pt-BR" dirty="0" smtClean="0"/>
              <a:t>de difusão</a:t>
            </a:r>
            <a:r>
              <a:rPr lang="pt-BR" dirty="0"/>
              <a:t>. </a:t>
            </a:r>
            <a:r>
              <a:rPr lang="pt-BR" b="1" dirty="0">
                <a:solidFill>
                  <a:srgbClr val="FF0000"/>
                </a:solidFill>
              </a:rPr>
              <a:t>As expressões matemáticas para o cálculo de junções graduais podem </a:t>
            </a:r>
            <a:r>
              <a:rPr lang="pt-BR" b="1" dirty="0" smtClean="0">
                <a:solidFill>
                  <a:srgbClr val="FF0000"/>
                </a:solidFill>
              </a:rPr>
              <a:t>ser adaptadas </a:t>
            </a:r>
            <a:r>
              <a:rPr lang="pt-BR" b="1" dirty="0">
                <a:solidFill>
                  <a:srgbClr val="FF0000"/>
                </a:solidFill>
              </a:rPr>
              <a:t>do cálculo de junções abruptas e corrigidas empiricamente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5501812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3596233"/>
            <a:ext cx="40862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53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532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84" y="908720"/>
            <a:ext cx="5743033" cy="234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540" y="3573016"/>
            <a:ext cx="336627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Densidade Volumétrica de Cargas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2789" y="4283804"/>
            <a:ext cx="172743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Campo </a:t>
            </a:r>
            <a:r>
              <a:rPr lang="pt-BR" dirty="0" smtClean="0"/>
              <a:t>Elétrico</a:t>
            </a:r>
            <a:endParaRPr lang="pt-BR" dirty="0"/>
          </a:p>
        </p:txBody>
      </p:sp>
      <p:sp>
        <p:nvSpPr>
          <p:cNvPr id="15" name="TextBox 14"/>
          <p:cNvSpPr txBox="1"/>
          <p:nvPr/>
        </p:nvSpPr>
        <p:spPr>
          <a:xfrm>
            <a:off x="423019" y="5075892"/>
            <a:ext cx="117985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 smtClean="0"/>
              <a:t>Potencial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415181" y="5805264"/>
            <a:ext cx="27196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Profundidade de Depleção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9952" y="4221088"/>
            <a:ext cx="143076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Anexo 1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39952" y="4983559"/>
            <a:ext cx="143076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Anexo 2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39952" y="5703639"/>
            <a:ext cx="143076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Anexo 3</a:t>
            </a:r>
            <a:endParaRPr lang="pt-BR" sz="24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75856" y="4468470"/>
            <a:ext cx="57606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75856" y="5229200"/>
            <a:ext cx="57606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75856" y="5949280"/>
            <a:ext cx="57606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9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3848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538" y="2145050"/>
            <a:ext cx="73188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cristal semicondutor situado na região </a:t>
            </a:r>
            <a:r>
              <a:rPr lang="pt-BR" i="1" dirty="0"/>
              <a:t>neutra</a:t>
            </a:r>
            <a:r>
              <a:rPr lang="pt-BR" dirty="0"/>
              <a:t>,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-x</a:t>
            </a:r>
            <a:r>
              <a:rPr lang="pt-BR" b="1" i="1" baseline="-25000" dirty="0">
                <a:solidFill>
                  <a:srgbClr val="FF0000"/>
                </a:solidFill>
              </a:rPr>
              <a:t>po</a:t>
            </a:r>
            <a:r>
              <a:rPr lang="pt-BR" dirty="0"/>
              <a:t>, é do </a:t>
            </a:r>
            <a:r>
              <a:rPr lang="pt-BR" b="1" dirty="0">
                <a:solidFill>
                  <a:srgbClr val="FF0000"/>
                </a:solidFill>
              </a:rPr>
              <a:t>tipo p</a:t>
            </a:r>
            <a:r>
              <a:rPr lang="pt-BR" dirty="0"/>
              <a:t>, </a:t>
            </a:r>
            <a:r>
              <a:rPr lang="pt-BR" dirty="0" smtClean="0"/>
              <a:t>dopado homogeneamente</a:t>
            </a:r>
            <a:r>
              <a:rPr lang="pt-BR" dirty="0"/>
              <a:t>, com concentração de dopantes igual à </a:t>
            </a:r>
            <a:r>
              <a:rPr lang="pt-BR" b="1" i="1" dirty="0">
                <a:solidFill>
                  <a:srgbClr val="FF0000"/>
                </a:solidFill>
              </a:rPr>
              <a:t>N</a:t>
            </a:r>
            <a:r>
              <a:rPr lang="pt-BR" b="1" i="1" baseline="-25000" dirty="0">
                <a:solidFill>
                  <a:srgbClr val="FF0000"/>
                </a:solidFill>
              </a:rPr>
              <a:t>a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[cm</a:t>
            </a:r>
            <a:r>
              <a:rPr lang="pt-BR" b="1" baseline="30000" dirty="0">
                <a:solidFill>
                  <a:srgbClr val="FF0000"/>
                </a:solidFill>
              </a:rPr>
              <a:t>-3</a:t>
            </a:r>
            <a:r>
              <a:rPr lang="pt-BR" b="1" dirty="0">
                <a:solidFill>
                  <a:srgbClr val="FF0000"/>
                </a:solidFill>
              </a:rPr>
              <a:t>] </a:t>
            </a:r>
            <a:r>
              <a:rPr lang="pt-BR" dirty="0"/>
              <a:t>e com </a:t>
            </a:r>
            <a:r>
              <a:rPr lang="pt-BR" dirty="0" smtClean="0"/>
              <a:t>densidade volumétrica </a:t>
            </a:r>
            <a:r>
              <a:rPr lang="pt-BR" dirty="0"/>
              <a:t>de cargas </a:t>
            </a:r>
            <a:r>
              <a:rPr lang="el-GR" sz="3200" dirty="0" smtClean="0">
                <a:solidFill>
                  <a:srgbClr val="FF0000"/>
                </a:solidFill>
              </a:rPr>
              <a:t>ᵨ</a:t>
            </a:r>
            <a:r>
              <a:rPr lang="pt-BR" i="1" baseline="-25000" dirty="0" smtClean="0">
                <a:solidFill>
                  <a:srgbClr val="FF0000"/>
                </a:solidFill>
              </a:rPr>
              <a:t>p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>
                <a:solidFill>
                  <a:srgbClr val="FF0000"/>
                </a:solidFill>
              </a:rPr>
              <a:t>= 0</a:t>
            </a:r>
            <a:r>
              <a:rPr lang="pt-BR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3522" y="2249839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758544" y="3454549"/>
            <a:ext cx="73188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cristal semicondutor situado na região </a:t>
            </a:r>
            <a:r>
              <a:rPr lang="pt-BR" i="1" dirty="0"/>
              <a:t>neutra</a:t>
            </a:r>
            <a:r>
              <a:rPr lang="pt-BR" dirty="0"/>
              <a:t>,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>
                <a:solidFill>
                  <a:srgbClr val="FF0000"/>
                </a:solidFill>
              </a:rPr>
              <a:t>&gt;</a:t>
            </a:r>
            <a:r>
              <a:rPr lang="pt-BR" b="1" dirty="0" smtClean="0">
                <a:solidFill>
                  <a:srgbClr val="FF0000"/>
                </a:solidFill>
              </a:rPr>
              <a:t>= </a:t>
            </a:r>
            <a:r>
              <a:rPr lang="pt-BR" b="1" i="1" dirty="0">
                <a:solidFill>
                  <a:srgbClr val="FF0000"/>
                </a:solidFill>
              </a:rPr>
              <a:t>+</a:t>
            </a:r>
            <a:r>
              <a:rPr lang="pt-BR" b="1" i="1" dirty="0" smtClean="0">
                <a:solidFill>
                  <a:srgbClr val="FF0000"/>
                </a:solidFill>
              </a:rPr>
              <a:t>x</a:t>
            </a:r>
            <a:r>
              <a:rPr lang="pt-BR" b="1" i="1" baseline="-25000" dirty="0" smtClean="0">
                <a:solidFill>
                  <a:srgbClr val="FF0000"/>
                </a:solidFill>
              </a:rPr>
              <a:t>no</a:t>
            </a:r>
            <a:r>
              <a:rPr lang="pt-BR" dirty="0"/>
              <a:t>, é </a:t>
            </a:r>
            <a:r>
              <a:rPr lang="pt-BR" dirty="0">
                <a:solidFill>
                  <a:srgbClr val="FF0000"/>
                </a:solidFill>
              </a:rPr>
              <a:t>do tipo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 smtClean="0"/>
              <a:t>, dopado homogeneamente</a:t>
            </a:r>
            <a:r>
              <a:rPr lang="pt-BR" dirty="0"/>
              <a:t>, com concentração de dopantes igual à </a:t>
            </a:r>
            <a:r>
              <a:rPr lang="pt-BR" b="1" i="1" dirty="0" smtClean="0">
                <a:solidFill>
                  <a:srgbClr val="FF0000"/>
                </a:solidFill>
              </a:rPr>
              <a:t>N</a:t>
            </a:r>
            <a:r>
              <a:rPr lang="pt-BR" b="1" i="1" baseline="-25000" dirty="0" smtClean="0">
                <a:solidFill>
                  <a:srgbClr val="FF0000"/>
                </a:solidFill>
              </a:rPr>
              <a:t>d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[cm</a:t>
            </a:r>
            <a:r>
              <a:rPr lang="pt-BR" b="1" baseline="30000" dirty="0">
                <a:solidFill>
                  <a:srgbClr val="FF0000"/>
                </a:solidFill>
              </a:rPr>
              <a:t>-3</a:t>
            </a:r>
            <a:r>
              <a:rPr lang="pt-BR" dirty="0"/>
              <a:t>] e com </a:t>
            </a:r>
            <a:r>
              <a:rPr lang="pt-BR" dirty="0" smtClean="0"/>
              <a:t>densidade volumétrica </a:t>
            </a:r>
            <a:r>
              <a:rPr lang="pt-BR" dirty="0"/>
              <a:t>de cargas </a:t>
            </a:r>
            <a:r>
              <a:rPr lang="el-GR" sz="3200" dirty="0" smtClean="0">
                <a:solidFill>
                  <a:srgbClr val="FF0000"/>
                </a:solidFill>
              </a:rPr>
              <a:t>ᵨ</a:t>
            </a:r>
            <a:r>
              <a:rPr lang="pt-BR" i="1" baseline="-25000" dirty="0">
                <a:solidFill>
                  <a:srgbClr val="FF0000"/>
                </a:solidFill>
              </a:rPr>
              <a:t>n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>
                <a:solidFill>
                  <a:srgbClr val="FF0000"/>
                </a:solidFill>
              </a:rPr>
              <a:t>= 0</a:t>
            </a:r>
            <a:r>
              <a:rPr lang="pt-BR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355933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758544" y="4822701"/>
            <a:ext cx="73188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A região situada em </a:t>
            </a:r>
            <a:r>
              <a:rPr lang="pt-BR" b="1" i="1" dirty="0">
                <a:solidFill>
                  <a:srgbClr val="FF0000"/>
                </a:solidFill>
              </a:rPr>
              <a:t>-x</a:t>
            </a:r>
            <a:r>
              <a:rPr lang="pt-BR" b="1" i="1" baseline="-25000" dirty="0">
                <a:solidFill>
                  <a:srgbClr val="FF0000"/>
                </a:solidFill>
              </a:rPr>
              <a:t>po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&lt;=</a:t>
            </a:r>
            <a:r>
              <a:rPr lang="pt-BR" b="1" i="1" dirty="0" smtClean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+x</a:t>
            </a:r>
            <a:r>
              <a:rPr lang="pt-BR" b="1" i="1" baseline="-25000" dirty="0">
                <a:solidFill>
                  <a:srgbClr val="FF0000"/>
                </a:solidFill>
              </a:rPr>
              <a:t>no</a:t>
            </a:r>
            <a:r>
              <a:rPr lang="pt-BR" b="1" dirty="0">
                <a:solidFill>
                  <a:srgbClr val="FF0000"/>
                </a:solidFill>
              </a:rPr>
              <a:t>, chamada de </a:t>
            </a:r>
            <a:r>
              <a:rPr lang="pt-BR" b="1" i="1" dirty="0">
                <a:solidFill>
                  <a:srgbClr val="FF0000"/>
                </a:solidFill>
              </a:rPr>
              <a:t>transição</a:t>
            </a:r>
            <a:r>
              <a:rPr lang="pt-BR" b="1" dirty="0">
                <a:solidFill>
                  <a:srgbClr val="FF0000"/>
                </a:solidFill>
              </a:rPr>
              <a:t>, de </a:t>
            </a:r>
            <a:r>
              <a:rPr lang="pt-BR" b="1" i="1" dirty="0">
                <a:solidFill>
                  <a:srgbClr val="FF0000"/>
                </a:solidFill>
              </a:rPr>
              <a:t>depl</a:t>
            </a:r>
            <a:r>
              <a:rPr lang="pt-BR" i="1" dirty="0">
                <a:solidFill>
                  <a:srgbClr val="FF0000"/>
                </a:solidFill>
              </a:rPr>
              <a:t>eção</a:t>
            </a:r>
            <a:r>
              <a:rPr lang="pt-BR" i="1" dirty="0"/>
              <a:t> </a:t>
            </a:r>
            <a:r>
              <a:rPr lang="pt-BR" dirty="0"/>
              <a:t>ou </a:t>
            </a:r>
            <a:r>
              <a:rPr lang="pt-BR" dirty="0" smtClean="0"/>
              <a:t>de</a:t>
            </a:r>
            <a:r>
              <a:rPr lang="pt-BR" i="1" dirty="0" smtClean="0"/>
              <a:t>cargas </a:t>
            </a:r>
            <a:r>
              <a:rPr lang="pt-BR" i="1" dirty="0"/>
              <a:t>espaciais</a:t>
            </a:r>
            <a:r>
              <a:rPr lang="pt-BR" dirty="0"/>
              <a:t>, está totalmente em depleção e a densidade volumétrica de </a:t>
            </a:r>
            <a:r>
              <a:rPr lang="pt-BR" dirty="0" smtClean="0"/>
              <a:t>cargas vale </a:t>
            </a:r>
            <a:r>
              <a:rPr lang="el-GR" sz="2400" b="1" dirty="0" smtClean="0">
                <a:solidFill>
                  <a:srgbClr val="FF0000"/>
                </a:solidFill>
              </a:rPr>
              <a:t>ᵨ</a:t>
            </a:r>
            <a:r>
              <a:rPr lang="pt-BR" b="1" i="1" baseline="-25000" dirty="0" smtClean="0">
                <a:solidFill>
                  <a:srgbClr val="FF0000"/>
                </a:solidFill>
              </a:rPr>
              <a:t>+ </a:t>
            </a:r>
            <a:r>
              <a:rPr lang="pt-BR" b="1" i="1" dirty="0">
                <a:solidFill>
                  <a:srgbClr val="FF0000"/>
                </a:solidFill>
              </a:rPr>
              <a:t>= qNd </a:t>
            </a:r>
            <a:r>
              <a:rPr lang="pt-BR" dirty="0"/>
              <a:t>para </a:t>
            </a:r>
            <a:r>
              <a:rPr lang="pt-BR" b="1" i="1" dirty="0"/>
              <a:t>0 </a:t>
            </a:r>
            <a:r>
              <a:rPr lang="pt-BR" b="1" dirty="0" smtClean="0"/>
              <a:t>&lt;= </a:t>
            </a:r>
            <a:r>
              <a:rPr lang="pt-BR" b="1" i="1" dirty="0"/>
              <a:t>x </a:t>
            </a:r>
            <a:r>
              <a:rPr lang="pt-BR" b="1" dirty="0" smtClean="0"/>
              <a:t>&lt;= </a:t>
            </a:r>
            <a:r>
              <a:rPr lang="pt-BR" b="1" i="1" dirty="0"/>
              <a:t>+x</a:t>
            </a:r>
            <a:r>
              <a:rPr lang="pt-BR" b="1" i="1" baseline="-25000" dirty="0"/>
              <a:t>no</a:t>
            </a:r>
            <a:r>
              <a:rPr lang="pt-BR" b="1" i="1" dirty="0"/>
              <a:t> </a:t>
            </a:r>
            <a:r>
              <a:rPr lang="pt-BR" dirty="0" smtClean="0"/>
              <a:t>e</a:t>
            </a:r>
            <a:r>
              <a:rPr lang="el-GR" dirty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ᵨ</a:t>
            </a:r>
            <a:r>
              <a:rPr lang="pt-BR" b="1" i="1" baseline="-25000" dirty="0" smtClean="0">
                <a:solidFill>
                  <a:srgbClr val="FF0000"/>
                </a:solidFill>
              </a:rPr>
              <a:t>-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i="1" dirty="0">
                <a:solidFill>
                  <a:srgbClr val="FF0000"/>
                </a:solidFill>
              </a:rPr>
              <a:t>= qNa </a:t>
            </a:r>
            <a:r>
              <a:rPr lang="pt-BR" dirty="0"/>
              <a:t>para </a:t>
            </a:r>
            <a:r>
              <a:rPr lang="pt-BR" b="1" i="1" dirty="0">
                <a:solidFill>
                  <a:srgbClr val="FF0000"/>
                </a:solidFill>
              </a:rPr>
              <a:t>-x</a:t>
            </a:r>
            <a:r>
              <a:rPr lang="pt-BR" b="1" i="1" baseline="-25000" dirty="0">
                <a:solidFill>
                  <a:srgbClr val="FF0000"/>
                </a:solidFill>
              </a:rPr>
              <a:t>po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0</a:t>
            </a:r>
            <a:r>
              <a:rPr lang="pt-BR" b="1" dirty="0">
                <a:solidFill>
                  <a:srgbClr val="FF0000"/>
                </a:solidFill>
              </a:rPr>
              <a:t>. </a:t>
            </a:r>
            <a:r>
              <a:rPr lang="pt-BR" dirty="0"/>
              <a:t>As cargas </a:t>
            </a:r>
            <a:r>
              <a:rPr lang="pt-BR" dirty="0" smtClean="0"/>
              <a:t>totais acumuladas </a:t>
            </a:r>
            <a:r>
              <a:rPr lang="pt-BR" dirty="0"/>
              <a:t>nas respectivas regiões são iguais em módulo e valem </a:t>
            </a:r>
            <a:r>
              <a:rPr lang="pt-BR" b="1" i="1" dirty="0">
                <a:solidFill>
                  <a:srgbClr val="FF0000"/>
                </a:solidFill>
              </a:rPr>
              <a:t>Q+ = qA</a:t>
            </a:r>
            <a:r>
              <a:rPr lang="pt-BR" b="1" i="1" baseline="-25000" dirty="0">
                <a:solidFill>
                  <a:srgbClr val="FF0000"/>
                </a:solidFill>
              </a:rPr>
              <a:t>j</a:t>
            </a:r>
            <a:r>
              <a:rPr lang="pt-BR" b="1" i="1" dirty="0">
                <a:solidFill>
                  <a:srgbClr val="FF0000"/>
                </a:solidFill>
              </a:rPr>
              <a:t>Ndx</a:t>
            </a:r>
            <a:r>
              <a:rPr lang="pt-BR" b="1" i="1" baseline="-25000" dirty="0">
                <a:solidFill>
                  <a:srgbClr val="FF0000"/>
                </a:solidFill>
              </a:rPr>
              <a:t>no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e </a:t>
            </a:r>
            <a:r>
              <a:rPr lang="pt-BR" b="1" i="1" dirty="0" smtClean="0">
                <a:solidFill>
                  <a:srgbClr val="FF0000"/>
                </a:solidFill>
              </a:rPr>
              <a:t>Q- </a:t>
            </a:r>
            <a:r>
              <a:rPr lang="pt-BR" b="1" i="1" dirty="0">
                <a:solidFill>
                  <a:srgbClr val="FF0000"/>
                </a:solidFill>
              </a:rPr>
              <a:t>= qA</a:t>
            </a:r>
            <a:r>
              <a:rPr lang="pt-BR" b="1" i="1" baseline="-25000" dirty="0">
                <a:solidFill>
                  <a:srgbClr val="FF0000"/>
                </a:solidFill>
              </a:rPr>
              <a:t>j</a:t>
            </a:r>
            <a:r>
              <a:rPr lang="pt-BR" b="1" i="1" dirty="0">
                <a:solidFill>
                  <a:srgbClr val="FF0000"/>
                </a:solidFill>
              </a:rPr>
              <a:t>Nax</a:t>
            </a:r>
            <a:r>
              <a:rPr lang="pt-BR" b="1" i="1" baseline="-25000" dirty="0">
                <a:solidFill>
                  <a:srgbClr val="FF0000"/>
                </a:solidFill>
              </a:rPr>
              <a:t>po</a:t>
            </a:r>
            <a:r>
              <a:rPr lang="pt-BR" dirty="0"/>
              <a:t>, medidas em [C] e onde </a:t>
            </a:r>
            <a:r>
              <a:rPr lang="pt-BR" b="1" i="1" dirty="0">
                <a:solidFill>
                  <a:srgbClr val="FF0000"/>
                </a:solidFill>
              </a:rPr>
              <a:t>A</a:t>
            </a:r>
            <a:r>
              <a:rPr lang="pt-BR" b="1" i="1" baseline="-25000" dirty="0">
                <a:solidFill>
                  <a:srgbClr val="FF0000"/>
                </a:solidFill>
              </a:rPr>
              <a:t>j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é a área da junção em [cm</a:t>
            </a:r>
            <a:r>
              <a:rPr lang="pt-BR" b="1" baseline="30000" dirty="0">
                <a:solidFill>
                  <a:srgbClr val="FF0000"/>
                </a:solidFill>
              </a:rPr>
              <a:t>2</a:t>
            </a:r>
            <a:r>
              <a:rPr lang="pt-BR" b="1" dirty="0">
                <a:solidFill>
                  <a:srgbClr val="FF0000"/>
                </a:solidFill>
              </a:rPr>
              <a:t>]</a:t>
            </a:r>
            <a:r>
              <a:rPr lang="pt-BR" dirty="0"/>
              <a:t>. O índice </a:t>
            </a:r>
            <a:r>
              <a:rPr lang="pt-BR" i="1" dirty="0" smtClean="0"/>
              <a:t>o </a:t>
            </a:r>
            <a:r>
              <a:rPr lang="pt-BR" dirty="0" smtClean="0"/>
              <a:t>denota </a:t>
            </a:r>
            <a:r>
              <a:rPr lang="pt-BR" dirty="0"/>
              <a:t>equilíbrio térmico.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4927490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75" y="265030"/>
            <a:ext cx="1503533" cy="175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91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5" grpId="0"/>
      <p:bldP spid="7" grpId="0" animBg="1"/>
      <p:bldP spid="8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532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982469"/>
            <a:ext cx="488632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5276" y="6023029"/>
            <a:ext cx="6985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Junção pn </a:t>
            </a:r>
            <a:r>
              <a:rPr lang="pt-BR" b="1" dirty="0" smtClean="0"/>
              <a:t>abrupta em equilíbrio </a:t>
            </a:r>
            <a:r>
              <a:rPr lang="pt-BR" b="1" dirty="0"/>
              <a:t>t</a:t>
            </a:r>
            <a:r>
              <a:rPr lang="pt-BR" b="1" dirty="0" smtClean="0"/>
              <a:t>érmico</a:t>
            </a:r>
            <a:r>
              <a:rPr lang="pt-BR" b="1" dirty="0"/>
              <a:t>. a.) Corte Esquematizado</a:t>
            </a:r>
            <a:r>
              <a:rPr lang="pt-BR" b="1" dirty="0" smtClean="0"/>
              <a:t>. </a:t>
            </a:r>
          </a:p>
          <a:p>
            <a:pPr algn="ctr"/>
            <a:r>
              <a:rPr lang="pt-BR" b="1" dirty="0" smtClean="0"/>
              <a:t> </a:t>
            </a:r>
            <a:r>
              <a:rPr lang="pt-BR" b="1" dirty="0"/>
              <a:t>b.) </a:t>
            </a:r>
            <a:r>
              <a:rPr lang="pt-BR" b="1" dirty="0" smtClean="0"/>
              <a:t>Densidade Volumétrica </a:t>
            </a:r>
            <a:r>
              <a:rPr lang="pt-BR" b="1" dirty="0"/>
              <a:t>de Cargas</a:t>
            </a:r>
            <a:r>
              <a:rPr lang="pt-BR" b="1" dirty="0" smtClean="0"/>
              <a:t>.  </a:t>
            </a:r>
            <a:r>
              <a:rPr lang="pt-BR" b="1" dirty="0"/>
              <a:t>c.) Campo Elétrico.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87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8291" y="476672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8202" y="1484784"/>
            <a:ext cx="3688682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bg1"/>
                </a:solidFill>
              </a:rPr>
              <a:t>Anexos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339" y="3429000"/>
            <a:ext cx="3702900" cy="4690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do Campo Elétrico </a:t>
            </a:r>
            <a:endParaRPr lang="pt-BR" sz="2400" dirty="0"/>
          </a:p>
        </p:txBody>
      </p:sp>
      <p:sp>
        <p:nvSpPr>
          <p:cNvPr id="8" name="Oval 7"/>
          <p:cNvSpPr/>
          <p:nvPr/>
        </p:nvSpPr>
        <p:spPr>
          <a:xfrm>
            <a:off x="421721" y="3459594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899592" y="4137555"/>
            <a:ext cx="278204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do Potencial</a:t>
            </a:r>
            <a:endParaRPr lang="pt-BR" sz="2400" dirty="0"/>
          </a:p>
        </p:txBody>
      </p:sp>
      <p:sp>
        <p:nvSpPr>
          <p:cNvPr id="10" name="Oval 9"/>
          <p:cNvSpPr/>
          <p:nvPr/>
        </p:nvSpPr>
        <p:spPr>
          <a:xfrm>
            <a:off x="415785" y="4179674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01949" y="4929643"/>
            <a:ext cx="568627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pPr algn="l"/>
            <a:r>
              <a:rPr lang="pt-BR" sz="2400" dirty="0" smtClean="0"/>
              <a:t>Cálculo da Profundidade de Depleção (x</a:t>
            </a:r>
            <a:r>
              <a:rPr lang="pt-BR" sz="2400" baseline="-25000" dirty="0" smtClean="0"/>
              <a:t>do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sp>
        <p:nvSpPr>
          <p:cNvPr id="12" name="Oval 11"/>
          <p:cNvSpPr/>
          <p:nvPr/>
        </p:nvSpPr>
        <p:spPr>
          <a:xfrm>
            <a:off x="395536" y="5043770"/>
            <a:ext cx="261847" cy="2459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4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5665" y="1554977"/>
            <a:ext cx="3715614" cy="14419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bg1"/>
                </a:solidFill>
              </a:rPr>
              <a:t>Anexo 1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3489079"/>
            <a:ext cx="399781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do Campo Elétrico (𝜉</a:t>
            </a:r>
            <a:r>
              <a:rPr lang="pt-BR" sz="2400" baseline="-25000" dirty="0" smtClean="0"/>
              <a:t>o</a:t>
            </a:r>
            <a:r>
              <a:rPr lang="pt-BR" sz="2400" dirty="0" smtClean="0"/>
              <a:t>) </a:t>
            </a:r>
            <a:endParaRPr lang="pt-B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04002" y="718604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84" y="4179955"/>
            <a:ext cx="5743033" cy="234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064664"/>
            <a:ext cx="339211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 smtClean="0"/>
              <a:t>Determinação do Campo Elétrico</a:t>
            </a:r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2775119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A equação </a:t>
            </a:r>
            <a:r>
              <a:rPr lang="pt-BR" b="1" dirty="0"/>
              <a:t>de Poisson </a:t>
            </a:r>
            <a:r>
              <a:rPr lang="pt-BR" b="1" dirty="0" smtClean="0"/>
              <a:t>descreve </a:t>
            </a:r>
            <a:r>
              <a:rPr lang="pt-BR" b="1" dirty="0"/>
              <a:t>o potencial elétrico em função do campo elétrico </a:t>
            </a:r>
            <a:r>
              <a:rPr lang="pt-BR" dirty="0"/>
              <a:t>e, portanto</a:t>
            </a:r>
            <a:r>
              <a:rPr lang="pt-BR" dirty="0" smtClean="0"/>
              <a:t>, da </a:t>
            </a:r>
            <a:r>
              <a:rPr lang="pt-BR" dirty="0"/>
              <a:t>densidade volumétrica de cargas como mostra a </a:t>
            </a:r>
            <a:r>
              <a:rPr lang="pt-BR" dirty="0" smtClean="0"/>
              <a:t>seguinte equação na </a:t>
            </a:r>
            <a:r>
              <a:rPr lang="pt-BR" dirty="0"/>
              <a:t>direção </a:t>
            </a:r>
            <a:r>
              <a:rPr lang="pt-BR" i="1" dirty="0" smtClean="0"/>
              <a:t>x</a:t>
            </a:r>
            <a:r>
              <a:rPr lang="pt-BR" dirty="0"/>
              <a:t>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554" y="3743145"/>
            <a:ext cx="2844893" cy="97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4647327"/>
            <a:ext cx="61926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Sendo: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V</a:t>
            </a:r>
            <a:r>
              <a:rPr lang="pt-BR" b="1" baseline="-25000" dirty="0" smtClean="0">
                <a:solidFill>
                  <a:srgbClr val="FF0000"/>
                </a:solidFill>
              </a:rPr>
              <a:t>x</a:t>
            </a:r>
            <a:r>
              <a:rPr lang="pt-BR" baseline="-25000" dirty="0" smtClean="0"/>
              <a:t> </a:t>
            </a:r>
            <a:r>
              <a:rPr lang="pt-BR" dirty="0" smtClean="0"/>
              <a:t>é o potencial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𝜉</a:t>
            </a:r>
            <a:r>
              <a:rPr lang="pt-BR" b="1" baseline="-25000" dirty="0" smtClean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é o campo elétrico na direção x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⍴</a:t>
            </a:r>
            <a:r>
              <a:rPr lang="pt-BR" b="1" baseline="-25000" dirty="0" smtClean="0">
                <a:solidFill>
                  <a:srgbClr val="FF0000"/>
                </a:solidFill>
              </a:rPr>
              <a:t>x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é a densidade volumétrica de cargas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𝜖</a:t>
            </a:r>
            <a:r>
              <a:rPr lang="pt-BR" b="1" baseline="-25000" dirty="0" smtClean="0">
                <a:solidFill>
                  <a:srgbClr val="FF0000"/>
                </a:solidFill>
              </a:rPr>
              <a:t>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é </a:t>
            </a:r>
            <a:r>
              <a:rPr lang="pt-BR" dirty="0"/>
              <a:t>é a </a:t>
            </a:r>
            <a:r>
              <a:rPr lang="pt-BR" dirty="0" smtClean="0"/>
              <a:t>permissividade </a:t>
            </a:r>
            <a:r>
              <a:rPr lang="pt-BR" dirty="0"/>
              <a:t>do </a:t>
            </a:r>
            <a:r>
              <a:rPr lang="pt-BR" dirty="0" smtClean="0"/>
              <a:t>meio semicondutor</a:t>
            </a:r>
            <a:endParaRPr lang="pt-BR" dirty="0"/>
          </a:p>
          <a:p>
            <a:endParaRPr lang="pt-BR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392724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(1.10)</a:t>
            </a:r>
            <a:endParaRPr lang="pt-B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17" y="187293"/>
            <a:ext cx="18192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3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7676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989099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Aplicando-se a </a:t>
            </a:r>
            <a:r>
              <a:rPr lang="pt-BR" dirty="0" smtClean="0"/>
              <a:t>equação (1.10) </a:t>
            </a:r>
            <a:r>
              <a:rPr lang="pt-BR" i="1" dirty="0" smtClean="0"/>
              <a:t>anterior </a:t>
            </a:r>
            <a:r>
              <a:rPr lang="pt-BR" dirty="0"/>
              <a:t>para </a:t>
            </a:r>
            <a:r>
              <a:rPr lang="pt-BR" i="1" dirty="0"/>
              <a:t>x </a:t>
            </a:r>
            <a:r>
              <a:rPr lang="pt-BR" dirty="0" smtClean="0"/>
              <a:t>&gt;= 0 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45" y="3419708"/>
            <a:ext cx="2560911" cy="87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9672" y="42838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(1.11)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323528" y="1061107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0336"/>
            <a:ext cx="4429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9" y="1772816"/>
            <a:ext cx="2472166" cy="86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263490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FF0000"/>
                </a:solidFill>
              </a:rPr>
              <a:t>0 </a:t>
            </a:r>
            <a:r>
              <a:rPr lang="pt-BR" b="1" dirty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+x</a:t>
            </a:r>
            <a:r>
              <a:rPr lang="pt-BR" b="1" i="1" baseline="-25000" dirty="0">
                <a:solidFill>
                  <a:srgbClr val="FF0000"/>
                </a:solidFill>
              </a:rPr>
              <a:t>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27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7676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19675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Integrando-se a </a:t>
            </a:r>
            <a:r>
              <a:rPr lang="pt-BR" dirty="0" smtClean="0"/>
              <a:t>equação  na </a:t>
            </a:r>
            <a:r>
              <a:rPr lang="pt-BR" dirty="0"/>
              <a:t>região de carga espacial, </a:t>
            </a:r>
            <a:r>
              <a:rPr lang="pt-BR" dirty="0" smtClean="0"/>
              <a:t>obtém-se :</a:t>
            </a:r>
            <a:endParaRPr lang="pt-BR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531" y="1709916"/>
            <a:ext cx="3837909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23528" y="127816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755576" y="263702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onde </a:t>
            </a:r>
            <a:r>
              <a:rPr lang="pt-BR" i="1" dirty="0" smtClean="0"/>
              <a:t>c</a:t>
            </a:r>
            <a:r>
              <a:rPr lang="pt-BR" i="1" baseline="-25000" dirty="0" smtClean="0"/>
              <a:t>1</a:t>
            </a:r>
            <a:r>
              <a:rPr lang="pt-BR" i="1" dirty="0" smtClean="0"/>
              <a:t> </a:t>
            </a:r>
            <a:r>
              <a:rPr lang="pt-BR" dirty="0" smtClean="0"/>
              <a:t>é uma constante a ser determinada pelas condições de contorno. Como, na região neutra, </a:t>
            </a:r>
            <a:r>
              <a:rPr lang="pt-BR" dirty="0"/>
              <a:t>𝜉</a:t>
            </a:r>
            <a:r>
              <a:rPr lang="pt-BR" baseline="-25000" dirty="0"/>
              <a:t>x </a:t>
            </a:r>
            <a:r>
              <a:rPr lang="pt-BR" i="1" dirty="0" smtClean="0"/>
              <a:t>= 0</a:t>
            </a:r>
            <a:r>
              <a:rPr lang="pt-BR" dirty="0" smtClean="0"/>
              <a:t>, tem-se que, para </a:t>
            </a:r>
            <a:r>
              <a:rPr lang="pt-BR" i="1" dirty="0" smtClean="0"/>
              <a:t>x = +x</a:t>
            </a:r>
            <a:r>
              <a:rPr lang="pt-BR" i="1" baseline="-25000" dirty="0" smtClean="0"/>
              <a:t>no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12" y="3356993"/>
            <a:ext cx="1763364" cy="78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55576" y="41490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Conclui-se, portanto, que, para </a:t>
            </a:r>
            <a:r>
              <a:rPr lang="pt-BR" b="1" i="1" dirty="0">
                <a:solidFill>
                  <a:srgbClr val="FF0000"/>
                </a:solidFill>
              </a:rPr>
              <a:t>0 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 smtClean="0">
                <a:solidFill>
                  <a:srgbClr val="FF0000"/>
                </a:solidFill>
              </a:rPr>
              <a:t>+</a:t>
            </a:r>
            <a:r>
              <a:rPr lang="pt-BR" b="1" i="1" dirty="0">
                <a:solidFill>
                  <a:srgbClr val="FF0000"/>
                </a:solidFill>
              </a:rPr>
              <a:t>x</a:t>
            </a:r>
            <a:r>
              <a:rPr lang="pt-BR" b="1" i="1" baseline="-25000" dirty="0">
                <a:solidFill>
                  <a:srgbClr val="FF0000"/>
                </a:solidFill>
              </a:rPr>
              <a:t>no</a:t>
            </a:r>
            <a:r>
              <a:rPr lang="pt-BR" dirty="0"/>
              <a:t>, o campo elétrico na junção, na direção </a:t>
            </a:r>
            <a:r>
              <a:rPr lang="pt-BR" i="1" dirty="0"/>
              <a:t>x </a:t>
            </a:r>
            <a:r>
              <a:rPr lang="pt-BR" dirty="0"/>
              <a:t>e </a:t>
            </a:r>
            <a:r>
              <a:rPr lang="pt-BR" dirty="0" smtClean="0"/>
              <a:t>em equilíbrio </a:t>
            </a:r>
            <a:r>
              <a:rPr lang="pt-BR" dirty="0"/>
              <a:t>térmico, vale: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6" y="422108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08" y="4797152"/>
            <a:ext cx="2247424" cy="78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80651" y="50043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(1.12)</a:t>
            </a:r>
            <a:endParaRPr lang="pt-BR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85" y="1700808"/>
            <a:ext cx="2560911" cy="87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51520" y="19168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(1.11)</a:t>
            </a:r>
            <a:endParaRPr lang="pt-BR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87924" y="2101498"/>
            <a:ext cx="68481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/>
      <p:bldP spid="17" grpId="0"/>
      <p:bldP spid="18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276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91" y="2103165"/>
            <a:ext cx="11715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90" y="2795234"/>
            <a:ext cx="71818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899592" y="4527107"/>
            <a:ext cx="504056" cy="48606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543194" y="332656"/>
            <a:ext cx="182484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Bibliografia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97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7676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98909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Aplicando-se a </a:t>
            </a:r>
            <a:r>
              <a:rPr lang="pt-BR" dirty="0" smtClean="0"/>
              <a:t>equação (1.10) </a:t>
            </a:r>
            <a:r>
              <a:rPr lang="pt-BR" i="1" dirty="0" smtClean="0"/>
              <a:t> </a:t>
            </a:r>
            <a:r>
              <a:rPr lang="pt-BR" dirty="0"/>
              <a:t>para </a:t>
            </a:r>
            <a:r>
              <a:rPr lang="pt-BR" i="1" dirty="0"/>
              <a:t>x </a:t>
            </a:r>
            <a:r>
              <a:rPr lang="pt-BR" dirty="0"/>
              <a:t>&lt;</a:t>
            </a:r>
            <a:r>
              <a:rPr lang="pt-BR" dirty="0" smtClean="0"/>
              <a:t>= 0 </a:t>
            </a:r>
            <a:endParaRPr lang="pt-BR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2213235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Integrando-se a Equação </a:t>
            </a:r>
            <a:r>
              <a:rPr lang="pt-BR" dirty="0" smtClean="0"/>
              <a:t>(1.13) </a:t>
            </a:r>
            <a:r>
              <a:rPr lang="pt-BR" dirty="0"/>
              <a:t>na região de carga espacial, </a:t>
            </a:r>
            <a:r>
              <a:rPr lang="pt-BR" dirty="0" smtClean="0"/>
              <a:t>obtém-se :</a:t>
            </a:r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156516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(1.13)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323528" y="1061107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323528" y="229464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755576" y="365350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onde </a:t>
            </a:r>
            <a:r>
              <a:rPr lang="pt-BR" i="1" dirty="0" smtClean="0"/>
              <a:t>c</a:t>
            </a:r>
            <a:r>
              <a:rPr lang="pt-BR" i="1" baseline="-25000" dirty="0" smtClean="0"/>
              <a:t>2</a:t>
            </a:r>
            <a:r>
              <a:rPr lang="pt-BR" i="1" dirty="0" smtClean="0"/>
              <a:t> </a:t>
            </a:r>
            <a:r>
              <a:rPr lang="pt-BR" dirty="0" smtClean="0"/>
              <a:t>é uma constante a ser determinada pelas condições de contorno. Como, na região neutra, </a:t>
            </a:r>
            <a:r>
              <a:rPr lang="pt-BR" dirty="0"/>
              <a:t>𝜉</a:t>
            </a:r>
            <a:r>
              <a:rPr lang="pt-BR" baseline="-25000" dirty="0"/>
              <a:t>x </a:t>
            </a:r>
            <a:r>
              <a:rPr lang="pt-BR" i="1" dirty="0" smtClean="0"/>
              <a:t>= 0</a:t>
            </a:r>
            <a:r>
              <a:rPr lang="pt-BR" dirty="0" smtClean="0"/>
              <a:t>, tem-se que, para </a:t>
            </a:r>
            <a:r>
              <a:rPr lang="pt-BR" i="1" dirty="0" smtClean="0"/>
              <a:t>x = -x</a:t>
            </a:r>
            <a:r>
              <a:rPr lang="pt-BR" i="1" baseline="-25000" dirty="0"/>
              <a:t>p</a:t>
            </a:r>
            <a:r>
              <a:rPr lang="pt-BR" i="1" baseline="-25000" dirty="0" smtClean="0"/>
              <a:t>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509355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Conclui-se, portanto, que, para </a:t>
            </a:r>
            <a:r>
              <a:rPr lang="pt-BR" i="1" dirty="0" smtClean="0"/>
              <a:t> </a:t>
            </a:r>
            <a:r>
              <a:rPr lang="pt-BR" b="1" i="1" dirty="0" smtClean="0">
                <a:solidFill>
                  <a:srgbClr val="FF0000"/>
                </a:solidFill>
              </a:rPr>
              <a:t>-x</a:t>
            </a:r>
            <a:r>
              <a:rPr lang="pt-BR" b="1" i="1" baseline="-25000" dirty="0">
                <a:solidFill>
                  <a:srgbClr val="FF0000"/>
                </a:solidFill>
              </a:rPr>
              <a:t>p</a:t>
            </a:r>
            <a:r>
              <a:rPr lang="pt-BR" b="1" i="1" baseline="-25000" dirty="0" smtClean="0">
                <a:solidFill>
                  <a:srgbClr val="FF0000"/>
                </a:solidFill>
              </a:rPr>
              <a:t>o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&lt;= 0</a:t>
            </a:r>
            <a:r>
              <a:rPr lang="pt-BR" dirty="0" smtClean="0"/>
              <a:t>, </a:t>
            </a:r>
            <a:r>
              <a:rPr lang="pt-BR" dirty="0"/>
              <a:t>o campo elétrico na junção, na direção </a:t>
            </a:r>
            <a:r>
              <a:rPr lang="pt-BR" i="1" dirty="0"/>
              <a:t>x </a:t>
            </a:r>
            <a:r>
              <a:rPr lang="pt-BR" dirty="0"/>
              <a:t>e </a:t>
            </a:r>
            <a:r>
              <a:rPr lang="pt-BR" dirty="0" smtClean="0"/>
              <a:t>em equilíbrio </a:t>
            </a:r>
            <a:r>
              <a:rPr lang="pt-BR" dirty="0"/>
              <a:t>térmico, vale: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6" y="5165563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22820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17" y="2708920"/>
            <a:ext cx="3492151" cy="85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1" y="4365104"/>
            <a:ext cx="1867091" cy="656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16" y="5877272"/>
            <a:ext cx="2247424" cy="76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020272" y="4499828"/>
            <a:ext cx="89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5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 animBg="1"/>
      <p:bldP spid="13" grpId="0" animBg="1"/>
      <p:bldP spid="14" grpId="0"/>
      <p:bldP spid="17" grpId="0"/>
      <p:bldP spid="18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7676" y="260648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19409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Pela análise </a:t>
            </a:r>
            <a:r>
              <a:rPr lang="pt-BR" dirty="0" smtClean="0"/>
              <a:t>feita </a:t>
            </a:r>
            <a:r>
              <a:rPr lang="pt-BR" dirty="0"/>
              <a:t>chega-se à conclusão que o </a:t>
            </a:r>
            <a:r>
              <a:rPr lang="pt-BR" b="1" dirty="0">
                <a:solidFill>
                  <a:srgbClr val="FF0000"/>
                </a:solidFill>
              </a:rPr>
              <a:t>campo elétrico</a:t>
            </a:r>
            <a:r>
              <a:rPr lang="pt-BR" dirty="0"/>
              <a:t>, dentro da região de </a:t>
            </a:r>
            <a:r>
              <a:rPr lang="pt-BR" dirty="0" smtClean="0"/>
              <a:t>carga espacial </a:t>
            </a:r>
            <a:r>
              <a:rPr lang="pt-BR" dirty="0"/>
              <a:t>ou de depleção, é </a:t>
            </a:r>
            <a:r>
              <a:rPr lang="pt-BR" b="1" dirty="0">
                <a:solidFill>
                  <a:srgbClr val="FF0000"/>
                </a:solidFill>
              </a:rPr>
              <a:t>negativo</a:t>
            </a:r>
            <a:r>
              <a:rPr lang="pt-BR" dirty="0"/>
              <a:t>, varia linearmente com </a:t>
            </a:r>
            <a:r>
              <a:rPr lang="pt-BR" i="1" dirty="0"/>
              <a:t>x </a:t>
            </a:r>
            <a:r>
              <a:rPr lang="pt-BR" dirty="0"/>
              <a:t>e seu módulo atinge o </a:t>
            </a:r>
            <a:r>
              <a:rPr lang="pt-BR" dirty="0" smtClean="0"/>
              <a:t>ponto de </a:t>
            </a:r>
            <a:r>
              <a:rPr lang="pt-BR" dirty="0"/>
              <a:t>máximo em </a:t>
            </a:r>
            <a:r>
              <a:rPr lang="pt-BR" i="1" dirty="0"/>
              <a:t>x = 0</a:t>
            </a:r>
            <a:r>
              <a:rPr lang="pt-BR" dirty="0"/>
              <a:t>, que é a fronteira metalúrgica entre as regiões </a:t>
            </a:r>
            <a:r>
              <a:rPr lang="pt-BR" b="1" dirty="0"/>
              <a:t>p </a:t>
            </a:r>
            <a:r>
              <a:rPr lang="pt-BR" dirty="0"/>
              <a:t>e </a:t>
            </a:r>
            <a:r>
              <a:rPr lang="pt-BR" b="1" dirty="0"/>
              <a:t>n</a:t>
            </a:r>
            <a:r>
              <a:rPr lang="pt-BR" dirty="0"/>
              <a:t>. Como o campo </a:t>
            </a:r>
            <a:r>
              <a:rPr lang="pt-BR" dirty="0" smtClean="0"/>
              <a:t>é contínuo</a:t>
            </a:r>
            <a:r>
              <a:rPr lang="pt-BR" dirty="0"/>
              <a:t>, tem-se que, para </a:t>
            </a:r>
            <a:r>
              <a:rPr lang="pt-BR" i="1" dirty="0"/>
              <a:t>x = 0</a:t>
            </a:r>
            <a:r>
              <a:rPr lang="pt-BR" dirty="0"/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3528" y="126609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10" y="2637106"/>
            <a:ext cx="2743010" cy="85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283968" y="2841903"/>
            <a:ext cx="423723" cy="3600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273" y="2634839"/>
            <a:ext cx="1744784" cy="1373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55576" y="430761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0000"/>
                </a:solidFill>
              </a:rPr>
              <a:t>As profundidades </a:t>
            </a:r>
            <a:r>
              <a:rPr lang="pt-BR" sz="2400" b="1" dirty="0">
                <a:solidFill>
                  <a:srgbClr val="FF0000"/>
                </a:solidFill>
              </a:rPr>
              <a:t>de depleção em semicondutores são inversamente proporcionais </a:t>
            </a:r>
            <a:r>
              <a:rPr lang="pt-BR" sz="2400" b="1" dirty="0" smtClean="0">
                <a:solidFill>
                  <a:srgbClr val="FF0000"/>
                </a:solidFill>
              </a:rPr>
              <a:t>à concentração </a:t>
            </a:r>
            <a:r>
              <a:rPr lang="pt-BR" sz="2400" b="1" dirty="0">
                <a:solidFill>
                  <a:srgbClr val="FF0000"/>
                </a:solidFill>
              </a:rPr>
              <a:t>de dopantes dos mesmos, sendo mais extensa em semicondutores </a:t>
            </a:r>
            <a:r>
              <a:rPr lang="pt-BR" sz="2400" b="1" dirty="0" smtClean="0">
                <a:solidFill>
                  <a:srgbClr val="FF0000"/>
                </a:solidFill>
              </a:rPr>
              <a:t>pouco dopados.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12064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2" grpId="0" animBg="1"/>
      <p:bldP spid="1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33069" y="3284984"/>
            <a:ext cx="340144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do Potencial (Ø</a:t>
            </a:r>
            <a:r>
              <a:rPr lang="pt-BR" sz="2400" baseline="-25000" dirty="0" smtClean="0"/>
              <a:t>o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84" y="4179955"/>
            <a:ext cx="5743033" cy="234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5665" y="1554977"/>
            <a:ext cx="3715614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bg1"/>
                </a:solidFill>
              </a:rPr>
              <a:t>Anexo 2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4002" y="718604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988840"/>
            <a:ext cx="8123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</a:t>
            </a:r>
            <a:r>
              <a:rPr lang="pt-BR" b="1" dirty="0">
                <a:solidFill>
                  <a:srgbClr val="FF0000"/>
                </a:solidFill>
              </a:rPr>
              <a:t>diferença de potencial total através da junção</a:t>
            </a:r>
            <a:r>
              <a:rPr lang="pt-BR" dirty="0"/>
              <a:t>, designada por </a:t>
            </a:r>
            <a:r>
              <a:rPr lang="pt-BR" b="1" dirty="0" smtClean="0">
                <a:solidFill>
                  <a:srgbClr val="FF0000"/>
                </a:solidFill>
              </a:rPr>
              <a:t>Ø</a:t>
            </a:r>
            <a:r>
              <a:rPr lang="pt-BR" b="1" i="1" baseline="-25000" dirty="0" smtClean="0">
                <a:solidFill>
                  <a:srgbClr val="FF0000"/>
                </a:solidFill>
              </a:rPr>
              <a:t>o</a:t>
            </a:r>
            <a:r>
              <a:rPr lang="pt-BR" dirty="0"/>
              <a:t>, pode ser </a:t>
            </a:r>
            <a:r>
              <a:rPr lang="pt-BR" dirty="0" smtClean="0"/>
              <a:t>estabelecida através </a:t>
            </a:r>
            <a:r>
              <a:rPr lang="pt-BR" dirty="0"/>
              <a:t>do cálculo da diferença energética entre os cristais </a:t>
            </a:r>
            <a:r>
              <a:rPr lang="pt-BR" b="1" dirty="0"/>
              <a:t>p </a:t>
            </a:r>
            <a:r>
              <a:rPr lang="pt-BR" dirty="0"/>
              <a:t>e </a:t>
            </a:r>
            <a:r>
              <a:rPr lang="pt-BR" b="1" dirty="0"/>
              <a:t>n</a:t>
            </a:r>
            <a:r>
              <a:rPr lang="pt-BR" dirty="0"/>
              <a:t>, que nada mais é do que </a:t>
            </a:r>
            <a:r>
              <a:rPr lang="pt-BR" dirty="0" smtClean="0"/>
              <a:t>a </a:t>
            </a:r>
            <a:r>
              <a:rPr lang="pt-BR" b="1" dirty="0" smtClean="0">
                <a:solidFill>
                  <a:srgbClr val="FF0000"/>
                </a:solidFill>
              </a:rPr>
              <a:t>diferença </a:t>
            </a:r>
            <a:r>
              <a:rPr lang="pt-BR" b="1" dirty="0">
                <a:solidFill>
                  <a:srgbClr val="FF0000"/>
                </a:solidFill>
              </a:rPr>
              <a:t>entre as funções trabalho dos mesmos</a:t>
            </a:r>
            <a:r>
              <a:rPr lang="pt-BR" dirty="0"/>
              <a:t>, ou seja: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18" y="187293"/>
            <a:ext cx="1481354" cy="172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1" y="2982969"/>
            <a:ext cx="2586266" cy="59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3371109" y="3054977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29" y="3650833"/>
            <a:ext cx="4703455" cy="88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72" y="2930753"/>
            <a:ext cx="2598945" cy="633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611560" y="3866857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66" y="4379935"/>
            <a:ext cx="2239657" cy="125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67" y="4583135"/>
            <a:ext cx="2459489" cy="86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56" y="5637899"/>
            <a:ext cx="2282000" cy="88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ight Brace 15"/>
          <p:cNvSpPr/>
          <p:nvPr/>
        </p:nvSpPr>
        <p:spPr>
          <a:xfrm>
            <a:off x="3460443" y="4636586"/>
            <a:ext cx="607501" cy="167398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ight Arrow 16"/>
          <p:cNvSpPr/>
          <p:nvPr/>
        </p:nvSpPr>
        <p:spPr>
          <a:xfrm>
            <a:off x="4716016" y="4903664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4133805" y="5589240"/>
            <a:ext cx="4371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potencial de difusão, </a:t>
            </a:r>
            <a:r>
              <a:rPr lang="pt-BR" b="1" dirty="0" smtClean="0"/>
              <a:t>barreira </a:t>
            </a:r>
            <a:r>
              <a:rPr lang="pt-BR" b="1" dirty="0"/>
              <a:t>de potencial, </a:t>
            </a:r>
            <a:endParaRPr lang="pt-BR" b="1" dirty="0" smtClean="0"/>
          </a:p>
          <a:p>
            <a:pPr algn="ctr"/>
            <a:r>
              <a:rPr lang="pt-BR" b="1" dirty="0" smtClean="0"/>
              <a:t> </a:t>
            </a:r>
            <a:r>
              <a:rPr lang="pt-BR" b="1" dirty="0"/>
              <a:t>potencial </a:t>
            </a:r>
            <a:r>
              <a:rPr lang="pt-BR" b="1" dirty="0" smtClean="0"/>
              <a:t>de contato </a:t>
            </a:r>
            <a:r>
              <a:rPr lang="pt-BR" b="1" dirty="0"/>
              <a:t>ou de </a:t>
            </a:r>
            <a:r>
              <a:rPr lang="pt-BR" b="1" dirty="0" smtClean="0"/>
              <a:t>potencia</a:t>
            </a:r>
          </a:p>
          <a:p>
            <a:pPr algn="ctr"/>
            <a:r>
              <a:rPr lang="pt-BR" b="1" dirty="0" smtClean="0"/>
              <a:t>l </a:t>
            </a:r>
            <a:r>
              <a:rPr lang="pt-BR" b="1" dirty="0"/>
              <a:t>interno da junção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92280" y="3059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(1.16)</a:t>
            </a:r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7812360" y="48683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(1.17)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79255" y="4797152"/>
            <a:ext cx="632562" cy="441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(1,3)</a:t>
            </a:r>
            <a:endParaRPr lang="pt-BR" dirty="0"/>
          </a:p>
        </p:txBody>
      </p:sp>
      <p:sp>
        <p:nvSpPr>
          <p:cNvPr id="21" name="TextBox 20"/>
          <p:cNvSpPr txBox="1"/>
          <p:nvPr/>
        </p:nvSpPr>
        <p:spPr>
          <a:xfrm>
            <a:off x="107504" y="5949280"/>
            <a:ext cx="63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(1,4)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31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Para </a:t>
            </a:r>
            <a:r>
              <a:rPr lang="pt-BR" b="1" i="1" dirty="0">
                <a:solidFill>
                  <a:srgbClr val="FF0000"/>
                </a:solidFill>
              </a:rPr>
              <a:t>0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>
                <a:solidFill>
                  <a:srgbClr val="FF0000"/>
                </a:solidFill>
              </a:rPr>
              <a:t>x </a:t>
            </a:r>
            <a:r>
              <a:rPr lang="pt-BR" b="1" dirty="0" smtClean="0">
                <a:solidFill>
                  <a:srgbClr val="FF0000"/>
                </a:solidFill>
              </a:rPr>
              <a:t>&lt;= </a:t>
            </a:r>
            <a:r>
              <a:rPr lang="pt-BR" b="1" i="1" dirty="0" smtClean="0">
                <a:solidFill>
                  <a:srgbClr val="FF0000"/>
                </a:solidFill>
              </a:rPr>
              <a:t>+</a:t>
            </a:r>
            <a:r>
              <a:rPr lang="pt-BR" b="1" i="1" dirty="0">
                <a:solidFill>
                  <a:srgbClr val="FF0000"/>
                </a:solidFill>
              </a:rPr>
              <a:t>x</a:t>
            </a:r>
            <a:r>
              <a:rPr lang="pt-BR" b="1" i="1" baseline="-25000" dirty="0">
                <a:solidFill>
                  <a:srgbClr val="FF0000"/>
                </a:solidFill>
              </a:rPr>
              <a:t>no</a:t>
            </a:r>
            <a:r>
              <a:rPr lang="pt-BR" dirty="0"/>
              <a:t>, o campo elétrico na junção, na direção </a:t>
            </a:r>
            <a:r>
              <a:rPr lang="pt-BR" i="1" dirty="0"/>
              <a:t>x </a:t>
            </a:r>
            <a:r>
              <a:rPr lang="pt-BR" dirty="0"/>
              <a:t>e </a:t>
            </a:r>
            <a:r>
              <a:rPr lang="pt-BR" dirty="0" smtClean="0"/>
              <a:t>em equilíbrio </a:t>
            </a:r>
            <a:r>
              <a:rPr lang="pt-BR" dirty="0"/>
              <a:t>térmico, vale: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1268760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9" y="2134863"/>
            <a:ext cx="2472166" cy="86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63688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(1.12)</a:t>
            </a:r>
            <a:endParaRPr lang="pt-BR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89" y="1716360"/>
            <a:ext cx="4429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789" y="1868760"/>
            <a:ext cx="4429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17" y="187293"/>
            <a:ext cx="18192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27583" y="2989401"/>
            <a:ext cx="594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Integrando-se a equação (1.12)para </a:t>
            </a:r>
            <a:r>
              <a:rPr lang="pt-BR" i="1" dirty="0" smtClean="0"/>
              <a:t>0 </a:t>
            </a:r>
            <a:r>
              <a:rPr lang="pt-BR" dirty="0" smtClean="0"/>
              <a:t> &lt;= </a:t>
            </a:r>
            <a:r>
              <a:rPr lang="pt-BR" i="1" dirty="0"/>
              <a:t>x </a:t>
            </a:r>
            <a:r>
              <a:rPr lang="pt-BR" dirty="0" smtClean="0"/>
              <a:t>&lt;= </a:t>
            </a:r>
            <a:r>
              <a:rPr lang="pt-BR" i="1" dirty="0" smtClean="0"/>
              <a:t>+</a:t>
            </a:r>
            <a:r>
              <a:rPr lang="pt-BR" i="1" dirty="0"/>
              <a:t>x</a:t>
            </a:r>
            <a:r>
              <a:rPr lang="pt-BR" i="1" baseline="-25000" dirty="0"/>
              <a:t>no</a:t>
            </a:r>
            <a:r>
              <a:rPr lang="pt-BR" dirty="0"/>
              <a:t>, </a:t>
            </a:r>
            <a:r>
              <a:rPr lang="pt-BR" dirty="0" smtClean="0"/>
              <a:t>obtem-se: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467544" y="3061409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68367"/>
            <a:ext cx="2966600" cy="88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062" y="3468367"/>
            <a:ext cx="3080700" cy="100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3995936" y="3707740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827584" y="464384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Onde </a:t>
            </a:r>
            <a:r>
              <a:rPr lang="pt-BR" i="1" dirty="0"/>
              <a:t>c</a:t>
            </a:r>
            <a:r>
              <a:rPr lang="pt-BR" i="1" baseline="-25000" dirty="0"/>
              <a:t>3</a:t>
            </a:r>
            <a:r>
              <a:rPr lang="pt-BR" i="1" dirty="0"/>
              <a:t> </a:t>
            </a:r>
            <a:r>
              <a:rPr lang="pt-BR" dirty="0"/>
              <a:t>é uma constante calculada pelas condições de </a:t>
            </a:r>
            <a:r>
              <a:rPr lang="pt-BR" dirty="0" smtClean="0"/>
              <a:t>contorno. </a:t>
            </a:r>
            <a:endParaRPr lang="pt-BR" dirty="0"/>
          </a:p>
        </p:txBody>
      </p:sp>
      <p:sp>
        <p:nvSpPr>
          <p:cNvPr id="18" name="TextBox 17"/>
          <p:cNvSpPr txBox="1"/>
          <p:nvPr/>
        </p:nvSpPr>
        <p:spPr>
          <a:xfrm>
            <a:off x="7740352" y="38079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(1.18)</a:t>
            </a:r>
            <a:endParaRPr lang="pt-BR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9" y="1196752"/>
            <a:ext cx="2472166" cy="86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35896" y="13407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(1.12)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2743"/>
            <a:ext cx="1371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635896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6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17" y="187293"/>
            <a:ext cx="18192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242088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 região neutra </a:t>
            </a:r>
            <a:r>
              <a:rPr lang="pt-BR" b="1" dirty="0"/>
              <a:t>n</a:t>
            </a:r>
            <a:r>
              <a:rPr lang="pt-BR" dirty="0"/>
              <a:t>, isto é, para </a:t>
            </a:r>
            <a:r>
              <a:rPr lang="pt-BR" i="1" dirty="0"/>
              <a:t>x = x</a:t>
            </a:r>
            <a:r>
              <a:rPr lang="pt-BR" i="1" baseline="-25000" dirty="0"/>
              <a:t>no</a:t>
            </a:r>
            <a:r>
              <a:rPr lang="pt-BR" dirty="0"/>
              <a:t>, </a:t>
            </a:r>
            <a:r>
              <a:rPr lang="pt-BR" i="1" dirty="0"/>
              <a:t>V</a:t>
            </a:r>
            <a:r>
              <a:rPr lang="pt-BR" i="1" baseline="-25000" dirty="0"/>
              <a:t>xo</a:t>
            </a:r>
            <a:r>
              <a:rPr lang="pt-BR" i="1" dirty="0"/>
              <a:t> = </a:t>
            </a:r>
            <a:r>
              <a:rPr lang="pt-BR" dirty="0"/>
              <a:t>|Ø</a:t>
            </a:r>
            <a:r>
              <a:rPr lang="pt-BR" i="1" baseline="-25000" dirty="0"/>
              <a:t>Fn</a:t>
            </a:r>
            <a:r>
              <a:rPr lang="pt-BR" dirty="0"/>
              <a:t>| e, consequentemente: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249289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04295"/>
            <a:ext cx="2446811" cy="84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ight Arrow 15"/>
          <p:cNvSpPr/>
          <p:nvPr/>
        </p:nvSpPr>
        <p:spPr>
          <a:xfrm>
            <a:off x="3851920" y="3212976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42328"/>
            <a:ext cx="2193256" cy="773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508" y="4336554"/>
            <a:ext cx="3620266" cy="113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ight Arrow 17"/>
          <p:cNvSpPr/>
          <p:nvPr/>
        </p:nvSpPr>
        <p:spPr>
          <a:xfrm>
            <a:off x="539552" y="4653136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1"/>
          <p:cNvSpPr txBox="1"/>
          <p:nvPr/>
        </p:nvSpPr>
        <p:spPr>
          <a:xfrm>
            <a:off x="2176941" y="537321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>
                <a:solidFill>
                  <a:srgbClr val="FF0000"/>
                </a:solidFill>
              </a:rPr>
              <a:t>0 </a:t>
            </a:r>
            <a:r>
              <a:rPr lang="pt-BR" sz="2000" b="1" dirty="0">
                <a:solidFill>
                  <a:srgbClr val="FF0000"/>
                </a:solidFill>
              </a:rPr>
              <a:t>&lt;= </a:t>
            </a:r>
            <a:r>
              <a:rPr lang="pt-BR" sz="2000" b="1" i="1" dirty="0">
                <a:solidFill>
                  <a:srgbClr val="FF0000"/>
                </a:solidFill>
              </a:rPr>
              <a:t>x </a:t>
            </a:r>
            <a:r>
              <a:rPr lang="pt-BR" sz="2000" b="1" dirty="0">
                <a:solidFill>
                  <a:srgbClr val="FF0000"/>
                </a:solidFill>
              </a:rPr>
              <a:t>&lt;= </a:t>
            </a:r>
            <a:r>
              <a:rPr lang="pt-BR" sz="2000" b="1" i="1" dirty="0">
                <a:solidFill>
                  <a:srgbClr val="FF0000"/>
                </a:solidFill>
              </a:rPr>
              <a:t>+x</a:t>
            </a:r>
            <a:r>
              <a:rPr lang="pt-BR" sz="2000" b="1" i="1" baseline="-25000" dirty="0">
                <a:solidFill>
                  <a:srgbClr val="FF0000"/>
                </a:solidFill>
              </a:rPr>
              <a:t>no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7937" y="4629159"/>
            <a:ext cx="90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(1.19)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3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26876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Para </a:t>
            </a:r>
            <a:r>
              <a:rPr lang="pt-BR" b="1" i="1" dirty="0" smtClean="0">
                <a:solidFill>
                  <a:srgbClr val="FF0000"/>
                </a:solidFill>
              </a:rPr>
              <a:t>–x</a:t>
            </a:r>
            <a:r>
              <a:rPr lang="pt-BR" b="1" i="1" baseline="-25000" dirty="0" smtClean="0">
                <a:solidFill>
                  <a:srgbClr val="FF0000"/>
                </a:solidFill>
              </a:rPr>
              <a:t>po </a:t>
            </a:r>
            <a:r>
              <a:rPr lang="pt-BR" b="1" i="1" dirty="0" smtClean="0">
                <a:solidFill>
                  <a:srgbClr val="FF0000"/>
                </a:solidFill>
              </a:rPr>
              <a:t>&lt;= </a:t>
            </a:r>
            <a:r>
              <a:rPr lang="pt-BR" b="1" dirty="0" smtClean="0">
                <a:solidFill>
                  <a:srgbClr val="FF0000"/>
                </a:solidFill>
              </a:rPr>
              <a:t>x &lt;= 0</a:t>
            </a:r>
            <a:r>
              <a:rPr lang="pt-BR" dirty="0" smtClean="0"/>
              <a:t>, </a:t>
            </a:r>
            <a:r>
              <a:rPr lang="pt-BR" dirty="0"/>
              <a:t>o campo elétrico na junção, na direção </a:t>
            </a:r>
            <a:r>
              <a:rPr lang="pt-BR" i="1" dirty="0"/>
              <a:t>x </a:t>
            </a:r>
            <a:r>
              <a:rPr lang="pt-BR" dirty="0"/>
              <a:t>e </a:t>
            </a:r>
            <a:r>
              <a:rPr lang="pt-BR" dirty="0" smtClean="0"/>
              <a:t>em equilíbrio </a:t>
            </a:r>
            <a:r>
              <a:rPr lang="pt-BR" dirty="0"/>
              <a:t>térmico, vale: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134076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18229"/>
            <a:ext cx="2535555" cy="87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27309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(1.14)</a:t>
            </a:r>
            <a:endParaRPr lang="pt-BR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91925"/>
            <a:ext cx="4429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2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17" y="187293"/>
            <a:ext cx="18192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27584" y="3781489"/>
            <a:ext cx="438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Integrando-se para </a:t>
            </a:r>
            <a:r>
              <a:rPr lang="pt-BR" i="1" dirty="0" smtClean="0"/>
              <a:t>0 </a:t>
            </a:r>
            <a:r>
              <a:rPr lang="pt-BR" dirty="0" smtClean="0"/>
              <a:t> &lt;= </a:t>
            </a:r>
            <a:r>
              <a:rPr lang="pt-BR" i="1" dirty="0"/>
              <a:t>x </a:t>
            </a:r>
            <a:r>
              <a:rPr lang="pt-BR" dirty="0" smtClean="0"/>
              <a:t>&lt;= </a:t>
            </a:r>
            <a:r>
              <a:rPr lang="pt-BR" i="1" dirty="0" smtClean="0"/>
              <a:t>+</a:t>
            </a:r>
            <a:r>
              <a:rPr lang="pt-BR" i="1" dirty="0"/>
              <a:t>x</a:t>
            </a:r>
            <a:r>
              <a:rPr lang="pt-BR" i="1" baseline="-25000" dirty="0"/>
              <a:t>no</a:t>
            </a:r>
            <a:r>
              <a:rPr lang="pt-BR" dirty="0"/>
              <a:t>, </a:t>
            </a:r>
            <a:r>
              <a:rPr lang="pt-BR" dirty="0" smtClean="0"/>
              <a:t>obtem-se: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467544" y="3853497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ight Arrow 14"/>
          <p:cNvSpPr/>
          <p:nvPr/>
        </p:nvSpPr>
        <p:spPr>
          <a:xfrm>
            <a:off x="3995936" y="4499828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827584" y="543593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Onde </a:t>
            </a:r>
            <a:r>
              <a:rPr lang="pt-BR" i="1" dirty="0" smtClean="0"/>
              <a:t>c</a:t>
            </a:r>
            <a:r>
              <a:rPr lang="pt-BR" i="1" baseline="-25000" dirty="0"/>
              <a:t>4</a:t>
            </a:r>
            <a:r>
              <a:rPr lang="pt-BR" i="1" dirty="0" smtClean="0"/>
              <a:t> </a:t>
            </a:r>
            <a:r>
              <a:rPr lang="pt-BR" dirty="0"/>
              <a:t>é uma constante calculada pelas condições de </a:t>
            </a:r>
            <a:r>
              <a:rPr lang="pt-BR" dirty="0" smtClean="0"/>
              <a:t>contorno. </a:t>
            </a:r>
            <a:endParaRPr lang="pt-BR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43718"/>
            <a:ext cx="2966600" cy="97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81752"/>
            <a:ext cx="3106056" cy="93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884368" y="44968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(1.20)</a:t>
            </a:r>
            <a:endParaRPr lang="pt-BR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2535555" cy="87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47864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(1.14)</a:t>
            </a:r>
            <a:endParaRPr lang="pt-BR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9" y="2571750"/>
            <a:ext cx="1371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353856" y="274985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(1.13)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46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17" y="187293"/>
            <a:ext cx="18192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242088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 região neutra </a:t>
            </a:r>
            <a:r>
              <a:rPr lang="pt-BR" b="1" dirty="0" smtClean="0"/>
              <a:t>p</a:t>
            </a:r>
            <a:r>
              <a:rPr lang="pt-BR" dirty="0" smtClean="0"/>
              <a:t>, </a:t>
            </a:r>
            <a:r>
              <a:rPr lang="pt-BR" dirty="0"/>
              <a:t>isto é, para </a:t>
            </a:r>
            <a:r>
              <a:rPr lang="pt-BR" i="1" dirty="0"/>
              <a:t>x = </a:t>
            </a:r>
            <a:r>
              <a:rPr lang="pt-BR" i="1" dirty="0" smtClean="0"/>
              <a:t>-x</a:t>
            </a:r>
            <a:r>
              <a:rPr lang="pt-BR" i="1" baseline="-25000" dirty="0"/>
              <a:t>p</a:t>
            </a:r>
            <a:r>
              <a:rPr lang="pt-BR" i="1" baseline="-25000" dirty="0" smtClean="0"/>
              <a:t>o</a:t>
            </a:r>
            <a:r>
              <a:rPr lang="pt-BR" dirty="0"/>
              <a:t>, </a:t>
            </a:r>
            <a:r>
              <a:rPr lang="pt-BR" i="1" dirty="0"/>
              <a:t>V</a:t>
            </a:r>
            <a:r>
              <a:rPr lang="pt-BR" i="1" baseline="-25000" dirty="0"/>
              <a:t>xo</a:t>
            </a:r>
            <a:r>
              <a:rPr lang="pt-BR" i="1" dirty="0"/>
              <a:t> = </a:t>
            </a:r>
            <a:r>
              <a:rPr lang="pt-BR" dirty="0"/>
              <a:t>|</a:t>
            </a:r>
            <a:r>
              <a:rPr lang="pt-BR" dirty="0" smtClean="0"/>
              <a:t>Ø</a:t>
            </a:r>
            <a:r>
              <a:rPr lang="pt-BR" i="1" baseline="-25000" dirty="0" smtClean="0"/>
              <a:t>Fp</a:t>
            </a:r>
            <a:r>
              <a:rPr lang="pt-BR" dirty="0" smtClean="0"/>
              <a:t>| </a:t>
            </a:r>
            <a:r>
              <a:rPr lang="pt-BR" dirty="0"/>
              <a:t>e, consequentemente: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249289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ight Arrow 15"/>
          <p:cNvSpPr/>
          <p:nvPr/>
        </p:nvSpPr>
        <p:spPr>
          <a:xfrm>
            <a:off x="3851920" y="3212976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ight Arrow 17"/>
          <p:cNvSpPr/>
          <p:nvPr/>
        </p:nvSpPr>
        <p:spPr>
          <a:xfrm>
            <a:off x="611560" y="4678218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1"/>
          <p:cNvSpPr txBox="1"/>
          <p:nvPr/>
        </p:nvSpPr>
        <p:spPr>
          <a:xfrm>
            <a:off x="2195736" y="544522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>
                <a:solidFill>
                  <a:srgbClr val="FF0000"/>
                </a:solidFill>
              </a:rPr>
              <a:t>-x</a:t>
            </a:r>
            <a:r>
              <a:rPr lang="pt-BR" sz="2000" b="1" i="1" baseline="-25000" dirty="0">
                <a:solidFill>
                  <a:srgbClr val="FF0000"/>
                </a:solidFill>
              </a:rPr>
              <a:t>po</a:t>
            </a:r>
            <a:r>
              <a:rPr lang="pt-BR" sz="2000" b="1" i="1" dirty="0" smtClean="0">
                <a:solidFill>
                  <a:srgbClr val="FF0000"/>
                </a:solidFill>
              </a:rPr>
              <a:t>&lt;= </a:t>
            </a:r>
            <a:r>
              <a:rPr lang="pt-BR" sz="2000" b="1" dirty="0" smtClean="0">
                <a:solidFill>
                  <a:srgbClr val="FF0000"/>
                </a:solidFill>
              </a:rPr>
              <a:t>x &lt;= </a:t>
            </a:r>
            <a:r>
              <a:rPr lang="pt-BR" sz="2000" b="1" dirty="0">
                <a:solidFill>
                  <a:srgbClr val="FF0000"/>
                </a:solidFill>
              </a:rPr>
              <a:t>0</a:t>
            </a:r>
            <a:endParaRPr lang="pt-BR" sz="2000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7956"/>
            <a:ext cx="2789111" cy="86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109" y="2997956"/>
            <a:ext cx="2041123" cy="86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66" y="4392589"/>
            <a:ext cx="3497545" cy="107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67775" y="4729977"/>
            <a:ext cx="90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5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065818" cy="1778731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t-BR" sz="5400" b="1" dirty="0" smtClean="0"/>
              <a:t>Junções pn Abrupta em Equilíbrio Térmico</a:t>
            </a:r>
            <a:endParaRPr lang="pt-BR" sz="5400" b="1" dirty="0"/>
          </a:p>
        </p:txBody>
      </p:sp>
      <p:pic>
        <p:nvPicPr>
          <p:cNvPr id="3" name="Picture 2" descr="fg01_01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69" y="3284984"/>
            <a:ext cx="4846079" cy="2231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8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48" y="3382094"/>
            <a:ext cx="432720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36096" y="437388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v</a:t>
            </a:r>
            <a:r>
              <a:rPr lang="pt-BR" b="1" dirty="0" smtClean="0"/>
              <a:t>ariação </a:t>
            </a:r>
            <a:r>
              <a:rPr lang="pt-BR" b="1" dirty="0"/>
              <a:t>do </a:t>
            </a:r>
            <a:r>
              <a:rPr lang="pt-BR" b="1" dirty="0" smtClean="0"/>
              <a:t>potencial </a:t>
            </a:r>
            <a:r>
              <a:rPr lang="pt-BR" b="1" dirty="0"/>
              <a:t>em uma </a:t>
            </a:r>
            <a:r>
              <a:rPr lang="pt-BR" b="1" dirty="0" smtClean="0"/>
              <a:t>junção </a:t>
            </a:r>
            <a:r>
              <a:rPr lang="pt-BR" b="1" i="1" dirty="0"/>
              <a:t>pn </a:t>
            </a:r>
            <a:r>
              <a:rPr lang="pt-BR" b="1" dirty="0"/>
              <a:t>a</a:t>
            </a:r>
            <a:r>
              <a:rPr lang="pt-BR" b="1" dirty="0" smtClean="0"/>
              <a:t>brupta</a:t>
            </a:r>
            <a:r>
              <a:rPr lang="pt-BR" b="1" dirty="0"/>
              <a:t>, em </a:t>
            </a:r>
            <a:r>
              <a:rPr lang="pt-BR" b="1" dirty="0" smtClean="0"/>
              <a:t>equilíbrio </a:t>
            </a:r>
            <a:r>
              <a:rPr lang="pt-BR" b="1" dirty="0"/>
              <a:t>t</a:t>
            </a:r>
            <a:r>
              <a:rPr lang="pt-BR" b="1" dirty="0" smtClean="0"/>
              <a:t>érmico</a:t>
            </a:r>
            <a:endParaRPr lang="pt-B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953" y="983527"/>
            <a:ext cx="3291151" cy="103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289011" y="1822343"/>
            <a:ext cx="357065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652120" y="1300698"/>
            <a:ext cx="183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>
                <a:solidFill>
                  <a:srgbClr val="FF0000"/>
                </a:solidFill>
              </a:rPr>
              <a:t>0 </a:t>
            </a:r>
            <a:r>
              <a:rPr lang="pt-BR" sz="2000" b="1" dirty="0">
                <a:solidFill>
                  <a:srgbClr val="FF0000"/>
                </a:solidFill>
              </a:rPr>
              <a:t>&lt;= </a:t>
            </a:r>
            <a:r>
              <a:rPr lang="pt-BR" sz="2000" b="1" i="1" dirty="0">
                <a:solidFill>
                  <a:srgbClr val="FF0000"/>
                </a:solidFill>
              </a:rPr>
              <a:t>x </a:t>
            </a:r>
            <a:r>
              <a:rPr lang="pt-BR" sz="2000" b="1" dirty="0">
                <a:solidFill>
                  <a:srgbClr val="FF0000"/>
                </a:solidFill>
              </a:rPr>
              <a:t>&lt;= </a:t>
            </a:r>
            <a:r>
              <a:rPr lang="pt-BR" sz="2000" b="1" i="1" dirty="0">
                <a:solidFill>
                  <a:srgbClr val="FF0000"/>
                </a:solidFill>
              </a:rPr>
              <a:t>+x</a:t>
            </a:r>
            <a:r>
              <a:rPr lang="pt-BR" sz="2000" b="1" i="1" baseline="-25000" dirty="0">
                <a:solidFill>
                  <a:srgbClr val="FF0000"/>
                </a:solidFill>
              </a:rPr>
              <a:t>no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1242448"/>
            <a:ext cx="75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(1.19)</a:t>
            </a:r>
            <a:endParaRPr lang="pt-BR" dirty="0"/>
          </a:p>
        </p:txBody>
      </p:sp>
      <p:sp>
        <p:nvSpPr>
          <p:cNvPr id="22" name="TextBox 21"/>
          <p:cNvSpPr txBox="1"/>
          <p:nvPr/>
        </p:nvSpPr>
        <p:spPr>
          <a:xfrm>
            <a:off x="5724128" y="2185057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>
                <a:solidFill>
                  <a:srgbClr val="FF0000"/>
                </a:solidFill>
              </a:rPr>
              <a:t>-x</a:t>
            </a:r>
            <a:r>
              <a:rPr lang="pt-BR" sz="2000" b="1" i="1" baseline="-25000" dirty="0">
                <a:solidFill>
                  <a:srgbClr val="FF0000"/>
                </a:solidFill>
              </a:rPr>
              <a:t>po</a:t>
            </a:r>
            <a:r>
              <a:rPr lang="pt-BR" sz="2000" b="1" i="1" dirty="0" smtClean="0">
                <a:solidFill>
                  <a:srgbClr val="FF0000"/>
                </a:solidFill>
              </a:rPr>
              <a:t>&lt;= </a:t>
            </a:r>
            <a:r>
              <a:rPr lang="pt-BR" sz="2000" b="1" dirty="0" smtClean="0">
                <a:solidFill>
                  <a:srgbClr val="FF0000"/>
                </a:solidFill>
              </a:rPr>
              <a:t>x &lt;= </a:t>
            </a:r>
            <a:r>
              <a:rPr lang="pt-BR" sz="2000" b="1" dirty="0">
                <a:solidFill>
                  <a:srgbClr val="FF0000"/>
                </a:solidFill>
              </a:rPr>
              <a:t>0</a:t>
            </a:r>
            <a:endParaRPr lang="pt-BR" sz="2000" b="1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970" y="2048263"/>
            <a:ext cx="3497545" cy="1073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043608" y="2348880"/>
            <a:ext cx="90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5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30" y="260648"/>
            <a:ext cx="1366848" cy="159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206084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gráfico anterior mostra que para </a:t>
            </a:r>
            <a:r>
              <a:rPr lang="pt-BR" b="1" i="1" dirty="0" smtClean="0">
                <a:solidFill>
                  <a:srgbClr val="FF0000"/>
                </a:solidFill>
              </a:rPr>
              <a:t>x </a:t>
            </a:r>
            <a:r>
              <a:rPr lang="pt-BR" b="1" i="1" dirty="0">
                <a:solidFill>
                  <a:srgbClr val="FF0000"/>
                </a:solidFill>
              </a:rPr>
              <a:t>= </a:t>
            </a:r>
            <a:r>
              <a:rPr lang="pt-BR" i="1" dirty="0"/>
              <a:t>0</a:t>
            </a:r>
            <a:r>
              <a:rPr lang="pt-BR" dirty="0"/>
              <a:t>, isto é, na fronteira </a:t>
            </a:r>
            <a:r>
              <a:rPr lang="pt-BR" dirty="0" smtClean="0"/>
              <a:t>metalúrgica da </a:t>
            </a:r>
            <a:r>
              <a:rPr lang="pt-BR" dirty="0"/>
              <a:t>junção, </a:t>
            </a:r>
            <a:r>
              <a:rPr lang="pt-BR" b="1" dirty="0">
                <a:solidFill>
                  <a:srgbClr val="FF0000"/>
                </a:solidFill>
              </a:rPr>
              <a:t>o potencial é contínuo </a:t>
            </a:r>
            <a:r>
              <a:rPr lang="pt-BR" dirty="0"/>
              <a:t>e, portanto, possui o mesmo valor para as </a:t>
            </a:r>
            <a:r>
              <a:rPr lang="pt-BR" dirty="0" smtClean="0"/>
              <a:t>equações (1.19) e (1.21). </a:t>
            </a:r>
            <a:r>
              <a:rPr lang="pt-BR" dirty="0"/>
              <a:t>Chamando-se esse valor de </a:t>
            </a:r>
            <a:r>
              <a:rPr lang="pt-BR" b="1" baseline="-25000" dirty="0" smtClean="0">
                <a:solidFill>
                  <a:srgbClr val="FF0000"/>
                </a:solidFill>
              </a:rPr>
              <a:t>Ø</a:t>
            </a:r>
            <a:r>
              <a:rPr lang="pt-BR" b="1" i="1" baseline="-25000" dirty="0" smtClean="0">
                <a:solidFill>
                  <a:srgbClr val="FF0000"/>
                </a:solidFill>
              </a:rPr>
              <a:t>Fo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e igualando-se as equações, tem-se: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213285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5773"/>
            <a:ext cx="4399188" cy="78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06179" y="4221088"/>
            <a:ext cx="90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(1.22)</a:t>
            </a:r>
            <a:endParaRPr lang="pt-BR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12976"/>
            <a:ext cx="432720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4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5046" y="1064664"/>
            <a:ext cx="280339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 smtClean="0"/>
              <a:t>Determinação do Potencial</a:t>
            </a:r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30" y="260648"/>
            <a:ext cx="1366848" cy="159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18620" y="3238190"/>
            <a:ext cx="141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Se </a:t>
            </a:r>
            <a:r>
              <a:rPr lang="pt-BR" sz="2000" b="1" i="1" dirty="0">
                <a:solidFill>
                  <a:srgbClr val="FF0000"/>
                </a:solidFill>
              </a:rPr>
              <a:t>N</a:t>
            </a:r>
            <a:r>
              <a:rPr lang="pt-BR" sz="2000" b="1" i="1" baseline="-25000" dirty="0">
                <a:solidFill>
                  <a:srgbClr val="FF0000"/>
                </a:solidFill>
              </a:rPr>
              <a:t>a </a:t>
            </a:r>
            <a:r>
              <a:rPr lang="pt-BR" sz="2000" b="1" dirty="0">
                <a:solidFill>
                  <a:srgbClr val="FF0000"/>
                </a:solidFill>
              </a:rPr>
              <a:t>&lt; </a:t>
            </a:r>
            <a:r>
              <a:rPr lang="pt-BR" sz="2000" b="1" i="1" dirty="0" smtClean="0">
                <a:solidFill>
                  <a:srgbClr val="FF0000"/>
                </a:solidFill>
              </a:rPr>
              <a:t>N </a:t>
            </a:r>
            <a:r>
              <a:rPr lang="pt-BR" sz="2000" b="1" i="1" baseline="-25000" dirty="0" smtClean="0">
                <a:solidFill>
                  <a:srgbClr val="FF0000"/>
                </a:solidFill>
              </a:rPr>
              <a:t>d</a:t>
            </a:r>
            <a:endParaRPr lang="pt-BR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331019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567" y="2924944"/>
            <a:ext cx="2687688" cy="116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ight Arrow 13"/>
          <p:cNvSpPr/>
          <p:nvPr/>
        </p:nvSpPr>
        <p:spPr>
          <a:xfrm>
            <a:off x="2555776" y="3238190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/>
          <p:cNvSpPr txBox="1"/>
          <p:nvPr/>
        </p:nvSpPr>
        <p:spPr>
          <a:xfrm>
            <a:off x="818620" y="4617329"/>
            <a:ext cx="141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Se </a:t>
            </a:r>
            <a:r>
              <a:rPr lang="pt-BR" sz="2000" b="1" i="1" dirty="0">
                <a:solidFill>
                  <a:srgbClr val="FF0000"/>
                </a:solidFill>
              </a:rPr>
              <a:t>N</a:t>
            </a:r>
            <a:r>
              <a:rPr lang="pt-BR" sz="2000" b="1" i="1" baseline="-25000" dirty="0">
                <a:solidFill>
                  <a:srgbClr val="FF0000"/>
                </a:solidFill>
              </a:rPr>
              <a:t>a </a:t>
            </a:r>
            <a:r>
              <a:rPr lang="pt-BR" sz="2000" b="1" dirty="0">
                <a:solidFill>
                  <a:srgbClr val="FF0000"/>
                </a:solidFill>
              </a:rPr>
              <a:t>&gt;</a:t>
            </a: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b="1" i="1" dirty="0" smtClean="0">
                <a:solidFill>
                  <a:srgbClr val="FF0000"/>
                </a:solidFill>
              </a:rPr>
              <a:t>N </a:t>
            </a:r>
            <a:r>
              <a:rPr lang="pt-BR" sz="2000" b="1" i="1" baseline="-25000" dirty="0" smtClean="0">
                <a:solidFill>
                  <a:srgbClr val="FF0000"/>
                </a:solidFill>
              </a:rPr>
              <a:t>d</a:t>
            </a:r>
            <a:endParaRPr lang="pt-BR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544" y="4689337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ight Arrow 17"/>
          <p:cNvSpPr/>
          <p:nvPr/>
        </p:nvSpPr>
        <p:spPr>
          <a:xfrm>
            <a:off x="2555776" y="4617329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69" y="4308141"/>
            <a:ext cx="2522878" cy="109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18620" y="5841465"/>
            <a:ext cx="7209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Se </a:t>
            </a:r>
            <a:r>
              <a:rPr lang="pt-BR" sz="2000" b="1" i="1" dirty="0">
                <a:solidFill>
                  <a:srgbClr val="FF0000"/>
                </a:solidFill>
              </a:rPr>
              <a:t>N</a:t>
            </a:r>
            <a:r>
              <a:rPr lang="pt-BR" sz="2000" b="1" i="1" baseline="-25000" dirty="0">
                <a:solidFill>
                  <a:srgbClr val="FF0000"/>
                </a:solidFill>
              </a:rPr>
              <a:t>a </a:t>
            </a:r>
            <a:r>
              <a:rPr lang="pt-BR" sz="2000" b="1" dirty="0">
                <a:solidFill>
                  <a:srgbClr val="FF0000"/>
                </a:solidFill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</a:rPr>
              <a:t>= </a:t>
            </a:r>
            <a:r>
              <a:rPr lang="pt-BR" sz="2000" b="1" i="1" dirty="0" smtClean="0">
                <a:solidFill>
                  <a:srgbClr val="FF0000"/>
                </a:solidFill>
              </a:rPr>
              <a:t>N </a:t>
            </a:r>
            <a:r>
              <a:rPr lang="pt-BR" sz="2000" b="1" i="1" baseline="-25000" dirty="0" smtClean="0">
                <a:solidFill>
                  <a:srgbClr val="FF0000"/>
                </a:solidFill>
              </a:rPr>
              <a:t>d   </a:t>
            </a:r>
            <a:r>
              <a:rPr lang="pt-BR" sz="2000" dirty="0" smtClean="0"/>
              <a:t>é </a:t>
            </a:r>
            <a:r>
              <a:rPr lang="pt-BR" sz="2000" dirty="0"/>
              <a:t>de se esperar que </a:t>
            </a:r>
            <a:r>
              <a:rPr lang="pt-BR" sz="2000" i="1" dirty="0"/>
              <a:t>x</a:t>
            </a:r>
            <a:r>
              <a:rPr lang="pt-BR" sz="2000" i="1" baseline="-25000" dirty="0"/>
              <a:t>po</a:t>
            </a:r>
            <a:r>
              <a:rPr lang="pt-BR" sz="2000" i="1" dirty="0"/>
              <a:t> = x</a:t>
            </a:r>
            <a:r>
              <a:rPr lang="pt-BR" sz="2000" i="1" baseline="-25000" dirty="0"/>
              <a:t>no</a:t>
            </a:r>
            <a:r>
              <a:rPr lang="pt-BR" sz="2000" dirty="0"/>
              <a:t>, </a:t>
            </a:r>
            <a:r>
              <a:rPr lang="pt-BR" sz="2000" i="1" dirty="0"/>
              <a:t>x</a:t>
            </a:r>
            <a:r>
              <a:rPr lang="pt-BR" sz="2000" i="1" baseline="-25000" dirty="0"/>
              <a:t>o</a:t>
            </a:r>
            <a:r>
              <a:rPr lang="pt-BR" sz="2000" i="1" dirty="0"/>
              <a:t> = 0 </a:t>
            </a:r>
            <a:r>
              <a:rPr lang="pt-BR" sz="2000" dirty="0"/>
              <a:t>e </a:t>
            </a:r>
            <a:r>
              <a:rPr lang="pt-BR" sz="2000" dirty="0" smtClean="0"/>
              <a:t>Ø</a:t>
            </a:r>
            <a:r>
              <a:rPr lang="pt-BR" sz="2000" i="1" baseline="-25000" dirty="0" smtClean="0"/>
              <a:t>Fo</a:t>
            </a:r>
            <a:r>
              <a:rPr lang="pt-BR" sz="2000" i="1" dirty="0" smtClean="0"/>
              <a:t> </a:t>
            </a:r>
            <a:r>
              <a:rPr lang="pt-BR" sz="2000" i="1" dirty="0"/>
              <a:t>= 0</a:t>
            </a:r>
            <a:r>
              <a:rPr lang="pt-BR" sz="2000" dirty="0"/>
              <a:t>.</a:t>
            </a:r>
            <a:endParaRPr lang="pt-BR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544" y="5913473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6876256" y="3310198"/>
            <a:ext cx="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(1.23a)</a:t>
            </a:r>
            <a:endParaRPr lang="pt-BR" dirty="0"/>
          </a:p>
        </p:txBody>
      </p:sp>
      <p:sp>
        <p:nvSpPr>
          <p:cNvPr id="21" name="TextBox 20"/>
          <p:cNvSpPr txBox="1"/>
          <p:nvPr/>
        </p:nvSpPr>
        <p:spPr>
          <a:xfrm>
            <a:off x="6935154" y="4525042"/>
            <a:ext cx="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(1.23b)</a:t>
            </a:r>
            <a:endParaRPr lang="pt-BR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206084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O ponto chamado de </a:t>
            </a:r>
            <a:r>
              <a:rPr lang="pt-BR" b="1" i="1" dirty="0">
                <a:solidFill>
                  <a:srgbClr val="FF0000"/>
                </a:solidFill>
              </a:rPr>
              <a:t>x</a:t>
            </a:r>
            <a:r>
              <a:rPr lang="pt-BR" b="1" i="1" baseline="-25000" dirty="0">
                <a:solidFill>
                  <a:srgbClr val="FF0000"/>
                </a:solidFill>
              </a:rPr>
              <a:t>o </a:t>
            </a:r>
            <a:r>
              <a:rPr lang="pt-BR" b="1" dirty="0"/>
              <a:t>no gráfico </a:t>
            </a:r>
            <a:r>
              <a:rPr lang="pt-BR" b="1" dirty="0" smtClean="0"/>
              <a:t>é </a:t>
            </a:r>
            <a:r>
              <a:rPr lang="pt-BR" b="1" dirty="0"/>
              <a:t>o ponto onde o potencial anula-se, </a:t>
            </a:r>
            <a:r>
              <a:rPr lang="pt-BR" b="1" dirty="0" smtClean="0"/>
              <a:t>no interior </a:t>
            </a:r>
            <a:r>
              <a:rPr lang="pt-BR" b="1" dirty="0"/>
              <a:t>da região de depleção</a:t>
            </a:r>
            <a:r>
              <a:rPr lang="pt-BR" dirty="0"/>
              <a:t>. Esse ponto pode ser calculado fazendo-se </a:t>
            </a:r>
            <a:r>
              <a:rPr lang="pt-BR" i="1" dirty="0"/>
              <a:t>V</a:t>
            </a:r>
            <a:r>
              <a:rPr lang="pt-BR" i="1" baseline="-25000" dirty="0"/>
              <a:t>x</a:t>
            </a:r>
            <a:r>
              <a:rPr lang="pt-BR" i="1" dirty="0"/>
              <a:t> = 0 </a:t>
            </a:r>
            <a:r>
              <a:rPr lang="pt-BR" dirty="0"/>
              <a:t>e </a:t>
            </a:r>
            <a:r>
              <a:rPr lang="pt-BR" i="1" dirty="0"/>
              <a:t>x = x</a:t>
            </a:r>
            <a:r>
              <a:rPr lang="pt-BR" i="1" baseline="-25000" dirty="0"/>
              <a:t>o</a:t>
            </a:r>
            <a:r>
              <a:rPr lang="pt-BR" i="1" dirty="0"/>
              <a:t> </a:t>
            </a:r>
            <a:r>
              <a:rPr lang="pt-BR" dirty="0" smtClean="0"/>
              <a:t>nas Equações (1.19) e (1.21), obtendo-se:</a:t>
            </a:r>
            <a:endParaRPr lang="pt-BR" dirty="0"/>
          </a:p>
        </p:txBody>
      </p:sp>
      <p:sp>
        <p:nvSpPr>
          <p:cNvPr id="23" name="Rectangle 22"/>
          <p:cNvSpPr/>
          <p:nvPr/>
        </p:nvSpPr>
        <p:spPr>
          <a:xfrm>
            <a:off x="467544" y="213285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53027" y="3284984"/>
            <a:ext cx="596355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400" dirty="0" smtClean="0"/>
              <a:t>Cálculo da Profundidade de Depleção (x</a:t>
            </a:r>
            <a:r>
              <a:rPr lang="pt-BR" sz="2400" baseline="-25000" dirty="0" smtClean="0"/>
              <a:t>do</a:t>
            </a:r>
            <a:r>
              <a:rPr lang="pt-BR" sz="2400" dirty="0" smtClean="0"/>
              <a:t>)</a:t>
            </a:r>
            <a:endParaRPr lang="pt-B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84" y="3853014"/>
            <a:ext cx="5743033" cy="234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5665" y="1554977"/>
            <a:ext cx="3715614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bg1"/>
                </a:solidFill>
              </a:rPr>
              <a:t>Anexo 3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4002" y="718604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30" y="260648"/>
            <a:ext cx="1366848" cy="159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2060848"/>
            <a:ext cx="425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Pela equação </a:t>
            </a:r>
            <a:r>
              <a:rPr lang="pt-BR" i="1" dirty="0"/>
              <a:t>1.22 </a:t>
            </a:r>
            <a:r>
              <a:rPr lang="pt-BR" dirty="0"/>
              <a:t>pode-se escrever 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9757" y="213285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/>
          <p:cNvSpPr txBox="1"/>
          <p:nvPr/>
        </p:nvSpPr>
        <p:spPr>
          <a:xfrm>
            <a:off x="525295" y="1124744"/>
            <a:ext cx="448050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000" dirty="0" smtClean="0"/>
              <a:t>Cálculo da Profundidade de Depleção</a:t>
            </a:r>
            <a:endParaRPr lang="pt-BR" sz="2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14" y="2492896"/>
            <a:ext cx="3411474" cy="72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4399188" cy="78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Arrow 16"/>
          <p:cNvSpPr/>
          <p:nvPr/>
        </p:nvSpPr>
        <p:spPr>
          <a:xfrm>
            <a:off x="5055807" y="2691667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82074"/>
            <a:ext cx="3144724" cy="76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ight Arrow 18"/>
          <p:cNvSpPr/>
          <p:nvPr/>
        </p:nvSpPr>
        <p:spPr>
          <a:xfrm>
            <a:off x="3563888" y="3553224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227" y="3263773"/>
            <a:ext cx="3999168" cy="102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34" y="5085184"/>
            <a:ext cx="2823687" cy="141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028384" y="3501008"/>
            <a:ext cx="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(1.24)</a:t>
            </a:r>
            <a:endParaRPr lang="pt-BR" dirty="0"/>
          </a:p>
        </p:txBody>
      </p:sp>
      <p:sp>
        <p:nvSpPr>
          <p:cNvPr id="22" name="TextBox 21"/>
          <p:cNvSpPr txBox="1"/>
          <p:nvPr/>
        </p:nvSpPr>
        <p:spPr>
          <a:xfrm>
            <a:off x="801354" y="4509120"/>
            <a:ext cx="714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Usando-se o valor de </a:t>
            </a:r>
            <a:r>
              <a:rPr lang="pt-BR" i="1" dirty="0"/>
              <a:t>x</a:t>
            </a:r>
            <a:r>
              <a:rPr lang="pt-BR" i="1" baseline="-25000" dirty="0"/>
              <a:t>po</a:t>
            </a:r>
            <a:r>
              <a:rPr lang="pt-BR" dirty="0"/>
              <a:t>, calculado pela Equação </a:t>
            </a:r>
            <a:r>
              <a:rPr lang="pt-BR" i="1" dirty="0"/>
              <a:t>1.15</a:t>
            </a:r>
            <a:r>
              <a:rPr lang="pt-BR" dirty="0"/>
              <a:t>, substituído na Equação </a:t>
            </a:r>
            <a:r>
              <a:rPr lang="pt-BR" i="1" dirty="0"/>
              <a:t>1.24</a:t>
            </a:r>
            <a:r>
              <a:rPr lang="pt-BR" dirty="0"/>
              <a:t>, </a:t>
            </a:r>
            <a:r>
              <a:rPr lang="pt-BR" dirty="0" smtClean="0"/>
              <a:t>obtem-se </a:t>
            </a:r>
            <a:r>
              <a:rPr lang="pt-BR" b="1" dirty="0" smtClean="0">
                <a:solidFill>
                  <a:srgbClr val="FF0000"/>
                </a:solidFill>
              </a:rPr>
              <a:t>x</a:t>
            </a:r>
            <a:r>
              <a:rPr lang="pt-BR" b="1" baseline="-25000" dirty="0" smtClean="0">
                <a:solidFill>
                  <a:srgbClr val="FF0000"/>
                </a:solidFill>
              </a:rPr>
              <a:t>no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23" name="Rectangle 22"/>
          <p:cNvSpPr/>
          <p:nvPr/>
        </p:nvSpPr>
        <p:spPr>
          <a:xfrm>
            <a:off x="395536" y="458112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7727242" y="5485386"/>
            <a:ext cx="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(1.25)</a:t>
            </a:r>
            <a:endParaRPr lang="pt-BR" dirty="0"/>
          </a:p>
        </p:txBody>
      </p:sp>
      <p:sp>
        <p:nvSpPr>
          <p:cNvPr id="2" name="TextBox 1"/>
          <p:cNvSpPr txBox="1"/>
          <p:nvPr/>
        </p:nvSpPr>
        <p:spPr>
          <a:xfrm>
            <a:off x="15588" y="2705141"/>
            <a:ext cx="739988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(1.22)</a:t>
            </a:r>
            <a:endParaRPr lang="pt-BR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42" y="5245502"/>
            <a:ext cx="1310882" cy="103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81858" y="5409928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(1.15)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78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030" y="260648"/>
            <a:ext cx="1366848" cy="159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2031664"/>
            <a:ext cx="7609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Usando-se o valor de </a:t>
            </a:r>
            <a:r>
              <a:rPr lang="pt-BR" dirty="0" smtClean="0"/>
              <a:t>x</a:t>
            </a:r>
            <a:r>
              <a:rPr lang="pt-BR" baseline="-25000" dirty="0" smtClean="0"/>
              <a:t>po</a:t>
            </a:r>
            <a:r>
              <a:rPr lang="pt-BR" dirty="0" smtClean="0"/>
              <a:t>, </a:t>
            </a:r>
            <a:r>
              <a:rPr lang="pt-BR" dirty="0"/>
              <a:t>calculado pela </a:t>
            </a:r>
            <a:r>
              <a:rPr lang="pt-BR" dirty="0" smtClean="0"/>
              <a:t>equação </a:t>
            </a:r>
            <a:r>
              <a:rPr lang="pt-BR" dirty="0"/>
              <a:t>1.15, substituído na Equação 1.24, </a:t>
            </a:r>
            <a:r>
              <a:rPr lang="pt-BR" dirty="0" smtClean="0"/>
              <a:t>tem-se que</a:t>
            </a:r>
            <a:r>
              <a:rPr lang="pt-BR" dirty="0"/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295" y="1124744"/>
            <a:ext cx="4480509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sz="2000" dirty="0" smtClean="0"/>
              <a:t>Cálculo da Profundidade de Depleção</a:t>
            </a:r>
            <a:endParaRPr lang="pt-BR" sz="20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1" y="3861048"/>
            <a:ext cx="3305097" cy="85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5076056" y="3429000"/>
            <a:ext cx="475255" cy="54672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ight Brace 21"/>
          <p:cNvSpPr/>
          <p:nvPr/>
        </p:nvSpPr>
        <p:spPr>
          <a:xfrm>
            <a:off x="4252531" y="2767990"/>
            <a:ext cx="607501" cy="184137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772" y="2636912"/>
            <a:ext cx="3080700" cy="144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49757" y="213285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801354" y="5392929"/>
            <a:ext cx="1964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/>
              <a:t>x</a:t>
            </a:r>
            <a:r>
              <a:rPr lang="pt-BR" sz="2000" i="1" baseline="-25000" dirty="0" smtClean="0"/>
              <a:t>do  </a:t>
            </a:r>
            <a:r>
              <a:rPr lang="pt-BR" sz="2000" dirty="0" smtClean="0"/>
              <a:t>=   </a:t>
            </a:r>
            <a:r>
              <a:rPr lang="pt-BR" sz="2000" i="1" dirty="0"/>
              <a:t>x</a:t>
            </a:r>
            <a:r>
              <a:rPr lang="pt-BR" sz="2000" i="1" baseline="-25000" dirty="0"/>
              <a:t>no</a:t>
            </a:r>
            <a:r>
              <a:rPr lang="pt-BR" sz="2000" i="1" dirty="0"/>
              <a:t>+ x</a:t>
            </a:r>
            <a:r>
              <a:rPr lang="pt-BR" sz="2000" i="1" baseline="-25000" dirty="0"/>
              <a:t>po</a:t>
            </a:r>
            <a:r>
              <a:rPr lang="pt-BR" sz="2000" i="1" baseline="-25000" dirty="0" smtClean="0"/>
              <a:t>     </a:t>
            </a:r>
            <a:r>
              <a:rPr lang="pt-BR" sz="2000" i="1" dirty="0" smtClean="0"/>
              <a:t>   </a:t>
            </a:r>
            <a:endParaRPr lang="pt-BR" sz="20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395536" y="5536945"/>
            <a:ext cx="388242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ight Arrow 25"/>
          <p:cNvSpPr/>
          <p:nvPr/>
        </p:nvSpPr>
        <p:spPr>
          <a:xfrm>
            <a:off x="2771800" y="5488148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581" y="4897170"/>
            <a:ext cx="4908835" cy="145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44408" y="5365537"/>
            <a:ext cx="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(1.27)</a:t>
            </a:r>
            <a:endParaRPr lang="pt-BR" dirty="0"/>
          </a:p>
        </p:txBody>
      </p:sp>
      <p:sp>
        <p:nvSpPr>
          <p:cNvPr id="27" name="TextBox 26"/>
          <p:cNvSpPr txBox="1"/>
          <p:nvPr/>
        </p:nvSpPr>
        <p:spPr>
          <a:xfrm>
            <a:off x="129133" y="4062635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(1.24)</a:t>
            </a:r>
            <a:endParaRPr lang="pt-BR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84" y="2904534"/>
            <a:ext cx="1310882" cy="103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10500" y="3068960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(1.15)</a:t>
            </a:r>
            <a:endParaRPr lang="pt-BR" dirty="0"/>
          </a:p>
        </p:txBody>
      </p:sp>
      <p:sp>
        <p:nvSpPr>
          <p:cNvPr id="32" name="TextBox 31"/>
          <p:cNvSpPr txBox="1"/>
          <p:nvPr/>
        </p:nvSpPr>
        <p:spPr>
          <a:xfrm>
            <a:off x="6516216" y="4139788"/>
            <a:ext cx="87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0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2797" y="1006636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725" y="2348880"/>
            <a:ext cx="4909636" cy="13029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bg1"/>
                </a:solidFill>
              </a:rPr>
              <a:t>Conclusões</a:t>
            </a:r>
            <a:endParaRPr lang="pt-BR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463" y="2315038"/>
            <a:ext cx="1586167" cy="124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93089" y="1406591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As profundidades </a:t>
            </a:r>
            <a:r>
              <a:rPr lang="pt-BR" b="1" dirty="0"/>
              <a:t>de depleção em semicondutores são inversamente proporcionais </a:t>
            </a:r>
            <a:r>
              <a:rPr lang="pt-BR" b="1" dirty="0" smtClean="0"/>
              <a:t>à concentração </a:t>
            </a:r>
            <a:r>
              <a:rPr lang="pt-BR" b="1" dirty="0"/>
              <a:t>de dopantes dos mesmos, sendo mais extensa em semicondutores </a:t>
            </a:r>
            <a:r>
              <a:rPr lang="pt-BR" b="1" dirty="0" smtClean="0"/>
              <a:t>pouco dopados.</a:t>
            </a:r>
            <a:endParaRPr lang="pt-BR" b="1" dirty="0"/>
          </a:p>
        </p:txBody>
      </p:sp>
      <p:sp>
        <p:nvSpPr>
          <p:cNvPr id="13" name="Rectangle 12"/>
          <p:cNvSpPr/>
          <p:nvPr/>
        </p:nvSpPr>
        <p:spPr>
          <a:xfrm>
            <a:off x="179512" y="1494189"/>
            <a:ext cx="467282" cy="350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667" y="188640"/>
            <a:ext cx="933575" cy="108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415" y="3948713"/>
            <a:ext cx="39338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33576" y="356372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V</a:t>
            </a:r>
            <a:r>
              <a:rPr lang="pt-BR" b="1" dirty="0" smtClean="0"/>
              <a:t>ariação </a:t>
            </a:r>
            <a:r>
              <a:rPr lang="pt-BR" b="1" dirty="0"/>
              <a:t>do </a:t>
            </a:r>
            <a:r>
              <a:rPr lang="pt-BR" b="1" dirty="0" smtClean="0"/>
              <a:t>potencial </a:t>
            </a:r>
            <a:r>
              <a:rPr lang="pt-BR" b="1" dirty="0"/>
              <a:t>em uma </a:t>
            </a:r>
            <a:r>
              <a:rPr lang="pt-BR" b="1" dirty="0" smtClean="0"/>
              <a:t>junção </a:t>
            </a:r>
            <a:r>
              <a:rPr lang="pt-BR" b="1" i="1" dirty="0"/>
              <a:t>pn </a:t>
            </a:r>
            <a:r>
              <a:rPr lang="pt-BR" b="1" dirty="0"/>
              <a:t>a</a:t>
            </a:r>
            <a:r>
              <a:rPr lang="pt-BR" b="1" dirty="0" smtClean="0"/>
              <a:t>brupta</a:t>
            </a:r>
            <a:r>
              <a:rPr lang="pt-BR" b="1" dirty="0"/>
              <a:t>, em </a:t>
            </a:r>
            <a:r>
              <a:rPr lang="pt-BR" b="1" dirty="0" smtClean="0"/>
              <a:t>equilíbrio </a:t>
            </a:r>
            <a:r>
              <a:rPr lang="pt-BR" b="1" dirty="0"/>
              <a:t>t</a:t>
            </a:r>
            <a:r>
              <a:rPr lang="pt-BR" b="1" dirty="0" smtClean="0"/>
              <a:t>érmico</a:t>
            </a:r>
            <a:endParaRPr lang="pt-BR" dirty="0"/>
          </a:p>
        </p:txBody>
      </p:sp>
      <p:sp>
        <p:nvSpPr>
          <p:cNvPr id="2" name="TextBox 1"/>
          <p:cNvSpPr txBox="1"/>
          <p:nvPr/>
        </p:nvSpPr>
        <p:spPr>
          <a:xfrm>
            <a:off x="6372200" y="2564904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(1.15)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179512" y="3582421"/>
            <a:ext cx="467282" cy="350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99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667" y="188640"/>
            <a:ext cx="933575" cy="108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2686855" cy="195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6612" y="3377943"/>
            <a:ext cx="141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Se </a:t>
            </a:r>
            <a:r>
              <a:rPr lang="pt-BR" sz="2000" b="1" i="1" dirty="0">
                <a:solidFill>
                  <a:srgbClr val="FF0000"/>
                </a:solidFill>
              </a:rPr>
              <a:t>N</a:t>
            </a:r>
            <a:r>
              <a:rPr lang="pt-BR" sz="2000" b="1" i="1" baseline="-25000" dirty="0">
                <a:solidFill>
                  <a:srgbClr val="FF0000"/>
                </a:solidFill>
              </a:rPr>
              <a:t>a </a:t>
            </a:r>
            <a:r>
              <a:rPr lang="pt-BR" sz="2000" b="1" dirty="0">
                <a:solidFill>
                  <a:srgbClr val="FF0000"/>
                </a:solidFill>
              </a:rPr>
              <a:t>&lt; </a:t>
            </a:r>
            <a:r>
              <a:rPr lang="pt-BR" sz="2000" b="1" i="1" dirty="0" smtClean="0">
                <a:solidFill>
                  <a:srgbClr val="FF0000"/>
                </a:solidFill>
              </a:rPr>
              <a:t>N </a:t>
            </a:r>
            <a:r>
              <a:rPr lang="pt-BR" sz="2000" b="1" i="1" baseline="-25000" dirty="0" smtClean="0">
                <a:solidFill>
                  <a:srgbClr val="FF0000"/>
                </a:solidFill>
              </a:rPr>
              <a:t>d</a:t>
            </a:r>
            <a:endParaRPr lang="pt-BR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6" y="3449951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59" y="3064697"/>
            <a:ext cx="2687688" cy="116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ight Arrow 20"/>
          <p:cNvSpPr/>
          <p:nvPr/>
        </p:nvSpPr>
        <p:spPr>
          <a:xfrm>
            <a:off x="2483768" y="3377943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extBox 21"/>
          <p:cNvSpPr txBox="1"/>
          <p:nvPr/>
        </p:nvSpPr>
        <p:spPr>
          <a:xfrm>
            <a:off x="746612" y="4757082"/>
            <a:ext cx="141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Se </a:t>
            </a:r>
            <a:r>
              <a:rPr lang="pt-BR" sz="2000" b="1" i="1" dirty="0">
                <a:solidFill>
                  <a:srgbClr val="FF0000"/>
                </a:solidFill>
              </a:rPr>
              <a:t>N</a:t>
            </a:r>
            <a:r>
              <a:rPr lang="pt-BR" sz="2000" b="1" i="1" baseline="-25000" dirty="0">
                <a:solidFill>
                  <a:srgbClr val="FF0000"/>
                </a:solidFill>
              </a:rPr>
              <a:t>a </a:t>
            </a:r>
            <a:r>
              <a:rPr lang="pt-BR" sz="2000" b="1" dirty="0">
                <a:solidFill>
                  <a:srgbClr val="FF0000"/>
                </a:solidFill>
              </a:rPr>
              <a:t>&gt;</a:t>
            </a:r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b="1" i="1" dirty="0" smtClean="0">
                <a:solidFill>
                  <a:srgbClr val="FF0000"/>
                </a:solidFill>
              </a:rPr>
              <a:t>N </a:t>
            </a:r>
            <a:r>
              <a:rPr lang="pt-BR" sz="2000" b="1" i="1" baseline="-25000" dirty="0" smtClean="0">
                <a:solidFill>
                  <a:srgbClr val="FF0000"/>
                </a:solidFill>
              </a:rPr>
              <a:t>d</a:t>
            </a:r>
            <a:endParaRPr lang="pt-BR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5536" y="4829090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ight Arrow 23"/>
          <p:cNvSpPr/>
          <p:nvPr/>
        </p:nvSpPr>
        <p:spPr>
          <a:xfrm>
            <a:off x="2483768" y="4757082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58" y="4447894"/>
            <a:ext cx="2522878" cy="109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46612" y="5981218"/>
            <a:ext cx="7209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Se </a:t>
            </a:r>
            <a:r>
              <a:rPr lang="pt-BR" sz="2000" b="1" i="1" dirty="0">
                <a:solidFill>
                  <a:srgbClr val="FF0000"/>
                </a:solidFill>
              </a:rPr>
              <a:t>N</a:t>
            </a:r>
            <a:r>
              <a:rPr lang="pt-BR" sz="2000" b="1" i="1" baseline="-25000" dirty="0">
                <a:solidFill>
                  <a:srgbClr val="FF0000"/>
                </a:solidFill>
              </a:rPr>
              <a:t>a </a:t>
            </a:r>
            <a:r>
              <a:rPr lang="pt-BR" sz="2000" b="1" dirty="0">
                <a:solidFill>
                  <a:srgbClr val="FF0000"/>
                </a:solidFill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</a:rPr>
              <a:t>= </a:t>
            </a:r>
            <a:r>
              <a:rPr lang="pt-BR" sz="2000" b="1" i="1" dirty="0" smtClean="0">
                <a:solidFill>
                  <a:srgbClr val="FF0000"/>
                </a:solidFill>
              </a:rPr>
              <a:t>N </a:t>
            </a:r>
            <a:r>
              <a:rPr lang="pt-BR" sz="2000" b="1" i="1" baseline="-25000" dirty="0" smtClean="0">
                <a:solidFill>
                  <a:srgbClr val="FF0000"/>
                </a:solidFill>
              </a:rPr>
              <a:t>d </a:t>
            </a:r>
            <a:r>
              <a:rPr lang="pt-BR" sz="2000" dirty="0"/>
              <a:t>é de se esperar que </a:t>
            </a:r>
            <a:r>
              <a:rPr lang="pt-BR" sz="2000" i="1" dirty="0"/>
              <a:t>x</a:t>
            </a:r>
            <a:r>
              <a:rPr lang="pt-BR" sz="2000" i="1" baseline="-25000" dirty="0"/>
              <a:t>po</a:t>
            </a:r>
            <a:r>
              <a:rPr lang="pt-BR" sz="2000" i="1" dirty="0"/>
              <a:t> = x</a:t>
            </a:r>
            <a:r>
              <a:rPr lang="pt-BR" sz="2000" i="1" baseline="-25000" dirty="0"/>
              <a:t>no</a:t>
            </a:r>
            <a:r>
              <a:rPr lang="pt-BR" sz="2000" dirty="0"/>
              <a:t>, </a:t>
            </a:r>
            <a:r>
              <a:rPr lang="pt-BR" sz="2000" i="1" dirty="0"/>
              <a:t>x</a:t>
            </a:r>
            <a:r>
              <a:rPr lang="pt-BR" sz="2000" i="1" baseline="-25000" dirty="0"/>
              <a:t>o</a:t>
            </a:r>
            <a:r>
              <a:rPr lang="pt-BR" sz="2000" i="1" dirty="0"/>
              <a:t> = 0 </a:t>
            </a:r>
            <a:r>
              <a:rPr lang="pt-BR" sz="2000" dirty="0"/>
              <a:t>e </a:t>
            </a:r>
            <a:r>
              <a:rPr lang="pt-BR" sz="2000" dirty="0" smtClean="0"/>
              <a:t>Ø</a:t>
            </a:r>
            <a:r>
              <a:rPr lang="pt-BR" sz="2000" i="1" baseline="-25000" dirty="0" smtClean="0"/>
              <a:t>Fo</a:t>
            </a:r>
            <a:r>
              <a:rPr lang="pt-BR" sz="2000" i="1" dirty="0" smtClean="0"/>
              <a:t> </a:t>
            </a:r>
            <a:r>
              <a:rPr lang="pt-BR" sz="2000" i="1" dirty="0"/>
              <a:t>= 0</a:t>
            </a:r>
            <a:r>
              <a:rPr lang="pt-BR" sz="2000" dirty="0"/>
              <a:t>.</a:t>
            </a:r>
            <a:endParaRPr lang="pt-BR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5536" y="605322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7"/>
          <p:cNvSpPr txBox="1"/>
          <p:nvPr/>
        </p:nvSpPr>
        <p:spPr>
          <a:xfrm>
            <a:off x="6372200" y="3414563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(1.23a)</a:t>
            </a:r>
            <a:endParaRPr lang="pt-BR" dirty="0"/>
          </a:p>
        </p:txBody>
      </p:sp>
      <p:sp>
        <p:nvSpPr>
          <p:cNvPr id="28" name="TextBox 27"/>
          <p:cNvSpPr txBox="1"/>
          <p:nvPr/>
        </p:nvSpPr>
        <p:spPr>
          <a:xfrm>
            <a:off x="6372200" y="463869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(1.23b)</a:t>
            </a:r>
            <a:endParaRPr lang="pt-BR" dirty="0"/>
          </a:p>
        </p:txBody>
      </p:sp>
      <p:sp>
        <p:nvSpPr>
          <p:cNvPr id="29" name="Rectangle 28"/>
          <p:cNvSpPr/>
          <p:nvPr/>
        </p:nvSpPr>
        <p:spPr>
          <a:xfrm>
            <a:off x="179512" y="1268760"/>
            <a:ext cx="467282" cy="350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260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  <p:bldP spid="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67544" y="371613"/>
            <a:ext cx="5440030" cy="5501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 Abrupta em Equilíbrio Térmico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511" y="273887"/>
            <a:ext cx="1653886" cy="193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0555"/>
            <a:ext cx="2823687" cy="141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450" y="3130124"/>
            <a:ext cx="3080700" cy="144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01354" y="4898165"/>
            <a:ext cx="1964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/>
              <a:t>x</a:t>
            </a:r>
            <a:r>
              <a:rPr lang="pt-BR" sz="2000" i="1" baseline="-25000" dirty="0" smtClean="0"/>
              <a:t>do  </a:t>
            </a:r>
            <a:r>
              <a:rPr lang="pt-BR" sz="2000" dirty="0" smtClean="0"/>
              <a:t>=   </a:t>
            </a:r>
            <a:r>
              <a:rPr lang="pt-BR" sz="2000" i="1" dirty="0"/>
              <a:t>x</a:t>
            </a:r>
            <a:r>
              <a:rPr lang="pt-BR" sz="2000" i="1" baseline="-25000" dirty="0"/>
              <a:t>no</a:t>
            </a:r>
            <a:r>
              <a:rPr lang="pt-BR" sz="2000" i="1" dirty="0"/>
              <a:t>+ x</a:t>
            </a:r>
            <a:r>
              <a:rPr lang="pt-BR" sz="2000" i="1" baseline="-25000" dirty="0"/>
              <a:t>po</a:t>
            </a:r>
            <a:r>
              <a:rPr lang="pt-BR" sz="2000" i="1" baseline="-25000" dirty="0" smtClean="0"/>
              <a:t>     </a:t>
            </a:r>
            <a:r>
              <a:rPr lang="pt-BR" sz="2000" i="1" dirty="0" smtClean="0"/>
              <a:t>   </a:t>
            </a:r>
            <a:endParaRPr lang="pt-BR" sz="2000" baseline="-25000" dirty="0"/>
          </a:p>
        </p:txBody>
      </p:sp>
      <p:sp>
        <p:nvSpPr>
          <p:cNvPr id="34" name="Right Arrow 33"/>
          <p:cNvSpPr/>
          <p:nvPr/>
        </p:nvSpPr>
        <p:spPr>
          <a:xfrm>
            <a:off x="2771800" y="4993384"/>
            <a:ext cx="432048" cy="451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28867"/>
            <a:ext cx="4056888" cy="120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860032" y="2054881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(1.25)</a:t>
            </a:r>
            <a:endParaRPr lang="pt-BR" dirty="0"/>
          </a:p>
        </p:txBody>
      </p:sp>
      <p:sp>
        <p:nvSpPr>
          <p:cNvPr id="12" name="TextBox 11"/>
          <p:cNvSpPr txBox="1"/>
          <p:nvPr/>
        </p:nvSpPr>
        <p:spPr>
          <a:xfrm>
            <a:off x="4847155" y="3520755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(1.26)</a:t>
            </a:r>
            <a:endParaRPr lang="pt-BR" dirty="0"/>
          </a:p>
        </p:txBody>
      </p:sp>
      <p:sp>
        <p:nvSpPr>
          <p:cNvPr id="13" name="TextBox 12"/>
          <p:cNvSpPr txBox="1"/>
          <p:nvPr/>
        </p:nvSpPr>
        <p:spPr>
          <a:xfrm>
            <a:off x="7761981" y="4960915"/>
            <a:ext cx="842467" cy="37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(1.27)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288294" y="1936579"/>
            <a:ext cx="467282" cy="350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310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727" y="375047"/>
            <a:ext cx="173336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6712" y="1137518"/>
            <a:ext cx="7635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J</a:t>
            </a:r>
            <a:r>
              <a:rPr lang="pt-BR" b="1" dirty="0" smtClean="0">
                <a:solidFill>
                  <a:srgbClr val="FF0000"/>
                </a:solidFill>
              </a:rPr>
              <a:t>unção pn </a:t>
            </a:r>
            <a:r>
              <a:rPr lang="pt-BR" b="1" dirty="0"/>
              <a:t>é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/>
              <a:t>o contato íntimo entre dois cristais semicondutores dopados </a:t>
            </a:r>
            <a:r>
              <a:rPr lang="pt-BR" b="1" dirty="0" smtClean="0"/>
              <a:t>com impurezas </a:t>
            </a:r>
            <a:r>
              <a:rPr lang="pt-BR" b="1" dirty="0"/>
              <a:t>de polaridades opostas, resultando em um gradiente abrupto de concentração</a:t>
            </a:r>
            <a:r>
              <a:rPr lang="pt-BR" dirty="0"/>
              <a:t>. </a:t>
            </a:r>
            <a:r>
              <a:rPr lang="pt-BR" dirty="0" smtClean="0"/>
              <a:t>Se os </a:t>
            </a:r>
            <a:r>
              <a:rPr lang="pt-BR" dirty="0"/>
              <a:t>cristais forem do mesmo material o dispositivo é chamado de homojunção e, se </a:t>
            </a:r>
            <a:r>
              <a:rPr lang="pt-BR" dirty="0" smtClean="0"/>
              <a:t>os cristais </a:t>
            </a:r>
            <a:r>
              <a:rPr lang="pt-BR" dirty="0"/>
              <a:t>forem de semicondutores diferentes, o dispositivo é de heterojunção.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822" y="120952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896410" y="2793702"/>
            <a:ext cx="7635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Sendo </a:t>
            </a:r>
            <a:r>
              <a:rPr lang="pt-BR" b="1" dirty="0" smtClean="0">
                <a:solidFill>
                  <a:srgbClr val="FF0000"/>
                </a:solidFill>
              </a:rPr>
              <a:t>do mesmo </a:t>
            </a:r>
            <a:r>
              <a:rPr lang="pt-BR" b="1" dirty="0">
                <a:solidFill>
                  <a:srgbClr val="FF0000"/>
                </a:solidFill>
              </a:rPr>
              <a:t>material, os cristais possuem a mesma afinidade eletrônica e o mesmo </a:t>
            </a:r>
            <a:r>
              <a:rPr lang="pt-BR" b="1" i="1" dirty="0">
                <a:solidFill>
                  <a:srgbClr val="FF0000"/>
                </a:solidFill>
              </a:rPr>
              <a:t>gap</a:t>
            </a:r>
            <a:r>
              <a:rPr lang="pt-BR" b="1" dirty="0">
                <a:solidFill>
                  <a:srgbClr val="FF0000"/>
                </a:solidFill>
              </a:rPr>
              <a:t>, </a:t>
            </a:r>
            <a:r>
              <a:rPr lang="pt-BR" dirty="0"/>
              <a:t>mas </a:t>
            </a:r>
            <a:r>
              <a:rPr lang="pt-BR" dirty="0" smtClean="0"/>
              <a:t>os níveis </a:t>
            </a:r>
            <a:r>
              <a:rPr lang="pt-BR" dirty="0"/>
              <a:t>de Fermi diferem devido à natureza e à intensidade de dopagem em cada um </a:t>
            </a:r>
            <a:r>
              <a:rPr lang="pt-BR" dirty="0" smtClean="0"/>
              <a:t>dos lados </a:t>
            </a:r>
            <a:r>
              <a:rPr lang="pt-BR" dirty="0"/>
              <a:t>da junção.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2865710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9419" y="666854"/>
            <a:ext cx="7188199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LTSpice – Exercicio 1</a:t>
            </a:r>
            <a:endParaRPr lang="pt-BR" sz="6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91683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Acesse o arquivo &lt;LTSpice - Exercicio </a:t>
            </a:r>
            <a:r>
              <a:rPr lang="pt-BR" sz="2800" b="1" dirty="0" smtClean="0">
                <a:solidFill>
                  <a:srgbClr val="FF0000"/>
                </a:solidFill>
              </a:rPr>
              <a:t>1.docx&gt; no Moodle </a:t>
            </a:r>
            <a:r>
              <a:rPr lang="pt-BR" sz="2800" b="1" dirty="0">
                <a:solidFill>
                  <a:srgbClr val="FF0000"/>
                </a:solidFill>
              </a:rPr>
              <a:t>– EESC </a:t>
            </a:r>
            <a:r>
              <a:rPr lang="pt-BR" sz="2800" b="1" dirty="0" smtClean="0">
                <a:solidFill>
                  <a:srgbClr val="FF0000"/>
                </a:solidFill>
              </a:rPr>
              <a:t>USP. 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741" y="2924944"/>
            <a:ext cx="8237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1.1)  Implemente o circuito da Figura 7 e plote I</a:t>
            </a:r>
            <a:r>
              <a:rPr lang="pt-BR" sz="2000" b="1" baseline="-25000" dirty="0" smtClean="0"/>
              <a:t>D</a:t>
            </a:r>
            <a:r>
              <a:rPr lang="pt-BR" sz="2000" b="1" dirty="0" smtClean="0"/>
              <a:t> x V</a:t>
            </a:r>
            <a:r>
              <a:rPr lang="pt-BR" sz="2000" b="1" baseline="-25000" dirty="0" smtClean="0"/>
              <a:t>D</a:t>
            </a:r>
            <a:r>
              <a:rPr lang="pt-BR" sz="2000" b="1" dirty="0" smtClean="0"/>
              <a:t> para um diodo de Si e um diodo de Ge.  Compare os resultados do LTSpice com os do </a:t>
            </a:r>
            <a:r>
              <a:rPr lang="pt-BR" sz="2000" b="1" i="1" dirty="0" smtClean="0"/>
              <a:t>datasheet </a:t>
            </a:r>
            <a:r>
              <a:rPr lang="pt-BR" sz="2000" b="1" dirty="0" smtClean="0"/>
              <a:t>dos diodos. </a:t>
            </a:r>
            <a:endParaRPr lang="pt-BR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017258"/>
            <a:ext cx="8237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1.2)  Implemente o circuito da Fig. 9 e compare </a:t>
            </a:r>
            <a:r>
              <a:rPr lang="pt-BR" sz="2000" b="1" dirty="0"/>
              <a:t>os resultados do LTSpice com os do </a:t>
            </a:r>
            <a:r>
              <a:rPr lang="pt-BR" sz="2000" b="1" i="1" dirty="0" smtClean="0"/>
              <a:t>datasheet </a:t>
            </a:r>
            <a:r>
              <a:rPr lang="pt-BR" sz="2000" b="1" dirty="0" smtClean="0"/>
              <a:t>do diodo zener.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0858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2969542" y="404664"/>
            <a:ext cx="320491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3600" b="1" i="1" dirty="0">
                <a:cs typeface="Arial" charset="0"/>
              </a:rPr>
              <a:t>p-n</a:t>
            </a:r>
            <a:r>
              <a:rPr lang="en-US" altLang="pt-BR" sz="3600" b="1" dirty="0">
                <a:cs typeface="Arial" charset="0"/>
              </a:rPr>
              <a:t> Junctions</a:t>
            </a:r>
            <a:endParaRPr lang="en-US" altLang="pt-BR" dirty="0">
              <a:cs typeface="Arial" charset="0"/>
            </a:endParaRPr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552450" y="2674839"/>
            <a:ext cx="3962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cs typeface="Arial" charset="0"/>
              </a:rPr>
              <a:t>The electrons in the </a:t>
            </a:r>
            <a:r>
              <a:rPr lang="en-US" altLang="en-US" sz="2000" i="1">
                <a:cs typeface="Arial" charset="0"/>
              </a:rPr>
              <a:t>n</a:t>
            </a:r>
            <a:r>
              <a:rPr lang="en-US" altLang="en-US" sz="2000">
                <a:cs typeface="Arial" charset="0"/>
              </a:rPr>
              <a:t>-type material migrate across the junction to the </a:t>
            </a:r>
            <a:r>
              <a:rPr lang="en-US" altLang="en-US" sz="2000" i="1">
                <a:cs typeface="Arial" charset="0"/>
              </a:rPr>
              <a:t>p</a:t>
            </a:r>
            <a:r>
              <a:rPr lang="en-US" altLang="en-US" sz="2000">
                <a:cs typeface="Arial" charset="0"/>
              </a:rPr>
              <a:t>-type material (electron flow). </a:t>
            </a: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4505984" y="4241337"/>
            <a:ext cx="4104409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cs typeface="Arial" charset="0"/>
              </a:rPr>
              <a:t>The result is the formation of a depletion region around the junction</a:t>
            </a:r>
            <a:r>
              <a:rPr lang="en-US" altLang="en-US" sz="2000" dirty="0">
                <a:cs typeface="Arial" charset="0"/>
              </a:rPr>
              <a:t>.</a:t>
            </a:r>
          </a:p>
        </p:txBody>
      </p:sp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552450" y="4216301"/>
            <a:ext cx="37909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Electron migration results in a</a:t>
            </a:r>
            <a:r>
              <a:rPr lang="en-US" altLang="en-US" sz="2000" dirty="0">
                <a:solidFill>
                  <a:srgbClr val="E5F99D"/>
                </a:solidFill>
                <a:cs typeface="Arial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cs typeface="Arial" charset="0"/>
              </a:rPr>
              <a:t>negative</a:t>
            </a:r>
            <a:r>
              <a:rPr lang="en-US" altLang="en-US" sz="2000" dirty="0">
                <a:solidFill>
                  <a:srgbClr val="E5F99D"/>
                </a:solidFill>
                <a:cs typeface="Arial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charge on the 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p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-type side of the junction and a</a:t>
            </a:r>
            <a:r>
              <a:rPr lang="en-US" altLang="en-US" sz="2000" dirty="0">
                <a:solidFill>
                  <a:srgbClr val="E5F99D"/>
                </a:solidFill>
                <a:cs typeface="Arial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cs typeface="Arial" charset="0"/>
              </a:rPr>
              <a:t>positive</a:t>
            </a:r>
            <a:r>
              <a:rPr lang="en-US" altLang="en-US" sz="2000" dirty="0">
                <a:solidFill>
                  <a:srgbClr val="E5F99D"/>
                </a:solidFill>
                <a:cs typeface="Arial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charge on the </a:t>
            </a:r>
            <a:r>
              <a:rPr lang="en-US" altLang="en-US" sz="2000" i="1" dirty="0">
                <a:solidFill>
                  <a:srgbClr val="000000"/>
                </a:solidFill>
                <a:cs typeface="Arial" charset="0"/>
              </a:rPr>
              <a:t>n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-type side of the junction.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609600" y="1412776"/>
            <a:ext cx="7924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chemeClr val="accent2"/>
                </a:solidFill>
                <a:cs typeface="Arial" charset="0"/>
              </a:rPr>
              <a:t>At the </a:t>
            </a:r>
            <a:r>
              <a:rPr lang="en-US" altLang="en-US" sz="2200" b="1" i="1">
                <a:solidFill>
                  <a:schemeClr val="accent2"/>
                </a:solidFill>
                <a:cs typeface="Arial" charset="0"/>
              </a:rPr>
              <a:t>p-n</a:t>
            </a:r>
            <a:r>
              <a:rPr lang="en-US" altLang="en-US" sz="2200" b="1">
                <a:solidFill>
                  <a:schemeClr val="accent2"/>
                </a:solidFill>
                <a:cs typeface="Arial" charset="0"/>
              </a:rPr>
              <a:t> junction, the excess conduction-band electrons on the </a:t>
            </a:r>
            <a:r>
              <a:rPr lang="en-US" altLang="en-US" sz="2200" b="1" i="1">
                <a:solidFill>
                  <a:schemeClr val="accent2"/>
                </a:solidFill>
                <a:cs typeface="Arial" charset="0"/>
              </a:rPr>
              <a:t>n</a:t>
            </a:r>
            <a:r>
              <a:rPr lang="en-US" altLang="en-US" sz="2200" b="1">
                <a:solidFill>
                  <a:schemeClr val="accent2"/>
                </a:solidFill>
                <a:cs typeface="Arial" charset="0"/>
              </a:rPr>
              <a:t>-type side are attracted to the valence-band holes on the </a:t>
            </a:r>
            <a:r>
              <a:rPr lang="en-US" altLang="en-US" sz="2200" b="1" i="1">
                <a:solidFill>
                  <a:schemeClr val="accent2"/>
                </a:solidFill>
                <a:cs typeface="Arial" charset="0"/>
              </a:rPr>
              <a:t>p</a:t>
            </a:r>
            <a:r>
              <a:rPr lang="en-US" altLang="en-US" sz="2200" b="1">
                <a:solidFill>
                  <a:schemeClr val="accent2"/>
                </a:solidFill>
                <a:cs typeface="Arial" charset="0"/>
              </a:rPr>
              <a:t>-type side.</a:t>
            </a:r>
            <a:endParaRPr lang="en-US" altLang="pt-BR" sz="2200" b="1">
              <a:solidFill>
                <a:schemeClr val="accent2"/>
              </a:solidFill>
            </a:endParaRPr>
          </a:p>
        </p:txBody>
      </p:sp>
      <p:pic>
        <p:nvPicPr>
          <p:cNvPr id="12295" name="Picture 10" descr="fg01_01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2555776"/>
            <a:ext cx="3309937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0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25" y="4027459"/>
            <a:ext cx="5647950" cy="235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20272" y="6372036"/>
            <a:ext cx="653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Bandas de Energia nos Semicondutores </a:t>
            </a:r>
            <a:r>
              <a:rPr lang="pt-BR" b="1" i="1" dirty="0"/>
              <a:t>p </a:t>
            </a:r>
            <a:r>
              <a:rPr lang="pt-BR" b="1" dirty="0"/>
              <a:t>e </a:t>
            </a:r>
            <a:r>
              <a:rPr lang="pt-BR" b="1" i="1" dirty="0"/>
              <a:t>n</a:t>
            </a:r>
            <a:r>
              <a:rPr lang="pt-BR" b="1" dirty="0"/>
              <a:t>. </a:t>
            </a:r>
            <a:r>
              <a:rPr lang="pt-BR" b="1" dirty="0" smtClean="0"/>
              <a:t>-</a:t>
            </a:r>
            <a:r>
              <a:rPr lang="pt-BR" b="1" i="1" dirty="0" smtClean="0"/>
              <a:t> </a:t>
            </a:r>
            <a:r>
              <a:rPr lang="pt-BR" b="1" dirty="0"/>
              <a:t>Em Contato </a:t>
            </a:r>
            <a:r>
              <a:rPr lang="pt-BR" b="1" dirty="0" smtClean="0"/>
              <a:t>Íntimo</a:t>
            </a:r>
            <a:endParaRPr lang="pt-B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29867" y="159023"/>
            <a:ext cx="173336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9705" y="2955836"/>
            <a:ext cx="59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Bandas de Energia nos Semicondutores </a:t>
            </a:r>
            <a:r>
              <a:rPr lang="pt-BR" b="1" i="1" dirty="0"/>
              <a:t>p </a:t>
            </a:r>
            <a:r>
              <a:rPr lang="pt-BR" b="1" dirty="0"/>
              <a:t>e </a:t>
            </a:r>
            <a:r>
              <a:rPr lang="pt-BR" b="1" i="1" dirty="0" smtClean="0"/>
              <a:t>n</a:t>
            </a:r>
            <a:r>
              <a:rPr lang="pt-BR" b="1" dirty="0"/>
              <a:t> </a:t>
            </a:r>
            <a:r>
              <a:rPr lang="pt-BR" b="1" dirty="0" smtClean="0"/>
              <a:t>-</a:t>
            </a:r>
            <a:r>
              <a:rPr lang="pt-BR" b="1" i="1" dirty="0" smtClean="0"/>
              <a:t> </a:t>
            </a:r>
            <a:r>
              <a:rPr lang="pt-BR" b="1" dirty="0" smtClean="0"/>
              <a:t>Isoladamente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241" y="620688"/>
            <a:ext cx="6045518" cy="226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660" y="3328120"/>
            <a:ext cx="3238596" cy="8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0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727" y="375047"/>
            <a:ext cx="173336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052736"/>
            <a:ext cx="7635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figura</a:t>
            </a:r>
            <a:r>
              <a:rPr lang="pt-BR" i="1" dirty="0" smtClean="0"/>
              <a:t> </a:t>
            </a:r>
            <a:r>
              <a:rPr lang="pt-BR" dirty="0"/>
              <a:t>mostra as bandas de energia e os níveis de Fermi de </a:t>
            </a:r>
            <a:r>
              <a:rPr lang="pt-BR" dirty="0" smtClean="0"/>
              <a:t>dois cristais </a:t>
            </a:r>
            <a:r>
              <a:rPr lang="pt-BR" dirty="0"/>
              <a:t>isolados de um mesmo semicondutor e dopados com </a:t>
            </a:r>
            <a:r>
              <a:rPr lang="pt-BR" b="1" i="1" dirty="0">
                <a:solidFill>
                  <a:srgbClr val="FF0000"/>
                </a:solidFill>
              </a:rPr>
              <a:t>N</a:t>
            </a:r>
            <a:r>
              <a:rPr lang="pt-BR" b="1" i="1" baseline="-25000" dirty="0">
                <a:solidFill>
                  <a:srgbClr val="FF0000"/>
                </a:solidFill>
              </a:rPr>
              <a:t>a</a:t>
            </a:r>
            <a:r>
              <a:rPr lang="pt-BR" b="1" i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lacunas/cm</a:t>
            </a:r>
            <a:r>
              <a:rPr lang="pt-BR" b="1" baseline="30000" dirty="0" smtClean="0">
                <a:solidFill>
                  <a:srgbClr val="FF0000"/>
                </a:solidFill>
              </a:rPr>
              <a:t>3 </a:t>
            </a:r>
            <a:r>
              <a:rPr lang="pt-BR" dirty="0" smtClean="0"/>
              <a:t>por no </a:t>
            </a:r>
            <a:r>
              <a:rPr lang="pt-BR" dirty="0"/>
              <a:t>lado p</a:t>
            </a:r>
            <a:r>
              <a:rPr lang="pt-BR" b="1" dirty="0"/>
              <a:t> </a:t>
            </a:r>
            <a:r>
              <a:rPr lang="pt-BR" dirty="0"/>
              <a:t>e com </a:t>
            </a:r>
            <a:r>
              <a:rPr lang="pt-BR" b="1" i="1" dirty="0" smtClean="0">
                <a:solidFill>
                  <a:srgbClr val="FF0000"/>
                </a:solidFill>
              </a:rPr>
              <a:t>N</a:t>
            </a:r>
            <a:r>
              <a:rPr lang="pt-BR" b="1" i="1" baseline="-25000" dirty="0" smtClean="0">
                <a:solidFill>
                  <a:srgbClr val="FF0000"/>
                </a:solidFill>
              </a:rPr>
              <a:t>d</a:t>
            </a:r>
            <a:r>
              <a:rPr lang="pt-BR" b="1" i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elétrons/cm</a:t>
            </a:r>
            <a:r>
              <a:rPr lang="pt-BR" b="1" baseline="30000" dirty="0" smtClean="0">
                <a:solidFill>
                  <a:srgbClr val="FF0000"/>
                </a:solidFill>
              </a:rPr>
              <a:t>3 </a:t>
            </a:r>
            <a:r>
              <a:rPr lang="pt-BR" dirty="0"/>
              <a:t>no lado </a:t>
            </a:r>
            <a:r>
              <a:rPr lang="pt-BR" b="1" dirty="0">
                <a:solidFill>
                  <a:srgbClr val="FF0000"/>
                </a:solidFill>
              </a:rPr>
              <a:t>n</a:t>
            </a:r>
            <a:r>
              <a:rPr lang="pt-BR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822" y="1124744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752696" y="2204864"/>
            <a:ext cx="763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Quando os cristais são colocados em contato íntimo, existe uma tendência de </a:t>
            </a:r>
            <a:r>
              <a:rPr lang="pt-BR" dirty="0" smtClean="0"/>
              <a:t>recombinação entre </a:t>
            </a:r>
            <a:r>
              <a:rPr lang="pt-BR" dirty="0"/>
              <a:t>as lacunas e os elétrons livres na região da fronteira.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8942" y="2276872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755274" y="3070701"/>
            <a:ext cx="7635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C</a:t>
            </a:r>
            <a:r>
              <a:rPr lang="pt-BR" b="1" dirty="0" smtClean="0">
                <a:solidFill>
                  <a:srgbClr val="FF0000"/>
                </a:solidFill>
              </a:rPr>
              <a:t>orrentes </a:t>
            </a:r>
            <a:r>
              <a:rPr lang="pt-BR" b="1" dirty="0">
                <a:solidFill>
                  <a:srgbClr val="FF0000"/>
                </a:solidFill>
              </a:rPr>
              <a:t>de </a:t>
            </a:r>
            <a:r>
              <a:rPr lang="pt-BR" b="1" dirty="0" smtClean="0">
                <a:solidFill>
                  <a:srgbClr val="FF0000"/>
                </a:solidFill>
              </a:rPr>
              <a:t>Difusão: </a:t>
            </a:r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que os elétrons livres encontrem as lacunas livres e vice-versa, quando o contato </a:t>
            </a:r>
            <a:r>
              <a:rPr lang="pt-BR" dirty="0" smtClean="0"/>
              <a:t>é feito</a:t>
            </a:r>
            <a:r>
              <a:rPr lang="pt-BR" dirty="0"/>
              <a:t>, </a:t>
            </a:r>
            <a:r>
              <a:rPr lang="pt-BR" b="1" dirty="0"/>
              <a:t>são iniciadas correntes de difusão de ambos, geradas pelo gradiente de </a:t>
            </a:r>
            <a:r>
              <a:rPr lang="pt-BR" b="1" dirty="0" smtClean="0"/>
              <a:t>concentração na </a:t>
            </a:r>
            <a:r>
              <a:rPr lang="pt-BR" b="1" dirty="0"/>
              <a:t>fronteira</a:t>
            </a:r>
            <a:r>
              <a:rPr lang="pt-BR" dirty="0"/>
              <a:t>. </a:t>
            </a:r>
            <a:r>
              <a:rPr lang="pt-BR" b="1" dirty="0"/>
              <a:t>Ao se deslocarem, os elétrons deixam um íon positivo e as lacunas deixam </a:t>
            </a:r>
            <a:r>
              <a:rPr lang="pt-BR" b="1" dirty="0" smtClean="0"/>
              <a:t>um íon </a:t>
            </a:r>
            <a:r>
              <a:rPr lang="pt-BR" b="1" dirty="0"/>
              <a:t>negativo nos locais que originalmente ocupavam</a:t>
            </a:r>
            <a:r>
              <a:rPr lang="pt-BR" dirty="0"/>
              <a:t>.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pt-BR" b="1" dirty="0">
              <a:solidFill>
                <a:srgbClr val="FF0000"/>
              </a:solidFill>
            </a:endParaRPr>
          </a:p>
          <a:p>
            <a:pPr algn="just"/>
            <a:r>
              <a:rPr lang="pt-BR" b="1" dirty="0"/>
              <a:t>Esses íons</a:t>
            </a:r>
            <a:r>
              <a:rPr lang="pt-BR" dirty="0"/>
              <a:t>, também conhecidos </a:t>
            </a:r>
            <a:r>
              <a:rPr lang="pt-BR" dirty="0" smtClean="0"/>
              <a:t>como </a:t>
            </a:r>
            <a:r>
              <a:rPr lang="pt-BR" i="1" dirty="0" smtClean="0"/>
              <a:t>cargas </a:t>
            </a:r>
            <a:r>
              <a:rPr lang="pt-BR" i="1" dirty="0"/>
              <a:t>espaciais </a:t>
            </a:r>
            <a:r>
              <a:rPr lang="pt-BR" dirty="0"/>
              <a:t>ou </a:t>
            </a:r>
            <a:r>
              <a:rPr lang="pt-BR" b="1" i="1" dirty="0">
                <a:solidFill>
                  <a:srgbClr val="FF0000"/>
                </a:solidFill>
              </a:rPr>
              <a:t>cargas em depleção</a:t>
            </a:r>
            <a:r>
              <a:rPr lang="pt-BR" dirty="0"/>
              <a:t>, </a:t>
            </a:r>
            <a:r>
              <a:rPr lang="pt-BR" b="1" dirty="0"/>
              <a:t>são fixos na estrutura e, portanto, incapazes </a:t>
            </a:r>
            <a:r>
              <a:rPr lang="pt-BR" b="1" dirty="0" smtClean="0"/>
              <a:t>de conduzir </a:t>
            </a:r>
            <a:r>
              <a:rPr lang="pt-BR" b="1" dirty="0"/>
              <a:t>corrente elétrica. </a:t>
            </a:r>
            <a:r>
              <a:rPr lang="pt-BR" dirty="0"/>
              <a:t>Na </a:t>
            </a:r>
            <a:r>
              <a:rPr lang="pt-BR" dirty="0" smtClean="0"/>
              <a:t>figura esses </a:t>
            </a:r>
            <a:r>
              <a:rPr lang="pt-BR" dirty="0"/>
              <a:t>íons estão representados por círculos, </a:t>
            </a:r>
            <a:r>
              <a:rPr lang="pt-BR" dirty="0" smtClean="0"/>
              <a:t>com os </a:t>
            </a:r>
            <a:r>
              <a:rPr lang="pt-BR" dirty="0"/>
              <a:t>sinais interiores correspondentes à polaridade de cada um.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520" y="3142709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36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727" y="375047"/>
            <a:ext cx="173336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052736"/>
            <a:ext cx="7635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Correntes de </a:t>
            </a:r>
            <a:r>
              <a:rPr lang="pt-BR" b="1" dirty="0" smtClean="0">
                <a:solidFill>
                  <a:srgbClr val="FF0000"/>
                </a:solidFill>
              </a:rPr>
              <a:t>Drift: </a:t>
            </a:r>
            <a:r>
              <a:rPr lang="pt-BR" b="1" dirty="0"/>
              <a:t>Conforme esses íons vão se formando</a:t>
            </a:r>
            <a:r>
              <a:rPr lang="pt-BR" dirty="0"/>
              <a:t>, devido à carga elétrica que eles comportam, </a:t>
            </a:r>
            <a:r>
              <a:rPr lang="pt-BR" b="1" dirty="0" smtClean="0"/>
              <a:t>um campo </a:t>
            </a:r>
            <a:r>
              <a:rPr lang="pt-BR" b="1" dirty="0"/>
              <a:t>elétrico </a:t>
            </a:r>
            <a:r>
              <a:rPr lang="pt-BR" b="1" i="1" dirty="0" smtClean="0"/>
              <a:t>x </a:t>
            </a:r>
            <a:r>
              <a:rPr lang="pt-BR" b="1" dirty="0"/>
              <a:t>vai se estabelecendo na fronteira, gerando, portanto, correntes de </a:t>
            </a:r>
            <a:r>
              <a:rPr lang="pt-BR" b="1" dirty="0" smtClean="0"/>
              <a:t>deriva (</a:t>
            </a:r>
            <a:r>
              <a:rPr lang="pt-BR" b="1" i="1" dirty="0"/>
              <a:t>drift</a:t>
            </a:r>
            <a:r>
              <a:rPr lang="pt-BR" b="1" dirty="0"/>
              <a:t>) de elétrons e de lacunas através da junção.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822" y="1124744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755274" y="2420888"/>
            <a:ext cx="7635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Pelo sentido do campo elétrico formado</a:t>
            </a:r>
            <a:r>
              <a:rPr lang="pt-BR" dirty="0" smtClean="0"/>
              <a:t>, </a:t>
            </a:r>
            <a:r>
              <a:rPr lang="pt-BR" b="1" dirty="0" smtClean="0"/>
              <a:t>as </a:t>
            </a:r>
            <a:r>
              <a:rPr lang="pt-BR" b="1" dirty="0"/>
              <a:t>correntes de deriva criadas possuem a mesma direção, mas com sentidos opostos </a:t>
            </a:r>
            <a:r>
              <a:rPr lang="pt-BR" b="1" dirty="0" smtClean="0"/>
              <a:t>às correntes </a:t>
            </a:r>
            <a:r>
              <a:rPr lang="pt-BR" b="1" dirty="0"/>
              <a:t>de difusão correspondentes.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2492896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755274" y="3549209"/>
            <a:ext cx="7635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Quando os módulos das correntes de difusão e </a:t>
            </a:r>
            <a:r>
              <a:rPr lang="pt-BR" b="1" dirty="0" smtClean="0"/>
              <a:t>de deriva </a:t>
            </a:r>
            <a:r>
              <a:rPr lang="pt-BR" b="1" dirty="0"/>
              <a:t>igualam-se, o sistema atinge o equilíbrio térmico e a corrente total líquida, através </a:t>
            </a:r>
            <a:r>
              <a:rPr lang="pt-BR" b="1" dirty="0" smtClean="0"/>
              <a:t>da junção</a:t>
            </a:r>
            <a:r>
              <a:rPr lang="pt-BR" b="1" dirty="0"/>
              <a:t>, torna-se nula</a:t>
            </a:r>
            <a:r>
              <a:rPr lang="pt-BR" dirty="0"/>
              <a:t>. </a:t>
            </a:r>
            <a:r>
              <a:rPr lang="pt-BR" b="1" dirty="0"/>
              <a:t>Nesse ponto os níveis de Fermi de ambos os lados igualam-se e </a:t>
            </a:r>
            <a:r>
              <a:rPr lang="pt-BR" b="1" dirty="0" smtClean="0"/>
              <a:t>a junção </a:t>
            </a:r>
            <a:r>
              <a:rPr lang="pt-BR" b="1" dirty="0"/>
              <a:t>fica sob um potencial aplicado, conhecido como </a:t>
            </a:r>
            <a:r>
              <a:rPr lang="pt-BR" b="1" i="1" dirty="0"/>
              <a:t>potencial interno </a:t>
            </a:r>
            <a:r>
              <a:rPr lang="pt-BR" b="1" dirty="0"/>
              <a:t>ou </a:t>
            </a:r>
            <a:r>
              <a:rPr lang="pt-BR" b="1" i="1" dirty="0"/>
              <a:t>barreira </a:t>
            </a:r>
            <a:r>
              <a:rPr lang="pt-BR" b="1" i="1" dirty="0" smtClean="0"/>
              <a:t>de potencial</a:t>
            </a:r>
            <a:r>
              <a:rPr lang="pt-BR" b="1" dirty="0"/>
              <a:t>, denotado por </a:t>
            </a:r>
            <a:r>
              <a:rPr lang="el-GR" b="1" dirty="0">
                <a:solidFill>
                  <a:srgbClr val="FF0000"/>
                </a:solidFill>
                <a:latin typeface="Cambria Math"/>
                <a:ea typeface="Cambria Math"/>
              </a:rPr>
              <a:t>𝜙</a:t>
            </a:r>
            <a:r>
              <a:rPr lang="pt-BR" b="1" i="1" baseline="-25000" dirty="0" smtClean="0">
                <a:solidFill>
                  <a:srgbClr val="FF0000"/>
                </a:solidFill>
              </a:rPr>
              <a:t>o</a:t>
            </a:r>
            <a:r>
              <a:rPr lang="pt-BR" dirty="0"/>
              <a:t>. </a:t>
            </a:r>
            <a:endParaRPr lang="pt-BR" b="1" dirty="0"/>
          </a:p>
        </p:txBody>
      </p:sp>
      <p:sp>
        <p:nvSpPr>
          <p:cNvPr id="14" name="Rectangle 13"/>
          <p:cNvSpPr/>
          <p:nvPr/>
        </p:nvSpPr>
        <p:spPr>
          <a:xfrm>
            <a:off x="251520" y="3621217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5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727" y="375047"/>
            <a:ext cx="1733361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Junção pn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96752"/>
            <a:ext cx="763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As </a:t>
            </a:r>
            <a:r>
              <a:rPr lang="pt-BR" b="1" dirty="0"/>
              <a:t>bandas de energia, devido ao nivelamento do nível de Fermi</a:t>
            </a:r>
            <a:r>
              <a:rPr lang="pt-BR" b="1" dirty="0" smtClean="0"/>
              <a:t>, são </a:t>
            </a:r>
            <a:r>
              <a:rPr lang="pt-BR" b="1" dirty="0"/>
              <a:t>obrigadas a se encurva</a:t>
            </a:r>
            <a:r>
              <a:rPr lang="pt-BR" dirty="0"/>
              <a:t>r como mostra a </a:t>
            </a:r>
            <a:r>
              <a:rPr lang="pt-BR" dirty="0" smtClean="0"/>
              <a:t>figura abaixo, </a:t>
            </a:r>
            <a:r>
              <a:rPr lang="pt-BR" dirty="0"/>
              <a:t>dando a ideia visual dessa barreira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251822" y="1268760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025" y="2215897"/>
            <a:ext cx="5647950" cy="235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20272" y="4560474"/>
            <a:ext cx="653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Bandas de Energia nos Semicondutores </a:t>
            </a:r>
            <a:r>
              <a:rPr lang="pt-BR" b="1" i="1" dirty="0"/>
              <a:t>p </a:t>
            </a:r>
            <a:r>
              <a:rPr lang="pt-BR" b="1" dirty="0"/>
              <a:t>e </a:t>
            </a:r>
            <a:r>
              <a:rPr lang="pt-BR" b="1" i="1" dirty="0"/>
              <a:t>n</a:t>
            </a:r>
            <a:r>
              <a:rPr lang="pt-BR" b="1" dirty="0"/>
              <a:t>. </a:t>
            </a:r>
            <a:r>
              <a:rPr lang="pt-BR" b="1" dirty="0" smtClean="0"/>
              <a:t>-</a:t>
            </a:r>
            <a:r>
              <a:rPr lang="pt-BR" b="1" i="1" dirty="0" smtClean="0"/>
              <a:t> </a:t>
            </a:r>
            <a:r>
              <a:rPr lang="pt-BR" b="1" dirty="0"/>
              <a:t>Em Contato </a:t>
            </a:r>
            <a:r>
              <a:rPr lang="pt-BR" b="1" dirty="0" smtClean="0"/>
              <a:t>Íntimo</a:t>
            </a:r>
            <a:endParaRPr lang="pt-B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5274" y="5025950"/>
            <a:ext cx="7635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Na situação apresentada pelas bandas de energia da </a:t>
            </a:r>
            <a:r>
              <a:rPr lang="pt-BR" dirty="0" smtClean="0"/>
              <a:t>figura </a:t>
            </a:r>
            <a:r>
              <a:rPr lang="pt-BR" i="1" dirty="0" smtClean="0"/>
              <a:t>acima </a:t>
            </a:r>
            <a:r>
              <a:rPr lang="pt-BR" dirty="0" smtClean="0"/>
              <a:t>a </a:t>
            </a:r>
            <a:r>
              <a:rPr lang="pt-BR" dirty="0"/>
              <a:t>energia dos </a:t>
            </a:r>
            <a:r>
              <a:rPr lang="pt-BR" dirty="0" smtClean="0"/>
              <a:t>elétrons situados </a:t>
            </a:r>
            <a:r>
              <a:rPr lang="pt-BR" dirty="0"/>
              <a:t>no lado </a:t>
            </a:r>
            <a:r>
              <a:rPr lang="pt-BR" b="1" dirty="0"/>
              <a:t>n </a:t>
            </a:r>
            <a:r>
              <a:rPr lang="pt-BR" dirty="0"/>
              <a:t>é </a:t>
            </a:r>
            <a:r>
              <a:rPr lang="pt-BR" dirty="0" smtClean="0"/>
              <a:t>mais </a:t>
            </a:r>
            <a:r>
              <a:rPr lang="pt-BR" dirty="0"/>
              <a:t>baixa do que a energia dos elétrons situados no lado </a:t>
            </a:r>
            <a:r>
              <a:rPr lang="pt-BR" b="1" dirty="0"/>
              <a:t>p</a:t>
            </a:r>
            <a:r>
              <a:rPr lang="pt-BR" dirty="0"/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520" y="5097958"/>
            <a:ext cx="351076" cy="197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1"/>
          <p:cNvSpPr txBox="1"/>
          <p:nvPr/>
        </p:nvSpPr>
        <p:spPr>
          <a:xfrm>
            <a:off x="2682724" y="1844824"/>
            <a:ext cx="936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</a:t>
            </a:r>
            <a:r>
              <a:rPr lang="pt-BR" b="1" dirty="0" smtClean="0"/>
              <a:t>ipo</a:t>
            </a:r>
            <a:r>
              <a:rPr lang="pt-BR" b="1" dirty="0" smtClean="0">
                <a:solidFill>
                  <a:srgbClr val="FF0000"/>
                </a:solidFill>
              </a:rPr>
              <a:t> p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2555612"/>
            <a:ext cx="93610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tipo</a:t>
            </a:r>
            <a:r>
              <a:rPr lang="pt-BR" b="1" dirty="0" smtClean="0">
                <a:solidFill>
                  <a:srgbClr val="FF0000"/>
                </a:solidFill>
              </a:rPr>
              <a:t> n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</TotalTime>
  <Words>2402</Words>
  <Application>Microsoft Office PowerPoint</Application>
  <PresentationFormat>On-screen Show (4:3)</PresentationFormat>
  <Paragraphs>198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Junções pn sem Polarização</vt:lpstr>
      <vt:lpstr>PowerPoint Presentation</vt:lpstr>
      <vt:lpstr>Junções pn Abrupta em Equilíbrio Térmico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Junçoes Semicondutoras</dc:title>
  <dc:creator>José Marcos Alves</dc:creator>
  <cp:lastModifiedBy>José Marcos Alves</cp:lastModifiedBy>
  <cp:revision>288</cp:revision>
  <dcterms:created xsi:type="dcterms:W3CDTF">2015-03-18T07:51:23Z</dcterms:created>
  <dcterms:modified xsi:type="dcterms:W3CDTF">2016-02-29T12:13:16Z</dcterms:modified>
</cp:coreProperties>
</file>