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8288000" cy="10287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arta Italics" panose="020B0604020202020204" charset="0"/>
      <p:regular r:id="rId44"/>
    </p:embeddedFont>
    <p:embeddedFont>
      <p:font typeface="Montserrat Classic" panose="020B0604020202020204" charset="0"/>
      <p:regular r:id="rId45"/>
    </p:embeddedFont>
    <p:embeddedFont>
      <p:font typeface="Montserrat Classic Bold" panose="020B0604020202020204" charset="0"/>
      <p:regular r:id="rId46"/>
    </p:embeddedFont>
    <p:embeddedFont>
      <p:font typeface="Open Sans" panose="020B0604020202020204" charset="0"/>
      <p:regular r:id="rId47"/>
    </p:embeddedFont>
    <p:embeddedFont>
      <p:font typeface="Open Sans Bold" panose="020B0604020202020204" charset="0"/>
      <p:regular r:id="rId48"/>
    </p:embeddedFont>
    <p:embeddedFont>
      <p:font typeface="Open Sans Extra Bold" panose="020B0604020202020204" charset="0"/>
      <p:regular r:id="rId49"/>
    </p:embeddedFont>
    <p:embeddedFont>
      <p:font typeface="Open Sans Italics" panose="020B0604020202020204" charset="0"/>
      <p:regular r:id="rId50"/>
    </p:embeddedFont>
    <p:embeddedFont>
      <p:font typeface="Source Serif Pro" panose="020B0604020202020204" charset="0"/>
      <p:regular r:id="rId51"/>
    </p:embeddedFont>
    <p:embeddedFont>
      <p:font typeface="Source Serif Pro Bold" panose="020B0604020202020204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773023" y="-370024"/>
            <a:ext cx="7815876" cy="11385121"/>
          </a:xfrm>
          <a:prstGeom prst="rect">
            <a:avLst/>
          </a:prstGeom>
          <a:solidFill>
            <a:srgbClr val="273755"/>
          </a:solidFill>
        </p:spPr>
      </p:sp>
      <p:grpSp>
        <p:nvGrpSpPr>
          <p:cNvPr id="3" name="Group 3"/>
          <p:cNvGrpSpPr/>
          <p:nvPr/>
        </p:nvGrpSpPr>
        <p:grpSpPr>
          <a:xfrm>
            <a:off x="-925450" y="3400625"/>
            <a:ext cx="12432025" cy="6886375"/>
            <a:chOff x="0" y="0"/>
            <a:chExt cx="16576033" cy="9181833"/>
          </a:xfrm>
        </p:grpSpPr>
        <p:sp>
          <p:nvSpPr>
            <p:cNvPr id="4" name="AutoShape 4"/>
            <p:cNvSpPr/>
            <p:nvPr/>
          </p:nvSpPr>
          <p:spPr>
            <a:xfrm>
              <a:off x="0" y="6237587"/>
              <a:ext cx="16576033" cy="2944247"/>
            </a:xfrm>
            <a:prstGeom prst="rect">
              <a:avLst/>
            </a:prstGeom>
            <a:solidFill>
              <a:srgbClr val="2A6D7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548590" y="1380964"/>
              <a:ext cx="12468778" cy="4154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46"/>
                </a:lnSpc>
              </a:pPr>
              <a:r>
                <a:rPr lang="en-US" sz="4895" spc="205">
                  <a:solidFill>
                    <a:srgbClr val="2A6D7B"/>
                  </a:solidFill>
                  <a:latin typeface="Montserrat Classic Bold"/>
                </a:rPr>
                <a:t>DESENVOLVIMENTO DE INSTRUMENTOS E PRÁTICAS DE GESTÃO DE PESSOAS COM BASE EM COMPETÊNCIAS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548590" y="-85725"/>
              <a:ext cx="10106789" cy="913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57"/>
                </a:lnSpc>
              </a:pPr>
              <a:r>
                <a:rPr lang="en-US" sz="4112">
                  <a:solidFill>
                    <a:srgbClr val="6FAEB9"/>
                  </a:solidFill>
                  <a:latin typeface="Source Serif Pro Bold"/>
                </a:rPr>
                <a:t>GRUPO 3 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0069" r="12133"/>
          <a:stretch>
            <a:fillRect/>
          </a:stretch>
        </p:blipFill>
        <p:spPr>
          <a:xfrm>
            <a:off x="10313566" y="0"/>
            <a:ext cx="8003009" cy="1028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04800" y="8175554"/>
            <a:ext cx="9666724" cy="1681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F9FCFF"/>
                </a:solidFill>
                <a:latin typeface="Open Sans"/>
              </a:rPr>
              <a:t>Caio Andrezzo, Damaris Ester, Gabriela Ortigossa, Letícia ALves, Lucas Furquim, Sofia Vlachos, Victor Vizzotto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38162" y="3343475"/>
            <a:ext cx="2607800" cy="60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6FAEB9"/>
                </a:solidFill>
                <a:latin typeface="Source Serif Pro Bold"/>
              </a:rPr>
              <a:t>CAPÍTULO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1811" y="1028700"/>
            <a:ext cx="14621535" cy="3647402"/>
            <a:chOff x="0" y="0"/>
            <a:chExt cx="19495380" cy="4863203"/>
          </a:xfrm>
        </p:grpSpPr>
        <p:sp>
          <p:nvSpPr>
            <p:cNvPr id="3" name="TextBox 3"/>
            <p:cNvSpPr txBox="1"/>
            <p:nvPr/>
          </p:nvSpPr>
          <p:spPr>
            <a:xfrm>
              <a:off x="0" y="3580080"/>
              <a:ext cx="13034011" cy="1283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F9FCFF"/>
                  </a:solidFill>
                  <a:latin typeface="Source Serif Pro"/>
                </a:rPr>
                <a:t>Serão apresentados os princípios, as políticas e os processos de gestão de pessoas de cada agrupamento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9495380" cy="233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30"/>
                </a:lnSpc>
              </a:pPr>
              <a:r>
                <a:rPr lang="en-US" sz="5800">
                  <a:solidFill>
                    <a:srgbClr val="F9FCFF"/>
                  </a:solidFill>
                  <a:latin typeface="Montserrat Classic Bold"/>
                </a:rPr>
                <a:t>8.4 BASES PARA A CONCEPÇÃO DO SISTEMA DE GESTÃO DE PESSOAS 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944220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45218" y="5490857"/>
            <a:ext cx="11394721" cy="3180766"/>
            <a:chOff x="0" y="0"/>
            <a:chExt cx="15192961" cy="424102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4241021" cy="4241021"/>
              <a:chOff x="0" y="0"/>
              <a:chExt cx="1913890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9FCFF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5475970" y="0"/>
              <a:ext cx="4241021" cy="4241021"/>
              <a:chOff x="0" y="0"/>
              <a:chExt cx="1913890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8AABC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10951940" y="0"/>
              <a:ext cx="4241021" cy="4241021"/>
              <a:chOff x="0" y="0"/>
              <a:chExt cx="1913890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9FCFF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4083945" y="6314477"/>
            <a:ext cx="727264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sz="10000">
                <a:solidFill>
                  <a:srgbClr val="2A6D7B"/>
                </a:solidFill>
                <a:latin typeface="Montserrat Classic Bold"/>
              </a:rPr>
              <a:t>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78946" y="6314477"/>
            <a:ext cx="727264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sz="10000">
                <a:solidFill>
                  <a:srgbClr val="F9FCFF"/>
                </a:solidFill>
                <a:latin typeface="Montserrat Classic Bold"/>
              </a:rPr>
              <a:t>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43810" y="6314477"/>
            <a:ext cx="727264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sz="10000">
                <a:solidFill>
                  <a:srgbClr val="2A6D7B"/>
                </a:solidFill>
                <a:latin typeface="Montserrat Classic Bold"/>
              </a:rPr>
              <a:t>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54245" y="9506534"/>
            <a:ext cx="19617526" cy="1266416"/>
          </a:xfrm>
          <a:prstGeom prst="rect">
            <a:avLst/>
          </a:prstGeom>
          <a:solidFill>
            <a:srgbClr val="2A6D7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7801518" cy="1244443"/>
            <a:chOff x="0" y="0"/>
            <a:chExt cx="10402024" cy="1659257"/>
          </a:xfrm>
        </p:grpSpPr>
        <p:sp>
          <p:nvSpPr>
            <p:cNvPr id="4" name="TextBox 4"/>
            <p:cNvSpPr txBox="1"/>
            <p:nvPr/>
          </p:nvSpPr>
          <p:spPr>
            <a:xfrm>
              <a:off x="0" y="490857"/>
              <a:ext cx="10402024" cy="116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800">
                  <a:solidFill>
                    <a:srgbClr val="2A6D7B"/>
                  </a:solidFill>
                  <a:latin typeface="Montserrat Classic Bold"/>
                </a:rPr>
                <a:t>GRUPO A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0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69743" y="2305050"/>
            <a:ext cx="16189557" cy="644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636" lvl="1" indent="-258318">
              <a:lnSpc>
                <a:spcPts val="5726"/>
              </a:lnSpc>
              <a:buFont typeface="Arial"/>
              <a:buChar char="•"/>
            </a:pPr>
            <a:r>
              <a:rPr lang="en-US" sz="3129">
                <a:solidFill>
                  <a:srgbClr val="273755"/>
                </a:solidFill>
                <a:latin typeface="Open Sans"/>
              </a:rPr>
              <a:t>Sistema de gestão com base nos conceitos de competência;</a:t>
            </a:r>
          </a:p>
          <a:p>
            <a:pPr marL="516636" lvl="1" indent="-258318">
              <a:lnSpc>
                <a:spcPts val="5726"/>
              </a:lnSpc>
              <a:buFont typeface="Arial"/>
              <a:buChar char="•"/>
            </a:pPr>
            <a:r>
              <a:rPr lang="en-US" sz="3129">
                <a:solidFill>
                  <a:srgbClr val="273755"/>
                </a:solidFill>
                <a:latin typeface="Open Sans"/>
              </a:rPr>
              <a:t>Sistema de gestão de carreira concebido e implementado com o apoio da equipe;</a:t>
            </a:r>
          </a:p>
          <a:p>
            <a:pPr marL="516636" lvl="1" indent="-258318">
              <a:lnSpc>
                <a:spcPts val="5726"/>
              </a:lnSpc>
              <a:buFont typeface="Arial"/>
              <a:buChar char="•"/>
            </a:pPr>
            <a:r>
              <a:rPr lang="en-US" sz="3129">
                <a:solidFill>
                  <a:srgbClr val="273755"/>
                </a:solidFill>
                <a:latin typeface="Open Sans"/>
              </a:rPr>
              <a:t>Empresas: tradição moderna de gestão de pessoas, que necessita de aprefeiçoamento para contemplar a análise de desenvolvimento e as carreira (apontamento dos trabalhadores na pesquisa de clima organizacional e gestores nas avaliações de gestão de pessoas);</a:t>
            </a:r>
          </a:p>
          <a:p>
            <a:pPr marL="516636" lvl="1" indent="-258318">
              <a:lnSpc>
                <a:spcPts val="5726"/>
              </a:lnSpc>
              <a:buFont typeface="Arial"/>
              <a:buChar char="•"/>
            </a:pPr>
            <a:r>
              <a:rPr lang="en-US" sz="3129">
                <a:solidFill>
                  <a:srgbClr val="273755"/>
                </a:solidFill>
                <a:latin typeface="Open Sans"/>
              </a:rPr>
              <a:t>Sistema de carreiras e avaliação de desenvolvimento utilizaram os seguintes conceitos: competência, complexidade e espaço ocupacional ocupadaso em todas as áreas técnicas e operacionais da empresa;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54245" y="9506534"/>
            <a:ext cx="19617526" cy="1266416"/>
          </a:xfrm>
          <a:prstGeom prst="rect">
            <a:avLst/>
          </a:prstGeom>
          <a:solidFill>
            <a:srgbClr val="2A6D7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7801518" cy="1168243"/>
            <a:chOff x="0" y="0"/>
            <a:chExt cx="10402024" cy="1557657"/>
          </a:xfrm>
        </p:grpSpPr>
        <p:sp>
          <p:nvSpPr>
            <p:cNvPr id="4" name="TextBox 4"/>
            <p:cNvSpPr txBox="1"/>
            <p:nvPr/>
          </p:nvSpPr>
          <p:spPr>
            <a:xfrm>
              <a:off x="0" y="490857"/>
              <a:ext cx="10402024" cy="106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59"/>
                </a:lnSpc>
              </a:pPr>
              <a:r>
                <a:rPr lang="en-US" sz="5300">
                  <a:solidFill>
                    <a:srgbClr val="2A6D7B"/>
                  </a:solidFill>
                  <a:latin typeface="Montserrat Classic Bold"/>
                </a:rPr>
                <a:t>GRUPO A - PRINCÍPIOS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0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69743" y="2476500"/>
            <a:ext cx="16189557" cy="568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636" lvl="1" indent="-258318">
              <a:lnSpc>
                <a:spcPts val="5726"/>
              </a:lnSpc>
              <a:buFont typeface="Arial"/>
              <a:buChar char="•"/>
            </a:pPr>
            <a:r>
              <a:rPr lang="en-US" sz="3129">
                <a:solidFill>
                  <a:srgbClr val="273755"/>
                </a:solidFill>
                <a:latin typeface="Open Sans"/>
              </a:rPr>
              <a:t>Legitimados em um conjunto de diretrizes de gestão estabelecidas e totalmente absorvidas e utilizadas pelos gestores;</a:t>
            </a:r>
          </a:p>
          <a:p>
            <a:pPr marL="516636" lvl="1" indent="-258318">
              <a:lnSpc>
                <a:spcPts val="5726"/>
              </a:lnSpc>
              <a:buFont typeface="Arial"/>
              <a:buChar char="•"/>
            </a:pPr>
            <a:r>
              <a:rPr lang="en-US" sz="3129">
                <a:solidFill>
                  <a:srgbClr val="273755"/>
                </a:solidFill>
                <a:latin typeface="Open Sans"/>
              </a:rPr>
              <a:t>Objetivo: potencializar a capacidade individual e permitir que cada um imprima sua marca pessoal sobre os fatos e atos da vida empresarial;</a:t>
            </a:r>
          </a:p>
          <a:p>
            <a:pPr marL="516636" lvl="1" indent="-258318">
              <a:lnSpc>
                <a:spcPts val="5726"/>
              </a:lnSpc>
              <a:buFont typeface="Arial"/>
              <a:buChar char="•"/>
            </a:pPr>
            <a:r>
              <a:rPr lang="en-US" sz="3129">
                <a:solidFill>
                  <a:srgbClr val="273755"/>
                </a:solidFill>
                <a:latin typeface="Open Sans"/>
              </a:rPr>
              <a:t>Homogeneidade de valores éticos  e postura: profisisionais provenientes de outros segmentos de negócios traziam em sua postura e prática as diretrizes estabelecidas para a empresa e muitos profissionais que retornavem para a organização após atuarem em outros segmentos de negócio;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54245" y="9506534"/>
            <a:ext cx="19617526" cy="1266416"/>
          </a:xfrm>
          <a:prstGeom prst="rect">
            <a:avLst/>
          </a:prstGeom>
          <a:solidFill>
            <a:srgbClr val="2A6D7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7801518" cy="1168243"/>
            <a:chOff x="0" y="0"/>
            <a:chExt cx="10402024" cy="1557657"/>
          </a:xfrm>
        </p:grpSpPr>
        <p:sp>
          <p:nvSpPr>
            <p:cNvPr id="4" name="TextBox 4"/>
            <p:cNvSpPr txBox="1"/>
            <p:nvPr/>
          </p:nvSpPr>
          <p:spPr>
            <a:xfrm>
              <a:off x="0" y="490857"/>
              <a:ext cx="10402024" cy="106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59"/>
                </a:lnSpc>
              </a:pPr>
              <a:r>
                <a:rPr lang="en-US" sz="5300">
                  <a:solidFill>
                    <a:srgbClr val="2A6D7B"/>
                  </a:solidFill>
                  <a:latin typeface="Montserrat Classic Bold"/>
                </a:rPr>
                <a:t>GRUPO A - POLÍTICAS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0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2895600"/>
            <a:ext cx="15896715" cy="205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7291" lvl="1" indent="-253646">
              <a:lnSpc>
                <a:spcPts val="5622"/>
              </a:lnSpc>
              <a:buFont typeface="Arial"/>
              <a:buChar char="•"/>
            </a:pPr>
            <a:r>
              <a:rPr lang="en-US" sz="3072">
                <a:solidFill>
                  <a:srgbClr val="273755"/>
                </a:solidFill>
                <a:latin typeface="Open Sans"/>
              </a:rPr>
              <a:t>Foco no alcance de resultados;</a:t>
            </a:r>
          </a:p>
          <a:p>
            <a:pPr marL="507291" lvl="1" indent="-253646">
              <a:lnSpc>
                <a:spcPts val="5622"/>
              </a:lnSpc>
              <a:buFont typeface="Arial"/>
              <a:buChar char="•"/>
            </a:pPr>
            <a:r>
              <a:rPr lang="en-US" sz="3072">
                <a:solidFill>
                  <a:srgbClr val="273755"/>
                </a:solidFill>
                <a:latin typeface="Open Sans"/>
              </a:rPr>
              <a:t>Retratada nos sistemas de avaliação e de remuneração (ênfase na variável) nas áreas operacionais e técnicas;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54245" y="9506534"/>
            <a:ext cx="19617526" cy="1266416"/>
          </a:xfrm>
          <a:prstGeom prst="rect">
            <a:avLst/>
          </a:prstGeom>
          <a:solidFill>
            <a:srgbClr val="2A6D7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7801518" cy="1130143"/>
            <a:chOff x="0" y="0"/>
            <a:chExt cx="10402024" cy="1506857"/>
          </a:xfrm>
        </p:grpSpPr>
        <p:sp>
          <p:nvSpPr>
            <p:cNvPr id="4" name="TextBox 4"/>
            <p:cNvSpPr txBox="1"/>
            <p:nvPr/>
          </p:nvSpPr>
          <p:spPr>
            <a:xfrm>
              <a:off x="0" y="481332"/>
              <a:ext cx="10402024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2A6D7B"/>
                  </a:solidFill>
                  <a:latin typeface="Montserrat Classic Bold"/>
                </a:rPr>
                <a:t>GRUPO A - PROCESSOS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0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2914650"/>
            <a:ext cx="15520950" cy="3371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300" lvl="1" indent="-247650">
              <a:lnSpc>
                <a:spcPts val="549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Competências comuns estabelecidaspara a empresa como um todo: Trabalho em Equipe, Comunicação, Orientação para Resultados. </a:t>
            </a:r>
          </a:p>
          <a:p>
            <a:pPr marL="495300" lvl="1" indent="-247650">
              <a:lnSpc>
                <a:spcPts val="549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Competências específicas: G\estão do Conhecimento, Capacidade Analítica, Aprimoramento de processos e Inovação, Organização e Qualidade, Saúde, Segurança e Meio Ambiente;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953"/>
          <a:stretch>
            <a:fillRect/>
          </a:stretch>
        </p:blipFill>
        <p:spPr>
          <a:xfrm>
            <a:off x="2575093" y="-4426"/>
            <a:ext cx="13404717" cy="950653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654245" y="9506534"/>
            <a:ext cx="19617526" cy="1266416"/>
          </a:xfrm>
          <a:prstGeom prst="rect">
            <a:avLst/>
          </a:prstGeom>
          <a:solidFill>
            <a:srgbClr val="2A6D7B"/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54245" y="9506534"/>
            <a:ext cx="19617526" cy="1266416"/>
          </a:xfrm>
          <a:prstGeom prst="rect">
            <a:avLst/>
          </a:prstGeom>
          <a:solidFill>
            <a:srgbClr val="2A6D7B"/>
          </a:solidFill>
        </p:spPr>
      </p:sp>
      <p:grpSp>
        <p:nvGrpSpPr>
          <p:cNvPr id="3" name="Group 3"/>
          <p:cNvGrpSpPr/>
          <p:nvPr/>
        </p:nvGrpSpPr>
        <p:grpSpPr>
          <a:xfrm>
            <a:off x="1070408" y="1028700"/>
            <a:ext cx="7801518" cy="7618853"/>
            <a:chOff x="0" y="0"/>
            <a:chExt cx="10402024" cy="10158471"/>
          </a:xfrm>
        </p:grpSpPr>
        <p:sp>
          <p:nvSpPr>
            <p:cNvPr id="4" name="TextBox 4"/>
            <p:cNvSpPr txBox="1"/>
            <p:nvPr/>
          </p:nvSpPr>
          <p:spPr>
            <a:xfrm>
              <a:off x="0" y="4949893"/>
              <a:ext cx="7760784" cy="5208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Source Serif Pro"/>
                </a:rPr>
                <a:t>Essa equipe se baseava num modelo de gestão de pessoas por habilidades, como o de Lawler. Através de remodelações, num processo intuitivo e de tentativas-ajustes-erro adaptou seu sistema de gestão para o que chamamos de gestão por competência.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90857"/>
              <a:ext cx="10402024" cy="1173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800">
                  <a:solidFill>
                    <a:srgbClr val="2A6D7B"/>
                  </a:solidFill>
                  <a:latin typeface="Montserrat Classic Bold"/>
                </a:rPr>
                <a:t>GRUPO B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86077"/>
              <a:ext cx="8580092" cy="2278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>
                  <a:solidFill>
                    <a:srgbClr val="273755"/>
                  </a:solidFill>
                  <a:latin typeface="Montserrat Classic"/>
                </a:rPr>
                <a:t>AJUSTES E TRANSFORMAÇÃO DE MODELO TRADICIONAL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347" y="1285892"/>
            <a:ext cx="9794178" cy="2740913"/>
            <a:chOff x="0" y="0"/>
            <a:chExt cx="5893228" cy="1649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3228" cy="1649227"/>
            </a:xfrm>
            <a:custGeom>
              <a:avLst/>
              <a:gdLst/>
              <a:ahLst/>
              <a:cxnLst/>
              <a:rect l="l" t="t" r="r" b="b"/>
              <a:pathLst>
                <a:path w="5893228" h="1649227">
                  <a:moveTo>
                    <a:pt x="0" y="0"/>
                  </a:moveTo>
                  <a:lnTo>
                    <a:pt x="5893228" y="0"/>
                  </a:lnTo>
                  <a:lnTo>
                    <a:pt x="5893228" y="1649227"/>
                  </a:lnTo>
                  <a:lnTo>
                    <a:pt x="0" y="1649227"/>
                  </a:lnTo>
                  <a:close/>
                </a:path>
              </a:pathLst>
            </a:custGeom>
            <a:solidFill>
              <a:srgbClr val="F9FC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2122986"/>
            <a:ext cx="7801518" cy="1171707"/>
            <a:chOff x="0" y="0"/>
            <a:chExt cx="10402024" cy="1562276"/>
          </a:xfrm>
        </p:grpSpPr>
        <p:sp>
          <p:nvSpPr>
            <p:cNvPr id="5" name="TextBox 5"/>
            <p:cNvSpPr txBox="1"/>
            <p:nvPr/>
          </p:nvSpPr>
          <p:spPr>
            <a:xfrm>
              <a:off x="0" y="490857"/>
              <a:ext cx="10402024" cy="1071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59"/>
                </a:lnSpc>
              </a:pPr>
              <a:r>
                <a:rPr lang="en-US" sz="5300">
                  <a:solidFill>
                    <a:srgbClr val="2A6D7B"/>
                  </a:solidFill>
                  <a:latin typeface="Montserrat Classic Bold"/>
                </a:rPr>
                <a:t>GRUPO B - PRINCÍPIOS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0" y="4924425"/>
            <a:ext cx="17856801" cy="4927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5505" lvl="1" indent="-297752">
              <a:lnSpc>
                <a:spcPts val="6600"/>
              </a:lnSpc>
              <a:buFont typeface="Arial"/>
              <a:buChar char="•"/>
            </a:pPr>
            <a:r>
              <a:rPr lang="en-US" sz="3606">
                <a:solidFill>
                  <a:srgbClr val="FFFFFF"/>
                </a:solidFill>
                <a:latin typeface="Open Sans"/>
              </a:rPr>
              <a:t>A implementação do modelo de gestão por competência surgiu a partir da preocupação com a necessidade de estímulo ao aprimoramento técnico dos profissionais;</a:t>
            </a:r>
          </a:p>
          <a:p>
            <a:pPr marL="595505" lvl="1" indent="-297752">
              <a:lnSpc>
                <a:spcPts val="6600"/>
              </a:lnSpc>
              <a:buFont typeface="Arial"/>
              <a:buChar char="•"/>
            </a:pPr>
            <a:r>
              <a:rPr lang="en-US" sz="3606">
                <a:solidFill>
                  <a:srgbClr val="FFFFFF"/>
                </a:solidFill>
                <a:latin typeface="Open Sans"/>
              </a:rPr>
              <a:t>Profissionais de todas as áreas almoçavam todos em um mesmo ambiente, com grandes mesas, privilegiando o coletivo;</a:t>
            </a:r>
          </a:p>
          <a:p>
            <a:pPr marL="595505" lvl="1" indent="-297752">
              <a:lnSpc>
                <a:spcPts val="6600"/>
              </a:lnSpc>
              <a:buFont typeface="Arial"/>
              <a:buChar char="•"/>
            </a:pPr>
            <a:r>
              <a:rPr lang="en-US" sz="3606">
                <a:solidFill>
                  <a:srgbClr val="FFFFFF"/>
                </a:solidFill>
                <a:latin typeface="Open Sans"/>
              </a:rPr>
              <a:t>Acesso aos profissionais de RH de maneira bem fácil e direta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347" y="1285892"/>
            <a:ext cx="9245347" cy="2740913"/>
            <a:chOff x="0" y="0"/>
            <a:chExt cx="5562993" cy="1649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2993" cy="1649227"/>
            </a:xfrm>
            <a:custGeom>
              <a:avLst/>
              <a:gdLst/>
              <a:ahLst/>
              <a:cxnLst/>
              <a:rect l="l" t="t" r="r" b="b"/>
              <a:pathLst>
                <a:path w="5562993" h="1649227">
                  <a:moveTo>
                    <a:pt x="0" y="0"/>
                  </a:moveTo>
                  <a:lnTo>
                    <a:pt x="5562993" y="0"/>
                  </a:lnTo>
                  <a:lnTo>
                    <a:pt x="5562993" y="1649227"/>
                  </a:lnTo>
                  <a:lnTo>
                    <a:pt x="0" y="1649227"/>
                  </a:lnTo>
                  <a:close/>
                </a:path>
              </a:pathLst>
            </a:custGeom>
            <a:solidFill>
              <a:srgbClr val="F9FC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20567" y="2072227"/>
            <a:ext cx="7801518" cy="1171707"/>
            <a:chOff x="0" y="0"/>
            <a:chExt cx="10402024" cy="1562276"/>
          </a:xfrm>
        </p:grpSpPr>
        <p:sp>
          <p:nvSpPr>
            <p:cNvPr id="5" name="TextBox 5"/>
            <p:cNvSpPr txBox="1"/>
            <p:nvPr/>
          </p:nvSpPr>
          <p:spPr>
            <a:xfrm>
              <a:off x="0" y="490857"/>
              <a:ext cx="10402024" cy="1071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59"/>
                </a:lnSpc>
              </a:pPr>
              <a:r>
                <a:rPr lang="en-US" sz="5300">
                  <a:solidFill>
                    <a:srgbClr val="2A6D7B"/>
                  </a:solidFill>
                  <a:latin typeface="Montserrat Classic Bold"/>
                </a:rPr>
                <a:t>GRUPO B - POLÍTICA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0" y="5327589"/>
            <a:ext cx="9144000" cy="2521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5505" lvl="1" indent="-297752">
              <a:lnSpc>
                <a:spcPts val="5049"/>
              </a:lnSpc>
              <a:buFont typeface="Arial"/>
              <a:buChar char="•"/>
            </a:pPr>
            <a:r>
              <a:rPr lang="en-US" sz="3606">
                <a:solidFill>
                  <a:srgbClr val="FFFFFF"/>
                </a:solidFill>
                <a:latin typeface="Open Sans"/>
              </a:rPr>
              <a:t>As pessoas devem ser estimuladas a se desenvolverem continuamente.</a:t>
            </a:r>
          </a:p>
          <a:p>
            <a:pPr marL="595505" lvl="1" indent="-297752">
              <a:lnSpc>
                <a:spcPts val="5049"/>
              </a:lnSpc>
              <a:buFont typeface="Arial"/>
              <a:buChar char="•"/>
            </a:pPr>
            <a:r>
              <a:rPr lang="en-US" sz="3606">
                <a:solidFill>
                  <a:srgbClr val="FFFFFF"/>
                </a:solidFill>
                <a:latin typeface="Open Sans"/>
              </a:rPr>
              <a:t>O reconhecimento financeiro era visto como compensação adequada para tal.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54245" y="9506534"/>
            <a:ext cx="19617526" cy="1266416"/>
          </a:xfrm>
          <a:prstGeom prst="rect">
            <a:avLst/>
          </a:prstGeom>
          <a:solidFill>
            <a:srgbClr val="2A6D7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8491778" cy="7501232"/>
            <a:chOff x="0" y="0"/>
            <a:chExt cx="11322370" cy="10001643"/>
          </a:xfrm>
        </p:grpSpPr>
        <p:sp>
          <p:nvSpPr>
            <p:cNvPr id="4" name="TextBox 4"/>
            <p:cNvSpPr txBox="1"/>
            <p:nvPr/>
          </p:nvSpPr>
          <p:spPr>
            <a:xfrm>
              <a:off x="0" y="3623475"/>
              <a:ext cx="8447440" cy="6378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66"/>
                </a:lnSpc>
              </a:pPr>
              <a:r>
                <a:rPr lang="en-US" sz="3047">
                  <a:solidFill>
                    <a:srgbClr val="273755"/>
                  </a:solidFill>
                  <a:latin typeface="Source Serif Pro"/>
                </a:rPr>
                <a:t>Usando o modelo de Lawler como referência, a empresa adaptou o modelo para a realidade organizacional da empresa.</a:t>
              </a:r>
            </a:p>
            <a:p>
              <a:pPr algn="l">
                <a:lnSpc>
                  <a:spcPts val="4266"/>
                </a:lnSpc>
              </a:pPr>
              <a:r>
                <a:rPr lang="en-US" sz="3047">
                  <a:solidFill>
                    <a:srgbClr val="273755"/>
                  </a:solidFill>
                  <a:latin typeface="Source Serif Pro"/>
                </a:rPr>
                <a:t>Através de um sistema que insentivava o desenvolvimento pessoal, foi possível criar uma politica de crescimento profissional justo.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34287"/>
              <a:ext cx="11322370" cy="1176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2A6D7B"/>
                  </a:solidFill>
                  <a:latin typeface="Montserrat Classic Bold"/>
                </a:rPr>
                <a:t>GRUPO B - PROCESSO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55788"/>
              <a:ext cx="9339238" cy="808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52"/>
                </a:lnSpc>
              </a:pPr>
              <a:r>
                <a:rPr lang="en-US" sz="3809">
                  <a:solidFill>
                    <a:srgbClr val="273755"/>
                  </a:solidFill>
                  <a:latin typeface="Montserrat Classic"/>
                </a:rPr>
                <a:t>TENTOU, ERROU E AJUSTOU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5756073" cy="158761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96318" y="-506987"/>
            <a:ext cx="6714621" cy="11343048"/>
          </a:xfrm>
          <a:prstGeom prst="rect">
            <a:avLst/>
          </a:prstGeom>
          <a:solidFill>
            <a:srgbClr val="2A6D7B"/>
          </a:solidFill>
        </p:spPr>
      </p:sp>
      <p:grpSp>
        <p:nvGrpSpPr>
          <p:cNvPr id="3" name="Group 3"/>
          <p:cNvGrpSpPr/>
          <p:nvPr/>
        </p:nvGrpSpPr>
        <p:grpSpPr>
          <a:xfrm>
            <a:off x="302298" y="3792498"/>
            <a:ext cx="5716005" cy="1181414"/>
            <a:chOff x="0" y="0"/>
            <a:chExt cx="7621340" cy="1575219"/>
          </a:xfrm>
        </p:grpSpPr>
        <p:sp>
          <p:nvSpPr>
            <p:cNvPr id="4" name="AutoShape 4"/>
            <p:cNvSpPr/>
            <p:nvPr/>
          </p:nvSpPr>
          <p:spPr>
            <a:xfrm>
              <a:off x="0" y="1382244"/>
              <a:ext cx="2201166" cy="192975"/>
            </a:xfrm>
            <a:prstGeom prst="rect">
              <a:avLst/>
            </a:prstGeom>
            <a:solidFill>
              <a:srgbClr val="8AABC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7621340" cy="826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32"/>
                </a:lnSpc>
              </a:pPr>
              <a:r>
                <a:rPr lang="en-US" sz="4027">
                  <a:solidFill>
                    <a:srgbClr val="F9FCFF"/>
                  </a:solidFill>
                  <a:latin typeface="Montserrat Classic"/>
                </a:rPr>
                <a:t>8.1 INTRODUÇÃO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018303" y="1131928"/>
            <a:ext cx="12269697" cy="6293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847" lvl="1" indent="-301923">
              <a:lnSpc>
                <a:spcPts val="6693"/>
              </a:lnSpc>
              <a:buFont typeface="Arial"/>
              <a:buChar char="•"/>
            </a:pPr>
            <a:r>
              <a:rPr lang="en-US" sz="3657">
                <a:solidFill>
                  <a:srgbClr val="000000"/>
                </a:solidFill>
                <a:latin typeface="Open Sans"/>
              </a:rPr>
              <a:t>Anos 1990 ~ 2000: Aperfeiçoamento dos conceitos e das metodologias de competência em gestão de pessoas;</a:t>
            </a:r>
          </a:p>
          <a:p>
            <a:pPr>
              <a:lnSpc>
                <a:spcPts val="6693"/>
              </a:lnSpc>
            </a:pPr>
            <a:endParaRPr lang="en-US" sz="3657">
              <a:solidFill>
                <a:srgbClr val="000000"/>
              </a:solidFill>
              <a:latin typeface="Open Sans"/>
            </a:endParaRPr>
          </a:p>
          <a:p>
            <a:pPr marL="603847" lvl="1" indent="-301923">
              <a:lnSpc>
                <a:spcPts val="6693"/>
              </a:lnSpc>
              <a:buFont typeface="Arial"/>
              <a:buChar char="•"/>
            </a:pPr>
            <a:r>
              <a:rPr lang="en-US" sz="3657">
                <a:solidFill>
                  <a:srgbClr val="000000"/>
                </a:solidFill>
                <a:latin typeface="Open Sans"/>
              </a:rPr>
              <a:t>Metodologia: </a:t>
            </a:r>
            <a:r>
              <a:rPr lang="en-US" sz="3657" u="sng">
                <a:solidFill>
                  <a:srgbClr val="DD2C98"/>
                </a:solidFill>
                <a:latin typeface="Open Sans Italics"/>
              </a:rPr>
              <a:t>Pesquisa-Ação</a:t>
            </a:r>
            <a:r>
              <a:rPr lang="en-US" sz="3657">
                <a:solidFill>
                  <a:srgbClr val="000000"/>
                </a:solidFill>
                <a:latin typeface="Open Sans"/>
              </a:rPr>
              <a:t>;</a:t>
            </a:r>
          </a:p>
          <a:p>
            <a:pPr>
              <a:lnSpc>
                <a:spcPts val="6693"/>
              </a:lnSpc>
            </a:pPr>
            <a:endParaRPr lang="en-US" sz="3657">
              <a:solidFill>
                <a:srgbClr val="000000"/>
              </a:solidFill>
              <a:latin typeface="Open Sans"/>
            </a:endParaRPr>
          </a:p>
          <a:p>
            <a:pPr marL="603847" lvl="1" indent="-301923">
              <a:lnSpc>
                <a:spcPts val="6693"/>
              </a:lnSpc>
              <a:buFont typeface="Arial"/>
              <a:buChar char="•"/>
            </a:pPr>
            <a:r>
              <a:rPr lang="en-US" sz="3657">
                <a:solidFill>
                  <a:srgbClr val="000000"/>
                </a:solidFill>
                <a:latin typeface="Open Sans"/>
              </a:rPr>
              <a:t>Experiência: Empresas do setor petroquímico;</a:t>
            </a:r>
          </a:p>
          <a:p>
            <a:pPr>
              <a:lnSpc>
                <a:spcPts val="3413"/>
              </a:lnSpc>
            </a:pPr>
            <a:endParaRPr lang="en-US" sz="3657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39013">
            <a:off x="9222738" y="7265997"/>
            <a:ext cx="1101790" cy="39263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057604" y="7405165"/>
            <a:ext cx="7940921" cy="1022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00000"/>
                </a:solidFill>
                <a:latin typeface="Open Sans Bold"/>
              </a:rPr>
              <a:t>Alta complexidade e junção de culturas diferentes.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730"/>
          <a:stretch>
            <a:fillRect/>
          </a:stretch>
        </p:blipFill>
        <p:spPr>
          <a:xfrm>
            <a:off x="3119127" y="0"/>
            <a:ext cx="12049745" cy="950653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654245" y="9506534"/>
            <a:ext cx="19617526" cy="1266416"/>
          </a:xfrm>
          <a:prstGeom prst="rect">
            <a:avLst/>
          </a:prstGeom>
          <a:solidFill>
            <a:srgbClr val="2A6D7B"/>
          </a:solid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54245" y="9506534"/>
            <a:ext cx="19617526" cy="1266416"/>
          </a:xfrm>
          <a:prstGeom prst="rect">
            <a:avLst/>
          </a:prstGeom>
          <a:solidFill>
            <a:srgbClr val="2A6D7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496" t="4216" b="2611"/>
          <a:stretch>
            <a:fillRect/>
          </a:stretch>
        </p:blipFill>
        <p:spPr>
          <a:xfrm>
            <a:off x="2125251" y="0"/>
            <a:ext cx="14058535" cy="94413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54245" y="9506534"/>
            <a:ext cx="19617526" cy="1266416"/>
          </a:xfrm>
          <a:prstGeom prst="rect">
            <a:avLst/>
          </a:prstGeom>
          <a:solidFill>
            <a:srgbClr val="2A6D7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7801518" cy="4584708"/>
            <a:chOff x="0" y="0"/>
            <a:chExt cx="10402024" cy="6112944"/>
          </a:xfrm>
        </p:grpSpPr>
        <p:sp>
          <p:nvSpPr>
            <p:cNvPr id="4" name="TextBox 4"/>
            <p:cNvSpPr txBox="1"/>
            <p:nvPr/>
          </p:nvSpPr>
          <p:spPr>
            <a:xfrm>
              <a:off x="0" y="4169420"/>
              <a:ext cx="7760784" cy="194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800">
                  <a:solidFill>
                    <a:srgbClr val="273755"/>
                  </a:solidFill>
                  <a:latin typeface="Source Serif Pro"/>
                </a:rPr>
                <a:t>Sistemas de gestão com base nos conceitos de competência os quais não foram implementados.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90857"/>
              <a:ext cx="10402024" cy="116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800">
                  <a:solidFill>
                    <a:srgbClr val="2A6D7B"/>
                  </a:solidFill>
                  <a:latin typeface="Montserrat Classic Bold"/>
                </a:rPr>
                <a:t>GRUPO C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81459"/>
              <a:ext cx="8580092" cy="1502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>
                  <a:solidFill>
                    <a:srgbClr val="273755"/>
                  </a:solidFill>
                  <a:latin typeface="Montserrat Classic"/>
                </a:rPr>
                <a:t>ALINHAMENTO COM O SISTEMA TRADICIONAL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30218" y="2494710"/>
            <a:ext cx="9416074" cy="52975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347" y="1285892"/>
            <a:ext cx="9794178" cy="2740913"/>
            <a:chOff x="0" y="0"/>
            <a:chExt cx="5893228" cy="1649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3228" cy="1649227"/>
            </a:xfrm>
            <a:custGeom>
              <a:avLst/>
              <a:gdLst/>
              <a:ahLst/>
              <a:cxnLst/>
              <a:rect l="l" t="t" r="r" b="b"/>
              <a:pathLst>
                <a:path w="5893228" h="1649227">
                  <a:moveTo>
                    <a:pt x="0" y="0"/>
                  </a:moveTo>
                  <a:lnTo>
                    <a:pt x="5893228" y="0"/>
                  </a:lnTo>
                  <a:lnTo>
                    <a:pt x="5893228" y="1649227"/>
                  </a:lnTo>
                  <a:lnTo>
                    <a:pt x="0" y="1649227"/>
                  </a:lnTo>
                  <a:close/>
                </a:path>
              </a:pathLst>
            </a:custGeom>
            <a:solidFill>
              <a:srgbClr val="F9FC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2122986"/>
            <a:ext cx="7801518" cy="1168243"/>
            <a:chOff x="0" y="0"/>
            <a:chExt cx="10402024" cy="1557657"/>
          </a:xfrm>
        </p:grpSpPr>
        <p:sp>
          <p:nvSpPr>
            <p:cNvPr id="5" name="TextBox 5"/>
            <p:cNvSpPr txBox="1"/>
            <p:nvPr/>
          </p:nvSpPr>
          <p:spPr>
            <a:xfrm>
              <a:off x="0" y="490857"/>
              <a:ext cx="10402024" cy="106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59"/>
                </a:lnSpc>
              </a:pPr>
              <a:r>
                <a:rPr lang="en-US" sz="5300">
                  <a:solidFill>
                    <a:srgbClr val="2A6D7B"/>
                  </a:solidFill>
                  <a:latin typeface="Montserrat Classic Bold"/>
                </a:rPr>
                <a:t>GRUPO C - PRINCÍPIOS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0" y="4924425"/>
            <a:ext cx="17856801" cy="243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5505" lvl="1" indent="-297752">
              <a:lnSpc>
                <a:spcPts val="6600"/>
              </a:lnSpc>
              <a:buFont typeface="Arial"/>
              <a:buChar char="•"/>
            </a:pPr>
            <a:r>
              <a:rPr lang="en-US" sz="3606">
                <a:solidFill>
                  <a:srgbClr val="FFFFFF"/>
                </a:solidFill>
                <a:latin typeface="Open Sans"/>
              </a:rPr>
              <a:t>Ambas as empresas do Grupo C são controladas por uma financeira;</a:t>
            </a:r>
          </a:p>
          <a:p>
            <a:pPr marL="595505" lvl="1" indent="-297752">
              <a:lnSpc>
                <a:spcPts val="6600"/>
              </a:lnSpc>
              <a:buFont typeface="Arial"/>
              <a:buChar char="•"/>
            </a:pPr>
            <a:r>
              <a:rPr lang="en-US" sz="3606">
                <a:solidFill>
                  <a:srgbClr val="FFFFFF"/>
                </a:solidFill>
                <a:latin typeface="Open Sans"/>
              </a:rPr>
              <a:t>A pessoa é tratada como um recurso (Alinhamento com o sistema tradicional);</a:t>
            </a:r>
          </a:p>
          <a:p>
            <a:pPr marL="595505" lvl="1" indent="-297752">
              <a:lnSpc>
                <a:spcPts val="6600"/>
              </a:lnSpc>
              <a:buFont typeface="Arial"/>
              <a:buChar char="•"/>
            </a:pPr>
            <a:r>
              <a:rPr lang="en-US" sz="3606">
                <a:solidFill>
                  <a:srgbClr val="FFFFFF"/>
                </a:solidFill>
                <a:latin typeface="Open Sans"/>
              </a:rPr>
              <a:t>Dificuldade em absorver propostar modernizadoras.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347" y="1285892"/>
            <a:ext cx="9245347" cy="2740913"/>
            <a:chOff x="0" y="0"/>
            <a:chExt cx="5562993" cy="1649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2993" cy="1649227"/>
            </a:xfrm>
            <a:custGeom>
              <a:avLst/>
              <a:gdLst/>
              <a:ahLst/>
              <a:cxnLst/>
              <a:rect l="l" t="t" r="r" b="b"/>
              <a:pathLst>
                <a:path w="5562993" h="1649227">
                  <a:moveTo>
                    <a:pt x="0" y="0"/>
                  </a:moveTo>
                  <a:lnTo>
                    <a:pt x="5562993" y="0"/>
                  </a:lnTo>
                  <a:lnTo>
                    <a:pt x="5562993" y="1649227"/>
                  </a:lnTo>
                  <a:lnTo>
                    <a:pt x="0" y="1649227"/>
                  </a:lnTo>
                  <a:close/>
                </a:path>
              </a:pathLst>
            </a:custGeom>
            <a:solidFill>
              <a:srgbClr val="F9FC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20567" y="2072227"/>
            <a:ext cx="7801518" cy="1168243"/>
            <a:chOff x="0" y="0"/>
            <a:chExt cx="10402024" cy="1557657"/>
          </a:xfrm>
        </p:grpSpPr>
        <p:sp>
          <p:nvSpPr>
            <p:cNvPr id="5" name="TextBox 5"/>
            <p:cNvSpPr txBox="1"/>
            <p:nvPr/>
          </p:nvSpPr>
          <p:spPr>
            <a:xfrm>
              <a:off x="0" y="490857"/>
              <a:ext cx="10402024" cy="106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59"/>
                </a:lnSpc>
              </a:pPr>
              <a:r>
                <a:rPr lang="en-US" sz="5300">
                  <a:solidFill>
                    <a:srgbClr val="2A6D7B"/>
                  </a:solidFill>
                  <a:latin typeface="Montserrat Classic Bold"/>
                </a:rPr>
                <a:t>GRUPO C - POLÍTICA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18796" y="4026805"/>
            <a:ext cx="8260755" cy="540703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0" y="5327589"/>
            <a:ext cx="9144000" cy="316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5505" lvl="1" indent="-297752">
              <a:lnSpc>
                <a:spcPts val="5049"/>
              </a:lnSpc>
              <a:buFont typeface="Arial"/>
              <a:buChar char="•"/>
            </a:pPr>
            <a:r>
              <a:rPr lang="en-US" sz="3606">
                <a:solidFill>
                  <a:srgbClr val="FFFFFF"/>
                </a:solidFill>
                <a:latin typeface="Open Sans"/>
              </a:rPr>
              <a:t>Privilegiava investimentos em máquinas e equipamentos;</a:t>
            </a:r>
          </a:p>
          <a:p>
            <a:pPr marL="595505" lvl="1" indent="-297752">
              <a:lnSpc>
                <a:spcPts val="5049"/>
              </a:lnSpc>
              <a:buFont typeface="Arial"/>
              <a:buChar char="•"/>
            </a:pPr>
            <a:endParaRPr lang="en-US" sz="3606">
              <a:solidFill>
                <a:srgbClr val="FFFFFF"/>
              </a:solidFill>
              <a:latin typeface="Open Sans"/>
            </a:endParaRPr>
          </a:p>
          <a:p>
            <a:pPr marL="595505" lvl="1" indent="-297752">
              <a:lnSpc>
                <a:spcPts val="5049"/>
              </a:lnSpc>
              <a:buFont typeface="Arial"/>
              <a:buChar char="•"/>
            </a:pPr>
            <a:r>
              <a:rPr lang="en-US" sz="3606">
                <a:solidFill>
                  <a:srgbClr val="FFFFFF"/>
                </a:solidFill>
                <a:latin typeface="Open Sans"/>
              </a:rPr>
              <a:t>Gestão de pessoas pautada em controle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9745638"/>
            <a:ext cx="18288000" cy="541362"/>
            <a:chOff x="0" y="0"/>
            <a:chExt cx="11004023" cy="3257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004023" cy="325741"/>
            </a:xfrm>
            <a:custGeom>
              <a:avLst/>
              <a:gdLst/>
              <a:ahLst/>
              <a:cxnLst/>
              <a:rect l="l" t="t" r="r" b="b"/>
              <a:pathLst>
                <a:path w="11004023" h="325741">
                  <a:moveTo>
                    <a:pt x="0" y="0"/>
                  </a:moveTo>
                  <a:lnTo>
                    <a:pt x="11004023" y="0"/>
                  </a:lnTo>
                  <a:lnTo>
                    <a:pt x="11004023" y="325741"/>
                  </a:lnTo>
                  <a:lnTo>
                    <a:pt x="0" y="325741"/>
                  </a:lnTo>
                  <a:close/>
                </a:path>
              </a:pathLst>
            </a:custGeom>
            <a:solidFill>
              <a:srgbClr val="F9FCFF"/>
            </a:solidFill>
          </p:spPr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54245" y="9506534"/>
            <a:ext cx="19617526" cy="1266416"/>
          </a:xfrm>
          <a:prstGeom prst="rect">
            <a:avLst/>
          </a:prstGeom>
          <a:solidFill>
            <a:srgbClr val="2A6D7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8491778" cy="6161907"/>
            <a:chOff x="0" y="0"/>
            <a:chExt cx="11322370" cy="8215876"/>
          </a:xfrm>
        </p:grpSpPr>
        <p:sp>
          <p:nvSpPr>
            <p:cNvPr id="4" name="TextBox 4"/>
            <p:cNvSpPr txBox="1"/>
            <p:nvPr/>
          </p:nvSpPr>
          <p:spPr>
            <a:xfrm>
              <a:off x="0" y="6105451"/>
              <a:ext cx="8447440" cy="2110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66"/>
                </a:lnSpc>
              </a:pPr>
              <a:r>
                <a:rPr lang="en-US" sz="3047">
                  <a:solidFill>
                    <a:srgbClr val="273755"/>
                  </a:solidFill>
                  <a:latin typeface="Source Serif Pro"/>
                </a:rPr>
                <a:t>Manteve o sistema funcional com mecanismos de cntrole Taylorista-Fordista.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34287"/>
              <a:ext cx="11322370" cy="1175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799">
                  <a:solidFill>
                    <a:srgbClr val="2A6D7B"/>
                  </a:solidFill>
                  <a:latin typeface="Montserrat Classic Bold"/>
                </a:rPr>
                <a:t>GRUPO C - PROCESSO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54531"/>
              <a:ext cx="9339238" cy="3291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52"/>
                </a:lnSpc>
              </a:pPr>
              <a:r>
                <a:rPr lang="en-US" sz="3809">
                  <a:solidFill>
                    <a:srgbClr val="273755"/>
                  </a:solidFill>
                  <a:latin typeface="Montserrat Classic"/>
                </a:rPr>
                <a:t>DESENVOLVEU SEU SISTEMA DE GESTÃO DE PESSOAS MAS NÃO IMPLEMENTOU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5756073" cy="158761"/>
            </a:xfrm>
            <a:prstGeom prst="rect">
              <a:avLst/>
            </a:prstGeom>
            <a:solidFill>
              <a:srgbClr val="8AABCA"/>
            </a:solidFill>
          </p:spPr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347" y="-9525"/>
            <a:ext cx="18389347" cy="3180766"/>
            <a:chOff x="0" y="0"/>
            <a:chExt cx="11065004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65004" cy="1913890"/>
            </a:xfrm>
            <a:custGeom>
              <a:avLst/>
              <a:gdLst/>
              <a:ahLst/>
              <a:cxnLst/>
              <a:rect l="l" t="t" r="r" b="b"/>
              <a:pathLst>
                <a:path w="11065004" h="1913890">
                  <a:moveTo>
                    <a:pt x="0" y="0"/>
                  </a:moveTo>
                  <a:lnTo>
                    <a:pt x="11065004" y="0"/>
                  </a:lnTo>
                  <a:lnTo>
                    <a:pt x="1106500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9FC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85420" y="902811"/>
            <a:ext cx="16370180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2A6D7B"/>
                </a:solidFill>
                <a:latin typeface="Montserrat Classic Bold"/>
              </a:rPr>
              <a:t>8.5 PROCESSO DE CONCEPÇÃO E IMPLANTAÇÃO DO SISTEMA DE GESTÃO DE PESSOAS NA PETROQUÍMICA ESTUDADA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89036" y="5996772"/>
            <a:ext cx="11394721" cy="3180766"/>
            <a:chOff x="0" y="0"/>
            <a:chExt cx="15192961" cy="424102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241021" cy="4241021"/>
              <a:chOff x="0" y="0"/>
              <a:chExt cx="1913890" cy="19138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9FCFF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5475970" y="0"/>
              <a:ext cx="4241021" cy="4241021"/>
              <a:chOff x="0" y="0"/>
              <a:chExt cx="1913890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9FC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10951940" y="0"/>
              <a:ext cx="4241021" cy="4241021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9FCFF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9205364" y="7530005"/>
            <a:ext cx="329617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F9FCFF"/>
                </a:solidFill>
                <a:latin typeface="Source Serif Pro Bold"/>
              </a:rPr>
              <a:t>ETAPA III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32318" y="7316010"/>
            <a:ext cx="247590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2A6D7B"/>
                </a:solidFill>
                <a:latin typeface="Montserrat Classic Bold"/>
              </a:rPr>
              <a:t>ETAPA I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3722279" y="5996772"/>
            <a:ext cx="3180766" cy="3180766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9FC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5948441" y="7316010"/>
            <a:ext cx="2849986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2A6D7B"/>
                </a:solidFill>
                <a:latin typeface="Montserrat Classic Bold"/>
              </a:rPr>
              <a:t>ETAPA II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865308" y="7446820"/>
            <a:ext cx="2858130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2A6D7B"/>
                </a:solidFill>
                <a:latin typeface="Montserrat Classic Bold"/>
              </a:rPr>
              <a:t>ETAPA III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98493" y="7316010"/>
            <a:ext cx="2828338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2A6D7B"/>
                </a:solidFill>
                <a:latin typeface="Montserrat Classic Bold"/>
              </a:rPr>
              <a:t>ETAPA IV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0356" y="2108179"/>
            <a:ext cx="17025941" cy="69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3"/>
              </a:lnSpc>
            </a:pPr>
            <a:r>
              <a:rPr lang="en-US" sz="4002">
                <a:solidFill>
                  <a:srgbClr val="273755"/>
                </a:solidFill>
                <a:latin typeface="Montserrat Classic"/>
              </a:rPr>
              <a:t>DEFINIÇÃO DOS PARÂMETROS DO SISTEMA</a:t>
            </a:r>
          </a:p>
        </p:txBody>
      </p:sp>
      <p:sp>
        <p:nvSpPr>
          <p:cNvPr id="3" name="AutoShape 3"/>
          <p:cNvSpPr/>
          <p:nvPr/>
        </p:nvSpPr>
        <p:spPr>
          <a:xfrm>
            <a:off x="647700" y="2000365"/>
            <a:ext cx="4492061" cy="193539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id="4" name="Group 4"/>
          <p:cNvGrpSpPr/>
          <p:nvPr/>
        </p:nvGrpSpPr>
        <p:grpSpPr>
          <a:xfrm>
            <a:off x="-101347" y="0"/>
            <a:ext cx="18389347" cy="1443982"/>
            <a:chOff x="0" y="0"/>
            <a:chExt cx="11065004" cy="8688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65004" cy="868854"/>
            </a:xfrm>
            <a:custGeom>
              <a:avLst/>
              <a:gdLst/>
              <a:ahLst/>
              <a:cxnLst/>
              <a:rect l="l" t="t" r="r" b="b"/>
              <a:pathLst>
                <a:path w="11065004" h="868854">
                  <a:moveTo>
                    <a:pt x="0" y="0"/>
                  </a:moveTo>
                  <a:lnTo>
                    <a:pt x="11065004" y="0"/>
                  </a:lnTo>
                  <a:lnTo>
                    <a:pt x="11065004" y="868854"/>
                  </a:lnTo>
                  <a:lnTo>
                    <a:pt x="0" y="868854"/>
                  </a:lnTo>
                  <a:close/>
                </a:path>
              </a:pathLst>
            </a:custGeom>
            <a:solidFill>
              <a:srgbClr val="2A6D7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24836" y="-89543"/>
            <a:ext cx="467647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9FCFF"/>
                </a:solidFill>
                <a:latin typeface="Open Sans Extra Bold"/>
              </a:rPr>
              <a:t>ETAPA I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4937" y="3305175"/>
            <a:ext cx="16776778" cy="5109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300" lvl="1" indent="-247650">
              <a:lnSpc>
                <a:spcPts val="516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Entrevistas com pessoas chaves e conhecedoras do sistema de gestão das três empresa;</a:t>
            </a:r>
          </a:p>
          <a:p>
            <a:pPr marL="495300" lvl="1" indent="-247650">
              <a:lnSpc>
                <a:spcPts val="516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Análise de documentos que abordavam os princípios, políticas e processos das empresas à</a:t>
            </a:r>
          </a:p>
          <a:p>
            <a:pPr>
              <a:lnSpc>
                <a:spcPts val="516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  <a:p>
            <a:pPr>
              <a:lnSpc>
                <a:spcPts val="5160"/>
              </a:lnSpc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Parâmetros definido foram:</a:t>
            </a:r>
          </a:p>
          <a:p>
            <a:pPr>
              <a:lnSpc>
                <a:spcPts val="5160"/>
              </a:lnSpc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       </a:t>
            </a:r>
          </a:p>
          <a:p>
            <a:pPr marL="495300" lvl="1" indent="-247650">
              <a:lnSpc>
                <a:spcPts val="516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Resultados esperados do sistema de gestão de pessoas;     </a:t>
            </a:r>
          </a:p>
          <a:p>
            <a:pPr marL="495300" lvl="1" indent="-247650">
              <a:lnSpc>
                <a:spcPts val="516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Abrangência do sistema em termos de processos de gestão de pessoas;</a:t>
            </a:r>
          </a:p>
          <a:p>
            <a:pPr marL="495300" lvl="1" indent="-247650">
              <a:lnSpc>
                <a:spcPts val="516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 Metodologia para concepção e implantação;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0356" y="2108179"/>
            <a:ext cx="17025941" cy="69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3"/>
              </a:lnSpc>
            </a:pPr>
            <a:r>
              <a:rPr lang="en-US" sz="4002">
                <a:solidFill>
                  <a:srgbClr val="273755"/>
                </a:solidFill>
                <a:latin typeface="Montserrat Classic"/>
              </a:rPr>
              <a:t>DEFINIÇÃO DOS PARÂMETROS DO SISTEMA</a:t>
            </a:r>
          </a:p>
        </p:txBody>
      </p:sp>
      <p:sp>
        <p:nvSpPr>
          <p:cNvPr id="3" name="AutoShape 3"/>
          <p:cNvSpPr/>
          <p:nvPr/>
        </p:nvSpPr>
        <p:spPr>
          <a:xfrm>
            <a:off x="647700" y="2000365"/>
            <a:ext cx="4492061" cy="193539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id="4" name="Group 4"/>
          <p:cNvGrpSpPr/>
          <p:nvPr/>
        </p:nvGrpSpPr>
        <p:grpSpPr>
          <a:xfrm>
            <a:off x="-101347" y="0"/>
            <a:ext cx="18389347" cy="1443982"/>
            <a:chOff x="0" y="0"/>
            <a:chExt cx="11065004" cy="8688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65004" cy="868854"/>
            </a:xfrm>
            <a:custGeom>
              <a:avLst/>
              <a:gdLst/>
              <a:ahLst/>
              <a:cxnLst/>
              <a:rect l="l" t="t" r="r" b="b"/>
              <a:pathLst>
                <a:path w="11065004" h="868854">
                  <a:moveTo>
                    <a:pt x="0" y="0"/>
                  </a:moveTo>
                  <a:lnTo>
                    <a:pt x="11065004" y="0"/>
                  </a:lnTo>
                  <a:lnTo>
                    <a:pt x="11065004" y="868854"/>
                  </a:lnTo>
                  <a:lnTo>
                    <a:pt x="0" y="868854"/>
                  </a:lnTo>
                  <a:close/>
                </a:path>
              </a:pathLst>
            </a:custGeom>
            <a:solidFill>
              <a:srgbClr val="2A6D7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24836" y="-89543"/>
            <a:ext cx="467647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9FCFF"/>
                </a:solidFill>
                <a:latin typeface="Open Sans Extra Bold"/>
              </a:rPr>
              <a:t>ETAPA I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9518" y="2846369"/>
            <a:ext cx="16776778" cy="719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0"/>
              </a:lnSpc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Resultados esperados do sistema de gestão:</a:t>
            </a:r>
          </a:p>
          <a:p>
            <a:pPr>
              <a:lnSpc>
                <a:spcPts val="4830"/>
              </a:lnSpc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       </a:t>
            </a:r>
          </a:p>
          <a:p>
            <a:pPr marL="495300" lvl="1" indent="-247650">
              <a:lnSpc>
                <a:spcPts val="483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Estabelecer premissas e conceitos para um Sistema de Gestão de Pessoas que possa alinhar as necessidades e as expectativas das diferentes unidades de negócio e organizacionais;    </a:t>
            </a:r>
          </a:p>
          <a:p>
            <a:pPr>
              <a:lnSpc>
                <a:spcPts val="4830"/>
              </a:lnSpc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   </a:t>
            </a:r>
          </a:p>
          <a:p>
            <a:pPr marL="495300" lvl="1" indent="-247650">
              <a:lnSpc>
                <a:spcPts val="483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Criar condições concretas para que os gestores gerenciem suas equipes através de um sistema simples, transparente e flexível;</a:t>
            </a:r>
          </a:p>
          <a:p>
            <a:pPr>
              <a:lnSpc>
                <a:spcPts val="4830"/>
              </a:lnSpc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      </a:t>
            </a:r>
          </a:p>
          <a:p>
            <a:pPr marL="495300" lvl="1" indent="-247650">
              <a:lnSpc>
                <a:spcPts val="483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Oferecer um conjunto de instrumentos de gestão integrados entre si, que permitam atender às especificidades   de cada unidade e, ao mesmo tempo, garantir a identidade da empresa.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0356" y="2108179"/>
            <a:ext cx="17025941" cy="69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3"/>
              </a:lnSpc>
            </a:pPr>
            <a:r>
              <a:rPr lang="en-US" sz="4002">
                <a:solidFill>
                  <a:srgbClr val="273755"/>
                </a:solidFill>
                <a:latin typeface="Montserrat Classic"/>
              </a:rPr>
              <a:t>DEFINIÇÃO DOS PARÂMETROS DO SISTEMA</a:t>
            </a:r>
          </a:p>
        </p:txBody>
      </p:sp>
      <p:sp>
        <p:nvSpPr>
          <p:cNvPr id="3" name="AutoShape 3"/>
          <p:cNvSpPr/>
          <p:nvPr/>
        </p:nvSpPr>
        <p:spPr>
          <a:xfrm>
            <a:off x="647700" y="2000365"/>
            <a:ext cx="4492061" cy="193539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id="4" name="Group 4"/>
          <p:cNvGrpSpPr/>
          <p:nvPr/>
        </p:nvGrpSpPr>
        <p:grpSpPr>
          <a:xfrm>
            <a:off x="-101347" y="0"/>
            <a:ext cx="18389347" cy="1443982"/>
            <a:chOff x="0" y="0"/>
            <a:chExt cx="11065004" cy="8688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65004" cy="868854"/>
            </a:xfrm>
            <a:custGeom>
              <a:avLst/>
              <a:gdLst/>
              <a:ahLst/>
              <a:cxnLst/>
              <a:rect l="l" t="t" r="r" b="b"/>
              <a:pathLst>
                <a:path w="11065004" h="868854">
                  <a:moveTo>
                    <a:pt x="0" y="0"/>
                  </a:moveTo>
                  <a:lnTo>
                    <a:pt x="11065004" y="0"/>
                  </a:lnTo>
                  <a:lnTo>
                    <a:pt x="11065004" y="868854"/>
                  </a:lnTo>
                  <a:lnTo>
                    <a:pt x="0" y="868854"/>
                  </a:lnTo>
                  <a:close/>
                </a:path>
              </a:pathLst>
            </a:custGeom>
            <a:solidFill>
              <a:srgbClr val="2A6D7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24836" y="-89543"/>
            <a:ext cx="467647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9FCFF"/>
                </a:solidFill>
                <a:latin typeface="Open Sans Extra Bold"/>
              </a:rPr>
              <a:t>ETAPA I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9518" y="2952750"/>
            <a:ext cx="16776778" cy="693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Metodologia deveria envolver todas as pessoas, sendo assim houve a criação dos grupos de concepção:</a:t>
            </a:r>
          </a:p>
          <a:p>
            <a:pPr>
              <a:lnSpc>
                <a:spcPts val="504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  <a:p>
            <a:pPr marL="495300" lvl="1" indent="-247650">
              <a:lnSpc>
                <a:spcPts val="504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Operações:  grupos operacionais + grupos técnicos;</a:t>
            </a:r>
          </a:p>
          <a:p>
            <a:pPr>
              <a:lnSpc>
                <a:spcPts val="5040"/>
              </a:lnSpc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      </a:t>
            </a:r>
          </a:p>
          <a:p>
            <a:pPr marL="495300" lvl="1" indent="-247650">
              <a:lnSpc>
                <a:spcPts val="504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Finanças: profissionais das áreas financeiras de todas empresas;</a:t>
            </a:r>
          </a:p>
          <a:p>
            <a:pPr>
              <a:lnSpc>
                <a:spcPts val="5040"/>
              </a:lnSpc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       </a:t>
            </a:r>
          </a:p>
          <a:p>
            <a:pPr marL="495300" lvl="1" indent="-247650">
              <a:lnSpc>
                <a:spcPts val="504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Comercial e marketing: profissionais da área de vendas e relacionamento com clientes;</a:t>
            </a:r>
          </a:p>
          <a:p>
            <a:pPr>
              <a:lnSpc>
                <a:spcPts val="5040"/>
              </a:lnSpc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      </a:t>
            </a:r>
          </a:p>
          <a:p>
            <a:pPr marL="495300" lvl="1" indent="-247650">
              <a:lnSpc>
                <a:spcPts val="504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Apoio à gestão: profissionais das área administrativas, recursos humanos e apoio às unidades operacionais.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5450"/>
            <a:ext cx="6090858" cy="11322011"/>
          </a:xfrm>
          <a:prstGeom prst="rect">
            <a:avLst/>
          </a:prstGeom>
          <a:solidFill>
            <a:srgbClr val="2A6D7B"/>
          </a:solidFill>
        </p:spPr>
      </p:sp>
      <p:sp>
        <p:nvSpPr>
          <p:cNvPr id="3" name="TextBox 3"/>
          <p:cNvSpPr txBox="1"/>
          <p:nvPr/>
        </p:nvSpPr>
        <p:spPr>
          <a:xfrm>
            <a:off x="337667" y="2136442"/>
            <a:ext cx="6643756" cy="281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62"/>
              </a:lnSpc>
            </a:pPr>
            <a:r>
              <a:rPr lang="en-US" sz="6633">
                <a:solidFill>
                  <a:srgbClr val="FFFFFF"/>
                </a:solidFill>
                <a:latin typeface="Marta Italics"/>
              </a:rPr>
              <a:t>Por que essa empresa foi escolhida?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90858" y="657225"/>
            <a:ext cx="12197142" cy="600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320" lvl="1" indent="-264160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"/>
              </a:rPr>
              <a:t>Fusão de empresas petroquímicas, com culturas organizacionais muito diferentes;</a:t>
            </a:r>
          </a:p>
          <a:p>
            <a:pPr marL="528320" lvl="1" indent="-264160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"/>
              </a:rPr>
              <a:t>Existência de um sistema de gestão de pessoas baseado em competência, complexidade e espaço ocupacional;</a:t>
            </a:r>
          </a:p>
          <a:p>
            <a:pPr marL="528320" lvl="1" indent="-264160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"/>
              </a:rPr>
              <a:t>Sistema de valorização das pessoas;</a:t>
            </a:r>
          </a:p>
          <a:p>
            <a:pPr marL="528320" lvl="1" indent="-264160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"/>
              </a:rPr>
              <a:t>Fusão das empresas: interesse em um novo sistema de gestão, somando as diferenças culturais;</a:t>
            </a:r>
          </a:p>
          <a:p>
            <a:pPr marL="528320" lvl="1" indent="-264160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Open Sans"/>
              </a:rPr>
              <a:t>Nova cultura: melhores políticas; sistema de gestão de pessoas personalizado; próprio vocabulário e etc;</a:t>
            </a:r>
          </a:p>
          <a:p>
            <a:pPr>
              <a:lnSpc>
                <a:spcPts val="4479"/>
              </a:lnSpc>
            </a:pPr>
            <a:endParaRPr lang="en-US" sz="3199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95623" y="7562777"/>
            <a:ext cx="1887728" cy="169552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392901" y="6870522"/>
            <a:ext cx="9466498" cy="309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1"/>
              </a:lnSpc>
            </a:pPr>
            <a:r>
              <a:rPr lang="en-US" sz="2521">
                <a:solidFill>
                  <a:srgbClr val="000000"/>
                </a:solidFill>
                <a:latin typeface="Open Sans Bold"/>
              </a:rPr>
              <a:t>Próximos passos: </a:t>
            </a:r>
          </a:p>
          <a:p>
            <a:pPr marL="416326" lvl="1" indent="-208163">
              <a:lnSpc>
                <a:spcPts val="4211"/>
              </a:lnSpc>
              <a:buFont typeface="Arial"/>
              <a:buChar char="•"/>
            </a:pPr>
            <a:r>
              <a:rPr lang="en-US" sz="2521">
                <a:solidFill>
                  <a:srgbClr val="000000"/>
                </a:solidFill>
                <a:latin typeface="Open Sans Bold"/>
              </a:rPr>
              <a:t>Apresentação da empresa resultante da fusão e suas outras empresas constituintes;</a:t>
            </a:r>
          </a:p>
          <a:p>
            <a:pPr marL="416326" lvl="1" indent="-208163">
              <a:lnSpc>
                <a:spcPts val="4211"/>
              </a:lnSpc>
              <a:buFont typeface="Arial"/>
              <a:buChar char="•"/>
            </a:pPr>
            <a:r>
              <a:rPr lang="en-US" sz="2521">
                <a:solidFill>
                  <a:srgbClr val="000000"/>
                </a:solidFill>
                <a:latin typeface="Open Sans Bold"/>
              </a:rPr>
              <a:t>Análise do novo sistema de gestão formado;</a:t>
            </a:r>
          </a:p>
          <a:p>
            <a:pPr marL="416326" lvl="1" indent="-208163">
              <a:lnSpc>
                <a:spcPts val="4211"/>
              </a:lnSpc>
              <a:buFont typeface="Arial"/>
              <a:buChar char="•"/>
            </a:pPr>
            <a:r>
              <a:rPr lang="en-US" sz="2521">
                <a:solidFill>
                  <a:srgbClr val="000000"/>
                </a:solidFill>
                <a:latin typeface="Open Sans Bold"/>
              </a:rPr>
              <a:t>Apresentação da concepção e implementação do novo sistema de gestão de pessoas.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7700" y="2000365"/>
            <a:ext cx="4492061" cy="193539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id="3" name="Group 3"/>
          <p:cNvGrpSpPr/>
          <p:nvPr/>
        </p:nvGrpSpPr>
        <p:grpSpPr>
          <a:xfrm>
            <a:off x="-101347" y="0"/>
            <a:ext cx="18389347" cy="1443982"/>
            <a:chOff x="0" y="0"/>
            <a:chExt cx="11065004" cy="8688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65004" cy="868854"/>
            </a:xfrm>
            <a:custGeom>
              <a:avLst/>
              <a:gdLst/>
              <a:ahLst/>
              <a:cxnLst/>
              <a:rect l="l" t="t" r="r" b="b"/>
              <a:pathLst>
                <a:path w="11065004" h="868854">
                  <a:moveTo>
                    <a:pt x="0" y="0"/>
                  </a:moveTo>
                  <a:lnTo>
                    <a:pt x="11065004" y="0"/>
                  </a:lnTo>
                  <a:lnTo>
                    <a:pt x="11065004" y="868854"/>
                  </a:lnTo>
                  <a:lnTo>
                    <a:pt x="0" y="868854"/>
                  </a:lnTo>
                  <a:close/>
                </a:path>
              </a:pathLst>
            </a:custGeom>
            <a:solidFill>
              <a:srgbClr val="2A6D7B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1619365"/>
            <a:ext cx="8584343" cy="85843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80356" y="2108179"/>
            <a:ext cx="17025941" cy="69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3"/>
              </a:lnSpc>
            </a:pPr>
            <a:r>
              <a:rPr lang="en-US" sz="4002">
                <a:solidFill>
                  <a:srgbClr val="273755"/>
                </a:solidFill>
                <a:latin typeface="Montserrat Classic"/>
              </a:rPr>
              <a:t>MODELAGEM DO SISTEMAS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1542" y="-89543"/>
            <a:ext cx="607281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9FCFF"/>
                </a:solidFill>
                <a:latin typeface="Open Sans Extra Bold"/>
              </a:rPr>
              <a:t>ETAPA II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0796" y="3414733"/>
            <a:ext cx="9040912" cy="103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Essa etapa foi organizada por meio de três reuniões estruturadas em workshops: 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7700" y="2000365"/>
            <a:ext cx="4492061" cy="193539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id="3" name="Group 3"/>
          <p:cNvGrpSpPr/>
          <p:nvPr/>
        </p:nvGrpSpPr>
        <p:grpSpPr>
          <a:xfrm>
            <a:off x="-101347" y="0"/>
            <a:ext cx="18389347" cy="1443982"/>
            <a:chOff x="0" y="0"/>
            <a:chExt cx="11065004" cy="8688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65004" cy="868854"/>
            </a:xfrm>
            <a:custGeom>
              <a:avLst/>
              <a:gdLst/>
              <a:ahLst/>
              <a:cxnLst/>
              <a:rect l="l" t="t" r="r" b="b"/>
              <a:pathLst>
                <a:path w="11065004" h="868854">
                  <a:moveTo>
                    <a:pt x="0" y="0"/>
                  </a:moveTo>
                  <a:lnTo>
                    <a:pt x="11065004" y="0"/>
                  </a:lnTo>
                  <a:lnTo>
                    <a:pt x="11065004" y="868854"/>
                  </a:lnTo>
                  <a:lnTo>
                    <a:pt x="0" y="868854"/>
                  </a:lnTo>
                  <a:close/>
                </a:path>
              </a:pathLst>
            </a:custGeom>
            <a:solidFill>
              <a:srgbClr val="2A6D7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80356" y="2108179"/>
            <a:ext cx="17025941" cy="69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3"/>
              </a:lnSpc>
            </a:pPr>
            <a:r>
              <a:rPr lang="en-US" sz="4002">
                <a:solidFill>
                  <a:srgbClr val="273755"/>
                </a:solidFill>
                <a:latin typeface="Montserrat Classic"/>
              </a:rPr>
              <a:t>MODELAGEM DO SISTEMAS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1542" y="-89543"/>
            <a:ext cx="607281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9FCFF"/>
                </a:solidFill>
                <a:latin typeface="Open Sans Extra Bold"/>
              </a:rPr>
              <a:t>ETAPA II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700" y="2972126"/>
            <a:ext cx="17205500" cy="6860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O produto desses encontros resultou em: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Definição de princípios e diretrizes do modelo de gestão;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Construção do sistema de carreiras e competências;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Caracterização de competências e parâmetros orientadores para dimensionamento do quadro de funcionários;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Estabelecimento de um processo para definição de metas, alinhado às necessidades da organização e focado em produtividade;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Definição de parâmetros salariais para o modelo de gestão.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7700" y="2000365"/>
            <a:ext cx="4492061" cy="193539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id="3" name="Group 3"/>
          <p:cNvGrpSpPr/>
          <p:nvPr/>
        </p:nvGrpSpPr>
        <p:grpSpPr>
          <a:xfrm>
            <a:off x="-101347" y="0"/>
            <a:ext cx="18389347" cy="1443982"/>
            <a:chOff x="0" y="0"/>
            <a:chExt cx="11065004" cy="8688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65004" cy="868854"/>
            </a:xfrm>
            <a:custGeom>
              <a:avLst/>
              <a:gdLst/>
              <a:ahLst/>
              <a:cxnLst/>
              <a:rect l="l" t="t" r="r" b="b"/>
              <a:pathLst>
                <a:path w="11065004" h="868854">
                  <a:moveTo>
                    <a:pt x="0" y="0"/>
                  </a:moveTo>
                  <a:lnTo>
                    <a:pt x="11065004" y="0"/>
                  </a:lnTo>
                  <a:lnTo>
                    <a:pt x="11065004" y="868854"/>
                  </a:lnTo>
                  <a:lnTo>
                    <a:pt x="0" y="868854"/>
                  </a:lnTo>
                  <a:close/>
                </a:path>
              </a:pathLst>
            </a:custGeom>
            <a:solidFill>
              <a:srgbClr val="2A6D7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3009900"/>
            <a:ext cx="8174224" cy="8447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300" lvl="1" indent="-2476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O trabalho realizado considerou a lógica do desenvolvimento profissional por níveis de complexidade;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  <a:p>
            <a:pPr marL="495300" lvl="1" indent="-2476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O processo de concepção do sistema permitiu a junção de gestores </a:t>
            </a:r>
            <a:r>
              <a:rPr lang="en-US" sz="3000">
                <a:solidFill>
                  <a:srgbClr val="000000"/>
                </a:solidFill>
                <a:latin typeface="Open Sans"/>
              </a:rPr>
              <a:t>das diferentes empresas, para discutir processos de gestão de pessoas comuns;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 marL="495300" lvl="1" indent="-2476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Ao longo do processo, foi desenvolvido um novo vocabulários para a gestão depessoas, compartilhado por todos os gestores.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379" r="1379"/>
          <a:stretch>
            <a:fillRect/>
          </a:stretch>
        </p:blipFill>
        <p:spPr>
          <a:xfrm>
            <a:off x="8798098" y="2906776"/>
            <a:ext cx="9489902" cy="611364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80356" y="2108179"/>
            <a:ext cx="17025941" cy="69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3"/>
              </a:lnSpc>
            </a:pPr>
            <a:r>
              <a:rPr lang="en-US" sz="4002">
                <a:solidFill>
                  <a:srgbClr val="273755"/>
                </a:solidFill>
                <a:latin typeface="Montserrat Classic"/>
              </a:rPr>
              <a:t>MODELAGEM DO SISTEMAS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1542" y="-89543"/>
            <a:ext cx="607281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9FCFF"/>
                </a:solidFill>
                <a:latin typeface="Open Sans Extra Bold"/>
              </a:rPr>
              <a:t>ETAPA II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1114" y="1443982"/>
            <a:ext cx="13578480" cy="884301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01347" y="0"/>
            <a:ext cx="18389347" cy="1443982"/>
            <a:chOff x="0" y="0"/>
            <a:chExt cx="11065004" cy="8688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65004" cy="868854"/>
            </a:xfrm>
            <a:custGeom>
              <a:avLst/>
              <a:gdLst/>
              <a:ahLst/>
              <a:cxnLst/>
              <a:rect l="l" t="t" r="r" b="b"/>
              <a:pathLst>
                <a:path w="11065004" h="868854">
                  <a:moveTo>
                    <a:pt x="0" y="0"/>
                  </a:moveTo>
                  <a:lnTo>
                    <a:pt x="11065004" y="0"/>
                  </a:lnTo>
                  <a:lnTo>
                    <a:pt x="11065004" y="868854"/>
                  </a:lnTo>
                  <a:lnTo>
                    <a:pt x="0" y="868854"/>
                  </a:lnTo>
                  <a:close/>
                </a:path>
              </a:pathLst>
            </a:custGeom>
            <a:solidFill>
              <a:srgbClr val="2A6D7B"/>
            </a:solidFill>
          </p:spPr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347" y="0"/>
            <a:ext cx="18389347" cy="1443982"/>
            <a:chOff x="0" y="0"/>
            <a:chExt cx="11065004" cy="868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65004" cy="868854"/>
            </a:xfrm>
            <a:custGeom>
              <a:avLst/>
              <a:gdLst/>
              <a:ahLst/>
              <a:cxnLst/>
              <a:rect l="l" t="t" r="r" b="b"/>
              <a:pathLst>
                <a:path w="11065004" h="868854">
                  <a:moveTo>
                    <a:pt x="0" y="0"/>
                  </a:moveTo>
                  <a:lnTo>
                    <a:pt x="11065004" y="0"/>
                  </a:lnTo>
                  <a:lnTo>
                    <a:pt x="11065004" y="868854"/>
                  </a:lnTo>
                  <a:lnTo>
                    <a:pt x="0" y="868854"/>
                  </a:lnTo>
                  <a:close/>
                </a:path>
              </a:pathLst>
            </a:custGeom>
            <a:solidFill>
              <a:srgbClr val="2A6D7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81343" y="-11434"/>
            <a:ext cx="6065047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FFFFFF"/>
                </a:solidFill>
                <a:latin typeface="Montserrat Classic Bold"/>
              </a:rPr>
              <a:t>ETAPA III</a:t>
            </a:r>
          </a:p>
        </p:txBody>
      </p:sp>
      <p:sp>
        <p:nvSpPr>
          <p:cNvPr id="5" name="AutoShape 5"/>
          <p:cNvSpPr/>
          <p:nvPr/>
        </p:nvSpPr>
        <p:spPr>
          <a:xfrm>
            <a:off x="681343" y="2326931"/>
            <a:ext cx="4492061" cy="193539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6" name="TextBox 6"/>
          <p:cNvSpPr txBox="1"/>
          <p:nvPr/>
        </p:nvSpPr>
        <p:spPr>
          <a:xfrm>
            <a:off x="542256" y="1510657"/>
            <a:ext cx="17025941" cy="69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3"/>
              </a:lnSpc>
            </a:pPr>
            <a:r>
              <a:rPr lang="en-US" sz="4002">
                <a:solidFill>
                  <a:srgbClr val="273755"/>
                </a:solidFill>
                <a:latin typeface="Montserrat Classic"/>
              </a:rPr>
              <a:t>IMPLEMENTAÇÃO DO SISTEMA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81343" y="3914416"/>
            <a:ext cx="17243600" cy="3581400"/>
            <a:chOff x="0" y="0"/>
            <a:chExt cx="22991467" cy="4775200"/>
          </a:xfrm>
        </p:grpSpPr>
        <p:sp>
          <p:nvSpPr>
            <p:cNvPr id="8" name="TextBox 8"/>
            <p:cNvSpPr txBox="1"/>
            <p:nvPr/>
          </p:nvSpPr>
          <p:spPr>
            <a:xfrm>
              <a:off x="0" y="-57150"/>
              <a:ext cx="22940667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5300" lvl="1" indent="-247650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273755"/>
                  </a:solidFill>
                  <a:latin typeface="Open Sans"/>
                </a:rPr>
                <a:t>2 fatores que decidem o sucesso dessa fase: capacitação dos gestores e infraestrutura necessária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800" y="1263650"/>
              <a:ext cx="22940667" cy="3511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90600" lvl="2" indent="-330200">
                <a:lnSpc>
                  <a:spcPts val="4200"/>
                </a:lnSpc>
                <a:buFont typeface="Arial"/>
                <a:buChar char="⚬"/>
              </a:pPr>
              <a:r>
                <a:rPr lang="en-US" sz="3000">
                  <a:solidFill>
                    <a:srgbClr val="273755"/>
                  </a:solidFill>
                  <a:latin typeface="Open Sans Bold"/>
                </a:rPr>
                <a:t>Capacitação dos gestores: </a:t>
              </a:r>
              <a:r>
                <a:rPr lang="en-US" sz="3000">
                  <a:solidFill>
                    <a:srgbClr val="273755"/>
                  </a:solidFill>
                  <a:latin typeface="Open Sans"/>
                </a:rPr>
                <a:t>utiliza o sistema modelado como base, isto é, o gestor simula a gestão da equipe sob o sistema modelado.</a:t>
              </a:r>
            </a:p>
            <a:p>
              <a:pPr marL="990600" lvl="2" indent="-330200">
                <a:lnSpc>
                  <a:spcPts val="4200"/>
                </a:lnSpc>
                <a:buFont typeface="Arial"/>
                <a:buChar char="⚬"/>
              </a:pPr>
              <a:r>
                <a:rPr lang="en-US" sz="3000">
                  <a:solidFill>
                    <a:srgbClr val="273755"/>
                  </a:solidFill>
                  <a:latin typeface="Open Sans Bold"/>
                </a:rPr>
                <a:t>Infraestrutura necessária: </a:t>
              </a:r>
              <a:r>
                <a:rPr lang="en-US" sz="3000">
                  <a:solidFill>
                    <a:srgbClr val="273755"/>
                  </a:solidFill>
                  <a:latin typeface="Open Sans"/>
                </a:rPr>
                <a:t>a infraestrutura para a implementação é o Software empregado na operação do sistema. Deve ser de fácil compreensão e uso e estar disponivel para o gestor. 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347" y="0"/>
            <a:ext cx="18389347" cy="1443982"/>
            <a:chOff x="0" y="0"/>
            <a:chExt cx="11065004" cy="8688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65004" cy="868854"/>
            </a:xfrm>
            <a:custGeom>
              <a:avLst/>
              <a:gdLst/>
              <a:ahLst/>
              <a:cxnLst/>
              <a:rect l="l" t="t" r="r" b="b"/>
              <a:pathLst>
                <a:path w="11065004" h="868854">
                  <a:moveTo>
                    <a:pt x="0" y="0"/>
                  </a:moveTo>
                  <a:lnTo>
                    <a:pt x="11065004" y="0"/>
                  </a:lnTo>
                  <a:lnTo>
                    <a:pt x="11065004" y="868854"/>
                  </a:lnTo>
                  <a:lnTo>
                    <a:pt x="0" y="868854"/>
                  </a:lnTo>
                  <a:close/>
                </a:path>
              </a:pathLst>
            </a:custGeom>
            <a:solidFill>
              <a:srgbClr val="2A6D7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81343" y="-11434"/>
            <a:ext cx="6065047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FFFFFF"/>
                </a:solidFill>
                <a:latin typeface="Montserrat Classic Bold"/>
              </a:rPr>
              <a:t>ETAPA III</a:t>
            </a:r>
          </a:p>
        </p:txBody>
      </p:sp>
      <p:sp>
        <p:nvSpPr>
          <p:cNvPr id="5" name="AutoShape 5"/>
          <p:cNvSpPr/>
          <p:nvPr/>
        </p:nvSpPr>
        <p:spPr>
          <a:xfrm>
            <a:off x="681343" y="2326931"/>
            <a:ext cx="4492061" cy="193539"/>
          </a:xfrm>
          <a:prstGeom prst="rect">
            <a:avLst/>
          </a:prstGeom>
          <a:solidFill>
            <a:srgbClr val="8AABCA"/>
          </a:solidFill>
        </p:spPr>
      </p:sp>
      <p:sp>
        <p:nvSpPr>
          <p:cNvPr id="6" name="TextBox 6"/>
          <p:cNvSpPr txBox="1"/>
          <p:nvPr/>
        </p:nvSpPr>
        <p:spPr>
          <a:xfrm>
            <a:off x="542256" y="1510657"/>
            <a:ext cx="17025941" cy="69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3"/>
              </a:lnSpc>
            </a:pPr>
            <a:r>
              <a:rPr lang="en-US" sz="4002">
                <a:solidFill>
                  <a:srgbClr val="273755"/>
                </a:solidFill>
                <a:latin typeface="Montserrat Classic"/>
              </a:rPr>
              <a:t>IMPLEMENTAÇÃO DO SISTEMA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2256" y="2952535"/>
            <a:ext cx="17205500" cy="744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Essa etapa se da com o enquadramento de cada pessoa na respectiva trajetoria de carreira e no nível de complexidade equivalente à sua agregação de valor para a empresa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Utiliza como referência o conjunto de atribuições e responsabilidades da pessoa na empresa. A pessoa é corretamente enquadrada em sua trajetória de carreira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O enquadramento no nível de complexidade adequado utiliza o salário da pessoa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Processo de avaliação do parâmetros definidos pelo sistema modelado - de forma unilateral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 </a:t>
            </a:r>
          </a:p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Ajustes dos parâmetros ocorre em 2 dimensões:</a:t>
            </a:r>
          </a:p>
          <a:p>
            <a:pPr marL="990600" lvl="2" indent="-330200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Adequação das exigências em cada nível de complexidade </a:t>
            </a:r>
          </a:p>
          <a:p>
            <a:pPr marL="990600" lvl="2" indent="-330200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Adequação da caracterização de cada competência e descrição de complexidade 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80338" y="1337108"/>
            <a:ext cx="10727324" cy="894989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01347" y="0"/>
            <a:ext cx="18389347" cy="1443982"/>
            <a:chOff x="0" y="0"/>
            <a:chExt cx="11065004" cy="8688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65004" cy="868854"/>
            </a:xfrm>
            <a:custGeom>
              <a:avLst/>
              <a:gdLst/>
              <a:ahLst/>
              <a:cxnLst/>
              <a:rect l="l" t="t" r="r" b="b"/>
              <a:pathLst>
                <a:path w="11065004" h="868854">
                  <a:moveTo>
                    <a:pt x="0" y="0"/>
                  </a:moveTo>
                  <a:lnTo>
                    <a:pt x="11065004" y="0"/>
                  </a:lnTo>
                  <a:lnTo>
                    <a:pt x="11065004" y="868854"/>
                  </a:lnTo>
                  <a:lnTo>
                    <a:pt x="0" y="868854"/>
                  </a:lnTo>
                  <a:close/>
                </a:path>
              </a:pathLst>
            </a:custGeom>
            <a:solidFill>
              <a:srgbClr val="2A6D7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81343" y="-11434"/>
            <a:ext cx="6065047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FFFFFF"/>
                </a:solidFill>
                <a:latin typeface="Montserrat Classic Bold"/>
              </a:rPr>
              <a:t>ETAPA III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1025" y="2357361"/>
            <a:ext cx="4492061" cy="193539"/>
          </a:xfrm>
          <a:prstGeom prst="rect">
            <a:avLst/>
          </a:prstGeom>
          <a:solidFill>
            <a:srgbClr val="8AABCA"/>
          </a:solidFill>
        </p:spPr>
      </p:sp>
      <p:grpSp>
        <p:nvGrpSpPr>
          <p:cNvPr id="3" name="Group 3"/>
          <p:cNvGrpSpPr/>
          <p:nvPr/>
        </p:nvGrpSpPr>
        <p:grpSpPr>
          <a:xfrm>
            <a:off x="-101347" y="0"/>
            <a:ext cx="18389347" cy="1443982"/>
            <a:chOff x="0" y="0"/>
            <a:chExt cx="11065004" cy="8688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65004" cy="868854"/>
            </a:xfrm>
            <a:custGeom>
              <a:avLst/>
              <a:gdLst/>
              <a:ahLst/>
              <a:cxnLst/>
              <a:rect l="l" t="t" r="r" b="b"/>
              <a:pathLst>
                <a:path w="11065004" h="868854">
                  <a:moveTo>
                    <a:pt x="0" y="0"/>
                  </a:moveTo>
                  <a:lnTo>
                    <a:pt x="11065004" y="0"/>
                  </a:lnTo>
                  <a:lnTo>
                    <a:pt x="11065004" y="868854"/>
                  </a:lnTo>
                  <a:lnTo>
                    <a:pt x="0" y="868854"/>
                  </a:lnTo>
                  <a:close/>
                </a:path>
              </a:pathLst>
            </a:custGeom>
            <a:solidFill>
              <a:srgbClr val="2A6D7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81343" y="-11434"/>
            <a:ext cx="6065047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FFFFFF"/>
                </a:solidFill>
                <a:latin typeface="Montserrat Classic Bold"/>
              </a:rPr>
              <a:t>ETAPA IV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2256" y="1558282"/>
            <a:ext cx="17025941" cy="69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3"/>
              </a:lnSpc>
            </a:pPr>
            <a:r>
              <a:rPr lang="en-US" sz="4002">
                <a:solidFill>
                  <a:srgbClr val="273755"/>
                </a:solidFill>
                <a:latin typeface="Montserrat Classic"/>
              </a:rPr>
              <a:t>MONITORAMENTO DO SISTEMA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1343" y="3589198"/>
            <a:ext cx="17205500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Recomenda-se que o grupo responsável pela modelagem e implementação seja responsável pelo monitoramento 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Manutenção feita por um grupo mais amplo e estável na organização é importante para a contínua adequação do sistema de gestão de pessoas que passa por contínuas modificações  em suas estruturas e papéis </a:t>
            </a:r>
          </a:p>
          <a:p>
            <a:pPr>
              <a:lnSpc>
                <a:spcPts val="4200"/>
              </a:lnSpc>
            </a:pPr>
            <a:endParaRPr lang="en-US" sz="3000">
              <a:solidFill>
                <a:srgbClr val="273755"/>
              </a:solidFill>
              <a:latin typeface="Open Sans"/>
            </a:endParaRPr>
          </a:p>
          <a:p>
            <a:pPr marL="495300" lvl="1" indent="-2476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273755"/>
                </a:solidFill>
                <a:latin typeface="Open Sans"/>
              </a:rPr>
              <a:t>Evita que esse monitoramento se concentre em uma área ou  grupo restrito de pessoas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87388"/>
            <a:ext cx="16230600" cy="9154297"/>
            <a:chOff x="0" y="0"/>
            <a:chExt cx="21640800" cy="12205729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21640800" cy="116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800">
                  <a:solidFill>
                    <a:srgbClr val="F9FCFF"/>
                  </a:solidFill>
                  <a:latin typeface="Montserrat Classic Bold"/>
                </a:rPr>
                <a:t>8.6 CONCLUSÕES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568421"/>
              <a:ext cx="19446340" cy="10637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7850" lvl="1" indent="-288925">
                <a:lnSpc>
                  <a:spcPts val="4550"/>
                </a:lnSpc>
                <a:buFont typeface="Arial"/>
                <a:buChar char="•"/>
              </a:pPr>
              <a:r>
                <a:rPr lang="en-US" sz="3500">
                  <a:solidFill>
                    <a:srgbClr val="C7E5EF"/>
                  </a:solidFill>
                  <a:latin typeface="Source Serif Pro"/>
                </a:rPr>
                <a:t>Demonstrou as possibilidades dos conceitos de competência, complexidade e espaço ocupacional;</a:t>
              </a:r>
            </a:p>
            <a:p>
              <a:pPr marL="577850" lvl="1" indent="-288925">
                <a:lnSpc>
                  <a:spcPts val="4550"/>
                </a:lnSpc>
                <a:buFont typeface="Arial"/>
                <a:buChar char="•"/>
              </a:pPr>
              <a:r>
                <a:rPr lang="en-US" sz="3500">
                  <a:solidFill>
                    <a:srgbClr val="C7E5EF"/>
                  </a:solidFill>
                  <a:latin typeface="Source Serif Pro"/>
                </a:rPr>
                <a:t>Interesse em criar um espaço comum de entendimento e ação na gestão de pessoas;</a:t>
              </a:r>
            </a:p>
            <a:p>
              <a:pPr marL="577850" lvl="1" indent="-288925">
                <a:lnSpc>
                  <a:spcPts val="4550"/>
                </a:lnSpc>
                <a:buFont typeface="Arial"/>
                <a:buChar char="•"/>
              </a:pPr>
              <a:r>
                <a:rPr lang="en-US" sz="3500">
                  <a:solidFill>
                    <a:srgbClr val="C7E5EF"/>
                  </a:solidFill>
                  <a:latin typeface="Source Serif Pro"/>
                </a:rPr>
                <a:t>Os conceitos utilizados e a forma como são articulados devem refletir a realidade percebida pelas pessoas;</a:t>
              </a:r>
            </a:p>
            <a:p>
              <a:pPr marL="577850" lvl="1" indent="-288925">
                <a:lnSpc>
                  <a:spcPts val="4550"/>
                </a:lnSpc>
                <a:buFont typeface="Arial"/>
                <a:buChar char="•"/>
              </a:pPr>
              <a:r>
                <a:rPr lang="en-US" sz="3500">
                  <a:solidFill>
                    <a:srgbClr val="C7E5EF"/>
                  </a:solidFill>
                  <a:latin typeface="Source Serif Pro"/>
                </a:rPr>
                <a:t>Desafios: facilitar a absorção dos conceitos, organizá-los para gerar valor a gestores e dirigentes, gerar identificação com os processos;</a:t>
              </a:r>
            </a:p>
            <a:p>
              <a:pPr marL="577850" lvl="1" indent="-288925">
                <a:lnSpc>
                  <a:spcPts val="4550"/>
                </a:lnSpc>
                <a:buFont typeface="Arial"/>
                <a:buChar char="•"/>
              </a:pPr>
              <a:r>
                <a:rPr lang="en-US" sz="3500">
                  <a:solidFill>
                    <a:srgbClr val="C7E5EF"/>
                  </a:solidFill>
                  <a:latin typeface="Source Serif Pro"/>
                </a:rPr>
                <a:t>A visão comum deve permitir que compreendam sua realidade para que possam criticá-la e transformá-la;</a:t>
              </a:r>
            </a:p>
            <a:p>
              <a:pPr marL="577850" lvl="1" indent="-288925">
                <a:lnSpc>
                  <a:spcPts val="4550"/>
                </a:lnSpc>
                <a:buFont typeface="Arial"/>
                <a:buChar char="•"/>
              </a:pPr>
              <a:r>
                <a:rPr lang="en-US" sz="3500">
                  <a:solidFill>
                    <a:srgbClr val="C7E5EF"/>
                  </a:solidFill>
                  <a:latin typeface="Source Serif Pro"/>
                </a:rPr>
                <a:t>Em processos de fusão/aquisição esse sistema permite a tradução de todas as intenções e objetivos, das organizações e das pessoas;</a:t>
              </a:r>
            </a:p>
            <a:p>
              <a:pPr marL="577850" lvl="1" indent="-288925" algn="l">
                <a:lnSpc>
                  <a:spcPts val="4550"/>
                </a:lnSpc>
                <a:buFont typeface="Arial"/>
                <a:buChar char="•"/>
              </a:pPr>
              <a:r>
                <a:rPr lang="en-US" sz="3500">
                  <a:solidFill>
                    <a:srgbClr val="C7E5EF"/>
                  </a:solidFill>
                  <a:latin typeface="Source Serif Pro"/>
                </a:rPr>
                <a:t>Em processos de transformação cultural, permite manter o foco da organização.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-485950" y="-254545"/>
            <a:ext cx="852693" cy="10838164"/>
          </a:xfrm>
          <a:prstGeom prst="rect">
            <a:avLst/>
          </a:prstGeom>
          <a:solidFill>
            <a:srgbClr val="6FAEB9"/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83092" y="-485950"/>
            <a:ext cx="6090858" cy="11322011"/>
          </a:xfrm>
          <a:prstGeom prst="rect">
            <a:avLst/>
          </a:prstGeom>
          <a:solidFill>
            <a:srgbClr val="2A6D7B"/>
          </a:solidFill>
        </p:spPr>
      </p:sp>
      <p:sp>
        <p:nvSpPr>
          <p:cNvPr id="3" name="TextBox 3"/>
          <p:cNvSpPr txBox="1"/>
          <p:nvPr/>
        </p:nvSpPr>
        <p:spPr>
          <a:xfrm>
            <a:off x="319589" y="419100"/>
            <a:ext cx="9084764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4000">
                <a:solidFill>
                  <a:srgbClr val="2A6D7B"/>
                </a:solidFill>
                <a:latin typeface="Montserrat Classic Bold"/>
              </a:rPr>
              <a:t>8.2 BREVE VISÃO SOBRE O SETOR PETROQUÍMICO BRASILEIRO</a:t>
            </a:r>
          </a:p>
          <a:p>
            <a:pPr algn="l">
              <a:lnSpc>
                <a:spcPts val="4800"/>
              </a:lnSpc>
            </a:pPr>
            <a:endParaRPr lang="en-US" sz="4000">
              <a:solidFill>
                <a:srgbClr val="2A6D7B"/>
              </a:solidFill>
              <a:latin typeface="Montserrat Classic Bo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6043" r="16043"/>
          <a:stretch>
            <a:fillRect/>
          </a:stretch>
        </p:blipFill>
        <p:spPr>
          <a:xfrm>
            <a:off x="12683092" y="1696607"/>
            <a:ext cx="7192272" cy="706384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9589" y="2257425"/>
            <a:ext cx="5002156" cy="646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27"/>
              </a:lnSpc>
            </a:pPr>
            <a:r>
              <a:rPr lang="en-US" sz="4439">
                <a:solidFill>
                  <a:srgbClr val="000000"/>
                </a:solidFill>
                <a:latin typeface="Marta Italics"/>
              </a:rPr>
              <a:t>Cronologia: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189" y="2956744"/>
            <a:ext cx="12515903" cy="676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8283" lvl="1" indent="-234141">
              <a:lnSpc>
                <a:spcPts val="4765"/>
              </a:lnSpc>
              <a:buFont typeface="Arial"/>
              <a:buChar char="•"/>
            </a:pPr>
            <a:r>
              <a:rPr lang="en-US" sz="2836">
                <a:solidFill>
                  <a:srgbClr val="000000"/>
                </a:solidFill>
                <a:latin typeface="Open Sans"/>
              </a:rPr>
              <a:t>1940 ~ 1950: Alta na demanda petroquímica devido ao cenários pós-guerra;</a:t>
            </a:r>
          </a:p>
          <a:p>
            <a:pPr marL="468283" lvl="1" indent="-234141">
              <a:lnSpc>
                <a:spcPts val="4765"/>
              </a:lnSpc>
              <a:buFont typeface="Arial"/>
              <a:buChar char="•"/>
            </a:pPr>
            <a:r>
              <a:rPr lang="en-US" sz="2836">
                <a:solidFill>
                  <a:srgbClr val="000000"/>
                </a:solidFill>
                <a:latin typeface="Open Sans"/>
              </a:rPr>
              <a:t>EUA: detinham 87% da produção mundial, seguidos de Europa Ocidental e Japão;</a:t>
            </a:r>
          </a:p>
          <a:p>
            <a:pPr>
              <a:lnSpc>
                <a:spcPts val="4765"/>
              </a:lnSpc>
            </a:pPr>
            <a:endParaRPr lang="en-US" sz="2836">
              <a:solidFill>
                <a:srgbClr val="000000"/>
              </a:solidFill>
              <a:latin typeface="Open Sans"/>
            </a:endParaRPr>
          </a:p>
          <a:p>
            <a:pPr marL="535181" lvl="1" indent="-267591">
              <a:lnSpc>
                <a:spcPts val="5445"/>
              </a:lnSpc>
              <a:buFont typeface="Arial"/>
              <a:buChar char="•"/>
            </a:pPr>
            <a:r>
              <a:rPr lang="en-US" sz="3241">
                <a:solidFill>
                  <a:srgbClr val="2A6D7B"/>
                </a:solidFill>
                <a:latin typeface="Open Sans Bold"/>
              </a:rPr>
              <a:t>Indústria Petroquímica Brasileira</a:t>
            </a:r>
            <a:r>
              <a:rPr lang="en-US" sz="3241">
                <a:solidFill>
                  <a:srgbClr val="000000"/>
                </a:solidFill>
                <a:latin typeface="Open Sans"/>
              </a:rPr>
              <a:t>:</a:t>
            </a:r>
          </a:p>
          <a:p>
            <a:pPr>
              <a:lnSpc>
                <a:spcPts val="5445"/>
              </a:lnSpc>
            </a:pPr>
            <a:endParaRPr lang="en-US" sz="3241">
              <a:solidFill>
                <a:srgbClr val="000000"/>
              </a:solidFill>
              <a:latin typeface="Open Sans"/>
            </a:endParaRPr>
          </a:p>
          <a:p>
            <a:pPr marL="468283" lvl="1" indent="-234142">
              <a:lnSpc>
                <a:spcPts val="4878"/>
              </a:lnSpc>
              <a:buFont typeface="Arial"/>
              <a:buChar char="•"/>
            </a:pPr>
            <a:r>
              <a:rPr lang="en-US" sz="2836">
                <a:solidFill>
                  <a:srgbClr val="000000"/>
                </a:solidFill>
                <a:latin typeface="Open Sans"/>
              </a:rPr>
              <a:t>1940 ~ 1964: pequenas fábricas subsidiadas pelas multinacionais;</a:t>
            </a:r>
          </a:p>
          <a:p>
            <a:pPr marL="468283" lvl="1" indent="-234142">
              <a:lnSpc>
                <a:spcPts val="4878"/>
              </a:lnSpc>
              <a:buFont typeface="Arial"/>
              <a:buChar char="•"/>
            </a:pPr>
            <a:r>
              <a:rPr lang="en-US" sz="2836">
                <a:solidFill>
                  <a:srgbClr val="000000"/>
                </a:solidFill>
                <a:latin typeface="Open Sans"/>
              </a:rPr>
              <a:t>1965 ~ 1970: 1º polo petroquímico brasileiro: Mauá (São Paulo.</a:t>
            </a:r>
          </a:p>
          <a:p>
            <a:pPr marL="468283" lvl="1" indent="-234141">
              <a:lnSpc>
                <a:spcPts val="4878"/>
              </a:lnSpc>
              <a:buFont typeface="Arial"/>
              <a:buChar char="•"/>
            </a:pPr>
            <a:r>
              <a:rPr lang="en-US" sz="2836">
                <a:solidFill>
                  <a:srgbClr val="000000"/>
                </a:solidFill>
                <a:latin typeface="Open Sans"/>
              </a:rPr>
              <a:t>1970 ~ 1990: Descentralização: polo em Camaçari (BA) e Triunfo (RS);</a:t>
            </a:r>
          </a:p>
          <a:p>
            <a:pPr marL="468283" lvl="1" indent="-234142">
              <a:lnSpc>
                <a:spcPts val="4878"/>
              </a:lnSpc>
              <a:buFont typeface="Arial"/>
              <a:buChar char="•"/>
            </a:pPr>
            <a:r>
              <a:rPr lang="en-US" sz="2836">
                <a:solidFill>
                  <a:srgbClr val="000000"/>
                </a:solidFill>
                <a:latin typeface="Open Sans"/>
              </a:rPr>
              <a:t>1990 ~ Atual: Reestruturação: privatização, fusão e novas aquisições.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83092" y="-485950"/>
            <a:ext cx="6090858" cy="11322011"/>
          </a:xfrm>
          <a:prstGeom prst="rect">
            <a:avLst/>
          </a:prstGeom>
          <a:solidFill>
            <a:srgbClr val="2A6D7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6043" r="16043"/>
          <a:stretch>
            <a:fillRect/>
          </a:stretch>
        </p:blipFill>
        <p:spPr>
          <a:xfrm>
            <a:off x="12683092" y="1611576"/>
            <a:ext cx="7192272" cy="70638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5317" y="648748"/>
            <a:ext cx="11554766" cy="1611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16"/>
              </a:lnSpc>
            </a:pPr>
            <a:r>
              <a:rPr lang="en-US" sz="5600">
                <a:solidFill>
                  <a:srgbClr val="000000"/>
                </a:solidFill>
                <a:latin typeface="Marta Italics"/>
              </a:rPr>
              <a:t>Cadeia produtiva petroquímica brasileira: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3917" y="2762250"/>
            <a:ext cx="895350" cy="8953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80717" y="2884805"/>
            <a:ext cx="9296400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"/>
              </a:rPr>
              <a:t>Extração e refino pela Petrobrás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3917" y="4248150"/>
            <a:ext cx="895350" cy="89535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80717" y="4370705"/>
            <a:ext cx="9296400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"/>
              </a:rPr>
              <a:t>Primeira geração de insumos básicos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3917" y="5821045"/>
            <a:ext cx="895350" cy="8953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880717" y="5943600"/>
            <a:ext cx="10077450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"/>
              </a:rPr>
              <a:t>Segunda geração: subprodutos petroquímicos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3917" y="7515225"/>
            <a:ext cx="895350" cy="89535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80717" y="7637780"/>
            <a:ext cx="10077450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"/>
              </a:rPr>
              <a:t>Terceira geração: Indústria de transformação.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9061" y="-506987"/>
            <a:ext cx="5922564" cy="11300974"/>
          </a:xfrm>
          <a:prstGeom prst="rect">
            <a:avLst/>
          </a:prstGeom>
          <a:solidFill>
            <a:srgbClr val="2A6D7B"/>
          </a:solidFill>
        </p:spPr>
      </p:sp>
      <p:grpSp>
        <p:nvGrpSpPr>
          <p:cNvPr id="3" name="Group 3"/>
          <p:cNvGrpSpPr/>
          <p:nvPr/>
        </p:nvGrpSpPr>
        <p:grpSpPr>
          <a:xfrm>
            <a:off x="6246772" y="1028700"/>
            <a:ext cx="9947273" cy="9178657"/>
            <a:chOff x="0" y="0"/>
            <a:chExt cx="13263030" cy="12238210"/>
          </a:xfrm>
        </p:grpSpPr>
        <p:sp>
          <p:nvSpPr>
            <p:cNvPr id="4" name="TextBox 4"/>
            <p:cNvSpPr txBox="1"/>
            <p:nvPr/>
          </p:nvSpPr>
          <p:spPr>
            <a:xfrm>
              <a:off x="0" y="5047047"/>
              <a:ext cx="10902281" cy="7191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1810" lvl="1" indent="-255905">
                <a:lnSpc>
                  <a:spcPts val="4340"/>
                </a:lnSpc>
                <a:buFont typeface="Arial"/>
                <a:buChar char="•"/>
              </a:pPr>
              <a:r>
                <a:rPr lang="en-US" sz="3100">
                  <a:solidFill>
                    <a:srgbClr val="273755"/>
                  </a:solidFill>
                  <a:latin typeface="Source Serif Pro"/>
                </a:rPr>
                <a:t>Nasce de uma fusão no início dos anos 2000;</a:t>
              </a:r>
            </a:p>
            <a:p>
              <a:pPr marL="511810" lvl="1" indent="-255905">
                <a:lnSpc>
                  <a:spcPts val="4340"/>
                </a:lnSpc>
                <a:buFont typeface="Arial"/>
                <a:buChar char="•"/>
              </a:pPr>
              <a:r>
                <a:rPr lang="en-US" sz="3100">
                  <a:solidFill>
                    <a:srgbClr val="273755"/>
                  </a:solidFill>
                  <a:latin typeface="Source Serif Pro"/>
                </a:rPr>
                <a:t>Surge com o status de uma das maiores do ramo na América Latina;</a:t>
              </a:r>
            </a:p>
            <a:p>
              <a:pPr marL="511810" lvl="1" indent="-255905">
                <a:lnSpc>
                  <a:spcPts val="4340"/>
                </a:lnSpc>
                <a:buFont typeface="Arial"/>
                <a:buChar char="•"/>
              </a:pPr>
              <a:r>
                <a:rPr lang="en-US" sz="3100">
                  <a:solidFill>
                    <a:srgbClr val="273755"/>
                  </a:solidFill>
                  <a:latin typeface="Source Serif Pro"/>
                </a:rPr>
                <a:t>Com o passar dos anos adquiriu novas empresas; </a:t>
              </a:r>
            </a:p>
            <a:p>
              <a:pPr marL="511810" lvl="1" indent="-255905">
                <a:lnSpc>
                  <a:spcPts val="4340"/>
                </a:lnSpc>
                <a:buFont typeface="Arial"/>
                <a:buChar char="•"/>
              </a:pPr>
              <a:r>
                <a:rPr lang="en-US" sz="3100">
                  <a:solidFill>
                    <a:srgbClr val="273755"/>
                  </a:solidFill>
                  <a:latin typeface="Source Serif Pro"/>
                </a:rPr>
                <a:t>Possui operações nacionais e internacionais; </a:t>
              </a:r>
            </a:p>
            <a:p>
              <a:pPr marL="511810" lvl="1" indent="-255905" algn="l">
                <a:lnSpc>
                  <a:spcPts val="4340"/>
                </a:lnSpc>
                <a:buFont typeface="Arial"/>
                <a:buChar char="•"/>
              </a:pPr>
              <a:r>
                <a:rPr lang="en-US" sz="3100">
                  <a:solidFill>
                    <a:srgbClr val="273755"/>
                  </a:solidFill>
                  <a:latin typeface="Source Serif Pro"/>
                </a:rPr>
                <a:t>Alta efetividade e competitividade nas operações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3263030" cy="204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5000">
                  <a:solidFill>
                    <a:srgbClr val="2A6D7B"/>
                  </a:solidFill>
                  <a:latin typeface="Montserrat Classic Bold"/>
                </a:rPr>
                <a:t>8.3 PETROQUÍMICA ESTUDADA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422496"/>
              <a:ext cx="11188656" cy="1502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>
                  <a:solidFill>
                    <a:srgbClr val="273755"/>
                  </a:solidFill>
                  <a:latin typeface="Montserrat Classic"/>
                </a:rPr>
                <a:t>A EMPRESA É A FUSÃO DE 3 GRUPOS DE EMPRESAS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4472583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19476" r="18452" b="4420"/>
          <a:stretch>
            <a:fillRect/>
          </a:stretch>
        </p:blipFill>
        <p:spPr>
          <a:xfrm>
            <a:off x="-3351625" y="834935"/>
            <a:ext cx="8394143" cy="86171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26511" y="-675282"/>
            <a:ext cx="5838416" cy="11448232"/>
          </a:xfrm>
          <a:prstGeom prst="rect">
            <a:avLst/>
          </a:prstGeom>
          <a:solidFill>
            <a:srgbClr val="2A6D7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9947273" cy="7198899"/>
            <a:chOff x="0" y="0"/>
            <a:chExt cx="13263030" cy="959853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3263030" cy="116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800">
                  <a:solidFill>
                    <a:srgbClr val="2A6D7B"/>
                  </a:solidFill>
                  <a:latin typeface="Montserrat Classic Bold"/>
                </a:rPr>
                <a:t>GRUPO 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68421"/>
              <a:ext cx="11188656" cy="7337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40" lvl="1" indent="-280670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É formado por duas empresas com plantas industriais em várias regiões do Brasil;</a:t>
              </a:r>
            </a:p>
            <a:p>
              <a:pPr marL="561340" lvl="1" indent="-280670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Líder na produção de termoplásticos e cloro-soda na América do Sul;</a:t>
              </a:r>
            </a:p>
            <a:p>
              <a:pPr marL="561340" lvl="1" indent="-280670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Empresas com gestão moderna; </a:t>
              </a:r>
            </a:p>
            <a:p>
              <a:pPr marL="561340" lvl="1" indent="-280670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Integra um grupo de empresas com ampla atuação em diversos setores da economia;</a:t>
              </a:r>
            </a:p>
            <a:p>
              <a:pPr marL="561340" lvl="1" indent="-280670" algn="l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Possui uma grande tradição no país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9452676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9644" r="19644" b="28247"/>
          <a:stretch>
            <a:fillRect/>
          </a:stretch>
        </p:blipFill>
        <p:spPr>
          <a:xfrm>
            <a:off x="13291781" y="494305"/>
            <a:ext cx="4996219" cy="59049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0438" r="36676" b="32496"/>
          <a:stretch>
            <a:fillRect/>
          </a:stretch>
        </p:blipFill>
        <p:spPr>
          <a:xfrm>
            <a:off x="13291781" y="6399287"/>
            <a:ext cx="5432343" cy="33857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26511" y="-675282"/>
            <a:ext cx="5838416" cy="11448232"/>
          </a:xfrm>
          <a:prstGeom prst="rect">
            <a:avLst/>
          </a:prstGeom>
          <a:solidFill>
            <a:srgbClr val="2A6D7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349337"/>
            <a:ext cx="9947273" cy="6646449"/>
            <a:chOff x="0" y="0"/>
            <a:chExt cx="13263030" cy="886193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3263030" cy="116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800">
                  <a:solidFill>
                    <a:srgbClr val="2A6D7B"/>
                  </a:solidFill>
                  <a:latin typeface="Montserrat Classic Bold"/>
                </a:rPr>
                <a:t>GRUPO B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68421"/>
              <a:ext cx="11188656" cy="6600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40" lvl="1" indent="-280670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É composto por duas empresas, focadas na produção de matéria-prima e polietileno de alta densidade</a:t>
              </a:r>
            </a:p>
            <a:p>
              <a:pPr marL="561340" lvl="1" indent="-280670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Tem atuação no comércio, com importação e exportação de produtos químicos e petroquímicos</a:t>
              </a:r>
            </a:p>
            <a:p>
              <a:pPr marL="561340" lvl="1" indent="-280670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Teve a empresa instalada no modelo tripartite</a:t>
              </a:r>
            </a:p>
            <a:p>
              <a:pPr marL="561340" lvl="1" indent="-280670" algn="l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Tem participação em outras sociedades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8716076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37606" r="22375"/>
          <a:stretch>
            <a:fillRect/>
          </a:stretch>
        </p:blipFill>
        <p:spPr>
          <a:xfrm>
            <a:off x="13606199" y="1028700"/>
            <a:ext cx="548892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926511" y="-675282"/>
            <a:ext cx="5838416" cy="11448232"/>
          </a:xfrm>
          <a:prstGeom prst="rect">
            <a:avLst/>
          </a:prstGeom>
          <a:solidFill>
            <a:srgbClr val="2A6D7B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1429496"/>
            <a:ext cx="9947273" cy="6646449"/>
            <a:chOff x="0" y="0"/>
            <a:chExt cx="13263030" cy="886193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3263030" cy="116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59"/>
                </a:lnSpc>
              </a:pPr>
              <a:r>
                <a:rPr lang="en-US" sz="5800">
                  <a:solidFill>
                    <a:srgbClr val="2A6D7B"/>
                  </a:solidFill>
                  <a:latin typeface="Montserrat Classic Bold"/>
                </a:rPr>
                <a:t>GRUPO C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68421"/>
              <a:ext cx="11188656" cy="6600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40" lvl="1" indent="-280670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É formada por empresas com origem no setor financeiro</a:t>
              </a:r>
            </a:p>
            <a:p>
              <a:pPr marL="561340" lvl="1" indent="-280670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Teve fundação no início da década de 70</a:t>
              </a:r>
            </a:p>
            <a:p>
              <a:pPr marL="561340" lvl="1" indent="-280670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Em 1990 desenvolve um projeto de produção para toda a cadeia de poliéster</a:t>
              </a:r>
            </a:p>
            <a:p>
              <a:pPr marL="561340" lvl="1" indent="-280670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Possui uma empresa de fabricação PET e DMT</a:t>
              </a:r>
            </a:p>
            <a:p>
              <a:pPr marL="561340" lvl="1" indent="-280670" algn="l">
                <a:lnSpc>
                  <a:spcPts val="4420"/>
                </a:lnSpc>
                <a:buFont typeface="Arial"/>
                <a:buChar char="•"/>
              </a:pPr>
              <a:r>
                <a:rPr lang="en-US" sz="3400">
                  <a:solidFill>
                    <a:srgbClr val="273755"/>
                  </a:solidFill>
                  <a:latin typeface="Source Serif Pro"/>
                </a:rPr>
                <a:t>Tem capacidade de produção de 60 mil t/ano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8716076"/>
              <a:ext cx="5288187" cy="145856"/>
            </a:xfrm>
            <a:prstGeom prst="rect">
              <a:avLst/>
            </a:prstGeom>
            <a:solidFill>
              <a:srgbClr val="8AABCA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23910" r="30363"/>
          <a:stretch>
            <a:fillRect/>
          </a:stretch>
        </p:blipFill>
        <p:spPr>
          <a:xfrm>
            <a:off x="13298575" y="1784880"/>
            <a:ext cx="5094288" cy="65279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1923</Words>
  <Application>Microsoft Office PowerPoint</Application>
  <PresentationFormat>Personalizar</PresentationFormat>
  <Paragraphs>203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50" baseType="lpstr">
      <vt:lpstr>Montserrat Classic Bold</vt:lpstr>
      <vt:lpstr>Open Sans</vt:lpstr>
      <vt:lpstr>Source Serif Pro Bold</vt:lpstr>
      <vt:lpstr>Calibri</vt:lpstr>
      <vt:lpstr>Open Sans Bold</vt:lpstr>
      <vt:lpstr>Source Serif Pro</vt:lpstr>
      <vt:lpstr>Open Sans Italics</vt:lpstr>
      <vt:lpstr>Arial</vt:lpstr>
      <vt:lpstr>Montserrat Classic</vt:lpstr>
      <vt:lpstr>Open Sans Extra Bold</vt:lpstr>
      <vt:lpstr>Marta Italics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Company Presentation</dc:title>
  <dc:creator>Renata Cherém</dc:creator>
  <cp:lastModifiedBy>Renata Cherém</cp:lastModifiedBy>
  <cp:revision>1</cp:revision>
  <dcterms:created xsi:type="dcterms:W3CDTF">2006-08-16T00:00:00Z</dcterms:created>
  <dcterms:modified xsi:type="dcterms:W3CDTF">2020-05-28T20:17:43Z</dcterms:modified>
  <dc:identifier>DAD8MG4GjPo</dc:identifier>
</cp:coreProperties>
</file>