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66" r:id="rId5"/>
    <p:sldId id="264" r:id="rId6"/>
    <p:sldId id="265" r:id="rId7"/>
    <p:sldId id="257" r:id="rId8"/>
    <p:sldId id="258" r:id="rId9"/>
    <p:sldId id="259" r:id="rId10"/>
    <p:sldId id="260" r:id="rId11"/>
    <p:sldId id="261" r:id="rId12"/>
    <p:sldId id="262" r:id="rId13"/>
    <p:sldId id="263" r:id="rId14"/>
    <p:sldId id="267" r:id="rId15"/>
    <p:sldId id="275" r:id="rId16"/>
    <p:sldId id="273" r:id="rId17"/>
    <p:sldId id="272" r:id="rId18"/>
    <p:sldId id="274" r:id="rId19"/>
    <p:sldId id="268" r:id="rId20"/>
    <p:sldId id="269" r:id="rId21"/>
    <p:sldId id="276"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48F"/>
    <a:srgbClr val="122C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74EC8-BE92-46EA-A3C2-FB7E850F55CF}"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pt-BR"/>
        </a:p>
      </dgm:t>
    </dgm:pt>
    <dgm:pt modelId="{93404675-A2F4-4874-A7B7-93FF2D977CA0}">
      <dgm:prSet phldrT="[Texto]" custT="1"/>
      <dgm:spPr/>
      <dgm:t>
        <a:bodyPr/>
        <a:lstStyle/>
        <a:p>
          <a:r>
            <a:rPr lang="pt-BR" sz="2800" b="1" dirty="0" smtClean="0">
              <a:solidFill>
                <a:schemeClr val="tx1"/>
              </a:solidFill>
            </a:rPr>
            <a:t>Dinheiro</a:t>
          </a:r>
        </a:p>
      </dgm:t>
    </dgm:pt>
    <dgm:pt modelId="{79AAAC8B-A146-4CAD-8CB7-613488168BBA}" type="parTrans" cxnId="{26CC085B-D9C2-48E5-883C-BB57FCDF452A}">
      <dgm:prSet/>
      <dgm:spPr/>
      <dgm:t>
        <a:bodyPr/>
        <a:lstStyle/>
        <a:p>
          <a:endParaRPr lang="pt-BR"/>
        </a:p>
      </dgm:t>
    </dgm:pt>
    <dgm:pt modelId="{3E2C0E2A-6F20-4D0B-99A5-FE5A57D2799F}" type="sibTrans" cxnId="{26CC085B-D9C2-48E5-883C-BB57FCDF452A}">
      <dgm:prSet/>
      <dgm:spPr/>
      <dgm:t>
        <a:bodyPr/>
        <a:lstStyle/>
        <a:p>
          <a:endParaRPr lang="pt-BR"/>
        </a:p>
      </dgm:t>
    </dgm:pt>
    <dgm:pt modelId="{9C6DEFD9-BF5B-49D9-872D-231AF987E684}">
      <dgm:prSet phldrT="[Texto]" custT="1"/>
      <dgm:spPr/>
      <dgm:t>
        <a:bodyPr/>
        <a:lstStyle/>
        <a:p>
          <a:r>
            <a:rPr lang="pt-BR" sz="2800" b="1" dirty="0" smtClean="0">
              <a:solidFill>
                <a:schemeClr val="tx1"/>
              </a:solidFill>
            </a:rPr>
            <a:t>Meios de Produção + Trabalho</a:t>
          </a:r>
          <a:endParaRPr lang="pt-BR" sz="2800" b="1" dirty="0">
            <a:solidFill>
              <a:schemeClr val="tx1"/>
            </a:solidFill>
          </a:endParaRPr>
        </a:p>
      </dgm:t>
    </dgm:pt>
    <dgm:pt modelId="{F3F7D8F7-3330-428B-9ABB-9E6C705236CE}" type="parTrans" cxnId="{5A3E556E-4B65-4DFA-8710-8CF6E5C58CAC}">
      <dgm:prSet/>
      <dgm:spPr/>
      <dgm:t>
        <a:bodyPr/>
        <a:lstStyle/>
        <a:p>
          <a:endParaRPr lang="pt-BR"/>
        </a:p>
      </dgm:t>
    </dgm:pt>
    <dgm:pt modelId="{B6D9AE8E-85AC-4384-A16D-7AF13BDAEB40}" type="sibTrans" cxnId="{5A3E556E-4B65-4DFA-8710-8CF6E5C58CAC}">
      <dgm:prSet/>
      <dgm:spPr/>
      <dgm:t>
        <a:bodyPr/>
        <a:lstStyle/>
        <a:p>
          <a:endParaRPr lang="pt-BR"/>
        </a:p>
      </dgm:t>
    </dgm:pt>
    <dgm:pt modelId="{763B08C7-1E20-49DC-9FF4-00F6E2CA733E}">
      <dgm:prSet phldrT="[Texto]" custT="1"/>
      <dgm:spPr/>
      <dgm:t>
        <a:bodyPr/>
        <a:lstStyle/>
        <a:p>
          <a:r>
            <a:rPr lang="pt-BR" sz="2800" b="1" dirty="0" smtClean="0">
              <a:solidFill>
                <a:schemeClr val="tx1"/>
              </a:solidFill>
            </a:rPr>
            <a:t>Mercadoria</a:t>
          </a:r>
          <a:r>
            <a:rPr lang="pt-BR" sz="2700" dirty="0" smtClean="0"/>
            <a:t>  </a:t>
          </a:r>
          <a:endParaRPr lang="pt-BR" sz="2700" dirty="0"/>
        </a:p>
      </dgm:t>
    </dgm:pt>
    <dgm:pt modelId="{3654A571-4DBB-41CF-8CAB-E52C3272E443}" type="parTrans" cxnId="{E37D1603-41C4-485F-AE62-588C6A8682D0}">
      <dgm:prSet/>
      <dgm:spPr/>
      <dgm:t>
        <a:bodyPr/>
        <a:lstStyle/>
        <a:p>
          <a:endParaRPr lang="pt-BR"/>
        </a:p>
      </dgm:t>
    </dgm:pt>
    <dgm:pt modelId="{AA76F051-93F9-4EF0-8409-949E583DBCDB}" type="sibTrans" cxnId="{E37D1603-41C4-485F-AE62-588C6A8682D0}">
      <dgm:prSet/>
      <dgm:spPr/>
      <dgm:t>
        <a:bodyPr/>
        <a:lstStyle/>
        <a:p>
          <a:endParaRPr lang="pt-BR"/>
        </a:p>
      </dgm:t>
    </dgm:pt>
    <dgm:pt modelId="{382653B8-C234-4406-97E4-123E501FB62C}" type="pres">
      <dgm:prSet presAssocID="{8F174EC8-BE92-46EA-A3C2-FB7E850F55CF}" presName="cycle" presStyleCnt="0">
        <dgm:presLayoutVars>
          <dgm:dir/>
          <dgm:resizeHandles val="exact"/>
        </dgm:presLayoutVars>
      </dgm:prSet>
      <dgm:spPr/>
      <dgm:t>
        <a:bodyPr/>
        <a:lstStyle/>
        <a:p>
          <a:endParaRPr lang="pt-BR"/>
        </a:p>
      </dgm:t>
    </dgm:pt>
    <dgm:pt modelId="{D1F2AAF8-5F94-418E-8CFA-90168D955B7F}" type="pres">
      <dgm:prSet presAssocID="{93404675-A2F4-4874-A7B7-93FF2D977CA0}" presName="node" presStyleLbl="node1" presStyleIdx="0" presStyleCnt="3">
        <dgm:presLayoutVars>
          <dgm:bulletEnabled val="1"/>
        </dgm:presLayoutVars>
      </dgm:prSet>
      <dgm:spPr/>
      <dgm:t>
        <a:bodyPr/>
        <a:lstStyle/>
        <a:p>
          <a:endParaRPr lang="pt-BR"/>
        </a:p>
      </dgm:t>
    </dgm:pt>
    <dgm:pt modelId="{956B1ECA-1267-4807-91B4-88DD60D576C1}" type="pres">
      <dgm:prSet presAssocID="{3E2C0E2A-6F20-4D0B-99A5-FE5A57D2799F}" presName="sibTrans" presStyleLbl="sibTrans2D1" presStyleIdx="0" presStyleCnt="3"/>
      <dgm:spPr/>
      <dgm:t>
        <a:bodyPr/>
        <a:lstStyle/>
        <a:p>
          <a:endParaRPr lang="pt-BR"/>
        </a:p>
      </dgm:t>
    </dgm:pt>
    <dgm:pt modelId="{103C4764-D629-4230-A346-797E67864018}" type="pres">
      <dgm:prSet presAssocID="{3E2C0E2A-6F20-4D0B-99A5-FE5A57D2799F}" presName="connectorText" presStyleLbl="sibTrans2D1" presStyleIdx="0" presStyleCnt="3"/>
      <dgm:spPr/>
      <dgm:t>
        <a:bodyPr/>
        <a:lstStyle/>
        <a:p>
          <a:endParaRPr lang="pt-BR"/>
        </a:p>
      </dgm:t>
    </dgm:pt>
    <dgm:pt modelId="{7017A74D-312F-4156-AACD-C3B4D463DCD9}" type="pres">
      <dgm:prSet presAssocID="{9C6DEFD9-BF5B-49D9-872D-231AF987E684}" presName="node" presStyleLbl="node1" presStyleIdx="1" presStyleCnt="3">
        <dgm:presLayoutVars>
          <dgm:bulletEnabled val="1"/>
        </dgm:presLayoutVars>
      </dgm:prSet>
      <dgm:spPr/>
      <dgm:t>
        <a:bodyPr/>
        <a:lstStyle/>
        <a:p>
          <a:endParaRPr lang="pt-BR"/>
        </a:p>
      </dgm:t>
    </dgm:pt>
    <dgm:pt modelId="{621FF3D2-D962-4AD2-90F8-B4D51A9D0A29}" type="pres">
      <dgm:prSet presAssocID="{B6D9AE8E-85AC-4384-A16D-7AF13BDAEB40}" presName="sibTrans" presStyleLbl="sibTrans2D1" presStyleIdx="1" presStyleCnt="3"/>
      <dgm:spPr/>
      <dgm:t>
        <a:bodyPr/>
        <a:lstStyle/>
        <a:p>
          <a:endParaRPr lang="pt-BR"/>
        </a:p>
      </dgm:t>
    </dgm:pt>
    <dgm:pt modelId="{5D803488-EB16-406D-837A-3E8AB665C7DD}" type="pres">
      <dgm:prSet presAssocID="{B6D9AE8E-85AC-4384-A16D-7AF13BDAEB40}" presName="connectorText" presStyleLbl="sibTrans2D1" presStyleIdx="1" presStyleCnt="3"/>
      <dgm:spPr/>
      <dgm:t>
        <a:bodyPr/>
        <a:lstStyle/>
        <a:p>
          <a:endParaRPr lang="pt-BR"/>
        </a:p>
      </dgm:t>
    </dgm:pt>
    <dgm:pt modelId="{F42C77B8-C852-4AFA-807B-9D0CC586C7FD}" type="pres">
      <dgm:prSet presAssocID="{763B08C7-1E20-49DC-9FF4-00F6E2CA733E}" presName="node" presStyleLbl="node1" presStyleIdx="2" presStyleCnt="3" custRadScaleRad="100383" custRadScaleInc="-628">
        <dgm:presLayoutVars>
          <dgm:bulletEnabled val="1"/>
        </dgm:presLayoutVars>
      </dgm:prSet>
      <dgm:spPr/>
      <dgm:t>
        <a:bodyPr/>
        <a:lstStyle/>
        <a:p>
          <a:endParaRPr lang="pt-BR"/>
        </a:p>
      </dgm:t>
    </dgm:pt>
    <dgm:pt modelId="{9D2CB979-C76D-4D59-830E-07BB03DB973C}" type="pres">
      <dgm:prSet presAssocID="{AA76F051-93F9-4EF0-8409-949E583DBCDB}" presName="sibTrans" presStyleLbl="sibTrans2D1" presStyleIdx="2" presStyleCnt="3"/>
      <dgm:spPr/>
      <dgm:t>
        <a:bodyPr/>
        <a:lstStyle/>
        <a:p>
          <a:endParaRPr lang="pt-BR"/>
        </a:p>
      </dgm:t>
    </dgm:pt>
    <dgm:pt modelId="{3ABA90AC-1AEC-4F28-8871-67EA0D88E9F0}" type="pres">
      <dgm:prSet presAssocID="{AA76F051-93F9-4EF0-8409-949E583DBCDB}" presName="connectorText" presStyleLbl="sibTrans2D1" presStyleIdx="2" presStyleCnt="3"/>
      <dgm:spPr/>
      <dgm:t>
        <a:bodyPr/>
        <a:lstStyle/>
        <a:p>
          <a:endParaRPr lang="pt-BR"/>
        </a:p>
      </dgm:t>
    </dgm:pt>
  </dgm:ptLst>
  <dgm:cxnLst>
    <dgm:cxn modelId="{F1077AFD-7DFF-4528-A37F-003F81DD8A75}" type="presOf" srcId="{9C6DEFD9-BF5B-49D9-872D-231AF987E684}" destId="{7017A74D-312F-4156-AACD-C3B4D463DCD9}" srcOrd="0" destOrd="0" presId="urn:microsoft.com/office/officeart/2005/8/layout/cycle2"/>
    <dgm:cxn modelId="{46990D1A-72B3-4014-8183-75F4D68AD284}" type="presOf" srcId="{AA76F051-93F9-4EF0-8409-949E583DBCDB}" destId="{3ABA90AC-1AEC-4F28-8871-67EA0D88E9F0}" srcOrd="1" destOrd="0" presId="urn:microsoft.com/office/officeart/2005/8/layout/cycle2"/>
    <dgm:cxn modelId="{F3A87D75-84BE-4FDA-A172-82D375CCF7C6}" type="presOf" srcId="{93404675-A2F4-4874-A7B7-93FF2D977CA0}" destId="{D1F2AAF8-5F94-418E-8CFA-90168D955B7F}" srcOrd="0" destOrd="0" presId="urn:microsoft.com/office/officeart/2005/8/layout/cycle2"/>
    <dgm:cxn modelId="{E37D1603-41C4-485F-AE62-588C6A8682D0}" srcId="{8F174EC8-BE92-46EA-A3C2-FB7E850F55CF}" destId="{763B08C7-1E20-49DC-9FF4-00F6E2CA733E}" srcOrd="2" destOrd="0" parTransId="{3654A571-4DBB-41CF-8CAB-E52C3272E443}" sibTransId="{AA76F051-93F9-4EF0-8409-949E583DBCDB}"/>
    <dgm:cxn modelId="{0EBEE55B-639F-4D3A-A80A-CE806ACF67B7}" type="presOf" srcId="{763B08C7-1E20-49DC-9FF4-00F6E2CA733E}" destId="{F42C77B8-C852-4AFA-807B-9D0CC586C7FD}" srcOrd="0" destOrd="0" presId="urn:microsoft.com/office/officeart/2005/8/layout/cycle2"/>
    <dgm:cxn modelId="{5B36FEB7-903A-4435-88E5-818C3E1EAC37}" type="presOf" srcId="{B6D9AE8E-85AC-4384-A16D-7AF13BDAEB40}" destId="{621FF3D2-D962-4AD2-90F8-B4D51A9D0A29}" srcOrd="0" destOrd="0" presId="urn:microsoft.com/office/officeart/2005/8/layout/cycle2"/>
    <dgm:cxn modelId="{5A3E556E-4B65-4DFA-8710-8CF6E5C58CAC}" srcId="{8F174EC8-BE92-46EA-A3C2-FB7E850F55CF}" destId="{9C6DEFD9-BF5B-49D9-872D-231AF987E684}" srcOrd="1" destOrd="0" parTransId="{F3F7D8F7-3330-428B-9ABB-9E6C705236CE}" sibTransId="{B6D9AE8E-85AC-4384-A16D-7AF13BDAEB40}"/>
    <dgm:cxn modelId="{26CC085B-D9C2-48E5-883C-BB57FCDF452A}" srcId="{8F174EC8-BE92-46EA-A3C2-FB7E850F55CF}" destId="{93404675-A2F4-4874-A7B7-93FF2D977CA0}" srcOrd="0" destOrd="0" parTransId="{79AAAC8B-A146-4CAD-8CB7-613488168BBA}" sibTransId="{3E2C0E2A-6F20-4D0B-99A5-FE5A57D2799F}"/>
    <dgm:cxn modelId="{F28421B3-E1AB-4A92-9490-94A9ECDC5258}" type="presOf" srcId="{8F174EC8-BE92-46EA-A3C2-FB7E850F55CF}" destId="{382653B8-C234-4406-97E4-123E501FB62C}" srcOrd="0" destOrd="0" presId="urn:microsoft.com/office/officeart/2005/8/layout/cycle2"/>
    <dgm:cxn modelId="{B98350D0-3518-43A6-81EC-E6D22569BCE5}" type="presOf" srcId="{AA76F051-93F9-4EF0-8409-949E583DBCDB}" destId="{9D2CB979-C76D-4D59-830E-07BB03DB973C}" srcOrd="0" destOrd="0" presId="urn:microsoft.com/office/officeart/2005/8/layout/cycle2"/>
    <dgm:cxn modelId="{A76E38BA-E71C-4623-B071-D83EE5A30B42}" type="presOf" srcId="{3E2C0E2A-6F20-4D0B-99A5-FE5A57D2799F}" destId="{956B1ECA-1267-4807-91B4-88DD60D576C1}" srcOrd="0" destOrd="0" presId="urn:microsoft.com/office/officeart/2005/8/layout/cycle2"/>
    <dgm:cxn modelId="{52710C60-4385-4C02-984D-21803DED8762}" type="presOf" srcId="{B6D9AE8E-85AC-4384-A16D-7AF13BDAEB40}" destId="{5D803488-EB16-406D-837A-3E8AB665C7DD}" srcOrd="1" destOrd="0" presId="urn:microsoft.com/office/officeart/2005/8/layout/cycle2"/>
    <dgm:cxn modelId="{2DF864FE-2BC0-411F-B9AB-54F054B6872B}" type="presOf" srcId="{3E2C0E2A-6F20-4D0B-99A5-FE5A57D2799F}" destId="{103C4764-D629-4230-A346-797E67864018}" srcOrd="1" destOrd="0" presId="urn:microsoft.com/office/officeart/2005/8/layout/cycle2"/>
    <dgm:cxn modelId="{E913BD62-A4F6-439B-BB1F-ADD7C89F465A}" type="presParOf" srcId="{382653B8-C234-4406-97E4-123E501FB62C}" destId="{D1F2AAF8-5F94-418E-8CFA-90168D955B7F}" srcOrd="0" destOrd="0" presId="urn:microsoft.com/office/officeart/2005/8/layout/cycle2"/>
    <dgm:cxn modelId="{29F1C632-4536-49AC-9D3A-A3854E143960}" type="presParOf" srcId="{382653B8-C234-4406-97E4-123E501FB62C}" destId="{956B1ECA-1267-4807-91B4-88DD60D576C1}" srcOrd="1" destOrd="0" presId="urn:microsoft.com/office/officeart/2005/8/layout/cycle2"/>
    <dgm:cxn modelId="{C373D183-09D7-4CBC-8895-91C5A9CE4A8C}" type="presParOf" srcId="{956B1ECA-1267-4807-91B4-88DD60D576C1}" destId="{103C4764-D629-4230-A346-797E67864018}" srcOrd="0" destOrd="0" presId="urn:microsoft.com/office/officeart/2005/8/layout/cycle2"/>
    <dgm:cxn modelId="{81B0D7FB-2055-4DE8-9842-5CE339C01A26}" type="presParOf" srcId="{382653B8-C234-4406-97E4-123E501FB62C}" destId="{7017A74D-312F-4156-AACD-C3B4D463DCD9}" srcOrd="2" destOrd="0" presId="urn:microsoft.com/office/officeart/2005/8/layout/cycle2"/>
    <dgm:cxn modelId="{A34C3F95-8CEF-4B94-A9FD-D535E48B5FD8}" type="presParOf" srcId="{382653B8-C234-4406-97E4-123E501FB62C}" destId="{621FF3D2-D962-4AD2-90F8-B4D51A9D0A29}" srcOrd="3" destOrd="0" presId="urn:microsoft.com/office/officeart/2005/8/layout/cycle2"/>
    <dgm:cxn modelId="{8DE6C2A8-10F6-4883-9CA3-2E144F0A67E7}" type="presParOf" srcId="{621FF3D2-D962-4AD2-90F8-B4D51A9D0A29}" destId="{5D803488-EB16-406D-837A-3E8AB665C7DD}" srcOrd="0" destOrd="0" presId="urn:microsoft.com/office/officeart/2005/8/layout/cycle2"/>
    <dgm:cxn modelId="{B7B38975-017B-4B23-AF9D-15CF6BF5B14C}" type="presParOf" srcId="{382653B8-C234-4406-97E4-123E501FB62C}" destId="{F42C77B8-C852-4AFA-807B-9D0CC586C7FD}" srcOrd="4" destOrd="0" presId="urn:microsoft.com/office/officeart/2005/8/layout/cycle2"/>
    <dgm:cxn modelId="{F68D7F8D-A91D-430B-89F3-40F8C37948EF}" type="presParOf" srcId="{382653B8-C234-4406-97E4-123E501FB62C}" destId="{9D2CB979-C76D-4D59-830E-07BB03DB973C}" srcOrd="5" destOrd="0" presId="urn:microsoft.com/office/officeart/2005/8/layout/cycle2"/>
    <dgm:cxn modelId="{BB2FEFFC-DBE7-4C93-9AC8-439C57F21064}" type="presParOf" srcId="{9D2CB979-C76D-4D59-830E-07BB03DB973C}" destId="{3ABA90AC-1AEC-4F28-8871-67EA0D88E9F0}" srcOrd="0" destOrd="0" presId="urn:microsoft.com/office/officeart/2005/8/layout/cycle2"/>
  </dgm:cxnLst>
  <dgm:bg>
    <a:solidFill>
      <a:srgbClr val="FFC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2AAF8-5F94-418E-8CFA-90168D955B7F}">
      <dsp:nvSpPr>
        <dsp:cNvPr id="0" name=""/>
        <dsp:cNvSpPr/>
      </dsp:nvSpPr>
      <dsp:spPr>
        <a:xfrm>
          <a:off x="3472775" y="567"/>
          <a:ext cx="2639683" cy="263968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pt-BR" sz="2800" b="1" kern="1200" dirty="0" smtClean="0">
              <a:solidFill>
                <a:schemeClr val="tx1"/>
              </a:solidFill>
            </a:rPr>
            <a:t>Dinheiro</a:t>
          </a:r>
        </a:p>
      </dsp:txBody>
      <dsp:txXfrm>
        <a:off x="3859348" y="387140"/>
        <a:ext cx="1866537" cy="1866537"/>
      </dsp:txXfrm>
    </dsp:sp>
    <dsp:sp modelId="{956B1ECA-1267-4807-91B4-88DD60D576C1}">
      <dsp:nvSpPr>
        <dsp:cNvPr id="0" name=""/>
        <dsp:cNvSpPr/>
      </dsp:nvSpPr>
      <dsp:spPr>
        <a:xfrm rot="3600000">
          <a:off x="5422841" y="2572345"/>
          <a:ext cx="699519" cy="8908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pt-BR" sz="3800" kern="1200"/>
        </a:p>
      </dsp:txBody>
      <dsp:txXfrm>
        <a:off x="5475305" y="2659654"/>
        <a:ext cx="489663" cy="534535"/>
      </dsp:txXfrm>
    </dsp:sp>
    <dsp:sp modelId="{7017A74D-312F-4156-AACD-C3B4D463DCD9}">
      <dsp:nvSpPr>
        <dsp:cNvPr id="0" name=""/>
        <dsp:cNvSpPr/>
      </dsp:nvSpPr>
      <dsp:spPr>
        <a:xfrm>
          <a:off x="5452541" y="3429622"/>
          <a:ext cx="2639683" cy="2639683"/>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pt-BR" sz="2800" b="1" kern="1200" dirty="0" smtClean="0">
              <a:solidFill>
                <a:schemeClr val="tx1"/>
              </a:solidFill>
            </a:rPr>
            <a:t>Meios de Produção + Trabalho</a:t>
          </a:r>
          <a:endParaRPr lang="pt-BR" sz="2800" b="1" kern="1200" dirty="0">
            <a:solidFill>
              <a:schemeClr val="tx1"/>
            </a:solidFill>
          </a:endParaRPr>
        </a:p>
      </dsp:txBody>
      <dsp:txXfrm>
        <a:off x="5839114" y="3816195"/>
        <a:ext cx="1866537" cy="1866537"/>
      </dsp:txXfrm>
    </dsp:sp>
    <dsp:sp modelId="{621FF3D2-D962-4AD2-90F8-B4D51A9D0A29}">
      <dsp:nvSpPr>
        <dsp:cNvPr id="0" name=""/>
        <dsp:cNvSpPr/>
      </dsp:nvSpPr>
      <dsp:spPr>
        <a:xfrm rot="10799508">
          <a:off x="4462659" y="4304299"/>
          <a:ext cx="699516" cy="890893"/>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pt-BR" sz="3800" kern="1200"/>
        </a:p>
      </dsp:txBody>
      <dsp:txXfrm rot="10800000">
        <a:off x="4672514" y="4482463"/>
        <a:ext cx="489661" cy="534535"/>
      </dsp:txXfrm>
    </dsp:sp>
    <dsp:sp modelId="{F42C77B8-C852-4AFA-807B-9D0CC586C7FD}">
      <dsp:nvSpPr>
        <dsp:cNvPr id="0" name=""/>
        <dsp:cNvSpPr/>
      </dsp:nvSpPr>
      <dsp:spPr>
        <a:xfrm>
          <a:off x="1493015" y="3430190"/>
          <a:ext cx="2639683" cy="2639683"/>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pt-BR" sz="2800" b="1" kern="1200" dirty="0" smtClean="0">
              <a:solidFill>
                <a:schemeClr val="tx1"/>
              </a:solidFill>
            </a:rPr>
            <a:t>Mercadoria</a:t>
          </a:r>
          <a:r>
            <a:rPr lang="pt-BR" sz="2700" kern="1200" dirty="0" smtClean="0"/>
            <a:t>  </a:t>
          </a:r>
          <a:endParaRPr lang="pt-BR" sz="2700" kern="1200" dirty="0"/>
        </a:p>
      </dsp:txBody>
      <dsp:txXfrm>
        <a:off x="1879588" y="3816763"/>
        <a:ext cx="1866537" cy="1866537"/>
      </dsp:txXfrm>
    </dsp:sp>
    <dsp:sp modelId="{9D2CB979-C76D-4D59-830E-07BB03DB973C}">
      <dsp:nvSpPr>
        <dsp:cNvPr id="0" name=""/>
        <dsp:cNvSpPr/>
      </dsp:nvSpPr>
      <dsp:spPr>
        <a:xfrm rot="17999749">
          <a:off x="3442946" y="2606926"/>
          <a:ext cx="699778" cy="890893"/>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pt-BR" sz="3800" kern="1200"/>
        </a:p>
      </dsp:txBody>
      <dsp:txXfrm>
        <a:off x="3495436" y="2876012"/>
        <a:ext cx="489845" cy="53453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F923D1B-95AD-4EFC-8EFE-C1B89006CA31}" type="datetimeFigureOut">
              <a:rPr lang="pt-BR" smtClean="0"/>
              <a:t>13/04/2023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8BE70E-ED96-4E43-8529-23395A55743D}" type="slidenum">
              <a:rPr lang="pt-BR" smtClean="0"/>
              <a:t>‹nº›</a:t>
            </a:fld>
            <a:endParaRPr lang="pt-BR"/>
          </a:p>
        </p:txBody>
      </p:sp>
    </p:spTree>
    <p:extLst>
      <p:ext uri="{BB962C8B-B14F-4D97-AF65-F5344CB8AC3E}">
        <p14:creationId xmlns:p14="http://schemas.microsoft.com/office/powerpoint/2010/main" val="235340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F923D1B-95AD-4EFC-8EFE-C1B89006CA31}" type="datetimeFigureOut">
              <a:rPr lang="pt-BR" smtClean="0"/>
              <a:t>13/04/2023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8BE70E-ED96-4E43-8529-23395A55743D}" type="slidenum">
              <a:rPr lang="pt-BR" smtClean="0"/>
              <a:t>‹nº›</a:t>
            </a:fld>
            <a:endParaRPr lang="pt-BR"/>
          </a:p>
        </p:txBody>
      </p:sp>
    </p:spTree>
    <p:extLst>
      <p:ext uri="{BB962C8B-B14F-4D97-AF65-F5344CB8AC3E}">
        <p14:creationId xmlns:p14="http://schemas.microsoft.com/office/powerpoint/2010/main" val="221621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F923D1B-95AD-4EFC-8EFE-C1B89006CA31}" type="datetimeFigureOut">
              <a:rPr lang="pt-BR" smtClean="0"/>
              <a:t>13/04/2023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8BE70E-ED96-4E43-8529-23395A55743D}" type="slidenum">
              <a:rPr lang="pt-BR" smtClean="0"/>
              <a:t>‹nº›</a:t>
            </a:fld>
            <a:endParaRPr lang="pt-BR"/>
          </a:p>
        </p:txBody>
      </p:sp>
    </p:spTree>
    <p:extLst>
      <p:ext uri="{BB962C8B-B14F-4D97-AF65-F5344CB8AC3E}">
        <p14:creationId xmlns:p14="http://schemas.microsoft.com/office/powerpoint/2010/main" val="154263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F923D1B-95AD-4EFC-8EFE-C1B89006CA31}" type="datetimeFigureOut">
              <a:rPr lang="pt-BR" smtClean="0"/>
              <a:t>13/04/2023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8BE70E-ED96-4E43-8529-23395A55743D}" type="slidenum">
              <a:rPr lang="pt-BR" smtClean="0"/>
              <a:t>‹nº›</a:t>
            </a:fld>
            <a:endParaRPr lang="pt-BR"/>
          </a:p>
        </p:txBody>
      </p:sp>
    </p:spTree>
    <p:extLst>
      <p:ext uri="{BB962C8B-B14F-4D97-AF65-F5344CB8AC3E}">
        <p14:creationId xmlns:p14="http://schemas.microsoft.com/office/powerpoint/2010/main" val="151141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AF923D1B-95AD-4EFC-8EFE-C1B89006CA31}" type="datetimeFigureOut">
              <a:rPr lang="pt-BR" smtClean="0"/>
              <a:t>13/04/2023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8BE70E-ED96-4E43-8529-23395A55743D}" type="slidenum">
              <a:rPr lang="pt-BR" smtClean="0"/>
              <a:t>‹nº›</a:t>
            </a:fld>
            <a:endParaRPr lang="pt-BR"/>
          </a:p>
        </p:txBody>
      </p:sp>
    </p:spTree>
    <p:extLst>
      <p:ext uri="{BB962C8B-B14F-4D97-AF65-F5344CB8AC3E}">
        <p14:creationId xmlns:p14="http://schemas.microsoft.com/office/powerpoint/2010/main" val="88340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F923D1B-95AD-4EFC-8EFE-C1B89006CA31}" type="datetimeFigureOut">
              <a:rPr lang="pt-BR" smtClean="0"/>
              <a:t>13/04/2023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8BE70E-ED96-4E43-8529-23395A55743D}" type="slidenum">
              <a:rPr lang="pt-BR" smtClean="0"/>
              <a:t>‹nº›</a:t>
            </a:fld>
            <a:endParaRPr lang="pt-BR"/>
          </a:p>
        </p:txBody>
      </p:sp>
    </p:spTree>
    <p:extLst>
      <p:ext uri="{BB962C8B-B14F-4D97-AF65-F5344CB8AC3E}">
        <p14:creationId xmlns:p14="http://schemas.microsoft.com/office/powerpoint/2010/main" val="244205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F923D1B-95AD-4EFC-8EFE-C1B89006CA31}" type="datetimeFigureOut">
              <a:rPr lang="pt-BR" smtClean="0"/>
              <a:t>13/04/2023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48BE70E-ED96-4E43-8529-23395A55743D}" type="slidenum">
              <a:rPr lang="pt-BR" smtClean="0"/>
              <a:t>‹nº›</a:t>
            </a:fld>
            <a:endParaRPr lang="pt-BR"/>
          </a:p>
        </p:txBody>
      </p:sp>
    </p:spTree>
    <p:extLst>
      <p:ext uri="{BB962C8B-B14F-4D97-AF65-F5344CB8AC3E}">
        <p14:creationId xmlns:p14="http://schemas.microsoft.com/office/powerpoint/2010/main" val="262545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F923D1B-95AD-4EFC-8EFE-C1B89006CA31}" type="datetimeFigureOut">
              <a:rPr lang="pt-BR" smtClean="0"/>
              <a:t>13/04/2023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48BE70E-ED96-4E43-8529-23395A55743D}" type="slidenum">
              <a:rPr lang="pt-BR" smtClean="0"/>
              <a:t>‹nº›</a:t>
            </a:fld>
            <a:endParaRPr lang="pt-BR"/>
          </a:p>
        </p:txBody>
      </p:sp>
    </p:spTree>
    <p:extLst>
      <p:ext uri="{BB962C8B-B14F-4D97-AF65-F5344CB8AC3E}">
        <p14:creationId xmlns:p14="http://schemas.microsoft.com/office/powerpoint/2010/main" val="310219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F923D1B-95AD-4EFC-8EFE-C1B89006CA31}" type="datetimeFigureOut">
              <a:rPr lang="pt-BR" smtClean="0"/>
              <a:t>13/04/2023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48BE70E-ED96-4E43-8529-23395A55743D}" type="slidenum">
              <a:rPr lang="pt-BR" smtClean="0"/>
              <a:t>‹nº›</a:t>
            </a:fld>
            <a:endParaRPr lang="pt-BR"/>
          </a:p>
        </p:txBody>
      </p:sp>
    </p:spTree>
    <p:extLst>
      <p:ext uri="{BB962C8B-B14F-4D97-AF65-F5344CB8AC3E}">
        <p14:creationId xmlns:p14="http://schemas.microsoft.com/office/powerpoint/2010/main" val="237107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AF923D1B-95AD-4EFC-8EFE-C1B89006CA31}" type="datetimeFigureOut">
              <a:rPr lang="pt-BR" smtClean="0"/>
              <a:t>13/04/2023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8BE70E-ED96-4E43-8529-23395A55743D}" type="slidenum">
              <a:rPr lang="pt-BR" smtClean="0"/>
              <a:t>‹nº›</a:t>
            </a:fld>
            <a:endParaRPr lang="pt-BR"/>
          </a:p>
        </p:txBody>
      </p:sp>
    </p:spTree>
    <p:extLst>
      <p:ext uri="{BB962C8B-B14F-4D97-AF65-F5344CB8AC3E}">
        <p14:creationId xmlns:p14="http://schemas.microsoft.com/office/powerpoint/2010/main" val="149532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AF923D1B-95AD-4EFC-8EFE-C1B89006CA31}" type="datetimeFigureOut">
              <a:rPr lang="pt-BR" smtClean="0"/>
              <a:t>13/04/2023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8BE70E-ED96-4E43-8529-23395A55743D}" type="slidenum">
              <a:rPr lang="pt-BR" smtClean="0"/>
              <a:t>‹nº›</a:t>
            </a:fld>
            <a:endParaRPr lang="pt-BR"/>
          </a:p>
        </p:txBody>
      </p:sp>
    </p:spTree>
    <p:extLst>
      <p:ext uri="{BB962C8B-B14F-4D97-AF65-F5344CB8AC3E}">
        <p14:creationId xmlns:p14="http://schemas.microsoft.com/office/powerpoint/2010/main" val="349661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248F"/>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23D1B-95AD-4EFC-8EFE-C1B89006CA31}" type="datetimeFigureOut">
              <a:rPr lang="pt-BR" smtClean="0"/>
              <a:t>13/04/2023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BE70E-ED96-4E43-8529-23395A55743D}" type="slidenum">
              <a:rPr lang="pt-BR" smtClean="0"/>
              <a:t>‹nº›</a:t>
            </a:fld>
            <a:endParaRPr lang="pt-BR"/>
          </a:p>
        </p:txBody>
      </p:sp>
    </p:spTree>
    <p:extLst>
      <p:ext uri="{BB962C8B-B14F-4D97-AF65-F5344CB8AC3E}">
        <p14:creationId xmlns:p14="http://schemas.microsoft.com/office/powerpoint/2010/main" val="179709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facebook.com/UJSBRASIL/videos/filme-completo-o-jovem-karl-marx/1862146417143781/?locale=pt_B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38275" y="1200150"/>
            <a:ext cx="9334500" cy="4524375"/>
          </a:xfrm>
          <a:solidFill>
            <a:srgbClr val="FFC000"/>
          </a:solidFill>
        </p:spPr>
        <p:txBody>
          <a:bodyPr>
            <a:normAutofit fontScale="90000"/>
          </a:bodyPr>
          <a:lstStyle/>
          <a:p>
            <a:r>
              <a:rPr lang="pt-BR" b="1" dirty="0" smtClean="0"/>
              <a:t/>
            </a:r>
            <a:br>
              <a:rPr lang="pt-BR" b="1" dirty="0" smtClean="0"/>
            </a:br>
            <a:r>
              <a:rPr lang="pt-BR" b="1" dirty="0" smtClean="0">
                <a:latin typeface="Arial Black" panose="020B0A04020102020204" pitchFamily="34" charset="0"/>
              </a:rPr>
              <a:t>Fetichismo da Mercadoria</a:t>
            </a:r>
            <a:br>
              <a:rPr lang="pt-BR" b="1" dirty="0" smtClean="0">
                <a:latin typeface="Arial Black" panose="020B0A04020102020204" pitchFamily="34" charset="0"/>
              </a:rPr>
            </a:br>
            <a:r>
              <a:rPr lang="pt-BR" b="1" dirty="0" smtClean="0">
                <a:latin typeface="Arial Black" panose="020B0A04020102020204" pitchFamily="34" charset="0"/>
              </a:rPr>
              <a:t/>
            </a:r>
            <a:br>
              <a:rPr lang="pt-BR" b="1" dirty="0" smtClean="0">
                <a:latin typeface="Arial Black" panose="020B0A04020102020204" pitchFamily="34" charset="0"/>
              </a:rPr>
            </a:br>
            <a:r>
              <a:rPr lang="pt-BR" sz="3600" b="1" dirty="0" smtClean="0">
                <a:latin typeface="Arial Black" panose="020B0A04020102020204" pitchFamily="34" charset="0"/>
              </a:rPr>
              <a:t>Karl Marx</a:t>
            </a:r>
            <a:r>
              <a:rPr lang="pt-BR" b="1" dirty="0" smtClean="0"/>
              <a:t/>
            </a:r>
            <a:br>
              <a:rPr lang="pt-BR" b="1" dirty="0" smtClean="0"/>
            </a:br>
            <a:endParaRPr lang="pt-BR" b="1" dirty="0"/>
          </a:p>
        </p:txBody>
      </p:sp>
    </p:spTree>
    <p:extLst>
      <p:ext uri="{BB962C8B-B14F-4D97-AF65-F5344CB8AC3E}">
        <p14:creationId xmlns:p14="http://schemas.microsoft.com/office/powerpoint/2010/main" val="316038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3400" y="1857375"/>
            <a:ext cx="11106150" cy="3046988"/>
          </a:xfrm>
          <a:prstGeom prst="rect">
            <a:avLst/>
          </a:prstGeom>
          <a:solidFill>
            <a:srgbClr val="FFC000"/>
          </a:solidFill>
        </p:spPr>
        <p:txBody>
          <a:bodyPr wrap="square" rtlCol="0">
            <a:spAutoFit/>
          </a:bodyPr>
          <a:lstStyle/>
          <a:p>
            <a:pPr algn="ctr"/>
            <a:endParaRPr lang="pt-BR" sz="3200" dirty="0" smtClean="0"/>
          </a:p>
          <a:p>
            <a:pPr algn="ctr"/>
            <a:r>
              <a:rPr lang="pt-BR" sz="3200" dirty="0" smtClean="0"/>
              <a:t>“(...) Todo o misticismo do mundo das mercadorias, toda magia e fantasmagoria que enevoa os produtos de trabalho na base da produção de mercadorias, desaparece, por isso, imediatamente, tão logo nos refugiemos em outras formas de produção”. (p. 73)</a:t>
            </a:r>
          </a:p>
          <a:p>
            <a:pPr algn="ctr"/>
            <a:endParaRPr lang="pt-BR" sz="3200" dirty="0"/>
          </a:p>
        </p:txBody>
      </p:sp>
    </p:spTree>
    <p:extLst>
      <p:ext uri="{BB962C8B-B14F-4D97-AF65-F5344CB8AC3E}">
        <p14:creationId xmlns:p14="http://schemas.microsoft.com/office/powerpoint/2010/main" val="200212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44660" y="419344"/>
            <a:ext cx="10782300" cy="6001643"/>
          </a:xfrm>
          <a:prstGeom prst="rect">
            <a:avLst/>
          </a:prstGeom>
          <a:solidFill>
            <a:srgbClr val="FFC000"/>
          </a:solidFill>
        </p:spPr>
        <p:txBody>
          <a:bodyPr wrap="square" rtlCol="0">
            <a:spAutoFit/>
          </a:bodyPr>
          <a:lstStyle/>
          <a:p>
            <a:pPr algn="ctr"/>
            <a:endParaRPr lang="pt-BR" sz="3200" dirty="0" smtClean="0"/>
          </a:p>
          <a:p>
            <a:pPr algn="ctr"/>
            <a:r>
              <a:rPr lang="pt-BR" sz="3200" dirty="0" smtClean="0"/>
              <a:t>“(...) Aqueles antigos organismos sociais de produção são extraordinariamente mais simples e transparentes que o organismo burguês, mas eles baseiam-se na imaturidade do homem individual, que não se desprendeu do cordão umbilical da ligação natural aos outros do mesmo gênero, ou em relações diretas de domínio e servidão. Eles são condicionados por um baixo nível de desenvolvimento das forças produtivas do trabalho e relações correspondentemente limitadas dos homens dentro do processo material da produção de sua vida, portanto, entre si e com a natureza.” (p. 75)</a:t>
            </a:r>
          </a:p>
          <a:p>
            <a:pPr algn="ctr"/>
            <a:endParaRPr lang="pt-BR" sz="3200" dirty="0"/>
          </a:p>
        </p:txBody>
      </p:sp>
    </p:spTree>
    <p:extLst>
      <p:ext uri="{BB962C8B-B14F-4D97-AF65-F5344CB8AC3E}">
        <p14:creationId xmlns:p14="http://schemas.microsoft.com/office/powerpoint/2010/main" val="234393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71550" y="1946275"/>
            <a:ext cx="10296525" cy="3046988"/>
          </a:xfrm>
          <a:prstGeom prst="rect">
            <a:avLst/>
          </a:prstGeom>
          <a:solidFill>
            <a:srgbClr val="FFC000"/>
          </a:solidFill>
        </p:spPr>
        <p:txBody>
          <a:bodyPr wrap="square" rtlCol="0">
            <a:spAutoFit/>
          </a:bodyPr>
          <a:lstStyle/>
          <a:p>
            <a:pPr algn="ctr"/>
            <a:endParaRPr lang="pt-BR" sz="3200" dirty="0" smtClean="0"/>
          </a:p>
          <a:p>
            <a:pPr algn="ctr"/>
            <a:r>
              <a:rPr lang="pt-BR" sz="3200" dirty="0" smtClean="0"/>
              <a:t>“(...) O reflexo religioso do mundo real somente pode desaparecer quando as circunstâncias cotidianas, da vida prática, representarem para os homens relações transparentes e racionais entre si e com a natureza.” (p. 76)</a:t>
            </a:r>
          </a:p>
          <a:p>
            <a:pPr algn="ctr"/>
            <a:endParaRPr lang="pt-BR" sz="3200" dirty="0"/>
          </a:p>
        </p:txBody>
      </p:sp>
    </p:spTree>
    <p:extLst>
      <p:ext uri="{BB962C8B-B14F-4D97-AF65-F5344CB8AC3E}">
        <p14:creationId xmlns:p14="http://schemas.microsoft.com/office/powerpoint/2010/main" val="227026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19175" y="2628900"/>
            <a:ext cx="10086975" cy="1569660"/>
          </a:xfrm>
          <a:prstGeom prst="rect">
            <a:avLst/>
          </a:prstGeom>
          <a:solidFill>
            <a:srgbClr val="FFC000"/>
          </a:solidFill>
        </p:spPr>
        <p:txBody>
          <a:bodyPr wrap="square" rtlCol="0">
            <a:spAutoFit/>
          </a:bodyPr>
          <a:lstStyle/>
          <a:p>
            <a:pPr algn="ctr"/>
            <a:endParaRPr lang="pt-BR" sz="3200" dirty="0" smtClean="0"/>
          </a:p>
          <a:p>
            <a:pPr algn="ctr"/>
            <a:r>
              <a:rPr lang="pt-BR" sz="3200" dirty="0" smtClean="0"/>
              <a:t>O valor não pode ficar desencarnado.</a:t>
            </a:r>
          </a:p>
          <a:p>
            <a:pPr algn="ctr"/>
            <a:endParaRPr lang="pt-BR" sz="3200" dirty="0"/>
          </a:p>
        </p:txBody>
      </p:sp>
    </p:spTree>
    <p:extLst>
      <p:ext uri="{BB962C8B-B14F-4D97-AF65-F5344CB8AC3E}">
        <p14:creationId xmlns:p14="http://schemas.microsoft.com/office/powerpoint/2010/main" val="2153706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ixaDeTexto 19"/>
          <p:cNvSpPr txBox="1"/>
          <p:nvPr/>
        </p:nvSpPr>
        <p:spPr>
          <a:xfrm>
            <a:off x="872455" y="1516911"/>
            <a:ext cx="4410745" cy="830997"/>
          </a:xfrm>
          <a:prstGeom prst="rect">
            <a:avLst/>
          </a:prstGeom>
          <a:solidFill>
            <a:schemeClr val="accent1"/>
          </a:solidFill>
        </p:spPr>
        <p:txBody>
          <a:bodyPr wrap="square" rtlCol="0">
            <a:spAutoFit/>
          </a:bodyPr>
          <a:lstStyle/>
          <a:p>
            <a:pPr algn="ctr"/>
            <a:r>
              <a:rPr lang="pt-BR" sz="2400" b="1" dirty="0" smtClean="0"/>
              <a:t>TRABALHO NECESSÁRIO</a:t>
            </a:r>
          </a:p>
          <a:p>
            <a:pPr algn="ctr"/>
            <a:r>
              <a:rPr lang="pt-BR" sz="2400" b="1" dirty="0" smtClean="0"/>
              <a:t>5H</a:t>
            </a:r>
            <a:endParaRPr lang="pt-BR" sz="2400" b="1" dirty="0"/>
          </a:p>
        </p:txBody>
      </p:sp>
      <p:sp>
        <p:nvSpPr>
          <p:cNvPr id="21" name="CaixaDeTexto 20"/>
          <p:cNvSpPr txBox="1"/>
          <p:nvPr/>
        </p:nvSpPr>
        <p:spPr>
          <a:xfrm>
            <a:off x="5283200" y="1516911"/>
            <a:ext cx="2657878" cy="830997"/>
          </a:xfrm>
          <a:prstGeom prst="rect">
            <a:avLst/>
          </a:prstGeom>
          <a:solidFill>
            <a:srgbClr val="FF0000"/>
          </a:solidFill>
        </p:spPr>
        <p:txBody>
          <a:bodyPr wrap="square" rtlCol="0">
            <a:spAutoFit/>
          </a:bodyPr>
          <a:lstStyle/>
          <a:p>
            <a:pPr algn="ctr"/>
            <a:r>
              <a:rPr lang="pt-BR" sz="2400" b="1" dirty="0" smtClean="0"/>
              <a:t>T. EXCEDENTE</a:t>
            </a:r>
          </a:p>
          <a:p>
            <a:pPr algn="ctr"/>
            <a:r>
              <a:rPr lang="pt-BR" sz="2400" b="1" dirty="0" smtClean="0"/>
              <a:t>3H</a:t>
            </a:r>
            <a:endParaRPr lang="pt-BR" sz="2400" b="1" dirty="0"/>
          </a:p>
        </p:txBody>
      </p:sp>
      <p:sp>
        <p:nvSpPr>
          <p:cNvPr id="27" name="CaixaDeTexto 26"/>
          <p:cNvSpPr txBox="1"/>
          <p:nvPr/>
        </p:nvSpPr>
        <p:spPr>
          <a:xfrm>
            <a:off x="5283199" y="2752834"/>
            <a:ext cx="4304937" cy="830997"/>
          </a:xfrm>
          <a:prstGeom prst="rect">
            <a:avLst/>
          </a:prstGeom>
          <a:solidFill>
            <a:srgbClr val="FF0000"/>
          </a:solidFill>
        </p:spPr>
        <p:txBody>
          <a:bodyPr wrap="square" rtlCol="0">
            <a:spAutoFit/>
          </a:bodyPr>
          <a:lstStyle/>
          <a:p>
            <a:pPr algn="ctr"/>
            <a:r>
              <a:rPr lang="pt-BR" sz="2400" b="1" dirty="0" smtClean="0"/>
              <a:t>MAIS-VALIA ABSOLUTA</a:t>
            </a:r>
          </a:p>
          <a:p>
            <a:pPr algn="ctr"/>
            <a:r>
              <a:rPr lang="pt-BR" sz="2400" b="1" dirty="0"/>
              <a:t>5</a:t>
            </a:r>
            <a:r>
              <a:rPr lang="pt-BR" sz="2400" b="1" dirty="0" smtClean="0"/>
              <a:t>H</a:t>
            </a:r>
            <a:endParaRPr lang="pt-BR" sz="2400" b="1" dirty="0"/>
          </a:p>
        </p:txBody>
      </p:sp>
      <p:sp>
        <p:nvSpPr>
          <p:cNvPr id="28" name="CaixaDeTexto 27"/>
          <p:cNvSpPr txBox="1"/>
          <p:nvPr/>
        </p:nvSpPr>
        <p:spPr>
          <a:xfrm>
            <a:off x="3446584" y="3948728"/>
            <a:ext cx="4494494" cy="830997"/>
          </a:xfrm>
          <a:prstGeom prst="rect">
            <a:avLst/>
          </a:prstGeom>
          <a:solidFill>
            <a:srgbClr val="FF0000"/>
          </a:solidFill>
        </p:spPr>
        <p:txBody>
          <a:bodyPr wrap="square" rtlCol="0">
            <a:spAutoFit/>
          </a:bodyPr>
          <a:lstStyle/>
          <a:p>
            <a:pPr algn="ctr"/>
            <a:r>
              <a:rPr lang="pt-BR" sz="2400" b="1" dirty="0" smtClean="0"/>
              <a:t>MAIS-VALIA RELATIVA</a:t>
            </a:r>
          </a:p>
          <a:p>
            <a:pPr algn="ctr"/>
            <a:r>
              <a:rPr lang="pt-BR" sz="2400" b="1" dirty="0" smtClean="0"/>
              <a:t>5H</a:t>
            </a:r>
            <a:endParaRPr lang="pt-BR" sz="2400" b="1" dirty="0"/>
          </a:p>
        </p:txBody>
      </p:sp>
      <p:sp>
        <p:nvSpPr>
          <p:cNvPr id="29" name="CaixaDeTexto 28"/>
          <p:cNvSpPr txBox="1"/>
          <p:nvPr/>
        </p:nvSpPr>
        <p:spPr>
          <a:xfrm>
            <a:off x="1125416" y="408916"/>
            <a:ext cx="9909907" cy="523220"/>
          </a:xfrm>
          <a:prstGeom prst="rect">
            <a:avLst/>
          </a:prstGeom>
          <a:solidFill>
            <a:srgbClr val="FFC000"/>
          </a:solidFill>
        </p:spPr>
        <p:txBody>
          <a:bodyPr wrap="square" rtlCol="0">
            <a:spAutoFit/>
          </a:bodyPr>
          <a:lstStyle/>
          <a:p>
            <a:pPr algn="ctr"/>
            <a:r>
              <a:rPr lang="pt-BR" sz="2800" b="1" dirty="0" smtClean="0"/>
              <a:t>JORNADA E EXPLORAÇÃO DO TRABALHO</a:t>
            </a:r>
            <a:endParaRPr lang="pt-BR" b="1" dirty="0"/>
          </a:p>
        </p:txBody>
      </p:sp>
      <p:sp>
        <p:nvSpPr>
          <p:cNvPr id="33" name="CaixaDeTexto 32"/>
          <p:cNvSpPr txBox="1"/>
          <p:nvPr/>
        </p:nvSpPr>
        <p:spPr>
          <a:xfrm>
            <a:off x="872455" y="3948728"/>
            <a:ext cx="2574129" cy="830997"/>
          </a:xfrm>
          <a:prstGeom prst="rect">
            <a:avLst/>
          </a:prstGeom>
          <a:solidFill>
            <a:schemeClr val="accent1"/>
          </a:solidFill>
        </p:spPr>
        <p:txBody>
          <a:bodyPr wrap="square" rtlCol="0">
            <a:spAutoFit/>
          </a:bodyPr>
          <a:lstStyle/>
          <a:p>
            <a:pPr algn="ctr"/>
            <a:r>
              <a:rPr lang="pt-BR" sz="2400" b="1" dirty="0" smtClean="0"/>
              <a:t>T. NECESSÁRIO</a:t>
            </a:r>
          </a:p>
          <a:p>
            <a:pPr algn="ctr"/>
            <a:r>
              <a:rPr lang="pt-BR" sz="2400" b="1" dirty="0" smtClean="0"/>
              <a:t>3H</a:t>
            </a:r>
            <a:endParaRPr lang="pt-BR" sz="2400" b="1" dirty="0"/>
          </a:p>
        </p:txBody>
      </p:sp>
      <p:sp>
        <p:nvSpPr>
          <p:cNvPr id="37" name="CaixaDeTexto 36"/>
          <p:cNvSpPr txBox="1"/>
          <p:nvPr/>
        </p:nvSpPr>
        <p:spPr>
          <a:xfrm>
            <a:off x="872455" y="2748017"/>
            <a:ext cx="4410745" cy="830997"/>
          </a:xfrm>
          <a:prstGeom prst="rect">
            <a:avLst/>
          </a:prstGeom>
          <a:solidFill>
            <a:schemeClr val="accent1"/>
          </a:solidFill>
        </p:spPr>
        <p:txBody>
          <a:bodyPr wrap="square" rtlCol="0">
            <a:spAutoFit/>
          </a:bodyPr>
          <a:lstStyle/>
          <a:p>
            <a:pPr algn="ctr"/>
            <a:r>
              <a:rPr lang="pt-BR" sz="2400" b="1" dirty="0" smtClean="0"/>
              <a:t>TRABALHO NECESSÁRIO</a:t>
            </a:r>
          </a:p>
          <a:p>
            <a:pPr algn="ctr"/>
            <a:r>
              <a:rPr lang="pt-BR" sz="2400" b="1" dirty="0" smtClean="0"/>
              <a:t>5H</a:t>
            </a:r>
            <a:endParaRPr lang="pt-BR" sz="2400" b="1" dirty="0"/>
          </a:p>
        </p:txBody>
      </p:sp>
      <p:sp>
        <p:nvSpPr>
          <p:cNvPr id="38" name="CaixaDeTexto 37"/>
          <p:cNvSpPr txBox="1"/>
          <p:nvPr/>
        </p:nvSpPr>
        <p:spPr>
          <a:xfrm>
            <a:off x="872455" y="5093682"/>
            <a:ext cx="886007" cy="830997"/>
          </a:xfrm>
          <a:prstGeom prst="rect">
            <a:avLst/>
          </a:prstGeom>
          <a:solidFill>
            <a:schemeClr val="accent1"/>
          </a:solidFill>
        </p:spPr>
        <p:txBody>
          <a:bodyPr wrap="square" rtlCol="0">
            <a:spAutoFit/>
          </a:bodyPr>
          <a:lstStyle/>
          <a:p>
            <a:pPr algn="ctr"/>
            <a:r>
              <a:rPr lang="pt-BR" sz="2400" b="1" dirty="0" smtClean="0"/>
              <a:t>T. N.</a:t>
            </a:r>
          </a:p>
          <a:p>
            <a:pPr algn="ctr"/>
            <a:r>
              <a:rPr lang="pt-BR" sz="2400" b="1" dirty="0"/>
              <a:t>1</a:t>
            </a:r>
            <a:r>
              <a:rPr lang="pt-BR" sz="2400" b="1" dirty="0" smtClean="0"/>
              <a:t>H</a:t>
            </a:r>
            <a:endParaRPr lang="pt-BR" sz="2400" b="1" dirty="0"/>
          </a:p>
        </p:txBody>
      </p:sp>
      <p:sp>
        <p:nvSpPr>
          <p:cNvPr id="39" name="CaixaDeTexto 38"/>
          <p:cNvSpPr txBox="1"/>
          <p:nvPr/>
        </p:nvSpPr>
        <p:spPr>
          <a:xfrm>
            <a:off x="1758462" y="5093681"/>
            <a:ext cx="6182616" cy="830997"/>
          </a:xfrm>
          <a:prstGeom prst="rect">
            <a:avLst/>
          </a:prstGeom>
          <a:solidFill>
            <a:srgbClr val="FF0000"/>
          </a:solidFill>
        </p:spPr>
        <p:txBody>
          <a:bodyPr wrap="square" rtlCol="0">
            <a:spAutoFit/>
          </a:bodyPr>
          <a:lstStyle/>
          <a:p>
            <a:pPr algn="ctr"/>
            <a:r>
              <a:rPr lang="pt-BR" sz="2400" b="1" dirty="0" smtClean="0"/>
              <a:t>MAIS-VALIA RELATIVA</a:t>
            </a:r>
          </a:p>
          <a:p>
            <a:pPr algn="ctr"/>
            <a:r>
              <a:rPr lang="pt-BR" sz="2400" b="1" dirty="0"/>
              <a:t>7</a:t>
            </a:r>
            <a:r>
              <a:rPr lang="pt-BR" sz="2400" b="1" dirty="0" smtClean="0"/>
              <a:t>H</a:t>
            </a:r>
            <a:endParaRPr lang="pt-BR" sz="2400" b="1" dirty="0"/>
          </a:p>
        </p:txBody>
      </p:sp>
    </p:spTree>
    <p:extLst>
      <p:ext uri="{BB962C8B-B14F-4D97-AF65-F5344CB8AC3E}">
        <p14:creationId xmlns:p14="http://schemas.microsoft.com/office/powerpoint/2010/main" val="99676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80161" y="644434"/>
            <a:ext cx="9710057" cy="5632311"/>
          </a:xfrm>
          <a:prstGeom prst="rect">
            <a:avLst/>
          </a:prstGeom>
          <a:solidFill>
            <a:srgbClr val="FFC000"/>
          </a:solidFill>
        </p:spPr>
        <p:txBody>
          <a:bodyPr wrap="square" rtlCol="0">
            <a:spAutoFit/>
          </a:bodyPr>
          <a:lstStyle/>
          <a:p>
            <a:pPr>
              <a:lnSpc>
                <a:spcPct val="150000"/>
              </a:lnSpc>
            </a:pPr>
            <a:r>
              <a:rPr lang="pt-BR" sz="2400" b="1" dirty="0" smtClean="0"/>
              <a:t>TRABALHO</a:t>
            </a:r>
          </a:p>
          <a:p>
            <a:pPr>
              <a:lnSpc>
                <a:spcPct val="150000"/>
              </a:lnSpc>
            </a:pPr>
            <a:r>
              <a:rPr lang="pt-BR" sz="2400" dirty="0" smtClean="0"/>
              <a:t>Atividade vital</a:t>
            </a:r>
          </a:p>
          <a:p>
            <a:pPr>
              <a:lnSpc>
                <a:spcPct val="150000"/>
              </a:lnSpc>
            </a:pPr>
            <a:r>
              <a:rPr lang="pt-BR" sz="2400" dirty="0" smtClean="0"/>
              <a:t>Atividade exclusivamente humana</a:t>
            </a:r>
          </a:p>
          <a:p>
            <a:pPr>
              <a:lnSpc>
                <a:spcPct val="150000"/>
              </a:lnSpc>
            </a:pPr>
            <a:r>
              <a:rPr lang="pt-BR" sz="2400" dirty="0" smtClean="0"/>
              <a:t>Objetivação do ser humano</a:t>
            </a:r>
          </a:p>
          <a:p>
            <a:pPr>
              <a:lnSpc>
                <a:spcPct val="150000"/>
              </a:lnSpc>
            </a:pPr>
            <a:r>
              <a:rPr lang="pt-BR" sz="2400" dirty="0" smtClean="0"/>
              <a:t>Efetivação do ser humano</a:t>
            </a:r>
          </a:p>
          <a:p>
            <a:pPr>
              <a:lnSpc>
                <a:spcPct val="150000"/>
              </a:lnSpc>
            </a:pPr>
            <a:r>
              <a:rPr lang="pt-BR" sz="2400" dirty="0" smtClean="0"/>
              <a:t>Trabalho alienado (negação do trabalho / pré-história do trabalho)</a:t>
            </a:r>
          </a:p>
          <a:p>
            <a:pPr>
              <a:lnSpc>
                <a:spcPct val="150000"/>
              </a:lnSpc>
            </a:pPr>
            <a:r>
              <a:rPr lang="pt-BR" sz="2400" dirty="0" smtClean="0"/>
              <a:t>Produção de valor</a:t>
            </a:r>
          </a:p>
          <a:p>
            <a:pPr>
              <a:lnSpc>
                <a:spcPct val="150000"/>
              </a:lnSpc>
            </a:pPr>
            <a:r>
              <a:rPr lang="pt-BR" sz="2400" dirty="0" smtClean="0"/>
              <a:t>Processo de trabalho x Processo de produção</a:t>
            </a:r>
          </a:p>
          <a:p>
            <a:pPr>
              <a:lnSpc>
                <a:spcPct val="150000"/>
              </a:lnSpc>
            </a:pPr>
            <a:r>
              <a:rPr lang="pt-BR" sz="2400" dirty="0" smtClean="0"/>
              <a:t>Maquinaria comanda o trabalho</a:t>
            </a:r>
          </a:p>
          <a:p>
            <a:pPr>
              <a:lnSpc>
                <a:spcPct val="150000"/>
              </a:lnSpc>
            </a:pPr>
            <a:endParaRPr lang="pt-BR" sz="2400" dirty="0"/>
          </a:p>
        </p:txBody>
      </p:sp>
    </p:spTree>
    <p:extLst>
      <p:ext uri="{BB962C8B-B14F-4D97-AF65-F5344CB8AC3E}">
        <p14:creationId xmlns:p14="http://schemas.microsoft.com/office/powerpoint/2010/main" val="398709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88868" y="757646"/>
            <a:ext cx="9762309" cy="5262979"/>
          </a:xfrm>
          <a:prstGeom prst="rect">
            <a:avLst/>
          </a:prstGeom>
          <a:solidFill>
            <a:srgbClr val="FFC000"/>
          </a:solidFill>
        </p:spPr>
        <p:txBody>
          <a:bodyPr wrap="square" rtlCol="0">
            <a:spAutoFit/>
          </a:bodyPr>
          <a:lstStyle/>
          <a:p>
            <a:r>
              <a:rPr lang="pt-BR" sz="2800" dirty="0" smtClean="0"/>
              <a:t>Definição da jornada de trabalho</a:t>
            </a:r>
          </a:p>
          <a:p>
            <a:r>
              <a:rPr lang="pt-BR" sz="2800" dirty="0" smtClean="0"/>
              <a:t>	Duração</a:t>
            </a:r>
          </a:p>
          <a:p>
            <a:r>
              <a:rPr lang="pt-BR" sz="2800" dirty="0"/>
              <a:t>	</a:t>
            </a:r>
            <a:r>
              <a:rPr lang="pt-BR" sz="2800" dirty="0" smtClean="0"/>
              <a:t>Intensidade</a:t>
            </a:r>
            <a:endParaRPr lang="pt-BR" sz="2800" dirty="0"/>
          </a:p>
          <a:p>
            <a:endParaRPr lang="pt-BR" sz="2800" dirty="0" smtClean="0"/>
          </a:p>
          <a:p>
            <a:r>
              <a:rPr lang="pt-BR" sz="2800" dirty="0" smtClean="0"/>
              <a:t>Resistência ao trabalho</a:t>
            </a:r>
          </a:p>
          <a:p>
            <a:endParaRPr lang="pt-BR" sz="2800" dirty="0"/>
          </a:p>
          <a:p>
            <a:r>
              <a:rPr lang="pt-BR" sz="2800" dirty="0" smtClean="0"/>
              <a:t>Maquinaria como capital</a:t>
            </a:r>
          </a:p>
          <a:p>
            <a:endParaRPr lang="pt-BR" sz="2800" dirty="0"/>
          </a:p>
          <a:p>
            <a:r>
              <a:rPr lang="pt-BR" sz="2800" dirty="0" smtClean="0"/>
              <a:t>Transformação do trabalho vivo em trabalho morto</a:t>
            </a:r>
          </a:p>
          <a:p>
            <a:endParaRPr lang="pt-BR" sz="2800" dirty="0"/>
          </a:p>
          <a:p>
            <a:r>
              <a:rPr lang="pt-BR" sz="2800" dirty="0" smtClean="0"/>
              <a:t>Absorção do trabalho pela mercadoria</a:t>
            </a:r>
          </a:p>
          <a:p>
            <a:endParaRPr lang="pt-BR" sz="2800" dirty="0"/>
          </a:p>
        </p:txBody>
      </p:sp>
    </p:spTree>
    <p:extLst>
      <p:ext uri="{BB962C8B-B14F-4D97-AF65-F5344CB8AC3E}">
        <p14:creationId xmlns:p14="http://schemas.microsoft.com/office/powerpoint/2010/main" val="279158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71961576"/>
              </p:ext>
            </p:extLst>
          </p:nvPr>
        </p:nvGraphicFramePr>
        <p:xfrm>
          <a:off x="1378856" y="365760"/>
          <a:ext cx="9585235" cy="6069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ixaDeTexto 5"/>
          <p:cNvSpPr txBox="1"/>
          <p:nvPr/>
        </p:nvSpPr>
        <p:spPr>
          <a:xfrm>
            <a:off x="1863635" y="1271451"/>
            <a:ext cx="1706880" cy="830997"/>
          </a:xfrm>
          <a:prstGeom prst="rect">
            <a:avLst/>
          </a:prstGeom>
          <a:noFill/>
        </p:spPr>
        <p:txBody>
          <a:bodyPr wrap="square" rtlCol="0">
            <a:spAutoFit/>
          </a:bodyPr>
          <a:lstStyle/>
          <a:p>
            <a:r>
              <a:rPr lang="pt-BR" sz="2400" b="1" dirty="0" smtClean="0"/>
              <a:t>Movimento do Capital</a:t>
            </a:r>
            <a:endParaRPr lang="pt-BR" sz="2400" b="1" dirty="0"/>
          </a:p>
        </p:txBody>
      </p:sp>
    </p:spTree>
    <p:extLst>
      <p:ext uri="{BB962C8B-B14F-4D97-AF65-F5344CB8AC3E}">
        <p14:creationId xmlns:p14="http://schemas.microsoft.com/office/powerpoint/2010/main" val="208689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87681" y="627017"/>
            <a:ext cx="11225348" cy="5632311"/>
          </a:xfrm>
          <a:prstGeom prst="rect">
            <a:avLst/>
          </a:prstGeom>
          <a:solidFill>
            <a:srgbClr val="FFC000"/>
          </a:solidFill>
        </p:spPr>
        <p:txBody>
          <a:bodyPr wrap="square" rtlCol="0">
            <a:spAutoFit/>
          </a:bodyPr>
          <a:lstStyle/>
          <a:p>
            <a:r>
              <a:rPr lang="pt-BR" sz="2800" dirty="0" smtClean="0"/>
              <a:t>Manifesto do Partido Comunista - 1847</a:t>
            </a:r>
          </a:p>
          <a:p>
            <a:endParaRPr lang="pt-BR" sz="2800" dirty="0"/>
          </a:p>
          <a:p>
            <a:r>
              <a:rPr lang="pt-BR" sz="2800" dirty="0" smtClean="0"/>
              <a:t>“A burguesia só pode existir com a condição de revolucionar incessantemente os instrumentos de produção, por conseguinte, as relações de produção e, com isso, todas as relações sociais.” (p. 24)</a:t>
            </a:r>
          </a:p>
          <a:p>
            <a:endParaRPr lang="pt-BR" sz="2800" dirty="0"/>
          </a:p>
          <a:p>
            <a:r>
              <a:rPr lang="pt-BR" sz="2800" dirty="0" smtClean="0"/>
              <a:t>“Dissolvem-se todas as relações sociais antigas e cristalizadas, com seu cortejo de concepções e de ideias secularmente veneradas; as relações que as substituem tornam-se antiquadas antes de se ossificar. Tudo o que era sólido e estável se esfuma, tudo o que era sagrado é profanado, e os homens são obrigados finalmente a encarar com serenidade suas condições de existência e suas relações recíprocas.” (p. 24)</a:t>
            </a:r>
            <a:endParaRPr lang="pt-BR" sz="2800" dirty="0"/>
          </a:p>
          <a:p>
            <a:endParaRPr lang="pt-BR" sz="2400" dirty="0"/>
          </a:p>
        </p:txBody>
      </p:sp>
    </p:spTree>
    <p:extLst>
      <p:ext uri="{BB962C8B-B14F-4D97-AF65-F5344CB8AC3E}">
        <p14:creationId xmlns:p14="http://schemas.microsoft.com/office/powerpoint/2010/main" val="412793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64880" y="368328"/>
            <a:ext cx="10894647" cy="6109365"/>
          </a:xfrm>
          <a:prstGeom prst="rect">
            <a:avLst/>
          </a:prstGeom>
          <a:solidFill>
            <a:srgbClr val="FFC000"/>
          </a:solidFill>
        </p:spPr>
        <p:txBody>
          <a:bodyPr wrap="square" rtlCol="0">
            <a:spAutoFit/>
          </a:bodyPr>
          <a:lstStyle/>
          <a:p>
            <a:pPr algn="ctr">
              <a:spcBef>
                <a:spcPts val="600"/>
              </a:spcBef>
            </a:pPr>
            <a:r>
              <a:rPr lang="pt-BR" sz="2800" b="1" dirty="0" smtClean="0"/>
              <a:t>Mercadoria</a:t>
            </a:r>
          </a:p>
          <a:p>
            <a:pPr algn="ctr">
              <a:spcBef>
                <a:spcPts val="600"/>
              </a:spcBef>
            </a:pPr>
            <a:r>
              <a:rPr lang="pt-BR" sz="2800" b="1" dirty="0" smtClean="0"/>
              <a:t>Fetichismo da Mercadoria</a:t>
            </a:r>
          </a:p>
          <a:p>
            <a:pPr algn="ctr">
              <a:spcBef>
                <a:spcPts val="600"/>
              </a:spcBef>
            </a:pPr>
            <a:r>
              <a:rPr lang="pt-BR" sz="2800" b="1" dirty="0" smtClean="0"/>
              <a:t>Valor de uso</a:t>
            </a:r>
          </a:p>
          <a:p>
            <a:pPr algn="ctr">
              <a:spcBef>
                <a:spcPts val="600"/>
              </a:spcBef>
            </a:pPr>
            <a:r>
              <a:rPr lang="pt-BR" sz="2800" b="1" dirty="0" smtClean="0"/>
              <a:t>Valor de troca</a:t>
            </a:r>
          </a:p>
          <a:p>
            <a:pPr algn="ctr">
              <a:spcBef>
                <a:spcPts val="600"/>
              </a:spcBef>
            </a:pPr>
            <a:r>
              <a:rPr lang="pt-BR" sz="2800" b="1" dirty="0" smtClean="0"/>
              <a:t>Trabalho</a:t>
            </a:r>
          </a:p>
          <a:p>
            <a:pPr algn="ctr">
              <a:spcBef>
                <a:spcPts val="600"/>
              </a:spcBef>
            </a:pPr>
            <a:r>
              <a:rPr lang="pt-BR" sz="2800" b="1" dirty="0" smtClean="0"/>
              <a:t>Jornada de trabalho</a:t>
            </a:r>
          </a:p>
          <a:p>
            <a:pPr algn="ctr">
              <a:spcBef>
                <a:spcPts val="600"/>
              </a:spcBef>
            </a:pPr>
            <a:r>
              <a:rPr lang="pt-BR" sz="2800" b="1" dirty="0" smtClean="0"/>
              <a:t>Força de trabalho</a:t>
            </a:r>
          </a:p>
          <a:p>
            <a:pPr algn="ctr">
              <a:spcBef>
                <a:spcPts val="600"/>
              </a:spcBef>
            </a:pPr>
            <a:r>
              <a:rPr lang="pt-BR" sz="2800" b="1" dirty="0" smtClean="0"/>
              <a:t>Trabalho necessário</a:t>
            </a:r>
          </a:p>
          <a:p>
            <a:pPr algn="ctr">
              <a:spcBef>
                <a:spcPts val="600"/>
              </a:spcBef>
            </a:pPr>
            <a:r>
              <a:rPr lang="pt-BR" sz="2800" b="1" dirty="0" smtClean="0"/>
              <a:t>Trabalho excedente</a:t>
            </a:r>
          </a:p>
          <a:p>
            <a:pPr algn="ctr">
              <a:spcBef>
                <a:spcPts val="600"/>
              </a:spcBef>
            </a:pPr>
            <a:r>
              <a:rPr lang="pt-BR" sz="2800" b="1" dirty="0" smtClean="0"/>
              <a:t>Trabalho vivo</a:t>
            </a:r>
          </a:p>
          <a:p>
            <a:pPr algn="ctr">
              <a:spcBef>
                <a:spcPts val="600"/>
              </a:spcBef>
            </a:pPr>
            <a:r>
              <a:rPr lang="pt-BR" sz="2800" b="1" dirty="0" smtClean="0"/>
              <a:t>Trabalho morto</a:t>
            </a:r>
          </a:p>
          <a:p>
            <a:pPr algn="ctr">
              <a:spcBef>
                <a:spcPts val="600"/>
              </a:spcBef>
            </a:pPr>
            <a:r>
              <a:rPr lang="pt-BR" sz="2800" b="1" dirty="0" smtClean="0"/>
              <a:t>Mais-valia</a:t>
            </a:r>
          </a:p>
        </p:txBody>
      </p:sp>
    </p:spTree>
    <p:extLst>
      <p:ext uri="{BB962C8B-B14F-4D97-AF65-F5344CB8AC3E}">
        <p14:creationId xmlns:p14="http://schemas.microsoft.com/office/powerpoint/2010/main" val="359472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oitempo publica nova biografia de Karl Marx – Rascun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152" y="281278"/>
            <a:ext cx="8332121" cy="555746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001153" y="6090407"/>
            <a:ext cx="8332120" cy="461665"/>
          </a:xfrm>
          <a:prstGeom prst="rect">
            <a:avLst/>
          </a:prstGeom>
          <a:solidFill>
            <a:srgbClr val="FFC000"/>
          </a:solidFill>
        </p:spPr>
        <p:txBody>
          <a:bodyPr wrap="square" rtlCol="0">
            <a:spAutoFit/>
          </a:bodyPr>
          <a:lstStyle/>
          <a:p>
            <a:pPr algn="ctr"/>
            <a:r>
              <a:rPr lang="pt-BR" sz="2400" b="1" cap="all" dirty="0" smtClean="0"/>
              <a:t>Karl Marx </a:t>
            </a:r>
            <a:r>
              <a:rPr lang="pt-BR" sz="2400" b="1" dirty="0" smtClean="0"/>
              <a:t>(1818 – 1883)</a:t>
            </a:r>
            <a:endParaRPr lang="pt-BR" sz="2400" b="1" dirty="0"/>
          </a:p>
        </p:txBody>
      </p:sp>
    </p:spTree>
    <p:extLst>
      <p:ext uri="{BB962C8B-B14F-4D97-AF65-F5344CB8AC3E}">
        <p14:creationId xmlns:p14="http://schemas.microsoft.com/office/powerpoint/2010/main" val="42249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77015" y="358809"/>
            <a:ext cx="9932565" cy="6186309"/>
          </a:xfrm>
          <a:prstGeom prst="rect">
            <a:avLst/>
          </a:prstGeom>
          <a:solidFill>
            <a:srgbClr val="FFC000"/>
          </a:solidFill>
        </p:spPr>
        <p:txBody>
          <a:bodyPr wrap="square" rtlCol="0">
            <a:spAutoFit/>
          </a:bodyPr>
          <a:lstStyle/>
          <a:p>
            <a:pPr algn="ctr">
              <a:spcBef>
                <a:spcPts val="1800"/>
              </a:spcBef>
            </a:pPr>
            <a:r>
              <a:rPr lang="pt-BR" sz="2800" b="1" dirty="0" smtClean="0"/>
              <a:t>Alienação</a:t>
            </a:r>
          </a:p>
          <a:p>
            <a:pPr algn="ctr">
              <a:spcBef>
                <a:spcPts val="1800"/>
              </a:spcBef>
            </a:pPr>
            <a:r>
              <a:rPr lang="pt-BR" sz="2800" b="1" dirty="0" smtClean="0"/>
              <a:t>Ineficiência</a:t>
            </a:r>
          </a:p>
          <a:p>
            <a:pPr algn="ctr">
              <a:spcBef>
                <a:spcPts val="1800"/>
              </a:spcBef>
            </a:pPr>
            <a:r>
              <a:rPr lang="pt-BR" sz="2800" b="1" dirty="0" smtClean="0"/>
              <a:t>Exploração </a:t>
            </a:r>
            <a:r>
              <a:rPr lang="pt-BR" sz="2800" b="1" dirty="0"/>
              <a:t>do </a:t>
            </a:r>
            <a:r>
              <a:rPr lang="pt-BR" sz="2800" b="1" dirty="0" smtClean="0"/>
              <a:t>trabalho</a:t>
            </a:r>
          </a:p>
          <a:p>
            <a:pPr algn="ctr">
              <a:spcBef>
                <a:spcPts val="1800"/>
              </a:spcBef>
            </a:pPr>
            <a:r>
              <a:rPr lang="pt-BR" sz="2800" b="1" dirty="0" smtClean="0"/>
              <a:t>Pré-história</a:t>
            </a:r>
          </a:p>
          <a:p>
            <a:pPr algn="ctr">
              <a:spcBef>
                <a:spcPts val="1800"/>
              </a:spcBef>
            </a:pPr>
            <a:r>
              <a:rPr lang="pt-BR" sz="2800" b="1" dirty="0" smtClean="0"/>
              <a:t>Sujeitos históricos</a:t>
            </a:r>
          </a:p>
          <a:p>
            <a:pPr algn="ctr">
              <a:spcBef>
                <a:spcPts val="1800"/>
              </a:spcBef>
            </a:pPr>
            <a:r>
              <a:rPr lang="pt-BR" sz="2800" b="1" dirty="0" smtClean="0"/>
              <a:t>Capital </a:t>
            </a:r>
            <a:r>
              <a:rPr lang="pt-BR" sz="2800" b="1" dirty="0"/>
              <a:t>como sujeito histórico</a:t>
            </a:r>
          </a:p>
          <a:p>
            <a:pPr algn="ctr">
              <a:spcBef>
                <a:spcPts val="1800"/>
              </a:spcBef>
            </a:pPr>
            <a:r>
              <a:rPr lang="pt-BR" sz="2800" b="1" dirty="0" smtClean="0"/>
              <a:t>Negação da humanidade</a:t>
            </a:r>
          </a:p>
          <a:p>
            <a:pPr algn="ctr">
              <a:spcBef>
                <a:spcPts val="1800"/>
              </a:spcBef>
            </a:pPr>
            <a:r>
              <a:rPr lang="pt-BR" sz="2800" b="1" dirty="0" smtClean="0"/>
              <a:t>Luta de classes</a:t>
            </a:r>
          </a:p>
          <a:p>
            <a:pPr algn="ctr">
              <a:spcBef>
                <a:spcPts val="1800"/>
              </a:spcBef>
            </a:pPr>
            <a:r>
              <a:rPr lang="pt-BR" sz="2800" b="1" dirty="0" smtClean="0"/>
              <a:t>Revolução</a:t>
            </a:r>
            <a:endParaRPr lang="pt-BR" sz="2800" b="1" dirty="0"/>
          </a:p>
          <a:p>
            <a:pPr algn="ctr"/>
            <a:endParaRPr lang="pt-BR" sz="2400" b="1" dirty="0"/>
          </a:p>
        </p:txBody>
      </p:sp>
    </p:spTree>
    <p:extLst>
      <p:ext uri="{BB962C8B-B14F-4D97-AF65-F5344CB8AC3E}">
        <p14:creationId xmlns:p14="http://schemas.microsoft.com/office/powerpoint/2010/main" val="39209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44910" y="5847127"/>
            <a:ext cx="8925886" cy="923330"/>
          </a:xfrm>
          <a:prstGeom prst="rect">
            <a:avLst/>
          </a:prstGeom>
          <a:solidFill>
            <a:srgbClr val="FFC000"/>
          </a:solidFill>
        </p:spPr>
        <p:txBody>
          <a:bodyPr wrap="square" rtlCol="0">
            <a:spAutoFit/>
          </a:bodyPr>
          <a:lstStyle/>
          <a:p>
            <a:r>
              <a:rPr lang="pt-BR" dirty="0">
                <a:hlinkClick r:id="rId2"/>
              </a:rPr>
              <a:t>https://www.facebook.com/UJSBRASIL/videos/filme-completo-o-jovem-karl-marx/1862146417143781/?</a:t>
            </a:r>
            <a:r>
              <a:rPr lang="pt-BR" dirty="0" smtClean="0">
                <a:hlinkClick r:id="rId2"/>
              </a:rPr>
              <a:t>locale=pt_BR</a:t>
            </a:r>
            <a:r>
              <a:rPr lang="pt-BR" dirty="0" smtClean="0"/>
              <a:t> </a:t>
            </a:r>
          </a:p>
          <a:p>
            <a:endParaRPr lang="pt-BR" dirty="0"/>
          </a:p>
        </p:txBody>
      </p:sp>
      <p:pic>
        <p:nvPicPr>
          <p:cNvPr id="1026" name="Picture 2" descr="Verdades e mitos sobre o filme “O jovem Karl Marx”, de Raoul Peck – Blog da  Boitem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890" y="168321"/>
            <a:ext cx="5585925" cy="55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50628" y="1342238"/>
            <a:ext cx="9420836" cy="4339650"/>
          </a:xfrm>
          <a:prstGeom prst="rect">
            <a:avLst/>
          </a:prstGeom>
          <a:solidFill>
            <a:srgbClr val="FFC000"/>
          </a:solidFill>
        </p:spPr>
        <p:txBody>
          <a:bodyPr wrap="square" rtlCol="0">
            <a:spAutoFit/>
          </a:bodyPr>
          <a:lstStyle/>
          <a:p>
            <a:pPr algn="ctr">
              <a:lnSpc>
                <a:spcPct val="150000"/>
              </a:lnSpc>
            </a:pPr>
            <a:endParaRPr lang="pt-BR" sz="2800" b="1" dirty="0" smtClean="0"/>
          </a:p>
          <a:p>
            <a:pPr algn="ctr">
              <a:lnSpc>
                <a:spcPct val="150000"/>
              </a:lnSpc>
            </a:pPr>
            <a:r>
              <a:rPr lang="pt-BR" sz="3200" b="1" dirty="0" smtClean="0"/>
              <a:t>Três Fontes</a:t>
            </a:r>
          </a:p>
          <a:p>
            <a:pPr algn="ctr">
              <a:lnSpc>
                <a:spcPct val="150000"/>
              </a:lnSpc>
            </a:pPr>
            <a:r>
              <a:rPr lang="pt-BR" sz="3200" dirty="0" smtClean="0"/>
              <a:t>Filosofia alemã</a:t>
            </a:r>
          </a:p>
          <a:p>
            <a:pPr algn="ctr">
              <a:lnSpc>
                <a:spcPct val="150000"/>
              </a:lnSpc>
            </a:pPr>
            <a:r>
              <a:rPr lang="pt-BR" sz="3200" dirty="0" smtClean="0"/>
              <a:t>Economia inglesa</a:t>
            </a:r>
          </a:p>
          <a:p>
            <a:pPr algn="ctr">
              <a:lnSpc>
                <a:spcPct val="150000"/>
              </a:lnSpc>
            </a:pPr>
            <a:r>
              <a:rPr lang="pt-BR" sz="3200" dirty="0" smtClean="0"/>
              <a:t>Socialismo francês</a:t>
            </a:r>
          </a:p>
          <a:p>
            <a:pPr algn="ctr">
              <a:lnSpc>
                <a:spcPct val="150000"/>
              </a:lnSpc>
            </a:pPr>
            <a:endParaRPr lang="pt-BR" sz="2800" dirty="0"/>
          </a:p>
        </p:txBody>
      </p:sp>
    </p:spTree>
    <p:extLst>
      <p:ext uri="{BB962C8B-B14F-4D97-AF65-F5344CB8AC3E}">
        <p14:creationId xmlns:p14="http://schemas.microsoft.com/office/powerpoint/2010/main" val="58944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33757" y="1218960"/>
            <a:ext cx="10702835" cy="4524315"/>
          </a:xfrm>
          <a:prstGeom prst="rect">
            <a:avLst/>
          </a:prstGeom>
          <a:solidFill>
            <a:srgbClr val="FFC000"/>
          </a:solidFill>
        </p:spPr>
        <p:txBody>
          <a:bodyPr wrap="square" rtlCol="0">
            <a:spAutoFit/>
          </a:bodyPr>
          <a:lstStyle/>
          <a:p>
            <a:pPr algn="ctr"/>
            <a:endParaRPr lang="pt-BR" sz="3200" b="1" dirty="0" smtClean="0"/>
          </a:p>
          <a:p>
            <a:pPr algn="ctr"/>
            <a:r>
              <a:rPr lang="pt-BR" sz="3200" b="1" dirty="0" smtClean="0"/>
              <a:t>Fetichismo</a:t>
            </a:r>
            <a:r>
              <a:rPr lang="pt-BR" sz="3200" dirty="0" smtClean="0"/>
              <a:t> </a:t>
            </a:r>
          </a:p>
          <a:p>
            <a:pPr algn="ctr"/>
            <a:r>
              <a:rPr lang="pt-BR" sz="3200" dirty="0" smtClean="0"/>
              <a:t>(</a:t>
            </a:r>
            <a:r>
              <a:rPr lang="pt-BR" sz="3200" dirty="0"/>
              <a:t>D</a:t>
            </a:r>
            <a:r>
              <a:rPr lang="pt-BR" sz="3200" dirty="0" smtClean="0"/>
              <a:t>icionário Aurélio)</a:t>
            </a:r>
          </a:p>
          <a:p>
            <a:endParaRPr lang="pt-BR" sz="3200" dirty="0"/>
          </a:p>
          <a:p>
            <a:pPr marL="514350" indent="-514350">
              <a:buAutoNum type="arabicPeriod"/>
            </a:pPr>
            <a:r>
              <a:rPr lang="pt-BR" sz="3200" dirty="0" smtClean="0"/>
              <a:t>Adoração ou culto de fetiches</a:t>
            </a:r>
          </a:p>
          <a:p>
            <a:pPr marL="514350" indent="-514350">
              <a:buAutoNum type="arabicPeriod"/>
            </a:pPr>
            <a:r>
              <a:rPr lang="pt-BR" sz="3200" dirty="0" smtClean="0"/>
              <a:t>Culto de objetos materiais considerados como a encarnação de um espírito ou em ligação com ele, e possuidores de virtude mágica</a:t>
            </a:r>
          </a:p>
          <a:p>
            <a:pPr marL="514350" indent="-514350">
              <a:buAutoNum type="arabicPeriod"/>
            </a:pPr>
            <a:endParaRPr lang="pt-BR" sz="3200" dirty="0"/>
          </a:p>
        </p:txBody>
      </p:sp>
    </p:spTree>
    <p:extLst>
      <p:ext uri="{BB962C8B-B14F-4D97-AF65-F5344CB8AC3E}">
        <p14:creationId xmlns:p14="http://schemas.microsoft.com/office/powerpoint/2010/main" val="389119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96091" y="1872344"/>
            <a:ext cx="11660777" cy="3046988"/>
          </a:xfrm>
          <a:prstGeom prst="rect">
            <a:avLst/>
          </a:prstGeom>
          <a:solidFill>
            <a:srgbClr val="FFC000"/>
          </a:solidFill>
        </p:spPr>
        <p:txBody>
          <a:bodyPr wrap="square" rtlCol="0">
            <a:spAutoFit/>
          </a:bodyPr>
          <a:lstStyle/>
          <a:p>
            <a:endParaRPr lang="pt-BR" sz="3200" dirty="0" smtClean="0"/>
          </a:p>
          <a:p>
            <a:pPr algn="ctr"/>
            <a:r>
              <a:rPr lang="pt-BR" sz="3200" dirty="0" smtClean="0"/>
              <a:t>“A riqueza das sociedades em que domina o modo de produção capitalista aparece como uma ‘imensa coleção de mercadorias’, e a mercadoria individual como sua forma elementar. Nossa investigação começa, portanto, com a análise da mercadoria”. (p. 45)</a:t>
            </a:r>
          </a:p>
          <a:p>
            <a:endParaRPr lang="pt-BR" sz="3200" dirty="0"/>
          </a:p>
        </p:txBody>
      </p:sp>
    </p:spTree>
    <p:extLst>
      <p:ext uri="{BB962C8B-B14F-4D97-AF65-F5344CB8AC3E}">
        <p14:creationId xmlns:p14="http://schemas.microsoft.com/office/powerpoint/2010/main" val="374323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18011" y="1062446"/>
            <a:ext cx="11329852" cy="1569660"/>
          </a:xfrm>
          <a:prstGeom prst="rect">
            <a:avLst/>
          </a:prstGeom>
          <a:solidFill>
            <a:srgbClr val="FFC000"/>
          </a:solidFill>
        </p:spPr>
        <p:txBody>
          <a:bodyPr wrap="square" rtlCol="0">
            <a:spAutoFit/>
          </a:bodyPr>
          <a:lstStyle/>
          <a:p>
            <a:r>
              <a:rPr lang="pt-BR" sz="3200" b="1" dirty="0" smtClean="0"/>
              <a:t>Valor de uso </a:t>
            </a:r>
            <a:r>
              <a:rPr lang="pt-BR" sz="3200" dirty="0" smtClean="0"/>
              <a:t>(trabalho útil)</a:t>
            </a:r>
          </a:p>
          <a:p>
            <a:r>
              <a:rPr lang="pt-BR" sz="3200" dirty="0" smtClean="0"/>
              <a:t>“(...) O corpo da mercadoria mesmo, como ferro, trigo, diamante etc. é, portanto, um valor de uso ou bem.” (p.46)</a:t>
            </a:r>
            <a:endParaRPr lang="pt-BR" sz="3200" dirty="0"/>
          </a:p>
        </p:txBody>
      </p:sp>
      <p:sp>
        <p:nvSpPr>
          <p:cNvPr id="3" name="CaixaDeTexto 2"/>
          <p:cNvSpPr txBox="1"/>
          <p:nvPr/>
        </p:nvSpPr>
        <p:spPr>
          <a:xfrm>
            <a:off x="418011" y="3352799"/>
            <a:ext cx="11329852" cy="2554545"/>
          </a:xfrm>
          <a:prstGeom prst="rect">
            <a:avLst/>
          </a:prstGeom>
          <a:solidFill>
            <a:srgbClr val="FFC000"/>
          </a:solidFill>
        </p:spPr>
        <p:txBody>
          <a:bodyPr wrap="square" rtlCol="0">
            <a:spAutoFit/>
          </a:bodyPr>
          <a:lstStyle/>
          <a:p>
            <a:r>
              <a:rPr lang="pt-BR" sz="3200" b="1" dirty="0" smtClean="0"/>
              <a:t>Valor </a:t>
            </a:r>
            <a:r>
              <a:rPr lang="pt-BR" sz="3200" dirty="0" smtClean="0"/>
              <a:t>(trabalho abstrato)</a:t>
            </a:r>
          </a:p>
          <a:p>
            <a:r>
              <a:rPr lang="pt-BR" sz="3200" dirty="0" smtClean="0"/>
              <a:t>“O valor de troca aparece, de início, como a relação quantitativa, a proporção na qual valores de uso de uma espécie se trocam contra valores de uso de outra espécie, uma relação que muda constantemente no tempo e no espaço.” (p.46)</a:t>
            </a:r>
            <a:endParaRPr lang="pt-BR" sz="3200" dirty="0"/>
          </a:p>
        </p:txBody>
      </p:sp>
    </p:spTree>
    <p:extLst>
      <p:ext uri="{BB962C8B-B14F-4D97-AF65-F5344CB8AC3E}">
        <p14:creationId xmlns:p14="http://schemas.microsoft.com/office/powerpoint/2010/main" val="205357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19075" y="695325"/>
            <a:ext cx="11763376" cy="5509200"/>
          </a:xfrm>
          <a:prstGeom prst="rect">
            <a:avLst/>
          </a:prstGeom>
          <a:solidFill>
            <a:srgbClr val="FFC000"/>
          </a:solidFill>
        </p:spPr>
        <p:txBody>
          <a:bodyPr wrap="square" rtlCol="0">
            <a:spAutoFit/>
          </a:bodyPr>
          <a:lstStyle/>
          <a:p>
            <a:pPr algn="just"/>
            <a:r>
              <a:rPr lang="pt-BR" sz="3200" dirty="0" smtClean="0"/>
              <a:t>“(...) Como os produtores somente entram em contato social mediante a troca de seus produtos de trabalho, as características especificamente sociais de seus trabalhos privados só aparecem dentro dessa troca. Em outras palavras, os trabalhos privados só atuam, de fato, como membros do trabalho social total por meio das relações que a troca estabelece entre os produtos do trabalho e, por meio dos mesmos, entre os produtores. Por isso, aos últimos aparecem as relações sociais entre seus trabalhos privados como o que são, isto é, não como relações diretamente sociais entre pessoas em seus próprios trabalhos, senão como relações reificadas entre as pessoas e relações sociais entre as coisas.” (p. 71)</a:t>
            </a:r>
            <a:endParaRPr lang="pt-BR" sz="3200" dirty="0"/>
          </a:p>
        </p:txBody>
      </p:sp>
    </p:spTree>
    <p:extLst>
      <p:ext uri="{BB962C8B-B14F-4D97-AF65-F5344CB8AC3E}">
        <p14:creationId xmlns:p14="http://schemas.microsoft.com/office/powerpoint/2010/main" val="1705092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242886" y="711983"/>
            <a:ext cx="2828925" cy="21431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rPr>
              <a:t>Produtor A</a:t>
            </a:r>
          </a:p>
          <a:p>
            <a:pPr algn="ctr"/>
            <a:r>
              <a:rPr lang="pt-BR" sz="2400" b="1" dirty="0" smtClean="0">
                <a:solidFill>
                  <a:schemeClr val="tx1"/>
                </a:solidFill>
              </a:rPr>
              <a:t>Trabalho A</a:t>
            </a:r>
          </a:p>
          <a:p>
            <a:pPr algn="ctr"/>
            <a:r>
              <a:rPr lang="pt-BR" sz="2400" b="1" dirty="0" smtClean="0">
                <a:solidFill>
                  <a:schemeClr val="tx1"/>
                </a:solidFill>
              </a:rPr>
              <a:t>Mercadoria A</a:t>
            </a:r>
            <a:endParaRPr lang="pt-BR" sz="2400" b="1" dirty="0">
              <a:solidFill>
                <a:schemeClr val="tx1"/>
              </a:solidFill>
            </a:endParaRPr>
          </a:p>
        </p:txBody>
      </p:sp>
      <p:sp>
        <p:nvSpPr>
          <p:cNvPr id="3" name="Losango 2"/>
          <p:cNvSpPr/>
          <p:nvPr/>
        </p:nvSpPr>
        <p:spPr>
          <a:xfrm>
            <a:off x="8315325" y="771515"/>
            <a:ext cx="3876675" cy="2024063"/>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rPr>
              <a:t>Produtor B</a:t>
            </a:r>
          </a:p>
          <a:p>
            <a:pPr algn="ctr"/>
            <a:r>
              <a:rPr lang="pt-BR" sz="2400" b="1" dirty="0" smtClean="0">
                <a:solidFill>
                  <a:schemeClr val="tx1"/>
                </a:solidFill>
              </a:rPr>
              <a:t>Trabalho B</a:t>
            </a:r>
          </a:p>
          <a:p>
            <a:pPr algn="ctr"/>
            <a:r>
              <a:rPr lang="pt-BR" sz="2400" b="1" dirty="0" smtClean="0">
                <a:solidFill>
                  <a:schemeClr val="tx1"/>
                </a:solidFill>
              </a:rPr>
              <a:t>Mercadoria B</a:t>
            </a:r>
            <a:endParaRPr lang="pt-BR" sz="2400" b="1" dirty="0">
              <a:solidFill>
                <a:schemeClr val="tx1"/>
              </a:solidFill>
            </a:endParaRPr>
          </a:p>
        </p:txBody>
      </p:sp>
      <p:sp>
        <p:nvSpPr>
          <p:cNvPr id="4" name="Retângulo 3"/>
          <p:cNvSpPr/>
          <p:nvPr/>
        </p:nvSpPr>
        <p:spPr>
          <a:xfrm>
            <a:off x="242886" y="3981448"/>
            <a:ext cx="2762250" cy="15430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rPr>
              <a:t>Produtor C</a:t>
            </a:r>
          </a:p>
          <a:p>
            <a:pPr algn="ctr"/>
            <a:r>
              <a:rPr lang="pt-BR" sz="2400" b="1" dirty="0" smtClean="0">
                <a:solidFill>
                  <a:schemeClr val="tx1"/>
                </a:solidFill>
              </a:rPr>
              <a:t>Trabalho C</a:t>
            </a:r>
          </a:p>
          <a:p>
            <a:pPr algn="ctr"/>
            <a:r>
              <a:rPr lang="pt-BR" sz="2400" b="1" dirty="0" smtClean="0">
                <a:solidFill>
                  <a:schemeClr val="tx1"/>
                </a:solidFill>
              </a:rPr>
              <a:t>Mercadoria C</a:t>
            </a:r>
            <a:endParaRPr lang="pt-BR" sz="2400" b="1" dirty="0">
              <a:solidFill>
                <a:schemeClr val="tx1"/>
              </a:solidFill>
            </a:endParaRPr>
          </a:p>
        </p:txBody>
      </p:sp>
      <p:sp>
        <p:nvSpPr>
          <p:cNvPr id="6" name="Placa 5"/>
          <p:cNvSpPr/>
          <p:nvPr/>
        </p:nvSpPr>
        <p:spPr>
          <a:xfrm>
            <a:off x="8939212" y="3767136"/>
            <a:ext cx="2628900" cy="1971675"/>
          </a:xfrm>
          <a:prstGeom prst="plaqu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rPr>
              <a:t>Produtor D</a:t>
            </a:r>
          </a:p>
          <a:p>
            <a:pPr algn="ctr"/>
            <a:r>
              <a:rPr lang="pt-BR" sz="2400" b="1" dirty="0" smtClean="0">
                <a:solidFill>
                  <a:schemeClr val="tx1"/>
                </a:solidFill>
              </a:rPr>
              <a:t>Trabalho D</a:t>
            </a:r>
          </a:p>
          <a:p>
            <a:pPr algn="ctr"/>
            <a:r>
              <a:rPr lang="pt-BR" sz="2400" b="1" dirty="0" smtClean="0">
                <a:solidFill>
                  <a:schemeClr val="tx1"/>
                </a:solidFill>
              </a:rPr>
              <a:t>Mercadoria D</a:t>
            </a:r>
            <a:endParaRPr lang="pt-BR" sz="2400" b="1" dirty="0">
              <a:solidFill>
                <a:schemeClr val="tx1"/>
              </a:solidFill>
            </a:endParaRPr>
          </a:p>
        </p:txBody>
      </p:sp>
      <p:sp>
        <p:nvSpPr>
          <p:cNvPr id="8" name="Fluxograma: Terminação 7"/>
          <p:cNvSpPr/>
          <p:nvPr/>
        </p:nvSpPr>
        <p:spPr>
          <a:xfrm>
            <a:off x="3071811" y="771516"/>
            <a:ext cx="5310188" cy="4967295"/>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rPr>
              <a:t>Troca (mercadorias)</a:t>
            </a:r>
          </a:p>
          <a:p>
            <a:pPr algn="ctr"/>
            <a:r>
              <a:rPr lang="pt-BR" sz="2400" b="1" dirty="0" smtClean="0">
                <a:solidFill>
                  <a:schemeClr val="tx1"/>
                </a:solidFill>
              </a:rPr>
              <a:t>X mercadoria A = Y mercadoria B</a:t>
            </a:r>
          </a:p>
          <a:p>
            <a:pPr algn="ctr"/>
            <a:r>
              <a:rPr lang="pt-BR" sz="2400" b="1" dirty="0" smtClean="0">
                <a:solidFill>
                  <a:schemeClr val="tx1"/>
                </a:solidFill>
              </a:rPr>
              <a:t>X mercadoria A = Z mercadoria C</a:t>
            </a:r>
          </a:p>
          <a:p>
            <a:pPr algn="ctr"/>
            <a:r>
              <a:rPr lang="pt-BR" sz="2400" b="1" dirty="0" smtClean="0">
                <a:solidFill>
                  <a:schemeClr val="tx1"/>
                </a:solidFill>
              </a:rPr>
              <a:t>X mercadoria A = K mercadoria D</a:t>
            </a:r>
          </a:p>
          <a:p>
            <a:pPr algn="ctr"/>
            <a:r>
              <a:rPr lang="pt-BR" sz="2400" b="1" dirty="0" smtClean="0">
                <a:solidFill>
                  <a:schemeClr val="tx1"/>
                </a:solidFill>
              </a:rPr>
              <a:t>Y mercadoria B = Z mercadoria C</a:t>
            </a:r>
          </a:p>
          <a:p>
            <a:pPr algn="ctr"/>
            <a:r>
              <a:rPr lang="pt-BR" sz="2400" b="1" dirty="0" smtClean="0">
                <a:solidFill>
                  <a:schemeClr val="tx1"/>
                </a:solidFill>
              </a:rPr>
              <a:t>Y mercadoria B = K mercadoria D</a:t>
            </a:r>
          </a:p>
          <a:p>
            <a:pPr algn="ctr"/>
            <a:r>
              <a:rPr lang="pt-BR" sz="2400" b="1" dirty="0" smtClean="0">
                <a:solidFill>
                  <a:schemeClr val="tx1"/>
                </a:solidFill>
              </a:rPr>
              <a:t>Z mercadoria C = K mercadoria D</a:t>
            </a:r>
          </a:p>
          <a:p>
            <a:pPr algn="ctr"/>
            <a:r>
              <a:rPr lang="pt-BR" sz="2400" b="1" dirty="0" smtClean="0">
                <a:solidFill>
                  <a:schemeClr val="tx1"/>
                </a:solidFill>
              </a:rPr>
              <a:t>Mercadoria N = $$$</a:t>
            </a:r>
          </a:p>
          <a:p>
            <a:pPr algn="ctr"/>
            <a:r>
              <a:rPr lang="pt-BR" sz="2400" b="1" dirty="0" smtClean="0">
                <a:solidFill>
                  <a:schemeClr val="tx1"/>
                </a:solidFill>
              </a:rPr>
              <a:t>Trabalho A x Trabalho B</a:t>
            </a:r>
          </a:p>
          <a:p>
            <a:pPr algn="ctr"/>
            <a:r>
              <a:rPr lang="pt-BR" sz="2400" b="1" dirty="0" smtClean="0">
                <a:solidFill>
                  <a:schemeClr val="tx1"/>
                </a:solidFill>
              </a:rPr>
              <a:t>Trabalho Útil x Trabalho Abstrato</a:t>
            </a:r>
            <a:endParaRPr lang="pt-BR" sz="2400" b="1" dirty="0">
              <a:solidFill>
                <a:schemeClr val="tx1"/>
              </a:solidFill>
            </a:endParaRPr>
          </a:p>
        </p:txBody>
      </p:sp>
    </p:spTree>
    <p:extLst>
      <p:ext uri="{BB962C8B-B14F-4D97-AF65-F5344CB8AC3E}">
        <p14:creationId xmlns:p14="http://schemas.microsoft.com/office/powerpoint/2010/main" val="312645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04850" y="2200275"/>
            <a:ext cx="10782300" cy="2554545"/>
          </a:xfrm>
          <a:prstGeom prst="rect">
            <a:avLst/>
          </a:prstGeom>
          <a:solidFill>
            <a:srgbClr val="FFC000"/>
          </a:solidFill>
        </p:spPr>
        <p:txBody>
          <a:bodyPr wrap="square" rtlCol="0">
            <a:spAutoFit/>
          </a:bodyPr>
          <a:lstStyle/>
          <a:p>
            <a:endParaRPr lang="pt-BR" sz="3200" dirty="0" smtClean="0"/>
          </a:p>
          <a:p>
            <a:pPr algn="ctr"/>
            <a:r>
              <a:rPr lang="pt-BR" sz="3200" dirty="0" smtClean="0"/>
              <a:t>“Somente dentro da sua troca, os produtos recebem uma objetividade de valor socialmente igual, separada da sua objetividade de uso, fisicamente diferenciada” (p. 71)</a:t>
            </a:r>
          </a:p>
          <a:p>
            <a:pPr algn="ctr"/>
            <a:endParaRPr lang="pt-BR" sz="3200" dirty="0"/>
          </a:p>
        </p:txBody>
      </p:sp>
    </p:spTree>
    <p:extLst>
      <p:ext uri="{BB962C8B-B14F-4D97-AF65-F5344CB8AC3E}">
        <p14:creationId xmlns:p14="http://schemas.microsoft.com/office/powerpoint/2010/main" val="98363704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4463</TotalTime>
  <Words>875</Words>
  <Application>Microsoft Office PowerPoint</Application>
  <PresentationFormat>Widescreen</PresentationFormat>
  <Paragraphs>120</Paragraphs>
  <Slides>21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Arial</vt:lpstr>
      <vt:lpstr>Arial Black</vt:lpstr>
      <vt:lpstr>Calibri</vt:lpstr>
      <vt:lpstr>Calibri Light</vt:lpstr>
      <vt:lpstr>Tema do Office</vt:lpstr>
      <vt:lpstr> Fetichismo da Mercadoria  Karl Marx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Caráter Fetichista da Mercadoria e seu Segredo</dc:title>
  <dc:creator>Diversitas 2</dc:creator>
  <cp:lastModifiedBy>User</cp:lastModifiedBy>
  <cp:revision>45</cp:revision>
  <dcterms:created xsi:type="dcterms:W3CDTF">2019-03-25T14:32:24Z</dcterms:created>
  <dcterms:modified xsi:type="dcterms:W3CDTF">2023-04-13T17:28:00Z</dcterms:modified>
</cp:coreProperties>
</file>