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3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58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47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98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70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7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7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22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44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26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60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BAAC-0006-48B5-8CB0-8AFE03AC7E4B}" type="datetimeFigureOut">
              <a:rPr lang="pt-BR" smtClean="0"/>
              <a:t>23/10/2018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DAA3-31AE-4961-B213-F9956346A6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13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24000" y="381000"/>
            <a:ext cx="9144000" cy="8071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Questões-1º dia Seminários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56764" y="2026800"/>
            <a:ext cx="9144000" cy="807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000" dirty="0" smtClean="0"/>
              <a:t>1- Como a dieta alimentar interage com o genótipo para induzir os fenótipos  relacionados à nutrição? Dê exemplos.</a:t>
            </a:r>
            <a:endParaRPr lang="pt-BR" sz="3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524000" y="5208356"/>
            <a:ext cx="9144000" cy="807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456764" y="2733816"/>
            <a:ext cx="9144000" cy="16408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000" dirty="0"/>
              <a:t>2</a:t>
            </a:r>
            <a:r>
              <a:rPr lang="pt-BR" sz="3000" dirty="0" smtClean="0"/>
              <a:t>- </a:t>
            </a:r>
            <a:r>
              <a:rPr lang="pt-BR" sz="3000" dirty="0" smtClean="0"/>
              <a:t>De que maneira a nutrição da prole está relacionada com doenças </a:t>
            </a:r>
            <a:r>
              <a:rPr lang="pt-BR" sz="3000" dirty="0" err="1" smtClean="0"/>
              <a:t>neurodegenerativas</a:t>
            </a:r>
            <a:r>
              <a:rPr lang="pt-BR" sz="3000" dirty="0" smtClean="0"/>
              <a:t>?</a:t>
            </a:r>
            <a:endParaRPr lang="pt-BR" sz="30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524000" y="4261243"/>
            <a:ext cx="9144000" cy="16408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000" dirty="0"/>
              <a:t>3</a:t>
            </a:r>
            <a:r>
              <a:rPr lang="pt-BR" sz="3000" dirty="0" smtClean="0"/>
              <a:t>-  </a:t>
            </a:r>
            <a:r>
              <a:rPr lang="pt-BR" sz="3000" dirty="0" smtClean="0"/>
              <a:t>Quais as consequências da baixa ingestão de alimentos ricos em ácido fólico em doenças cardiovasculares?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04348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24000" y="381000"/>
            <a:ext cx="9144000" cy="8071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Questões-2º dia Seminários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56764" y="2026800"/>
            <a:ext cx="9144000" cy="807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000" dirty="0" smtClean="0"/>
              <a:t>1- Quais fatores influenciam na resposta à perda de peso após cirurgia bariátrica? Exemplifique.</a:t>
            </a:r>
            <a:endParaRPr lang="pt-BR" sz="3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524000" y="4474726"/>
            <a:ext cx="9144000" cy="807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456764" y="2733816"/>
            <a:ext cx="9144000" cy="16408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000" dirty="0"/>
              <a:t>2</a:t>
            </a:r>
            <a:r>
              <a:rPr lang="pt-BR" sz="3000" dirty="0" smtClean="0"/>
              <a:t>- Como os genes de suscetibilidade interagem com os nutrientes para causar um fenótipo obeso?</a:t>
            </a:r>
            <a:endParaRPr lang="pt-BR" sz="30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56764" y="4434385"/>
            <a:ext cx="9144000" cy="16408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000" dirty="0" smtClean="0"/>
              <a:t>3- Por que </a:t>
            </a:r>
            <a:r>
              <a:rPr lang="pt-BR" sz="3000" dirty="0" err="1" smtClean="0"/>
              <a:t>polimorfimos</a:t>
            </a:r>
            <a:r>
              <a:rPr lang="pt-BR" sz="3000" dirty="0" smtClean="0"/>
              <a:t> de nucleotídeo único (</a:t>
            </a:r>
            <a:r>
              <a:rPr lang="pt-BR" sz="3000" dirty="0" err="1" smtClean="0"/>
              <a:t>SNPs</a:t>
            </a:r>
            <a:r>
              <a:rPr lang="pt-BR" sz="3000" dirty="0" smtClean="0"/>
              <a:t>) envolvidos no risco de anorexia nervosa estão associados com o aumento do índice de </a:t>
            </a:r>
            <a:r>
              <a:rPr lang="pt-BR" sz="3000" smtClean="0"/>
              <a:t>massa corporal (IMC)? 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181243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118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</dc:title>
  <dc:creator>Graziella</dc:creator>
  <cp:lastModifiedBy>Graziella</cp:lastModifiedBy>
  <cp:revision>37</cp:revision>
  <dcterms:created xsi:type="dcterms:W3CDTF">2018-10-17T21:14:27Z</dcterms:created>
  <dcterms:modified xsi:type="dcterms:W3CDTF">2018-10-23T23:11:59Z</dcterms:modified>
</cp:coreProperties>
</file>