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33"/>
  </p:notesMasterIdLst>
  <p:sldIdLst>
    <p:sldId id="277" r:id="rId2"/>
    <p:sldId id="419" r:id="rId3"/>
    <p:sldId id="389" r:id="rId4"/>
    <p:sldId id="390" r:id="rId5"/>
    <p:sldId id="434" r:id="rId6"/>
    <p:sldId id="435" r:id="rId7"/>
    <p:sldId id="421" r:id="rId8"/>
    <p:sldId id="423" r:id="rId9"/>
    <p:sldId id="323" r:id="rId10"/>
    <p:sldId id="414" r:id="rId11"/>
    <p:sldId id="426" r:id="rId12"/>
    <p:sldId id="257" r:id="rId13"/>
    <p:sldId id="436" r:id="rId14"/>
    <p:sldId id="432" r:id="rId15"/>
    <p:sldId id="428" r:id="rId16"/>
    <p:sldId id="397" r:id="rId17"/>
    <p:sldId id="399" r:id="rId18"/>
    <p:sldId id="400" r:id="rId19"/>
    <p:sldId id="401" r:id="rId20"/>
    <p:sldId id="402" r:id="rId21"/>
    <p:sldId id="403" r:id="rId22"/>
    <p:sldId id="437" r:id="rId23"/>
    <p:sldId id="404" r:id="rId24"/>
    <p:sldId id="407" r:id="rId25"/>
    <p:sldId id="415" r:id="rId26"/>
    <p:sldId id="408" r:id="rId27"/>
    <p:sldId id="409" r:id="rId28"/>
    <p:sldId id="410" r:id="rId29"/>
    <p:sldId id="411" r:id="rId30"/>
    <p:sldId id="412" r:id="rId31"/>
    <p:sldId id="413" r:id="rId3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iago kenji" initials="Tk" lastIdx="1" clrIdx="0">
    <p:extLst>
      <p:ext uri="{19B8F6BF-5375-455C-9EA6-DF929625EA0E}">
        <p15:presenceInfo xmlns:p15="http://schemas.microsoft.com/office/powerpoint/2012/main" userId="542077c6582fef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5637" autoAdjust="0"/>
  </p:normalViewPr>
  <p:slideViewPr>
    <p:cSldViewPr>
      <p:cViewPr varScale="1">
        <p:scale>
          <a:sx n="81" d="100"/>
          <a:sy n="81" d="100"/>
        </p:scale>
        <p:origin x="12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31F1D-4F74-43CA-B3D0-EBE3A49BEF65}" type="datetimeFigureOut">
              <a:rPr lang="pt-BR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7C1BB0-6BDF-4306-B270-8AF06D070F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582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solidFill>
                  <a:srgbClr val="FF0000"/>
                </a:solidFill>
              </a:rPr>
              <a:t>ALTERAR O SLIDE: ENGENHARIA DE PETRÓLEO ESTÁ SEPARADO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10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solidFill>
                  <a:srgbClr val="FF0000"/>
                </a:solidFill>
              </a:rPr>
              <a:t>ALTERAR O SLIDE: ENGENHARIA DE PETRÓLEO ESTÁ SEPARADO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190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solidFill>
                  <a:srgbClr val="FF0000"/>
                </a:solidFill>
              </a:rPr>
              <a:t>ALTERAR O SLIDE: ENGENHARIA DE PETRÓLEO ESTÁ SEPARADO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058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>
                <a:solidFill>
                  <a:srgbClr val="FF0000"/>
                </a:solidFill>
              </a:rPr>
              <a:t>ALTERAR O SLIDE: ENGENHARIA DE PETRÓLEO ESTÁ SEPARADO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E24575-15E1-4BF0-9334-D251CEDF2C55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591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C1BB0-6BDF-4306-B270-8AF06D070FD2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10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7C1BB0-6BDF-4306-B270-8AF06D070FD2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122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9CA736B-ED2C-46D0-A2DE-50EB901A316D}" type="datetimeFigureOut">
              <a:rPr lang="pt-BR" smtClean="0"/>
              <a:pPr>
                <a:defRPr/>
              </a:pPr>
              <a:t>12/05/2020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F2FC7A-4404-4E2D-99DD-D2598458766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74B9AAB1-9770-4310-9E58-9BE1BEE4DD80}"/>
              </a:ext>
            </a:extLst>
          </p:cNvPr>
          <p:cNvGrpSpPr/>
          <p:nvPr/>
        </p:nvGrpSpPr>
        <p:grpSpPr>
          <a:xfrm>
            <a:off x="0" y="0"/>
            <a:ext cx="9144000" cy="1600200"/>
            <a:chOff x="0" y="0"/>
            <a:chExt cx="9144000" cy="1600200"/>
          </a:xfrm>
        </p:grpSpPr>
        <p:pic>
          <p:nvPicPr>
            <p:cNvPr id="822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6" name="CaixaDeTexto 40"/>
            <p:cNvSpPr txBox="1">
              <a:spLocks noChangeArrowheads="1"/>
            </p:cNvSpPr>
            <p:nvPr/>
          </p:nvSpPr>
          <p:spPr bwMode="auto">
            <a:xfrm>
              <a:off x="0" y="923541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91680" y="2924944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 "/>
              </a:rPr>
              <a:t>INTRODUÇÃO</a:t>
            </a:r>
          </a:p>
          <a:p>
            <a:endParaRPr lang="pt-BR" sz="2800" dirty="0">
              <a:latin typeface="Arial "/>
            </a:endParaRPr>
          </a:p>
          <a:p>
            <a:r>
              <a:rPr lang="pt-BR" sz="2800" dirty="0">
                <a:latin typeface="Arial "/>
              </a:rPr>
              <a:t>AVALIAÇÃO DE SOLUÇÕES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S8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pt-BR" sz="3200" dirty="0">
                <a:solidFill>
                  <a:srgbClr val="FF0000"/>
                </a:solidFill>
              </a:rPr>
              <a:t>Critérios de avaliação</a:t>
            </a:r>
            <a:endParaRPr lang="pt-BR" sz="1800" dirty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3200" dirty="0">
                <a:solidFill>
                  <a:schemeClr val="tx1"/>
                </a:solidFill>
                <a:latin typeface="+mj-lt"/>
                <a:ea typeface="Times New Roman"/>
                <a:cs typeface="Times New Roman"/>
              </a:rPr>
              <a:t>Matriz de decisão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2A21D576-8C23-41A4-AD6F-76DEB7CD554D}"/>
              </a:ext>
            </a:extLst>
          </p:cNvPr>
          <p:cNvGrpSpPr/>
          <p:nvPr/>
        </p:nvGrpSpPr>
        <p:grpSpPr>
          <a:xfrm>
            <a:off x="0" y="0"/>
            <a:ext cx="9144000" cy="1600200"/>
            <a:chOff x="0" y="0"/>
            <a:chExt cx="9144000" cy="1600200"/>
          </a:xfrm>
        </p:grpSpPr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E2D8B8CE-1A29-4451-9CB1-62CA82495C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CaixaDeTexto 40">
              <a:extLst>
                <a:ext uri="{FF2B5EF4-FFF2-40B4-BE49-F238E27FC236}">
                  <a16:creationId xmlns:a16="http://schemas.microsoft.com/office/drawing/2014/main" id="{2B4CA234-15A5-4D6C-9F6F-3D9AE72DA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23541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627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9685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400" b="1" u="sng" dirty="0"/>
              <a:t>Matriz de decisão </a:t>
            </a:r>
          </a:p>
          <a:p>
            <a:pPr marL="0" indent="0">
              <a:buNone/>
            </a:pPr>
            <a:endParaRPr lang="pt-BR" b="1" u="sng" dirty="0"/>
          </a:p>
          <a:p>
            <a:pPr marL="514350" indent="-514350"/>
            <a:r>
              <a:rPr lang="pt-BR" sz="3100" dirty="0"/>
              <a:t>Consiste em uma técnica de apoio para a comparação das alternativas que se utiliza da média ponderada das notas;</a:t>
            </a:r>
          </a:p>
          <a:p>
            <a:pPr marL="514350" indent="-514350"/>
            <a:r>
              <a:rPr lang="pt-BR" sz="3100" dirty="0"/>
              <a:t>Devido à dificuldade e subjetividade para atribuir pesos e avaliar soluções, a matriz de decisão possui algumas limitações;</a:t>
            </a:r>
          </a:p>
          <a:p>
            <a:pPr marL="514350" indent="-514350"/>
            <a:r>
              <a:rPr lang="pt-BR" sz="3100" dirty="0"/>
              <a:t>Aplicação genérica da técnica</a:t>
            </a:r>
          </a:p>
          <a:p>
            <a:pPr hangingPunct="0">
              <a:buNone/>
            </a:pPr>
            <a:r>
              <a:rPr lang="pt-BR" sz="3100" dirty="0"/>
              <a:t> 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90950F0B-02E0-4549-8671-E9BF1A970BF5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5202DAE-361D-40CC-B0EF-2F018BD500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CaixaDeTexto 40">
              <a:extLst>
                <a:ext uri="{FF2B5EF4-FFF2-40B4-BE49-F238E27FC236}">
                  <a16:creationId xmlns:a16="http://schemas.microsoft.com/office/drawing/2014/main" id="{80AF27CE-F5E1-498C-9742-A7640C69E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223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082" y="857251"/>
            <a:ext cx="6588919" cy="86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953941" y="1376773"/>
            <a:ext cx="50470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prstClr val="black"/>
                </a:solidFill>
                <a:latin typeface="Arial" charset="0"/>
              </a:rPr>
              <a:t>PNV3100 - Introdução à Engenharia           2020</a:t>
            </a:r>
          </a:p>
        </p:txBody>
      </p:sp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1538317" y="2132856"/>
            <a:ext cx="6172200" cy="36445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D8047"/>
              </a:buClr>
              <a:buNone/>
            </a:pPr>
            <a:endParaRPr lang="pt-BR" sz="2175" dirty="0">
              <a:solidFill>
                <a:prstClr val="black"/>
              </a:solidFill>
            </a:endParaRPr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325278"/>
              </p:ext>
            </p:extLst>
          </p:nvPr>
        </p:nvGraphicFramePr>
        <p:xfrm>
          <a:off x="3914581" y="5233857"/>
          <a:ext cx="4306686" cy="14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4" imgW="5400403" imgH="1600257" progId="Word.Document.12">
                  <p:embed/>
                </p:oleObj>
              </mc:Choice>
              <mc:Fallback>
                <p:oleObj name="Document" r:id="rId4" imgW="5400403" imgH="1600257" progId="Word.Document.12">
                  <p:embed/>
                  <p:pic>
                    <p:nvPicPr>
                      <p:cNvPr id="460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581" y="5233857"/>
                        <a:ext cx="4306686" cy="14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827584" y="3109485"/>
          <a:ext cx="7904433" cy="185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Planilha" r:id="rId6" imgW="10582368" imgH="2476526" progId="Excel.Sheet.12">
                  <p:embed/>
                </p:oleObj>
              </mc:Choice>
              <mc:Fallback>
                <p:oleObj name="Planilha" r:id="rId6" imgW="10582368" imgH="2476526" progId="Excel.Sheet.12">
                  <p:embed/>
                  <p:pic>
                    <p:nvPicPr>
                      <p:cNvPr id="46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109485"/>
                        <a:ext cx="7904433" cy="185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ângulo 8"/>
          <p:cNvSpPr/>
          <p:nvPr/>
        </p:nvSpPr>
        <p:spPr>
          <a:xfrm>
            <a:off x="1619672" y="1899280"/>
            <a:ext cx="57786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5763" indent="-385763" algn="ctr"/>
            <a:r>
              <a:rPr lang="pt-BR" b="1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MATRIZ DE DECISÃO</a:t>
            </a:r>
          </a:p>
          <a:p>
            <a:pPr marL="385763" indent="-385763"/>
            <a:r>
              <a:rPr lang="pt-BR" dirty="0">
                <a:solidFill>
                  <a:prstClr val="black"/>
                </a:solidFill>
                <a:latin typeface="Candara" pitchFamily="34" charset="0"/>
                <a:cs typeface="Arial" charset="0"/>
              </a:rPr>
              <a:t>Seleciona-se a melhor alternativa pela determinação da maior média ponderada das notas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ED83A7A-58CB-4B20-83D0-3500DF203CDA}"/>
              </a:ext>
            </a:extLst>
          </p:cNvPr>
          <p:cNvSpPr txBox="1"/>
          <p:nvPr/>
        </p:nvSpPr>
        <p:spPr>
          <a:xfrm>
            <a:off x="1979712" y="550811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Arial "/>
              </a:rPr>
              <a:t>Determinação da melhor solução</a:t>
            </a:r>
          </a:p>
        </p:txBody>
      </p:sp>
    </p:spTree>
    <p:extLst>
      <p:ext uri="{BB962C8B-B14F-4D97-AF65-F5344CB8AC3E}">
        <p14:creationId xmlns:p14="http://schemas.microsoft.com/office/powerpoint/2010/main" val="176969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9685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400" b="1" u="sng" dirty="0"/>
              <a:t>Matriz de decisão </a:t>
            </a:r>
          </a:p>
          <a:p>
            <a:pPr marL="0" indent="0">
              <a:buNone/>
            </a:pPr>
            <a:endParaRPr lang="pt-BR" b="1" u="sng" dirty="0"/>
          </a:p>
          <a:p>
            <a:pPr marL="514350" indent="-514350" hangingPunct="0"/>
            <a:r>
              <a:rPr lang="pt-BR" sz="3100" dirty="0"/>
              <a:t>Exemplo de matriz de decisão:</a:t>
            </a:r>
          </a:p>
          <a:p>
            <a:pPr hangingPunct="0">
              <a:buNone/>
            </a:pPr>
            <a:r>
              <a:rPr lang="pt-BR" sz="3100" dirty="0"/>
              <a:t>      - projeto com três alternativas de solução </a:t>
            </a:r>
          </a:p>
          <a:p>
            <a:pPr hangingPunct="0">
              <a:buNone/>
            </a:pPr>
            <a:r>
              <a:rPr lang="pt-BR" sz="3100" dirty="0"/>
              <a:t>      - quatro critérios distintos (A, B, C, D). </a:t>
            </a:r>
          </a:p>
          <a:p>
            <a:pPr hangingPunct="0">
              <a:buNone/>
            </a:pPr>
            <a:r>
              <a:rPr lang="pt-BR" sz="3100" dirty="0"/>
              <a:t>      - O resultado da última coluna leva à seleção da  alternativa-  (3) </a:t>
            </a:r>
          </a:p>
          <a:p>
            <a:pPr hangingPunct="0">
              <a:buNone/>
            </a:pPr>
            <a:r>
              <a:rPr lang="pt-BR" sz="3100" dirty="0"/>
              <a:t>     </a:t>
            </a:r>
            <a:r>
              <a:rPr lang="pt-BR" sz="3100" dirty="0">
                <a:solidFill>
                  <a:srgbClr val="FF0000"/>
                </a:solidFill>
              </a:rPr>
              <a:t>MAS SERÁ QUE ELA É MESMO A MELHOR??</a:t>
            </a:r>
          </a:p>
          <a:p>
            <a:pPr hangingPunct="0">
              <a:buNone/>
            </a:pPr>
            <a:r>
              <a:rPr lang="pt-BR" sz="3100" dirty="0"/>
              <a:t> 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90950F0B-02E0-4549-8671-E9BF1A970BF5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85202DAE-361D-40CC-B0EF-2F018BD500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CaixaDeTexto 40">
              <a:extLst>
                <a:ext uri="{FF2B5EF4-FFF2-40B4-BE49-F238E27FC236}">
                  <a16:creationId xmlns:a16="http://schemas.microsoft.com/office/drawing/2014/main" id="{80AF27CE-F5E1-498C-9742-A7640C69E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779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75122"/>
              </p:ext>
            </p:extLst>
          </p:nvPr>
        </p:nvGraphicFramePr>
        <p:xfrm>
          <a:off x="817829" y="2204864"/>
          <a:ext cx="7498587" cy="3764052"/>
        </p:xfrm>
        <a:graphic>
          <a:graphicData uri="http://schemas.openxmlformats.org/drawingml/2006/table">
            <a:tbl>
              <a:tblPr/>
              <a:tblGrid>
                <a:gridCol w="189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3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09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45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9931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ALTERNATIVAS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DE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SOLUÇÃO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CRITÉRIOS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MÉDIA PONDERADA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3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</a:t>
                      </a:r>
                      <a:b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PESO 0,15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B</a:t>
                      </a:r>
                      <a:b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PESO 0,20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C</a:t>
                      </a:r>
                      <a:b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PESO 0,30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D</a:t>
                      </a:r>
                      <a:b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</a:b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PESO 0,35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NOTA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NOTA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NOTA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NOTA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ALTERNATIVA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7,30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ALTERNATIVA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4,6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86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ALTERNATIVA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baseline="0" dirty="0">
                        <a:latin typeface="Arial" panose="020B0604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aseline="0" dirty="0">
                          <a:latin typeface="Arial" panose="020B0604020202020204" pitchFamily="34" charset="0"/>
                          <a:ea typeface="Times New Roman"/>
                          <a:cs typeface="Times New Roman"/>
                        </a:rPr>
                        <a:t>7,60</a:t>
                      </a:r>
                    </a:p>
                  </a:txBody>
                  <a:tcPr marL="66583" marR="66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1510626"/>
            <a:ext cx="7092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413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Tabela 3 -  Exemplo de Matriz de Decisão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413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C22883DE-EFD9-490F-A93A-8300E0EA5EDF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18857FE0-EB7F-47A9-BDC8-21509D9961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C26A051F-17FD-4B04-BA81-98931D2DBB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1349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9685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b="1" dirty="0"/>
              <a:t>MATRIZ DE DECISÃO </a:t>
            </a:r>
          </a:p>
          <a:p>
            <a:pPr marL="0" indent="0">
              <a:buNone/>
            </a:pPr>
            <a:r>
              <a:rPr lang="pt-BR" sz="2000" b="1" dirty="0"/>
              <a:t>       Algumas Questões Relacionadas á Aplicação do Procedimento</a:t>
            </a:r>
            <a:r>
              <a:rPr lang="pt-BR" sz="2000" dirty="0"/>
              <a:t>: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1. Como atribuir notas às soluções</a:t>
            </a:r>
          </a:p>
          <a:p>
            <a:pPr marL="0" indent="0">
              <a:buNone/>
            </a:pPr>
            <a:r>
              <a:rPr lang="pt-BR" sz="2000" dirty="0"/>
              <a:t>Elas devem refletir a opinião do projetista sobre como a solução satisfaz o critério</a:t>
            </a:r>
          </a:p>
          <a:p>
            <a:pPr marL="0" indent="0">
              <a:buNone/>
            </a:pPr>
            <a:r>
              <a:rPr lang="pt-BR" sz="2000" dirty="0"/>
              <a:t>Devem também representar a opinião do cliente</a:t>
            </a:r>
          </a:p>
          <a:p>
            <a:pPr marL="0" indent="0">
              <a:buNone/>
            </a:pPr>
            <a:r>
              <a:rPr lang="pt-BR" sz="2000" dirty="0">
                <a:solidFill>
                  <a:srgbClr val="FF0000"/>
                </a:solidFill>
              </a:rPr>
              <a:t>2. Como atribuir pesos aos critérios</a:t>
            </a:r>
          </a:p>
          <a:p>
            <a:pPr marL="0" indent="0">
              <a:buNone/>
            </a:pPr>
            <a:r>
              <a:rPr lang="pt-BR" sz="2000" dirty="0"/>
              <a:t>Devem refletir a importância que é atribuída aos diversos critérios pelo projetista, mas principalmente pelos clientes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FF0000"/>
                </a:solidFill>
              </a:rPr>
              <a:t>Sugestão: </a:t>
            </a:r>
            <a:r>
              <a:rPr lang="pt-BR" sz="2000" dirty="0">
                <a:solidFill>
                  <a:srgbClr val="FF0000"/>
                </a:solidFill>
              </a:rPr>
              <a:t>Elaborar um procedimento sistematizado para atribuição de notas às soluções e pesos aos critérios  </a:t>
            </a:r>
            <a:r>
              <a:rPr lang="pt-BR" sz="2000" dirty="0"/>
              <a:t>---- VEJA EM SEGUIDA 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EE3245D-54DD-4E5B-B910-B2E11C0002F3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C654A13F-3FB1-4EE2-A4A2-EB017CF1D9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CaixaDeTexto 40">
              <a:extLst>
                <a:ext uri="{FF2B5EF4-FFF2-40B4-BE49-F238E27FC236}">
                  <a16:creationId xmlns:a16="http://schemas.microsoft.com/office/drawing/2014/main" id="{A065584D-622F-42F6-B23A-2338DCE553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6009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u="sng" dirty="0"/>
              <a:t>Critérios de avaliação</a:t>
            </a:r>
          </a:p>
          <a:p>
            <a:pPr>
              <a:buFont typeface="Wingdings" pitchFamily="2" charset="2"/>
              <a:buChar char="§"/>
            </a:pPr>
            <a:r>
              <a:rPr lang="pt-BR" dirty="0"/>
              <a:t>Mensurar a solução sob algum aspecto relevante</a:t>
            </a:r>
          </a:p>
          <a:p>
            <a:pPr>
              <a:buFont typeface="Wingdings" pitchFamily="2" charset="2"/>
              <a:buChar char="§"/>
            </a:pPr>
            <a:r>
              <a:rPr lang="pt-BR" dirty="0"/>
              <a:t>Permitir diferenciar as alternativas de solução</a:t>
            </a:r>
          </a:p>
          <a:p>
            <a:pPr>
              <a:buFont typeface="Wingdings" pitchFamily="2" charset="2"/>
              <a:buChar char="§"/>
            </a:pPr>
            <a:r>
              <a:rPr lang="pt-BR" dirty="0"/>
              <a:t>Pode consistir em: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um único critério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múltiplos critérios</a:t>
            </a:r>
          </a:p>
          <a:p>
            <a:pPr marL="365760" lvl="1" indent="0">
              <a:buNone/>
            </a:pPr>
            <a:r>
              <a:rPr lang="pt-BR" sz="2900" dirty="0"/>
              <a:t>No presente caso devem ser múltiplos critérios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663983A7-DFEC-4BC1-A616-A6D911B0768F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6B4DC574-B2DB-4B29-B7DD-B5AA075A3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CaixaDeTexto 40">
              <a:extLst>
                <a:ext uri="{FF2B5EF4-FFF2-40B4-BE49-F238E27FC236}">
                  <a16:creationId xmlns:a16="http://schemas.microsoft.com/office/drawing/2014/main" id="{817868E7-18A6-42A1-B4DC-4EB9C5621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2076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683568" y="2161926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u="sng" dirty="0"/>
              <a:t>Quantitativos (tangíveis)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113300"/>
              </p:ext>
            </p:extLst>
          </p:nvPr>
        </p:nvGraphicFramePr>
        <p:xfrm>
          <a:off x="97160" y="2924942"/>
          <a:ext cx="4449118" cy="27491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2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509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Solução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Tempo de </a:t>
                      </a:r>
                      <a:r>
                        <a:rPr lang="en-US" sz="1400" dirty="0" err="1"/>
                        <a:t>implantação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Custo</a:t>
                      </a:r>
                      <a:r>
                        <a:rPr lang="en-US" sz="1600" dirty="0"/>
                        <a:t> R$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Redução</a:t>
                      </a:r>
                      <a:r>
                        <a:rPr lang="en-US" sz="1600" dirty="0"/>
                        <a:t> do </a:t>
                      </a:r>
                      <a:r>
                        <a:rPr lang="en-US" sz="1600" dirty="0" err="1"/>
                        <a:t>consumo</a:t>
                      </a:r>
                      <a:r>
                        <a:rPr lang="en-US" sz="1600" dirty="0"/>
                        <a:t> de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 err="1"/>
                        <a:t>energia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10.000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20 %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12 %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500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5 %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5 000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30 %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12.000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80 %</a:t>
                      </a:r>
                      <a:endParaRPr lang="pt-BR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684901"/>
              </p:ext>
            </p:extLst>
          </p:nvPr>
        </p:nvGraphicFramePr>
        <p:xfrm>
          <a:off x="4644008" y="2924944"/>
          <a:ext cx="4248472" cy="27491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5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1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17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Solução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Estética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Aceitação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Impacto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ambiental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bonito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baixa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médio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4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feio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alta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nulo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4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indifere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alta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médio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4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horrível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muito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alta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baixo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4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bonito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indifere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baixo</a:t>
                      </a:r>
                      <a:endParaRPr lang="pt-BR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Espaço Reservado para Conteúdo 1"/>
          <p:cNvSpPr txBox="1">
            <a:spLocks/>
          </p:cNvSpPr>
          <p:nvPr/>
        </p:nvSpPr>
        <p:spPr>
          <a:xfrm>
            <a:off x="5004048" y="2132856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u="sng" dirty="0"/>
              <a:t>Qualitativos (intangíveis)</a:t>
            </a: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4283968" y="6165304"/>
            <a:ext cx="4500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é, de fato, a melhor solução?</a:t>
            </a:r>
          </a:p>
        </p:txBody>
      </p:sp>
      <p:sp>
        <p:nvSpPr>
          <p:cNvPr id="12" name="Espaço Reservado para Conteúdo 1"/>
          <p:cNvSpPr txBox="1">
            <a:spLocks/>
          </p:cNvSpPr>
          <p:nvPr/>
        </p:nvSpPr>
        <p:spPr>
          <a:xfrm>
            <a:off x="457200" y="1596726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u="sng" dirty="0"/>
              <a:t>Critérios de avaliação</a:t>
            </a: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45F76FA5-6717-47C6-AB2A-1B1979EA1834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5B20F52B-B55D-47CB-B963-EE0ACBDD0B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CaixaDeTexto 40">
              <a:extLst>
                <a:ext uri="{FF2B5EF4-FFF2-40B4-BE49-F238E27FC236}">
                  <a16:creationId xmlns:a16="http://schemas.microsoft.com/office/drawing/2014/main" id="{9928F1BA-DD7C-4023-A44B-D4CC53AFB3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0932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u="sng" dirty="0"/>
              <a:t>Critérios de avaliação</a:t>
            </a:r>
          </a:p>
          <a:p>
            <a:pPr>
              <a:buFont typeface="Wingdings" pitchFamily="2" charset="2"/>
              <a:buChar char="§"/>
            </a:pPr>
            <a:r>
              <a:rPr lang="pt-BR" dirty="0"/>
              <a:t>Necessidade de estabelecimento de métrica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Valores mínimo e máximo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/>
              <a:t>Baixo custo (▼) → Alta importância (▲)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/>
              <a:t>Alto impacto ambiental (▲) → Baixo interesse para o projeto (▼)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/>
              <a:t>Como comparar R$ 50,00 com R$ 30 000,00 ?</a:t>
            </a:r>
          </a:p>
          <a:p>
            <a:pPr lvl="2">
              <a:buFont typeface="Wingdings" pitchFamily="2" charset="2"/>
              <a:buChar char="§"/>
            </a:pPr>
            <a:r>
              <a:rPr lang="pt-BR" dirty="0"/>
              <a:t>Por meio de uma escala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CBBA904B-2A73-4133-A885-0A5DEAE021C0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292A29BE-3F59-45CE-88FC-63EDC8712A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CaixaDeTexto 40">
              <a:extLst>
                <a:ext uri="{FF2B5EF4-FFF2-40B4-BE49-F238E27FC236}">
                  <a16:creationId xmlns:a16="http://schemas.microsoft.com/office/drawing/2014/main" id="{22321D33-0B50-4645-81CE-98CED815A8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204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u="sng" dirty="0"/>
              <a:t>Exemplo de Critério Quantitativo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984686"/>
              </p:ext>
            </p:extLst>
          </p:nvPr>
        </p:nvGraphicFramePr>
        <p:xfrm>
          <a:off x="467544" y="2644775"/>
          <a:ext cx="7307262" cy="299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Worksheet" r:id="rId3" imgW="3209925" imgH="1314450" progId="Excel.Sheet.8">
                  <p:embed/>
                </p:oleObj>
              </mc:Choice>
              <mc:Fallback>
                <p:oleObj name="Worksheet" r:id="rId3" imgW="3209925" imgH="1314450" progId="Excel.Sheet.8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644775"/>
                        <a:ext cx="7307262" cy="299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8"/>
          <p:cNvSpPr txBox="1">
            <a:spLocks noChangeArrowheads="1"/>
          </p:cNvSpPr>
          <p:nvPr/>
        </p:nvSpPr>
        <p:spPr bwMode="auto">
          <a:xfrm>
            <a:off x="4932040" y="5661248"/>
            <a:ext cx="3096269" cy="307777"/>
          </a:xfrm>
          <a:prstGeom prst="rect">
            <a:avLst/>
          </a:prstGeom>
          <a:solidFill>
            <a:schemeClr val="accent2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400" b="1" i="1" dirty="0">
                <a:solidFill>
                  <a:srgbClr val="002060"/>
                </a:solidFill>
              </a:rPr>
              <a:t>Considerar a proporcionalidade</a:t>
            </a: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741554" y="5620901"/>
            <a:ext cx="32860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1600" b="1" dirty="0">
              <a:solidFill>
                <a:srgbClr val="002060"/>
              </a:solidFill>
            </a:endParaRPr>
          </a:p>
        </p:txBody>
      </p:sp>
      <p:grpSp>
        <p:nvGrpSpPr>
          <p:cNvPr id="10" name="Agrupar 9">
            <a:extLst>
              <a:ext uri="{FF2B5EF4-FFF2-40B4-BE49-F238E27FC236}">
                <a16:creationId xmlns:a16="http://schemas.microsoft.com/office/drawing/2014/main" id="{E6DB08B3-14C5-4C49-92D7-CA99A0582179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18ED976B-1296-4D99-8515-A45A700C58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CaixaDeTexto 40">
              <a:extLst>
                <a:ext uri="{FF2B5EF4-FFF2-40B4-BE49-F238E27FC236}">
                  <a16:creationId xmlns:a16="http://schemas.microsoft.com/office/drawing/2014/main" id="{AF0C6D94-CED7-4DB7-A930-A3E78D5C4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19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59632" y="2924944"/>
            <a:ext cx="676875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2800" dirty="0">
                <a:solidFill>
                  <a:srgbClr val="FF0000"/>
                </a:solidFill>
                <a:latin typeface="Arial "/>
              </a:rPr>
              <a:t>INTRODUÇÃO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Symbol" pitchFamily="18" charset="2"/>
              <a:buNone/>
              <a:defRPr/>
            </a:pPr>
            <a:r>
              <a:rPr lang="pt-BR" sz="2800" dirty="0">
                <a:latin typeface="Arial" panose="020B0604020202020204" pitchFamily="34" charset="0"/>
              </a:rPr>
              <a:t>Fase 2:  </a:t>
            </a:r>
            <a:r>
              <a:rPr lang="pt-BR" sz="2800" dirty="0">
                <a:latin typeface="Arial" panose="020B0604020202020204" pitchFamily="34" charset="0"/>
                <a:cs typeface="Arial" pitchFamily="34" charset="0"/>
              </a:rPr>
              <a:t>Etapas 3, 4 e 5 da Metodologia</a:t>
            </a:r>
          </a:p>
          <a:p>
            <a:pPr marL="1428750" lvl="2" indent="-5143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latin typeface="Arial" panose="020B0604020202020204" pitchFamily="34" charset="0"/>
                <a:cs typeface="Arial" pitchFamily="34" charset="0"/>
              </a:rPr>
              <a:t>Estabelecimento de critérios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itchFamily="34" charset="0"/>
              </a:rPr>
              <a:t>Avaliação das alternativas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itchFamily="34" charset="0"/>
              </a:rPr>
              <a:t>Seleção da melhor alternativa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itchFamily="34" charset="0"/>
              </a:rPr>
              <a:t>Especificação e comunicação do projeto</a:t>
            </a:r>
          </a:p>
          <a:p>
            <a:endParaRPr lang="pt-BR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pt-BR" sz="2800" dirty="0">
              <a:latin typeface="Arial 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0E62589-F6CF-4842-B4EE-0E5F2F8F0B10}"/>
              </a:ext>
            </a:extLst>
          </p:cNvPr>
          <p:cNvGrpSpPr/>
          <p:nvPr/>
        </p:nvGrpSpPr>
        <p:grpSpPr>
          <a:xfrm>
            <a:off x="0" y="0"/>
            <a:ext cx="9144000" cy="1600200"/>
            <a:chOff x="0" y="0"/>
            <a:chExt cx="9144000" cy="1600200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B3CCFC8A-E5D2-4354-B787-B78AFB8C7E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CaixaDeTexto 40">
              <a:extLst>
                <a:ext uri="{FF2B5EF4-FFF2-40B4-BE49-F238E27FC236}">
                  <a16:creationId xmlns:a16="http://schemas.microsoft.com/office/drawing/2014/main" id="{60012E69-9538-46C9-801C-47FD7B9488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23541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589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844824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b="1" dirty="0"/>
              <a:t>Exemplo de Critério Qualitativo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344858"/>
              </p:ext>
            </p:extLst>
          </p:nvPr>
        </p:nvGraphicFramePr>
        <p:xfrm>
          <a:off x="1547664" y="2780928"/>
          <a:ext cx="6336704" cy="25922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458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Estética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Exemplo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Escala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Bonito</a:t>
                      </a:r>
                      <a:endParaRPr lang="pt-BR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10,0</a:t>
                      </a:r>
                      <a:endParaRPr lang="pt-BR" b="1" dirty="0"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</a:rPr>
                        <a:t>Indiferente</a:t>
                      </a:r>
                      <a:endParaRPr lang="pt-BR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6,7</a:t>
                      </a:r>
                      <a:endParaRPr lang="pt-BR" b="1" dirty="0"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</a:rPr>
                        <a:t>Feio</a:t>
                      </a:r>
                      <a:endParaRPr lang="pt-BR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3,3</a:t>
                      </a:r>
                      <a:endParaRPr lang="pt-BR" b="1" dirty="0"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5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</a:rPr>
                        <a:t>Horrível</a:t>
                      </a:r>
                      <a:endParaRPr lang="pt-BR" b="1" dirty="0"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0</a:t>
                      </a:r>
                      <a:endParaRPr lang="pt-BR" b="1" dirty="0">
                        <a:effectLst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Agrupar 7">
            <a:extLst>
              <a:ext uri="{FF2B5EF4-FFF2-40B4-BE49-F238E27FC236}">
                <a16:creationId xmlns:a16="http://schemas.microsoft.com/office/drawing/2014/main" id="{BF94C105-6704-48C6-86D6-F03FA633AB38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449C9724-7B6D-4378-A955-F0EA42A10F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04715248-671A-4D25-AD75-36660E9057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4981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39552" y="1556791"/>
            <a:ext cx="8136904" cy="216024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/>
              <a:t> Importância Relativa dos Critérios</a:t>
            </a:r>
          </a:p>
          <a:p>
            <a:pPr>
              <a:buFont typeface="Wingdings" pitchFamily="2" charset="2"/>
              <a:buChar char="§"/>
            </a:pPr>
            <a:r>
              <a:rPr lang="pt-BR" sz="1500" dirty="0"/>
              <a:t>Procedimento</a:t>
            </a:r>
          </a:p>
          <a:p>
            <a:pPr lvl="1">
              <a:buFont typeface="Wingdings" pitchFamily="2" charset="2"/>
              <a:buChar char="§"/>
            </a:pPr>
            <a:r>
              <a:rPr lang="pt-BR" sz="1500" dirty="0"/>
              <a:t>Atribuir zero na diagonal  (alternativamente, atribuir 1,0 para não eliminar um critério)</a:t>
            </a:r>
          </a:p>
          <a:p>
            <a:pPr lvl="1">
              <a:buFont typeface="Wingdings" pitchFamily="2" charset="2"/>
              <a:buChar char="§"/>
            </a:pPr>
            <a:r>
              <a:rPr lang="pt-BR" sz="1500" dirty="0"/>
              <a:t>Se um critério A  for mais importante que o critério B, atribuir o valor 1  para A e zero para o B</a:t>
            </a:r>
          </a:p>
          <a:p>
            <a:pPr lvl="1">
              <a:buFont typeface="Wingdings" pitchFamily="2" charset="2"/>
              <a:buChar char="§"/>
            </a:pPr>
            <a:r>
              <a:rPr lang="pt-BR" sz="1500" dirty="0"/>
              <a:t>Totalizar em cada linha</a:t>
            </a:r>
          </a:p>
          <a:p>
            <a:pPr lvl="1">
              <a:buFont typeface="Wingdings" pitchFamily="2" charset="2"/>
              <a:buChar char="§"/>
            </a:pPr>
            <a:r>
              <a:rPr lang="pt-BR" sz="1500" dirty="0"/>
              <a:t>Normalizar (dividindo pelo TOTAL)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471841"/>
              </p:ext>
            </p:extLst>
          </p:nvPr>
        </p:nvGraphicFramePr>
        <p:xfrm>
          <a:off x="314653" y="3501008"/>
          <a:ext cx="8514693" cy="31533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8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38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6064">
                <a:tc>
                  <a:txBody>
                    <a:bodyPr/>
                    <a:lstStyle/>
                    <a:p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Tempo (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dias</a:t>
                      </a: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Custo</a:t>
                      </a: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(R$)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Redução</a:t>
                      </a: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energia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Estética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Aceitação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Impacto</a:t>
                      </a: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ambiental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</a:t>
                      </a:r>
                    </a:p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 cri-</a:t>
                      </a:r>
                    </a:p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tério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Peso 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relativo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637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Tempo </a:t>
                      </a:r>
                      <a:r>
                        <a:rPr lang="en-US" sz="1400" b="1" dirty="0" err="1">
                          <a:effectLst/>
                        </a:rPr>
                        <a:t>implementação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Custo</a:t>
                      </a:r>
                      <a:r>
                        <a:rPr lang="en-US" sz="1400" b="1" dirty="0">
                          <a:effectLst/>
                        </a:rPr>
                        <a:t> (R$)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Redução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energia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6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6/21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Estética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968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Aceitação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usuários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effectLst/>
                        </a:rPr>
                        <a:t>Impacto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ambiental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5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5</a:t>
                      </a:r>
                      <a:r>
                        <a:rPr lang="en-US" sz="1400" b="1">
                          <a:effectLst/>
                        </a:rPr>
                        <a:t>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9" name="Agrupar 8">
            <a:extLst>
              <a:ext uri="{FF2B5EF4-FFF2-40B4-BE49-F238E27FC236}">
                <a16:creationId xmlns:a16="http://schemas.microsoft.com/office/drawing/2014/main" id="{3356C632-DBD3-45FE-A23E-B9E7CC302B3F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26E2FDE8-2E25-400C-B2C5-1A79D10F4A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B722B300-4689-4826-B6E2-6B3F3A678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516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39552" y="1556791"/>
            <a:ext cx="8136904" cy="216024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400" b="1" dirty="0"/>
              <a:t> </a:t>
            </a:r>
            <a:endParaRPr lang="pt-BR" sz="1500" dirty="0"/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3356C632-DBD3-45FE-A23E-B9E7CC302B3F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26E2FDE8-2E25-400C-B2C5-1A79D10F4A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B722B300-4689-4826-B6E2-6B3F3A678F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37250B56-0A8B-4C8A-ADA3-D777B2D783AF}"/>
              </a:ext>
            </a:extLst>
          </p:cNvPr>
          <p:cNvSpPr txBox="1"/>
          <p:nvPr/>
        </p:nvSpPr>
        <p:spPr>
          <a:xfrm>
            <a:off x="431540" y="5100302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</a:rPr>
              <a:t>ALGUNS COMENTÁRIOS SOBRE A COMPARAÇÃO</a:t>
            </a:r>
          </a:p>
          <a:p>
            <a:pPr marL="342900" indent="-342900">
              <a:buAutoNum type="arabicPeriod"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</a:rPr>
              <a:t>O maior peso foi atribuído ao critério Redução de energia: deve-se verificar se ele é realmente o mais importante</a:t>
            </a:r>
          </a:p>
          <a:p>
            <a:pPr marL="342900" indent="-342900">
              <a:buAutoNum type="arabicPeriod"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</a:rPr>
              <a:t>Questão de consistência: se o critério 1 é considerado mais importante que o critério 2 e 2 mais importante que 3, então o critério 1 deve ser mais importante que 3</a:t>
            </a:r>
          </a:p>
          <a:p>
            <a:pPr marL="342900" indent="-342900">
              <a:buAutoNum type="arabicPeriod"/>
            </a:pPr>
            <a:endParaRPr lang="pt-BR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CA60CF98-79E0-4779-B0EF-10994B318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96250"/>
              </p:ext>
            </p:extLst>
          </p:nvPr>
        </p:nvGraphicFramePr>
        <p:xfrm>
          <a:off x="314653" y="1611925"/>
          <a:ext cx="8514693" cy="31533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84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6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8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38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6064">
                <a:tc>
                  <a:txBody>
                    <a:bodyPr/>
                    <a:lstStyle/>
                    <a:p>
                      <a:endParaRPr lang="pt-BR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Tempo (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dias</a:t>
                      </a: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Custo</a:t>
                      </a: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(R$)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Redução</a:t>
                      </a: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energia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Estética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Aceitação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Impacto</a:t>
                      </a:r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ambiental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</a:t>
                      </a:r>
                    </a:p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 cri-</a:t>
                      </a:r>
                    </a:p>
                    <a:p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tério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Peso </a:t>
                      </a:r>
                      <a:r>
                        <a:rPr lang="en-US" sz="1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relativo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637"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Tempo </a:t>
                      </a:r>
                      <a:r>
                        <a:rPr lang="en-US" sz="1400" b="1" dirty="0" err="1">
                          <a:effectLst/>
                        </a:rPr>
                        <a:t>implementação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Custo</a:t>
                      </a:r>
                      <a:r>
                        <a:rPr lang="en-US" sz="1400" b="1" dirty="0">
                          <a:effectLst/>
                        </a:rPr>
                        <a:t> (R$)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Redução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energia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6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6/21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Estética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968">
                <a:tc>
                  <a:txBody>
                    <a:bodyPr/>
                    <a:lstStyle/>
                    <a:p>
                      <a:r>
                        <a:rPr lang="en-US" sz="1400" b="1" dirty="0" err="1">
                          <a:effectLst/>
                        </a:rPr>
                        <a:t>Aceitação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usuários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3/21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effectLst/>
                        </a:rPr>
                        <a:t>Impacto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ambiental</a:t>
                      </a: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0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5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</a:rPr>
                        <a:t>5/21</a:t>
                      </a:r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effectLst/>
                        </a:rPr>
                        <a:t>21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591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b="1" dirty="0"/>
              <a:t>Matriz de decisão – Aperfeiçoamento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Método AHP</a:t>
            </a:r>
          </a:p>
          <a:p>
            <a:pPr>
              <a:buFont typeface="Wingdings" pitchFamily="2" charset="2"/>
              <a:buChar char="§"/>
            </a:pPr>
            <a:r>
              <a:rPr lang="pt-BR" sz="3200" dirty="0"/>
              <a:t>Estruturação do problema (Definição dos objetivos, critérios de avaliação e alternativas de solução).</a:t>
            </a:r>
          </a:p>
          <a:p>
            <a:pPr>
              <a:buFont typeface="Wingdings" pitchFamily="2" charset="2"/>
              <a:buChar char="§"/>
            </a:pPr>
            <a:endParaRPr lang="pt-BR" sz="3200" dirty="0"/>
          </a:p>
          <a:p>
            <a:pPr>
              <a:buFont typeface="Wingdings" pitchFamily="2" charset="2"/>
              <a:buChar char="§"/>
            </a:pPr>
            <a:r>
              <a:rPr lang="pt-BR" sz="3200" dirty="0"/>
              <a:t>Comparação dos elementos (critérios e alternativas) dois a dois  </a:t>
            </a:r>
          </a:p>
          <a:p>
            <a:pPr>
              <a:buFont typeface="Wingdings" pitchFamily="2" charset="2"/>
              <a:buChar char="§"/>
            </a:pPr>
            <a:endParaRPr lang="pt-BR" sz="3200" dirty="0"/>
          </a:p>
          <a:p>
            <a:pPr>
              <a:buFont typeface="Wingdings" pitchFamily="2" charset="2"/>
              <a:buChar char="§"/>
            </a:pPr>
            <a:r>
              <a:rPr lang="pt-BR" sz="3200" dirty="0"/>
              <a:t>Atribuição de pesos aos critérios.</a:t>
            </a:r>
          </a:p>
          <a:p>
            <a:pPr>
              <a:buFont typeface="Wingdings" pitchFamily="2" charset="2"/>
              <a:buChar char="§"/>
            </a:pPr>
            <a:endParaRPr lang="pt-BR" sz="3200" dirty="0"/>
          </a:p>
          <a:p>
            <a:pPr>
              <a:buFont typeface="Wingdings" pitchFamily="2" charset="2"/>
              <a:buChar char="§"/>
            </a:pPr>
            <a:r>
              <a:rPr lang="pt-BR" sz="3200" dirty="0"/>
              <a:t>Atribuição de notas às soluções para cada um dos critérios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0268BA57-D001-47C8-AE59-9B362D54CFC4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2FE81BD9-9C8E-4943-B7DD-1DC6624DFD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CaixaDeTexto 40">
              <a:extLst>
                <a:ext uri="{FF2B5EF4-FFF2-40B4-BE49-F238E27FC236}">
                  <a16:creationId xmlns:a16="http://schemas.microsoft.com/office/drawing/2014/main" id="{8DD2C6AF-1E6E-46D6-AC2E-2137E9BFF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6687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49832" y="1666956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500" b="1" dirty="0"/>
              <a:t>Exemplo de aplicação do Método AHP</a:t>
            </a:r>
          </a:p>
          <a:p>
            <a:pPr marL="0" indent="0">
              <a:buNone/>
            </a:pPr>
            <a:r>
              <a:rPr lang="pt-BR" sz="2400" dirty="0"/>
              <a:t>Em um projeto para redução do consumo de energia elétrica, são comparadas três alternativas para iluminação, com características mostradas na Tabela 16</a:t>
            </a:r>
            <a:r>
              <a:rPr lang="pt-BR" sz="2800" dirty="0"/>
              <a:t>.</a:t>
            </a:r>
          </a:p>
          <a:p>
            <a:pPr marL="0" indent="0">
              <a:buNone/>
            </a:pPr>
            <a:endParaRPr lang="pt-BR" sz="25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094" y="3587650"/>
            <a:ext cx="82883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4986196F-E57B-4B2E-93DA-6D3153E0C6F8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9462E0A9-927A-4330-B166-55DA3E7920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3799EC61-6547-4E5F-8C0D-7BD13FD707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5151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484784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b="1" dirty="0"/>
              <a:t>Exemplo de aplicação do Método AHP</a:t>
            </a:r>
          </a:p>
          <a:p>
            <a:pPr marL="0" indent="0">
              <a:buNone/>
            </a:pPr>
            <a:endParaRPr lang="pt-BR" sz="2500" b="1" dirty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99830" y="4437112"/>
            <a:ext cx="5429250" cy="2286000"/>
          </a:xfr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226" y="2040601"/>
            <a:ext cx="542925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D344B0F3-78E6-4A8A-9F58-B342AF567F0C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A9D54672-E2FD-4FFF-B738-F2F4BB452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CaixaDeTexto 40">
              <a:extLst>
                <a:ext uri="{FF2B5EF4-FFF2-40B4-BE49-F238E27FC236}">
                  <a16:creationId xmlns:a16="http://schemas.microsoft.com/office/drawing/2014/main" id="{6DE48536-9E5A-45A9-A5EF-15E6149560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1667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b="1" u="sng" dirty="0"/>
              <a:t>Exemplo de aplicação do Método AHP</a:t>
            </a:r>
          </a:p>
          <a:p>
            <a:pPr marL="623888" indent="-514350">
              <a:buNone/>
            </a:pPr>
            <a:r>
              <a:rPr lang="pt-BR" sz="2800" dirty="0"/>
              <a:t>A)  Critérios de decisão</a:t>
            </a:r>
          </a:p>
          <a:p>
            <a:pPr marL="623888" indent="-514350">
              <a:buFont typeface="Wingdings" pitchFamily="2" charset="2"/>
              <a:buChar char="§"/>
            </a:pPr>
            <a:r>
              <a:rPr lang="pt-BR" sz="2800" dirty="0"/>
              <a:t>Custo total</a:t>
            </a:r>
          </a:p>
          <a:p>
            <a:pPr marL="623888" indent="-514350">
              <a:buFont typeface="Wingdings" pitchFamily="2" charset="2"/>
              <a:buChar char="§"/>
            </a:pPr>
            <a:r>
              <a:rPr lang="pt-BR" sz="2800" dirty="0"/>
              <a:t>Meio ambiente</a:t>
            </a:r>
          </a:p>
          <a:p>
            <a:pPr marL="623888" indent="-514350">
              <a:buFont typeface="Wingdings" pitchFamily="2" charset="2"/>
              <a:buChar char="§"/>
            </a:pPr>
            <a:r>
              <a:rPr lang="pt-BR" sz="2800" dirty="0"/>
              <a:t>Conforto visual</a:t>
            </a:r>
          </a:p>
          <a:p>
            <a:pPr marL="623888" indent="-514350">
              <a:buFont typeface="Wingdings" pitchFamily="2" charset="2"/>
              <a:buChar char="§"/>
            </a:pPr>
            <a:r>
              <a:rPr lang="pt-BR" sz="2800" dirty="0"/>
              <a:t>Tempo da troca</a:t>
            </a:r>
          </a:p>
          <a:p>
            <a:pPr marL="623888" indent="-514350">
              <a:buFont typeface="Wingdings" pitchFamily="2" charset="2"/>
              <a:buChar char="§"/>
            </a:pPr>
            <a:r>
              <a:rPr lang="pt-BR" sz="2800" dirty="0">
                <a:solidFill>
                  <a:srgbClr val="FF0000"/>
                </a:solidFill>
              </a:rPr>
              <a:t>OBSERVAÇÃO:</a:t>
            </a:r>
            <a:r>
              <a:rPr lang="pt-BR" sz="2800" dirty="0"/>
              <a:t> Para aplicação de alguns critérios são usados os dados apresentados na Tabela 16</a:t>
            </a:r>
          </a:p>
          <a:p>
            <a:pPr marL="0" indent="0">
              <a:buNone/>
            </a:pPr>
            <a:endParaRPr lang="pt-BR" sz="2500" b="1" u="sng" dirty="0"/>
          </a:p>
          <a:p>
            <a:pPr marL="0" indent="0">
              <a:buNone/>
            </a:pPr>
            <a:endParaRPr lang="pt-BR" sz="2500" b="1" dirty="0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1562250D-30CA-469B-8031-ED213FDEAEF9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4DB023D0-7E9F-426A-8C36-99DE45BA49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CaixaDeTexto 40">
              <a:extLst>
                <a:ext uri="{FF2B5EF4-FFF2-40B4-BE49-F238E27FC236}">
                  <a16:creationId xmlns:a16="http://schemas.microsoft.com/office/drawing/2014/main" id="{FF79DAAA-8246-4E1F-8DDF-EB4F841F7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2666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5832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500" b="1" dirty="0"/>
              <a:t>Exemplo de aplicação do Método AHP</a:t>
            </a:r>
          </a:p>
          <a:p>
            <a:pPr marL="0" indent="0">
              <a:buNone/>
            </a:pPr>
            <a:r>
              <a:rPr lang="pt-BR" sz="2400" dirty="0"/>
              <a:t>1) Ponderação dos critérios</a:t>
            </a:r>
          </a:p>
          <a:p>
            <a:pPr lvl="1">
              <a:buFont typeface="Wingdings" pitchFamily="2" charset="2"/>
              <a:buChar char="§"/>
            </a:pPr>
            <a:r>
              <a:rPr lang="pt-BR" sz="2000" dirty="0"/>
              <a:t>Construção da tabela para comparação dos critérios</a:t>
            </a:r>
          </a:p>
          <a:p>
            <a:pPr lvl="1">
              <a:buFont typeface="Wingdings" pitchFamily="2" charset="2"/>
              <a:buChar char="§"/>
            </a:pPr>
            <a:endParaRPr lang="pt-BR" sz="2200" b="1" dirty="0"/>
          </a:p>
          <a:p>
            <a:pPr lvl="1">
              <a:buFont typeface="Wingdings" pitchFamily="2" charset="2"/>
              <a:buChar char="§"/>
            </a:pPr>
            <a:endParaRPr lang="pt-BR" sz="2200" b="1" dirty="0"/>
          </a:p>
          <a:p>
            <a:pPr lvl="1">
              <a:buFont typeface="Wingdings" pitchFamily="2" charset="2"/>
              <a:buChar char="§"/>
            </a:pPr>
            <a:endParaRPr lang="pt-BR" sz="2200" b="1" dirty="0"/>
          </a:p>
          <a:p>
            <a:pPr lvl="1">
              <a:buFont typeface="Wingdings" pitchFamily="2" charset="2"/>
              <a:buChar char="§"/>
            </a:pPr>
            <a:endParaRPr lang="pt-BR" sz="2200" b="1" dirty="0"/>
          </a:p>
          <a:p>
            <a:pPr lvl="1">
              <a:buFont typeface="Wingdings" pitchFamily="2" charset="2"/>
              <a:buChar char="§"/>
            </a:pPr>
            <a:endParaRPr lang="pt-BR" sz="2200" b="1" dirty="0"/>
          </a:p>
          <a:p>
            <a:pPr lvl="1">
              <a:buFont typeface="Wingdings" pitchFamily="2" charset="2"/>
              <a:buChar char="§"/>
            </a:pPr>
            <a:endParaRPr lang="pt-BR" sz="2200" b="1" dirty="0"/>
          </a:p>
          <a:p>
            <a:pPr lvl="1">
              <a:buFont typeface="Wingdings" pitchFamily="2" charset="2"/>
              <a:buChar char="§"/>
            </a:pPr>
            <a:endParaRPr lang="pt-BR" sz="2200" b="1" dirty="0"/>
          </a:p>
          <a:p>
            <a:pPr lvl="1" algn="just">
              <a:buFont typeface="Wingdings" pitchFamily="2" charset="2"/>
              <a:buChar char="§"/>
            </a:pPr>
            <a:r>
              <a:rPr lang="pt-BR" sz="1900" dirty="0"/>
              <a:t>Exemplo: “Visual” é mais importante que “Meio Ambiente (JUSTIFICAR POR QUE); portanto na célula (3,2) coloca-se 5 e na célula (2,3) coloca-se 1/5=0,2.</a:t>
            </a:r>
          </a:p>
          <a:p>
            <a:pPr lvl="1">
              <a:buFont typeface="Wingdings" pitchFamily="2" charset="2"/>
              <a:buChar char="§"/>
            </a:pPr>
            <a:endParaRPr lang="pt-BR" sz="2200" b="1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96952"/>
            <a:ext cx="6556375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500DF910-C590-4051-9E0B-351E27EA7D51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E8744D30-0B84-479C-9C17-B6F5FEAA50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C5CBD4BA-0B93-40A4-A61D-F1F8B31FF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15968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500" b="1" dirty="0"/>
              <a:t>Exemplo de aplicação do Método AHP</a:t>
            </a:r>
          </a:p>
          <a:p>
            <a:pPr marL="0" indent="0">
              <a:buNone/>
            </a:pPr>
            <a:r>
              <a:rPr lang="pt-BR" sz="2000" dirty="0"/>
              <a:t>NORMALIZAÇÃO DOS PESOS</a:t>
            </a:r>
            <a:endParaRPr lang="pt-BR" sz="2000" b="1" u="sng" dirty="0"/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Divide-se cada termo de uma coluna pela soma dos termos da coluna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Calcula-se a média dos valores das linhas, obtendo como resultado os pesos de cada critério</a:t>
            </a:r>
          </a:p>
          <a:p>
            <a:pPr marL="0" indent="0">
              <a:buNone/>
            </a:pPr>
            <a:endParaRPr lang="pt-BR" sz="25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734900"/>
            <a:ext cx="6246813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5179B69B-8E60-4AF2-BCCA-302870696673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68D55855-9B5F-44A2-95AF-7958DDDF13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D50CFCE7-D212-44DE-9B91-C71EB85D20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2877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57606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500" b="1" dirty="0"/>
              <a:t>Exemplo de aplicação do Método AHP</a:t>
            </a:r>
          </a:p>
          <a:p>
            <a:pPr marL="0" indent="0">
              <a:buNone/>
            </a:pPr>
            <a:r>
              <a:rPr lang="pt-BR" sz="2800" dirty="0"/>
              <a:t>2) </a:t>
            </a:r>
            <a:r>
              <a:rPr lang="pt-BR" sz="2400" dirty="0"/>
              <a:t>Avaliação das soluções</a:t>
            </a:r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endParaRPr lang="pt-BR" sz="2800" b="1" u="sng" dirty="0"/>
          </a:p>
          <a:p>
            <a:pPr marL="0" indent="0">
              <a:buNone/>
            </a:pPr>
            <a:r>
              <a:rPr lang="pt-BR" sz="2400" dirty="0"/>
              <a:t>A normalização das notas é feita da mesma maneira que a normalização dos critérios.</a:t>
            </a:r>
          </a:p>
          <a:p>
            <a:pPr marL="0" indent="0">
              <a:buNone/>
            </a:pPr>
            <a:endParaRPr lang="pt-BR" sz="2500" b="1" u="sng" dirty="0"/>
          </a:p>
          <a:p>
            <a:pPr marL="0" indent="0">
              <a:buNone/>
            </a:pPr>
            <a:endParaRPr lang="pt-BR" sz="2500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713" y="2780928"/>
            <a:ext cx="84534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92F3DAF3-F9E9-413B-A5B7-6525045C9861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1B024878-205D-4B8D-8D88-AE9DFA2DAB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8B765D17-AA16-47F8-A165-1BEA399729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287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500" b="1" u="sng" dirty="0"/>
              <a:t>Fase 2</a:t>
            </a:r>
          </a:p>
          <a:p>
            <a:pPr lvl="0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Etapas 3, 4 e 5 da Metodologia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Avaliar as alternativas e escolher a melhor solução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Especificar e comunicar o projeto</a:t>
            </a:r>
          </a:p>
          <a:p>
            <a:pPr lvl="0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Aulas S7, S8, S9, S10, S11A e S11B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Aula S10: </a:t>
            </a:r>
          </a:p>
          <a:p>
            <a:pPr lvl="2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Relatório sobre a Fase 2 do Projeto  </a:t>
            </a:r>
          </a:p>
          <a:p>
            <a:pPr lvl="2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Apresentação e Competição entre grupos</a:t>
            </a:r>
          </a:p>
          <a:p>
            <a:pPr lvl="1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Aula S11A</a:t>
            </a:r>
          </a:p>
          <a:p>
            <a:pPr lvl="2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Realimentação e Integração dos trabalhos</a:t>
            </a:r>
          </a:p>
          <a:p>
            <a:pPr lvl="2">
              <a:buFont typeface="Arial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itchFamily="34" charset="0"/>
              </a:rPr>
              <a:t>Preparação de relatório final do projeto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>
                <a:latin typeface="Arial" charset="0"/>
              </a:rPr>
              <a:t>PNV3100 - Introdução à Engenharia           2020</a:t>
            </a:r>
          </a:p>
        </p:txBody>
      </p:sp>
    </p:spTree>
    <p:extLst>
      <p:ext uri="{BB962C8B-B14F-4D97-AF65-F5344CB8AC3E}">
        <p14:creationId xmlns:p14="http://schemas.microsoft.com/office/powerpoint/2010/main" val="1828316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b="1" u="sng" dirty="0"/>
              <a:t>Exemplo de aplicação do Método AHP</a:t>
            </a:r>
          </a:p>
          <a:p>
            <a:pPr marL="0" indent="0">
              <a:buNone/>
            </a:pPr>
            <a:r>
              <a:rPr lang="pt-BR" sz="2800" dirty="0"/>
              <a:t>B2) Avaliação das soluções</a:t>
            </a:r>
            <a:endParaRPr lang="pt-BR" sz="2500" b="1" dirty="0"/>
          </a:p>
        </p:txBody>
      </p:sp>
      <p:pic>
        <p:nvPicPr>
          <p:cNvPr id="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2780928"/>
            <a:ext cx="8685212" cy="3000375"/>
          </a:xfrm>
          <a:noFill/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9D5D4127-9C2D-4963-BA58-4854C2CEF8C9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FB481C12-7977-4C2C-A4AC-AF6A3FFF11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501C3467-D1E5-471D-9329-4DAA683BC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28770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500" b="1" dirty="0"/>
              <a:t>Exemplo de aplicação do Método AHP</a:t>
            </a:r>
          </a:p>
          <a:p>
            <a:pPr marL="0" indent="0">
              <a:buNone/>
            </a:pPr>
            <a:r>
              <a:rPr lang="pt-BR" sz="2000" dirty="0"/>
              <a:t>3) Ordenação das Alternativas</a:t>
            </a:r>
          </a:p>
          <a:p>
            <a:pPr>
              <a:buFont typeface="Wingdings" pitchFamily="2" charset="2"/>
              <a:buChar char="§"/>
            </a:pPr>
            <a:r>
              <a:rPr lang="pt-BR" sz="2000" dirty="0"/>
              <a:t>Para cada critério, são utilizadas duas colunas: a primeira contém a nota atribuída a cada alternativa, e a segunda contém o peso relativo do critério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endParaRPr lang="pt-BR" sz="2500" b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" y="3861048"/>
            <a:ext cx="9051925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Agrupar 8">
            <a:extLst>
              <a:ext uri="{FF2B5EF4-FFF2-40B4-BE49-F238E27FC236}">
                <a16:creationId xmlns:a16="http://schemas.microsoft.com/office/drawing/2014/main" id="{BDEA1750-BD78-455F-8F38-EF31DD52A531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C20CC2B9-8B90-45A0-B293-A3443F8034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CaixaDeTexto 40">
              <a:extLst>
                <a:ext uri="{FF2B5EF4-FFF2-40B4-BE49-F238E27FC236}">
                  <a16:creationId xmlns:a16="http://schemas.microsoft.com/office/drawing/2014/main" id="{75823FAB-DED1-4124-85E7-D446F6401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564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484784"/>
            <a:ext cx="7993062" cy="3456384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pt-BR" sz="3500" b="1" u="sng" dirty="0"/>
              <a:t>Fase 3</a:t>
            </a:r>
          </a:p>
          <a:p>
            <a:pPr lvl="0">
              <a:buFont typeface="Arial" pitchFamily="34" charset="0"/>
              <a:buChar char="•"/>
            </a:pPr>
            <a:r>
              <a:rPr lang="pt-BR" sz="3000" dirty="0">
                <a:cs typeface="Arial" pitchFamily="34" charset="0"/>
              </a:rPr>
              <a:t>Integração do Projeto</a:t>
            </a:r>
          </a:p>
          <a:p>
            <a:pPr lvl="0">
              <a:buFont typeface="Arial" pitchFamily="34" charset="0"/>
              <a:buChar char="•"/>
            </a:pPr>
            <a:r>
              <a:rPr lang="pt-BR" sz="3200" dirty="0">
                <a:cs typeface="Arial" pitchFamily="34" charset="0"/>
              </a:rPr>
              <a:t>Aulas S11A, S11B e S12</a:t>
            </a:r>
          </a:p>
          <a:p>
            <a:pPr lvl="1">
              <a:buFont typeface="Arial" pitchFamily="34" charset="0"/>
              <a:buChar char="•"/>
            </a:pPr>
            <a:r>
              <a:rPr lang="pt-BR" sz="2700" dirty="0">
                <a:cs typeface="Arial" pitchFamily="34" charset="0"/>
              </a:rPr>
              <a:t>Aula S12: </a:t>
            </a:r>
          </a:p>
          <a:p>
            <a:pPr lvl="2">
              <a:buFont typeface="Arial" pitchFamily="34" charset="0"/>
              <a:buChar char="•"/>
            </a:pPr>
            <a:r>
              <a:rPr lang="pt-BR" sz="2400" dirty="0">
                <a:cs typeface="Arial" pitchFamily="34" charset="0"/>
              </a:rPr>
              <a:t>Relatório integrado do Projeto  </a:t>
            </a:r>
          </a:p>
          <a:p>
            <a:pPr lvl="2">
              <a:buFont typeface="Arial" pitchFamily="34" charset="0"/>
              <a:buChar char="•"/>
            </a:pPr>
            <a:r>
              <a:rPr lang="pt-BR" sz="2400" dirty="0">
                <a:cs typeface="Arial" pitchFamily="34" charset="0"/>
              </a:rPr>
              <a:t>Apresentação e Competição entre turmas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40"/>
          <p:cNvSpPr txBox="1">
            <a:spLocks noChangeArrowheads="1"/>
          </p:cNvSpPr>
          <p:nvPr/>
        </p:nvSpPr>
        <p:spPr bwMode="auto">
          <a:xfrm>
            <a:off x="2414588" y="692150"/>
            <a:ext cx="67294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dirty="0">
                <a:latin typeface="Arial" charset="0"/>
              </a:rPr>
              <a:t>PNV3100 - Introdução à Engenharia           2020</a:t>
            </a:r>
          </a:p>
        </p:txBody>
      </p:sp>
    </p:spTree>
    <p:extLst>
      <p:ext uri="{BB962C8B-B14F-4D97-AF65-F5344CB8AC3E}">
        <p14:creationId xmlns:p14="http://schemas.microsoft.com/office/powerpoint/2010/main" val="6245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pt-BR" sz="2800" dirty="0">
                <a:solidFill>
                  <a:srgbClr val="FF0000"/>
                </a:solidFill>
                <a:latin typeface="Arial "/>
              </a:rPr>
              <a:t>INTRODUÇÃO</a:t>
            </a:r>
          </a:p>
          <a:p>
            <a:pPr marL="0" lvl="0" indent="0">
              <a:buNone/>
              <a:defRPr/>
            </a:pP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NOVO CRONOGRAMA</a:t>
            </a:r>
          </a:p>
          <a:p>
            <a:pPr marL="0" lvl="0" indent="0">
              <a:buNone/>
              <a:defRPr/>
            </a:pP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data de 19/05 estava reservada para realização da visita técnica</a:t>
            </a:r>
          </a:p>
          <a:p>
            <a:pPr marL="0" lvl="0" indent="0">
              <a:buNone/>
              <a:defRPr/>
            </a:pP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a visita foi cancelada a aula S9 fica antecipada para 19/06.</a:t>
            </a:r>
          </a:p>
          <a:p>
            <a:pPr marL="0" lvl="0" indent="0">
              <a:buNone/>
              <a:defRPr/>
            </a:pP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consequência a aula S10, na qual será realizada a segunda competição intergrupos fica agendada para 26.05</a:t>
            </a:r>
          </a:p>
          <a:p>
            <a:pPr marL="0" lvl="0" indent="0">
              <a:buNone/>
              <a:defRPr/>
            </a:pP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  <a:defRPr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Cronograma de atividades até o final do semestre é mostrado no próximo slide</a:t>
            </a:r>
          </a:p>
          <a:p>
            <a:pPr marL="0" lvl="0" indent="0">
              <a:buNone/>
              <a:defRPr/>
            </a:pPr>
            <a:endParaRPr lang="pt-BR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5BC6B9D-6239-432C-A247-A349E6C4556C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aixaDeTexto 40"/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937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45BC6B9D-6239-432C-A247-A349E6C4556C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aixaDeTexto 40"/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3DA12C0-B0BD-40A1-BD9B-69FFC768A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54515"/>
              </p:ext>
            </p:extLst>
          </p:nvPr>
        </p:nvGraphicFramePr>
        <p:xfrm>
          <a:off x="215516" y="1628800"/>
          <a:ext cx="8712968" cy="5126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92314361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6366868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1773032618"/>
                    </a:ext>
                  </a:extLst>
                </a:gridCol>
              </a:tblGrid>
              <a:tr h="2872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aseline="0">
                          <a:effectLst/>
                          <a:latin typeface="Aril"/>
                        </a:rPr>
                        <a:t>DIA</a:t>
                      </a:r>
                      <a:endParaRPr lang="pt-BR" sz="1400" baseline="0">
                        <a:effectLst/>
                        <a:latin typeface="Ari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4" marR="8964" marT="59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aseline="0">
                          <a:effectLst/>
                          <a:latin typeface="Aril"/>
                        </a:rPr>
                        <a:t>AULA</a:t>
                      </a:r>
                      <a:endParaRPr lang="pt-BR" sz="1400" baseline="0">
                        <a:effectLst/>
                        <a:latin typeface="Ari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4" marR="8964" marT="59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aseline="0" dirty="0">
                          <a:effectLst/>
                          <a:latin typeface="Aril"/>
                        </a:rPr>
                        <a:t>PROGRAMAÇÃO</a:t>
                      </a:r>
                      <a:endParaRPr lang="pt-BR" sz="1400" baseline="0" dirty="0">
                        <a:effectLst/>
                        <a:latin typeface="Aril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4" marR="8964" marT="598" marB="0" anchor="ctr"/>
                </a:tc>
                <a:extLst>
                  <a:ext uri="{0D108BD9-81ED-4DB2-BD59-A6C34878D82A}">
                    <a16:rowId xmlns:a16="http://schemas.microsoft.com/office/drawing/2014/main" val="3405559424"/>
                  </a:ext>
                </a:extLst>
              </a:tr>
              <a:tr h="439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12/05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597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S8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597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Segunda Fase do Projeto Temático (SFPT)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Estabelecimento de Critérios. Escolha e avaliação de soluções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2390" marB="0" anchor="ctr"/>
                </a:tc>
                <a:extLst>
                  <a:ext uri="{0D108BD9-81ED-4DB2-BD59-A6C34878D82A}">
                    <a16:rowId xmlns:a16="http://schemas.microsoft.com/office/drawing/2014/main" val="1394697482"/>
                  </a:ext>
                </a:extLst>
              </a:tr>
              <a:tr h="4392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>
                          <a:effectLst/>
                          <a:latin typeface="Arial" panose="020B0604020202020204" pitchFamily="34" charset="0"/>
                        </a:rPr>
                        <a:t>19/05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8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S9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8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Segunda Fase do Projeto Temático (SFPT)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Especificação das Soluções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39440" marB="0" anchor="ctr"/>
                </a:tc>
                <a:extLst>
                  <a:ext uri="{0D108BD9-81ED-4DB2-BD59-A6C34878D82A}">
                    <a16:rowId xmlns:a16="http://schemas.microsoft.com/office/drawing/2014/main" val="2791953972"/>
                  </a:ext>
                </a:extLst>
              </a:tr>
              <a:tr h="576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>
                          <a:effectLst/>
                          <a:latin typeface="Arial" panose="020B0604020202020204" pitchFamily="34" charset="0"/>
                        </a:rPr>
                        <a:t>26/05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8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>
                          <a:effectLst/>
                          <a:latin typeface="Arial" panose="020B0604020202020204" pitchFamily="34" charset="0"/>
                        </a:rPr>
                        <a:t>S10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89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400" kern="1200" baseline="0" dirty="0">
                          <a:effectLst/>
                          <a:latin typeface="Arial" panose="020B0604020202020204" pitchFamily="34" charset="0"/>
                        </a:rPr>
                        <a:t>Competição intergrupos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Avaliação da competição intergrupos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Integração dos relatórios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28086" marB="0" anchor="ctr"/>
                </a:tc>
                <a:extLst>
                  <a:ext uri="{0D108BD9-81ED-4DB2-BD59-A6C34878D82A}">
                    <a16:rowId xmlns:a16="http://schemas.microsoft.com/office/drawing/2014/main" val="80458345"/>
                  </a:ext>
                </a:extLst>
              </a:tr>
              <a:tr h="452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>
                          <a:effectLst/>
                          <a:latin typeface="Arial" panose="020B0604020202020204" pitchFamily="34" charset="0"/>
                        </a:rPr>
                        <a:t>02/06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aseline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4" marR="8964" marT="5975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>
                          <a:effectLst/>
                          <a:latin typeface="Arial" panose="020B0604020202020204" pitchFamily="34" charset="0"/>
                        </a:rPr>
                        <a:t>S11A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59758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Avaliação da competição intergrupos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Integração dos relatórios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59758" marB="0" anchor="ctr"/>
                </a:tc>
                <a:extLst>
                  <a:ext uri="{0D108BD9-81ED-4DB2-BD59-A6C34878D82A}">
                    <a16:rowId xmlns:a16="http://schemas.microsoft.com/office/drawing/2014/main" val="4154990089"/>
                  </a:ext>
                </a:extLst>
              </a:tr>
              <a:tr h="662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>
                          <a:effectLst/>
                          <a:latin typeface="Arial" panose="020B0604020202020204" pitchFamily="34" charset="0"/>
                        </a:rPr>
                        <a:t>09/06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8246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S11B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8246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Finalização do projeto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Preparação do Relatório final do projeto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Preparação para competição interturmas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598" marB="0" anchor="ctr"/>
                </a:tc>
                <a:extLst>
                  <a:ext uri="{0D108BD9-81ED-4DB2-BD59-A6C34878D82A}">
                    <a16:rowId xmlns:a16="http://schemas.microsoft.com/office/drawing/2014/main" val="1779221984"/>
                  </a:ext>
                </a:extLst>
              </a:tr>
              <a:tr h="439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>
                          <a:effectLst/>
                          <a:latin typeface="Arial" panose="020B0604020202020204" pitchFamily="34" charset="0"/>
                        </a:rPr>
                        <a:t>16/06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9979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S12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9979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Competição interturmas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10756" marB="0" anchor="ctr"/>
                </a:tc>
                <a:extLst>
                  <a:ext uri="{0D108BD9-81ED-4DB2-BD59-A6C34878D82A}">
                    <a16:rowId xmlns:a16="http://schemas.microsoft.com/office/drawing/2014/main" val="1275166334"/>
                  </a:ext>
                </a:extLst>
              </a:tr>
              <a:tr h="745995">
                <a:tc>
                  <a:txBody>
                    <a:bodyPr/>
                    <a:lstStyle/>
                    <a:p>
                      <a:pPr algn="ctr"/>
                      <a:r>
                        <a:rPr lang="pt-BR" sz="1400" kern="1200" baseline="0">
                          <a:effectLst/>
                          <a:latin typeface="Arial" panose="020B0604020202020204" pitchFamily="34" charset="0"/>
                        </a:rPr>
                        <a:t>23/06</a:t>
                      </a:r>
                      <a:endParaRPr lang="pt-BR" sz="1400" baseline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45416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3ª Semana de Provas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22 a 26/06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45416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S13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Avaliação Individual/Avaliação da disciplina como um todo e distribuição de prêmios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45416" marB="0" anchor="ctr"/>
                </a:tc>
                <a:extLst>
                  <a:ext uri="{0D108BD9-81ED-4DB2-BD59-A6C34878D82A}">
                    <a16:rowId xmlns:a16="http://schemas.microsoft.com/office/drawing/2014/main" val="3939141108"/>
                  </a:ext>
                </a:extLst>
              </a:tr>
              <a:tr h="580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30/06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657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Atividade Substitutiva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657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Aos alunos que faltaram a uma das competições, visita ou Avaliação individual.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1400" kern="1200" baseline="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pt-BR" sz="1400" baseline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964" marR="8964" marT="82466" marB="0" anchor="ctr"/>
                </a:tc>
                <a:extLst>
                  <a:ext uri="{0D108BD9-81ED-4DB2-BD59-A6C34878D82A}">
                    <a16:rowId xmlns:a16="http://schemas.microsoft.com/office/drawing/2014/main" val="859230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43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5469" y="1557164"/>
            <a:ext cx="7993062" cy="5256212"/>
          </a:xfrm>
        </p:spPr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  </a:t>
            </a:r>
            <a:r>
              <a:rPr lang="pt-BR" sz="2800" dirty="0">
                <a:solidFill>
                  <a:srgbClr val="FF0000"/>
                </a:solidFill>
                <a:latin typeface="Arial "/>
              </a:rPr>
              <a:t>INTRODUÇÃO</a:t>
            </a:r>
          </a:p>
          <a:p>
            <a:pPr marL="0" lvl="0" indent="0">
              <a:buNone/>
              <a:defRPr/>
            </a:pPr>
            <a:endParaRPr lang="pt-BR" sz="2000" b="1" dirty="0">
              <a:solidFill>
                <a:srgbClr val="FF0000"/>
              </a:solidFill>
              <a:cs typeface="Arial" pitchFamily="34" charset="0"/>
            </a:endParaRPr>
          </a:p>
          <a:p>
            <a:pPr marL="0" lvl="0" indent="0">
              <a:buNone/>
              <a:defRPr/>
            </a:pPr>
            <a:r>
              <a:rPr lang="pt-BR" sz="20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Lição de Casa</a:t>
            </a:r>
          </a:p>
          <a:p>
            <a:pPr lvl="0"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Cada par de grupos espelho (antigo) enviou ou vai entregar ao professor em PDF o Relatório de Integração da 1</a:t>
            </a:r>
            <a:r>
              <a:rPr lang="pt-BR" sz="2000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Fase com os correspondentes anexos.</a:t>
            </a:r>
          </a:p>
          <a:p>
            <a:pPr lvl="0" algn="just"/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grupos novos devem ter um relatório simplificado, para discussão nesta aula, com proposta de critérios de mérito para avaliar as soluções.</a:t>
            </a:r>
          </a:p>
          <a:p>
            <a:pPr marL="0" lvl="0" indent="0">
              <a:buNone/>
              <a:defRPr/>
            </a:pPr>
            <a:endParaRPr lang="pt-BR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5BC6B9D-6239-432C-A247-A349E6C4556C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CaixaDeTexto 40"/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029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PNV3100 – Aula S8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91680" y="2924944"/>
            <a:ext cx="48965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 "/>
              </a:rPr>
              <a:t>INTRODUÇÃO</a:t>
            </a:r>
          </a:p>
          <a:p>
            <a:endParaRPr lang="pt-BR" sz="2800" dirty="0">
              <a:latin typeface="Arial "/>
            </a:endParaRPr>
          </a:p>
          <a:p>
            <a:r>
              <a:rPr lang="pt-BR" sz="2800" dirty="0">
                <a:solidFill>
                  <a:srgbClr val="FF0000"/>
                </a:solidFill>
                <a:latin typeface="Arial "/>
              </a:rPr>
              <a:t>AVALIAÇÃO DE SOLUÇÕES</a:t>
            </a:r>
            <a:br>
              <a:rPr lang="pt-BR" sz="2800" dirty="0">
                <a:solidFill>
                  <a:srgbClr val="FF0000"/>
                </a:solidFill>
                <a:latin typeface="Arial "/>
              </a:rPr>
            </a:br>
            <a:endParaRPr lang="pt-BR" sz="2800" dirty="0">
              <a:solidFill>
                <a:srgbClr val="FF0000"/>
              </a:solidFill>
              <a:latin typeface="Arial 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2D8CA5F9-66B0-455C-97B4-7B7F91794FAC}"/>
              </a:ext>
            </a:extLst>
          </p:cNvPr>
          <p:cNvGrpSpPr/>
          <p:nvPr/>
        </p:nvGrpSpPr>
        <p:grpSpPr>
          <a:xfrm>
            <a:off x="0" y="0"/>
            <a:ext cx="9144000" cy="1600200"/>
            <a:chOff x="0" y="0"/>
            <a:chExt cx="9144000" cy="1600200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F152223C-E8E2-4807-BC84-8683317C18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914400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CaixaDeTexto 40">
              <a:extLst>
                <a:ext uri="{FF2B5EF4-FFF2-40B4-BE49-F238E27FC236}">
                  <a16:creationId xmlns:a16="http://schemas.microsoft.com/office/drawing/2014/main" id="{24948B48-791F-46BB-9995-AF1A69CAEF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23541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6213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1"/>
          <p:cNvSpPr txBox="1">
            <a:spLocks/>
          </p:cNvSpPr>
          <p:nvPr/>
        </p:nvSpPr>
        <p:spPr>
          <a:xfrm>
            <a:off x="527089" y="1700808"/>
            <a:ext cx="8229600" cy="48593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b="1" dirty="0"/>
              <a:t>Avaliação das Soluções</a:t>
            </a:r>
          </a:p>
          <a:p>
            <a:pPr marL="0" indent="0">
              <a:buNone/>
            </a:pPr>
            <a:endParaRPr lang="pt-BR" b="1" u="sng" dirty="0"/>
          </a:p>
          <a:p>
            <a:pPr>
              <a:buFont typeface="Wingdings" pitchFamily="2" charset="2"/>
              <a:buChar char="§"/>
            </a:pPr>
            <a:r>
              <a:rPr lang="pt-BR" dirty="0"/>
              <a:t>São utilizados diversos critérios para avaliar as soluções propostas;</a:t>
            </a:r>
          </a:p>
          <a:p>
            <a:pPr>
              <a:buFont typeface="Wingdings" pitchFamily="2" charset="2"/>
              <a:buChar char="§"/>
            </a:pPr>
            <a:endParaRPr lang="pt-BR" dirty="0"/>
          </a:p>
          <a:p>
            <a:pPr>
              <a:buFont typeface="Wingdings" pitchFamily="2" charset="2"/>
              <a:buChar char="§"/>
            </a:pPr>
            <a:r>
              <a:rPr lang="pt-BR" dirty="0"/>
              <a:t>Atribuição de pesos aos critérios;</a:t>
            </a:r>
          </a:p>
          <a:p>
            <a:pPr>
              <a:buFont typeface="Wingdings" pitchFamily="2" charset="2"/>
              <a:buChar char="§"/>
            </a:pPr>
            <a:endParaRPr lang="pt-BR" dirty="0"/>
          </a:p>
          <a:p>
            <a:pPr>
              <a:buFont typeface="Wingdings" pitchFamily="2" charset="2"/>
              <a:buChar char="§"/>
            </a:pPr>
            <a:r>
              <a:rPr lang="pt-BR" dirty="0"/>
              <a:t>Atribuição de notas às soluções para cada um dos critérios.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08B4CADC-E6CB-4F13-AE4B-7996C52963CB}"/>
              </a:ext>
            </a:extLst>
          </p:cNvPr>
          <p:cNvGrpSpPr/>
          <p:nvPr/>
        </p:nvGrpSpPr>
        <p:grpSpPr>
          <a:xfrm>
            <a:off x="0" y="0"/>
            <a:ext cx="9144000" cy="1276925"/>
            <a:chOff x="0" y="0"/>
            <a:chExt cx="9144000" cy="1276925"/>
          </a:xfrm>
        </p:grpSpPr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AA28DE2D-9181-4428-B788-64F3CE9726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126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CaixaDeTexto 40">
              <a:extLst>
                <a:ext uri="{FF2B5EF4-FFF2-40B4-BE49-F238E27FC236}">
                  <a16:creationId xmlns:a16="http://schemas.microsoft.com/office/drawing/2014/main" id="{9A7C5517-4B7B-4BAF-BBCD-F05DD152C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692150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BR" sz="1600" dirty="0">
                  <a:latin typeface="Arial" charset="0"/>
                </a:rPr>
                <a:t>PNV3100 - Introdução à Engenharia</a:t>
              </a:r>
            </a:p>
            <a:p>
              <a:pPr algn="ctr"/>
              <a:r>
                <a:rPr lang="pt-BR" sz="1600" dirty="0">
                  <a:latin typeface="Arial" charset="0"/>
                </a:rPr>
                <a:t>2020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10143</TotalTime>
  <Words>1661</Words>
  <Application>Microsoft Office PowerPoint</Application>
  <PresentationFormat>Apresentação na tela (4:3)</PresentationFormat>
  <Paragraphs>513</Paragraphs>
  <Slides>31</Slides>
  <Notes>6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31</vt:i4>
      </vt:variant>
    </vt:vector>
  </HeadingPairs>
  <TitlesOfParts>
    <vt:vector size="44" baseType="lpstr">
      <vt:lpstr>Arial</vt:lpstr>
      <vt:lpstr>Arial </vt:lpstr>
      <vt:lpstr>Aril</vt:lpstr>
      <vt:lpstr>Calibri</vt:lpstr>
      <vt:lpstr>Candara</vt:lpstr>
      <vt:lpstr>Symbol</vt:lpstr>
      <vt:lpstr>Tw Cen MT</vt:lpstr>
      <vt:lpstr>Wingdings</vt:lpstr>
      <vt:lpstr>Wingdings 2</vt:lpstr>
      <vt:lpstr>Mediano</vt:lpstr>
      <vt:lpstr>Document</vt:lpstr>
      <vt:lpstr>Planilha</vt:lpstr>
      <vt:lpstr>Worksheet</vt:lpstr>
      <vt:lpstr>PNV3100 – Aula S8</vt:lpstr>
      <vt:lpstr>PNV3100 – Aula S8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PNV3100 – Aula S8</vt:lpstr>
      <vt:lpstr>Apresentação do PowerPoint</vt:lpstr>
      <vt:lpstr>PNV3100 – Aula S8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Engenharia</dc:title>
  <dc:creator>Juan</dc:creator>
  <cp:lastModifiedBy>Hernani Brinati</cp:lastModifiedBy>
  <cp:revision>282</cp:revision>
  <dcterms:created xsi:type="dcterms:W3CDTF">2010-02-24T01:23:28Z</dcterms:created>
  <dcterms:modified xsi:type="dcterms:W3CDTF">2020-05-12T21:00:52Z</dcterms:modified>
</cp:coreProperties>
</file>