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402" r:id="rId3"/>
    <p:sldId id="311" r:id="rId4"/>
    <p:sldId id="359" r:id="rId5"/>
    <p:sldId id="358" r:id="rId6"/>
    <p:sldId id="336" r:id="rId7"/>
    <p:sldId id="360" r:id="rId8"/>
    <p:sldId id="361" r:id="rId9"/>
    <p:sldId id="362" r:id="rId10"/>
    <p:sldId id="363" r:id="rId11"/>
    <p:sldId id="364" r:id="rId12"/>
    <p:sldId id="343" r:id="rId13"/>
    <p:sldId id="368" r:id="rId14"/>
    <p:sldId id="344" r:id="rId15"/>
    <p:sldId id="347" r:id="rId16"/>
    <p:sldId id="334" r:id="rId17"/>
    <p:sldId id="369" r:id="rId18"/>
    <p:sldId id="395" r:id="rId19"/>
    <p:sldId id="396" r:id="rId20"/>
    <p:sldId id="397" r:id="rId21"/>
    <p:sldId id="398" r:id="rId22"/>
    <p:sldId id="399" r:id="rId23"/>
    <p:sldId id="356" r:id="rId24"/>
    <p:sldId id="357" r:id="rId25"/>
    <p:sldId id="365" r:id="rId26"/>
    <p:sldId id="366" r:id="rId27"/>
    <p:sldId id="367" r:id="rId28"/>
    <p:sldId id="330" r:id="rId29"/>
    <p:sldId id="326" r:id="rId30"/>
    <p:sldId id="325" r:id="rId31"/>
    <p:sldId id="306" r:id="rId32"/>
    <p:sldId id="331" r:id="rId33"/>
    <p:sldId id="404" r:id="rId3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559"/>
    <a:srgbClr val="006666"/>
    <a:srgbClr val="BBE0E3"/>
    <a:srgbClr val="003366"/>
    <a:srgbClr val="000066"/>
    <a:srgbClr val="799DB5"/>
    <a:srgbClr val="C1D2DD"/>
    <a:srgbClr val="FFCF9F"/>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87" autoAdjust="0"/>
    <p:restoredTop sz="94660"/>
  </p:normalViewPr>
  <p:slideViewPr>
    <p:cSldViewPr snapToGrid="0" showGuides="1">
      <p:cViewPr>
        <p:scale>
          <a:sx n="75" d="100"/>
          <a:sy n="75" d="100"/>
        </p:scale>
        <p:origin x="-1668" y="-768"/>
      </p:cViewPr>
      <p:guideLst>
        <p:guide orient="horz" pos="2160"/>
        <p:guide pos="2871"/>
      </p:guideLst>
    </p:cSldViewPr>
  </p:slideViewPr>
  <p:notesTextViewPr>
    <p:cViewPr>
      <p:scale>
        <a:sx n="100" d="100"/>
        <a:sy n="100" d="100"/>
      </p:scale>
      <p:origin x="0" y="0"/>
    </p:cViewPr>
  </p:notesTextViewPr>
  <p:sorterViewPr>
    <p:cViewPr>
      <p:scale>
        <a:sx n="66" d="100"/>
        <a:sy n="66" d="100"/>
      </p:scale>
      <p:origin x="0" y="90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5" name="Espaço Reservado para Rodapé 4"/>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6" name="Espaço Reservado para Número de Slide 5"/>
          <p:cNvSpPr>
            <a:spLocks noGrp="1"/>
          </p:cNvSpPr>
          <p:nvPr>
            <p:ph type="sldNum" sz="quarter" idx="12"/>
          </p:nvPr>
        </p:nvSpPr>
        <p:spPr>
          <a:xfrm>
            <a:off x="6553200" y="6245225"/>
            <a:ext cx="2133600" cy="476250"/>
          </a:xfrm>
          <a:prstGeom prst="rect">
            <a:avLst/>
          </a:prstGeom>
        </p:spPr>
        <p:txBody>
          <a:bodyPr/>
          <a:lstStyle>
            <a:lvl1pPr>
              <a:defRPr/>
            </a:lvl1pPr>
          </a:lstStyle>
          <a:p>
            <a:fld id="{ADDF46E6-F363-4531-9950-74FFD5595801}" type="slidenum">
              <a:rPr lang="pt-BR"/>
              <a:pPr/>
              <a:t>‹nº›</a:t>
            </a:fld>
            <a:endParaRPr lang="pt-B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5" name="Espaço Reservado para Rodapé 4"/>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6" name="Espaço Reservado para Número de Slide 5"/>
          <p:cNvSpPr>
            <a:spLocks noGrp="1"/>
          </p:cNvSpPr>
          <p:nvPr>
            <p:ph type="sldNum" sz="quarter" idx="12"/>
          </p:nvPr>
        </p:nvSpPr>
        <p:spPr>
          <a:xfrm>
            <a:off x="6553200" y="6245225"/>
            <a:ext cx="2133600" cy="476250"/>
          </a:xfrm>
          <a:prstGeom prst="rect">
            <a:avLst/>
          </a:prstGeom>
        </p:spPr>
        <p:txBody>
          <a:bodyPr/>
          <a:lstStyle>
            <a:lvl1pPr>
              <a:defRPr/>
            </a:lvl1pPr>
          </a:lstStyle>
          <a:p>
            <a:fld id="{0EAC771D-633A-4B48-90C5-F273B103B897}" type="slidenum">
              <a:rPr lang="pt-BR"/>
              <a:pPr/>
              <a:t>‹nº›</a:t>
            </a:fld>
            <a:endParaRPr lang="pt-B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15113" y="0"/>
            <a:ext cx="2071687" cy="6126163"/>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395288" y="0"/>
            <a:ext cx="6067425" cy="6126163"/>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5" name="Espaço Reservado para Rodapé 4"/>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6" name="Espaço Reservado para Número de Slide 5"/>
          <p:cNvSpPr>
            <a:spLocks noGrp="1"/>
          </p:cNvSpPr>
          <p:nvPr>
            <p:ph type="sldNum" sz="quarter" idx="12"/>
          </p:nvPr>
        </p:nvSpPr>
        <p:spPr>
          <a:xfrm>
            <a:off x="6553200" y="6245225"/>
            <a:ext cx="2133600" cy="476250"/>
          </a:xfrm>
          <a:prstGeom prst="rect">
            <a:avLst/>
          </a:prstGeom>
        </p:spPr>
        <p:txBody>
          <a:bodyPr/>
          <a:lstStyle>
            <a:lvl1pPr>
              <a:defRPr/>
            </a:lvl1pPr>
          </a:lstStyle>
          <a:p>
            <a:fld id="{BE152634-E497-4EF5-BBF9-E4436B80FB94}" type="slidenum">
              <a:rPr lang="pt-BR"/>
              <a:pPr/>
              <a:t>‹nº›</a:t>
            </a:fld>
            <a:endParaRPr lang="pt-B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395288" y="0"/>
            <a:ext cx="8291512" cy="61261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4" name="Espaço Reservado para Rodapé 3"/>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6553200" y="6245225"/>
            <a:ext cx="2133600" cy="476250"/>
          </a:xfrm>
          <a:prstGeom prst="rect">
            <a:avLst/>
          </a:prstGeom>
        </p:spPr>
        <p:txBody>
          <a:bodyPr/>
          <a:lstStyle>
            <a:lvl1pPr>
              <a:defRPr/>
            </a:lvl1pPr>
          </a:lstStyle>
          <a:p>
            <a:fld id="{94F54C97-182E-4566-B7C3-7DE4CA1D6876}" type="slidenum">
              <a:rPr lang="pt-BR"/>
              <a:pPr/>
              <a:t>‹nº›</a:t>
            </a:fld>
            <a:endParaRPr lang="pt-B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5" name="Espaço Reservado para Rodapé 4"/>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6" name="Espaço Reservado para Número de Slide 5"/>
          <p:cNvSpPr>
            <a:spLocks noGrp="1"/>
          </p:cNvSpPr>
          <p:nvPr>
            <p:ph type="sldNum" sz="quarter" idx="12"/>
          </p:nvPr>
        </p:nvSpPr>
        <p:spPr>
          <a:xfrm>
            <a:off x="6553200" y="6245225"/>
            <a:ext cx="2133600" cy="476250"/>
          </a:xfrm>
          <a:prstGeom prst="rect">
            <a:avLst/>
          </a:prstGeom>
        </p:spPr>
        <p:txBody>
          <a:bodyPr/>
          <a:lstStyle>
            <a:lvl1pPr>
              <a:defRPr/>
            </a:lvl1pPr>
          </a:lstStyle>
          <a:p>
            <a:fld id="{C3358BDD-E30E-46EB-A782-56DC27384F94}" type="slidenum">
              <a:rPr lang="pt-BR"/>
              <a:pPr/>
              <a:t>‹nº›</a:t>
            </a:fld>
            <a:endParaRPr lang="pt-B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5" name="Espaço Reservado para Rodapé 4"/>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6" name="Espaço Reservado para Número de Slide 5"/>
          <p:cNvSpPr>
            <a:spLocks noGrp="1"/>
          </p:cNvSpPr>
          <p:nvPr>
            <p:ph type="sldNum" sz="quarter" idx="12"/>
          </p:nvPr>
        </p:nvSpPr>
        <p:spPr>
          <a:xfrm>
            <a:off x="6553200" y="6245225"/>
            <a:ext cx="2133600" cy="476250"/>
          </a:xfrm>
          <a:prstGeom prst="rect">
            <a:avLst/>
          </a:prstGeom>
        </p:spPr>
        <p:txBody>
          <a:bodyPr/>
          <a:lstStyle>
            <a:lvl1pPr>
              <a:defRPr/>
            </a:lvl1pPr>
          </a:lstStyle>
          <a:p>
            <a:fld id="{99EEB3AB-32D4-45CA-9061-04FC3108F3C3}" type="slidenum">
              <a:rPr lang="pt-BR"/>
              <a:pPr/>
              <a:t>‹nº›</a:t>
            </a:fld>
            <a:endParaRPr lang="pt-B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6" name="Espaço Reservado para Rodapé 5"/>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7" name="Espaço Reservado para Número de Slide 6"/>
          <p:cNvSpPr>
            <a:spLocks noGrp="1"/>
          </p:cNvSpPr>
          <p:nvPr>
            <p:ph type="sldNum" sz="quarter" idx="12"/>
          </p:nvPr>
        </p:nvSpPr>
        <p:spPr>
          <a:xfrm>
            <a:off x="6553200" y="6245225"/>
            <a:ext cx="2133600" cy="476250"/>
          </a:xfrm>
          <a:prstGeom prst="rect">
            <a:avLst/>
          </a:prstGeom>
        </p:spPr>
        <p:txBody>
          <a:bodyPr/>
          <a:lstStyle>
            <a:lvl1pPr>
              <a:defRPr/>
            </a:lvl1pPr>
          </a:lstStyle>
          <a:p>
            <a:fld id="{9CDB71FC-D24B-469D-A9F7-1D044ABBD2BD}" type="slidenum">
              <a:rPr lang="pt-BR"/>
              <a:pPr/>
              <a:t>‹nº›</a:t>
            </a:fld>
            <a:endParaRPr lang="pt-B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8" name="Espaço Reservado para Rodapé 7"/>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9" name="Espaço Reservado para Número de Slide 8"/>
          <p:cNvSpPr>
            <a:spLocks noGrp="1"/>
          </p:cNvSpPr>
          <p:nvPr>
            <p:ph type="sldNum" sz="quarter" idx="12"/>
          </p:nvPr>
        </p:nvSpPr>
        <p:spPr>
          <a:xfrm>
            <a:off x="6553200" y="6245225"/>
            <a:ext cx="2133600" cy="476250"/>
          </a:xfrm>
          <a:prstGeom prst="rect">
            <a:avLst/>
          </a:prstGeom>
        </p:spPr>
        <p:txBody>
          <a:bodyPr/>
          <a:lstStyle>
            <a:lvl1pPr>
              <a:defRPr/>
            </a:lvl1pPr>
          </a:lstStyle>
          <a:p>
            <a:fld id="{6DEBB3BC-8153-4C31-8CC8-0EE6D80A8DC8}" type="slidenum">
              <a:rPr lang="pt-BR"/>
              <a:pPr/>
              <a:t>‹nº›</a:t>
            </a:fld>
            <a:endParaRPr lang="pt-B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4" name="Espaço Reservado para Rodapé 3"/>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6553200" y="6245225"/>
            <a:ext cx="2133600" cy="476250"/>
          </a:xfrm>
          <a:prstGeom prst="rect">
            <a:avLst/>
          </a:prstGeom>
        </p:spPr>
        <p:txBody>
          <a:bodyPr/>
          <a:lstStyle>
            <a:lvl1pPr>
              <a:defRPr/>
            </a:lvl1pPr>
          </a:lstStyle>
          <a:p>
            <a:fld id="{09B7E4A5-6B6E-4BDC-A674-37344EA2F238}" type="slidenum">
              <a:rPr lang="pt-BR"/>
              <a:pPr/>
              <a:t>‹nº›</a:t>
            </a:fld>
            <a:endParaRPr lang="pt-B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3" name="Espaço Reservado para Rodapé 2"/>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4" name="Espaço Reservado para Número de Slide 3"/>
          <p:cNvSpPr>
            <a:spLocks noGrp="1"/>
          </p:cNvSpPr>
          <p:nvPr>
            <p:ph type="sldNum" sz="quarter" idx="12"/>
          </p:nvPr>
        </p:nvSpPr>
        <p:spPr>
          <a:xfrm>
            <a:off x="6553200" y="6245225"/>
            <a:ext cx="2133600" cy="476250"/>
          </a:xfrm>
          <a:prstGeom prst="rect">
            <a:avLst/>
          </a:prstGeom>
        </p:spPr>
        <p:txBody>
          <a:bodyPr/>
          <a:lstStyle>
            <a:lvl1pPr>
              <a:defRPr/>
            </a:lvl1pPr>
          </a:lstStyle>
          <a:p>
            <a:fld id="{714011AB-701C-4F71-9D57-4AA0CADFE945}" type="slidenum">
              <a:rPr lang="pt-BR"/>
              <a:pPr/>
              <a:t>‹nº›</a:t>
            </a:fld>
            <a:endParaRPr lang="pt-B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6" name="Espaço Reservado para Rodapé 5"/>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7" name="Espaço Reservado para Número de Slide 6"/>
          <p:cNvSpPr>
            <a:spLocks noGrp="1"/>
          </p:cNvSpPr>
          <p:nvPr>
            <p:ph type="sldNum" sz="quarter" idx="12"/>
          </p:nvPr>
        </p:nvSpPr>
        <p:spPr>
          <a:xfrm>
            <a:off x="6553200" y="6245225"/>
            <a:ext cx="2133600" cy="476250"/>
          </a:xfrm>
          <a:prstGeom prst="rect">
            <a:avLst/>
          </a:prstGeom>
        </p:spPr>
        <p:txBody>
          <a:bodyPr/>
          <a:lstStyle>
            <a:lvl1pPr>
              <a:defRPr/>
            </a:lvl1pPr>
          </a:lstStyle>
          <a:p>
            <a:fld id="{ED6EA3B1-BBF0-4BA1-8C51-8B5EB2E0BC82}" type="slidenum">
              <a:rPr lang="pt-BR"/>
              <a:pPr/>
              <a:t>‹nº›</a:t>
            </a:fld>
            <a:endParaRPr lang="pt-B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245225"/>
            <a:ext cx="2133600" cy="476250"/>
          </a:xfrm>
          <a:prstGeom prst="rect">
            <a:avLst/>
          </a:prstGeom>
        </p:spPr>
        <p:txBody>
          <a:bodyPr/>
          <a:lstStyle>
            <a:lvl1pPr>
              <a:defRPr/>
            </a:lvl1pPr>
          </a:lstStyle>
          <a:p>
            <a:endParaRPr lang="pt-BR"/>
          </a:p>
        </p:txBody>
      </p:sp>
      <p:sp>
        <p:nvSpPr>
          <p:cNvPr id="6" name="Espaço Reservado para Rodapé 5"/>
          <p:cNvSpPr>
            <a:spLocks noGrp="1"/>
          </p:cNvSpPr>
          <p:nvPr>
            <p:ph type="ftr" sz="quarter" idx="11"/>
          </p:nvPr>
        </p:nvSpPr>
        <p:spPr>
          <a:xfrm>
            <a:off x="3124200" y="6245225"/>
            <a:ext cx="2895600" cy="476250"/>
          </a:xfrm>
          <a:prstGeom prst="rect">
            <a:avLst/>
          </a:prstGeom>
        </p:spPr>
        <p:txBody>
          <a:bodyPr/>
          <a:lstStyle>
            <a:lvl1pPr>
              <a:defRPr/>
            </a:lvl1pPr>
          </a:lstStyle>
          <a:p>
            <a:endParaRPr lang="pt-BR"/>
          </a:p>
        </p:txBody>
      </p:sp>
      <p:sp>
        <p:nvSpPr>
          <p:cNvPr id="7" name="Espaço Reservado para Número de Slide 6"/>
          <p:cNvSpPr>
            <a:spLocks noGrp="1"/>
          </p:cNvSpPr>
          <p:nvPr>
            <p:ph type="sldNum" sz="quarter" idx="12"/>
          </p:nvPr>
        </p:nvSpPr>
        <p:spPr>
          <a:xfrm>
            <a:off x="6553200" y="6245225"/>
            <a:ext cx="2133600" cy="476250"/>
          </a:xfrm>
          <a:prstGeom prst="rect">
            <a:avLst/>
          </a:prstGeom>
        </p:spPr>
        <p:txBody>
          <a:bodyPr/>
          <a:lstStyle>
            <a:lvl1pPr>
              <a:defRPr/>
            </a:lvl1pPr>
          </a:lstStyle>
          <a:p>
            <a:fld id="{14272233-10B0-402E-BA08-B3CBAA041149}" type="slidenum">
              <a:rPr lang="pt-BR"/>
              <a:pPr/>
              <a:t>‹nº›</a:t>
            </a:fld>
            <a:endParaRPr lang="pt-B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99DB5"/>
            </a:gs>
            <a:gs pos="50000">
              <a:srgbClr val="C1D2DD"/>
            </a:gs>
            <a:gs pos="100000">
              <a:srgbClr val="799DB5"/>
            </a:gs>
          </a:gsLst>
          <a:lin ang="18900000" scaled="1"/>
        </a:gra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14" cstate="print">
            <a:duotone>
              <a:prstClr val="black"/>
              <a:srgbClr val="00B0F0">
                <a:tint val="45000"/>
                <a:satMod val="400000"/>
              </a:srgbClr>
            </a:duotone>
          </a:blip>
          <a:srcRect b="3069"/>
          <a:stretch>
            <a:fillRect/>
          </a:stretch>
        </p:blipFill>
        <p:spPr bwMode="auto">
          <a:xfrm>
            <a:off x="0" y="0"/>
            <a:ext cx="9144000" cy="6858000"/>
          </a:xfrm>
          <a:prstGeom prst="rect">
            <a:avLst/>
          </a:prstGeom>
          <a:noFill/>
          <a:ln w="9525">
            <a:noFill/>
            <a:miter lim="800000"/>
            <a:headEnd/>
            <a:tailEnd/>
          </a:ln>
          <a:effectLst/>
          <a:scene3d>
            <a:camera prst="orthographicFront"/>
            <a:lightRig rig="threePt" dir="t"/>
          </a:scene3d>
          <a:sp3d>
            <a:bevelT w="139700" h="139700" prst="divot"/>
          </a:sp3d>
        </p:spPr>
      </p:pic>
      <p:sp>
        <p:nvSpPr>
          <p:cNvPr id="1026" name="Rectangle 2"/>
          <p:cNvSpPr>
            <a:spLocks noGrp="1" noChangeArrowheads="1"/>
          </p:cNvSpPr>
          <p:nvPr>
            <p:ph type="title"/>
          </p:nvPr>
        </p:nvSpPr>
        <p:spPr bwMode="auto">
          <a:xfrm>
            <a:off x="395288" y="0"/>
            <a:ext cx="8229600" cy="620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imes New Roman" pitchFamily="18" charset="0"/>
        </a:defRPr>
      </a:lvl2pPr>
      <a:lvl3pPr algn="ctr" rtl="0" fontAlgn="base">
        <a:spcBef>
          <a:spcPct val="0"/>
        </a:spcBef>
        <a:spcAft>
          <a:spcPct val="0"/>
        </a:spcAft>
        <a:defRPr sz="3600">
          <a:solidFill>
            <a:schemeClr val="tx2"/>
          </a:solidFill>
          <a:latin typeface="Times New Roman" pitchFamily="18" charset="0"/>
        </a:defRPr>
      </a:lvl3pPr>
      <a:lvl4pPr algn="ctr" rtl="0" fontAlgn="base">
        <a:spcBef>
          <a:spcPct val="0"/>
        </a:spcBef>
        <a:spcAft>
          <a:spcPct val="0"/>
        </a:spcAft>
        <a:defRPr sz="3600">
          <a:solidFill>
            <a:schemeClr val="tx2"/>
          </a:solidFill>
          <a:latin typeface="Times New Roman" pitchFamily="18" charset="0"/>
        </a:defRPr>
      </a:lvl4pPr>
      <a:lvl5pPr algn="ctr" rtl="0" fontAlgn="base">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pt.wikipedia.org/wiki/Ficheiro:John_Calvin_-_best_likeness.jpg" TargetMode="Externa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upload.wikimedia.org/wikipedia/commons/d/d3/Tridentinum.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translate.googleusercontent.com/translate_c?hl=pt-BR&amp;rurl=translate.google.com.br&amp;sl=en&amp;tl=pt&amp;u=http://en.wikipedia.org/wiki/File:Giambattista_morgagni.gif&amp;usg=ALkJrhj5gK6PjG-mP17R1MJonxnTzH8v6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pt.wikipedia.org/wiki/Ficheiro:Gutenberg_Bibl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pt.wikipedia.org/wiki/Ficheiro:Christopher_Columbus_Face.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unriseartists.com/wp-content/uploads/2012/03/Mythology-Vladimir-Kush.jpg"/>
          <p:cNvPicPr>
            <a:picLocks noChangeAspect="1" noChangeArrowheads="1"/>
          </p:cNvPicPr>
          <p:nvPr/>
        </p:nvPicPr>
        <p:blipFill>
          <a:blip r:embed="rId2" cstate="print"/>
          <a:srcRect l="1392"/>
          <a:stretch>
            <a:fillRect/>
          </a:stretch>
        </p:blipFill>
        <p:spPr bwMode="auto">
          <a:xfrm>
            <a:off x="111219" y="1555079"/>
            <a:ext cx="8892988" cy="4124059"/>
          </a:xfrm>
          <a:prstGeom prst="rect">
            <a:avLst/>
          </a:prstGeom>
          <a:noFill/>
        </p:spPr>
      </p:pic>
      <p:sp>
        <p:nvSpPr>
          <p:cNvPr id="94213" name="WordArt 5"/>
          <p:cNvSpPr>
            <a:spLocks noChangeArrowheads="1" noChangeShapeType="1" noTextEdit="1"/>
          </p:cNvSpPr>
          <p:nvPr/>
        </p:nvSpPr>
        <p:spPr bwMode="auto">
          <a:xfrm>
            <a:off x="201987" y="6104966"/>
            <a:ext cx="5185802" cy="412376"/>
          </a:xfrm>
          <a:prstGeom prst="rect">
            <a:avLst/>
          </a:prstGeom>
        </p:spPr>
        <p:txBody>
          <a:bodyPr wrap="none" fromWordArt="1">
            <a:prstTxWarp prst="textPlain">
              <a:avLst>
                <a:gd name="adj" fmla="val 50000"/>
              </a:avLst>
            </a:prstTxWarp>
          </a:bodyPr>
          <a:lstStyle/>
          <a:p>
            <a:pPr algn="ctr"/>
            <a:r>
              <a:rPr lang="pt-BR" sz="3600" b="1" kern="10" dirty="0" smtClean="0">
                <a:ln w="9525">
                  <a:solidFill>
                    <a:schemeClr val="tx1"/>
                  </a:solidFill>
                  <a:round/>
                  <a:headEnd/>
                  <a:tailEnd/>
                </a:ln>
                <a:solidFill>
                  <a:srgbClr val="255559"/>
                </a:solidFill>
                <a:latin typeface="Times New Roman"/>
                <a:cs typeface="Times New Roman"/>
              </a:rPr>
              <a:t>Medicina da  Idade Moderna</a:t>
            </a:r>
            <a:endParaRPr lang="pt-BR" sz="3600" b="1" kern="10" dirty="0">
              <a:ln w="9525">
                <a:solidFill>
                  <a:schemeClr val="tx1"/>
                </a:solidFill>
                <a:round/>
                <a:headEnd/>
                <a:tailEnd/>
              </a:ln>
              <a:solidFill>
                <a:srgbClr val="255559"/>
              </a:solidFill>
              <a:latin typeface="Times New Roman"/>
              <a:cs typeface="Times New Roman"/>
            </a:endParaRPr>
          </a:p>
        </p:txBody>
      </p:sp>
      <p:sp>
        <p:nvSpPr>
          <p:cNvPr id="94214" name="Text Box 6"/>
          <p:cNvSpPr txBox="1">
            <a:spLocks noChangeArrowheads="1"/>
          </p:cNvSpPr>
          <p:nvPr/>
        </p:nvSpPr>
        <p:spPr bwMode="auto">
          <a:xfrm>
            <a:off x="19824" y="5589697"/>
            <a:ext cx="2678548" cy="338554"/>
          </a:xfrm>
          <a:prstGeom prst="rect">
            <a:avLst/>
          </a:prstGeom>
          <a:noFill/>
          <a:ln w="9525">
            <a:noFill/>
            <a:miter lim="800000"/>
            <a:headEnd/>
            <a:tailEnd/>
          </a:ln>
          <a:effectLst/>
        </p:spPr>
        <p:txBody>
          <a:bodyPr wrap="square">
            <a:spAutoFit/>
          </a:bodyPr>
          <a:lstStyle/>
          <a:p>
            <a:pPr algn="ctr">
              <a:spcBef>
                <a:spcPts val="0"/>
              </a:spcBef>
            </a:pPr>
            <a:r>
              <a:rPr lang="pt-BR" sz="1600" b="1" dirty="0" smtClean="0"/>
              <a:t>Vladimir </a:t>
            </a:r>
            <a:r>
              <a:rPr lang="pt-BR" sz="1600" b="1" dirty="0" err="1" smtClean="0"/>
              <a:t>Kush</a:t>
            </a:r>
            <a:r>
              <a:rPr lang="pt-BR" sz="1600" b="1" dirty="0" smtClean="0"/>
              <a:t> - Interview</a:t>
            </a:r>
            <a:endParaRPr lang="pt-BR" sz="1200" dirty="0"/>
          </a:p>
        </p:txBody>
      </p:sp>
      <p:sp>
        <p:nvSpPr>
          <p:cNvPr id="94215" name="WordArt 7"/>
          <p:cNvSpPr>
            <a:spLocks noChangeArrowheads="1" noChangeShapeType="1" noTextEdit="1"/>
          </p:cNvSpPr>
          <p:nvPr/>
        </p:nvSpPr>
        <p:spPr bwMode="auto">
          <a:xfrm>
            <a:off x="6398092" y="6435912"/>
            <a:ext cx="1873250" cy="215900"/>
          </a:xfrm>
          <a:prstGeom prst="rect">
            <a:avLst/>
          </a:prstGeom>
        </p:spPr>
        <p:txBody>
          <a:bodyPr wrap="none" fromWordArt="1">
            <a:prstTxWarp prst="textPlain">
              <a:avLst>
                <a:gd name="adj" fmla="val 50000"/>
              </a:avLst>
            </a:prstTxWarp>
          </a:bodyPr>
          <a:lstStyle/>
          <a:p>
            <a:pPr algn="ctr"/>
            <a:r>
              <a:rPr lang="pt-BR" sz="3600" b="1" kern="10" dirty="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latin typeface="Times New Roman"/>
                <a:cs typeface="Times New Roman"/>
              </a:rPr>
              <a:t>FMRP - USP </a:t>
            </a:r>
          </a:p>
        </p:txBody>
      </p:sp>
      <p:sp>
        <p:nvSpPr>
          <p:cNvPr id="94217" name="WordArt 9"/>
          <p:cNvSpPr>
            <a:spLocks noChangeArrowheads="1" noChangeShapeType="1" noTextEdit="1"/>
          </p:cNvSpPr>
          <p:nvPr/>
        </p:nvSpPr>
        <p:spPr bwMode="auto">
          <a:xfrm>
            <a:off x="5678954" y="5861237"/>
            <a:ext cx="3132138" cy="43021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fromWordArt="1">
            <a:prstTxWarp prst="textPlain">
              <a:avLst>
                <a:gd name="adj" fmla="val 50000"/>
              </a:avLst>
            </a:prstTxWarp>
          </a:bodyPr>
          <a:lstStyle/>
          <a:p>
            <a:pPr algn="ctr"/>
            <a:r>
              <a:rPr lang="pt-BR" sz="3600" b="1" kern="10" dirty="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latin typeface="Times New Roman"/>
                <a:cs typeface="Times New Roman"/>
              </a:rPr>
              <a:t>Edson Garcia Soares</a:t>
            </a:r>
          </a:p>
        </p:txBody>
      </p:sp>
      <p:pic>
        <p:nvPicPr>
          <p:cNvPr id="7" name="Picture 13" descr="BRASAOcolor_gde"/>
          <p:cNvPicPr preferRelativeResize="0">
            <a:picLocks noChangeArrowheads="1"/>
          </p:cNvPicPr>
          <p:nvPr/>
        </p:nvPicPr>
        <p:blipFill>
          <a:blip r:embed="rId3" cstate="print"/>
          <a:srcRect/>
          <a:stretch>
            <a:fillRect/>
          </a:stretch>
        </p:blipFill>
        <p:spPr bwMode="auto">
          <a:xfrm>
            <a:off x="8278813" y="176213"/>
            <a:ext cx="660400" cy="900112"/>
          </a:xfrm>
          <a:prstGeom prst="rect">
            <a:avLst/>
          </a:prstGeom>
          <a:noFill/>
          <a:ln w="9525">
            <a:noFill/>
            <a:miter lim="800000"/>
            <a:headEnd/>
            <a:tailEnd/>
          </a:ln>
        </p:spPr>
      </p:pic>
      <p:pic>
        <p:nvPicPr>
          <p:cNvPr id="8" name="Picture 10" descr="brasao"/>
          <p:cNvPicPr>
            <a:picLocks noChangeAspect="1" noChangeArrowheads="1"/>
          </p:cNvPicPr>
          <p:nvPr/>
        </p:nvPicPr>
        <p:blipFill>
          <a:blip r:embed="rId4" cstate="print"/>
          <a:srcRect l="10246" t="10274" r="6174" b="11035"/>
          <a:stretch>
            <a:fillRect/>
          </a:stretch>
        </p:blipFill>
        <p:spPr bwMode="auto">
          <a:xfrm>
            <a:off x="168275" y="176213"/>
            <a:ext cx="657225" cy="900112"/>
          </a:xfrm>
          <a:prstGeom prst="rect">
            <a:avLst/>
          </a:prstGeom>
          <a:noFill/>
          <a:ln w="9525">
            <a:noFill/>
            <a:miter lim="800000"/>
            <a:headEnd/>
            <a:tailEnd/>
          </a:ln>
        </p:spPr>
      </p:pic>
      <p:sp>
        <p:nvSpPr>
          <p:cNvPr id="9" name="WordArt 8"/>
          <p:cNvSpPr>
            <a:spLocks noChangeArrowheads="1" noChangeShapeType="1" noTextEdit="1"/>
          </p:cNvSpPr>
          <p:nvPr/>
        </p:nvSpPr>
        <p:spPr bwMode="auto">
          <a:xfrm>
            <a:off x="1763713" y="76200"/>
            <a:ext cx="5616575" cy="923925"/>
          </a:xfrm>
          <a:prstGeom prst="rect">
            <a:avLst/>
          </a:prstGeom>
          <a:ln>
            <a:noFill/>
          </a:ln>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pt-BR" sz="2800" b="1" kern="10" dirty="0">
                <a:ln w="11430">
                  <a:solidFill>
                    <a:schemeClr val="tx1"/>
                  </a:solidFill>
                </a:ln>
                <a:solidFill>
                  <a:schemeClr val="accent1">
                    <a:lumMod val="50000"/>
                  </a:schemeClr>
                </a:solidFill>
                <a:effectLst>
                  <a:outerShdw blurRad="50800" dist="39000" dir="5460000" algn="tl">
                    <a:srgbClr val="000000">
                      <a:alpha val="38000"/>
                    </a:srgbClr>
                  </a:outerShdw>
                </a:effectLst>
                <a:latin typeface="Times New Roman"/>
                <a:cs typeface="Times New Roman"/>
              </a:rPr>
              <a:t>Universidade de São Paulo</a:t>
            </a:r>
          </a:p>
          <a:p>
            <a:pPr algn="ctr">
              <a:defRPr/>
            </a:pPr>
            <a:r>
              <a:rPr lang="pt-BR" sz="2800" b="1" kern="10" dirty="0">
                <a:ln w="11430">
                  <a:solidFill>
                    <a:schemeClr val="tx1"/>
                  </a:solidFill>
                </a:ln>
                <a:solidFill>
                  <a:schemeClr val="accent1">
                    <a:lumMod val="50000"/>
                  </a:schemeClr>
                </a:solidFill>
                <a:effectLst>
                  <a:outerShdw blurRad="50800" dist="39000" dir="5460000" algn="tl">
                    <a:srgbClr val="000000">
                      <a:alpha val="38000"/>
                    </a:srgbClr>
                  </a:outerShdw>
                </a:effectLst>
                <a:latin typeface="Times New Roman"/>
                <a:cs typeface="Times New Roman"/>
              </a:rPr>
              <a:t>Faculdade de Medicina de Ribeirão Preto</a:t>
            </a:r>
          </a:p>
          <a:p>
            <a:pPr algn="ctr">
              <a:defRPr/>
            </a:pPr>
            <a:r>
              <a:rPr lang="pt-BR" sz="2800" b="1" kern="10" dirty="0">
                <a:ln w="11430">
                  <a:solidFill>
                    <a:schemeClr val="tx1"/>
                  </a:solidFill>
                </a:ln>
                <a:solidFill>
                  <a:schemeClr val="accent1">
                    <a:lumMod val="50000"/>
                  </a:schemeClr>
                </a:solidFill>
                <a:effectLst>
                  <a:outerShdw blurRad="50800" dist="39000" dir="5460000" algn="tl">
                    <a:srgbClr val="000000">
                      <a:alpha val="38000"/>
                    </a:srgbClr>
                  </a:outerShdw>
                </a:effectLst>
                <a:latin typeface="Times New Roman"/>
                <a:cs typeface="Times New Roman"/>
              </a:rPr>
              <a:t>Departamento de Patologia e Medicina Legal</a:t>
            </a:r>
          </a:p>
        </p:txBody>
      </p:sp>
      <p:sp>
        <p:nvSpPr>
          <p:cNvPr id="10" name="WordArt 26"/>
          <p:cNvSpPr>
            <a:spLocks noChangeArrowheads="1" noChangeShapeType="1" noTextEdit="1"/>
          </p:cNvSpPr>
          <p:nvPr/>
        </p:nvSpPr>
        <p:spPr bwMode="auto">
          <a:xfrm>
            <a:off x="1044575" y="1057275"/>
            <a:ext cx="6511925" cy="33972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pt-BR" sz="2800" b="1" kern="10" dirty="0">
                <a:ln w="11430">
                  <a:solidFill>
                    <a:schemeClr val="tx1"/>
                  </a:solidFill>
                </a:ln>
                <a:solidFill>
                  <a:schemeClr val="accent1">
                    <a:lumMod val="50000"/>
                  </a:schemeClr>
                </a:solidFill>
                <a:effectLst>
                  <a:outerShdw blurRad="50800" dist="39000" dir="5460000" algn="tl">
                    <a:srgbClr val="000000">
                      <a:alpha val="38000"/>
                    </a:srgbClr>
                  </a:outerShdw>
                </a:effectLst>
                <a:latin typeface="Times New Roman"/>
                <a:cs typeface="Times New Roman"/>
              </a:rPr>
              <a:t>RCG </a:t>
            </a:r>
            <a:r>
              <a:rPr lang="pt-BR" sz="2800" b="1" kern="10" dirty="0" smtClean="0">
                <a:ln w="11430">
                  <a:solidFill>
                    <a:schemeClr val="tx1"/>
                  </a:solidFill>
                </a:ln>
                <a:solidFill>
                  <a:schemeClr val="accent1">
                    <a:lumMod val="50000"/>
                  </a:schemeClr>
                </a:solidFill>
                <a:effectLst>
                  <a:outerShdw blurRad="50800" dist="39000" dir="5460000" algn="tl">
                    <a:srgbClr val="000000">
                      <a:alpha val="38000"/>
                    </a:srgbClr>
                  </a:outerShdw>
                </a:effectLst>
                <a:latin typeface="Times New Roman"/>
                <a:cs typeface="Times New Roman"/>
              </a:rPr>
              <a:t>0149 </a:t>
            </a:r>
            <a:r>
              <a:rPr lang="pt-BR" sz="2800" b="1" kern="10" dirty="0">
                <a:ln w="11430">
                  <a:solidFill>
                    <a:schemeClr val="tx1"/>
                  </a:solidFill>
                </a:ln>
                <a:solidFill>
                  <a:schemeClr val="accent1">
                    <a:lumMod val="50000"/>
                  </a:schemeClr>
                </a:solidFill>
                <a:effectLst>
                  <a:outerShdw blurRad="50800" dist="39000" dir="5460000" algn="tl">
                    <a:srgbClr val="000000">
                      <a:alpha val="38000"/>
                    </a:srgbClr>
                  </a:outerShdw>
                </a:effectLst>
                <a:latin typeface="Times New Roman"/>
                <a:cs typeface="Times New Roman"/>
              </a:rPr>
              <a:t>- </a:t>
            </a:r>
            <a:r>
              <a:rPr lang="pt-BR" sz="2800" b="1" kern="10" dirty="0" smtClean="0">
                <a:ln w="11430">
                  <a:solidFill>
                    <a:schemeClr val="tx1"/>
                  </a:solidFill>
                </a:ln>
                <a:solidFill>
                  <a:schemeClr val="accent1">
                    <a:lumMod val="50000"/>
                  </a:schemeClr>
                </a:solidFill>
                <a:effectLst>
                  <a:outerShdw blurRad="50800" dist="39000" dir="5460000" algn="tl">
                    <a:srgbClr val="000000">
                      <a:alpha val="38000"/>
                    </a:srgbClr>
                  </a:outerShdw>
                </a:effectLst>
                <a:latin typeface="Times New Roman"/>
                <a:cs typeface="Times New Roman"/>
              </a:rPr>
              <a:t>Formação </a:t>
            </a:r>
            <a:r>
              <a:rPr lang="pt-BR" sz="2800" b="1" kern="10" dirty="0">
                <a:ln w="11430">
                  <a:solidFill>
                    <a:schemeClr val="tx1"/>
                  </a:solidFill>
                </a:ln>
                <a:solidFill>
                  <a:schemeClr val="accent1">
                    <a:lumMod val="50000"/>
                  </a:schemeClr>
                </a:solidFill>
                <a:effectLst>
                  <a:outerShdw blurRad="50800" dist="39000" dir="5460000" algn="tl">
                    <a:srgbClr val="000000">
                      <a:alpha val="38000"/>
                    </a:srgbClr>
                  </a:outerShdw>
                </a:effectLst>
                <a:latin typeface="Times New Roman"/>
                <a:cs typeface="Times New Roman"/>
              </a:rPr>
              <a:t>Humanística </a:t>
            </a:r>
            <a:r>
              <a:rPr lang="pt-BR" sz="2800" b="1" kern="10" dirty="0" smtClean="0">
                <a:ln w="11430">
                  <a:solidFill>
                    <a:schemeClr val="tx1"/>
                  </a:solidFill>
                </a:ln>
                <a:solidFill>
                  <a:schemeClr val="accent1">
                    <a:lumMod val="50000"/>
                  </a:schemeClr>
                </a:solidFill>
                <a:effectLst>
                  <a:outerShdw blurRad="50800" dist="39000" dir="5460000" algn="tl">
                    <a:srgbClr val="000000">
                      <a:alpha val="38000"/>
                    </a:srgbClr>
                  </a:outerShdw>
                </a:effectLst>
                <a:latin typeface="Times New Roman"/>
                <a:cs typeface="Times New Roman"/>
              </a:rPr>
              <a:t>II</a:t>
            </a:r>
            <a:endParaRPr lang="pt-BR" sz="2800" b="1" kern="10" dirty="0">
              <a:ln w="11430">
                <a:solidFill>
                  <a:schemeClr val="tx1"/>
                </a:solidFill>
              </a:ln>
              <a:solidFill>
                <a:schemeClr val="accent1">
                  <a:lumMod val="50000"/>
                </a:schemeClr>
              </a:solidFill>
              <a:effectLst>
                <a:outerShdw blurRad="50800" dist="39000" dir="5460000" algn="tl">
                  <a:srgbClr val="000000">
                    <a:alpha val="38000"/>
                  </a:srgbClr>
                </a:outerShdw>
              </a:effectLst>
              <a:latin typeface="Times New Roman"/>
              <a:cs typeface="Times New Roman"/>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9" name="Text Box 7"/>
          <p:cNvSpPr txBox="1">
            <a:spLocks noChangeArrowheads="1"/>
          </p:cNvSpPr>
          <p:nvPr/>
        </p:nvSpPr>
        <p:spPr bwMode="auto">
          <a:xfrm>
            <a:off x="377371" y="563563"/>
            <a:ext cx="8461829" cy="2800767"/>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200" b="1" dirty="0" smtClean="0"/>
              <a:t>Vasco da Gama e sua frota de quatro navios passaram pelo Cabo da Boa Esperança em dezembro de 1497, em mares desconhecidos para os europeus. Depois de parar em diversos portos africanos, da Gama atracou no sudoeste da Índia em maio de 1498, especificamente no estado de </a:t>
            </a:r>
            <a:r>
              <a:rPr lang="pt-BR" sz="2200" b="1" dirty="0" err="1" smtClean="0"/>
              <a:t>Goa</a:t>
            </a:r>
            <a:r>
              <a:rPr lang="pt-BR" sz="2200" b="1" dirty="0" smtClean="0"/>
              <a:t> (o menor estado indiano). Vasco da Gama foi generosamente recompensado e se tornou “Almirante do Oceano Índico” quando voltou a Portugal. Ele morreu durante sua terceira viagem para a Índia, logo depois de chegar. Seu corpo foi trazido de volta a Portugal 15 anos depois, onde foi enterrado com grandes honras.</a:t>
            </a:r>
          </a:p>
        </p:txBody>
      </p:sp>
      <p:sp>
        <p:nvSpPr>
          <p:cNvPr id="110600" name="Text Box 8"/>
          <p:cNvSpPr txBox="1">
            <a:spLocks noChangeArrowheads="1"/>
          </p:cNvSpPr>
          <p:nvPr/>
        </p:nvSpPr>
        <p:spPr bwMode="auto">
          <a:xfrm>
            <a:off x="1270001" y="0"/>
            <a:ext cx="5588850"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1497 - Vasco da Gama parte para a Índia</a:t>
            </a:r>
            <a:endParaRPr lang="pt-BR" sz="2400" dirty="0"/>
          </a:p>
        </p:txBody>
      </p:sp>
      <p:pic>
        <p:nvPicPr>
          <p:cNvPr id="69636" name="Picture 4" descr="http://3.bp.blogspot.com/_DAMs68hf4ns/S6eyoTqbvVI/AAAAAAAAAF0/8Ykia88uI5A/s1600/a%20r%20gameiro%20A_chegada_de_Vasco_da_Gama_a_Calicute_em_1498.jpg"/>
          <p:cNvPicPr>
            <a:picLocks noChangeAspect="1" noChangeArrowheads="1"/>
          </p:cNvPicPr>
          <p:nvPr/>
        </p:nvPicPr>
        <p:blipFill>
          <a:blip r:embed="rId2" cstate="print"/>
          <a:srcRect/>
          <a:stretch>
            <a:fillRect/>
          </a:stretch>
        </p:blipFill>
        <p:spPr bwMode="auto">
          <a:xfrm>
            <a:off x="381000" y="3594100"/>
            <a:ext cx="4483100" cy="2952017"/>
          </a:xfrm>
          <a:prstGeom prst="rect">
            <a:avLst/>
          </a:prstGeom>
          <a:noFill/>
        </p:spPr>
      </p:pic>
      <p:pic>
        <p:nvPicPr>
          <p:cNvPr id="69634" name="Picture 2" descr="http://meusdiasnaindia.files.wordpress.com/2009/11/91347-004-825a9a90.jpg"/>
          <p:cNvPicPr>
            <a:picLocks noChangeAspect="1" noChangeArrowheads="1"/>
          </p:cNvPicPr>
          <p:nvPr/>
        </p:nvPicPr>
        <p:blipFill>
          <a:blip r:embed="rId3" cstate="print"/>
          <a:srcRect/>
          <a:stretch>
            <a:fillRect/>
          </a:stretch>
        </p:blipFill>
        <p:spPr bwMode="auto">
          <a:xfrm>
            <a:off x="6213476" y="3708400"/>
            <a:ext cx="2041524" cy="2800872"/>
          </a:xfrm>
          <a:prstGeom prst="rect">
            <a:avLst/>
          </a:prstGeom>
          <a:noFill/>
        </p:spPr>
      </p:pic>
      <p:sp>
        <p:nvSpPr>
          <p:cNvPr id="110598" name="Text Box 6"/>
          <p:cNvSpPr txBox="1">
            <a:spLocks noChangeArrowheads="1"/>
          </p:cNvSpPr>
          <p:nvPr/>
        </p:nvSpPr>
        <p:spPr bwMode="auto">
          <a:xfrm>
            <a:off x="4621213" y="3467100"/>
            <a:ext cx="4261727"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http://meusdiasnaindia.wordpress.com/2009/11/27/vasco-da-gama-e-a-india/</a:t>
            </a:r>
            <a:endParaRPr lang="pt-BR" sz="1000" dirty="0"/>
          </a:p>
        </p:txBody>
      </p:sp>
      <p:sp>
        <p:nvSpPr>
          <p:cNvPr id="9" name="Text Box 6"/>
          <p:cNvSpPr txBox="1">
            <a:spLocks noChangeArrowheads="1"/>
          </p:cNvSpPr>
          <p:nvPr/>
        </p:nvSpPr>
        <p:spPr bwMode="auto">
          <a:xfrm>
            <a:off x="0" y="6510179"/>
            <a:ext cx="4996740"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http://viticodevagamundo.blogspot.com.br/2010/03/errancia-humana-ideia-de-viagem.html</a:t>
            </a:r>
            <a:endParaRPr lang="pt-BR" sz="10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306615" y="6089590"/>
            <a:ext cx="4006396" cy="400110"/>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http://educaja.com.br/2008/04/datas-comemorativas-descobrimento-do-brasil-2.html</a:t>
            </a:r>
            <a:endParaRPr lang="pt-BR" sz="1000" dirty="0"/>
          </a:p>
        </p:txBody>
      </p:sp>
      <p:sp>
        <p:nvSpPr>
          <p:cNvPr id="110599" name="Text Box 7"/>
          <p:cNvSpPr txBox="1">
            <a:spLocks noChangeArrowheads="1"/>
          </p:cNvSpPr>
          <p:nvPr/>
        </p:nvSpPr>
        <p:spPr bwMode="auto">
          <a:xfrm>
            <a:off x="377371" y="733898"/>
            <a:ext cx="8418286" cy="2529923"/>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200" b="1" dirty="0" smtClean="0"/>
              <a:t>Em 22 de abril de 1500, nosso país recebia caravelas portuguesas sob o comando de Pedro Álvares Cabral. Inicialmente recebemos o nome de Monte Pascoal. Posteriormente, Cabral teve incerteza mediante a sua descoberta, e passou a questionar-se, se era  uma grande ilha, ou continente, e nome foi modificado para Ilha de Vera Cruz. A exploração feita por outras expedições portuguesas, aplacou as dúvidas e afirmou-se que nosso país tratava-se de um continente, sendo assim foi renomeado de Terra de Santa Cruz. Em 1511, após a descoberta do pau-brasil, a nossa nação recebeu o nome de Brasil</a:t>
            </a:r>
            <a:endParaRPr lang="pt-BR" sz="2200" b="1" dirty="0"/>
          </a:p>
        </p:txBody>
      </p:sp>
      <p:sp>
        <p:nvSpPr>
          <p:cNvPr id="110600" name="Text Box 8"/>
          <p:cNvSpPr txBox="1">
            <a:spLocks noChangeArrowheads="1"/>
          </p:cNvSpPr>
          <p:nvPr/>
        </p:nvSpPr>
        <p:spPr bwMode="auto">
          <a:xfrm>
            <a:off x="914400" y="29028"/>
            <a:ext cx="7937500"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1500 - Descoberta oficial do Brasil por Pedro Álvares Cabral</a:t>
            </a:r>
            <a:endParaRPr lang="pt-BR" sz="2400" dirty="0"/>
          </a:p>
        </p:txBody>
      </p:sp>
      <p:pic>
        <p:nvPicPr>
          <p:cNvPr id="70658" name="Picture 2" descr="http://bp0.blogger.com/_xq0jLp69uJw/R_qGeyDZIsI/AAAAAAAAEDA/o1c7MB8r43Q/s400/28.jpg"/>
          <p:cNvPicPr>
            <a:picLocks noChangeAspect="1" noChangeArrowheads="1"/>
          </p:cNvPicPr>
          <p:nvPr/>
        </p:nvPicPr>
        <p:blipFill>
          <a:blip r:embed="rId2" cstate="print"/>
          <a:srcRect/>
          <a:stretch>
            <a:fillRect/>
          </a:stretch>
        </p:blipFill>
        <p:spPr bwMode="auto">
          <a:xfrm>
            <a:off x="455613" y="3592512"/>
            <a:ext cx="3810000" cy="2571751"/>
          </a:xfrm>
          <a:prstGeom prst="rect">
            <a:avLst/>
          </a:prstGeom>
          <a:noFill/>
        </p:spPr>
      </p:pic>
      <p:pic>
        <p:nvPicPr>
          <p:cNvPr id="70660" name="Picture 4" descr="http://www.posugf.com.br/noticias/todas/dyn_images/1/2206_descobrimento-brasil_1.jpg"/>
          <p:cNvPicPr>
            <a:picLocks noChangeAspect="1" noChangeArrowheads="1"/>
          </p:cNvPicPr>
          <p:nvPr/>
        </p:nvPicPr>
        <p:blipFill>
          <a:blip r:embed="rId3" cstate="print"/>
          <a:srcRect/>
          <a:stretch>
            <a:fillRect/>
          </a:stretch>
        </p:blipFill>
        <p:spPr bwMode="auto">
          <a:xfrm>
            <a:off x="4468813" y="3581400"/>
            <a:ext cx="4333875" cy="2857500"/>
          </a:xfrm>
          <a:prstGeom prst="rect">
            <a:avLst/>
          </a:prstGeom>
          <a:noFill/>
        </p:spPr>
      </p:pic>
      <p:sp>
        <p:nvSpPr>
          <p:cNvPr id="8" name="Text Box 6"/>
          <p:cNvSpPr txBox="1">
            <a:spLocks noChangeArrowheads="1"/>
          </p:cNvSpPr>
          <p:nvPr/>
        </p:nvSpPr>
        <p:spPr bwMode="auto">
          <a:xfrm>
            <a:off x="4292600" y="6394390"/>
            <a:ext cx="4465411"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http://www.posugf.com.br/noticias/todas/2206-descobrimento-do-brasil-22-de-abril</a:t>
            </a:r>
            <a:endParaRPr lang="pt-BR" sz="1000"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23_LutherLeer"/>
          <p:cNvPicPr>
            <a:picLocks noChangeAspect="1" noChangeArrowheads="1"/>
          </p:cNvPicPr>
          <p:nvPr/>
        </p:nvPicPr>
        <p:blipFill>
          <a:blip r:embed="rId2" cstate="print"/>
          <a:srcRect/>
          <a:stretch>
            <a:fillRect/>
          </a:stretch>
        </p:blipFill>
        <p:spPr bwMode="auto">
          <a:xfrm>
            <a:off x="143245" y="2256025"/>
            <a:ext cx="3001963" cy="3690937"/>
          </a:xfrm>
          <a:prstGeom prst="rect">
            <a:avLst/>
          </a:prstGeom>
          <a:noFill/>
        </p:spPr>
      </p:pic>
      <p:sp>
        <p:nvSpPr>
          <p:cNvPr id="122886" name="Text Box 6"/>
          <p:cNvSpPr txBox="1">
            <a:spLocks noChangeArrowheads="1"/>
          </p:cNvSpPr>
          <p:nvPr/>
        </p:nvSpPr>
        <p:spPr bwMode="auto">
          <a:xfrm>
            <a:off x="360733" y="1608325"/>
            <a:ext cx="2159000" cy="641350"/>
          </a:xfrm>
          <a:prstGeom prst="rect">
            <a:avLst/>
          </a:prstGeom>
          <a:noFill/>
          <a:ln w="9525">
            <a:noFill/>
            <a:miter lim="800000"/>
            <a:headEnd/>
            <a:tailEnd/>
          </a:ln>
          <a:effectLst/>
        </p:spPr>
        <p:txBody>
          <a:bodyPr>
            <a:spAutoFit/>
          </a:bodyPr>
          <a:lstStyle/>
          <a:p>
            <a:pPr algn="ctr">
              <a:spcBef>
                <a:spcPct val="50000"/>
              </a:spcBef>
            </a:pPr>
            <a:r>
              <a:rPr lang="pt-BR" b="1" i="1"/>
              <a:t>Martinho Lutero</a:t>
            </a:r>
            <a:r>
              <a:rPr lang="pt-BR"/>
              <a:t> (1483-1546)</a:t>
            </a:r>
          </a:p>
        </p:txBody>
      </p:sp>
      <p:sp>
        <p:nvSpPr>
          <p:cNvPr id="122887" name="Rectangle 7"/>
          <p:cNvSpPr>
            <a:spLocks noChangeArrowheads="1"/>
          </p:cNvSpPr>
          <p:nvPr/>
        </p:nvSpPr>
        <p:spPr bwMode="auto">
          <a:xfrm>
            <a:off x="3327770" y="1621025"/>
            <a:ext cx="3765550" cy="641350"/>
          </a:xfrm>
          <a:prstGeom prst="rect">
            <a:avLst/>
          </a:prstGeom>
          <a:noFill/>
          <a:ln w="9525">
            <a:noFill/>
            <a:miter lim="800000"/>
            <a:headEnd/>
            <a:tailEnd/>
          </a:ln>
          <a:effectLst/>
        </p:spPr>
        <p:txBody>
          <a:bodyPr wrap="none" anchor="ctr">
            <a:spAutoFit/>
          </a:bodyPr>
          <a:lstStyle/>
          <a:p>
            <a:r>
              <a:rPr lang="pt-BR" b="1"/>
              <a:t>O calvinismo</a:t>
            </a:r>
            <a:r>
              <a:rPr lang="pt-BR"/>
              <a:t> – predestinação absoluta</a:t>
            </a:r>
            <a:endParaRPr lang="pt-BR" b="1"/>
          </a:p>
          <a:p>
            <a:r>
              <a:rPr lang="pt-BR" b="1" i="1"/>
              <a:t>João Calvino</a:t>
            </a:r>
            <a:r>
              <a:rPr lang="pt-BR" b="1"/>
              <a:t> (1509-1564)</a:t>
            </a:r>
            <a:r>
              <a:rPr lang="pt-BR"/>
              <a:t>, </a:t>
            </a:r>
          </a:p>
        </p:txBody>
      </p:sp>
      <p:pic>
        <p:nvPicPr>
          <p:cNvPr id="122889" name="Picture 9" descr="John Calvin - best likeness.jpg">
            <a:hlinkClick r:id="rId3"/>
          </p:cNvPr>
          <p:cNvPicPr>
            <a:picLocks noChangeAspect="1" noChangeArrowheads="1"/>
          </p:cNvPicPr>
          <p:nvPr/>
        </p:nvPicPr>
        <p:blipFill>
          <a:blip r:embed="rId4" cstate="print"/>
          <a:srcRect/>
          <a:stretch>
            <a:fillRect/>
          </a:stretch>
        </p:blipFill>
        <p:spPr bwMode="auto">
          <a:xfrm>
            <a:off x="3346820" y="2297300"/>
            <a:ext cx="2921000" cy="3622675"/>
          </a:xfrm>
          <a:prstGeom prst="rect">
            <a:avLst/>
          </a:prstGeom>
          <a:noFill/>
        </p:spPr>
      </p:pic>
      <p:sp>
        <p:nvSpPr>
          <p:cNvPr id="122890" name="Rectangle 10"/>
          <p:cNvSpPr>
            <a:spLocks noChangeArrowheads="1"/>
          </p:cNvSpPr>
          <p:nvPr/>
        </p:nvSpPr>
        <p:spPr bwMode="auto">
          <a:xfrm>
            <a:off x="3445245" y="5961250"/>
            <a:ext cx="2771775" cy="244475"/>
          </a:xfrm>
          <a:prstGeom prst="rect">
            <a:avLst/>
          </a:prstGeom>
          <a:noFill/>
          <a:ln w="9525">
            <a:noFill/>
            <a:miter lim="800000"/>
            <a:headEnd/>
            <a:tailEnd/>
          </a:ln>
          <a:effectLst/>
        </p:spPr>
        <p:txBody>
          <a:bodyPr wrap="none">
            <a:spAutoFit/>
          </a:bodyPr>
          <a:lstStyle/>
          <a:p>
            <a:r>
              <a:rPr lang="pt-BR" sz="1000"/>
              <a:t>http://pt.wikipedia.org/wiki/Jo%C3%A3o_Calvino</a:t>
            </a:r>
          </a:p>
        </p:txBody>
      </p:sp>
      <p:sp>
        <p:nvSpPr>
          <p:cNvPr id="122891" name="Rectangle 11"/>
          <p:cNvSpPr>
            <a:spLocks noChangeArrowheads="1"/>
          </p:cNvSpPr>
          <p:nvPr/>
        </p:nvSpPr>
        <p:spPr bwMode="auto">
          <a:xfrm>
            <a:off x="130545" y="5948550"/>
            <a:ext cx="2970213" cy="396875"/>
          </a:xfrm>
          <a:prstGeom prst="rect">
            <a:avLst/>
          </a:prstGeom>
          <a:noFill/>
          <a:ln w="9525">
            <a:noFill/>
            <a:miter lim="800000"/>
            <a:headEnd/>
            <a:tailEnd/>
          </a:ln>
          <a:effectLst/>
        </p:spPr>
        <p:txBody>
          <a:bodyPr>
            <a:spAutoFit/>
          </a:bodyPr>
          <a:lstStyle/>
          <a:p>
            <a:pPr algn="r"/>
            <a:r>
              <a:rPr lang="pt-BR" sz="1000"/>
              <a:t>http://www.miniweb.com.br/historia/artigos/i_moderna/martinho_lutero.html</a:t>
            </a:r>
          </a:p>
        </p:txBody>
      </p:sp>
      <p:sp>
        <p:nvSpPr>
          <p:cNvPr id="122892" name="Text Box 12"/>
          <p:cNvSpPr txBox="1">
            <a:spLocks noChangeArrowheads="1"/>
          </p:cNvSpPr>
          <p:nvPr/>
        </p:nvSpPr>
        <p:spPr bwMode="auto">
          <a:xfrm>
            <a:off x="6305920" y="3387912"/>
            <a:ext cx="2730500" cy="1192213"/>
          </a:xfrm>
          <a:prstGeom prst="rect">
            <a:avLst/>
          </a:prstGeom>
          <a:noFill/>
          <a:ln w="9525">
            <a:noFill/>
            <a:miter lim="800000"/>
            <a:headEnd/>
            <a:tailEnd/>
          </a:ln>
          <a:effectLst/>
        </p:spPr>
        <p:txBody>
          <a:bodyPr>
            <a:spAutoFit/>
          </a:bodyPr>
          <a:lstStyle/>
          <a:p>
            <a:pPr>
              <a:spcBef>
                <a:spcPct val="50000"/>
              </a:spcBef>
            </a:pPr>
            <a:r>
              <a:rPr lang="pt-BR" b="1"/>
              <a:t>França – os </a:t>
            </a:r>
            <a:r>
              <a:rPr lang="pt-BR" b="1" i="1"/>
              <a:t>huguenotes</a:t>
            </a:r>
            <a:r>
              <a:rPr lang="pt-BR" b="1"/>
              <a:t> </a:t>
            </a:r>
          </a:p>
          <a:p>
            <a:pPr>
              <a:spcBef>
                <a:spcPct val="50000"/>
              </a:spcBef>
            </a:pPr>
            <a:r>
              <a:rPr lang="pt-BR" b="1"/>
              <a:t>Inglaterra – os </a:t>
            </a:r>
            <a:r>
              <a:rPr lang="pt-BR" b="1" i="1"/>
              <a:t>puritanos</a:t>
            </a:r>
            <a:r>
              <a:rPr lang="pt-BR" b="1"/>
              <a:t> </a:t>
            </a:r>
          </a:p>
          <a:p>
            <a:pPr>
              <a:spcBef>
                <a:spcPct val="50000"/>
              </a:spcBef>
            </a:pPr>
            <a:r>
              <a:rPr lang="pt-BR" b="1"/>
              <a:t>Escócia – os </a:t>
            </a:r>
            <a:r>
              <a:rPr lang="pt-BR" b="1" i="1"/>
              <a:t>plesbiterianos</a:t>
            </a:r>
            <a:r>
              <a:rPr lang="pt-BR"/>
              <a:t> </a:t>
            </a:r>
          </a:p>
        </p:txBody>
      </p:sp>
      <p:sp>
        <p:nvSpPr>
          <p:cNvPr id="122894" name="Text Box 14"/>
          <p:cNvSpPr txBox="1">
            <a:spLocks noChangeArrowheads="1"/>
          </p:cNvSpPr>
          <p:nvPr/>
        </p:nvSpPr>
        <p:spPr bwMode="auto">
          <a:xfrm>
            <a:off x="271463" y="203368"/>
            <a:ext cx="8572500" cy="830997"/>
          </a:xfrm>
          <a:prstGeom prst="rect">
            <a:avLst/>
          </a:prstGeom>
          <a:noFill/>
          <a:ln w="9525">
            <a:noFill/>
            <a:miter lim="800000"/>
            <a:headEnd/>
            <a:tailEnd/>
          </a:ln>
          <a:effectLst/>
        </p:spPr>
        <p:txBody>
          <a:bodyPr wrap="square">
            <a:spAutoFit/>
          </a:bodyPr>
          <a:lstStyle/>
          <a:p>
            <a:pPr>
              <a:spcBef>
                <a:spcPts val="0"/>
              </a:spcBef>
            </a:pPr>
            <a:r>
              <a:rPr lang="pt-BR" sz="2400" b="1" i="1" dirty="0" smtClean="0"/>
              <a:t>1517 - 1517 - Martinho Lutero - “Noventa e Cinco Teses”  </a:t>
            </a:r>
          </a:p>
          <a:p>
            <a:pPr algn="ctr">
              <a:spcBef>
                <a:spcPts val="0"/>
              </a:spcBef>
            </a:pPr>
            <a:r>
              <a:rPr lang="pt-BR" sz="2400" b="1" i="1" dirty="0" smtClean="0"/>
              <a:t>Início da Reforma Protestante</a:t>
            </a:r>
            <a:endParaRPr lang="pt-BR" sz="2400"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2786773" y="6516916"/>
            <a:ext cx="4006396"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http://pt.wikipedia.org/wiki/Fern</a:t>
            </a:r>
            <a:r>
              <a:rPr lang="pt-BR" sz="1000" dirty="0" err="1" smtClean="0"/>
              <a:t>ão_de_Magalhães</a:t>
            </a:r>
            <a:endParaRPr lang="pt-BR" sz="1000" dirty="0"/>
          </a:p>
        </p:txBody>
      </p:sp>
      <p:sp>
        <p:nvSpPr>
          <p:cNvPr id="110599" name="Text Box 7"/>
          <p:cNvSpPr txBox="1">
            <a:spLocks noChangeArrowheads="1"/>
          </p:cNvSpPr>
          <p:nvPr/>
        </p:nvSpPr>
        <p:spPr bwMode="auto">
          <a:xfrm>
            <a:off x="323170" y="576263"/>
            <a:ext cx="8418286" cy="3071610"/>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200" b="1" dirty="0" smtClean="0"/>
              <a:t>Fernão de Magalhães (</a:t>
            </a:r>
            <a:r>
              <a:rPr lang="pt-BR" sz="2200" b="1" dirty="0" err="1" smtClean="0"/>
              <a:t>Sabrosa</a:t>
            </a:r>
            <a:r>
              <a:rPr lang="pt-BR" sz="2200" b="1" dirty="0" smtClean="0"/>
              <a:t>, primavera de 1480 - </a:t>
            </a:r>
            <a:r>
              <a:rPr lang="pt-BR" sz="2200" b="1" dirty="0" err="1" smtClean="0"/>
              <a:t>Cebu</a:t>
            </a:r>
            <a:r>
              <a:rPr lang="pt-BR" sz="2200" b="1" dirty="0" smtClean="0"/>
              <a:t>, Filipinas, 27 de abril de 1521) foi um navegador português. Em 1506 viajou para as Índias Ocidentais. A serviço do rei de Espanha, planeou e comandou a expedição marítima que efetuou a primeira viagem </a:t>
            </a:r>
            <a:r>
              <a:rPr lang="pt-BR" sz="2200" b="1" dirty="0" err="1" smtClean="0"/>
              <a:t>decircum-navegação</a:t>
            </a:r>
            <a:r>
              <a:rPr lang="pt-BR" sz="2200" b="1" dirty="0" smtClean="0"/>
              <a:t> ao globo. Foi o primeiro a alcançar a Terra do Fogo no extremo Sul do continente Americano, a atravessar o estreito hoje conhecido como Estreito de Magalhães e a cruzar o Oceano Pacífico, que nomeou. Fernão de Magalhães foi morto em batalha em </a:t>
            </a:r>
            <a:r>
              <a:rPr lang="pt-BR" sz="2200" b="1" dirty="0" err="1" smtClean="0"/>
              <a:t>Cebu</a:t>
            </a:r>
            <a:r>
              <a:rPr lang="pt-BR" sz="2200" b="1" dirty="0" smtClean="0"/>
              <a:t>, nas Filipinas no curso da expedição, posteriormente chefiada por Juan </a:t>
            </a:r>
            <a:r>
              <a:rPr lang="pt-BR" sz="2200" b="1" dirty="0" err="1" smtClean="0"/>
              <a:t>Sebastián</a:t>
            </a:r>
            <a:r>
              <a:rPr lang="pt-BR" sz="2200" b="1" dirty="0" smtClean="0"/>
              <a:t> </a:t>
            </a:r>
            <a:r>
              <a:rPr lang="pt-BR" sz="2200" b="1" dirty="0" err="1" smtClean="0"/>
              <a:t>Elcano</a:t>
            </a:r>
            <a:r>
              <a:rPr lang="pt-BR" sz="2200" b="1" dirty="0" smtClean="0"/>
              <a:t> até ao regresso em 1522</a:t>
            </a:r>
          </a:p>
        </p:txBody>
      </p:sp>
      <p:sp>
        <p:nvSpPr>
          <p:cNvPr id="110600" name="Text Box 8"/>
          <p:cNvSpPr txBox="1">
            <a:spLocks noChangeArrowheads="1"/>
          </p:cNvSpPr>
          <p:nvPr/>
        </p:nvSpPr>
        <p:spPr bwMode="auto">
          <a:xfrm>
            <a:off x="0" y="67128"/>
            <a:ext cx="9144000" cy="430887"/>
          </a:xfrm>
          <a:prstGeom prst="rect">
            <a:avLst/>
          </a:prstGeom>
          <a:noFill/>
          <a:ln w="9525">
            <a:noFill/>
            <a:miter lim="800000"/>
            <a:headEnd/>
            <a:tailEnd/>
          </a:ln>
          <a:effectLst/>
        </p:spPr>
        <p:txBody>
          <a:bodyPr wrap="square">
            <a:spAutoFit/>
          </a:bodyPr>
          <a:lstStyle/>
          <a:p>
            <a:pPr>
              <a:spcBef>
                <a:spcPct val="50000"/>
              </a:spcBef>
            </a:pPr>
            <a:r>
              <a:rPr lang="pt-BR" sz="2200" b="1" i="1" dirty="0" smtClean="0"/>
              <a:t>1519-1522 - Volta ao mundo - Fernão de Magalhães e Juan </a:t>
            </a:r>
            <a:r>
              <a:rPr lang="pt-BR" sz="2200" b="1" i="1" dirty="0" err="1" smtClean="0"/>
              <a:t>Sebastián</a:t>
            </a:r>
            <a:r>
              <a:rPr lang="pt-BR" sz="2200" b="1" i="1" dirty="0" smtClean="0"/>
              <a:t> </a:t>
            </a:r>
            <a:r>
              <a:rPr lang="pt-BR" sz="2200" b="1" i="1" dirty="0" err="1" smtClean="0"/>
              <a:t>Elcano</a:t>
            </a:r>
            <a:endParaRPr lang="pt-BR" sz="2200" dirty="0"/>
          </a:p>
        </p:txBody>
      </p:sp>
      <p:pic>
        <p:nvPicPr>
          <p:cNvPr id="71682" name="Picture 2" descr="http://upload.wikimedia.org/wikipedia/commons/thumb/9/9c/Ferdinand_Magellan.jpg/200px-Ferdinand_Magellan.jpg"/>
          <p:cNvPicPr>
            <a:picLocks noChangeAspect="1" noChangeArrowheads="1"/>
          </p:cNvPicPr>
          <p:nvPr/>
        </p:nvPicPr>
        <p:blipFill>
          <a:blip r:embed="rId2" cstate="print"/>
          <a:srcRect/>
          <a:stretch>
            <a:fillRect/>
          </a:stretch>
        </p:blipFill>
        <p:spPr bwMode="auto">
          <a:xfrm>
            <a:off x="396875" y="4130675"/>
            <a:ext cx="1905000" cy="2362200"/>
          </a:xfrm>
          <a:prstGeom prst="rect">
            <a:avLst/>
          </a:prstGeom>
          <a:noFill/>
        </p:spPr>
      </p:pic>
      <p:sp>
        <p:nvSpPr>
          <p:cNvPr id="7" name="Retângulo 6"/>
          <p:cNvSpPr/>
          <p:nvPr/>
        </p:nvSpPr>
        <p:spPr>
          <a:xfrm>
            <a:off x="317500" y="3827889"/>
            <a:ext cx="2057400" cy="338554"/>
          </a:xfrm>
          <a:prstGeom prst="rect">
            <a:avLst/>
          </a:prstGeom>
        </p:spPr>
        <p:txBody>
          <a:bodyPr wrap="square">
            <a:spAutoFit/>
          </a:bodyPr>
          <a:lstStyle/>
          <a:p>
            <a:r>
              <a:rPr lang="pt-BR" sz="1600" b="1" i="1" dirty="0" smtClean="0">
                <a:solidFill>
                  <a:srgbClr val="000000"/>
                </a:solidFill>
              </a:rPr>
              <a:t>Fernão de Magalhães </a:t>
            </a:r>
            <a:endParaRPr lang="pt-BR" sz="1200" dirty="0"/>
          </a:p>
        </p:txBody>
      </p:sp>
      <p:sp>
        <p:nvSpPr>
          <p:cNvPr id="9" name="Retângulo 8"/>
          <p:cNvSpPr/>
          <p:nvPr/>
        </p:nvSpPr>
        <p:spPr>
          <a:xfrm>
            <a:off x="2336800" y="3827889"/>
            <a:ext cx="2286000" cy="338554"/>
          </a:xfrm>
          <a:prstGeom prst="rect">
            <a:avLst/>
          </a:prstGeom>
        </p:spPr>
        <p:txBody>
          <a:bodyPr>
            <a:spAutoFit/>
          </a:bodyPr>
          <a:lstStyle/>
          <a:p>
            <a:r>
              <a:rPr lang="pt-BR" sz="1600" b="1" i="1" dirty="0" smtClean="0"/>
              <a:t>Juan </a:t>
            </a:r>
            <a:r>
              <a:rPr lang="pt-BR" sz="1600" b="1" i="1" dirty="0" err="1" smtClean="0"/>
              <a:t>Sebastián</a:t>
            </a:r>
            <a:r>
              <a:rPr lang="pt-BR" sz="1600" b="1" i="1" dirty="0" smtClean="0"/>
              <a:t> </a:t>
            </a:r>
            <a:r>
              <a:rPr lang="pt-BR" sz="1600" b="1" i="1" dirty="0" err="1" smtClean="0"/>
              <a:t>Elcano</a:t>
            </a:r>
            <a:endParaRPr lang="pt-BR" sz="1200" dirty="0"/>
          </a:p>
        </p:txBody>
      </p:sp>
      <p:pic>
        <p:nvPicPr>
          <p:cNvPr id="71686" name="Picture 6" descr="http://www.biografiasyvidas.com/biografia/e/fotos/elcano.jpg"/>
          <p:cNvPicPr>
            <a:picLocks noChangeAspect="1" noChangeArrowheads="1"/>
          </p:cNvPicPr>
          <p:nvPr/>
        </p:nvPicPr>
        <p:blipFill>
          <a:blip r:embed="rId3" cstate="print"/>
          <a:srcRect l="5662" r="12233"/>
          <a:stretch>
            <a:fillRect/>
          </a:stretch>
        </p:blipFill>
        <p:spPr bwMode="auto">
          <a:xfrm>
            <a:off x="2349500" y="4152900"/>
            <a:ext cx="1979613" cy="2368550"/>
          </a:xfrm>
          <a:prstGeom prst="rect">
            <a:avLst/>
          </a:prstGeom>
          <a:noFill/>
        </p:spPr>
      </p:pic>
      <p:pic>
        <p:nvPicPr>
          <p:cNvPr id="71688" name="Picture 8" descr="http://upload.wikimedia.org/wikipedia/commons/thumb/7/7f/Magalh%C3%A3es_Elcano_Circum-navega%C3%A7%C3%A3o-pt.svg/600px-Magalh%C3%A3es_Elcano_Circum-navega%C3%A7%C3%A3o-pt.svg.png"/>
          <p:cNvPicPr>
            <a:picLocks noChangeAspect="1" noChangeArrowheads="1"/>
          </p:cNvPicPr>
          <p:nvPr/>
        </p:nvPicPr>
        <p:blipFill>
          <a:blip r:embed="rId4" cstate="print"/>
          <a:srcRect/>
          <a:stretch>
            <a:fillRect/>
          </a:stretch>
        </p:blipFill>
        <p:spPr bwMode="auto">
          <a:xfrm>
            <a:off x="4359735" y="4140200"/>
            <a:ext cx="4558840" cy="2398713"/>
          </a:xfrm>
          <a:prstGeom prst="rect">
            <a:avLst/>
          </a:prstGeom>
          <a:noFill/>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2411413" y="1120775"/>
            <a:ext cx="4752975" cy="915988"/>
          </a:xfrm>
          <a:prstGeom prst="rect">
            <a:avLst/>
          </a:prstGeom>
          <a:noFill/>
          <a:ln w="9525">
            <a:noFill/>
            <a:miter lim="800000"/>
            <a:headEnd/>
            <a:tailEnd/>
          </a:ln>
          <a:effectLst/>
        </p:spPr>
        <p:txBody>
          <a:bodyPr anchor="ctr">
            <a:spAutoFit/>
          </a:bodyPr>
          <a:lstStyle/>
          <a:p>
            <a:pPr algn="ctr"/>
            <a:r>
              <a:rPr lang="pt-BR" b="1" dirty="0"/>
              <a:t>Anglicanismo</a:t>
            </a:r>
            <a:r>
              <a:rPr lang="pt-BR" dirty="0"/>
              <a:t> </a:t>
            </a:r>
          </a:p>
          <a:p>
            <a:pPr algn="ctr"/>
            <a:r>
              <a:rPr lang="pt-BR" dirty="0">
                <a:solidFill>
                  <a:srgbClr val="000000"/>
                </a:solidFill>
              </a:rPr>
              <a:t>O rei inglês: de defensor a adversário da Igreja. Retrato de Henrique VIII, de Hans </a:t>
            </a:r>
            <a:r>
              <a:rPr lang="pt-BR" dirty="0" err="1">
                <a:solidFill>
                  <a:srgbClr val="000000"/>
                </a:solidFill>
              </a:rPr>
              <a:t>Holbein</a:t>
            </a:r>
            <a:r>
              <a:rPr lang="pt-BR" dirty="0"/>
              <a:t> </a:t>
            </a:r>
          </a:p>
        </p:txBody>
      </p:sp>
      <p:pic>
        <p:nvPicPr>
          <p:cNvPr id="123911" name="Picture 7" descr="HENRIQUEVIII"/>
          <p:cNvPicPr preferRelativeResize="0">
            <a:picLocks noChangeArrowheads="1"/>
          </p:cNvPicPr>
          <p:nvPr/>
        </p:nvPicPr>
        <p:blipFill>
          <a:blip r:embed="rId2" cstate="print"/>
          <a:srcRect/>
          <a:stretch>
            <a:fillRect/>
          </a:stretch>
        </p:blipFill>
        <p:spPr bwMode="auto">
          <a:xfrm>
            <a:off x="3195638" y="2271713"/>
            <a:ext cx="2698750" cy="3778250"/>
          </a:xfrm>
          <a:prstGeom prst="rect">
            <a:avLst/>
          </a:prstGeom>
          <a:noFill/>
        </p:spPr>
      </p:pic>
      <p:sp>
        <p:nvSpPr>
          <p:cNvPr id="123912" name="Text Box 8"/>
          <p:cNvSpPr txBox="1">
            <a:spLocks noChangeArrowheads="1"/>
          </p:cNvSpPr>
          <p:nvPr/>
        </p:nvSpPr>
        <p:spPr bwMode="auto">
          <a:xfrm>
            <a:off x="3203575" y="6088063"/>
            <a:ext cx="2735263" cy="396875"/>
          </a:xfrm>
          <a:prstGeom prst="rect">
            <a:avLst/>
          </a:prstGeom>
          <a:noFill/>
          <a:ln w="9525">
            <a:noFill/>
            <a:miter lim="800000"/>
            <a:headEnd/>
            <a:tailEnd/>
          </a:ln>
          <a:effectLst/>
        </p:spPr>
        <p:txBody>
          <a:bodyPr>
            <a:spAutoFit/>
          </a:bodyPr>
          <a:lstStyle/>
          <a:p>
            <a:pPr algn="r">
              <a:spcBef>
                <a:spcPct val="50000"/>
              </a:spcBef>
            </a:pPr>
            <a:r>
              <a:rPr lang="pt-BR" sz="1000"/>
              <a:t>http://www2.uol.com.br/historiaviva/reportagens/henrique_viii_o_primeiro_anglicano.html</a:t>
            </a:r>
          </a:p>
        </p:txBody>
      </p:sp>
      <p:pic>
        <p:nvPicPr>
          <p:cNvPr id="123914" name="Picture 10" descr="Imagem-de-Catarina-de-Aragao"/>
          <p:cNvPicPr preferRelativeResize="0">
            <a:picLocks noChangeArrowheads="1"/>
          </p:cNvPicPr>
          <p:nvPr/>
        </p:nvPicPr>
        <p:blipFill>
          <a:blip r:embed="rId3" cstate="print"/>
          <a:srcRect l="7631" t="276" r="5843" b="7835"/>
          <a:stretch>
            <a:fillRect/>
          </a:stretch>
        </p:blipFill>
        <p:spPr bwMode="auto">
          <a:xfrm>
            <a:off x="242888" y="2271713"/>
            <a:ext cx="2698750" cy="3778250"/>
          </a:xfrm>
          <a:prstGeom prst="rect">
            <a:avLst/>
          </a:prstGeom>
          <a:noFill/>
        </p:spPr>
      </p:pic>
      <p:sp>
        <p:nvSpPr>
          <p:cNvPr id="123915" name="Text Box 11"/>
          <p:cNvSpPr txBox="1">
            <a:spLocks noChangeArrowheads="1"/>
          </p:cNvSpPr>
          <p:nvPr/>
        </p:nvSpPr>
        <p:spPr bwMode="auto">
          <a:xfrm>
            <a:off x="250825" y="6088063"/>
            <a:ext cx="2735263" cy="396875"/>
          </a:xfrm>
          <a:prstGeom prst="rect">
            <a:avLst/>
          </a:prstGeom>
          <a:noFill/>
          <a:ln w="9525">
            <a:noFill/>
            <a:miter lim="800000"/>
            <a:headEnd/>
            <a:tailEnd/>
          </a:ln>
          <a:effectLst/>
        </p:spPr>
        <p:txBody>
          <a:bodyPr>
            <a:spAutoFit/>
          </a:bodyPr>
          <a:lstStyle/>
          <a:p>
            <a:pPr algn="r">
              <a:spcBef>
                <a:spcPct val="50000"/>
              </a:spcBef>
            </a:pPr>
            <a:r>
              <a:rPr lang="pt-BR" sz="1000"/>
              <a:t>http://www.planetaeducacao.com.br/portal/artigo.asp?artigo=1414</a:t>
            </a:r>
          </a:p>
        </p:txBody>
      </p:sp>
      <p:pic>
        <p:nvPicPr>
          <p:cNvPr id="123917" name="Picture 13" descr="Imagem-de-Ana-Bolena"/>
          <p:cNvPicPr preferRelativeResize="0">
            <a:picLocks noChangeArrowheads="1"/>
          </p:cNvPicPr>
          <p:nvPr/>
        </p:nvPicPr>
        <p:blipFill>
          <a:blip r:embed="rId4" cstate="print"/>
          <a:srcRect b="7408"/>
          <a:stretch>
            <a:fillRect/>
          </a:stretch>
        </p:blipFill>
        <p:spPr bwMode="auto">
          <a:xfrm>
            <a:off x="6148388" y="2271713"/>
            <a:ext cx="2698750" cy="3778250"/>
          </a:xfrm>
          <a:prstGeom prst="rect">
            <a:avLst/>
          </a:prstGeom>
          <a:noFill/>
        </p:spPr>
      </p:pic>
      <p:sp>
        <p:nvSpPr>
          <p:cNvPr id="123918" name="Text Box 14"/>
          <p:cNvSpPr txBox="1">
            <a:spLocks noChangeArrowheads="1"/>
          </p:cNvSpPr>
          <p:nvPr/>
        </p:nvSpPr>
        <p:spPr bwMode="auto">
          <a:xfrm>
            <a:off x="468313" y="1984375"/>
            <a:ext cx="2160587" cy="366713"/>
          </a:xfrm>
          <a:prstGeom prst="rect">
            <a:avLst/>
          </a:prstGeom>
          <a:noFill/>
          <a:ln w="9525">
            <a:noFill/>
            <a:miter lim="800000"/>
            <a:headEnd/>
            <a:tailEnd/>
          </a:ln>
          <a:effectLst/>
        </p:spPr>
        <p:txBody>
          <a:bodyPr>
            <a:spAutoFit/>
          </a:bodyPr>
          <a:lstStyle/>
          <a:p>
            <a:pPr>
              <a:spcBef>
                <a:spcPct val="50000"/>
              </a:spcBef>
            </a:pPr>
            <a:r>
              <a:rPr lang="pt-BR" b="1" i="1"/>
              <a:t>Catarina de Aragão</a:t>
            </a:r>
            <a:r>
              <a:rPr lang="pt-BR"/>
              <a:t> </a:t>
            </a:r>
          </a:p>
        </p:txBody>
      </p:sp>
      <p:sp>
        <p:nvSpPr>
          <p:cNvPr id="123919" name="Text Box 15"/>
          <p:cNvSpPr txBox="1">
            <a:spLocks noChangeArrowheads="1"/>
          </p:cNvSpPr>
          <p:nvPr/>
        </p:nvSpPr>
        <p:spPr bwMode="auto">
          <a:xfrm>
            <a:off x="6084888" y="6088063"/>
            <a:ext cx="2735262" cy="396875"/>
          </a:xfrm>
          <a:prstGeom prst="rect">
            <a:avLst/>
          </a:prstGeom>
          <a:noFill/>
          <a:ln w="9525">
            <a:noFill/>
            <a:miter lim="800000"/>
            <a:headEnd/>
            <a:tailEnd/>
          </a:ln>
          <a:effectLst/>
        </p:spPr>
        <p:txBody>
          <a:bodyPr>
            <a:spAutoFit/>
          </a:bodyPr>
          <a:lstStyle/>
          <a:p>
            <a:pPr algn="r">
              <a:spcBef>
                <a:spcPct val="50000"/>
              </a:spcBef>
            </a:pPr>
            <a:r>
              <a:rPr lang="pt-BR" sz="1000"/>
              <a:t>http://www.planetaeducacao.com.br/portal/artigo.asp?artigo=1414</a:t>
            </a:r>
          </a:p>
        </p:txBody>
      </p:sp>
      <p:sp>
        <p:nvSpPr>
          <p:cNvPr id="123920" name="Text Box 16"/>
          <p:cNvSpPr txBox="1">
            <a:spLocks noChangeArrowheads="1"/>
          </p:cNvSpPr>
          <p:nvPr/>
        </p:nvSpPr>
        <p:spPr bwMode="auto">
          <a:xfrm>
            <a:off x="6804025" y="1952625"/>
            <a:ext cx="1547813" cy="366713"/>
          </a:xfrm>
          <a:prstGeom prst="rect">
            <a:avLst/>
          </a:prstGeom>
          <a:noFill/>
          <a:ln w="9525">
            <a:noFill/>
            <a:miter lim="800000"/>
            <a:headEnd/>
            <a:tailEnd/>
          </a:ln>
          <a:effectLst/>
        </p:spPr>
        <p:txBody>
          <a:bodyPr>
            <a:spAutoFit/>
          </a:bodyPr>
          <a:lstStyle/>
          <a:p>
            <a:pPr>
              <a:spcBef>
                <a:spcPct val="50000"/>
              </a:spcBef>
            </a:pPr>
            <a:r>
              <a:rPr lang="pt-BR" b="1" i="1"/>
              <a:t>Ana Bolena</a:t>
            </a:r>
            <a:r>
              <a:rPr lang="pt-BR"/>
              <a:t> </a:t>
            </a:r>
          </a:p>
        </p:txBody>
      </p:sp>
      <p:sp>
        <p:nvSpPr>
          <p:cNvPr id="123921" name="Text Box 17"/>
          <p:cNvSpPr txBox="1">
            <a:spLocks noChangeArrowheads="1"/>
          </p:cNvSpPr>
          <p:nvPr/>
        </p:nvSpPr>
        <p:spPr bwMode="auto">
          <a:xfrm>
            <a:off x="3492500" y="1976438"/>
            <a:ext cx="2160588" cy="366712"/>
          </a:xfrm>
          <a:prstGeom prst="rect">
            <a:avLst/>
          </a:prstGeom>
          <a:noFill/>
          <a:ln w="9525">
            <a:noFill/>
            <a:miter lim="800000"/>
            <a:headEnd/>
            <a:tailEnd/>
          </a:ln>
          <a:effectLst/>
        </p:spPr>
        <p:txBody>
          <a:bodyPr>
            <a:spAutoFit/>
          </a:bodyPr>
          <a:lstStyle/>
          <a:p>
            <a:pPr algn="ctr">
              <a:spcBef>
                <a:spcPct val="50000"/>
              </a:spcBef>
            </a:pPr>
            <a:r>
              <a:rPr lang="pt-BR" b="1" i="1"/>
              <a:t>Henrique VIII</a:t>
            </a:r>
          </a:p>
        </p:txBody>
      </p:sp>
      <p:sp>
        <p:nvSpPr>
          <p:cNvPr id="13" name="Text Box 8"/>
          <p:cNvSpPr txBox="1">
            <a:spLocks noChangeArrowheads="1"/>
          </p:cNvSpPr>
          <p:nvPr/>
        </p:nvSpPr>
        <p:spPr bwMode="auto">
          <a:xfrm>
            <a:off x="419100" y="29028"/>
            <a:ext cx="8432800" cy="830997"/>
          </a:xfrm>
          <a:prstGeom prst="rect">
            <a:avLst/>
          </a:prstGeom>
          <a:noFill/>
          <a:ln w="9525">
            <a:noFill/>
            <a:miter lim="800000"/>
            <a:headEnd/>
            <a:tailEnd/>
          </a:ln>
          <a:effectLst/>
        </p:spPr>
        <p:txBody>
          <a:bodyPr wrap="square">
            <a:spAutoFit/>
          </a:bodyPr>
          <a:lstStyle/>
          <a:p>
            <a:pPr>
              <a:spcBef>
                <a:spcPct val="50000"/>
              </a:spcBef>
            </a:pPr>
            <a:r>
              <a:rPr lang="pt-BR" sz="2400" b="1" i="1" dirty="0" smtClean="0"/>
              <a:t>1534 - “</a:t>
            </a:r>
            <a:r>
              <a:rPr lang="pt-BR" sz="2400" b="1" i="1" dirty="0" err="1" smtClean="0"/>
              <a:t>Acto</a:t>
            </a:r>
            <a:r>
              <a:rPr lang="pt-BR" sz="2400" b="1" i="1" dirty="0" smtClean="0"/>
              <a:t> de Supremacia” na Inglaterra. O rei Henrique VIII rompeu com Roma e declarou-se chefe da Igreja Anglicana</a:t>
            </a:r>
            <a:endParaRPr lang="pt-BR" sz="2400"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ChangeArrowheads="1"/>
          </p:cNvSpPr>
          <p:nvPr/>
        </p:nvSpPr>
        <p:spPr bwMode="auto">
          <a:xfrm>
            <a:off x="2439988" y="849313"/>
            <a:ext cx="4222750" cy="366712"/>
          </a:xfrm>
          <a:prstGeom prst="rect">
            <a:avLst/>
          </a:prstGeom>
          <a:noFill/>
          <a:ln w="9525">
            <a:noFill/>
            <a:miter lim="800000"/>
            <a:headEnd/>
            <a:tailEnd/>
          </a:ln>
          <a:effectLst/>
        </p:spPr>
        <p:txBody>
          <a:bodyPr wrap="none" anchor="ctr">
            <a:spAutoFit/>
          </a:bodyPr>
          <a:lstStyle/>
          <a:p>
            <a:r>
              <a:rPr lang="pt-BR" b="1" i="1"/>
              <a:t>Concílio de Trento ou Concílio Tridentino</a:t>
            </a:r>
            <a:r>
              <a:rPr lang="pt-BR"/>
              <a:t> </a:t>
            </a:r>
          </a:p>
        </p:txBody>
      </p:sp>
      <p:pic>
        <p:nvPicPr>
          <p:cNvPr id="126982" name="Picture 6" descr="Ficheiro:Tridentinum.jpg">
            <a:hlinkClick r:id="rId2"/>
          </p:cNvPr>
          <p:cNvPicPr>
            <a:picLocks noChangeAspect="1" noChangeArrowheads="1"/>
          </p:cNvPicPr>
          <p:nvPr/>
        </p:nvPicPr>
        <p:blipFill>
          <a:blip r:embed="rId3" cstate="print"/>
          <a:srcRect/>
          <a:stretch>
            <a:fillRect/>
          </a:stretch>
        </p:blipFill>
        <p:spPr bwMode="auto">
          <a:xfrm>
            <a:off x="747713" y="1155700"/>
            <a:ext cx="7620000" cy="5286375"/>
          </a:xfrm>
          <a:prstGeom prst="rect">
            <a:avLst/>
          </a:prstGeom>
          <a:noFill/>
        </p:spPr>
      </p:pic>
      <p:sp>
        <p:nvSpPr>
          <p:cNvPr id="126983" name="Rectangle 7"/>
          <p:cNvSpPr>
            <a:spLocks noChangeArrowheads="1"/>
          </p:cNvSpPr>
          <p:nvPr/>
        </p:nvSpPr>
        <p:spPr bwMode="auto">
          <a:xfrm>
            <a:off x="3370263" y="514350"/>
            <a:ext cx="2349500" cy="457200"/>
          </a:xfrm>
          <a:prstGeom prst="rect">
            <a:avLst/>
          </a:prstGeom>
          <a:noFill/>
          <a:ln w="9525" algn="ctr">
            <a:noFill/>
            <a:miter lim="800000"/>
            <a:headEnd/>
            <a:tailEnd/>
          </a:ln>
          <a:effectLst/>
        </p:spPr>
        <p:txBody>
          <a:bodyPr>
            <a:spAutoFit/>
          </a:bodyPr>
          <a:lstStyle/>
          <a:p>
            <a:pPr algn="ctr">
              <a:spcBef>
                <a:spcPct val="50000"/>
              </a:spcBef>
            </a:pPr>
            <a:r>
              <a:rPr lang="pt-BR" sz="2400" b="1" i="1"/>
              <a:t>Contrarreforma</a:t>
            </a:r>
          </a:p>
        </p:txBody>
      </p:sp>
      <p:sp>
        <p:nvSpPr>
          <p:cNvPr id="126984" name="Text Box 8"/>
          <p:cNvSpPr txBox="1">
            <a:spLocks noChangeArrowheads="1"/>
          </p:cNvSpPr>
          <p:nvPr/>
        </p:nvSpPr>
        <p:spPr bwMode="auto">
          <a:xfrm>
            <a:off x="5392738" y="6424613"/>
            <a:ext cx="3024187" cy="244475"/>
          </a:xfrm>
          <a:prstGeom prst="rect">
            <a:avLst/>
          </a:prstGeom>
          <a:noFill/>
          <a:ln w="9525">
            <a:noFill/>
            <a:miter lim="800000"/>
            <a:headEnd/>
            <a:tailEnd/>
          </a:ln>
          <a:effectLst/>
        </p:spPr>
        <p:txBody>
          <a:bodyPr>
            <a:spAutoFit/>
          </a:bodyPr>
          <a:lstStyle/>
          <a:p>
            <a:pPr algn="r">
              <a:spcBef>
                <a:spcPct val="50000"/>
              </a:spcBef>
            </a:pPr>
            <a:r>
              <a:rPr lang="pt-BR" sz="1000"/>
              <a:t>http://pt.wikipedia.org/wiki/Ficheiro:Tridentinum.jpg</a:t>
            </a:r>
          </a:p>
        </p:txBody>
      </p:sp>
      <p:sp>
        <p:nvSpPr>
          <p:cNvPr id="7" name="Text Box 8"/>
          <p:cNvSpPr txBox="1">
            <a:spLocks noChangeArrowheads="1"/>
          </p:cNvSpPr>
          <p:nvPr/>
        </p:nvSpPr>
        <p:spPr bwMode="auto">
          <a:xfrm>
            <a:off x="165100" y="29028"/>
            <a:ext cx="8826500" cy="430887"/>
          </a:xfrm>
          <a:prstGeom prst="rect">
            <a:avLst/>
          </a:prstGeom>
          <a:noFill/>
          <a:ln w="9525">
            <a:noFill/>
            <a:miter lim="800000"/>
            <a:headEnd/>
            <a:tailEnd/>
          </a:ln>
          <a:effectLst/>
        </p:spPr>
        <p:txBody>
          <a:bodyPr wrap="square">
            <a:spAutoFit/>
          </a:bodyPr>
          <a:lstStyle/>
          <a:p>
            <a:pPr>
              <a:spcBef>
                <a:spcPct val="50000"/>
              </a:spcBef>
            </a:pPr>
            <a:r>
              <a:rPr lang="pt-BR" sz="2200" b="1" i="1" dirty="0" smtClean="0"/>
              <a:t>1545 - Primeira sessão do Concílio de Trento. A última sessão foi em 1563</a:t>
            </a:r>
            <a:endParaRPr lang="pt-BR" sz="2200"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Picture 5" descr="536x480"/>
          <p:cNvPicPr>
            <a:picLocks noChangeAspect="1" noChangeArrowheads="1"/>
          </p:cNvPicPr>
          <p:nvPr/>
        </p:nvPicPr>
        <p:blipFill>
          <a:blip r:embed="rId2" cstate="print">
            <a:lum bright="-12000" contrast="18000"/>
          </a:blip>
          <a:srcRect/>
          <a:stretch>
            <a:fillRect/>
          </a:stretch>
        </p:blipFill>
        <p:spPr bwMode="auto">
          <a:xfrm>
            <a:off x="496888" y="301625"/>
            <a:ext cx="8064500" cy="6254750"/>
          </a:xfrm>
          <a:prstGeom prst="rect">
            <a:avLst/>
          </a:prstGeom>
          <a:noFill/>
        </p:spPr>
      </p:pic>
      <p:sp>
        <p:nvSpPr>
          <p:cNvPr id="112646" name="Text Box 6"/>
          <p:cNvSpPr txBox="1">
            <a:spLocks noChangeArrowheads="1"/>
          </p:cNvSpPr>
          <p:nvPr/>
        </p:nvSpPr>
        <p:spPr bwMode="auto">
          <a:xfrm>
            <a:off x="4849813" y="6513513"/>
            <a:ext cx="3744912" cy="244475"/>
          </a:xfrm>
          <a:prstGeom prst="rect">
            <a:avLst/>
          </a:prstGeom>
          <a:noFill/>
          <a:ln w="9525">
            <a:noFill/>
            <a:miter lim="800000"/>
            <a:headEnd/>
            <a:tailEnd/>
          </a:ln>
          <a:effectLst/>
        </p:spPr>
        <p:txBody>
          <a:bodyPr>
            <a:spAutoFit/>
          </a:bodyPr>
          <a:lstStyle/>
          <a:p>
            <a:pPr algn="r">
              <a:spcBef>
                <a:spcPct val="50000"/>
              </a:spcBef>
            </a:pPr>
            <a:r>
              <a:rPr lang="pt-BR" sz="1000"/>
              <a:t>http://sol.sapo.pt/photos/olindagil3/images/1027368/536x480.aspx</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2688336" y="6483096"/>
            <a:ext cx="5047488"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http://www.omagnatta.com/5-pinturas-assustadoras-baseadas-em-atrocidades-historicas/</a:t>
            </a:r>
            <a:endParaRPr lang="pt-BR" sz="1000" dirty="0"/>
          </a:p>
        </p:txBody>
      </p:sp>
      <p:sp>
        <p:nvSpPr>
          <p:cNvPr id="110599" name="Text Box 7"/>
          <p:cNvSpPr txBox="1">
            <a:spLocks noChangeArrowheads="1"/>
          </p:cNvSpPr>
          <p:nvPr/>
        </p:nvSpPr>
        <p:spPr bwMode="auto">
          <a:xfrm>
            <a:off x="348570" y="587439"/>
            <a:ext cx="8418286" cy="1865126"/>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400" b="1" dirty="0" smtClean="0"/>
              <a:t>Os protestantes holandeses lutaram contra católicos espanhóis. Nessa pintura caótica </a:t>
            </a:r>
            <a:r>
              <a:rPr lang="pt-BR" sz="2400" b="1" dirty="0" err="1" smtClean="0"/>
              <a:t>Dubois</a:t>
            </a:r>
            <a:r>
              <a:rPr lang="pt-BR" sz="2400" b="1" dirty="0" smtClean="0"/>
              <a:t> descreve o massacre por católicos franceses a protestantes franceses, em Paris, que ocorreu no dia de São Bartolomeu, em 1572. De 5.000 a 30.000 pessoas foram mortas no massacre, que foi apenas a mais notória das violentas guerras francesas baseadas em Religião (1562-1598)</a:t>
            </a:r>
            <a:endParaRPr lang="pt-BR" sz="2400" b="1" dirty="0"/>
          </a:p>
        </p:txBody>
      </p:sp>
      <p:sp>
        <p:nvSpPr>
          <p:cNvPr id="110600" name="Text Box 8"/>
          <p:cNvSpPr txBox="1">
            <a:spLocks noChangeArrowheads="1"/>
          </p:cNvSpPr>
          <p:nvPr/>
        </p:nvSpPr>
        <p:spPr bwMode="auto">
          <a:xfrm>
            <a:off x="1626108" y="0"/>
            <a:ext cx="5826252"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1562-1598 - Guerras de Religião em França</a:t>
            </a:r>
            <a:endParaRPr lang="pt-BR" sz="2400" dirty="0"/>
          </a:p>
        </p:txBody>
      </p:sp>
      <p:sp>
        <p:nvSpPr>
          <p:cNvPr id="6" name="Text Box 6"/>
          <p:cNvSpPr txBox="1">
            <a:spLocks noChangeArrowheads="1"/>
          </p:cNvSpPr>
          <p:nvPr/>
        </p:nvSpPr>
        <p:spPr bwMode="auto">
          <a:xfrm>
            <a:off x="2408210" y="2539276"/>
            <a:ext cx="4239477" cy="261610"/>
          </a:xfrm>
          <a:prstGeom prst="rect">
            <a:avLst/>
          </a:prstGeom>
          <a:noFill/>
          <a:ln w="9525">
            <a:noFill/>
            <a:miter lim="800000"/>
            <a:headEnd/>
            <a:tailEnd/>
          </a:ln>
          <a:effectLst/>
        </p:spPr>
        <p:txBody>
          <a:bodyPr wrap="square">
            <a:spAutoFit/>
          </a:bodyPr>
          <a:lstStyle/>
          <a:p>
            <a:r>
              <a:rPr lang="pt-BR" sz="1100" b="1" dirty="0" smtClean="0"/>
              <a:t>Massacre de São Bartolomeu (</a:t>
            </a:r>
            <a:r>
              <a:rPr lang="pt-BR" sz="1100" b="1" dirty="0" err="1" smtClean="0"/>
              <a:t>ca</a:t>
            </a:r>
            <a:r>
              <a:rPr lang="pt-BR" sz="1100" b="1" dirty="0" smtClean="0"/>
              <a:t>. 1572-1584) por François </a:t>
            </a:r>
            <a:r>
              <a:rPr lang="pt-BR" sz="1100" b="1" dirty="0" err="1" smtClean="0"/>
              <a:t>Dubois</a:t>
            </a:r>
            <a:endParaRPr lang="pt-BR" sz="1100" b="1" dirty="0"/>
          </a:p>
        </p:txBody>
      </p:sp>
      <p:pic>
        <p:nvPicPr>
          <p:cNvPr id="112642" name="Picture 2" descr="5 pinturas assustadoras baseadas em atrocidades históricas"/>
          <p:cNvPicPr>
            <a:picLocks noChangeAspect="1" noChangeArrowheads="1"/>
          </p:cNvPicPr>
          <p:nvPr/>
        </p:nvPicPr>
        <p:blipFill>
          <a:blip r:embed="rId2" cstate="print"/>
          <a:srcRect/>
          <a:stretch>
            <a:fillRect/>
          </a:stretch>
        </p:blipFill>
        <p:spPr bwMode="auto">
          <a:xfrm>
            <a:off x="1444752" y="2808960"/>
            <a:ext cx="6211315" cy="3726789"/>
          </a:xfrm>
          <a:prstGeom prst="rect">
            <a:avLst/>
          </a:prstGeom>
          <a:noFill/>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2404872" y="6538627"/>
            <a:ext cx="4325112"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http://www.historiadomundo.com.br/idade-moderna/guerra-dos-trinta-anos.htm</a:t>
            </a:r>
            <a:endParaRPr lang="pt-BR" sz="1000" dirty="0"/>
          </a:p>
        </p:txBody>
      </p:sp>
      <p:sp>
        <p:nvSpPr>
          <p:cNvPr id="110599" name="Text Box 7"/>
          <p:cNvSpPr txBox="1">
            <a:spLocks noChangeArrowheads="1"/>
          </p:cNvSpPr>
          <p:nvPr/>
        </p:nvSpPr>
        <p:spPr bwMode="auto">
          <a:xfrm>
            <a:off x="348570" y="493776"/>
            <a:ext cx="8418286" cy="3859518"/>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b="1" dirty="0" smtClean="0"/>
              <a:t>Nos anos seguintes s tensões religiosas foram se agravando, com isso resulto em uma serie de batalhas, sendo as principais: Batalha de </a:t>
            </a:r>
            <a:r>
              <a:rPr lang="pt-BR" b="1" dirty="0" err="1" smtClean="0"/>
              <a:t>Pilsen</a:t>
            </a:r>
            <a:r>
              <a:rPr lang="pt-BR" b="1" dirty="0" smtClean="0"/>
              <a:t> (1618), Batalha de </a:t>
            </a:r>
            <a:r>
              <a:rPr lang="pt-BR" b="1" dirty="0" err="1" smtClean="0"/>
              <a:t>Záblatí</a:t>
            </a:r>
            <a:r>
              <a:rPr lang="pt-BR" b="1" dirty="0" smtClean="0"/>
              <a:t> (1619), Batalha de </a:t>
            </a:r>
            <a:r>
              <a:rPr lang="pt-BR" b="1" dirty="0" err="1" smtClean="0"/>
              <a:t>Vestonice</a:t>
            </a:r>
            <a:r>
              <a:rPr lang="pt-BR" b="1" dirty="0" smtClean="0"/>
              <a:t> (1619), Batalha da Montanha Branca (1620), Batalha de </a:t>
            </a:r>
            <a:r>
              <a:rPr lang="pt-BR" b="1" dirty="0" err="1" smtClean="0"/>
              <a:t>Wiesloch</a:t>
            </a:r>
            <a:r>
              <a:rPr lang="pt-BR" b="1" dirty="0" smtClean="0"/>
              <a:t> (1622), Batalha de </a:t>
            </a:r>
            <a:r>
              <a:rPr lang="pt-BR" b="1" dirty="0" err="1" smtClean="0"/>
              <a:t>Wimpfen</a:t>
            </a:r>
            <a:r>
              <a:rPr lang="pt-BR" b="1" dirty="0" smtClean="0"/>
              <a:t> (1622), Batalha de </a:t>
            </a:r>
            <a:r>
              <a:rPr lang="pt-BR" b="1" dirty="0" err="1" smtClean="0"/>
              <a:t>Höchst</a:t>
            </a:r>
            <a:r>
              <a:rPr lang="pt-BR" b="1" dirty="0" smtClean="0"/>
              <a:t> (1622), Batalha de </a:t>
            </a:r>
            <a:r>
              <a:rPr lang="pt-BR" b="1" dirty="0" err="1" smtClean="0"/>
              <a:t>Fleurus</a:t>
            </a:r>
            <a:r>
              <a:rPr lang="pt-BR" b="1" dirty="0" smtClean="0"/>
              <a:t> (1622), Batalha de </a:t>
            </a:r>
            <a:r>
              <a:rPr lang="pt-BR" b="1" dirty="0" err="1" smtClean="0"/>
              <a:t>Stadtlohn</a:t>
            </a:r>
            <a:r>
              <a:rPr lang="pt-BR" b="1" dirty="0" smtClean="0"/>
              <a:t> (1623), Batalha da Ponte </a:t>
            </a:r>
            <a:r>
              <a:rPr lang="pt-BR" b="1" dirty="0" err="1" smtClean="0"/>
              <a:t>Dessau</a:t>
            </a:r>
            <a:r>
              <a:rPr lang="pt-BR" b="1" dirty="0" smtClean="0"/>
              <a:t> (1626), Batalha de </a:t>
            </a:r>
            <a:r>
              <a:rPr lang="pt-BR" b="1" dirty="0" err="1" smtClean="0"/>
              <a:t>Lutter</a:t>
            </a:r>
            <a:r>
              <a:rPr lang="pt-BR" b="1" dirty="0" smtClean="0"/>
              <a:t> </a:t>
            </a:r>
            <a:r>
              <a:rPr lang="pt-BR" b="1" dirty="0" err="1" smtClean="0"/>
              <a:t>am</a:t>
            </a:r>
            <a:r>
              <a:rPr lang="pt-BR" b="1" dirty="0" smtClean="0"/>
              <a:t> </a:t>
            </a:r>
            <a:r>
              <a:rPr lang="pt-BR" b="1" dirty="0" err="1" smtClean="0"/>
              <a:t>Barenberge</a:t>
            </a:r>
            <a:r>
              <a:rPr lang="pt-BR" b="1" dirty="0" smtClean="0"/>
              <a:t> (1626), Batalha de </a:t>
            </a:r>
            <a:r>
              <a:rPr lang="pt-BR" b="1" dirty="0" err="1" smtClean="0"/>
              <a:t>Stralsund</a:t>
            </a:r>
            <a:r>
              <a:rPr lang="pt-BR" b="1" dirty="0" smtClean="0"/>
              <a:t> (1628), Batalha de </a:t>
            </a:r>
            <a:r>
              <a:rPr lang="pt-BR" b="1" dirty="0" err="1" smtClean="0"/>
              <a:t>Wolgast</a:t>
            </a:r>
            <a:r>
              <a:rPr lang="pt-BR" b="1" dirty="0" smtClean="0"/>
              <a:t> (1628), Batalha de Frankfurt </a:t>
            </a:r>
            <a:r>
              <a:rPr lang="pt-BR" b="1" dirty="0" err="1" smtClean="0"/>
              <a:t>on</a:t>
            </a:r>
            <a:r>
              <a:rPr lang="pt-BR" b="1" dirty="0" smtClean="0"/>
              <a:t> </a:t>
            </a:r>
            <a:r>
              <a:rPr lang="pt-BR" b="1" dirty="0" err="1" smtClean="0"/>
              <a:t>the</a:t>
            </a:r>
            <a:r>
              <a:rPr lang="pt-BR" b="1" dirty="0" smtClean="0"/>
              <a:t> </a:t>
            </a:r>
            <a:r>
              <a:rPr lang="pt-BR" b="1" dirty="0" err="1" smtClean="0"/>
              <a:t>Oder</a:t>
            </a:r>
            <a:r>
              <a:rPr lang="pt-BR" b="1" dirty="0" smtClean="0"/>
              <a:t> (1631), Batalha de </a:t>
            </a:r>
            <a:r>
              <a:rPr lang="pt-BR" b="1" dirty="0" err="1" smtClean="0"/>
              <a:t>Magdeburgo</a:t>
            </a:r>
            <a:r>
              <a:rPr lang="pt-BR" b="1" dirty="0" smtClean="0"/>
              <a:t> (1631), Batalha de </a:t>
            </a:r>
            <a:r>
              <a:rPr lang="pt-BR" b="1" dirty="0" err="1" smtClean="0"/>
              <a:t>Werben</a:t>
            </a:r>
            <a:r>
              <a:rPr lang="pt-BR" b="1" dirty="0" smtClean="0"/>
              <a:t> (1631), Batalha de </a:t>
            </a:r>
            <a:r>
              <a:rPr lang="pt-BR" b="1" dirty="0" err="1" smtClean="0"/>
              <a:t>Breitenfeld</a:t>
            </a:r>
            <a:r>
              <a:rPr lang="pt-BR" b="1" dirty="0" smtClean="0"/>
              <a:t> (1631), Batalha de </a:t>
            </a:r>
            <a:r>
              <a:rPr lang="pt-BR" b="1" dirty="0" err="1" smtClean="0"/>
              <a:t>Rain</a:t>
            </a:r>
            <a:r>
              <a:rPr lang="pt-BR" b="1" dirty="0" smtClean="0"/>
              <a:t> (1632), Batalha de </a:t>
            </a:r>
            <a:r>
              <a:rPr lang="pt-BR" b="1" dirty="0" err="1" smtClean="0"/>
              <a:t>Fürth</a:t>
            </a:r>
            <a:r>
              <a:rPr lang="pt-BR" b="1" dirty="0" smtClean="0"/>
              <a:t> (1632), Batalha de </a:t>
            </a:r>
            <a:r>
              <a:rPr lang="pt-BR" b="1" dirty="0" err="1" smtClean="0"/>
              <a:t>Lützen</a:t>
            </a:r>
            <a:r>
              <a:rPr lang="pt-BR" b="1" dirty="0" smtClean="0"/>
              <a:t> (1632), Batalha de </a:t>
            </a:r>
            <a:r>
              <a:rPr lang="pt-BR" b="1" dirty="0" err="1" smtClean="0"/>
              <a:t>Oldendorf</a:t>
            </a:r>
            <a:r>
              <a:rPr lang="pt-BR" b="1" dirty="0" smtClean="0"/>
              <a:t> (1633), Batalha de </a:t>
            </a:r>
            <a:r>
              <a:rPr lang="pt-BR" b="1" dirty="0" err="1" smtClean="0"/>
              <a:t>Nördlingen</a:t>
            </a:r>
            <a:r>
              <a:rPr lang="pt-BR" b="1" dirty="0" smtClean="0"/>
              <a:t> (1634), Batalha de </a:t>
            </a:r>
            <a:r>
              <a:rPr lang="pt-BR" b="1" dirty="0" err="1" smtClean="0"/>
              <a:t>Wittstock</a:t>
            </a:r>
            <a:r>
              <a:rPr lang="pt-BR" b="1" dirty="0" smtClean="0"/>
              <a:t> (1636), Batalha de </a:t>
            </a:r>
            <a:r>
              <a:rPr lang="pt-BR" b="1" dirty="0" err="1" smtClean="0"/>
              <a:t>Rheinfelden</a:t>
            </a:r>
            <a:r>
              <a:rPr lang="pt-BR" b="1" dirty="0" smtClean="0"/>
              <a:t> (1638), Batalha de </a:t>
            </a:r>
            <a:r>
              <a:rPr lang="pt-BR" b="1" dirty="0" err="1" smtClean="0"/>
              <a:t>Breisach</a:t>
            </a:r>
            <a:r>
              <a:rPr lang="pt-BR" b="1" dirty="0" smtClean="0"/>
              <a:t> (1638), Batalha de </a:t>
            </a:r>
            <a:r>
              <a:rPr lang="pt-BR" b="1" dirty="0" err="1" smtClean="0"/>
              <a:t>Chemnitz</a:t>
            </a:r>
            <a:r>
              <a:rPr lang="pt-BR" b="1" dirty="0" smtClean="0"/>
              <a:t> (1639), Segunda Batalha de </a:t>
            </a:r>
            <a:r>
              <a:rPr lang="pt-BR" b="1" dirty="0" err="1" smtClean="0"/>
              <a:t>Breitenfeld</a:t>
            </a:r>
            <a:r>
              <a:rPr lang="pt-BR" b="1" dirty="0" smtClean="0"/>
              <a:t> (1642), Batalha de </a:t>
            </a:r>
            <a:r>
              <a:rPr lang="pt-BR" b="1" dirty="0" err="1" smtClean="0"/>
              <a:t>Rocroi</a:t>
            </a:r>
            <a:r>
              <a:rPr lang="pt-BR" b="1" dirty="0" smtClean="0"/>
              <a:t> (1643), Batalha de </a:t>
            </a:r>
            <a:r>
              <a:rPr lang="pt-BR" b="1" dirty="0" err="1" smtClean="0"/>
              <a:t>Tuttlingen</a:t>
            </a:r>
            <a:r>
              <a:rPr lang="pt-BR" b="1" dirty="0" smtClean="0"/>
              <a:t> (1643), Batalha de </a:t>
            </a:r>
            <a:r>
              <a:rPr lang="pt-BR" b="1" dirty="0" err="1" smtClean="0"/>
              <a:t>Freiburg</a:t>
            </a:r>
            <a:r>
              <a:rPr lang="pt-BR" b="1" dirty="0" smtClean="0"/>
              <a:t> (1644), Batalha de </a:t>
            </a:r>
            <a:r>
              <a:rPr lang="pt-BR" b="1" dirty="0" err="1" smtClean="0"/>
              <a:t>Jüterbog</a:t>
            </a:r>
            <a:r>
              <a:rPr lang="pt-BR" b="1" dirty="0" smtClean="0"/>
              <a:t> (1644), Batalha de </a:t>
            </a:r>
            <a:r>
              <a:rPr lang="pt-BR" b="1" dirty="0" err="1" smtClean="0"/>
              <a:t>Jankau</a:t>
            </a:r>
            <a:r>
              <a:rPr lang="pt-BR" b="1" dirty="0" smtClean="0"/>
              <a:t> (1645), Batalha de </a:t>
            </a:r>
            <a:r>
              <a:rPr lang="pt-BR" b="1" dirty="0" err="1" smtClean="0"/>
              <a:t>Mergentheim</a:t>
            </a:r>
            <a:r>
              <a:rPr lang="pt-BR" b="1" dirty="0" smtClean="0"/>
              <a:t> (1645), Segunda Batalha de </a:t>
            </a:r>
            <a:r>
              <a:rPr lang="pt-BR" b="1" dirty="0" err="1" smtClean="0"/>
              <a:t>Nördlingen</a:t>
            </a:r>
            <a:r>
              <a:rPr lang="pt-BR" b="1" dirty="0" smtClean="0"/>
              <a:t> (1645), Batalha de </a:t>
            </a:r>
            <a:r>
              <a:rPr lang="pt-BR" b="1" dirty="0" err="1" smtClean="0"/>
              <a:t>Zusmarshausen</a:t>
            </a:r>
            <a:r>
              <a:rPr lang="pt-BR" b="1" dirty="0" smtClean="0"/>
              <a:t> (1648), Batalha de </a:t>
            </a:r>
            <a:r>
              <a:rPr lang="pt-BR" b="1" dirty="0" err="1" smtClean="0"/>
              <a:t>Pragua</a:t>
            </a:r>
            <a:r>
              <a:rPr lang="pt-BR" b="1" dirty="0" smtClean="0"/>
              <a:t> (1648), Batalha de </a:t>
            </a:r>
            <a:r>
              <a:rPr lang="pt-BR" b="1" dirty="0" err="1" smtClean="0"/>
              <a:t>Lens</a:t>
            </a:r>
            <a:r>
              <a:rPr lang="pt-BR" b="1" dirty="0" smtClean="0"/>
              <a:t> (1648), Batalha de Arras (1654), Batalha de </a:t>
            </a:r>
            <a:r>
              <a:rPr lang="pt-BR" b="1" dirty="0" err="1" smtClean="0"/>
              <a:t>Valenciennes</a:t>
            </a:r>
            <a:r>
              <a:rPr lang="pt-BR" b="1" dirty="0" smtClean="0"/>
              <a:t> (1656), Batalha das Dunas (1658)</a:t>
            </a:r>
          </a:p>
        </p:txBody>
      </p:sp>
      <p:sp>
        <p:nvSpPr>
          <p:cNvPr id="110600" name="Text Box 8"/>
          <p:cNvSpPr txBox="1">
            <a:spLocks noChangeArrowheads="1"/>
          </p:cNvSpPr>
          <p:nvPr/>
        </p:nvSpPr>
        <p:spPr bwMode="auto">
          <a:xfrm>
            <a:off x="1626108" y="0"/>
            <a:ext cx="5826252"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1618 - Início da Guerra dos Trinta Anos</a:t>
            </a:r>
            <a:endParaRPr lang="pt-BR" sz="2400" dirty="0"/>
          </a:p>
        </p:txBody>
      </p:sp>
      <p:pic>
        <p:nvPicPr>
          <p:cNvPr id="113666" name="Picture 2" descr="http://www.historiadomundo.com.br/imagens/guerra_trinta_anos.jpg"/>
          <p:cNvPicPr>
            <a:picLocks noChangeAspect="1" noChangeArrowheads="1"/>
          </p:cNvPicPr>
          <p:nvPr/>
        </p:nvPicPr>
        <p:blipFill>
          <a:blip r:embed="rId2" cstate="print"/>
          <a:srcRect/>
          <a:stretch>
            <a:fillRect/>
          </a:stretch>
        </p:blipFill>
        <p:spPr bwMode="auto">
          <a:xfrm>
            <a:off x="2852420" y="4062666"/>
            <a:ext cx="3410585" cy="2521767"/>
          </a:xfrm>
          <a:prstGeom prst="rect">
            <a:avLst/>
          </a:prstGeo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5971032" y="6492907"/>
            <a:ext cx="2724912"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http://en.wikipedia.org/wiki/English_Civil_War</a:t>
            </a:r>
            <a:endParaRPr lang="pt-BR" sz="1000" dirty="0"/>
          </a:p>
        </p:txBody>
      </p:sp>
      <p:sp>
        <p:nvSpPr>
          <p:cNvPr id="110599" name="Text Box 7"/>
          <p:cNvSpPr txBox="1">
            <a:spLocks noChangeArrowheads="1"/>
          </p:cNvSpPr>
          <p:nvPr/>
        </p:nvSpPr>
        <p:spPr bwMode="auto">
          <a:xfrm>
            <a:off x="348570" y="493776"/>
            <a:ext cx="8418286" cy="3859518"/>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b="1" dirty="0" smtClean="0"/>
              <a:t>As divergências entre a Coroa, por um lado, e o Parlamento e os grupos protestantes, por outro, agravam-se no reinado do filho de Jaime, Carlos I (reinado de 1625-1649), que, à imagem do Continente, se esforçou por estabelecer uma monarquia absoluta. Em 1629 mandou dissolver o Parlamento. Desde então, e com o apoio do seu ministro, lorde </a:t>
            </a:r>
            <a:r>
              <a:rPr lang="pt-BR" b="1" dirty="0" err="1" smtClean="0"/>
              <a:t>Strafford</a:t>
            </a:r>
            <a:r>
              <a:rPr lang="pt-BR" b="1" dirty="0" smtClean="0"/>
              <a:t>, governou de forma tão absoluta como </a:t>
            </a:r>
            <a:r>
              <a:rPr lang="pt-BR" b="1" dirty="0" err="1" smtClean="0"/>
              <a:t>Richelieu</a:t>
            </a:r>
            <a:r>
              <a:rPr lang="pt-BR" b="1" dirty="0" smtClean="0"/>
              <a:t>. O fato de os católicos terem tolerância de culto também suscitava o rancor. Quando </a:t>
            </a:r>
            <a:r>
              <a:rPr lang="pt-BR" b="1" dirty="0" err="1" smtClean="0"/>
              <a:t>Laud</a:t>
            </a:r>
            <a:r>
              <a:rPr lang="pt-BR" b="1" dirty="0" smtClean="0"/>
              <a:t>, com o apoio do rei, tentou submeter os presbiterianos escoceses à igreja estatal, a revolta na Escócia rebentou. Todo este conjunto de situações levou à eclosão da Guerra Civil Inglesa (1642-1660). Após algumas vitórias iniciais, o rei acabou por ser vencido, acabando por se refugiar na Escócia. Apesar de Carlos </a:t>
            </a:r>
            <a:r>
              <a:rPr lang="pt-BR" b="1" dirty="0" err="1" smtClean="0"/>
              <a:t>Iser</a:t>
            </a:r>
            <a:r>
              <a:rPr lang="pt-BR" b="1" dirty="0" smtClean="0"/>
              <a:t> também soberano dos Escoceses, estes, em 1647, entregam-no ao Parlamento. O verdadeiro vencedor foi afinal o exército, à frente do qual se encontrava o general Oliver Cromwell, que decidiu no campo de batalha toda a situação, o que lhe permitiu impor-se ao Parlamento. O general livrou-se dos seus inimigos na assembleia e obrigou os restantes a decretarem a condenação e execução do rei (1649), fato sem precedentes na Europa da época. A Inglaterra passou a ser uma república.</a:t>
            </a:r>
          </a:p>
        </p:txBody>
      </p:sp>
      <p:sp>
        <p:nvSpPr>
          <p:cNvPr id="110600" name="Text Box 8"/>
          <p:cNvSpPr txBox="1">
            <a:spLocks noChangeArrowheads="1"/>
          </p:cNvSpPr>
          <p:nvPr/>
        </p:nvSpPr>
        <p:spPr bwMode="auto">
          <a:xfrm>
            <a:off x="2467356" y="9144"/>
            <a:ext cx="4143756"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1642-1660 -Revolução Inglesa</a:t>
            </a:r>
            <a:endParaRPr lang="pt-BR" sz="2400" dirty="0"/>
          </a:p>
        </p:txBody>
      </p:sp>
      <p:pic>
        <p:nvPicPr>
          <p:cNvPr id="115714" name="Picture 2" descr="Arquivo: Batalha de Naseby.jpg"/>
          <p:cNvPicPr>
            <a:picLocks noChangeAspect="1" noChangeArrowheads="1"/>
          </p:cNvPicPr>
          <p:nvPr/>
        </p:nvPicPr>
        <p:blipFill>
          <a:blip r:embed="rId2" cstate="print"/>
          <a:srcRect/>
          <a:stretch>
            <a:fillRect/>
          </a:stretch>
        </p:blipFill>
        <p:spPr bwMode="auto">
          <a:xfrm>
            <a:off x="5130683" y="4222376"/>
            <a:ext cx="3546974" cy="2299334"/>
          </a:xfrm>
          <a:prstGeom prst="rect">
            <a:avLst/>
          </a:prstGeom>
          <a:noFill/>
        </p:spPr>
      </p:pic>
      <p:pic>
        <p:nvPicPr>
          <p:cNvPr id="115716" name="Picture 4" descr="File:Anthonis van Dyck 041.jpg"/>
          <p:cNvPicPr>
            <a:picLocks noChangeAspect="1" noChangeArrowheads="1"/>
          </p:cNvPicPr>
          <p:nvPr/>
        </p:nvPicPr>
        <p:blipFill>
          <a:blip r:embed="rId3" cstate="print"/>
          <a:srcRect/>
          <a:stretch>
            <a:fillRect/>
          </a:stretch>
        </p:blipFill>
        <p:spPr bwMode="auto">
          <a:xfrm>
            <a:off x="439039" y="4260787"/>
            <a:ext cx="2459609" cy="2069797"/>
          </a:xfrm>
          <a:prstGeom prst="rect">
            <a:avLst/>
          </a:prstGeom>
          <a:noFill/>
        </p:spPr>
      </p:pic>
      <p:sp>
        <p:nvSpPr>
          <p:cNvPr id="8" name="Text Box 6"/>
          <p:cNvSpPr txBox="1">
            <a:spLocks noChangeArrowheads="1"/>
          </p:cNvSpPr>
          <p:nvPr/>
        </p:nvSpPr>
        <p:spPr bwMode="auto">
          <a:xfrm>
            <a:off x="338328" y="6320247"/>
            <a:ext cx="2584166" cy="246221"/>
          </a:xfrm>
          <a:prstGeom prst="rect">
            <a:avLst/>
          </a:prstGeom>
          <a:noFill/>
          <a:ln w="9525">
            <a:noFill/>
            <a:miter lim="800000"/>
            <a:headEnd/>
            <a:tailEnd/>
          </a:ln>
          <a:effectLst/>
        </p:spPr>
        <p:txBody>
          <a:bodyPr wrap="square">
            <a:spAutoFit/>
          </a:bodyPr>
          <a:lstStyle/>
          <a:p>
            <a:pPr algn="ctr">
              <a:spcBef>
                <a:spcPct val="50000"/>
              </a:spcBef>
            </a:pPr>
            <a:r>
              <a:rPr lang="pt-BR" sz="1000" b="1" dirty="0" smtClean="0"/>
              <a:t>Retrato de Carlos I, o trabalho de van </a:t>
            </a:r>
            <a:r>
              <a:rPr lang="pt-BR" sz="1000" b="1" dirty="0" err="1" smtClean="0"/>
              <a:t>Dyck</a:t>
            </a:r>
            <a:endParaRPr lang="pt-BR" sz="1000" b="1" dirty="0"/>
          </a:p>
        </p:txBody>
      </p:sp>
      <p:pic>
        <p:nvPicPr>
          <p:cNvPr id="115718" name="Picture 6" descr="File:Oliver Cromwell.jpg"/>
          <p:cNvPicPr>
            <a:picLocks noChangeAspect="1" noChangeArrowheads="1"/>
          </p:cNvPicPr>
          <p:nvPr/>
        </p:nvPicPr>
        <p:blipFill>
          <a:blip r:embed="rId4" cstate="print"/>
          <a:srcRect l="2992" t="1914" r="1853" b="11300"/>
          <a:stretch>
            <a:fillRect/>
          </a:stretch>
        </p:blipFill>
        <p:spPr bwMode="auto">
          <a:xfrm>
            <a:off x="2933438" y="4249271"/>
            <a:ext cx="1554556" cy="2079811"/>
          </a:xfrm>
          <a:prstGeom prst="rect">
            <a:avLst/>
          </a:prstGeom>
          <a:noFill/>
        </p:spPr>
      </p:pic>
      <p:sp>
        <p:nvSpPr>
          <p:cNvPr id="10" name="Text Box 6"/>
          <p:cNvSpPr txBox="1">
            <a:spLocks noChangeArrowheads="1"/>
          </p:cNvSpPr>
          <p:nvPr/>
        </p:nvSpPr>
        <p:spPr bwMode="auto">
          <a:xfrm>
            <a:off x="2922495" y="6320247"/>
            <a:ext cx="1671078" cy="246221"/>
          </a:xfrm>
          <a:prstGeom prst="rect">
            <a:avLst/>
          </a:prstGeom>
          <a:noFill/>
          <a:ln w="9525">
            <a:noFill/>
            <a:miter lim="800000"/>
            <a:headEnd/>
            <a:tailEnd/>
          </a:ln>
          <a:effectLst/>
        </p:spPr>
        <p:txBody>
          <a:bodyPr wrap="square">
            <a:spAutoFit/>
          </a:bodyPr>
          <a:lstStyle/>
          <a:p>
            <a:pPr algn="ctr">
              <a:spcBef>
                <a:spcPct val="50000"/>
              </a:spcBef>
            </a:pPr>
            <a:r>
              <a:rPr lang="pt-BR" sz="1000" b="1" dirty="0" smtClean="0"/>
              <a:t>general</a:t>
            </a:r>
            <a:r>
              <a:rPr lang="pt-BR" sz="1000" b="1" i="1" dirty="0" smtClean="0"/>
              <a:t>  </a:t>
            </a:r>
            <a:r>
              <a:rPr lang="pt-BR" sz="1000" b="1" dirty="0" smtClean="0"/>
              <a:t>Oliver Cromwell</a:t>
            </a:r>
            <a:endParaRPr lang="pt-BR" sz="1000" b="1"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2843213" y="133350"/>
            <a:ext cx="3384550" cy="457200"/>
          </a:xfrm>
          <a:prstGeom prst="rect">
            <a:avLst/>
          </a:prstGeom>
          <a:noFill/>
          <a:ln w="9525">
            <a:noFill/>
            <a:miter lim="800000"/>
            <a:headEnd/>
            <a:tailEnd/>
          </a:ln>
        </p:spPr>
        <p:txBody>
          <a:bodyPr>
            <a:spAutoFit/>
          </a:bodyPr>
          <a:lstStyle/>
          <a:p>
            <a:pPr>
              <a:spcBef>
                <a:spcPct val="50000"/>
              </a:spcBef>
            </a:pPr>
            <a:r>
              <a:rPr lang="pt-BR" sz="2400" b="1"/>
              <a:t>IDADES HISTÓRICAS</a:t>
            </a:r>
          </a:p>
        </p:txBody>
      </p:sp>
      <p:sp>
        <p:nvSpPr>
          <p:cNvPr id="3075" name="Text Box 8"/>
          <p:cNvSpPr txBox="1">
            <a:spLocks noChangeArrowheads="1"/>
          </p:cNvSpPr>
          <p:nvPr/>
        </p:nvSpPr>
        <p:spPr bwMode="auto">
          <a:xfrm>
            <a:off x="4813300" y="1806575"/>
            <a:ext cx="1866900" cy="369888"/>
          </a:xfrm>
          <a:prstGeom prst="rect">
            <a:avLst/>
          </a:prstGeom>
          <a:noFill/>
          <a:ln w="9525">
            <a:noFill/>
            <a:miter lim="800000"/>
            <a:headEnd/>
            <a:tailEnd/>
          </a:ln>
        </p:spPr>
        <p:txBody>
          <a:bodyPr>
            <a:spAutoFit/>
          </a:bodyPr>
          <a:lstStyle/>
          <a:p>
            <a:pPr>
              <a:spcBef>
                <a:spcPct val="50000"/>
              </a:spcBef>
            </a:pPr>
            <a:r>
              <a:rPr lang="pt-BR" b="1"/>
              <a:t>RENASCENÇA</a:t>
            </a:r>
          </a:p>
        </p:txBody>
      </p:sp>
      <p:sp>
        <p:nvSpPr>
          <p:cNvPr id="3076" name="Text Box 9"/>
          <p:cNvSpPr txBox="1">
            <a:spLocks noChangeArrowheads="1"/>
          </p:cNvSpPr>
          <p:nvPr/>
        </p:nvSpPr>
        <p:spPr bwMode="auto">
          <a:xfrm>
            <a:off x="369888" y="4187825"/>
            <a:ext cx="1557337" cy="584200"/>
          </a:xfrm>
          <a:prstGeom prst="rect">
            <a:avLst/>
          </a:prstGeom>
          <a:noFill/>
          <a:ln w="9525">
            <a:noFill/>
            <a:miter lim="800000"/>
            <a:headEnd/>
            <a:tailEnd/>
          </a:ln>
        </p:spPr>
        <p:txBody>
          <a:bodyPr>
            <a:spAutoFit/>
          </a:bodyPr>
          <a:lstStyle/>
          <a:p>
            <a:pPr algn="ctr">
              <a:spcBef>
                <a:spcPct val="50000"/>
              </a:spcBef>
            </a:pPr>
            <a:r>
              <a:rPr lang="pt-BR" sz="1600" b="1"/>
              <a:t>IDADE ANTIGA</a:t>
            </a:r>
          </a:p>
        </p:txBody>
      </p:sp>
      <p:sp>
        <p:nvSpPr>
          <p:cNvPr id="3077" name="Text Box 10"/>
          <p:cNvSpPr txBox="1">
            <a:spLocks noChangeArrowheads="1"/>
          </p:cNvSpPr>
          <p:nvPr/>
        </p:nvSpPr>
        <p:spPr bwMode="auto">
          <a:xfrm>
            <a:off x="3000375" y="4097338"/>
            <a:ext cx="1557338" cy="584200"/>
          </a:xfrm>
          <a:prstGeom prst="rect">
            <a:avLst/>
          </a:prstGeom>
          <a:noFill/>
          <a:ln w="9525">
            <a:noFill/>
            <a:miter lim="800000"/>
            <a:headEnd/>
            <a:tailEnd/>
          </a:ln>
        </p:spPr>
        <p:txBody>
          <a:bodyPr>
            <a:spAutoFit/>
          </a:bodyPr>
          <a:lstStyle/>
          <a:p>
            <a:pPr algn="ctr">
              <a:spcBef>
                <a:spcPct val="50000"/>
              </a:spcBef>
            </a:pPr>
            <a:r>
              <a:rPr lang="pt-BR" sz="1600" b="1"/>
              <a:t>IDADE MÉDIA</a:t>
            </a:r>
          </a:p>
        </p:txBody>
      </p:sp>
      <p:sp>
        <p:nvSpPr>
          <p:cNvPr id="3078" name="Text Box 11"/>
          <p:cNvSpPr txBox="1">
            <a:spLocks noChangeArrowheads="1"/>
          </p:cNvSpPr>
          <p:nvPr/>
        </p:nvSpPr>
        <p:spPr bwMode="auto">
          <a:xfrm>
            <a:off x="5610225" y="4084638"/>
            <a:ext cx="1557338" cy="584200"/>
          </a:xfrm>
          <a:prstGeom prst="rect">
            <a:avLst/>
          </a:prstGeom>
          <a:noFill/>
          <a:ln w="9525">
            <a:noFill/>
            <a:miter lim="800000"/>
            <a:headEnd/>
            <a:tailEnd/>
          </a:ln>
        </p:spPr>
        <p:txBody>
          <a:bodyPr>
            <a:spAutoFit/>
          </a:bodyPr>
          <a:lstStyle/>
          <a:p>
            <a:pPr algn="ctr">
              <a:spcBef>
                <a:spcPct val="50000"/>
              </a:spcBef>
            </a:pPr>
            <a:r>
              <a:rPr lang="pt-BR" sz="1600" b="1"/>
              <a:t>IDADE MODERNA</a:t>
            </a:r>
          </a:p>
        </p:txBody>
      </p:sp>
      <p:sp>
        <p:nvSpPr>
          <p:cNvPr id="3079" name="Line 34"/>
          <p:cNvSpPr>
            <a:spLocks noChangeShapeType="1"/>
          </p:cNvSpPr>
          <p:nvPr/>
        </p:nvSpPr>
        <p:spPr bwMode="auto">
          <a:xfrm>
            <a:off x="1793875" y="3513138"/>
            <a:ext cx="0" cy="2089150"/>
          </a:xfrm>
          <a:prstGeom prst="line">
            <a:avLst/>
          </a:prstGeom>
          <a:noFill/>
          <a:ln w="19050">
            <a:solidFill>
              <a:schemeClr val="tx1"/>
            </a:solidFill>
            <a:round/>
            <a:headEnd/>
            <a:tailEnd type="triangle" w="med" len="med"/>
          </a:ln>
        </p:spPr>
        <p:txBody>
          <a:bodyPr/>
          <a:lstStyle/>
          <a:p>
            <a:endParaRPr lang="pt-BR"/>
          </a:p>
        </p:txBody>
      </p:sp>
      <p:sp>
        <p:nvSpPr>
          <p:cNvPr id="3080" name="Line 35"/>
          <p:cNvSpPr>
            <a:spLocks noChangeShapeType="1"/>
          </p:cNvSpPr>
          <p:nvPr/>
        </p:nvSpPr>
        <p:spPr bwMode="auto">
          <a:xfrm>
            <a:off x="5735638" y="3500438"/>
            <a:ext cx="0" cy="2089150"/>
          </a:xfrm>
          <a:prstGeom prst="line">
            <a:avLst/>
          </a:prstGeom>
          <a:noFill/>
          <a:ln w="19050">
            <a:solidFill>
              <a:schemeClr val="tx1"/>
            </a:solidFill>
            <a:round/>
            <a:headEnd/>
            <a:tailEnd type="triangle" w="med" len="med"/>
          </a:ln>
        </p:spPr>
        <p:txBody>
          <a:bodyPr/>
          <a:lstStyle/>
          <a:p>
            <a:endParaRPr lang="pt-BR"/>
          </a:p>
        </p:txBody>
      </p:sp>
      <p:sp>
        <p:nvSpPr>
          <p:cNvPr id="3081" name="Text Box 37"/>
          <p:cNvSpPr txBox="1">
            <a:spLocks noChangeArrowheads="1"/>
          </p:cNvSpPr>
          <p:nvPr/>
        </p:nvSpPr>
        <p:spPr bwMode="auto">
          <a:xfrm>
            <a:off x="754063" y="2743200"/>
            <a:ext cx="2051050" cy="636588"/>
          </a:xfrm>
          <a:prstGeom prst="rect">
            <a:avLst/>
          </a:prstGeom>
          <a:noFill/>
          <a:ln w="9525">
            <a:noFill/>
            <a:miter lim="800000"/>
            <a:headEnd/>
            <a:tailEnd/>
          </a:ln>
        </p:spPr>
        <p:txBody>
          <a:bodyPr>
            <a:spAutoFit/>
          </a:bodyPr>
          <a:lstStyle/>
          <a:p>
            <a:pPr algn="ctr">
              <a:lnSpc>
                <a:spcPct val="70000"/>
              </a:lnSpc>
              <a:spcBef>
                <a:spcPct val="50000"/>
              </a:spcBef>
            </a:pPr>
            <a:r>
              <a:rPr lang="pt-BR" sz="1600" b="1"/>
              <a:t>476</a:t>
            </a:r>
          </a:p>
          <a:p>
            <a:pPr algn="ctr">
              <a:lnSpc>
                <a:spcPct val="60000"/>
              </a:lnSpc>
              <a:spcBef>
                <a:spcPct val="50000"/>
              </a:spcBef>
            </a:pPr>
            <a:r>
              <a:rPr lang="pt-BR" sz="1100" b="1"/>
              <a:t>QUEDA DO </a:t>
            </a:r>
          </a:p>
          <a:p>
            <a:pPr algn="ctr">
              <a:lnSpc>
                <a:spcPct val="60000"/>
              </a:lnSpc>
              <a:spcBef>
                <a:spcPct val="50000"/>
              </a:spcBef>
            </a:pPr>
            <a:r>
              <a:rPr lang="pt-BR" sz="1100" b="1"/>
              <a:t>IMPERIO ROMANO</a:t>
            </a:r>
          </a:p>
        </p:txBody>
      </p:sp>
      <p:sp>
        <p:nvSpPr>
          <p:cNvPr id="3082" name="Text Box 38"/>
          <p:cNvSpPr txBox="1">
            <a:spLocks noChangeArrowheads="1"/>
          </p:cNvSpPr>
          <p:nvPr/>
        </p:nvSpPr>
        <p:spPr bwMode="auto">
          <a:xfrm>
            <a:off x="4708525" y="2725738"/>
            <a:ext cx="1590675" cy="636587"/>
          </a:xfrm>
          <a:prstGeom prst="rect">
            <a:avLst/>
          </a:prstGeom>
          <a:noFill/>
          <a:ln w="9525">
            <a:noFill/>
            <a:miter lim="800000"/>
            <a:headEnd/>
            <a:tailEnd/>
          </a:ln>
        </p:spPr>
        <p:txBody>
          <a:bodyPr>
            <a:spAutoFit/>
          </a:bodyPr>
          <a:lstStyle/>
          <a:p>
            <a:pPr algn="ctr">
              <a:lnSpc>
                <a:spcPct val="70000"/>
              </a:lnSpc>
              <a:spcBef>
                <a:spcPct val="50000"/>
              </a:spcBef>
            </a:pPr>
            <a:r>
              <a:rPr lang="pt-BR" sz="1600" b="1"/>
              <a:t>1453</a:t>
            </a:r>
          </a:p>
          <a:p>
            <a:pPr algn="ctr">
              <a:lnSpc>
                <a:spcPct val="60000"/>
              </a:lnSpc>
              <a:spcBef>
                <a:spcPct val="50000"/>
              </a:spcBef>
            </a:pPr>
            <a:r>
              <a:rPr lang="pt-BR" sz="1100" b="1"/>
              <a:t>QUEDA DE </a:t>
            </a:r>
          </a:p>
          <a:p>
            <a:pPr algn="ctr">
              <a:lnSpc>
                <a:spcPct val="60000"/>
              </a:lnSpc>
              <a:spcBef>
                <a:spcPct val="50000"/>
              </a:spcBef>
            </a:pPr>
            <a:r>
              <a:rPr lang="pt-BR" sz="1100" b="1"/>
              <a:t>CONSTANTINOPLA</a:t>
            </a:r>
          </a:p>
        </p:txBody>
      </p:sp>
      <p:grpSp>
        <p:nvGrpSpPr>
          <p:cNvPr id="2" name="Group 43"/>
          <p:cNvGrpSpPr>
            <a:grpSpLocks/>
          </p:cNvGrpSpPr>
          <p:nvPr/>
        </p:nvGrpSpPr>
        <p:grpSpPr bwMode="auto">
          <a:xfrm>
            <a:off x="406400" y="5589588"/>
            <a:ext cx="8147050" cy="338137"/>
            <a:chOff x="107" y="3521"/>
            <a:chExt cx="5222" cy="213"/>
          </a:xfrm>
        </p:grpSpPr>
        <p:sp>
          <p:nvSpPr>
            <p:cNvPr id="3092" name="Line 12"/>
            <p:cNvSpPr>
              <a:spLocks noChangeShapeType="1"/>
            </p:cNvSpPr>
            <p:nvPr/>
          </p:nvSpPr>
          <p:spPr bwMode="auto">
            <a:xfrm>
              <a:off x="113" y="3566"/>
              <a:ext cx="5216" cy="0"/>
            </a:xfrm>
            <a:prstGeom prst="line">
              <a:avLst/>
            </a:prstGeom>
            <a:noFill/>
            <a:ln w="9525">
              <a:solidFill>
                <a:schemeClr val="tx1"/>
              </a:solidFill>
              <a:round/>
              <a:headEnd/>
              <a:tailEnd/>
            </a:ln>
          </p:spPr>
          <p:txBody>
            <a:bodyPr/>
            <a:lstStyle/>
            <a:p>
              <a:endParaRPr lang="pt-BR"/>
            </a:p>
          </p:txBody>
        </p:sp>
        <p:sp>
          <p:nvSpPr>
            <p:cNvPr id="3093" name="Line 13"/>
            <p:cNvSpPr>
              <a:spLocks noChangeShapeType="1"/>
            </p:cNvSpPr>
            <p:nvPr/>
          </p:nvSpPr>
          <p:spPr bwMode="auto">
            <a:xfrm>
              <a:off x="537" y="3521"/>
              <a:ext cx="0" cy="45"/>
            </a:xfrm>
            <a:prstGeom prst="line">
              <a:avLst/>
            </a:prstGeom>
            <a:noFill/>
            <a:ln w="9525">
              <a:solidFill>
                <a:schemeClr val="tx1"/>
              </a:solidFill>
              <a:round/>
              <a:headEnd/>
              <a:tailEnd/>
            </a:ln>
          </p:spPr>
          <p:txBody>
            <a:bodyPr/>
            <a:lstStyle/>
            <a:p>
              <a:endParaRPr lang="pt-BR"/>
            </a:p>
          </p:txBody>
        </p:sp>
        <p:sp>
          <p:nvSpPr>
            <p:cNvPr id="3094" name="Line 14"/>
            <p:cNvSpPr>
              <a:spLocks noChangeShapeType="1"/>
            </p:cNvSpPr>
            <p:nvPr/>
          </p:nvSpPr>
          <p:spPr bwMode="auto">
            <a:xfrm>
              <a:off x="840" y="3521"/>
              <a:ext cx="0" cy="45"/>
            </a:xfrm>
            <a:prstGeom prst="line">
              <a:avLst/>
            </a:prstGeom>
            <a:noFill/>
            <a:ln w="9525">
              <a:solidFill>
                <a:schemeClr val="tx1"/>
              </a:solidFill>
              <a:round/>
              <a:headEnd/>
              <a:tailEnd/>
            </a:ln>
          </p:spPr>
          <p:txBody>
            <a:bodyPr/>
            <a:lstStyle/>
            <a:p>
              <a:endParaRPr lang="pt-BR"/>
            </a:p>
          </p:txBody>
        </p:sp>
        <p:sp>
          <p:nvSpPr>
            <p:cNvPr id="3095" name="Line 15"/>
            <p:cNvSpPr>
              <a:spLocks noChangeShapeType="1"/>
            </p:cNvSpPr>
            <p:nvPr/>
          </p:nvSpPr>
          <p:spPr bwMode="auto">
            <a:xfrm>
              <a:off x="1143" y="3521"/>
              <a:ext cx="0" cy="45"/>
            </a:xfrm>
            <a:prstGeom prst="line">
              <a:avLst/>
            </a:prstGeom>
            <a:noFill/>
            <a:ln w="9525">
              <a:solidFill>
                <a:schemeClr val="tx1"/>
              </a:solidFill>
              <a:round/>
              <a:headEnd/>
              <a:tailEnd/>
            </a:ln>
          </p:spPr>
          <p:txBody>
            <a:bodyPr/>
            <a:lstStyle/>
            <a:p>
              <a:endParaRPr lang="pt-BR"/>
            </a:p>
          </p:txBody>
        </p:sp>
        <p:sp>
          <p:nvSpPr>
            <p:cNvPr id="3096" name="Line 16"/>
            <p:cNvSpPr>
              <a:spLocks noChangeShapeType="1"/>
            </p:cNvSpPr>
            <p:nvPr/>
          </p:nvSpPr>
          <p:spPr bwMode="auto">
            <a:xfrm>
              <a:off x="1447" y="3521"/>
              <a:ext cx="0" cy="45"/>
            </a:xfrm>
            <a:prstGeom prst="line">
              <a:avLst/>
            </a:prstGeom>
            <a:noFill/>
            <a:ln w="9525">
              <a:solidFill>
                <a:schemeClr val="tx1"/>
              </a:solidFill>
              <a:round/>
              <a:headEnd/>
              <a:tailEnd/>
            </a:ln>
          </p:spPr>
          <p:txBody>
            <a:bodyPr/>
            <a:lstStyle/>
            <a:p>
              <a:endParaRPr lang="pt-BR"/>
            </a:p>
          </p:txBody>
        </p:sp>
        <p:sp>
          <p:nvSpPr>
            <p:cNvPr id="3097" name="Line 17"/>
            <p:cNvSpPr>
              <a:spLocks noChangeShapeType="1"/>
            </p:cNvSpPr>
            <p:nvPr/>
          </p:nvSpPr>
          <p:spPr bwMode="auto">
            <a:xfrm>
              <a:off x="1749" y="3521"/>
              <a:ext cx="0" cy="45"/>
            </a:xfrm>
            <a:prstGeom prst="line">
              <a:avLst/>
            </a:prstGeom>
            <a:noFill/>
            <a:ln w="9525">
              <a:solidFill>
                <a:schemeClr val="tx1"/>
              </a:solidFill>
              <a:round/>
              <a:headEnd/>
              <a:tailEnd/>
            </a:ln>
          </p:spPr>
          <p:txBody>
            <a:bodyPr/>
            <a:lstStyle/>
            <a:p>
              <a:endParaRPr lang="pt-BR"/>
            </a:p>
          </p:txBody>
        </p:sp>
        <p:sp>
          <p:nvSpPr>
            <p:cNvPr id="3098" name="Line 18"/>
            <p:cNvSpPr>
              <a:spLocks noChangeShapeType="1"/>
            </p:cNvSpPr>
            <p:nvPr/>
          </p:nvSpPr>
          <p:spPr bwMode="auto">
            <a:xfrm>
              <a:off x="2052" y="3521"/>
              <a:ext cx="0" cy="45"/>
            </a:xfrm>
            <a:prstGeom prst="line">
              <a:avLst/>
            </a:prstGeom>
            <a:noFill/>
            <a:ln w="9525">
              <a:solidFill>
                <a:schemeClr val="tx1"/>
              </a:solidFill>
              <a:round/>
              <a:headEnd/>
              <a:tailEnd/>
            </a:ln>
          </p:spPr>
          <p:txBody>
            <a:bodyPr/>
            <a:lstStyle/>
            <a:p>
              <a:endParaRPr lang="pt-BR"/>
            </a:p>
          </p:txBody>
        </p:sp>
        <p:sp>
          <p:nvSpPr>
            <p:cNvPr id="3099" name="Line 19"/>
            <p:cNvSpPr>
              <a:spLocks noChangeShapeType="1"/>
            </p:cNvSpPr>
            <p:nvPr/>
          </p:nvSpPr>
          <p:spPr bwMode="auto">
            <a:xfrm>
              <a:off x="2355" y="3521"/>
              <a:ext cx="0" cy="45"/>
            </a:xfrm>
            <a:prstGeom prst="line">
              <a:avLst/>
            </a:prstGeom>
            <a:noFill/>
            <a:ln w="9525">
              <a:solidFill>
                <a:schemeClr val="tx1"/>
              </a:solidFill>
              <a:round/>
              <a:headEnd/>
              <a:tailEnd/>
            </a:ln>
          </p:spPr>
          <p:txBody>
            <a:bodyPr/>
            <a:lstStyle/>
            <a:p>
              <a:endParaRPr lang="pt-BR"/>
            </a:p>
          </p:txBody>
        </p:sp>
        <p:sp>
          <p:nvSpPr>
            <p:cNvPr id="3100" name="Line 20"/>
            <p:cNvSpPr>
              <a:spLocks noChangeShapeType="1"/>
            </p:cNvSpPr>
            <p:nvPr/>
          </p:nvSpPr>
          <p:spPr bwMode="auto">
            <a:xfrm>
              <a:off x="2659" y="3521"/>
              <a:ext cx="0" cy="45"/>
            </a:xfrm>
            <a:prstGeom prst="line">
              <a:avLst/>
            </a:prstGeom>
            <a:noFill/>
            <a:ln w="9525">
              <a:solidFill>
                <a:schemeClr val="tx1"/>
              </a:solidFill>
              <a:round/>
              <a:headEnd/>
              <a:tailEnd/>
            </a:ln>
          </p:spPr>
          <p:txBody>
            <a:bodyPr/>
            <a:lstStyle/>
            <a:p>
              <a:endParaRPr lang="pt-BR"/>
            </a:p>
          </p:txBody>
        </p:sp>
        <p:sp>
          <p:nvSpPr>
            <p:cNvPr id="3101" name="Line 21"/>
            <p:cNvSpPr>
              <a:spLocks noChangeShapeType="1"/>
            </p:cNvSpPr>
            <p:nvPr/>
          </p:nvSpPr>
          <p:spPr bwMode="auto">
            <a:xfrm>
              <a:off x="2961" y="3521"/>
              <a:ext cx="0" cy="45"/>
            </a:xfrm>
            <a:prstGeom prst="line">
              <a:avLst/>
            </a:prstGeom>
            <a:noFill/>
            <a:ln w="9525">
              <a:solidFill>
                <a:schemeClr val="tx1"/>
              </a:solidFill>
              <a:round/>
              <a:headEnd/>
              <a:tailEnd/>
            </a:ln>
          </p:spPr>
          <p:txBody>
            <a:bodyPr/>
            <a:lstStyle/>
            <a:p>
              <a:endParaRPr lang="pt-BR"/>
            </a:p>
          </p:txBody>
        </p:sp>
        <p:sp>
          <p:nvSpPr>
            <p:cNvPr id="3102" name="Line 22"/>
            <p:cNvSpPr>
              <a:spLocks noChangeShapeType="1"/>
            </p:cNvSpPr>
            <p:nvPr/>
          </p:nvSpPr>
          <p:spPr bwMode="auto">
            <a:xfrm>
              <a:off x="3264" y="3521"/>
              <a:ext cx="0" cy="45"/>
            </a:xfrm>
            <a:prstGeom prst="line">
              <a:avLst/>
            </a:prstGeom>
            <a:noFill/>
            <a:ln w="9525">
              <a:solidFill>
                <a:schemeClr val="tx1"/>
              </a:solidFill>
              <a:round/>
              <a:headEnd/>
              <a:tailEnd/>
            </a:ln>
          </p:spPr>
          <p:txBody>
            <a:bodyPr/>
            <a:lstStyle/>
            <a:p>
              <a:endParaRPr lang="pt-BR"/>
            </a:p>
          </p:txBody>
        </p:sp>
        <p:sp>
          <p:nvSpPr>
            <p:cNvPr id="3103" name="Line 23"/>
            <p:cNvSpPr>
              <a:spLocks noChangeShapeType="1"/>
            </p:cNvSpPr>
            <p:nvPr/>
          </p:nvSpPr>
          <p:spPr bwMode="auto">
            <a:xfrm>
              <a:off x="3567" y="3521"/>
              <a:ext cx="0" cy="45"/>
            </a:xfrm>
            <a:prstGeom prst="line">
              <a:avLst/>
            </a:prstGeom>
            <a:noFill/>
            <a:ln w="9525">
              <a:solidFill>
                <a:schemeClr val="tx1"/>
              </a:solidFill>
              <a:round/>
              <a:headEnd/>
              <a:tailEnd/>
            </a:ln>
          </p:spPr>
          <p:txBody>
            <a:bodyPr/>
            <a:lstStyle/>
            <a:p>
              <a:endParaRPr lang="pt-BR"/>
            </a:p>
          </p:txBody>
        </p:sp>
        <p:sp>
          <p:nvSpPr>
            <p:cNvPr id="3104" name="Line 24"/>
            <p:cNvSpPr>
              <a:spLocks noChangeShapeType="1"/>
            </p:cNvSpPr>
            <p:nvPr/>
          </p:nvSpPr>
          <p:spPr bwMode="auto">
            <a:xfrm>
              <a:off x="3871" y="3521"/>
              <a:ext cx="0" cy="45"/>
            </a:xfrm>
            <a:prstGeom prst="line">
              <a:avLst/>
            </a:prstGeom>
            <a:noFill/>
            <a:ln w="9525">
              <a:solidFill>
                <a:schemeClr val="tx1"/>
              </a:solidFill>
              <a:round/>
              <a:headEnd/>
              <a:tailEnd/>
            </a:ln>
          </p:spPr>
          <p:txBody>
            <a:bodyPr/>
            <a:lstStyle/>
            <a:p>
              <a:endParaRPr lang="pt-BR"/>
            </a:p>
          </p:txBody>
        </p:sp>
        <p:sp>
          <p:nvSpPr>
            <p:cNvPr id="3105" name="Line 25"/>
            <p:cNvSpPr>
              <a:spLocks noChangeShapeType="1"/>
            </p:cNvSpPr>
            <p:nvPr/>
          </p:nvSpPr>
          <p:spPr bwMode="auto">
            <a:xfrm>
              <a:off x="4174" y="3521"/>
              <a:ext cx="0" cy="45"/>
            </a:xfrm>
            <a:prstGeom prst="line">
              <a:avLst/>
            </a:prstGeom>
            <a:noFill/>
            <a:ln w="9525">
              <a:solidFill>
                <a:schemeClr val="tx1"/>
              </a:solidFill>
              <a:round/>
              <a:headEnd/>
              <a:tailEnd/>
            </a:ln>
          </p:spPr>
          <p:txBody>
            <a:bodyPr/>
            <a:lstStyle/>
            <a:p>
              <a:endParaRPr lang="pt-BR"/>
            </a:p>
          </p:txBody>
        </p:sp>
        <p:sp>
          <p:nvSpPr>
            <p:cNvPr id="3106" name="Line 26"/>
            <p:cNvSpPr>
              <a:spLocks noChangeShapeType="1"/>
            </p:cNvSpPr>
            <p:nvPr/>
          </p:nvSpPr>
          <p:spPr bwMode="auto">
            <a:xfrm>
              <a:off x="4476" y="3521"/>
              <a:ext cx="0" cy="45"/>
            </a:xfrm>
            <a:prstGeom prst="line">
              <a:avLst/>
            </a:prstGeom>
            <a:noFill/>
            <a:ln w="9525">
              <a:solidFill>
                <a:schemeClr val="tx1"/>
              </a:solidFill>
              <a:round/>
              <a:headEnd/>
              <a:tailEnd/>
            </a:ln>
          </p:spPr>
          <p:txBody>
            <a:bodyPr/>
            <a:lstStyle/>
            <a:p>
              <a:endParaRPr lang="pt-BR"/>
            </a:p>
          </p:txBody>
        </p:sp>
        <p:sp>
          <p:nvSpPr>
            <p:cNvPr id="3107" name="Line 27"/>
            <p:cNvSpPr>
              <a:spLocks noChangeShapeType="1"/>
            </p:cNvSpPr>
            <p:nvPr/>
          </p:nvSpPr>
          <p:spPr bwMode="auto">
            <a:xfrm>
              <a:off x="4779" y="3521"/>
              <a:ext cx="0" cy="45"/>
            </a:xfrm>
            <a:prstGeom prst="line">
              <a:avLst/>
            </a:prstGeom>
            <a:noFill/>
            <a:ln w="9525">
              <a:solidFill>
                <a:schemeClr val="tx1"/>
              </a:solidFill>
              <a:round/>
              <a:headEnd/>
              <a:tailEnd/>
            </a:ln>
          </p:spPr>
          <p:txBody>
            <a:bodyPr/>
            <a:lstStyle/>
            <a:p>
              <a:endParaRPr lang="pt-BR"/>
            </a:p>
          </p:txBody>
        </p:sp>
        <p:sp>
          <p:nvSpPr>
            <p:cNvPr id="3108" name="Line 28"/>
            <p:cNvSpPr>
              <a:spLocks noChangeShapeType="1"/>
            </p:cNvSpPr>
            <p:nvPr/>
          </p:nvSpPr>
          <p:spPr bwMode="auto">
            <a:xfrm>
              <a:off x="5083" y="3521"/>
              <a:ext cx="0" cy="45"/>
            </a:xfrm>
            <a:prstGeom prst="line">
              <a:avLst/>
            </a:prstGeom>
            <a:noFill/>
            <a:ln w="9525">
              <a:solidFill>
                <a:schemeClr val="tx1"/>
              </a:solidFill>
              <a:round/>
              <a:headEnd/>
              <a:tailEnd/>
            </a:ln>
          </p:spPr>
          <p:txBody>
            <a:bodyPr/>
            <a:lstStyle/>
            <a:p>
              <a:endParaRPr lang="pt-BR"/>
            </a:p>
          </p:txBody>
        </p:sp>
        <p:sp>
          <p:nvSpPr>
            <p:cNvPr id="3109" name="Text Box 39"/>
            <p:cNvSpPr txBox="1">
              <a:spLocks noChangeArrowheads="1"/>
            </p:cNvSpPr>
            <p:nvPr/>
          </p:nvSpPr>
          <p:spPr bwMode="auto">
            <a:xfrm>
              <a:off x="107" y="3580"/>
              <a:ext cx="5132" cy="154"/>
            </a:xfrm>
            <a:prstGeom prst="rect">
              <a:avLst/>
            </a:prstGeom>
            <a:noFill/>
            <a:ln w="9525">
              <a:noFill/>
              <a:miter lim="800000"/>
              <a:headEnd/>
              <a:tailEnd/>
            </a:ln>
          </p:spPr>
          <p:txBody>
            <a:bodyPr>
              <a:spAutoFit/>
            </a:bodyPr>
            <a:lstStyle/>
            <a:p>
              <a:pPr>
                <a:lnSpc>
                  <a:spcPct val="90000"/>
                </a:lnSpc>
                <a:spcBef>
                  <a:spcPct val="50000"/>
                </a:spcBef>
              </a:pPr>
              <a:r>
                <a:rPr lang="pt-BR" sz="1100" b="1"/>
                <a:t>I   II     III       IV        V       VI      VII   VIII     IX       X        XI     XII   </a:t>
              </a:r>
              <a:r>
                <a:rPr lang="pt-BR" sz="800" b="1"/>
                <a:t> </a:t>
              </a:r>
              <a:r>
                <a:rPr lang="pt-BR" sz="1100" b="1"/>
                <a:t> XIII   XIV   </a:t>
              </a:r>
              <a:r>
                <a:rPr lang="pt-BR" sz="600" b="1"/>
                <a:t> </a:t>
              </a:r>
              <a:r>
                <a:rPr lang="pt-BR" sz="1100" b="1"/>
                <a:t> XV    XVI   XVII   XIII    XIX      XX    XXI</a:t>
              </a:r>
            </a:p>
          </p:txBody>
        </p:sp>
      </p:grpSp>
      <p:sp>
        <p:nvSpPr>
          <p:cNvPr id="3084" name="Text Box 42"/>
          <p:cNvSpPr txBox="1">
            <a:spLocks noChangeArrowheads="1"/>
          </p:cNvSpPr>
          <p:nvPr/>
        </p:nvSpPr>
        <p:spPr bwMode="auto">
          <a:xfrm>
            <a:off x="7637463" y="5932488"/>
            <a:ext cx="1063625" cy="244475"/>
          </a:xfrm>
          <a:prstGeom prst="rect">
            <a:avLst/>
          </a:prstGeom>
          <a:noFill/>
          <a:ln w="9525">
            <a:noFill/>
            <a:miter lim="800000"/>
            <a:headEnd/>
            <a:tailEnd/>
          </a:ln>
        </p:spPr>
        <p:txBody>
          <a:bodyPr>
            <a:spAutoFit/>
          </a:bodyPr>
          <a:lstStyle/>
          <a:p>
            <a:pPr algn="ctr">
              <a:lnSpc>
                <a:spcPct val="90000"/>
              </a:lnSpc>
              <a:spcBef>
                <a:spcPct val="50000"/>
              </a:spcBef>
            </a:pPr>
            <a:r>
              <a:rPr lang="pt-BR" sz="1100" b="1"/>
              <a:t>SÉCULOS</a:t>
            </a:r>
          </a:p>
        </p:txBody>
      </p:sp>
      <p:grpSp>
        <p:nvGrpSpPr>
          <p:cNvPr id="3" name="Grupo 38"/>
          <p:cNvGrpSpPr>
            <a:grpSpLocks/>
          </p:cNvGrpSpPr>
          <p:nvPr/>
        </p:nvGrpSpPr>
        <p:grpSpPr bwMode="auto">
          <a:xfrm>
            <a:off x="4557713" y="2411413"/>
            <a:ext cx="2046287" cy="14287"/>
            <a:chOff x="4557714" y="2411589"/>
            <a:chExt cx="2046606" cy="14111"/>
          </a:xfrm>
        </p:grpSpPr>
        <p:sp>
          <p:nvSpPr>
            <p:cNvPr id="3089" name="Line 44"/>
            <p:cNvSpPr>
              <a:spLocks noChangeShapeType="1"/>
            </p:cNvSpPr>
            <p:nvPr/>
          </p:nvSpPr>
          <p:spPr bwMode="auto">
            <a:xfrm>
              <a:off x="5366379" y="2424994"/>
              <a:ext cx="710571" cy="706"/>
            </a:xfrm>
            <a:prstGeom prst="line">
              <a:avLst/>
            </a:prstGeom>
            <a:noFill/>
            <a:ln w="76200">
              <a:solidFill>
                <a:schemeClr val="tx1"/>
              </a:solidFill>
              <a:round/>
              <a:headEnd/>
              <a:tailEnd/>
            </a:ln>
          </p:spPr>
          <p:txBody>
            <a:bodyPr/>
            <a:lstStyle/>
            <a:p>
              <a:endParaRPr lang="pt-BR"/>
            </a:p>
          </p:txBody>
        </p:sp>
        <p:sp>
          <p:nvSpPr>
            <p:cNvPr id="3090" name="Line 45"/>
            <p:cNvSpPr>
              <a:spLocks noChangeShapeType="1"/>
            </p:cNvSpPr>
            <p:nvPr/>
          </p:nvSpPr>
          <p:spPr bwMode="auto">
            <a:xfrm>
              <a:off x="6113078" y="2425700"/>
              <a:ext cx="491242" cy="0"/>
            </a:xfrm>
            <a:prstGeom prst="line">
              <a:avLst/>
            </a:prstGeom>
            <a:noFill/>
            <a:ln w="76200">
              <a:pattFill prst="ltVert">
                <a:fgClr>
                  <a:schemeClr val="tx1"/>
                </a:fgClr>
                <a:bgClr>
                  <a:srgbClr val="FFFFFF"/>
                </a:bgClr>
              </a:pattFill>
              <a:round/>
              <a:headEnd/>
              <a:tailEnd/>
            </a:ln>
          </p:spPr>
          <p:txBody>
            <a:bodyPr/>
            <a:lstStyle/>
            <a:p>
              <a:endParaRPr lang="pt-BR"/>
            </a:p>
          </p:txBody>
        </p:sp>
        <p:sp>
          <p:nvSpPr>
            <p:cNvPr id="3091" name="Line 47"/>
            <p:cNvSpPr>
              <a:spLocks noChangeShapeType="1"/>
            </p:cNvSpPr>
            <p:nvPr/>
          </p:nvSpPr>
          <p:spPr bwMode="auto">
            <a:xfrm>
              <a:off x="4557714" y="2411589"/>
              <a:ext cx="772756" cy="14111"/>
            </a:xfrm>
            <a:prstGeom prst="line">
              <a:avLst/>
            </a:prstGeom>
            <a:noFill/>
            <a:ln w="76200">
              <a:pattFill prst="ltVert">
                <a:fgClr>
                  <a:schemeClr val="tx1"/>
                </a:fgClr>
                <a:bgClr>
                  <a:srgbClr val="FFFFFF"/>
                </a:bgClr>
              </a:pattFill>
              <a:round/>
              <a:headEnd/>
              <a:tailEnd/>
            </a:ln>
          </p:spPr>
          <p:txBody>
            <a:bodyPr/>
            <a:lstStyle/>
            <a:p>
              <a:endParaRPr lang="pt-BR"/>
            </a:p>
          </p:txBody>
        </p:sp>
      </p:grpSp>
      <p:sp>
        <p:nvSpPr>
          <p:cNvPr id="3086" name="Line 35"/>
          <p:cNvSpPr>
            <a:spLocks noChangeShapeType="1"/>
          </p:cNvSpPr>
          <p:nvPr/>
        </p:nvSpPr>
        <p:spPr bwMode="auto">
          <a:xfrm>
            <a:off x="6967538" y="3541713"/>
            <a:ext cx="0" cy="2089150"/>
          </a:xfrm>
          <a:prstGeom prst="line">
            <a:avLst/>
          </a:prstGeom>
          <a:noFill/>
          <a:ln w="19050">
            <a:solidFill>
              <a:schemeClr val="tx1"/>
            </a:solidFill>
            <a:round/>
            <a:headEnd/>
            <a:tailEnd type="triangle" w="med" len="med"/>
          </a:ln>
        </p:spPr>
        <p:txBody>
          <a:bodyPr/>
          <a:lstStyle/>
          <a:p>
            <a:endParaRPr lang="pt-BR"/>
          </a:p>
        </p:txBody>
      </p:sp>
      <p:sp>
        <p:nvSpPr>
          <p:cNvPr id="3087" name="Text Box 38"/>
          <p:cNvSpPr txBox="1">
            <a:spLocks noChangeArrowheads="1"/>
          </p:cNvSpPr>
          <p:nvPr/>
        </p:nvSpPr>
        <p:spPr bwMode="auto">
          <a:xfrm>
            <a:off x="6273800" y="2767013"/>
            <a:ext cx="1562100" cy="614362"/>
          </a:xfrm>
          <a:prstGeom prst="rect">
            <a:avLst/>
          </a:prstGeom>
          <a:noFill/>
          <a:ln w="9525">
            <a:noFill/>
            <a:miter lim="800000"/>
            <a:headEnd/>
            <a:tailEnd/>
          </a:ln>
        </p:spPr>
        <p:txBody>
          <a:bodyPr>
            <a:spAutoFit/>
          </a:bodyPr>
          <a:lstStyle/>
          <a:p>
            <a:pPr algn="ctr">
              <a:lnSpc>
                <a:spcPct val="70000"/>
              </a:lnSpc>
              <a:spcBef>
                <a:spcPct val="50000"/>
              </a:spcBef>
            </a:pPr>
            <a:r>
              <a:rPr lang="pt-BR" sz="1600" b="1"/>
              <a:t>1789 - Início da Revolução Francesa</a:t>
            </a:r>
            <a:endParaRPr lang="pt-BR" sz="1100" b="1"/>
          </a:p>
        </p:txBody>
      </p:sp>
      <p:sp>
        <p:nvSpPr>
          <p:cNvPr id="3088" name="Text Box 11"/>
          <p:cNvSpPr txBox="1">
            <a:spLocks noChangeArrowheads="1"/>
          </p:cNvSpPr>
          <p:nvPr/>
        </p:nvSpPr>
        <p:spPr bwMode="auto">
          <a:xfrm>
            <a:off x="7121525" y="4148138"/>
            <a:ext cx="1557338" cy="430212"/>
          </a:xfrm>
          <a:prstGeom prst="rect">
            <a:avLst/>
          </a:prstGeom>
          <a:noFill/>
          <a:ln w="9525">
            <a:noFill/>
            <a:miter lim="800000"/>
            <a:headEnd/>
            <a:tailEnd/>
          </a:ln>
        </p:spPr>
        <p:txBody>
          <a:bodyPr>
            <a:spAutoFit/>
          </a:bodyPr>
          <a:lstStyle/>
          <a:p>
            <a:pPr algn="ctr">
              <a:spcBef>
                <a:spcPct val="50000"/>
              </a:spcBef>
            </a:pPr>
            <a:r>
              <a:rPr lang="pt-BR" sz="1100" b="1"/>
              <a:t>IDADE CONTEMPORÂNEA</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5979459" y="6492907"/>
            <a:ext cx="2716485"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http://pt.wikipedia.org/wiki/Revolu</a:t>
            </a:r>
            <a:r>
              <a:rPr lang="pt-BR" sz="1000" dirty="0" err="1" smtClean="0"/>
              <a:t>çao_Gloriosa</a:t>
            </a:r>
            <a:endParaRPr lang="pt-BR" sz="1000" dirty="0"/>
          </a:p>
        </p:txBody>
      </p:sp>
      <p:sp>
        <p:nvSpPr>
          <p:cNvPr id="110599" name="Text Box 7"/>
          <p:cNvSpPr txBox="1">
            <a:spLocks noChangeArrowheads="1"/>
          </p:cNvSpPr>
          <p:nvPr/>
        </p:nvSpPr>
        <p:spPr bwMode="auto">
          <a:xfrm>
            <a:off x="348570" y="439988"/>
            <a:ext cx="8418286" cy="2456057"/>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400" b="1" dirty="0" smtClean="0"/>
              <a:t>Revolução Gloriosa é o nome dado pelo movimento ocorrido na Inglaterra entre 1688 e 1689 no qual o rei Jaime II foi destituído do trono britânico. Chamada por vezes de "Revolução sem sangue", pela forma deveras pacífica com que ocorreu, ela resultou na substituição do rei da dinastia Stuart, católico, pelos protestantes Guilherme  (em inglês, William), Príncipe de Orange, da Holanda, em conjunto com sua mulher Maria II (respectivamente genro e filha de Jaime II)</a:t>
            </a:r>
          </a:p>
        </p:txBody>
      </p:sp>
      <p:sp>
        <p:nvSpPr>
          <p:cNvPr id="110600" name="Text Box 8"/>
          <p:cNvSpPr txBox="1">
            <a:spLocks noChangeArrowheads="1"/>
          </p:cNvSpPr>
          <p:nvPr/>
        </p:nvSpPr>
        <p:spPr bwMode="auto">
          <a:xfrm>
            <a:off x="1442477" y="0"/>
            <a:ext cx="6230471"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1688-1689 - Revolução Gloriosa na Inglaterra</a:t>
            </a:r>
            <a:endParaRPr lang="pt-BR" sz="2400" dirty="0"/>
          </a:p>
        </p:txBody>
      </p:sp>
      <p:sp>
        <p:nvSpPr>
          <p:cNvPr id="8" name="Text Box 6"/>
          <p:cNvSpPr txBox="1">
            <a:spLocks noChangeArrowheads="1"/>
          </p:cNvSpPr>
          <p:nvPr/>
        </p:nvSpPr>
        <p:spPr bwMode="auto">
          <a:xfrm>
            <a:off x="1987869" y="6015446"/>
            <a:ext cx="943625" cy="246221"/>
          </a:xfrm>
          <a:prstGeom prst="rect">
            <a:avLst/>
          </a:prstGeom>
          <a:noFill/>
          <a:ln w="9525">
            <a:noFill/>
            <a:miter lim="800000"/>
            <a:headEnd/>
            <a:tailEnd/>
          </a:ln>
          <a:effectLst/>
        </p:spPr>
        <p:txBody>
          <a:bodyPr wrap="square">
            <a:spAutoFit/>
          </a:bodyPr>
          <a:lstStyle/>
          <a:p>
            <a:pPr algn="ctr">
              <a:spcBef>
                <a:spcPct val="50000"/>
              </a:spcBef>
            </a:pPr>
            <a:r>
              <a:rPr lang="pt-BR" sz="1000" b="1" dirty="0" smtClean="0"/>
              <a:t>Jaime II</a:t>
            </a:r>
            <a:endParaRPr lang="pt-BR" sz="1000" b="1" dirty="0"/>
          </a:p>
        </p:txBody>
      </p:sp>
      <p:sp>
        <p:nvSpPr>
          <p:cNvPr id="10" name="Text Box 6"/>
          <p:cNvSpPr txBox="1">
            <a:spLocks noChangeArrowheads="1"/>
          </p:cNvSpPr>
          <p:nvPr/>
        </p:nvSpPr>
        <p:spPr bwMode="auto">
          <a:xfrm>
            <a:off x="3559024" y="5997516"/>
            <a:ext cx="1918446" cy="400110"/>
          </a:xfrm>
          <a:prstGeom prst="rect">
            <a:avLst/>
          </a:prstGeom>
          <a:noFill/>
          <a:ln w="9525">
            <a:noFill/>
            <a:miter lim="800000"/>
            <a:headEnd/>
            <a:tailEnd/>
          </a:ln>
          <a:effectLst/>
        </p:spPr>
        <p:txBody>
          <a:bodyPr wrap="square">
            <a:spAutoFit/>
          </a:bodyPr>
          <a:lstStyle/>
          <a:p>
            <a:pPr algn="ctr">
              <a:spcBef>
                <a:spcPct val="50000"/>
              </a:spcBef>
            </a:pPr>
            <a:r>
              <a:rPr lang="pt-BR" sz="1000" b="1" dirty="0" smtClean="0"/>
              <a:t>Guilherme III, conhecido como Guilherme de Orange</a:t>
            </a:r>
            <a:endParaRPr lang="pt-BR" sz="1000" b="1" dirty="0"/>
          </a:p>
        </p:txBody>
      </p:sp>
      <p:pic>
        <p:nvPicPr>
          <p:cNvPr id="116738" name="Picture 2" descr="http://upload.wikimedia.org/wikipedia/commons/7/7a/James_II_of_England.jpg"/>
          <p:cNvPicPr>
            <a:picLocks noChangeAspect="1" noChangeArrowheads="1"/>
          </p:cNvPicPr>
          <p:nvPr/>
        </p:nvPicPr>
        <p:blipFill>
          <a:blip r:embed="rId2" cstate="print"/>
          <a:srcRect/>
          <a:stretch>
            <a:fillRect/>
          </a:stretch>
        </p:blipFill>
        <p:spPr bwMode="auto">
          <a:xfrm>
            <a:off x="1518246" y="3183683"/>
            <a:ext cx="1905000" cy="2762251"/>
          </a:xfrm>
          <a:prstGeom prst="rect">
            <a:avLst/>
          </a:prstGeom>
          <a:noFill/>
        </p:spPr>
      </p:pic>
      <p:pic>
        <p:nvPicPr>
          <p:cNvPr id="116740" name="Picture 4" descr="http://upload.wikimedia.org/wikipedia/commons/thumb/0/07/William_III_of_England.jpg/200px-William_III_of_England.jpg"/>
          <p:cNvPicPr>
            <a:picLocks noChangeAspect="1" noChangeArrowheads="1"/>
          </p:cNvPicPr>
          <p:nvPr/>
        </p:nvPicPr>
        <p:blipFill>
          <a:blip r:embed="rId3" cstate="print"/>
          <a:srcRect/>
          <a:stretch>
            <a:fillRect/>
          </a:stretch>
        </p:blipFill>
        <p:spPr bwMode="auto">
          <a:xfrm>
            <a:off x="3580127" y="3200586"/>
            <a:ext cx="1905000" cy="2751978"/>
          </a:xfrm>
          <a:prstGeom prst="rect">
            <a:avLst/>
          </a:prstGeom>
          <a:noFill/>
        </p:spPr>
      </p:pic>
      <p:pic>
        <p:nvPicPr>
          <p:cNvPr id="116742" name="Picture 6" descr="http://upload.wikimedia.org/wikipedia/commons/thumb/4/47/Maria_II_Stuart.JPG/200px-Maria_II_Stuart.JPG"/>
          <p:cNvPicPr>
            <a:picLocks noChangeAspect="1" noChangeArrowheads="1"/>
          </p:cNvPicPr>
          <p:nvPr/>
        </p:nvPicPr>
        <p:blipFill>
          <a:blip r:embed="rId4" cstate="print"/>
          <a:srcRect/>
          <a:stretch>
            <a:fillRect/>
          </a:stretch>
        </p:blipFill>
        <p:spPr bwMode="auto">
          <a:xfrm>
            <a:off x="5624548" y="3206282"/>
            <a:ext cx="2074792" cy="2728352"/>
          </a:xfrm>
          <a:prstGeom prst="rect">
            <a:avLst/>
          </a:prstGeom>
          <a:noFill/>
        </p:spPr>
      </p:pic>
      <p:sp>
        <p:nvSpPr>
          <p:cNvPr id="14" name="Text Box 6"/>
          <p:cNvSpPr txBox="1">
            <a:spLocks noChangeArrowheads="1"/>
          </p:cNvSpPr>
          <p:nvPr/>
        </p:nvSpPr>
        <p:spPr bwMode="auto">
          <a:xfrm>
            <a:off x="5755377" y="5916834"/>
            <a:ext cx="1918446" cy="246221"/>
          </a:xfrm>
          <a:prstGeom prst="rect">
            <a:avLst/>
          </a:prstGeom>
          <a:noFill/>
          <a:ln w="9525">
            <a:noFill/>
            <a:miter lim="800000"/>
            <a:headEnd/>
            <a:tailEnd/>
          </a:ln>
          <a:effectLst/>
        </p:spPr>
        <p:txBody>
          <a:bodyPr wrap="square">
            <a:spAutoFit/>
          </a:bodyPr>
          <a:lstStyle/>
          <a:p>
            <a:pPr algn="ctr">
              <a:spcBef>
                <a:spcPct val="50000"/>
              </a:spcBef>
            </a:pPr>
            <a:r>
              <a:rPr lang="pt-BR" sz="1000" b="1" dirty="0" smtClean="0"/>
              <a:t>Rainha Maria II</a:t>
            </a:r>
            <a:endParaRPr lang="pt-BR" sz="1000" b="1"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3558988" y="6474978"/>
            <a:ext cx="3012319"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http://pt.wikipedia.org/wiki/Revolu</a:t>
            </a:r>
            <a:r>
              <a:rPr lang="pt-BR" sz="1000" dirty="0" err="1" smtClean="0"/>
              <a:t>ção_Americana</a:t>
            </a:r>
            <a:endParaRPr lang="pt-BR" sz="1000" dirty="0"/>
          </a:p>
        </p:txBody>
      </p:sp>
      <p:sp>
        <p:nvSpPr>
          <p:cNvPr id="110599" name="Text Box 7"/>
          <p:cNvSpPr txBox="1">
            <a:spLocks noChangeArrowheads="1"/>
          </p:cNvSpPr>
          <p:nvPr/>
        </p:nvSpPr>
        <p:spPr bwMode="auto">
          <a:xfrm>
            <a:off x="348570" y="439988"/>
            <a:ext cx="8418286" cy="3293209"/>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000" b="1" dirty="0" smtClean="0"/>
              <a:t>Revolução Americana teve suas raízes na assinatura do Tratado de Paris, que, em 1763, finalizou a Guerra dos Sete Anos. Ao final do conflito, o território do Canadá foi incorporado pela Inglaterra. Neste contexto, as treze colônias representadas por Massachusetts, </a:t>
            </a:r>
            <a:r>
              <a:rPr lang="pt-BR" sz="2000" b="1" dirty="0" err="1" smtClean="0"/>
              <a:t>Rhode</a:t>
            </a:r>
            <a:r>
              <a:rPr lang="pt-BR" sz="2000" b="1" dirty="0" smtClean="0"/>
              <a:t> </a:t>
            </a:r>
            <a:r>
              <a:rPr lang="pt-BR" sz="2000" b="1" dirty="0" err="1" smtClean="0"/>
              <a:t>Island</a:t>
            </a:r>
            <a:r>
              <a:rPr lang="pt-BR" sz="2000" b="1" dirty="0" smtClean="0"/>
              <a:t>, </a:t>
            </a:r>
            <a:r>
              <a:rPr lang="pt-BR" sz="2000" b="1" dirty="0" err="1" smtClean="0"/>
              <a:t>Connecticut</a:t>
            </a:r>
            <a:r>
              <a:rPr lang="pt-BR" sz="2000" b="1" dirty="0" smtClean="0"/>
              <a:t>, </a:t>
            </a:r>
            <a:r>
              <a:rPr lang="pt-BR" sz="2000" b="1" dirty="0" err="1" smtClean="0"/>
              <a:t>New</a:t>
            </a:r>
            <a:r>
              <a:rPr lang="pt-BR" sz="2000" b="1" dirty="0" smtClean="0"/>
              <a:t> </a:t>
            </a:r>
            <a:r>
              <a:rPr lang="pt-BR" sz="2000" b="1" dirty="0" err="1" smtClean="0"/>
              <a:t>Hampshire</a:t>
            </a:r>
            <a:r>
              <a:rPr lang="pt-BR" sz="2000" b="1" dirty="0" smtClean="0"/>
              <a:t>, Nova Jersey, Nova York, Pensilvânia, </a:t>
            </a:r>
            <a:r>
              <a:rPr lang="pt-BR" sz="2000" b="1" dirty="0" err="1" smtClean="0"/>
              <a:t>Delaware</a:t>
            </a:r>
            <a:r>
              <a:rPr lang="pt-BR" sz="2000" b="1" dirty="0" smtClean="0"/>
              <a:t>, Virgínia, Maryland, Carolina do Norte, Carolina do Sul e Geórgia começaram a ter seguidos e crescentes conflitos com a metrópole inglesa, pois, devido aos enormes gastos com a guerra, a metrópole aumentou a exploração sobre essas áreas. Constituiu-se em batalhas desfechadas contra o domínio inglês. Movimento de ampla base popular, teve como principal motor a burguesia colonial e levou à proclamação, no dia 4 de julho de 1776, da independência das Treze Colônias - os Estados Unidos, primeiro país dotado de uma constituição política escrita</a:t>
            </a:r>
          </a:p>
        </p:txBody>
      </p:sp>
      <p:sp>
        <p:nvSpPr>
          <p:cNvPr id="110600" name="Text Box 8"/>
          <p:cNvSpPr txBox="1">
            <a:spLocks noChangeArrowheads="1"/>
          </p:cNvSpPr>
          <p:nvPr/>
        </p:nvSpPr>
        <p:spPr bwMode="auto">
          <a:xfrm>
            <a:off x="2257845" y="0"/>
            <a:ext cx="4599735"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1776-1783 - Revolução Americana</a:t>
            </a:r>
            <a:endParaRPr lang="pt-BR" sz="2400" dirty="0"/>
          </a:p>
        </p:txBody>
      </p:sp>
      <p:pic>
        <p:nvPicPr>
          <p:cNvPr id="117762" name="Picture 2" descr="Washington Crossing the Delaware by Emanuel Leutze, MMA-NYC, 1851.jpg"/>
          <p:cNvPicPr>
            <a:picLocks noChangeAspect="1" noChangeArrowheads="1"/>
          </p:cNvPicPr>
          <p:nvPr/>
        </p:nvPicPr>
        <p:blipFill>
          <a:blip r:embed="rId2" cstate="print"/>
          <a:srcRect/>
          <a:stretch>
            <a:fillRect/>
          </a:stretch>
        </p:blipFill>
        <p:spPr bwMode="auto">
          <a:xfrm>
            <a:off x="2199528" y="3704664"/>
            <a:ext cx="4353672" cy="2786350"/>
          </a:xfrm>
          <a:prstGeom prst="rect">
            <a:avLst/>
          </a:prstGeom>
          <a:noFill/>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2671484" y="6611779"/>
            <a:ext cx="3012319"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http://pt.wikipedia.org/wiki/Revolu</a:t>
            </a:r>
            <a:r>
              <a:rPr lang="pt-BR" sz="1000" dirty="0" err="1" smtClean="0"/>
              <a:t>ção_Francesa</a:t>
            </a:r>
            <a:endParaRPr lang="pt-BR" sz="1000" dirty="0"/>
          </a:p>
        </p:txBody>
      </p:sp>
      <p:sp>
        <p:nvSpPr>
          <p:cNvPr id="110599" name="Text Box 7"/>
          <p:cNvSpPr txBox="1">
            <a:spLocks noChangeArrowheads="1"/>
          </p:cNvSpPr>
          <p:nvPr/>
        </p:nvSpPr>
        <p:spPr bwMode="auto">
          <a:xfrm>
            <a:off x="348570" y="431023"/>
            <a:ext cx="8418286" cy="3693319"/>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000" b="1" dirty="0" smtClean="0"/>
              <a:t>Revolução Francesa é o nome dado ao conjunto de acontecimentos que, entre 5 de maio de 1789 e 9 de novembro de 17991 , alteraram o quadro político e social da França. Ela começa com a convocação dos Estados Gerais e a Queda da Bastilha e se encerra com o golpe de estado do 18 de </a:t>
            </a:r>
            <a:r>
              <a:rPr lang="pt-BR" sz="2000" b="1" dirty="0" err="1" smtClean="0"/>
              <a:t>brumário</a:t>
            </a:r>
            <a:r>
              <a:rPr lang="pt-BR" sz="2000" b="1" dirty="0" smtClean="0"/>
              <a:t> de Napoleão Bonaparte. Em causa estavam o Antigo Regime (</a:t>
            </a:r>
            <a:r>
              <a:rPr lang="pt-BR" sz="2000" b="1" dirty="0" err="1" smtClean="0"/>
              <a:t>Ancien</a:t>
            </a:r>
            <a:r>
              <a:rPr lang="pt-BR" sz="2000" b="1" dirty="0" smtClean="0"/>
              <a:t> </a:t>
            </a:r>
            <a:r>
              <a:rPr lang="pt-BR" sz="2000" b="1" dirty="0" err="1" smtClean="0"/>
              <a:t>Régime</a:t>
            </a:r>
            <a:r>
              <a:rPr lang="pt-BR" sz="2000" b="1" dirty="0" smtClean="0"/>
              <a:t>) e os privilégios do clero e da nobreza. Foi influenciada pelos ideais do Iluminismo2 e da Independência Americana (1776) </a:t>
            </a:r>
          </a:p>
          <a:p>
            <a:pPr algn="just">
              <a:lnSpc>
                <a:spcPct val="80000"/>
              </a:lnSpc>
              <a:spcBef>
                <a:spcPct val="50000"/>
              </a:spcBef>
            </a:pPr>
            <a:r>
              <a:rPr lang="pt-BR" sz="2000" b="1" dirty="0" smtClean="0"/>
              <a:t>A Revolução é considerada como o acontecimento que deu início à Idade Contemporânea. Aboliu a servidão e os direitos feudais e proclamou os princípios universais de "Liberdade, Igualdade e Fraternidade" (</a:t>
            </a:r>
            <a:r>
              <a:rPr lang="pt-BR" sz="2000" b="1" dirty="0" err="1" smtClean="0"/>
              <a:t>Liberté</a:t>
            </a:r>
            <a:r>
              <a:rPr lang="pt-BR" sz="2000" b="1" dirty="0" smtClean="0"/>
              <a:t>, </a:t>
            </a:r>
            <a:r>
              <a:rPr lang="pt-BR" sz="2000" b="1" dirty="0" err="1" smtClean="0"/>
              <a:t>Egalité</a:t>
            </a:r>
            <a:r>
              <a:rPr lang="pt-BR" sz="2000" b="1" dirty="0" smtClean="0"/>
              <a:t>, </a:t>
            </a:r>
            <a:r>
              <a:rPr lang="pt-BR" sz="2000" b="1" dirty="0" err="1" smtClean="0"/>
              <a:t>Fraternité</a:t>
            </a:r>
            <a:r>
              <a:rPr lang="pt-BR" sz="2000" b="1" dirty="0" smtClean="0"/>
              <a:t>), frase de autoria de Jean-Jacques Rousseau. Para a França, abriu-se em 1789 o longo período de convulsões políticas do século XIX, fazendo-a passar por várias repúblicas, uma ditadura, uma monarquia constitucional e dois impérios</a:t>
            </a:r>
          </a:p>
        </p:txBody>
      </p:sp>
      <p:sp>
        <p:nvSpPr>
          <p:cNvPr id="110600" name="Text Box 8"/>
          <p:cNvSpPr txBox="1">
            <a:spLocks noChangeArrowheads="1"/>
          </p:cNvSpPr>
          <p:nvPr/>
        </p:nvSpPr>
        <p:spPr bwMode="auto">
          <a:xfrm>
            <a:off x="2020071" y="0"/>
            <a:ext cx="5075284"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1789 - Início da Revolução Francesa</a:t>
            </a:r>
            <a:endParaRPr lang="pt-BR" sz="2400" dirty="0"/>
          </a:p>
        </p:txBody>
      </p:sp>
      <p:sp>
        <p:nvSpPr>
          <p:cNvPr id="6" name="Text Box 6"/>
          <p:cNvSpPr txBox="1">
            <a:spLocks noChangeArrowheads="1"/>
          </p:cNvSpPr>
          <p:nvPr/>
        </p:nvSpPr>
        <p:spPr bwMode="auto">
          <a:xfrm>
            <a:off x="1084731" y="4000715"/>
            <a:ext cx="2698376" cy="246221"/>
          </a:xfrm>
          <a:prstGeom prst="rect">
            <a:avLst/>
          </a:prstGeom>
          <a:noFill/>
          <a:ln w="9525">
            <a:noFill/>
            <a:miter lim="800000"/>
            <a:headEnd/>
            <a:tailEnd/>
          </a:ln>
          <a:effectLst/>
        </p:spPr>
        <p:txBody>
          <a:bodyPr wrap="square">
            <a:spAutoFit/>
          </a:bodyPr>
          <a:lstStyle/>
          <a:p>
            <a:pPr algn="ctr">
              <a:spcBef>
                <a:spcPct val="50000"/>
              </a:spcBef>
            </a:pPr>
            <a:r>
              <a:rPr lang="pt-BR" sz="1000" b="1" dirty="0" smtClean="0"/>
              <a:t>Queda da Bastilha em 14 de julho de 1789</a:t>
            </a:r>
            <a:endParaRPr lang="pt-BR" sz="1000" b="1" dirty="0"/>
          </a:p>
        </p:txBody>
      </p:sp>
      <p:pic>
        <p:nvPicPr>
          <p:cNvPr id="118786" name="Picture 2" descr="http://upload.wikimedia.org/wikipedia/commons/thumb/4/4e/Prise_de_la_Bastille.jpg/270px-Prise_de_la_Bastille.jpg"/>
          <p:cNvPicPr>
            <a:picLocks noChangeAspect="1" noChangeArrowheads="1"/>
          </p:cNvPicPr>
          <p:nvPr/>
        </p:nvPicPr>
        <p:blipFill>
          <a:blip r:embed="rId2" cstate="print"/>
          <a:srcRect/>
          <a:stretch>
            <a:fillRect/>
          </a:stretch>
        </p:blipFill>
        <p:spPr bwMode="auto">
          <a:xfrm>
            <a:off x="496233" y="4196505"/>
            <a:ext cx="3179295" cy="2390360"/>
          </a:xfrm>
          <a:prstGeom prst="rect">
            <a:avLst/>
          </a:prstGeom>
          <a:noFill/>
        </p:spPr>
      </p:pic>
      <p:pic>
        <p:nvPicPr>
          <p:cNvPr id="118788" name="Picture 4" descr="Eugène Delacroix - La liberté guidant le peuple.jpg"/>
          <p:cNvPicPr>
            <a:picLocks noChangeAspect="1" noChangeArrowheads="1"/>
          </p:cNvPicPr>
          <p:nvPr/>
        </p:nvPicPr>
        <p:blipFill>
          <a:blip r:embed="rId3" cstate="print"/>
          <a:srcRect/>
          <a:stretch>
            <a:fillRect/>
          </a:stretch>
        </p:blipFill>
        <p:spPr bwMode="auto">
          <a:xfrm>
            <a:off x="4849906" y="4093987"/>
            <a:ext cx="3792070" cy="2548809"/>
          </a:xfrm>
          <a:prstGeom prst="rect">
            <a:avLst/>
          </a:prstGeom>
          <a:noFill/>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4086698" y="6516916"/>
            <a:ext cx="4006396"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http://leiturasdahistoria.uol.com.br/ESLH/Edicoes/47/artigo244648-1.asp</a:t>
            </a:r>
            <a:endParaRPr lang="pt-BR" sz="1000" dirty="0"/>
          </a:p>
        </p:txBody>
      </p:sp>
      <p:sp>
        <p:nvSpPr>
          <p:cNvPr id="110599" name="Text Box 7"/>
          <p:cNvSpPr txBox="1">
            <a:spLocks noChangeArrowheads="1"/>
          </p:cNvSpPr>
          <p:nvPr/>
        </p:nvSpPr>
        <p:spPr bwMode="auto">
          <a:xfrm>
            <a:off x="377371" y="563563"/>
            <a:ext cx="8418286" cy="3527119"/>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400" b="1" dirty="0" smtClean="0"/>
              <a:t>Foi um sistema político, econômico e social que predominou durante toda a Idade Média. Mas, já no final da Idade Média, o uso da terra, fundamental para o povo naquele período, foi perdendo a força. Os campos foram abandonados e o comércio nascia fortalecido.</a:t>
            </a:r>
          </a:p>
          <a:p>
            <a:pPr algn="just">
              <a:lnSpc>
                <a:spcPct val="80000"/>
              </a:lnSpc>
              <a:spcBef>
                <a:spcPct val="50000"/>
              </a:spcBef>
            </a:pPr>
            <a:r>
              <a:rPr lang="pt-BR" sz="2400" b="1" dirty="0" smtClean="0"/>
              <a:t>Depois de longos anos de devastação e desordem, começava certa estabilidade econômica. O castelo, centro das atividades econômicas, ia perdendo sua importância. O progresso do comércio artesanal, as feiras medievais, a cidade burguesa incompatível com o feudo ofereciam chances de lucro e atrativos do comércio</a:t>
            </a:r>
            <a:endParaRPr lang="pt-BR" sz="2400" b="1" dirty="0"/>
          </a:p>
        </p:txBody>
      </p:sp>
      <p:sp>
        <p:nvSpPr>
          <p:cNvPr id="110600" name="Text Box 8"/>
          <p:cNvSpPr txBox="1">
            <a:spLocks noChangeArrowheads="1"/>
          </p:cNvSpPr>
          <p:nvPr/>
        </p:nvSpPr>
        <p:spPr bwMode="auto">
          <a:xfrm>
            <a:off x="3601925" y="29028"/>
            <a:ext cx="1911576" cy="457200"/>
          </a:xfrm>
          <a:prstGeom prst="rect">
            <a:avLst/>
          </a:prstGeom>
          <a:noFill/>
          <a:ln w="9525">
            <a:noFill/>
            <a:miter lim="800000"/>
            <a:headEnd/>
            <a:tailEnd/>
          </a:ln>
          <a:effectLst/>
        </p:spPr>
        <p:txBody>
          <a:bodyPr wrap="square">
            <a:spAutoFit/>
          </a:bodyPr>
          <a:lstStyle/>
          <a:p>
            <a:pPr>
              <a:spcBef>
                <a:spcPct val="50000"/>
              </a:spcBef>
            </a:pPr>
            <a:r>
              <a:rPr lang="pt-BR" sz="2400" b="1" i="1" dirty="0" smtClean="0"/>
              <a:t>Feudalismo</a:t>
            </a:r>
            <a:endParaRPr lang="pt-BR" sz="2400" dirty="0"/>
          </a:p>
        </p:txBody>
      </p:sp>
      <p:pic>
        <p:nvPicPr>
          <p:cNvPr id="148482" name="Picture 2" descr="http://leiturasdahistoria.uol.com.br/ESLH/Edicoes/47/imagens/i313634.jpg"/>
          <p:cNvPicPr>
            <a:picLocks noChangeAspect="1" noChangeArrowheads="1"/>
          </p:cNvPicPr>
          <p:nvPr/>
        </p:nvPicPr>
        <p:blipFill>
          <a:blip r:embed="rId2" cstate="print"/>
          <a:srcRect/>
          <a:stretch>
            <a:fillRect/>
          </a:stretch>
        </p:blipFill>
        <p:spPr bwMode="auto">
          <a:xfrm>
            <a:off x="4018179" y="3814308"/>
            <a:ext cx="4059917" cy="2733678"/>
          </a:xfrm>
          <a:prstGeom prst="rect">
            <a:avLst/>
          </a:prstGeom>
          <a:noFill/>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2325043" y="6516916"/>
            <a:ext cx="2438883"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https://pt.wikipedia.org/wiki/Capitalismo</a:t>
            </a:r>
            <a:endParaRPr lang="pt-BR" sz="1000" dirty="0"/>
          </a:p>
        </p:txBody>
      </p:sp>
      <p:sp>
        <p:nvSpPr>
          <p:cNvPr id="110599" name="Text Box 7"/>
          <p:cNvSpPr txBox="1">
            <a:spLocks noChangeArrowheads="1"/>
          </p:cNvSpPr>
          <p:nvPr/>
        </p:nvSpPr>
        <p:spPr bwMode="auto">
          <a:xfrm>
            <a:off x="4691063" y="449263"/>
            <a:ext cx="4314144" cy="6247864"/>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000" b="1" dirty="0"/>
              <a:t>É um sistema econômico em que os meios de produção e distribuição são de propriedade privada e com fins lucrativos; decisões sobre oferta, demanda, preço, distribuição e investimentos não são feitos pelo governo, os lucros são distribuídos para os proprietários que investem em empresas e os salários são pagos aos trabalhadores pelas empresas. É dominante no mundo ocidental desde o final do feudalismo</a:t>
            </a:r>
            <a:r>
              <a:rPr lang="pt-BR" sz="2000" b="1" dirty="0" smtClean="0"/>
              <a:t>. </a:t>
            </a:r>
            <a:r>
              <a:rPr lang="pt-BR" sz="2000" b="1" dirty="0"/>
              <a:t>O termo </a:t>
            </a:r>
            <a:r>
              <a:rPr lang="pt-BR" sz="2000" b="1" dirty="0" smtClean="0"/>
              <a:t>capitalismo foi </a:t>
            </a:r>
            <a:r>
              <a:rPr lang="pt-BR" sz="2000" b="1" dirty="0"/>
              <a:t>criado e utilizado por socialistas e anarquistas (Karl Marx, </a:t>
            </a:r>
            <a:r>
              <a:rPr lang="pt-BR" sz="2000" b="1" dirty="0" err="1"/>
              <a:t>Proudhon</a:t>
            </a:r>
            <a:r>
              <a:rPr lang="pt-BR" sz="2000" b="1" dirty="0"/>
              <a:t>, </a:t>
            </a:r>
            <a:r>
              <a:rPr lang="pt-BR" sz="2000" b="1" dirty="0" err="1"/>
              <a:t>Sombart</a:t>
            </a:r>
            <a:r>
              <a:rPr lang="pt-BR" sz="2000" b="1" dirty="0"/>
              <a:t>) no final do século XIX e no início do século XX, para identificar o sistema político-econômico existente na sociedade ocidental quando se referiam a ele em suas críticas, porém, o nome dado pelos idealizadores do sistema político-econômico ocidental, os britânicos John Locke e Adam Smith, dentre outros, já desde o início do século XIX, é liberalismo </a:t>
            </a:r>
          </a:p>
        </p:txBody>
      </p:sp>
      <p:sp>
        <p:nvSpPr>
          <p:cNvPr id="110600" name="Text Box 8"/>
          <p:cNvSpPr txBox="1">
            <a:spLocks noChangeArrowheads="1"/>
          </p:cNvSpPr>
          <p:nvPr/>
        </p:nvSpPr>
        <p:spPr bwMode="auto">
          <a:xfrm>
            <a:off x="3601925" y="29028"/>
            <a:ext cx="1911576" cy="457200"/>
          </a:xfrm>
          <a:prstGeom prst="rect">
            <a:avLst/>
          </a:prstGeom>
          <a:noFill/>
          <a:ln w="9525">
            <a:noFill/>
            <a:miter lim="800000"/>
            <a:headEnd/>
            <a:tailEnd/>
          </a:ln>
          <a:effectLst/>
        </p:spPr>
        <p:txBody>
          <a:bodyPr wrap="square">
            <a:spAutoFit/>
          </a:bodyPr>
          <a:lstStyle/>
          <a:p>
            <a:pPr>
              <a:spcBef>
                <a:spcPct val="50000"/>
              </a:spcBef>
            </a:pPr>
            <a:r>
              <a:rPr lang="pt-BR" sz="2400" b="1" i="1" dirty="0" smtClean="0"/>
              <a:t>Capitalismo</a:t>
            </a:r>
            <a:endParaRPr lang="pt-BR" sz="2400" dirty="0"/>
          </a:p>
        </p:txBody>
      </p:sp>
      <p:pic>
        <p:nvPicPr>
          <p:cNvPr id="149506" name="Picture 2" descr="https://upload.wikimedia.org/wikipedia/commons/thumb/a/a7/Anti-capitalism_color.jpg/220px-Anti-capitalism_color.jpg"/>
          <p:cNvPicPr>
            <a:picLocks noChangeAspect="1" noChangeArrowheads="1"/>
          </p:cNvPicPr>
          <p:nvPr/>
        </p:nvPicPr>
        <p:blipFill>
          <a:blip r:embed="rId2" cstate="print"/>
          <a:srcRect/>
          <a:stretch>
            <a:fillRect/>
          </a:stretch>
        </p:blipFill>
        <p:spPr bwMode="auto">
          <a:xfrm>
            <a:off x="93890" y="442460"/>
            <a:ext cx="4596196" cy="5682569"/>
          </a:xfrm>
          <a:prstGeom prst="rect">
            <a:avLst/>
          </a:prstGeom>
          <a:noFill/>
        </p:spPr>
      </p:pic>
      <p:sp>
        <p:nvSpPr>
          <p:cNvPr id="7" name="Text Box 7"/>
          <p:cNvSpPr txBox="1">
            <a:spLocks noChangeArrowheads="1"/>
          </p:cNvSpPr>
          <p:nvPr/>
        </p:nvSpPr>
        <p:spPr bwMode="auto">
          <a:xfrm>
            <a:off x="46268" y="6111740"/>
            <a:ext cx="4731657" cy="437043"/>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1400" b="1" i="1" dirty="0" smtClean="0"/>
              <a:t>Um pôster da Industrial </a:t>
            </a:r>
            <a:r>
              <a:rPr lang="pt-BR" sz="1400" b="1" i="1" dirty="0" err="1" smtClean="0"/>
              <a:t>Workers</a:t>
            </a:r>
            <a:r>
              <a:rPr lang="pt-BR" sz="1400" b="1" i="1" dirty="0" smtClean="0"/>
              <a:t> </a:t>
            </a:r>
            <a:r>
              <a:rPr lang="pt-BR" sz="1400" b="1" i="1" dirty="0" err="1" smtClean="0"/>
              <a:t>of</a:t>
            </a:r>
            <a:r>
              <a:rPr lang="pt-BR" sz="1400" b="1" i="1" dirty="0" smtClean="0"/>
              <a:t> </a:t>
            </a:r>
            <a:r>
              <a:rPr lang="pt-BR" sz="1400" b="1" i="1" dirty="0" err="1" smtClean="0"/>
              <a:t>the</a:t>
            </a:r>
            <a:r>
              <a:rPr lang="pt-BR" sz="1400" b="1" i="1" dirty="0" smtClean="0"/>
              <a:t> World (1911), mostrando a Pirâmide do Sistema Capitalista</a:t>
            </a:r>
            <a:endParaRPr lang="pt-BR" sz="1400" b="1"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tângulo 2"/>
          <p:cNvSpPr>
            <a:spLocks noChangeArrowheads="1"/>
          </p:cNvSpPr>
          <p:nvPr/>
        </p:nvSpPr>
        <p:spPr bwMode="auto">
          <a:xfrm>
            <a:off x="1411288" y="6357938"/>
            <a:ext cx="7643812" cy="400050"/>
          </a:xfrm>
          <a:prstGeom prst="rect">
            <a:avLst/>
          </a:prstGeom>
          <a:noFill/>
          <a:ln w="9525">
            <a:noFill/>
            <a:miter lim="800000"/>
            <a:headEnd/>
            <a:tailEnd/>
          </a:ln>
        </p:spPr>
        <p:txBody>
          <a:bodyPr>
            <a:spAutoFit/>
          </a:bodyPr>
          <a:lstStyle/>
          <a:p>
            <a:pPr algn="r"/>
            <a:r>
              <a:rPr lang="pt-BR" sz="1000" dirty="0">
                <a:latin typeface="Times New Roman" pitchFamily="18" charset="0"/>
                <a:cs typeface="Times New Roman" pitchFamily="18" charset="0"/>
              </a:rPr>
              <a:t>http://translate.google.com.br/translate?hl=</a:t>
            </a:r>
            <a:r>
              <a:rPr lang="pt-BR" sz="1000" dirty="0" err="1">
                <a:latin typeface="Times New Roman" pitchFamily="18" charset="0"/>
                <a:cs typeface="Times New Roman" pitchFamily="18" charset="0"/>
              </a:rPr>
              <a:t>pt-BR&amp;sl</a:t>
            </a:r>
            <a:r>
              <a:rPr lang="pt-BR" sz="1000" dirty="0">
                <a:latin typeface="Times New Roman" pitchFamily="18" charset="0"/>
                <a:cs typeface="Times New Roman" pitchFamily="18" charset="0"/>
              </a:rPr>
              <a:t>=</a:t>
            </a:r>
            <a:r>
              <a:rPr lang="pt-BR" sz="1000" dirty="0" err="1">
                <a:latin typeface="Times New Roman" pitchFamily="18" charset="0"/>
                <a:cs typeface="Times New Roman" pitchFamily="18" charset="0"/>
              </a:rPr>
              <a:t>en&amp;tl</a:t>
            </a:r>
            <a:r>
              <a:rPr lang="pt-BR" sz="1000" dirty="0">
                <a:latin typeface="Times New Roman" pitchFamily="18" charset="0"/>
                <a:cs typeface="Times New Roman" pitchFamily="18" charset="0"/>
              </a:rPr>
              <a:t>=</a:t>
            </a:r>
            <a:r>
              <a:rPr lang="pt-BR" sz="1000" dirty="0" err="1">
                <a:latin typeface="Times New Roman" pitchFamily="18" charset="0"/>
                <a:cs typeface="Times New Roman" pitchFamily="18" charset="0"/>
              </a:rPr>
              <a:t>pt&amp;u</a:t>
            </a:r>
            <a:r>
              <a:rPr lang="pt-BR" sz="1000" dirty="0">
                <a:latin typeface="Times New Roman" pitchFamily="18" charset="0"/>
                <a:cs typeface="Times New Roman" pitchFamily="18" charset="0"/>
              </a:rPr>
              <a:t>=</a:t>
            </a:r>
            <a:r>
              <a:rPr lang="pt-BR" sz="1000" dirty="0" err="1">
                <a:latin typeface="Times New Roman" pitchFamily="18" charset="0"/>
                <a:cs typeface="Times New Roman" pitchFamily="18" charset="0"/>
              </a:rPr>
              <a:t>http</a:t>
            </a:r>
            <a:r>
              <a:rPr lang="pt-BR" sz="1000" dirty="0">
                <a:latin typeface="Times New Roman" pitchFamily="18" charset="0"/>
                <a:cs typeface="Times New Roman" pitchFamily="18" charset="0"/>
              </a:rPr>
              <a:t>%3A%2F%2Fen.wikipedia.org%2Fwiki%2FGiovanni_</a:t>
            </a:r>
            <a:r>
              <a:rPr lang="pt-BR" sz="1000" dirty="0" err="1">
                <a:latin typeface="Times New Roman" pitchFamily="18" charset="0"/>
                <a:cs typeface="Times New Roman" pitchFamily="18" charset="0"/>
              </a:rPr>
              <a:t>Battista_Morgagni</a:t>
            </a:r>
            <a:endParaRPr lang="pt-BR" sz="1000" dirty="0">
              <a:latin typeface="Times New Roman" pitchFamily="18" charset="0"/>
              <a:cs typeface="Times New Roman" pitchFamily="18" charset="0"/>
            </a:endParaRPr>
          </a:p>
          <a:p>
            <a:pPr algn="r"/>
            <a:r>
              <a:rPr lang="pt-BR" sz="1000" dirty="0">
                <a:latin typeface="Times New Roman" pitchFamily="18" charset="0"/>
                <a:cs typeface="Times New Roman" pitchFamily="18" charset="0"/>
              </a:rPr>
              <a:t>Civita V (Ed). Medicina e Saúde. Histórias da Medicina, </a:t>
            </a:r>
            <a:r>
              <a:rPr lang="pt-BR" sz="1000" dirty="0" err="1">
                <a:latin typeface="Times New Roman" pitchFamily="18" charset="0"/>
                <a:cs typeface="Times New Roman" pitchFamily="18" charset="0"/>
              </a:rPr>
              <a:t>Vol</a:t>
            </a:r>
            <a:r>
              <a:rPr lang="pt-BR" sz="1000" dirty="0">
                <a:latin typeface="Times New Roman" pitchFamily="18" charset="0"/>
                <a:cs typeface="Times New Roman" pitchFamily="18" charset="0"/>
              </a:rPr>
              <a:t> 1, Abril Cultural, São Paulo, 1969, p 72.</a:t>
            </a:r>
          </a:p>
        </p:txBody>
      </p:sp>
      <p:sp>
        <p:nvSpPr>
          <p:cNvPr id="7172" name="Retângulo 3"/>
          <p:cNvSpPr>
            <a:spLocks noChangeArrowheads="1"/>
          </p:cNvSpPr>
          <p:nvPr/>
        </p:nvSpPr>
        <p:spPr bwMode="auto">
          <a:xfrm>
            <a:off x="285750" y="1000125"/>
            <a:ext cx="5040313" cy="4400550"/>
          </a:xfrm>
          <a:prstGeom prst="rect">
            <a:avLst/>
          </a:prstGeom>
          <a:noFill/>
          <a:ln w="9525">
            <a:noFill/>
            <a:miter lim="800000"/>
            <a:headEnd/>
            <a:tailEnd/>
          </a:ln>
        </p:spPr>
        <p:txBody>
          <a:bodyPr>
            <a:spAutoFit/>
          </a:bodyPr>
          <a:lstStyle/>
          <a:p>
            <a:pPr algn="just"/>
            <a:r>
              <a:rPr lang="pt-BR" sz="2000" b="1" dirty="0">
                <a:latin typeface="Times New Roman" pitchFamily="18" charset="0"/>
                <a:cs typeface="Times New Roman" pitchFamily="18" charset="0"/>
              </a:rPr>
              <a:t>Antonio </a:t>
            </a:r>
            <a:r>
              <a:rPr lang="pt-BR" sz="2000" b="1" dirty="0" err="1">
                <a:latin typeface="Times New Roman" pitchFamily="18" charset="0"/>
                <a:cs typeface="Times New Roman" pitchFamily="18" charset="0"/>
              </a:rPr>
              <a:t>Benivieni</a:t>
            </a:r>
            <a:r>
              <a:rPr lang="pt-BR" sz="2000" b="1" dirty="0">
                <a:latin typeface="Times New Roman" pitchFamily="18" charset="0"/>
                <a:cs typeface="Times New Roman" pitchFamily="18" charset="0"/>
              </a:rPr>
              <a:t> </a:t>
            </a:r>
            <a:r>
              <a:rPr lang="pt-BR" b="1" dirty="0">
                <a:latin typeface="Times New Roman" pitchFamily="18" charset="0"/>
                <a:cs typeface="Times New Roman" pitchFamily="18" charset="0"/>
              </a:rPr>
              <a:t>(1443 - 1502) </a:t>
            </a:r>
            <a:r>
              <a:rPr lang="pt-BR" sz="2000" b="1" dirty="0">
                <a:latin typeface="Times New Roman" pitchFamily="18" charset="0"/>
                <a:cs typeface="Times New Roman" pitchFamily="18" charset="0"/>
              </a:rPr>
              <a:t>praticou medicina em Florença, Itália, por mais de 30 anos. O tempo todo documentou seus casos e as notas sobre suas observações foram mantidas </a:t>
            </a:r>
            <a:r>
              <a:rPr lang="pt-BR" sz="2000" b="1" i="1" dirty="0" err="1">
                <a:latin typeface="Times New Roman" pitchFamily="18" charset="0"/>
                <a:cs typeface="Times New Roman" pitchFamily="18" charset="0"/>
              </a:rPr>
              <a:t>post</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mortem</a:t>
            </a:r>
            <a:r>
              <a:rPr lang="pt-BR" sz="2000" b="1" dirty="0">
                <a:latin typeface="Times New Roman" pitchFamily="18" charset="0"/>
                <a:cs typeface="Times New Roman" pitchFamily="18" charset="0"/>
              </a:rPr>
              <a:t>. Sua obra principal, </a:t>
            </a:r>
            <a:r>
              <a:rPr lang="pt-BR" sz="2000" b="1" i="1" dirty="0">
                <a:latin typeface="Times New Roman" pitchFamily="18" charset="0"/>
                <a:cs typeface="Times New Roman" pitchFamily="18" charset="0"/>
              </a:rPr>
              <a:t>De </a:t>
            </a:r>
            <a:r>
              <a:rPr lang="pt-BR" sz="2000" b="1" i="1" dirty="0" err="1">
                <a:latin typeface="Times New Roman" pitchFamily="18" charset="0"/>
                <a:cs typeface="Times New Roman" pitchFamily="18" charset="0"/>
              </a:rPr>
              <a:t>abditis</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nonnullis</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ac</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mirandis</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morborum</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causis</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et</a:t>
            </a:r>
            <a:r>
              <a:rPr lang="pt-BR" sz="2000" b="1" i="1" dirty="0">
                <a:latin typeface="Times New Roman" pitchFamily="18" charset="0"/>
                <a:cs typeface="Times New Roman" pitchFamily="18" charset="0"/>
              </a:rPr>
              <a:t> sanatório </a:t>
            </a:r>
            <a:r>
              <a:rPr lang="pt-BR" sz="2000" b="1" dirty="0">
                <a:latin typeface="Times New Roman" pitchFamily="18" charset="0"/>
                <a:cs typeface="Times New Roman" pitchFamily="18" charset="0"/>
              </a:rPr>
              <a:t>(Sobre as causas ocultas e estranhas das doenças), foi publicada postumamente em 1507 por seu irmão </a:t>
            </a:r>
            <a:r>
              <a:rPr lang="pt-BR" sz="2000" b="1" dirty="0" err="1">
                <a:latin typeface="Times New Roman" pitchFamily="18" charset="0"/>
                <a:cs typeface="Times New Roman" pitchFamily="18" charset="0"/>
              </a:rPr>
              <a:t>Girolamo</a:t>
            </a:r>
            <a:r>
              <a:rPr lang="pt-BR" sz="2000" b="1" dirty="0">
                <a:latin typeface="Times New Roman" pitchFamily="18" charset="0"/>
                <a:cs typeface="Times New Roman" pitchFamily="18" charset="0"/>
              </a:rPr>
              <a:t>. Descreve 111 casos fazendo correlação entre a sintomatologia das moléstias, levando à morte e as alterações observadas na necropsia.  Foi o pioneiro da anatomia patológica.</a:t>
            </a:r>
          </a:p>
        </p:txBody>
      </p:sp>
      <p:pic>
        <p:nvPicPr>
          <p:cNvPr id="25602" name="Picture 2"/>
          <p:cNvPicPr>
            <a:picLocks noChangeAspect="1" noChangeArrowheads="1"/>
          </p:cNvPicPr>
          <p:nvPr/>
        </p:nvPicPr>
        <p:blipFill>
          <a:blip r:embed="rId2" cstate="print"/>
          <a:srcRect/>
          <a:stretch>
            <a:fillRect/>
          </a:stretch>
        </p:blipFill>
        <p:spPr bwMode="auto">
          <a:xfrm>
            <a:off x="5572125" y="1462088"/>
            <a:ext cx="3240088" cy="39338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linds(vertical)">
                                      <p:cBhvr>
                                        <p:cTn id="7" dur="1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linds(horizontal)">
                                      <p:cBhvr>
                                        <p:cTn id="12" dur="500"/>
                                        <p:tgtEl>
                                          <p:spTgt spid="7172"/>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tângulo 2"/>
          <p:cNvSpPr>
            <a:spLocks noChangeArrowheads="1"/>
          </p:cNvSpPr>
          <p:nvPr/>
        </p:nvSpPr>
        <p:spPr bwMode="auto">
          <a:xfrm>
            <a:off x="6215063" y="6215063"/>
            <a:ext cx="2500312" cy="246062"/>
          </a:xfrm>
          <a:prstGeom prst="rect">
            <a:avLst/>
          </a:prstGeom>
          <a:noFill/>
          <a:ln w="9525">
            <a:noFill/>
            <a:miter lim="800000"/>
            <a:headEnd/>
            <a:tailEnd/>
          </a:ln>
        </p:spPr>
        <p:txBody>
          <a:bodyPr>
            <a:spAutoFit/>
          </a:bodyPr>
          <a:lstStyle/>
          <a:p>
            <a:pPr algn="r"/>
            <a:r>
              <a:rPr lang="pt-BR" sz="1000">
                <a:latin typeface="Times New Roman" pitchFamily="18" charset="0"/>
                <a:cs typeface="Times New Roman" pitchFamily="18" charset="0"/>
              </a:rPr>
              <a:t>http://fr.wikipedia.org/wiki/Théophile_Bonet</a:t>
            </a:r>
          </a:p>
        </p:txBody>
      </p:sp>
      <p:sp>
        <p:nvSpPr>
          <p:cNvPr id="7172" name="Retângulo 3"/>
          <p:cNvSpPr>
            <a:spLocks noChangeArrowheads="1"/>
          </p:cNvSpPr>
          <p:nvPr/>
        </p:nvSpPr>
        <p:spPr bwMode="auto">
          <a:xfrm>
            <a:off x="177800" y="3643313"/>
            <a:ext cx="8788400" cy="2246312"/>
          </a:xfrm>
          <a:prstGeom prst="rect">
            <a:avLst/>
          </a:prstGeom>
          <a:noFill/>
          <a:ln w="9525">
            <a:noFill/>
            <a:miter lim="800000"/>
            <a:headEnd/>
            <a:tailEnd/>
          </a:ln>
        </p:spPr>
        <p:txBody>
          <a:bodyPr>
            <a:spAutoFit/>
          </a:bodyPr>
          <a:lstStyle/>
          <a:p>
            <a:pPr algn="just"/>
            <a:r>
              <a:rPr lang="pt-BR" sz="2000" b="1" dirty="0" err="1">
                <a:latin typeface="Times New Roman" pitchFamily="18" charset="0"/>
                <a:cs typeface="Times New Roman" pitchFamily="18" charset="0"/>
              </a:rPr>
              <a:t>Theophile</a:t>
            </a:r>
            <a:r>
              <a:rPr lang="pt-BR" sz="2000" b="1" dirty="0">
                <a:latin typeface="Times New Roman" pitchFamily="18" charset="0"/>
                <a:cs typeface="Times New Roman" pitchFamily="18" charset="0"/>
              </a:rPr>
              <a:t> </a:t>
            </a:r>
            <a:r>
              <a:rPr lang="pt-BR" sz="2000" b="1" dirty="0" err="1">
                <a:latin typeface="Times New Roman" pitchFamily="18" charset="0"/>
                <a:cs typeface="Times New Roman" pitchFamily="18" charset="0"/>
              </a:rPr>
              <a:t>Bonet</a:t>
            </a:r>
            <a:r>
              <a:rPr lang="pt-BR" sz="2000" b="1" dirty="0">
                <a:latin typeface="Times New Roman" pitchFamily="18" charset="0"/>
                <a:cs typeface="Times New Roman" pitchFamily="18" charset="0"/>
              </a:rPr>
              <a:t> </a:t>
            </a:r>
            <a:r>
              <a:rPr lang="pt-BR" b="1" dirty="0">
                <a:latin typeface="Times New Roman" pitchFamily="18" charset="0"/>
                <a:cs typeface="Times New Roman" pitchFamily="18" charset="0"/>
              </a:rPr>
              <a:t>(06/03/1620 - 29/03/1689)</a:t>
            </a:r>
            <a:r>
              <a:rPr lang="pt-BR" sz="2000" b="1" dirty="0">
                <a:latin typeface="Times New Roman" pitchFamily="18" charset="0"/>
                <a:cs typeface="Times New Roman" pitchFamily="18" charset="0"/>
              </a:rPr>
              <a:t>  médico suíço. Publicou </a:t>
            </a:r>
            <a:r>
              <a:rPr lang="pt-BR" sz="2000" b="1" i="1" dirty="0">
                <a:latin typeface="Times New Roman" pitchFamily="18" charset="0"/>
                <a:cs typeface="Times New Roman" pitchFamily="18" charset="0"/>
              </a:rPr>
              <a:t>De </a:t>
            </a:r>
            <a:r>
              <a:rPr lang="pt-BR" sz="2000" b="1" i="1" dirty="0" err="1">
                <a:latin typeface="Times New Roman" pitchFamily="18" charset="0"/>
                <a:cs typeface="Times New Roman" pitchFamily="18" charset="0"/>
              </a:rPr>
              <a:t>Sedibus</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et</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Causis</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morborum</a:t>
            </a:r>
            <a:r>
              <a:rPr lang="pt-BR" sz="2000" b="1" i="1" dirty="0">
                <a:latin typeface="Times New Roman" pitchFamily="18" charset="0"/>
                <a:cs typeface="Times New Roman" pitchFamily="18" charset="0"/>
              </a:rPr>
              <a:t> por </a:t>
            </a:r>
            <a:r>
              <a:rPr lang="pt-BR" sz="2000" b="1" i="1" dirty="0" err="1">
                <a:latin typeface="Times New Roman" pitchFamily="18" charset="0"/>
                <a:cs typeface="Times New Roman" pitchFamily="18" charset="0"/>
              </a:rPr>
              <a:t>anatomem</a:t>
            </a:r>
            <a:r>
              <a:rPr lang="pt-BR" sz="2000" b="1" i="1" dirty="0">
                <a:latin typeface="Times New Roman" pitchFamily="18" charset="0"/>
                <a:cs typeface="Times New Roman" pitchFamily="18" charset="0"/>
              </a:rPr>
              <a:t> </a:t>
            </a:r>
            <a:r>
              <a:rPr lang="pt-BR" sz="2000" b="1" i="1" dirty="0" err="1">
                <a:latin typeface="Times New Roman" pitchFamily="18" charset="0"/>
                <a:cs typeface="Times New Roman" pitchFamily="18" charset="0"/>
              </a:rPr>
              <a:t>indagatis</a:t>
            </a:r>
            <a:r>
              <a:rPr lang="pt-BR" sz="2000" b="1" dirty="0">
                <a:latin typeface="Times New Roman" pitchFamily="18" charset="0"/>
                <a:cs typeface="Times New Roman" pitchFamily="18" charset="0"/>
              </a:rPr>
              <a:t>, um tratado de anatomia patológica. Sua principal obra, “O </a:t>
            </a:r>
            <a:r>
              <a:rPr lang="pt-BR" sz="2000" b="1" dirty="0" err="1">
                <a:latin typeface="Times New Roman" pitchFamily="18" charset="0"/>
                <a:cs typeface="Times New Roman" pitchFamily="18" charset="0"/>
              </a:rPr>
              <a:t>Sepulchretum</a:t>
            </a:r>
            <a:r>
              <a:rPr lang="pt-BR" sz="2000" b="1" dirty="0">
                <a:latin typeface="Times New Roman" pitchFamily="18" charset="0"/>
                <a:cs typeface="Times New Roman" pitchFamily="18" charset="0"/>
              </a:rPr>
              <a:t>" é considerado o primeiro livro abrangente de Patologia. Este livro compila cerca de 3000 necropsias realizadas por ele ou por outros autores, e classificadas por doenças ou sintomas. As suas conclusões incluem a necropsia conduzida em 1635 por Harvey sobre o corpo de Thomas </a:t>
            </a:r>
            <a:r>
              <a:rPr lang="pt-BR" sz="2000" b="1" dirty="0" err="1">
                <a:latin typeface="Times New Roman" pitchFamily="18" charset="0"/>
                <a:cs typeface="Times New Roman" pitchFamily="18" charset="0"/>
              </a:rPr>
              <a:t>Parr</a:t>
            </a:r>
            <a:r>
              <a:rPr lang="pt-BR" sz="2000" b="1" dirty="0">
                <a:latin typeface="Times New Roman" pitchFamily="18" charset="0"/>
                <a:cs typeface="Times New Roman" pitchFamily="18" charset="0"/>
              </a:rPr>
              <a:t> , que foi dito ter 152 anos de idade no momento da morte </a:t>
            </a:r>
          </a:p>
        </p:txBody>
      </p:sp>
      <p:sp>
        <p:nvSpPr>
          <p:cNvPr id="10244" name="AutoShape 2" descr="data:image/jpeg;base64,/9j/4AAQSkZJRgABAQAAAQABAAD/2wCEAAkGBhMSERUUEhQUFRUWGBwZGBcYGBcYHBUbGBYYHCEdFxgYHiYfHRonHx8aHy8gJCcpLSwsGx4xNTA2NSYrLikBCQoKDgwOGg8PGi4kHCQpLCkpKTUyKik1LCwsLDUsLCksLCwsLCksKSwsLDApLCwpLCwsKSwqLCwpLyosLS4pLP/AABEIAKkAZgMBIgACEQEDEQH/xAAcAAACAgMBAQAAAAAAAAAAAAADBAIFAAEHBgj/xABCEAABAwIDBQUFBgQCCwAAAAABAgMRACEEEjEFIkFRYRMycYGRBiNCobEHFDNSwdFDcuHwYpIVFiQ0U3OCk7PS8f/EABkBAAMBAQEAAAAAAAAAAAAAAAECAwAEBf/EACgRAAICAQMDBAEFAAAAAAAAAAABAhEhEjFRAxNhIkGh8AQycYHB0f/aAAwDAQACEQMRAD8AWa2ipDqUq7riQAY0VwBPWDTO2tqFluUCVa30AnUx6Ui3hC8gpIMFCQFflUnN8xIrMfgXFYYgpKnV5ZiIERaSfPxmvKR60VBuN/yPDFO9oyjMkdohSiQnTKAbSesUbE4txKG4cTvOhEhIgpJMETNx6UqcKouMqU0pSEIUFSEmCQmLE8IouLwqlpbCWiEpdBynL3QOImNSYHSnF9Nrb48jmB2sQl9ThCksmykiMwyyRGkjS3OmMCp91sLU4lsqEpQEhQSDpmJuT4RVfh9lqSXGSklhwEpIj3eYXSRym4pvAqdbbCFtqUpAgKTlIWBobkRw1rAdZ01eONvu5rEY15DzCVrCUOCFAJFlgTAPI3qeJx7oU8UOAJbRI3QTnylUX4ARw+KpbW2etzDXHvRC0xwWm8D5iovYRX3ZYy5nFJVMRdSwZ8hPyoG1Rw8cfO/9AGNrulbAKwvtUZlgJALe7MynhNr863ise+pWJDak+6CSgZQZlGYgn1FKYfALa7FxLZBCQh1AygkD4heCQflVhszDrDz6loKUuFJSTFwlOW8G1ahpOKbarbxz/nwbZxi1YdtSFgrcywSkQZ1kTaBJ8q2NorU640ChKkBMBQMuSJnUbs2gUDY+AU04oKjIlR7LwXBPpcetR2zhVvBMNqS8lQyrEQkBVzmmSkjhQMtLlXtz+5dtkwJ+VarfnWqxzHndi/hJ660FzEH7w4lxwtoCEluCEhWuYydSDFuRpjZmXIgEgGNJvTyMS1pnTP8AMOcc60WNKLZX/flgLhRzJLfZpge8SoJlREXmVfyx0NQex7iUrAUcocSpKxB3C6lCkTzF+uUjlV21iWpjMmZiMw15eNNJcQQneG9ZN+94enyqlok4spEPu5n1ZzkbLgNxb3aSnKOEGb+VEW+sfdfeKHa5Qq4v7lSiRbXNH0q3GMamM6ZE/ELRrQnXpkpcQBkIFwd7WT4C8ULDokL4rGKS60M3u5Laja6ymQT4RHKVUPZm0klTiVuAqLriUCbhKOUcAJMmm3nZzlLyLiEAkQDAEnid76xRUYpCYSpacwAmSP6VrQdMijbWtTeFPanM7Y92+4s2trMekVNbzp+8hLiipvsykWvCApQ0+K46Gr8Potcb2l9YHDnQ3MY1F1oHDvD96Fo2hspMXiF5A4lRgkrCSUpVkCdElQjNoqDzia9A0QUJN7gG4g3ANxwNBaxTf5k3MDeF+mtTXi0fnT03hQbQVFkMQTNhWUZdZShPF4HAlzKVREDiQoRmIIIGt/lVg3spScxUtEFGQkjmpRkjTjpUdi93XgPpVspIUkhUEG0c6CLSnJYRWsbNSkZC6nKvS5zECDumYzaHMBVkrDhbaU9onMgiVAaKSLEJmx0tytxqKcAybFKImY5lRHXWpJ2XhxcIbkQZMGJm8+vzqmCWuTdgUbOSFqAcTO9aDKc5KrwoTrx8aIrZQUU+8EpSlNk23Ba089elutNObOYVdaGyet+FtTyi9II2atBKkBgLngmN2RAm5vH0rUg92Y09hAvtAVolYCFwO7FxEnvQrjzHK8cTs5KitRcHw6nuFJJJJkXgkdKA5sVZG83hlEm5UFSSf1m8/KiYPZTZHvEMAg2yTzkgz5WrUgKcvYkvZSiE743LpMEfFcm+uWU+ZPhoYYKaDaVtndTlIuSkKBkxwMRa0yelONbMZSIShABsY4yLg30oTmxGFfCPXvWiDOooUg9yQBvZ6gtaklBzk2IJgZp8zzFtBeou7HVEIUJzEpJmW03gCLEXMg6iOVNNbJZSQpKEpIMginQsGdLa9PGgN3JESOdZWlprdAmeZwCN2OYozeygnKZukIFhE5OYm/6cDSOzsUrOgRulIMwdb2nSrTCuqJVnixgWInS4k6ftSos7Wxv7kCsqkjumABfKQfW318m29kpAsVC4I0id7QRF8xPjeq8Yt0CUpBOeIym6RN7n0OmlWbmKWFoCUHL8SilVpiI5edOhfVtYu+2gEpVnu0EqVAgSFpzG3eIBE6aVJwIcVZwlRCT3SO4VkEWgaq9KYQ6uRKR+JlJym6IJm99bSbTNCTiHMqz2aZAJTCCL5iIiZMiDI50cG9fJB3FNuhOZZRBBAi+YAKB8pnkZnShq7EFJ7TRSl3Sb5pPoI+VN4h1QzQgHKoJTuTKCgTHDUkcBas2i4pPcaCjlPwzFracOnGtgC1YSZFnZITlGacgIukEXIOnBVtan/otMyMo3wvui25lj9fGaKMQrtcsbpTM5Va346cra0FrHO9mpRRvBIKd1QkmZGU3ta/XpWD63m/rBYbYiQEgmcqp01BiUweBImmGNnZFKVM5jIAERMzzmf741Nb6u1yxAtBKVHNMzBFhEDX9qXex6wmco/EKe6rugxMddfClwH1y3HFmKytd4AjjesoCHldjaJtoKtxVJhwrKkpIFr2nhb5xTqA9HeRoOHEa8ONIijQ+rEJRBVYSB60BAZSCO1fTqNTGo03fKoMtO/nT3tQPhjTTWatG2XcoAWJywbCM0i8RpGYelVTJOOd0LMuNFJh11QkAg3IuI4dPTWpMMtKVCXnZFhKra8JHX9KcSw9cJUmOEjS9rADhatvB0Ge0SBYkEcBE/r4TRs2jyhBCGiMpeekjiYO6ZkAi1xNRWGQSe2eRm3rEgGZ0GWbToOnO7oS7b3qLgcBe5+XLwNEYS4R30m40A4FU8OUR4da1m0eUV8t5Z+8vRMTm0kE/l0pjCYxlJIDylkkDeJN9LWEE/pTIaekSURIm2otP0J8+laQy9qVJ4aAcz0oWHR5Q2KgTFJ9g/+dPDgPPhUFYPESJcHW2u9PLlalG0LlDigKytVlAU8rge4OWUfSrVDdhVPhFwlI5xVsnEJiJHrSxQ0mBCncy4AIA3dLnd6+PLQVaJW6EgpAKrSmw5yZnw50kh6JIgngJ1p1rGKmOzOoEjrr5CqAWfZDCH3oVuD4IsOOXN8fCVRppS+Kw6199pJsgE2kSDmjeGhCeI1OtHRjXMs9krSYm8ybegB86m66VGC2rWxkjUqSfQQfOtYzT4Qu7s8FKz2SCUiESLEZAbidM2YdKLgWXE5AEIQkk5gPh5cbyIob5UCQGVm6hOYgdyAfoP60dvGOadiod3j+YxrHDU1rNpdbIGXn8p3BOYDh3YN4zWOlprbrz3vYSLD3ZtfTvb37aGjvYleQENqJNiBqnW88P60UvKzhORUETniw1t46etCw54RmHmL6/3yJ+tSXzqQTUHDwFayYusVlY6ispbCeHd/DHgKpFrJTrHnVy7Zoc4/SqRxUJp4CzNPun7yyJP4YOutjTS31dqkX/DJsdd5PXWk8WiMW10aH0VT+FQDiUBRgFGWetz9AaqTDnaRR2cmzndOYzbgUm9HGNdn8RVp5j1v+1VeytoJXiAlYCChKggBAN7ZirNJuBIvV3hMSlxOcZoJt7tF/MUGqMmCOMe/wCIr+/OmcPiFRvLV5E38prfZcifQfvRGmF6ief93pQnlMdt7FpUCStpKicoJIkdeP0rP9dFwIDiiO9vm5tp0/uatvaJwlow2l0g6m/ZnSf5pgAc4ry2BdLTpZXlEzJIFiRe5i94uaqkmthHaZa4LbOIcWV9opKU6IzKJVroJvppXSvZ1aiwkqMqvJkniTqb1ynaikqKUIdPaAhOQaX03gIkePPnXV/ZrDZMK2mZypSJ52qfUWB4bj601lSVWVAueAUiUdAD9DVE+1Y+B+legYSSwTwifVNUbyNwm+nSqQJzIbXA++oHJofRVMYqUHDrREl8IM3sptQv60vtePv4uIDQv/0qmrjCYhBcYAUlXviRcXho8KqSK32jxbPa50SHkpguRIIKSkhaOCoJE0fY+3ShIbKXFQAN2DEcwoa6nravPbYclT6jxcIH+a/yq+QykJEkd1OtuA5n9KZrAFuHf9onc0BCgNd5MnUxGUQPnRntqlSISHQSfyDuzqbaxy0qtOJbH8RPkq/oCa1/pNIFlqPgP3ApaDZjqUow60gFJUCYO7MFOk945RmJ4XpLbLIUwFe5zqSCslYC+6IGU8TwFMu7SSdQT4kDW2nWq3bCs7f4akpBkm4CoECSbWpkBivsy2FY5gcCtJt0E/oa7Z7PLzMJVzk/M1w/2eXlezTBS2YVplUU5RHWTXaPZFycG0eaZ9aXqjdMtlmsqKqyucueDwiz92ECSU2HinnVMcDiB/AzDkVo/RQq0wLuXDoVfuj5CjDayY7q/RP/ALVSOCcjym1MGtK2ldiGVKcyhcgzY2MKPD9KfefDPvSZLMqQDG+tYCUgwBIG8TWe1WMKkslKFwh3MbDikiwBpRbDmZDjTbi1SSoZN0TAtOioEz4VbgkAwOzy6tKnEOLRJUvICcylXgGI6nxq4xWBbUTkwTmaIhQKUjkRCh6UkcFtBCQG0PBJ3oSBY9aXGBx5ue1vz/aKICavZPFX3UAdHEbvQyZphvZmHQR2y3BzAhYHj2ZNvKgObBxqgLuHoLfThW3PZ7FIBJU7YXgyfTNNa/Ia8Fuv2gwmFaPZ5VKAOUFpYKlH/EYt414/FbRVinc2IWQowAdEpE2EAWFzRxsJ5Vw06rmSP/tOo9kEhGZ5zsTyUWp1jQuAiitKA7Ynjtidi+GULS6ojMSCUhAiQVKVCdLzNvOux+x7P+xM3B3BcGQbcDxHWuT7dfwrykraeIWBkIULKSk2Kot4XPyrrPsYqMCwAQfdpuNDap9TYeG5YOIvW6K4jxrK58nQc72S3OHCYnpTzWzGgRKUieif2oOyRDYHSmltpXEkiDIiKoiLGGtiMX3E36Cm2/Z9n8v6fSq1vZ6tA4uIi6ieXO0RPpT6cK4lBSlalgpUAISIlJAuSDAN6YCyWLOxGxYSB4mgOYJrMRldkGJuJypmxzacPGg4rEupIglBURlTuEKI4d4m/SswWKcIGV5assScgVJzniOZ3fKkbKRXKGFbKbjuukym1/iv+bhxqeH2e27mELEGLyknqIMxrW1OqUIU44oE6ZDqlSVQYuRAII/xVNDqlHdcVFiEhvRIAmDyM/OgNXgXV7HMHXtD4uvH6roD32aYMke5So8ZU4JHLvHxqzwzLpUJWvhMoCZgGZ6GRpyprF4NaswLqQFZQM1gkiDIve40NudPG26TJySW6KHD/ZhgQVEsp1sJXYeObjV9gNkpaQENgJbbEcYSBwk1a4fZcfiOFZ5aAenChoX268iPwkm5GiiOA6D611x/HbzN4IvqpfpQfZGBmVmRNgOn9ayrdCABA4VldFJbEHnc+bk+3GGAAz6f4VftRmvb7CDVw+SFftXMTpQVVBdGI/cbOvs/aXgxqpf+RVPs/apgOLi/+2quH1lHsxD3Gd5H2pbMJBU4okaEtLMeFq239puyRO9rH8Fd4Np3fOuC1lDsRD3WfQB+07ZP5uf8Bfxa/Dx486xH2tbLQd1ShwsyoWsOQtAHoK4KmhqoLoRN3Wd/P20bOHxPeTZ/U0vjPtr2cpMFOIV4NpH1WK4NVl7N/wC+Yf8A5zf/AJE0V+PE3dkfSmwNqO4phACXWwu5zgBQRwFiYJ16CvaYDBBpASABVRsLv+Vegrpb9iRlZWVlKY//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10245" name="AutoShape 4" descr="data:image/jpeg;base64,/9j/4AAQSkZJRgABAQAAAQABAAD/2wCEAAkGBhMSERUUEhQUFRUWGBwZGBcYGBcYHBUbGBYYHCEdFxgYHiYfHRonHx8aHy8gJCcpLSwsGx4xNTA2NSYrLikBCQoKDgwOGg8PGi4kHCQpLCkpKTUyKik1LCwsLDUsLCksLCwsLCksKSwsLDApLCwpLCwsKSwqLCwpLyosLS4pLP/AABEIAKkAZgMBIgACEQEDEQH/xAAcAAACAgMBAQAAAAAAAAAAAAADBAIFAAEHBgj/xABCEAABAwIDBQUFBgQCCwAAAAABAgMRACEEEjEFIkFRYRMycYGRBiNCobEHFDNSwdFDcuHwYpIVFiQ0U3OCk7PS8f/EABkBAAMBAQEAAAAAAAAAAAAAAAECAwAEBf/EACgRAAICAQMDBAEFAAAAAAAAAAABAhEhEjFRAxNhIkGh8AQycYHB0f/aAAwDAQACEQMRAD8AWa2ipDqUq7riQAY0VwBPWDTO2tqFluUCVa30AnUx6Ui3hC8gpIMFCQFflUnN8xIrMfgXFYYgpKnV5ZiIERaSfPxmvKR60VBuN/yPDFO9oyjMkdohSiQnTKAbSesUbE4txKG4cTvOhEhIgpJMETNx6UqcKouMqU0pSEIUFSEmCQmLE8IouLwqlpbCWiEpdBynL3QOImNSYHSnF9Nrb48jmB2sQl9ThCksmykiMwyyRGkjS3OmMCp91sLU4lsqEpQEhQSDpmJuT4RVfh9lqSXGSklhwEpIj3eYXSRym4pvAqdbbCFtqUpAgKTlIWBobkRw1rAdZ01eONvu5rEY15DzCVrCUOCFAJFlgTAPI3qeJx7oU8UOAJbRI3QTnylUX4ARw+KpbW2etzDXHvRC0xwWm8D5iovYRX3ZYy5nFJVMRdSwZ8hPyoG1Rw8cfO/9AGNrulbAKwvtUZlgJALe7MynhNr863ise+pWJDak+6CSgZQZlGYgn1FKYfALa7FxLZBCQh1AygkD4heCQflVhszDrDz6loKUuFJSTFwlOW8G1ahpOKbarbxz/nwbZxi1YdtSFgrcywSkQZ1kTaBJ8q2NorU640ChKkBMBQMuSJnUbs2gUDY+AU04oKjIlR7LwXBPpcetR2zhVvBMNqS8lQyrEQkBVzmmSkjhQMtLlXtz+5dtkwJ+VarfnWqxzHndi/hJ660FzEH7w4lxwtoCEluCEhWuYydSDFuRpjZmXIgEgGNJvTyMS1pnTP8AMOcc60WNKLZX/flgLhRzJLfZpge8SoJlREXmVfyx0NQex7iUrAUcocSpKxB3C6lCkTzF+uUjlV21iWpjMmZiMw15eNNJcQQneG9ZN+94enyqlok4spEPu5n1ZzkbLgNxb3aSnKOEGb+VEW+sfdfeKHa5Qq4v7lSiRbXNH0q3GMamM6ZE/ELRrQnXpkpcQBkIFwd7WT4C8ULDokL4rGKS60M3u5Laja6ymQT4RHKVUPZm0klTiVuAqLriUCbhKOUcAJMmm3nZzlLyLiEAkQDAEnid76xRUYpCYSpacwAmSP6VrQdMijbWtTeFPanM7Y92+4s2trMekVNbzp+8hLiipvsykWvCApQ0+K46Gr8Potcb2l9YHDnQ3MY1F1oHDvD96Fo2hspMXiF5A4lRgkrCSUpVkCdElQjNoqDzia9A0QUJN7gG4g3ANxwNBaxTf5k3MDeF+mtTXi0fnT03hQbQVFkMQTNhWUZdZShPF4HAlzKVREDiQoRmIIIGt/lVg3spScxUtEFGQkjmpRkjTjpUdi93XgPpVspIUkhUEG0c6CLSnJYRWsbNSkZC6nKvS5zECDumYzaHMBVkrDhbaU9onMgiVAaKSLEJmx0tytxqKcAybFKImY5lRHXWpJ2XhxcIbkQZMGJm8+vzqmCWuTdgUbOSFqAcTO9aDKc5KrwoTrx8aIrZQUU+8EpSlNk23Ba089elutNObOYVdaGyet+FtTyi9II2atBKkBgLngmN2RAm5vH0rUg92Y09hAvtAVolYCFwO7FxEnvQrjzHK8cTs5KitRcHw6nuFJJJJkXgkdKA5sVZG83hlEm5UFSSf1m8/KiYPZTZHvEMAg2yTzkgz5WrUgKcvYkvZSiE743LpMEfFcm+uWU+ZPhoYYKaDaVtndTlIuSkKBkxwMRa0yelONbMZSIShABsY4yLg30oTmxGFfCPXvWiDOooUg9yQBvZ6gtaklBzk2IJgZp8zzFtBeou7HVEIUJzEpJmW03gCLEXMg6iOVNNbJZSQpKEpIMginQsGdLa9PGgN3JESOdZWlprdAmeZwCN2OYozeygnKZukIFhE5OYm/6cDSOzsUrOgRulIMwdb2nSrTCuqJVnixgWInS4k6ftSos7Wxv7kCsqkjumABfKQfW318m29kpAsVC4I0id7QRF8xPjeq8Yt0CUpBOeIym6RN7n0OmlWbmKWFoCUHL8SilVpiI5edOhfVtYu+2gEpVnu0EqVAgSFpzG3eIBE6aVJwIcVZwlRCT3SO4VkEWgaq9KYQ6uRKR+JlJym6IJm99bSbTNCTiHMqz2aZAJTCCL5iIiZMiDI50cG9fJB3FNuhOZZRBBAi+YAKB8pnkZnShq7EFJ7TRSl3Sb5pPoI+VN4h1QzQgHKoJTuTKCgTHDUkcBas2i4pPcaCjlPwzFracOnGtgC1YSZFnZITlGacgIukEXIOnBVtan/otMyMo3wvui25lj9fGaKMQrtcsbpTM5Va346cra0FrHO9mpRRvBIKd1QkmZGU3ta/XpWD63m/rBYbYiQEgmcqp01BiUweBImmGNnZFKVM5jIAERMzzmf741Nb6u1yxAtBKVHNMzBFhEDX9qXex6wmco/EKe6rugxMddfClwH1y3HFmKytd4AjjesoCHldjaJtoKtxVJhwrKkpIFr2nhb5xTqA9HeRoOHEa8ONIijQ+rEJRBVYSB60BAZSCO1fTqNTGo03fKoMtO/nT3tQPhjTTWatG2XcoAWJywbCM0i8RpGYelVTJOOd0LMuNFJh11QkAg3IuI4dPTWpMMtKVCXnZFhKra8JHX9KcSw9cJUmOEjS9rADhatvB0Ge0SBYkEcBE/r4TRs2jyhBCGiMpeekjiYO6ZkAi1xNRWGQSe2eRm3rEgGZ0GWbToOnO7oS7b3qLgcBe5+XLwNEYS4R30m40A4FU8OUR4da1m0eUV8t5Z+8vRMTm0kE/l0pjCYxlJIDylkkDeJN9LWEE/pTIaekSURIm2otP0J8+laQy9qVJ4aAcz0oWHR5Q2KgTFJ9g/+dPDgPPhUFYPESJcHW2u9PLlalG0LlDigKytVlAU8rge4OWUfSrVDdhVPhFwlI5xVsnEJiJHrSxQ0mBCncy4AIA3dLnd6+PLQVaJW6EgpAKrSmw5yZnw50kh6JIgngJ1p1rGKmOzOoEjrr5CqAWfZDCH3oVuD4IsOOXN8fCVRppS+Kw6199pJsgE2kSDmjeGhCeI1OtHRjXMs9krSYm8ybegB86m66VGC2rWxkjUqSfQQfOtYzT4Qu7s8FKz2SCUiESLEZAbidM2YdKLgWXE5AEIQkk5gPh5cbyIob5UCQGVm6hOYgdyAfoP60dvGOadiod3j+YxrHDU1rNpdbIGXn8p3BOYDh3YN4zWOlprbrz3vYSLD3ZtfTvb37aGjvYleQENqJNiBqnW88P60UvKzhORUETniw1t46etCw54RmHmL6/3yJ+tSXzqQTUHDwFayYusVlY6ispbCeHd/DHgKpFrJTrHnVy7Zoc4/SqRxUJp4CzNPun7yyJP4YOutjTS31dqkX/DJsdd5PXWk8WiMW10aH0VT+FQDiUBRgFGWetz9AaqTDnaRR2cmzndOYzbgUm9HGNdn8RVp5j1v+1VeytoJXiAlYCChKggBAN7ZirNJuBIvV3hMSlxOcZoJt7tF/MUGqMmCOMe/wCIr+/OmcPiFRvLV5E38prfZcifQfvRGmF6ief93pQnlMdt7FpUCStpKicoJIkdeP0rP9dFwIDiiO9vm5tp0/uatvaJwlow2l0g6m/ZnSf5pgAc4ry2BdLTpZXlEzJIFiRe5i94uaqkmthHaZa4LbOIcWV9opKU6IzKJVroJvppXSvZ1aiwkqMqvJkniTqb1ynaikqKUIdPaAhOQaX03gIkePPnXV/ZrDZMK2mZypSJ52qfUWB4bj601lSVWVAueAUiUdAD9DVE+1Y+B+legYSSwTwifVNUbyNwm+nSqQJzIbXA++oHJofRVMYqUHDrREl8IM3sptQv60vtePv4uIDQv/0qmrjCYhBcYAUlXviRcXho8KqSK32jxbPa50SHkpguRIIKSkhaOCoJE0fY+3ShIbKXFQAN2DEcwoa6nravPbYclT6jxcIH+a/yq+QykJEkd1OtuA5n9KZrAFuHf9onc0BCgNd5MnUxGUQPnRntqlSISHQSfyDuzqbaxy0qtOJbH8RPkq/oCa1/pNIFlqPgP3ApaDZjqUow60gFJUCYO7MFOk945RmJ4XpLbLIUwFe5zqSCslYC+6IGU8TwFMu7SSdQT4kDW2nWq3bCs7f4akpBkm4CoECSbWpkBivsy2FY5gcCtJt0E/oa7Z7PLzMJVzk/M1w/2eXlezTBS2YVplUU5RHWTXaPZFycG0eaZ9aXqjdMtlmsqKqyucueDwiz92ECSU2HinnVMcDiB/AzDkVo/RQq0wLuXDoVfuj5CjDayY7q/RP/ALVSOCcjym1MGtK2ldiGVKcyhcgzY2MKPD9KfefDPvSZLMqQDG+tYCUgwBIG8TWe1WMKkslKFwh3MbDikiwBpRbDmZDjTbi1SSoZN0TAtOioEz4VbgkAwOzy6tKnEOLRJUvICcylXgGI6nxq4xWBbUTkwTmaIhQKUjkRCh6UkcFtBCQG0PBJ3oSBY9aXGBx5ue1vz/aKICavZPFX3UAdHEbvQyZphvZmHQR2y3BzAhYHj2ZNvKgObBxqgLuHoLfThW3PZ7FIBJU7YXgyfTNNa/Ia8Fuv2gwmFaPZ5VKAOUFpYKlH/EYt414/FbRVinc2IWQowAdEpE2EAWFzRxsJ5Vw06rmSP/tOo9kEhGZ5zsTyUWp1jQuAiitKA7Ynjtidi+GULS6ojMSCUhAiQVKVCdLzNvOux+x7P+xM3B3BcGQbcDxHWuT7dfwrykraeIWBkIULKSk2Kot4XPyrrPsYqMCwAQfdpuNDap9TYeG5YOIvW6K4jxrK58nQc72S3OHCYnpTzWzGgRKUieif2oOyRDYHSmltpXEkiDIiKoiLGGtiMX3E36Cm2/Z9n8v6fSq1vZ6tA4uIi6ieXO0RPpT6cK4lBSlalgpUAISIlJAuSDAN6YCyWLOxGxYSB4mgOYJrMRldkGJuJypmxzacPGg4rEupIglBURlTuEKI4d4m/SswWKcIGV5assScgVJzniOZ3fKkbKRXKGFbKbjuukym1/iv+bhxqeH2e27mELEGLyknqIMxrW1OqUIU44oE6ZDqlSVQYuRAII/xVNDqlHdcVFiEhvRIAmDyM/OgNXgXV7HMHXtD4uvH6roD32aYMke5So8ZU4JHLvHxqzwzLpUJWvhMoCZgGZ6GRpyprF4NaswLqQFZQM1gkiDIve40NudPG26TJySW6KHD/ZhgQVEsp1sJXYeObjV9gNkpaQENgJbbEcYSBwk1a4fZcfiOFZ5aAenChoX268iPwkm5GiiOA6D611x/HbzN4IvqpfpQfZGBmVmRNgOn9ayrdCABA4VldFJbEHnc+bk+3GGAAz6f4VftRmvb7CDVw+SFftXMTpQVVBdGI/cbOvs/aXgxqpf+RVPs/apgOLi/+2quH1lHsxD3Gd5H2pbMJBU4okaEtLMeFq239puyRO9rH8Fd4Np3fOuC1lDsRD3WfQB+07ZP5uf8Bfxa/Dx486xH2tbLQd1ShwsyoWsOQtAHoK4KmhqoLoRN3Wd/P20bOHxPeTZ/U0vjPtr2cpMFOIV4NpH1WK4NVl7N/wC+Yf8A5zf/AJE0V+PE3dkfSmwNqO4phACXWwu5zgBQRwFiYJ16CvaYDBBpASABVRsLv+Vegrpb9iRlZWVlKY//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10246" name="AutoShape 6" descr="data:image/jpeg;base64,/9j/4AAQSkZJRgABAQAAAQABAAD/2wCEAAkGBhMSERUUEhQUFRUWGBwZGBcYGBcYHBUbGBYYHCEdFxgYHiYfHRonHx8aHy8gJCcpLSwsGx4xNTA2NSYrLikBCQoKDgwOGg8PGi4kHCQpLCkpKTUyKik1LCwsLDUsLCksLCwsLCksKSwsLDApLCwpLCwsKSwqLCwpLyosLS4pLP/AABEIAKkAZgMBIgACEQEDEQH/xAAcAAACAgMBAQAAAAAAAAAAAAADBAIFAAEHBgj/xABCEAABAwIDBQUFBgQCCwAAAAABAgMRACEEEjEFIkFRYRMycYGRBiNCobEHFDNSwdFDcuHwYpIVFiQ0U3OCk7PS8f/EABkBAAMBAQEAAAAAAAAAAAAAAAECAwAEBf/EACgRAAICAQMDBAEFAAAAAAAAAAABAhEhEjFRAxNhIkGh8AQycYHB0f/aAAwDAQACEQMRAD8AWa2ipDqUq7riQAY0VwBPWDTO2tqFluUCVa30AnUx6Ui3hC8gpIMFCQFflUnN8xIrMfgXFYYgpKnV5ZiIERaSfPxmvKR60VBuN/yPDFO9oyjMkdohSiQnTKAbSesUbE4txKG4cTvOhEhIgpJMETNx6UqcKouMqU0pSEIUFSEmCQmLE8IouLwqlpbCWiEpdBynL3QOImNSYHSnF9Nrb48jmB2sQl9ThCksmykiMwyyRGkjS3OmMCp91sLU4lsqEpQEhQSDpmJuT4RVfh9lqSXGSklhwEpIj3eYXSRym4pvAqdbbCFtqUpAgKTlIWBobkRw1rAdZ01eONvu5rEY15DzCVrCUOCFAJFlgTAPI3qeJx7oU8UOAJbRI3QTnylUX4ARw+KpbW2etzDXHvRC0xwWm8D5iovYRX3ZYy5nFJVMRdSwZ8hPyoG1Rw8cfO/9AGNrulbAKwvtUZlgJALe7MynhNr863ise+pWJDak+6CSgZQZlGYgn1FKYfALa7FxLZBCQh1AygkD4heCQflVhszDrDz6loKUuFJSTFwlOW8G1ahpOKbarbxz/nwbZxi1YdtSFgrcywSkQZ1kTaBJ8q2NorU640ChKkBMBQMuSJnUbs2gUDY+AU04oKjIlR7LwXBPpcetR2zhVvBMNqS8lQyrEQkBVzmmSkjhQMtLlXtz+5dtkwJ+VarfnWqxzHndi/hJ660FzEH7w4lxwtoCEluCEhWuYydSDFuRpjZmXIgEgGNJvTyMS1pnTP8AMOcc60WNKLZX/flgLhRzJLfZpge8SoJlREXmVfyx0NQex7iUrAUcocSpKxB3C6lCkTzF+uUjlV21iWpjMmZiMw15eNNJcQQneG9ZN+94enyqlok4spEPu5n1ZzkbLgNxb3aSnKOEGb+VEW+sfdfeKHa5Qq4v7lSiRbXNH0q3GMamM6ZE/ELRrQnXpkpcQBkIFwd7WT4C8ULDokL4rGKS60M3u5Laja6ymQT4RHKVUPZm0klTiVuAqLriUCbhKOUcAJMmm3nZzlLyLiEAkQDAEnid76xRUYpCYSpacwAmSP6VrQdMijbWtTeFPanM7Y92+4s2trMekVNbzp+8hLiipvsykWvCApQ0+K46Gr8Potcb2l9YHDnQ3MY1F1oHDvD96Fo2hspMXiF5A4lRgkrCSUpVkCdElQjNoqDzia9A0QUJN7gG4g3ANxwNBaxTf5k3MDeF+mtTXi0fnT03hQbQVFkMQTNhWUZdZShPF4HAlzKVREDiQoRmIIIGt/lVg3spScxUtEFGQkjmpRkjTjpUdi93XgPpVspIUkhUEG0c6CLSnJYRWsbNSkZC6nKvS5zECDumYzaHMBVkrDhbaU9onMgiVAaKSLEJmx0tytxqKcAybFKImY5lRHXWpJ2XhxcIbkQZMGJm8+vzqmCWuTdgUbOSFqAcTO9aDKc5KrwoTrx8aIrZQUU+8EpSlNk23Ba089elutNObOYVdaGyet+FtTyi9II2atBKkBgLngmN2RAm5vH0rUg92Y09hAvtAVolYCFwO7FxEnvQrjzHK8cTs5KitRcHw6nuFJJJJkXgkdKA5sVZG83hlEm5UFSSf1m8/KiYPZTZHvEMAg2yTzkgz5WrUgKcvYkvZSiE743LpMEfFcm+uWU+ZPhoYYKaDaVtndTlIuSkKBkxwMRa0yelONbMZSIShABsY4yLg30oTmxGFfCPXvWiDOooUg9yQBvZ6gtaklBzk2IJgZp8zzFtBeou7HVEIUJzEpJmW03gCLEXMg6iOVNNbJZSQpKEpIMginQsGdLa9PGgN3JESOdZWlprdAmeZwCN2OYozeygnKZukIFhE5OYm/6cDSOzsUrOgRulIMwdb2nSrTCuqJVnixgWInS4k6ftSos7Wxv7kCsqkjumABfKQfW318m29kpAsVC4I0id7QRF8xPjeq8Yt0CUpBOeIym6RN7n0OmlWbmKWFoCUHL8SilVpiI5edOhfVtYu+2gEpVnu0EqVAgSFpzG3eIBE6aVJwIcVZwlRCT3SO4VkEWgaq9KYQ6uRKR+JlJym6IJm99bSbTNCTiHMqz2aZAJTCCL5iIiZMiDI50cG9fJB3FNuhOZZRBBAi+YAKB8pnkZnShq7EFJ7TRSl3Sb5pPoI+VN4h1QzQgHKoJTuTKCgTHDUkcBas2i4pPcaCjlPwzFracOnGtgC1YSZFnZITlGacgIukEXIOnBVtan/otMyMo3wvui25lj9fGaKMQrtcsbpTM5Va346cra0FrHO9mpRRvBIKd1QkmZGU3ta/XpWD63m/rBYbYiQEgmcqp01BiUweBImmGNnZFKVM5jIAERMzzmf741Nb6u1yxAtBKVHNMzBFhEDX9qXex6wmco/EKe6rugxMddfClwH1y3HFmKytd4AjjesoCHldjaJtoKtxVJhwrKkpIFr2nhb5xTqA9HeRoOHEa8ONIijQ+rEJRBVYSB60BAZSCO1fTqNTGo03fKoMtO/nT3tQPhjTTWatG2XcoAWJywbCM0i8RpGYelVTJOOd0LMuNFJh11QkAg3IuI4dPTWpMMtKVCXnZFhKra8JHX9KcSw9cJUmOEjS9rADhatvB0Ge0SBYkEcBE/r4TRs2jyhBCGiMpeekjiYO6ZkAi1xNRWGQSe2eRm3rEgGZ0GWbToOnO7oS7b3qLgcBe5+XLwNEYS4R30m40A4FU8OUR4da1m0eUV8t5Z+8vRMTm0kE/l0pjCYxlJIDylkkDeJN9LWEE/pTIaekSURIm2otP0J8+laQy9qVJ4aAcz0oWHR5Q2KgTFJ9g/+dPDgPPhUFYPESJcHW2u9PLlalG0LlDigKytVlAU8rge4OWUfSrVDdhVPhFwlI5xVsnEJiJHrSxQ0mBCncy4AIA3dLnd6+PLQVaJW6EgpAKrSmw5yZnw50kh6JIgngJ1p1rGKmOzOoEjrr5CqAWfZDCH3oVuD4IsOOXN8fCVRppS+Kw6199pJsgE2kSDmjeGhCeI1OtHRjXMs9krSYm8ybegB86m66VGC2rWxkjUqSfQQfOtYzT4Qu7s8FKz2SCUiESLEZAbidM2YdKLgWXE5AEIQkk5gPh5cbyIob5UCQGVm6hOYgdyAfoP60dvGOadiod3j+YxrHDU1rNpdbIGXn8p3BOYDh3YN4zWOlprbrz3vYSLD3ZtfTvb37aGjvYleQENqJNiBqnW88P60UvKzhORUETniw1t46etCw54RmHmL6/3yJ+tSXzqQTUHDwFayYusVlY6ispbCeHd/DHgKpFrJTrHnVy7Zoc4/SqRxUJp4CzNPun7yyJP4YOutjTS31dqkX/DJsdd5PXWk8WiMW10aH0VT+FQDiUBRgFGWetz9AaqTDnaRR2cmzndOYzbgUm9HGNdn8RVp5j1v+1VeytoJXiAlYCChKggBAN7ZirNJuBIvV3hMSlxOcZoJt7tF/MUGqMmCOMe/wCIr+/OmcPiFRvLV5E38prfZcifQfvRGmF6ief93pQnlMdt7FpUCStpKicoJIkdeP0rP9dFwIDiiO9vm5tp0/uatvaJwlow2l0g6m/ZnSf5pgAc4ry2BdLTpZXlEzJIFiRe5i94uaqkmthHaZa4LbOIcWV9opKU6IzKJVroJvppXSvZ1aiwkqMqvJkniTqb1ynaikqKUIdPaAhOQaX03gIkePPnXV/ZrDZMK2mZypSJ52qfUWB4bj601lSVWVAueAUiUdAD9DVE+1Y+B+legYSSwTwifVNUbyNwm+nSqQJzIbXA++oHJofRVMYqUHDrREl8IM3sptQv60vtePv4uIDQv/0qmrjCYhBcYAUlXviRcXho8KqSK32jxbPa50SHkpguRIIKSkhaOCoJE0fY+3ShIbKXFQAN2DEcwoa6nravPbYclT6jxcIH+a/yq+QykJEkd1OtuA5n9KZrAFuHf9onc0BCgNd5MnUxGUQPnRntqlSISHQSfyDuzqbaxy0qtOJbH8RPkq/oCa1/pNIFlqPgP3ApaDZjqUow60gFJUCYO7MFOk945RmJ4XpLbLIUwFe5zqSCslYC+6IGU8TwFMu7SSdQT4kDW2nWq3bCs7f4akpBkm4CoECSbWpkBivsy2FY5gcCtJt0E/oa7Z7PLzMJVzk/M1w/2eXlezTBS2YVplUU5RHWTXaPZFycG0eaZ9aXqjdMtlmsqKqyucueDwiz92ECSU2HinnVMcDiB/AzDkVo/RQq0wLuXDoVfuj5CjDayY7q/RP/ALVSOCcjym1MGtK2ldiGVKcyhcgzY2MKPD9KfefDPvSZLMqQDG+tYCUgwBIG8TWe1WMKkslKFwh3MbDikiwBpRbDmZDjTbi1SSoZN0TAtOioEz4VbgkAwOzy6tKnEOLRJUvICcylXgGI6nxq4xWBbUTkwTmaIhQKUjkRCh6UkcFtBCQG0PBJ3oSBY9aXGBx5ue1vz/aKICavZPFX3UAdHEbvQyZphvZmHQR2y3BzAhYHj2ZNvKgObBxqgLuHoLfThW3PZ7FIBJU7YXgyfTNNa/Ia8Fuv2gwmFaPZ5VKAOUFpYKlH/EYt414/FbRVinc2IWQowAdEpE2EAWFzRxsJ5Vw06rmSP/tOo9kEhGZ5zsTyUWp1jQuAiitKA7Ynjtidi+GULS6ojMSCUhAiQVKVCdLzNvOux+x7P+xM3B3BcGQbcDxHWuT7dfwrykraeIWBkIULKSk2Kot4XPyrrPsYqMCwAQfdpuNDap9TYeG5YOIvW6K4jxrK58nQc72S3OHCYnpTzWzGgRKUieif2oOyRDYHSmltpXEkiDIiKoiLGGtiMX3E36Cm2/Z9n8v6fSq1vZ6tA4uIi6ieXO0RPpT6cK4lBSlalgpUAISIlJAuSDAN6YCyWLOxGxYSB4mgOYJrMRldkGJuJypmxzacPGg4rEupIglBURlTuEKI4d4m/SswWKcIGV5assScgVJzniOZ3fKkbKRXKGFbKbjuukym1/iv+bhxqeH2e27mELEGLyknqIMxrW1OqUIU44oE6ZDqlSVQYuRAII/xVNDqlHdcVFiEhvRIAmDyM/OgNXgXV7HMHXtD4uvH6roD32aYMke5So8ZU4JHLvHxqzwzLpUJWvhMoCZgGZ6GRpyprF4NaswLqQFZQM1gkiDIve40NudPG26TJySW6KHD/ZhgQVEsp1sJXYeObjV9gNkpaQENgJbbEcYSBwk1a4fZcfiOFZ5aAenChoX268iPwkm5GiiOA6D611x/HbzN4IvqpfpQfZGBmVmRNgOn9ayrdCABA4VldFJbEHnc+bk+3GGAAz6f4VftRmvb7CDVw+SFftXMTpQVVBdGI/cbOvs/aXgxqpf+RVPs/apgOLi/+2quH1lHsxD3Gd5H2pbMJBU4okaEtLMeFq239puyRO9rH8Fd4Np3fOuC1lDsRD3WfQB+07ZP5uf8Bfxa/Dx486xH2tbLQd1ShwsyoWsOQtAHoK4KmhqoLoRN3Wd/P20bOHxPeTZ/U0vjPtr2cpMFOIV4NpH1WK4NVl7N/wC+Yf8A5zf/AJE0V+PE3dkfSmwNqO4phACXWwu5zgBQRwFiYJ16CvaYDBBpASABVRsLv+Vegrpb9iRlZWVlKY//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10247" name="AutoShape 8" descr="data:image/jpeg;base64,/9j/4AAQSkZJRgABAQAAAQABAAD/2wCEAAkGBhMSERQUExQVFRUWGBgaGRcUGR4YGxgdIBwgGxYcHB0YHSgeHR4kHBkYHy8hIycpLi0tGh4zQTAqNSYrLCoBCQoKDgwOGg8PGCwkHSQsLCwsLCwsLCwsLCwsLCwsKSwsLCwsLCwsLCwsLCwsLCkpLCwpLCwsLCwsLCksLCwpLP/AABEIAKUAZgMBIgACEQEDEQH/xAAcAAACAwEBAQEAAAAAAAAAAAAEBQADBgIBBwj/xAA9EAACAQMDAgQDBgQFAwUBAAABAhEAAyEEEjEFQRMiUWFxgZEGIzJCobFSctHwFUNiweGisvEzU3OCkhT/xAAaAQACAwEBAAAAAAAAAAAAAAABBAADBQIG/8QAJBEAAgICAgEDBQAAAAAAAAAAAAECESExAxJBMjNCBBQiI2H/2gAMAwEAAhEDEQA/AKrS4q+z+9Leo3WGnuMhIZULAj2E0F0fqdx7gG7cDZVjuwQ5/hwCR69h6129CUb2a6wsRV17VBLZYKDkDmOTH7mkfUOrMgthAC9xwiz+EHkk9yAATFFX+pPpzaLN4lt3VGMBSrNhCNoAKk4IOffmkprJpcbwN7PVALvhlYPrOMqW9PaK4HXkKLc8OQ4YwIP4ewMZY9h3q7qDnwLhRihVXIYQYIE8EQfhSvS9euG3es3fu9VatsTHDACVuJPIMZHY4qmrGOwwvdTQeINhhHVJxBLEcZnEgke9eWOpWz5tn+V4vI4mI55/T3o9fwgEyYGcZPuB/tWaXqJOo1NtrqIENtbYISTvWYyJbzED51zVnVmltX0LKu38SFgcYAiR9W/Q0S1hYoK3IUSo3ARK4+MdwJ/2pRr+qX7V6xb3I3i75JQ42icQ474qUg2x8uiWeDXd3SKBgTQ+g1bHD7SZMFAQInGCT2jvVfReqtf8fcqr4V57Q2kndtiTB4/Fx7VKJ2OrunThh9BNeUXGTOPjUrijq2YBkNzTsoIG9NskcSIP71Va6YfFtMxH3SFVCg5kAEkntjiiRfFu0k8HaucAT6k8V6vUPPs2GYU8j8xI+ZG01seDz9tN0W6zp3iqkNtdHV0c58w7ROQRII9Jom5YN/wxcNsIjq5VG3b3H4BJiADn1MUvbqaOjbkYhQ7wCM+GYbv9J5mmluxZAtgo/nBeN8jiYOe4gfSluRUP8TwH664GsuiuksjKCTgblInH1obrXTF1SLuPh3l3bLiZj+NexKkYI/pUs2rB04uncqFQ8Ek/iEDjljIGO5rpLNu1tc27ii2AFzIG5wscxMsMHsPaltPA34G51Ktxkj1ikuj0N+1c1L7bbC8ysBuIjasCfIfQHFddW0dgXXLb9xCN5YI8zLaEeuQuDPrXg01gWwRvIF0LEBmD7mtkEkSfM3Mk8GcUEqQWM0uHaAxl4E4IBPePaZpdrtFcbU6e6F8tsXAZImWECB7d6rOgtKAx8YYKZAxubZ6cliI+vcydY1CoVsxclw7DcOAG82Rjk/qKGg7C9O+Ygj5f2KF+zOkuWlv+IpUvqLtwSQZVo28fCutJ1a2zKo3AtviRE7DD/qaO02tW4XCknY2xvQMIJHykfWosYI85LHapVdxz61K4Z0Y9tPutgSOMyAQwI4IP1oOxoNhB3cBFG5QzALPBnkye3eib+42lVJDHasj8uMn2oHxb5CtDbgvmTgMZIO09m4I+MfDXejBjsP0eiXw3Ux5w4JAAMNMjvxuMftRuj07HbvdW2psUhSPTJG4ycDiO/rheLlwNb/EUjY3rJWd/HAaBPxq/SLcls3Ngukd58OMEYk+bkjMTS3KPfTjGx0Q+CLTvKhFUFU2sCsFWyxBgqDEevNd62091WVriCAhICns4aTnvtIjPPeKEvHUrujeRtcLImASxtvxlgBBHPmWRVo1N7w7gXfvJBTepiBbRiJK5l9w+ZpWmOoms6YGdtrKJ8NIg8pc8QjHqBGOKvHRXFvw1ZSguK6zIIAYOVJHORG7n1yM26y9cc2Ta3JvVidy4UwCN8rgjIjE5+NUdK6jfIuBt+4gBNyRksw3TtgAACQf4Z71MkdBN3p7G0LYKrDqRyRCuHiTkny/rXfUtK5uW7tvaWQMCrEgENBwQDwV9OJqnSa664UXA9s+HBIQmbgYq3K8QAw7HcfTA9zVXxvhnJW+qKCg8ywsmQoxJfzcY9qlMlnZ6I5CeZVdcq4nDltxx/CVLLzOaY9I6c1oXZjzXGZYM4IUCZAz5ZNBpqrhteVm8ZlACum0I0EtyoGIIg+3rlroNV4lpWKlZAMEEQSMjOcGRmpkhLielSvbo+Pyr2qzsyWkfyDtge9BvqnBwnLRz2znnPb617adxbt7V3TE+3Gf3qtNRdIPlAICfqYb83YZ+Va14MJLLLrOrunGyDE8jmRj2xJ+NMNNqLoIHhY3ESPSBDc9z2pQ+qvKTCrO4QNwyJO45PYAHtyR2mnGj1VzcAEBBZxMjA/IYJ79/SqOVYG+DY0s6u8ZBs+mSfUSwHwOKmpZ9iTaLFo3KGgrEMM8kSP2qHVOFt4G5j94JHk9fzfCuL1rxUYm2rOu4IAY8siIM4kAN9KUHz1rtwGfBPmJDGSYhRGI9cY9Jrvp+sd2UNbKyszOAc4obTeKm7bY2yFnzTywBGTjEn5RXdnXXpWbUbnZTk+VezQRmTHH9aDQUy09Sud7LAnccz2AIH4e5x8u9WL1O5DfdEEBcHgy0ESAciVPvn0rm1dvEJuSCxYGDISPwkmOCZ+AIqXdXeVVPhbiVk5ODMRxMxnHr6VCF1jWOboXYwHnE5jDQDkcEZFM2/ek3+J3RuIsE7dhGeZK7xgH8IZj6HbzTTTX2YNuTbDECZ8wgHdkD1P0NQiKbuOa9qvXGpVbZYkYrQu/hKEAJnO4xj4/SuzoWLEsllh6mZ9sRHpXmluMLalF3E85iMe/vFXDV3AJNsAY/MPn9MfUVrx9KswJ+p0COqg7SloESSArEdozHuaZ9O0qTG21BjG1x3AHAj+/Shz1EyBAmBPmGDIkCT6T/AGaM0nWHBwoI4w44JInJ9IMe9Vcuhjguwk2Le0wlrykjzhxx77T6ftXd20gSfCshgQfKWgCYn8MjII4q06pkXytcMk4LrIj8MbRiSBM8SZirf8SIaCzmCJ86REQf1Bn+WkjRB3s24kpaIIBYbnJktGMSRle3rVO+wwgizgn/ADDz6ZH6e9GHVOcTcmTBLW5xAnI+PPoa9t7huY3H5TB8OGnBj4YnFQgEwtQNpsxAMm+R3iJ4jAE1dZ0CMv3aW2IiVW8SAMyfb9Zo7/EI/wAngHgr6xHPpn61x/iLAGLRnzdxmIIHzHFCw0c9N6NcRgdoQR+W4WnIjBEev0ptpt7A7wqmTG1t2PoI+FBjX3A0eE5ADZHBIiB85MfymjtPqC4JKFYMQ3fAyPrHyoM6/gJr9LujP6xUrzqLkR8fjUql7LloxmkUm0ArbTjMT+9Wmy//ALhj+Ue/9R9Kp6Y33Ypd1jWlbhBe4o2oRsYgCSwJMc4Arb+KPOVc2OrWnMZcGQeQMH1x/eKYafR3BkGeTMLj05EY5+VY5dRcEbXuOYkrvdSPf8R7mmHTOrklt1y8pRWZk8V9xg4Vc895I7+1L8mRziVM166vBzakrIJ8M9mbsMgiB8ATXtwtDSbfpMW4n+sf9vaaT6q5tAU3LouQIjUC4O/CyGOJHHbvSq31xvPN24AvMsR7GQTMzilaHk8GstscnapAnB8L/g9wP/NS8AT5USD222yZ4OT8v/18KzPTetPdnbcchT5sgCJ9XIX5Sc9u9H6jXlQGFx1Byu57bT3MgKdpaARJ7Zih1DZobehLAE7feba/LgR+tWHSHEbAQPMfDXn19u9ZZes6q433JvFTwx8PgZmPD4+P617d6xqE3btWxIDbAi2jJA7za43Y5nBxFTqydkbC3buzi4sSMbRmOR8/0o1lxwJ9qr6cS1u2x5ZEJ+JAJq9lxXB0J+omIr2p1FOIxzUqplqMR0j/ANNfhS7rjkXCFElltLMAgS7wTOOY7GmPSR90vwpN9qGO8xzstAfEu4H9cVufFHnV7jF6X3S4SGWUlSWWVOZgD++aO6cRdVmYkEehyFAztOJ4CieDHM0Bc6eVRWFxZdjttgcTmcmPTmiOj2GuDYuA0TP6T2Azwe/PApeeh6A7TV22JW0wVUEq4Eo+RO87GJ2iMGJJOcCU2utA3XIEKWJ5zG7E5kYxJrQaa1ZtkqYZlOYDHb6guFKTj4Agg80zs6ZbiBgNpIMTzAJWYmOcgjETS90M1Zi/FlVUAgADAAInuSMz+/FOOlaezcCMNoZRLqxIjgSy/wAwmMyvxozXXLdmReAZjwIk7R3mIjEf8GqtX05RD2jAKgjvgwW/5HH6VLslUXHrN0I1u2VuKspJ8pgmX2pj/qPGIFB9O19xXAa0rLeW8yP5iwHhm2SBOFG2DM4nNB6PLMiHZ51JOPJPEHLHIA9MiYry1p2TUoHYyFuQRIEkSQPQQTI/mo0Sz690kfcWf/it/wDYKKaqOnJFq0B2toP+kVc64zS7LkKOrEAif0qVZ1K0MVKpexiOj590U/dgelJ/tGgLk/wi0f1uT7cHvTbpbQgPrS/qupKXHIJEqgMR/qPftxW78EeaXuMTm7LoDwFMY3CeGMdzx8opp9mSquQcQDz5SMmcRiZGO1CNog6hlbawaYiFEcQe2Pbiuhba043LtLCRBkN2wQTJj4ClpZwPwH7dO1Fnf4LzbEv5fxCRPpOMDBmlek0169c+73FvVmjPuTmm3TOtqBt4b8oAzxwMR7/+aL0nVLCkxbQOWG8gQScmI4zntVFteBikzN9U0t1SEu4kfidjA9cycjiPhWq0Wm3pDK6BAAC8AEAHIAzj09wa51XW7bIGKqQcgmRzHcH2/ehtV1J7wCqDBM7hic49jmB6THFctthBtD04sl1trL5wVYJEFR2eezDj1AMjNVO4a5b3wGNu6xk9zZIET3LkwB6UxS0wRltWyVaJJJKnJyTHmBxhZmiAi2kuHBdlZTKgkqshTJEqCQWxyZ9oNko3nTbcJb9Nix9BFXXkEzJmRiTHHEHH0rjTMQtr0hZ9sAfpXt69uQYgnMfPHzj96rrFlot6yplTUojqX5e9SlpPIzHR816TbJtftSzqOle47hFLOBbgCPQgzP07U76cm1V9CKX9V0LG4GUMQwWdrBTIJxJIxnsRxW/X4HmL/YxbYNy6WtrbDMAZzt7wYlsnticgU/8A/wCcLpbiuQWDbYMb1gEGCZkElfahtD9l7pGN/m/Ed1uT6RnEfE040n2Uvb9+28SJgh7QMmSTM+rE8d/Sk5mlxoTJ0W/IYEqjLuBAJU9gCRIUDzEk8AGM4qy3o0YNcuI+47IBYCCRC4YZMdxAAFbHQJqLe4srnI3DxLW0GcYLkLnELBOMzml/UPs/cu3LrQUgDcCbJCwBk/eY5Bn35MzVPYv6mR11y55ABChVVTk4E4Hbgn+8060+ndr1m06qoZR5H4Cf6txP8O6D8K0Oj6fqEXwtr7tmdngy094NzsAYODzk1U3QLlxWVUfbnCNZIDEbTu+9JaJMAnG75UOyDRR1GwwO61ac2huk8BQsDtJInA+BniaVpqDdt3G8K4LQt3GW5MglViDMGO/6d6YL9l9XG0B4gjKow7QNpuERCj1OPeppfs5qks3La2703EuBwwXa7EDY8zuDYgkkgiKCoLN9orA2L8B+1WPpRzV1i3tgHmP7ir/BxVVs6ujNdZsHECalNrmkFxyo/LyYnPpXlH7ebzR2ueCxZ8k0vUBsUEE+UGQJz6Y44/vNdWupo0fi5H5TPtQ/2dvzaWnunQT8f3rZfpPPJVNhel6qoWVViAVBkEDJAnPbMk/GnFjrUG4NhlFBEHDkxAB2+rKJzU0GmV1gzwe9NdBoliDOP9TfL81ZszW415A7GvtO2zwWK3drEklQcG5n0IaAR6mrNPrbd24qtZIOps+dtx4IEIxgdh7d/endzSyhCHzYjezkc5nM8SK9bTXB4UFe3iSzZxnbn1nmqi1spS4njFAp3rbA3QY2k4G71ED6/Gk3TNXbtQEtMoZbrwzfwnJgDlo5OeaeJorhK7mBy26Gbj8u339Zo1dCvqfr/UUKB2oTp1pWFg7GAukCP4J43f8A2hfiwrm99oAltX2yG3EANmAC0EQYPliPen6WADzJ9z/tVXUbXlkIrQZgifjHvXUYq8nLmAafqW9oW0zQxEiIEMVJk/CR6rnnFEazVkAD87cKM/Ez3Aqq51hFTdHeAg5LelWdH0TEm7dy59OFHYD2FPR4YwyUuTYdoNJ4aR3OT8alF1K6OT88dJXZbWPVh9DH60zt3iGivKlWS0Jwy7NF0zUkFM81qdKINSpWdybNXi0Gaa9uDYiGI+neikbAqVKoLZFkV0DNSpRKivaNwaBORPeO4n0xVfUNaUtlgM8VKlGOWkB6FXSOnhrgLEnuPQesD1961QEVKlab2LntSpUoE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10248" name="AutoShape 10" descr="data:image/jpeg;base64,/9j/4AAQSkZJRgABAQAAAQABAAD/2wCEAAkGBhQSERQUExQWFRUVGB0ZGRgXFxcfHBscHR4YHxUbGBkXHSYeHx4kHBsWHy8gJScpLCwsGh8yNTAqNyYsLCkBCQoKDgwOGg8PGikkHyQsLCwsLDQpNiwsKiwpLCwpLCwtLCw0LCwsLCksLCkpLCk0LCwsLCksLCwsKSwsKSwsKv/AABEIAK4AZgMBIgACEQEDEQH/xAAbAAACAwEBAQAAAAAAAAAAAAADBAACBQcBBv/EAEAQAAIBAgQEAgUKBQMEAwAAAAECEQMhAAQSMQUiQVETYTJxgZGhBhQjQlJiscHR8AcIM4KSNOHxFXKy0iRDRP/EABkBAAMBAQEAAAAAAAAAAAAAAAABAgMEBf/EACkRAAICAAUDAwQDAAAAAAAAAAABAhEDITFBURIT8GGRoXGB0eEiUmL/2gAMAwEAAhEDEQA/AGs3USnSSoykgwCRFp6memCZvRTQu3oqP3Hng2ZpqcvSVo0tpBk9xjHzKN82qU6n/wBKlZ+0fqH/ABI9/ljyUe5HDU0vqPHOItEVijBN9hMHYx2w1Rr0+UlGCtEEpa8R3+OM7iy6eHAfcS/+ONLI6lSmS48MKCRAuNNrztPlihPDio36tew387oLUNNgdQEwEJt3sNsOUqVF01IVI7gbRvbefKJxm5dwOIOe1Bf/ACOLZSsBm8yyiE8NdXbX+unAS4Ksr0THMuKDJrUqUE82wtvvgqig2mCnNttf1Tv7MfOZWDlcirf02fn7EkMUB8i0Y+oqOhC6hswI8iNo+Pvw6TFiQWG6t7/DoW8GhLAtTld+ZZH/AHdv+MEXK0iuoRG8iPfO2M/I1Ac1nCRNqYuPuHCuTqHJ6Nzl6gUyb+EzdD9w/DBSH27yTzy+9q/OTfo5SkRYL6xBwLNcMQxYYrla608urATpWwA3J9ECNyTHvxlcKfTVrUuaGiqusEEzAqwD01fDA0QsNtSa2HqnDaYHor7YxMTNoSBb3YmMyUVyQ+iWfsjGM3F9RCmmskMWVleVK6OUiD9v0togjfG/kaf0ajywnnchRpI1Qp6ANwxBg6QbztZd9gPLDj6hK9jNq59fENI0UYLUVABc86g6gumwE3vi9IJ4y0Tlhr0CrylYA1hfKSDfbGjkskqGq0QbatLFtUKNJgiZi0RePPA+HGnUrUqwVw1ekQh1AjQOeCo9E9fZGNVRHXJbiq8SpFTXNEk2DFWBcAlgZCtNgrNHYH1Y0HzNNKZ00ppEqsoywdZQKReTJcX8jgnC+HoU5DVC0WZQrMD6DNJ9pnfF6XCKL5ZY1U6ZK1vSHKZFQbyAAQDGwiMOkQ5y5EVzVJYy5okLyjSSCBr16bTMcjXG1jipqKakKtRmpuwClp9ELqaJ+8BJ6nDHzOlXX50viSdJXTp1L4ZcWH9zhgbEYsmWQKtdTVU1HkGFn6Yoo5SI0k6DfbBSH1y5E8tm8uTVg1NVSmKhvdlEg6Z+ssEEdJHfD5NORlzLSk6WMykxvHw8sKZjgtIMtGKhIAKEAcsWYhus6oad9RGGqXDVarrBIqUmIYwIOtVOmbWClCPZPXBSBzk9WVFSn83pVlZxSXSQIub6Vkbm5/A4P83p164dXqBqIZbKuk3KuNRF7gjfAcnwgVMutNK001hRydabiZvvK6enXGhluEqlapVJvUWGCrpBMzraCZfpMCR3wNIaxJJ+b6gK47D9+zHuL1/L9/v8sTGJdCmWzQSirNMExYeR/TBqmeTWUgzpB2tBn9DgWVyq1aCBpjf2if1xc8NGoNqYsFCyYvGqJt94z3wka/wrPUtTzNNaXiCFSNfKsWgXgDtg1KtRUqV0BqgLAhRzAXYyBtscZlfOUaaig1QryhJiTEQL6SLjHlE5dVFRarBQrsNrKxCtAiQAzzA7nGisisPdmnSr5dbrC+JMnS8t9Y9J6zPtxXMeEqFKYQqdGpSYXS0QZm/KsAA9B0tjKoV6P0QWt6Fxyi+oab33/M+zB6fgKBFYSpQLPQ09Y5riZ1tO3SMO2Jxwtn5f4NEaQCfowjs8nVuWMDr6TdT36YLRy6GjSRwojSVUMYlIKBTMmIHuxn8QVCVR6yKRDXGkTM76om0bzub4JU8OoFU1UIFxpNxC2KkE3BlpPTDtkdMOTRK0y4fUshSAdQ2JE9Y3A9owL5rTBq839Q8xDGZ0hf7TpVRbthOjTpsKX0qsyrJI+ujX9UErPsOF6/DgwqNqSWfUCTYLrVr235fVgzGowe/lmnw7JU6c+HbUZiTHTYdJgH1yeuHasGB37YxMvwxvEp1eTSqqN9/TuCFH2rdDfaxxKHDGWpSY6AFZyTPRmdrCN7rcHuDOFbK7cf7eZjfEMveeh7W7/liYPn+kYmJbzFHQyeG1QlBWYwDHvPTBn4jTuCYiRsdwCSNu2K0MurUFBGwBF+onFW4ehIkEzc3PUQT7vyxmaroetjH/AFGmBOqwibN9YAr06gjB0z1KDJEFdRMGNJ2JO0GD7vLCWa4SrA73KkiTfSIHwAw5S4dTgkT6Gj0j6ImB8T78aIhrD9QLiWYU/CggaRF5B+kMEdBAHf8AClUy1RwKJ0KQklZ1GPT6AEj4YfyvC1UowkaZgTbmv+x+mMXibU6BKlX0lVOoEQB4kwbWvzSZmIxSsmsPlmiKcmnK0SAvOx0iDuoUGd2MzPvnAPChRFGjrBh4CgKDbpcmOnXywuuey5DguygaO2yhSDt35e/Lh2hkkqeI6OSKoBm1iDKkWsVN/X6sPMXTDnzL9nmXyVJ2INFAigBSYv6Ww6AT7ZOCVuGZckA008re6MEqcLBOqYGkpEAiPw3E+vCTcOGun0sojTbkk37zNxhW0ChB7/BoUMslMBUGlSZgbT+4NvzwZKam4M20naPdhJODjl5jygC/X0om/wB6R2iOuPOGcK06eb+mWBsbz/dG+C2HRCtfgtVFhBkeY7COlsTB82kQBiYzlqOKyMyjU+gADaSywDBMHvbCrVqxuK1ICQByNeYjr1PTfD/DUHhLMbdcMmiv2R7sJMp1vZktmKoaPGpgqBqGhokkyY38onp0wxQq1tDaalEMWENDmIMONJm8wJ2E9cPZhFggQpaROkG/e+973xKGUaf6ix2NMd1O8z0N/MdsaIh9PqL5bO1xId6DWMRqH/aTa43/AFxKGczG05dttnIkkDyt3+GL1HAOkukiFvS3JmIg+YPkPXij1CxBXwYADAsrd2vY2sBHtw7DoXDLNnq8aWSjqBAJ1zbqStvxxR87XExRpRNofa5uR1tEx/xSuCQWJy+oXJh4i0956bYhy7alnwZBAPpzJkgAEb3n24LDo+o5Sz9YhpogQYADjz1XO49mKrm6xJnL+jP11N4kATHkPb5YAuWdj/TpEGZPiNuCQQYBvBOGsrQckq6KFMzpqMe0bgdsOyXFLd+xSjxOtecq29oen8ZbDWVrvUmaTUoI9IqdXcjSTt54lTIIDMGfWe5P5nFctQUNIntvboNvZ+OE3sNRWqfwWznS/uxMeZuxnptiYzZS0MyllyaShWKnuAD+OPKmSqm4qspiPRUwYgNfr17Xw3l2sfWcK1qNfWdNQAE7FZjyH6+2+EhsQzL5mQQr2N1PhQRJm4va3rjB6NTNlTIe/ZaP46h6/hhqmlU6NVQEg82kEAjoI7zF8VpZhkZUeuNUiQZvIUAC1zqk+3FWCimtRernqilVYENYgN4MmZgnnnsPZi9HiLBiSw9GLhN79Ncn1dYMb4dXMMQs1kMEn6s7ACx25pPlIGBg8pl6JMEk/R91vcH6of34r7B0f6Qqc62sqQoN7MgnyEB9usf7Yu+bJiQu6kQjXMiZhjeJHrjDz6SKtqWoGEBCdhYki/NOBPlZN6dAn6phdxp39gb4QO5aEoPle4Nc1UWQtO24inU6x19/ni3/AFmp0W+xlKwG/Q6P2cHyuZYBguiFSVA0xq+sLMLarYberU0tCgkEabbiFkxq7luo2GHYnB8r3FaeeeoAyoDBAIJI3A+0vfUPYO+D5bxNcGmAOpDAx7MWbNVAKf0UzZo+rcAx3tJxoYBNOKEs2k4mKcR6YmM3qUtDOyDWnuScOG4ECT5YV4Pekp8sPBAcJDZ8O/EXp1nAUEAyB3Une58je24262r/AChrsQVprTWY52EAzYMFJbb1fnjM4gEevVuVIOm5swLEPBOzXsPLB822pfDReRjctba/LPNPT88bpGLZOKZ/NrXK0xaARChg5gSbmwJmwiB78FofKSrEsbaNQGlZJkyLAdj33GGWdV56QZmB3O3UEBj06WjbA/GJGnSt4jpC2gQAQbrvvhkhG+UTkam0yfR6gncAxsdyfVbFBxuoroKiqQTuEUILTdyD0P8AuBgNGiVIOlSsGwMTIubL548qFtLKVEk7yem23W/T8LAA1c1xZUg+EoQrdgEvzFdOkDUZhD2vjRT5Qp9GqEkHeBOkdJAAN79tjj4zKO6srVCeXlBsSPsmN4F/hjeoHWwLEegdTNtpFwTtPxsfLA0CZ9vk31IG3m/7GDhgcJcPpnQLzPs7bDDuiMQWK5tce4rnENoxMZPU1joZPBB9Anqw/GEuAf6an6sOFowCZz/iWSjNsmyw1QxBJF5ibSYj3YfpcyEPDEGZjaJEaouJBEdfK2CfKDL6aiV5gaWpv90EnS/qBJJwnQB5l2Mt79WtRMRBBibDlONzE9NU6tDK7MFkqsBR+pj99MSo1NGGqmq7RqKAnpsWIa1+nTFauQWqVYVNBI0mxMQdjouD+nljMzeRKVvD5dRMa5MPPUTJ7CN8UhG/VoUgA9nG8LA1CAYW5HXc7Eb4yqGcL69PIVAIHQgkBhB6xhI8FKrqGhoGqAb32swn4YvkqD30rqLFQxIACi1hvO4PTYYSoGH+dKrKSQp6k9DY22/Zw/w/PrUkBE1AFbCzCLCOk2HtOF85QXwathBIVZ3kTJ7/ALOB/Irh+quoGwgmDG0Tce71kYrYR1LhVL6MQI8u3l+GHtHfAMknL13O8zv54ZZMZFCldMTC/EmIi8YmMnJJm8Y2jH4D/QT1YbSpJwnw2mRTTsB09WDsdJkDADR8ZWzsV6qmTzahqkAECwM7j8Z64H85RFB06pIQKGA07kQ1oAIYwdQ7QDdTjR11gpQsygQ0X7gDyibe3pd7NGm+XRGJ0AzCjmtaAO5Jn+046DArXBnVE9mABnfpse098K5HPQCbAq8RF1gAkgwY7E98eUqhdStNTEIsiCx+qtuxK30nefOb18qtNiQLEwwKtMjRA2MAw3TrM9zpFZalnwisLAA3sCxPKCAYj64PqG2IM0pA1MSTA0KI8hYezCmfqLU8QgSAVAAEaiBusWvzW7DvGElpWK6WOogARpAY+iCbzYzED44pRFZt1eH1KomoRTRSeTWuoDuZOkC46zfG1w11ogCnTIkRFixJ2OokdC3lGFfk7RplKlxX1rzMYFli29gG2M3nVPa3CqJ1hwHqyRoQtMDlDzzSRJK9R3tEoDovDSTTUnthpjgOTGlFt0wYPOMmyjP4lTJiIOPcGrtfExlJJs3jJpGHlqWlFHYYp46hipIBAm/YyN9uhxbJtNNfUMUq5CnUMuisYi4/fli4omTKinl4JJS0mQb23IjthpOH5cAFtJ1EKDZrsYUbGxMjFKXBaMnkUz0IEDvHrO/fDI4BTIhVCXU8pZTKklLqehJtjQzDDgtEEEKoKzpI0iO8Wthap8nQ51FUJ7kk9TG0dMMN8nqYBlREPMvU+v6fXrf1TaMCpZSgSgU3OhlAeoPR1eHAIPXXb1zgBOuAFX5Ook1BTpKVnSSxgSSNz5RtuThqv8mMvUio1MM2ne5sR0vHXfscDWhl1XTrAA0mfEEgoTUUiViRqnaIi2DpwtaksrO3MrGKo3XUYjRb07geURgBu+CuX+SFBVKqmkHdVke/DNPgKIFC20CF2sLdY8gb9sWp8HI2LARHpz9fWbwD931YM/CmcsWckNT0FQIHWWsd7x+7Bm3QxRpQADfEOXGFEy7qY8ctEWKjpvZe/qtNoFsM5zMaF8zYL1JxccJz0Jc6AVKeptINwJP5TiY0OGZPQsn0mucTG/YhwR3pnw9OsAg7QIxKWcBO+OaZr+JipA8NjYdRhOj/ABVRST4L3+8P0xzRwpcHVLEjydpysb9TjUpG1scVy/8AG9FH+mc/3r/640KP8faMQ2Vq+yov6DFduXBHcjydlTFmIAvjkq/zA5YD/TVv8kxWt/MBl2//AD1v8kxLhOskK4t5s62lJSByj3DB1pAbAY5Gv8wWVAH/AMav70/XDD/zCZYBT82r833k/XDUJbozk1sdXC4T4pTGkEprAN7kQPZjnGT/AI/UKjhFy1WSCbukWBY7T0BwDL/zCUKrrTTK1dTsFGp0AliAJgExJ7YuMZp2iGdJGepIhYQqj/Int3nFeFZZqjeLUEfZX7I/XvjO4ZkDUcaiIBkKNgY388fVogAgY728qMy2JiYmI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10249" name="AutoShape 12" descr="data:image/jpeg;base64,/9j/4AAQSkZJRgABAQAAAQABAAD/2wCEAAkGBhQSERQUExQWFRUVGB0ZGRgXFxcfHBscHR4YHxUbGBkXHSYeHx4kHBsWHy8gJScpLCwsGh8yNTAqNyYsLCkBCQoKDgwOGg8PGikkHyQsLCwsLDQpNiwsKiwpLCwpLCwtLCw0LCwsLCksLCkpLCk0LCwsLCksLCwsKSwsKSwsKv/AABEIAK4AZgMBIgACEQEDEQH/xAAbAAACAwEBAQAAAAAAAAAAAAADBAACBQcBBv/EAEAQAAIBAgQEAgUKBQMEAwAAAAECEQMhAAQSMQUiQVETYTJxgZGhBhQjQlJiscHR8AcIM4KSNOHxFXKy0iRDRP/EABkBAAMBAQEAAAAAAAAAAAAAAAABAgMEBf/EACkRAAICAAUDAwQDAAAAAAAAAAABAhEDITFBURIT8GGRoXGB0eEiUmL/2gAMAwEAAhEDEQA/AGs3USnSSoykgwCRFp6memCZvRTQu3oqP3Hng2ZpqcvSVo0tpBk9xjHzKN82qU6n/wBKlZ+0fqH/ABI9/ljyUe5HDU0vqPHOItEVijBN9hMHYx2w1Rr0+UlGCtEEpa8R3+OM7iy6eHAfcS/+ONLI6lSmS48MKCRAuNNrztPlihPDio36tew387oLUNNgdQEwEJt3sNsOUqVF01IVI7gbRvbefKJxm5dwOIOe1Bf/ACOLZSsBm8yyiE8NdXbX+unAS4Ksr0THMuKDJrUqUE82wtvvgqig2mCnNttf1Tv7MfOZWDlcirf02fn7EkMUB8i0Y+oqOhC6hswI8iNo+Pvw6TFiQWG6t7/DoW8GhLAtTld+ZZH/AHdv+MEXK0iuoRG8iPfO2M/I1Ac1nCRNqYuPuHCuTqHJ6Nzl6gUyb+EzdD9w/DBSH27yTzy+9q/OTfo5SkRYL6xBwLNcMQxYYrla608urATpWwA3J9ECNyTHvxlcKfTVrUuaGiqusEEzAqwD01fDA0QsNtSa2HqnDaYHor7YxMTNoSBb3YmMyUVyQ+iWfsjGM3F9RCmmskMWVleVK6OUiD9v0togjfG/kaf0ajywnnchRpI1Qp6ANwxBg6QbztZd9gPLDj6hK9jNq59fENI0UYLUVABc86g6gumwE3vi9IJ4y0Tlhr0CrylYA1hfKSDfbGjkskqGq0QbatLFtUKNJgiZi0RePPA+HGnUrUqwVw1ekQh1AjQOeCo9E9fZGNVRHXJbiq8SpFTXNEk2DFWBcAlgZCtNgrNHYH1Y0HzNNKZ00ppEqsoywdZQKReTJcX8jgnC+HoU5DVC0WZQrMD6DNJ9pnfF6XCKL5ZY1U6ZK1vSHKZFQbyAAQDGwiMOkQ5y5EVzVJYy5okLyjSSCBr16bTMcjXG1jipqKakKtRmpuwClp9ELqaJ+8BJ6nDHzOlXX50viSdJXTp1L4ZcWH9zhgbEYsmWQKtdTVU1HkGFn6Yoo5SI0k6DfbBSH1y5E8tm8uTVg1NVSmKhvdlEg6Z+ssEEdJHfD5NORlzLSk6WMykxvHw8sKZjgtIMtGKhIAKEAcsWYhus6oad9RGGqXDVarrBIqUmIYwIOtVOmbWClCPZPXBSBzk9WVFSn83pVlZxSXSQIub6Vkbm5/A4P83p164dXqBqIZbKuk3KuNRF7gjfAcnwgVMutNK001hRydabiZvvK6enXGhluEqlapVJvUWGCrpBMzraCZfpMCR3wNIaxJJ+b6gK47D9+zHuL1/L9/v8sTGJdCmWzQSirNMExYeR/TBqmeTWUgzpB2tBn9DgWVyq1aCBpjf2if1xc8NGoNqYsFCyYvGqJt94z3wka/wrPUtTzNNaXiCFSNfKsWgXgDtg1KtRUqV0BqgLAhRzAXYyBtscZlfOUaaig1QryhJiTEQL6SLjHlE5dVFRarBQrsNrKxCtAiQAzzA7nGisisPdmnSr5dbrC+JMnS8t9Y9J6zPtxXMeEqFKYQqdGpSYXS0QZm/KsAA9B0tjKoV6P0QWt6Fxyi+oab33/M+zB6fgKBFYSpQLPQ09Y5riZ1tO3SMO2Jxwtn5f4NEaQCfowjs8nVuWMDr6TdT36YLRy6GjSRwojSVUMYlIKBTMmIHuxn8QVCVR6yKRDXGkTM76om0bzub4JU8OoFU1UIFxpNxC2KkE3BlpPTDtkdMOTRK0y4fUshSAdQ2JE9Y3A9owL5rTBq839Q8xDGZ0hf7TpVRbthOjTpsKX0qsyrJI+ujX9UErPsOF6/DgwqNqSWfUCTYLrVr235fVgzGowe/lmnw7JU6c+HbUZiTHTYdJgH1yeuHasGB37YxMvwxvEp1eTSqqN9/TuCFH2rdDfaxxKHDGWpSY6AFZyTPRmdrCN7rcHuDOFbK7cf7eZjfEMveeh7W7/liYPn+kYmJbzFHQyeG1QlBWYwDHvPTBn4jTuCYiRsdwCSNu2K0MurUFBGwBF+onFW4ehIkEzc3PUQT7vyxmaroetjH/AFGmBOqwibN9YAr06gjB0z1KDJEFdRMGNJ2JO0GD7vLCWa4SrA73KkiTfSIHwAw5S4dTgkT6Gj0j6ImB8T78aIhrD9QLiWYU/CggaRF5B+kMEdBAHf8AClUy1RwKJ0KQklZ1GPT6AEj4YfyvC1UowkaZgTbmv+x+mMXibU6BKlX0lVOoEQB4kwbWvzSZmIxSsmsPlmiKcmnK0SAvOx0iDuoUGd2MzPvnAPChRFGjrBh4CgKDbpcmOnXywuuey5DguygaO2yhSDt35e/Lh2hkkqeI6OSKoBm1iDKkWsVN/X6sPMXTDnzL9nmXyVJ2INFAigBSYv6Ww6AT7ZOCVuGZckA008re6MEqcLBOqYGkpEAiPw3E+vCTcOGun0sojTbkk37zNxhW0ChB7/BoUMslMBUGlSZgbT+4NvzwZKam4M20naPdhJODjl5jygC/X0om/wB6R2iOuPOGcK06eb+mWBsbz/dG+C2HRCtfgtVFhBkeY7COlsTB82kQBiYzlqOKyMyjU+gADaSywDBMHvbCrVqxuK1ICQByNeYjr1PTfD/DUHhLMbdcMmiv2R7sJMp1vZktmKoaPGpgqBqGhokkyY38onp0wxQq1tDaalEMWENDmIMONJm8wJ2E9cPZhFggQpaROkG/e+973xKGUaf6ix2NMd1O8z0N/MdsaIh9PqL5bO1xId6DWMRqH/aTa43/AFxKGczG05dttnIkkDyt3+GL1HAOkukiFvS3JmIg+YPkPXij1CxBXwYADAsrd2vY2sBHtw7DoXDLNnq8aWSjqBAJ1zbqStvxxR87XExRpRNofa5uR1tEx/xSuCQWJy+oXJh4i0956bYhy7alnwZBAPpzJkgAEb3n24LDo+o5Sz9YhpogQYADjz1XO49mKrm6xJnL+jP11N4kATHkPb5YAuWdj/TpEGZPiNuCQQYBvBOGsrQckq6KFMzpqMe0bgdsOyXFLd+xSjxOtecq29oen8ZbDWVrvUmaTUoI9IqdXcjSTt54lTIIDMGfWe5P5nFctQUNIntvboNvZ+OE3sNRWqfwWznS/uxMeZuxnptiYzZS0MyllyaShWKnuAD+OPKmSqm4qspiPRUwYgNfr17Xw3l2sfWcK1qNfWdNQAE7FZjyH6+2+EhsQzL5mQQr2N1PhQRJm4va3rjB6NTNlTIe/ZaP46h6/hhqmlU6NVQEg82kEAjoI7zF8VpZhkZUeuNUiQZvIUAC1zqk+3FWCimtRernqilVYENYgN4MmZgnnnsPZi9HiLBiSw9GLhN79Ncn1dYMb4dXMMQs1kMEn6s7ACx25pPlIGBg8pl6JMEk/R91vcH6of34r7B0f6Qqc62sqQoN7MgnyEB9usf7Yu+bJiQu6kQjXMiZhjeJHrjDz6SKtqWoGEBCdhYki/NOBPlZN6dAn6phdxp39gb4QO5aEoPle4Nc1UWQtO24inU6x19/ni3/AFmp0W+xlKwG/Q6P2cHyuZYBguiFSVA0xq+sLMLarYberU0tCgkEabbiFkxq7luo2GHYnB8r3FaeeeoAyoDBAIJI3A+0vfUPYO+D5bxNcGmAOpDAx7MWbNVAKf0UzZo+rcAx3tJxoYBNOKEs2k4mKcR6YmM3qUtDOyDWnuScOG4ECT5YV4Pekp8sPBAcJDZ8O/EXp1nAUEAyB3Une58je24262r/AChrsQVprTWY52EAzYMFJbb1fnjM4gEevVuVIOm5swLEPBOzXsPLB822pfDReRjctba/LPNPT88bpGLZOKZ/NrXK0xaARChg5gSbmwJmwiB78FofKSrEsbaNQGlZJkyLAdj33GGWdV56QZmB3O3UEBj06WjbA/GJGnSt4jpC2gQAQbrvvhkhG+UTkam0yfR6gncAxsdyfVbFBxuoroKiqQTuEUILTdyD0P8AuBgNGiVIOlSsGwMTIubL548qFtLKVEk7yem23W/T8LAA1c1xZUg+EoQrdgEvzFdOkDUZhD2vjRT5Qp9GqEkHeBOkdJAAN79tjj4zKO6srVCeXlBsSPsmN4F/hjeoHWwLEegdTNtpFwTtPxsfLA0CZ9vk31IG3m/7GDhgcJcPpnQLzPs7bDDuiMQWK5tce4rnENoxMZPU1joZPBB9Anqw/GEuAf6an6sOFowCZz/iWSjNsmyw1QxBJF5ibSYj3YfpcyEPDEGZjaJEaouJBEdfK2CfKDL6aiV5gaWpv90EnS/qBJJwnQB5l2Mt79WtRMRBBibDlONzE9NU6tDK7MFkqsBR+pj99MSo1NGGqmq7RqKAnpsWIa1+nTFauQWqVYVNBI0mxMQdjouD+nljMzeRKVvD5dRMa5MPPUTJ7CN8UhG/VoUgA9nG8LA1CAYW5HXc7Eb4yqGcL69PIVAIHQgkBhB6xhI8FKrqGhoGqAb32swn4YvkqD30rqLFQxIACi1hvO4PTYYSoGH+dKrKSQp6k9DY22/Zw/w/PrUkBE1AFbCzCLCOk2HtOF85QXwathBIVZ3kTJ7/ALOB/Irh+quoGwgmDG0Tce71kYrYR1LhVL6MQI8u3l+GHtHfAMknL13O8zv54ZZMZFCldMTC/EmIi8YmMnJJm8Y2jH4D/QT1YbSpJwnw2mRTTsB09WDsdJkDADR8ZWzsV6qmTzahqkAECwM7j8Z64H85RFB06pIQKGA07kQ1oAIYwdQ7QDdTjR11gpQsygQ0X7gDyibe3pd7NGm+XRGJ0AzCjmtaAO5Jn+046DArXBnVE9mABnfpse098K5HPQCbAq8RF1gAkgwY7E98eUqhdStNTEIsiCx+qtuxK30nefOb18qtNiQLEwwKtMjRA2MAw3TrM9zpFZalnwisLAA3sCxPKCAYj64PqG2IM0pA1MSTA0KI8hYezCmfqLU8QgSAVAAEaiBusWvzW7DvGElpWK6WOogARpAY+iCbzYzED44pRFZt1eH1KomoRTRSeTWuoDuZOkC46zfG1w11ogCnTIkRFixJ2OokdC3lGFfk7RplKlxX1rzMYFli29gG2M3nVPa3CqJ1hwHqyRoQtMDlDzzSRJK9R3tEoDovDSTTUnthpjgOTGlFt0wYPOMmyjP4lTJiIOPcGrtfExlJJs3jJpGHlqWlFHYYp46hipIBAm/YyN9uhxbJtNNfUMUq5CnUMuisYi4/fli4omTKinl4JJS0mQb23IjthpOH5cAFtJ1EKDZrsYUbGxMjFKXBaMnkUz0IEDvHrO/fDI4BTIhVCXU8pZTKklLqehJtjQzDDgtEEEKoKzpI0iO8Wthap8nQ51FUJ7kk9TG0dMMN8nqYBlREPMvU+v6fXrf1TaMCpZSgSgU3OhlAeoPR1eHAIPXXb1zgBOuAFX5Ook1BTpKVnSSxgSSNz5RtuThqv8mMvUio1MM2ne5sR0vHXfscDWhl1XTrAA0mfEEgoTUUiViRqnaIi2DpwtaksrO3MrGKo3XUYjRb07geURgBu+CuX+SFBVKqmkHdVke/DNPgKIFC20CF2sLdY8gb9sWp8HI2LARHpz9fWbwD931YM/CmcsWckNT0FQIHWWsd7x+7Bm3QxRpQADfEOXGFEy7qY8ctEWKjpvZe/qtNoFsM5zMaF8zYL1JxccJz0Jc6AVKeptINwJP5TiY0OGZPQsn0mucTG/YhwR3pnw9OsAg7QIxKWcBO+OaZr+JipA8NjYdRhOj/ABVRST4L3+8P0xzRwpcHVLEjydpysb9TjUpG1scVy/8AG9FH+mc/3r/640KP8faMQ2Vq+yov6DFduXBHcjydlTFmIAvjkq/zA5YD/TVv8kxWt/MBl2//AD1v8kxLhOskK4t5s62lJSByj3DB1pAbAY5Gv8wWVAH/AMav70/XDD/zCZYBT82r833k/XDUJbozk1sdXC4T4pTGkEprAN7kQPZjnGT/AI/UKjhFy1WSCbukWBY7T0BwDL/zCUKrrTTK1dTsFGp0AliAJgExJ7YuMZp2iGdJGepIhYQqj/Int3nFeFZZqjeLUEfZX7I/XvjO4ZkDUcaiIBkKNgY388fVogAgY728qMy2JiYmI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10250" name="AutoShape 14" descr="data:image/jpeg;base64,/9j/4AAQSkZJRgABAQAAAQABAAD/2wCEAAkGBhQSERQUExQWFRUVGB0ZGRgXFxcfHBscHR4YHxUbGBkXHSYeHx4kHBsWHy8gJScpLCwsGh8yNTAqNyYsLCkBCQoKDgwOGg8PGikkHyQsLCwsLDQpNiwsKiwpLCwpLCwtLCw0LCwsLCksLCkpLCk0LCwsLCksLCwsKSwsKSwsKv/AABEIAK4AZgMBIgACEQEDEQH/xAAbAAACAwEBAQAAAAAAAAAAAAADBAACBQcBBv/EAEAQAAIBAgQEAgUKBQMEAwAAAAECEQMhAAQSMQUiQVETYTJxgZGhBhQjQlJiscHR8AcIM4KSNOHxFXKy0iRDRP/EABkBAAMBAQEAAAAAAAAAAAAAAAABAgMEBf/EACkRAAICAAUDAwQDAAAAAAAAAAABAhEDITFBURIT8GGRoXGB0eEiUmL/2gAMAwEAAhEDEQA/AGs3USnSSoykgwCRFp6memCZvRTQu3oqP3Hng2ZpqcvSVo0tpBk9xjHzKN82qU6n/wBKlZ+0fqH/ABI9/ljyUe5HDU0vqPHOItEVijBN9hMHYx2w1Rr0+UlGCtEEpa8R3+OM7iy6eHAfcS/+ONLI6lSmS48MKCRAuNNrztPlihPDio36tew387oLUNNgdQEwEJt3sNsOUqVF01IVI7gbRvbefKJxm5dwOIOe1Bf/ACOLZSsBm8yyiE8NdXbX+unAS4Ksr0THMuKDJrUqUE82wtvvgqig2mCnNttf1Tv7MfOZWDlcirf02fn7EkMUB8i0Y+oqOhC6hswI8iNo+Pvw6TFiQWG6t7/DoW8GhLAtTld+ZZH/AHdv+MEXK0iuoRG8iPfO2M/I1Ac1nCRNqYuPuHCuTqHJ6Nzl6gUyb+EzdD9w/DBSH27yTzy+9q/OTfo5SkRYL6xBwLNcMQxYYrla608urATpWwA3J9ECNyTHvxlcKfTVrUuaGiqusEEzAqwD01fDA0QsNtSa2HqnDaYHor7YxMTNoSBb3YmMyUVyQ+iWfsjGM3F9RCmmskMWVleVK6OUiD9v0togjfG/kaf0ajywnnchRpI1Qp6ANwxBg6QbztZd9gPLDj6hK9jNq59fENI0UYLUVABc86g6gumwE3vi9IJ4y0Tlhr0CrylYA1hfKSDfbGjkskqGq0QbatLFtUKNJgiZi0RePPA+HGnUrUqwVw1ekQh1AjQOeCo9E9fZGNVRHXJbiq8SpFTXNEk2DFWBcAlgZCtNgrNHYH1Y0HzNNKZ00ppEqsoywdZQKReTJcX8jgnC+HoU5DVC0WZQrMD6DNJ9pnfF6XCKL5ZY1U6ZK1vSHKZFQbyAAQDGwiMOkQ5y5EVzVJYy5okLyjSSCBr16bTMcjXG1jipqKakKtRmpuwClp9ELqaJ+8BJ6nDHzOlXX50viSdJXTp1L4ZcWH9zhgbEYsmWQKtdTVU1HkGFn6Yoo5SI0k6DfbBSH1y5E8tm8uTVg1NVSmKhvdlEg6Z+ssEEdJHfD5NORlzLSk6WMykxvHw8sKZjgtIMtGKhIAKEAcsWYhus6oad9RGGqXDVarrBIqUmIYwIOtVOmbWClCPZPXBSBzk9WVFSn83pVlZxSXSQIub6Vkbm5/A4P83p164dXqBqIZbKuk3KuNRF7gjfAcnwgVMutNK001hRydabiZvvK6enXGhluEqlapVJvUWGCrpBMzraCZfpMCR3wNIaxJJ+b6gK47D9+zHuL1/L9/v8sTGJdCmWzQSirNMExYeR/TBqmeTWUgzpB2tBn9DgWVyq1aCBpjf2if1xc8NGoNqYsFCyYvGqJt94z3wka/wrPUtTzNNaXiCFSNfKsWgXgDtg1KtRUqV0BqgLAhRzAXYyBtscZlfOUaaig1QryhJiTEQL6SLjHlE5dVFRarBQrsNrKxCtAiQAzzA7nGisisPdmnSr5dbrC+JMnS8t9Y9J6zPtxXMeEqFKYQqdGpSYXS0QZm/KsAA9B0tjKoV6P0QWt6Fxyi+oab33/M+zB6fgKBFYSpQLPQ09Y5riZ1tO3SMO2Jxwtn5f4NEaQCfowjs8nVuWMDr6TdT36YLRy6GjSRwojSVUMYlIKBTMmIHuxn8QVCVR6yKRDXGkTM76om0bzub4JU8OoFU1UIFxpNxC2KkE3BlpPTDtkdMOTRK0y4fUshSAdQ2JE9Y3A9owL5rTBq839Q8xDGZ0hf7TpVRbthOjTpsKX0qsyrJI+ujX9UErPsOF6/DgwqNqSWfUCTYLrVr235fVgzGowe/lmnw7JU6c+HbUZiTHTYdJgH1yeuHasGB37YxMvwxvEp1eTSqqN9/TuCFH2rdDfaxxKHDGWpSY6AFZyTPRmdrCN7rcHuDOFbK7cf7eZjfEMveeh7W7/liYPn+kYmJbzFHQyeG1QlBWYwDHvPTBn4jTuCYiRsdwCSNu2K0MurUFBGwBF+onFW4ehIkEzc3PUQT7vyxmaroetjH/AFGmBOqwibN9YAr06gjB0z1KDJEFdRMGNJ2JO0GD7vLCWa4SrA73KkiTfSIHwAw5S4dTgkT6Gj0j6ImB8T78aIhrD9QLiWYU/CggaRF5B+kMEdBAHf8AClUy1RwKJ0KQklZ1GPT6AEj4YfyvC1UowkaZgTbmv+x+mMXibU6BKlX0lVOoEQB4kwbWvzSZmIxSsmsPlmiKcmnK0SAvOx0iDuoUGd2MzPvnAPChRFGjrBh4CgKDbpcmOnXywuuey5DguygaO2yhSDt35e/Lh2hkkqeI6OSKoBm1iDKkWsVN/X6sPMXTDnzL9nmXyVJ2INFAigBSYv6Ww6AT7ZOCVuGZckA008re6MEqcLBOqYGkpEAiPw3E+vCTcOGun0sojTbkk37zNxhW0ChB7/BoUMslMBUGlSZgbT+4NvzwZKam4M20naPdhJODjl5jygC/X0om/wB6R2iOuPOGcK06eb+mWBsbz/dG+C2HRCtfgtVFhBkeY7COlsTB82kQBiYzlqOKyMyjU+gADaSywDBMHvbCrVqxuK1ICQByNeYjr1PTfD/DUHhLMbdcMmiv2R7sJMp1vZktmKoaPGpgqBqGhokkyY38onp0wxQq1tDaalEMWENDmIMONJm8wJ2E9cPZhFggQpaROkG/e+973xKGUaf6ix2NMd1O8z0N/MdsaIh9PqL5bO1xId6DWMRqH/aTa43/AFxKGczG05dttnIkkDyt3+GL1HAOkukiFvS3JmIg+YPkPXij1CxBXwYADAsrd2vY2sBHtw7DoXDLNnq8aWSjqBAJ1zbqStvxxR87XExRpRNofa5uR1tEx/xSuCQWJy+oXJh4i0956bYhy7alnwZBAPpzJkgAEb3n24LDo+o5Sz9YhpogQYADjz1XO49mKrm6xJnL+jP11N4kATHkPb5YAuWdj/TpEGZPiNuCQQYBvBOGsrQckq6KFMzpqMe0bgdsOyXFLd+xSjxOtecq29oen8ZbDWVrvUmaTUoI9IqdXcjSTt54lTIIDMGfWe5P5nFctQUNIntvboNvZ+OE3sNRWqfwWznS/uxMeZuxnptiYzZS0MyllyaShWKnuAD+OPKmSqm4qspiPRUwYgNfr17Xw3l2sfWcK1qNfWdNQAE7FZjyH6+2+EhsQzL5mQQr2N1PhQRJm4va3rjB6NTNlTIe/ZaP46h6/hhqmlU6NVQEg82kEAjoI7zF8VpZhkZUeuNUiQZvIUAC1zqk+3FWCimtRernqilVYENYgN4MmZgnnnsPZi9HiLBiSw9GLhN79Ncn1dYMb4dXMMQs1kMEn6s7ACx25pPlIGBg8pl6JMEk/R91vcH6of34r7B0f6Qqc62sqQoN7MgnyEB9usf7Yu+bJiQu6kQjXMiZhjeJHrjDz6SKtqWoGEBCdhYki/NOBPlZN6dAn6phdxp39gb4QO5aEoPle4Nc1UWQtO24inU6x19/ni3/AFmp0W+xlKwG/Q6P2cHyuZYBguiFSVA0xq+sLMLarYberU0tCgkEabbiFkxq7luo2GHYnB8r3FaeeeoAyoDBAIJI3A+0vfUPYO+D5bxNcGmAOpDAx7MWbNVAKf0UzZo+rcAx3tJxoYBNOKEs2k4mKcR6YmM3qUtDOyDWnuScOG4ECT5YV4Pekp8sPBAcJDZ8O/EXp1nAUEAyB3Une58je24262r/AChrsQVprTWY52EAzYMFJbb1fnjM4gEevVuVIOm5swLEPBOzXsPLB822pfDReRjctba/LPNPT88bpGLZOKZ/NrXK0xaARChg5gSbmwJmwiB78FofKSrEsbaNQGlZJkyLAdj33GGWdV56QZmB3O3UEBj06WjbA/GJGnSt4jpC2gQAQbrvvhkhG+UTkam0yfR6gncAxsdyfVbFBxuoroKiqQTuEUILTdyD0P8AuBgNGiVIOlSsGwMTIubL548qFtLKVEk7yem23W/T8LAA1c1xZUg+EoQrdgEvzFdOkDUZhD2vjRT5Qp9GqEkHeBOkdJAAN79tjj4zKO6srVCeXlBsSPsmN4F/hjeoHWwLEegdTNtpFwTtPxsfLA0CZ9vk31IG3m/7GDhgcJcPpnQLzPs7bDDuiMQWK5tce4rnENoxMZPU1joZPBB9Anqw/GEuAf6an6sOFowCZz/iWSjNsmyw1QxBJF5ibSYj3YfpcyEPDEGZjaJEaouJBEdfK2CfKDL6aiV5gaWpv90EnS/qBJJwnQB5l2Mt79WtRMRBBibDlONzE9NU6tDK7MFkqsBR+pj99MSo1NGGqmq7RqKAnpsWIa1+nTFauQWqVYVNBI0mxMQdjouD+nljMzeRKVvD5dRMa5MPPUTJ7CN8UhG/VoUgA9nG8LA1CAYW5HXc7Eb4yqGcL69PIVAIHQgkBhB6xhI8FKrqGhoGqAb32swn4YvkqD30rqLFQxIACi1hvO4PTYYSoGH+dKrKSQp6k9DY22/Zw/w/PrUkBE1AFbCzCLCOk2HtOF85QXwathBIVZ3kTJ7/ALOB/Irh+quoGwgmDG0Tce71kYrYR1LhVL6MQI8u3l+GHtHfAMknL13O8zv54ZZMZFCldMTC/EmIi8YmMnJJm8Y2jH4D/QT1YbSpJwnw2mRTTsB09WDsdJkDADR8ZWzsV6qmTzahqkAECwM7j8Z64H85RFB06pIQKGA07kQ1oAIYwdQ7QDdTjR11gpQsygQ0X7gDyibe3pd7NGm+XRGJ0AzCjmtaAO5Jn+046DArXBnVE9mABnfpse098K5HPQCbAq8RF1gAkgwY7E98eUqhdStNTEIsiCx+qtuxK30nefOb18qtNiQLEwwKtMjRA2MAw3TrM9zpFZalnwisLAA3sCxPKCAYj64PqG2IM0pA1MSTA0KI8hYezCmfqLU8QgSAVAAEaiBusWvzW7DvGElpWK6WOogARpAY+iCbzYzED44pRFZt1eH1KomoRTRSeTWuoDuZOkC46zfG1w11ogCnTIkRFixJ2OokdC3lGFfk7RplKlxX1rzMYFli29gG2M3nVPa3CqJ1hwHqyRoQtMDlDzzSRJK9R3tEoDovDSTTUnthpjgOTGlFt0wYPOMmyjP4lTJiIOPcGrtfExlJJs3jJpGHlqWlFHYYp46hipIBAm/YyN9uhxbJtNNfUMUq5CnUMuisYi4/fli4omTKinl4JJS0mQb23IjthpOH5cAFtJ1EKDZrsYUbGxMjFKXBaMnkUz0IEDvHrO/fDI4BTIhVCXU8pZTKklLqehJtjQzDDgtEEEKoKzpI0iO8Wthap8nQ51FUJ7kk9TG0dMMN8nqYBlREPMvU+v6fXrf1TaMCpZSgSgU3OhlAeoPR1eHAIPXXb1zgBOuAFX5Ook1BTpKVnSSxgSSNz5RtuThqv8mMvUio1MM2ne5sR0vHXfscDWhl1XTrAA0mfEEgoTUUiViRqnaIi2DpwtaksrO3MrGKo3XUYjRb07geURgBu+CuX+SFBVKqmkHdVke/DNPgKIFC20CF2sLdY8gb9sWp8HI2LARHpz9fWbwD931YM/CmcsWckNT0FQIHWWsd7x+7Bm3QxRpQADfEOXGFEy7qY8ctEWKjpvZe/qtNoFsM5zMaF8zYL1JxccJz0Jc6AVKeptINwJP5TiY0OGZPQsn0mucTG/YhwR3pnw9OsAg7QIxKWcBO+OaZr+JipA8NjYdRhOj/ABVRST4L3+8P0xzRwpcHVLEjydpysb9TjUpG1scVy/8AG9FH+mc/3r/640KP8faMQ2Vq+yov6DFduXBHcjydlTFmIAvjkq/zA5YD/TVv8kxWt/MBl2//AD1v8kxLhOskK4t5s62lJSByj3DB1pAbAY5Gv8wWVAH/AMav70/XDD/zCZYBT82r833k/XDUJbozk1sdXC4T4pTGkEprAN7kQPZjnGT/AI/UKjhFy1WSCbukWBY7T0BwDL/zCUKrrTTK1dTsFGp0AliAJgExJ7YuMZp2iGdJGepIhYQqj/Int3nFeFZZqjeLUEfZX7I/XvjO4ZkDUcaiIBkKNgY388fVogAgY728qMy2JiYmI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sp>
        <p:nvSpPr>
          <p:cNvPr id="10251" name="AutoShape 16" descr="data:image/jpeg;base64,/9j/4AAQSkZJRgABAQAAAQABAAD/2wCEAAkGBhQSERQUExQWFRUVGB0ZGRgXFxcfHBscHR4YHxUbGBkXHSYeHx4kHBsWHy8gJScpLCwsGh8yNTAqNyYsLCkBCQoKDgwOGg8PGikkHyQsLCwsLDQpNiwsKiwpLCwpLCwtLCw0LCwsLCksLCkpLCk0LCwsLCksLCwsKSwsKSwsKv/AABEIAK4AZgMBIgACEQEDEQH/xAAbAAACAwEBAQAAAAAAAAAAAAADBAACBQcBBv/EAEAQAAIBAgQEAgUKBQMEAwAAAAECEQMhAAQSMQUiQVETYTJxgZGhBhQjQlJiscHR8AcIM4KSNOHxFXKy0iRDRP/EABkBAAMBAQEAAAAAAAAAAAAAAAABAgMEBf/EACkRAAICAAUDAwQDAAAAAAAAAAABAhEDITFBURIT8GGRoXGB0eEiUmL/2gAMAwEAAhEDEQA/AGs3USnSSoykgwCRFp6memCZvRTQu3oqP3Hng2ZpqcvSVo0tpBk9xjHzKN82qU6n/wBKlZ+0fqH/ABI9/ljyUe5HDU0vqPHOItEVijBN9hMHYx2w1Rr0+UlGCtEEpa8R3+OM7iy6eHAfcS/+ONLI6lSmS48MKCRAuNNrztPlihPDio36tew387oLUNNgdQEwEJt3sNsOUqVF01IVI7gbRvbefKJxm5dwOIOe1Bf/ACOLZSsBm8yyiE8NdXbX+unAS4Ksr0THMuKDJrUqUE82wtvvgqig2mCnNttf1Tv7MfOZWDlcirf02fn7EkMUB8i0Y+oqOhC6hswI8iNo+Pvw6TFiQWG6t7/DoW8GhLAtTld+ZZH/AHdv+MEXK0iuoRG8iPfO2M/I1Ac1nCRNqYuPuHCuTqHJ6Nzl6gUyb+EzdD9w/DBSH27yTzy+9q/OTfo5SkRYL6xBwLNcMQxYYrla608urATpWwA3J9ECNyTHvxlcKfTVrUuaGiqusEEzAqwD01fDA0QsNtSa2HqnDaYHor7YxMTNoSBb3YmMyUVyQ+iWfsjGM3F9RCmmskMWVleVK6OUiD9v0togjfG/kaf0ajywnnchRpI1Qp6ANwxBg6QbztZd9gPLDj6hK9jNq59fENI0UYLUVABc86g6gumwE3vi9IJ4y0Tlhr0CrylYA1hfKSDfbGjkskqGq0QbatLFtUKNJgiZi0RePPA+HGnUrUqwVw1ekQh1AjQOeCo9E9fZGNVRHXJbiq8SpFTXNEk2DFWBcAlgZCtNgrNHYH1Y0HzNNKZ00ppEqsoywdZQKReTJcX8jgnC+HoU5DVC0WZQrMD6DNJ9pnfF6XCKL5ZY1U6ZK1vSHKZFQbyAAQDGwiMOkQ5y5EVzVJYy5okLyjSSCBr16bTMcjXG1jipqKakKtRmpuwClp9ELqaJ+8BJ6nDHzOlXX50viSdJXTp1L4ZcWH9zhgbEYsmWQKtdTVU1HkGFn6Yoo5SI0k6DfbBSH1y5E8tm8uTVg1NVSmKhvdlEg6Z+ssEEdJHfD5NORlzLSk6WMykxvHw8sKZjgtIMtGKhIAKEAcsWYhus6oad9RGGqXDVarrBIqUmIYwIOtVOmbWClCPZPXBSBzk9WVFSn83pVlZxSXSQIub6Vkbm5/A4P83p164dXqBqIZbKuk3KuNRF7gjfAcnwgVMutNK001hRydabiZvvK6enXGhluEqlapVJvUWGCrpBMzraCZfpMCR3wNIaxJJ+b6gK47D9+zHuL1/L9/v8sTGJdCmWzQSirNMExYeR/TBqmeTWUgzpB2tBn9DgWVyq1aCBpjf2if1xc8NGoNqYsFCyYvGqJt94z3wka/wrPUtTzNNaXiCFSNfKsWgXgDtg1KtRUqV0BqgLAhRzAXYyBtscZlfOUaaig1QryhJiTEQL6SLjHlE5dVFRarBQrsNrKxCtAiQAzzA7nGisisPdmnSr5dbrC+JMnS8t9Y9J6zPtxXMeEqFKYQqdGpSYXS0QZm/KsAA9B0tjKoV6P0QWt6Fxyi+oab33/M+zB6fgKBFYSpQLPQ09Y5riZ1tO3SMO2Jxwtn5f4NEaQCfowjs8nVuWMDr6TdT36YLRy6GjSRwojSVUMYlIKBTMmIHuxn8QVCVR6yKRDXGkTM76om0bzub4JU8OoFU1UIFxpNxC2KkE3BlpPTDtkdMOTRK0y4fUshSAdQ2JE9Y3A9owL5rTBq839Q8xDGZ0hf7TpVRbthOjTpsKX0qsyrJI+ujX9UErPsOF6/DgwqNqSWfUCTYLrVr235fVgzGowe/lmnw7JU6c+HbUZiTHTYdJgH1yeuHasGB37YxMvwxvEp1eTSqqN9/TuCFH2rdDfaxxKHDGWpSY6AFZyTPRmdrCN7rcHuDOFbK7cf7eZjfEMveeh7W7/liYPn+kYmJbzFHQyeG1QlBWYwDHvPTBn4jTuCYiRsdwCSNu2K0MurUFBGwBF+onFW4ehIkEzc3PUQT7vyxmaroetjH/AFGmBOqwibN9YAr06gjB0z1KDJEFdRMGNJ2JO0GD7vLCWa4SrA73KkiTfSIHwAw5S4dTgkT6Gj0j6ImB8T78aIhrD9QLiWYU/CggaRF5B+kMEdBAHf8AClUy1RwKJ0KQklZ1GPT6AEj4YfyvC1UowkaZgTbmv+x+mMXibU6BKlX0lVOoEQB4kwbWvzSZmIxSsmsPlmiKcmnK0SAvOx0iDuoUGd2MzPvnAPChRFGjrBh4CgKDbpcmOnXywuuey5DguygaO2yhSDt35e/Lh2hkkqeI6OSKoBm1iDKkWsVN/X6sPMXTDnzL9nmXyVJ2INFAigBSYv6Ww6AT7ZOCVuGZckA008re6MEqcLBOqYGkpEAiPw3E+vCTcOGun0sojTbkk37zNxhW0ChB7/BoUMslMBUGlSZgbT+4NvzwZKam4M20naPdhJODjl5jygC/X0om/wB6R2iOuPOGcK06eb+mWBsbz/dG+C2HRCtfgtVFhBkeY7COlsTB82kQBiYzlqOKyMyjU+gADaSywDBMHvbCrVqxuK1ICQByNeYjr1PTfD/DUHhLMbdcMmiv2R7sJMp1vZktmKoaPGpgqBqGhokkyY38onp0wxQq1tDaalEMWENDmIMONJm8wJ2E9cPZhFggQpaROkG/e+973xKGUaf6ix2NMd1O8z0N/MdsaIh9PqL5bO1xId6DWMRqH/aTa43/AFxKGczG05dttnIkkDyt3+GL1HAOkukiFvS3JmIg+YPkPXij1CxBXwYADAsrd2vY2sBHtw7DoXDLNnq8aWSjqBAJ1zbqStvxxR87XExRpRNofa5uR1tEx/xSuCQWJy+oXJh4i0956bYhy7alnwZBAPpzJkgAEb3n24LDo+o5Sz9YhpogQYADjz1XO49mKrm6xJnL+jP11N4kATHkPb5YAuWdj/TpEGZPiNuCQQYBvBOGsrQckq6KFMzpqMe0bgdsOyXFLd+xSjxOtecq29oen8ZbDWVrvUmaTUoI9IqdXcjSTt54lTIIDMGfWe5P5nFctQUNIntvboNvZ+OE3sNRWqfwWznS/uxMeZuxnptiYzZS0MyllyaShWKnuAD+OPKmSqm4qspiPRUwYgNfr17Xw3l2sfWcK1qNfWdNQAE7FZjyH6+2+EhsQzL5mQQr2N1PhQRJm4va3rjB6NTNlTIe/ZaP46h6/hhqmlU6NVQEg82kEAjoI7zF8VpZhkZUeuNUiQZvIUAC1zqk+3FWCimtRernqilVYENYgN4MmZgnnnsPZi9HiLBiSw9GLhN79Ncn1dYMb4dXMMQs1kMEn6s7ACx25pPlIGBg8pl6JMEk/R91vcH6of34r7B0f6Qqc62sqQoN7MgnyEB9usf7Yu+bJiQu6kQjXMiZhjeJHrjDz6SKtqWoGEBCdhYki/NOBPlZN6dAn6phdxp39gb4QO5aEoPle4Nc1UWQtO24inU6x19/ni3/AFmp0W+xlKwG/Q6P2cHyuZYBguiFSVA0xq+sLMLarYberU0tCgkEabbiFkxq7luo2GHYnB8r3FaeeeoAyoDBAIJI3A+0vfUPYO+D5bxNcGmAOpDAx7MWbNVAKf0UzZo+rcAx3tJxoYBNOKEs2k4mKcR6YmM3qUtDOyDWnuScOG4ECT5YV4Pekp8sPBAcJDZ8O/EXp1nAUEAyB3Une58je24262r/AChrsQVprTWY52EAzYMFJbb1fnjM4gEevVuVIOm5swLEPBOzXsPLB822pfDReRjctba/LPNPT88bpGLZOKZ/NrXK0xaARChg5gSbmwJmwiB78FofKSrEsbaNQGlZJkyLAdj33GGWdV56QZmB3O3UEBj06WjbA/GJGnSt4jpC2gQAQbrvvhkhG+UTkam0yfR6gncAxsdyfVbFBxuoroKiqQTuEUILTdyD0P8AuBgNGiVIOlSsGwMTIubL548qFtLKVEk7yem23W/T8LAA1c1xZUg+EoQrdgEvzFdOkDUZhD2vjRT5Qp9GqEkHeBOkdJAAN79tjj4zKO6srVCeXlBsSPsmN4F/hjeoHWwLEegdTNtpFwTtPxsfLA0CZ9vk31IG3m/7GDhgcJcPpnQLzPs7bDDuiMQWK5tce4rnENoxMZPU1joZPBB9Anqw/GEuAf6an6sOFowCZz/iWSjNsmyw1QxBJF5ibSYj3YfpcyEPDEGZjaJEaouJBEdfK2CfKDL6aiV5gaWpv90EnS/qBJJwnQB5l2Mt79WtRMRBBibDlONzE9NU6tDK7MFkqsBR+pj99MSo1NGGqmq7RqKAnpsWIa1+nTFauQWqVYVNBI0mxMQdjouD+nljMzeRKVvD5dRMa5MPPUTJ7CN8UhG/VoUgA9nG8LA1CAYW5HXc7Eb4yqGcL69PIVAIHQgkBhB6xhI8FKrqGhoGqAb32swn4YvkqD30rqLFQxIACi1hvO4PTYYSoGH+dKrKSQp6k9DY22/Zw/w/PrUkBE1AFbCzCLCOk2HtOF85QXwathBIVZ3kTJ7/ALOB/Irh+quoGwgmDG0Tce71kYrYR1LhVL6MQI8u3l+GHtHfAMknL13O8zv54ZZMZFCldMTC/EmIi8YmMnJJm8Y2jH4D/QT1YbSpJwnw2mRTTsB09WDsdJkDADR8ZWzsV6qmTzahqkAECwM7j8Z64H85RFB06pIQKGA07kQ1oAIYwdQ7QDdTjR11gpQsygQ0X7gDyibe3pd7NGm+XRGJ0AzCjmtaAO5Jn+046DArXBnVE9mABnfpse098K5HPQCbAq8RF1gAkgwY7E98eUqhdStNTEIsiCx+qtuxK30nefOb18qtNiQLEwwKtMjRA2MAw3TrM9zpFZalnwisLAA3sCxPKCAYj64PqG2IM0pA1MSTA0KI8hYezCmfqLU8QgSAVAAEaiBusWvzW7DvGElpWK6WOogARpAY+iCbzYzED44pRFZt1eH1KomoRTRSeTWuoDuZOkC46zfG1w11ogCnTIkRFixJ2OokdC3lGFfk7RplKlxX1rzMYFli29gG2M3nVPa3CqJ1hwHqyRoQtMDlDzzSRJK9R3tEoDovDSTTUnthpjgOTGlFt0wYPOMmyjP4lTJiIOPcGrtfExlJJs3jJpGHlqWlFHYYp46hipIBAm/YyN9uhxbJtNNfUMUq5CnUMuisYi4/fli4omTKinl4JJS0mQb23IjthpOH5cAFtJ1EKDZrsYUbGxMjFKXBaMnkUz0IEDvHrO/fDI4BTIhVCXU8pZTKklLqehJtjQzDDgtEEEKoKzpI0iO8Wthap8nQ51FUJ7kk9TG0dMMN8nqYBlREPMvU+v6fXrf1TaMCpZSgSgU3OhlAeoPR1eHAIPXXb1zgBOuAFX5Ook1BTpKVnSSxgSSNz5RtuThqv8mMvUio1MM2ne5sR0vHXfscDWhl1XTrAA0mfEEgoTUUiViRqnaIi2DpwtaksrO3MrGKo3XUYjRb07geURgBu+CuX+SFBVKqmkHdVke/DNPgKIFC20CF2sLdY8gb9sWp8HI2LARHpz9fWbwD931YM/CmcsWckNT0FQIHWWsd7x+7Bm3QxRpQADfEOXGFEy7qY8ctEWKjpvZe/qtNoFsM5zMaF8zYL1JxccJz0Jc6AVKeptINwJP5TiY0OGZPQsn0mucTG/YhwR3pnw9OsAg7QIxKWcBO+OaZr+JipA8NjYdRhOj/ABVRST4L3+8P0xzRwpcHVLEjydpysb9TjUpG1scVy/8AG9FH+mc/3r/640KP8faMQ2Vq+yov6DFduXBHcjydlTFmIAvjkq/zA5YD/TVv8kxWt/MBl2//AD1v8kxLhOskK4t5s62lJSByj3DB1pAbAY5Gv8wWVAH/AMav70/XDD/zCZYBT82r833k/XDUJbozk1sdXC4T4pTGkEprAN7kQPZjnGT/AI/UKjhFy1WSCbukWBY7T0BwDL/zCUKrrTTK1dTsFGp0AliAJgExJ7YuMZp2iGdJGepIhYQqj/Int3nFeFZZqjeLUEfZX7I/XvjO4ZkDUcaiIBkKNgY388fVogAgY728qMy2JiYmI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p>
        </p:txBody>
      </p:sp>
      <p:pic>
        <p:nvPicPr>
          <p:cNvPr id="10252" name="Picture 17"/>
          <p:cNvPicPr>
            <a:picLocks noChangeAspect="1" noChangeArrowheads="1"/>
          </p:cNvPicPr>
          <p:nvPr/>
        </p:nvPicPr>
        <p:blipFill>
          <a:blip r:embed="rId2" cstate="print"/>
          <a:srcRect l="33099" t="9029" r="14503" b="53471"/>
          <a:stretch>
            <a:fillRect/>
          </a:stretch>
        </p:blipFill>
        <p:spPr bwMode="auto">
          <a:xfrm>
            <a:off x="53975" y="357188"/>
            <a:ext cx="7275513" cy="2928937"/>
          </a:xfrm>
          <a:prstGeom prst="rect">
            <a:avLst/>
          </a:prstGeom>
          <a:noFill/>
          <a:ln w="9525">
            <a:noFill/>
            <a:miter lim="800000"/>
            <a:headEnd/>
            <a:tailEnd/>
          </a:ln>
        </p:spPr>
      </p:pic>
      <p:pic>
        <p:nvPicPr>
          <p:cNvPr id="10253" name="Picture 19" descr="http://t3.gstatic.com/images?q=tbn:ANd9GcSg3P3Mz0ABmfroblqOfJ1HKT5HNTJYVGjKy0lRALtkf8tpqXZA"/>
          <p:cNvPicPr>
            <a:picLocks noChangeAspect="1" noChangeArrowheads="1"/>
          </p:cNvPicPr>
          <p:nvPr/>
        </p:nvPicPr>
        <p:blipFill>
          <a:blip r:embed="rId3" cstate="print"/>
          <a:srcRect/>
          <a:stretch>
            <a:fillRect/>
          </a:stretch>
        </p:blipFill>
        <p:spPr bwMode="auto">
          <a:xfrm>
            <a:off x="7308850" y="357188"/>
            <a:ext cx="1779588" cy="292893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tângulo 2"/>
          <p:cNvSpPr>
            <a:spLocks noChangeArrowheads="1"/>
          </p:cNvSpPr>
          <p:nvPr/>
        </p:nvSpPr>
        <p:spPr bwMode="auto">
          <a:xfrm>
            <a:off x="1423988" y="6523038"/>
            <a:ext cx="7643812" cy="246062"/>
          </a:xfrm>
          <a:prstGeom prst="rect">
            <a:avLst/>
          </a:prstGeom>
          <a:noFill/>
          <a:ln w="9525">
            <a:noFill/>
            <a:miter lim="800000"/>
            <a:headEnd/>
            <a:tailEnd/>
          </a:ln>
        </p:spPr>
        <p:txBody>
          <a:bodyPr>
            <a:spAutoFit/>
          </a:bodyPr>
          <a:lstStyle/>
          <a:p>
            <a:pPr algn="r"/>
            <a:r>
              <a:rPr lang="pt-BR" sz="1000">
                <a:latin typeface="Times New Roman" pitchFamily="18" charset="0"/>
                <a:cs typeface="Times New Roman" pitchFamily="18" charset="0"/>
              </a:rPr>
              <a:t>http://translate.google.com.br/translate?hl=pt-BR&amp;sl=en&amp;tl=pt&amp;u=http%3A%2F%2Fen.wikipedia.org%2Fwiki%2FGiovanni_Battista_Morgagni</a:t>
            </a:r>
          </a:p>
        </p:txBody>
      </p:sp>
      <p:sp>
        <p:nvSpPr>
          <p:cNvPr id="7172" name="Retângulo 3"/>
          <p:cNvSpPr>
            <a:spLocks noChangeArrowheads="1"/>
          </p:cNvSpPr>
          <p:nvPr/>
        </p:nvSpPr>
        <p:spPr bwMode="auto">
          <a:xfrm>
            <a:off x="3495675" y="1601788"/>
            <a:ext cx="5400675" cy="3476625"/>
          </a:xfrm>
          <a:prstGeom prst="rect">
            <a:avLst/>
          </a:prstGeom>
          <a:noFill/>
          <a:ln w="9525">
            <a:noFill/>
            <a:miter lim="800000"/>
            <a:headEnd/>
            <a:tailEnd/>
          </a:ln>
        </p:spPr>
        <p:txBody>
          <a:bodyPr>
            <a:spAutoFit/>
          </a:bodyPr>
          <a:lstStyle/>
          <a:p>
            <a:pPr algn="just"/>
            <a:r>
              <a:rPr lang="pt-BR" sz="2000" b="1" dirty="0">
                <a:latin typeface="Times New Roman" pitchFamily="18" charset="0"/>
                <a:cs typeface="Times New Roman" pitchFamily="18" charset="0"/>
              </a:rPr>
              <a:t>Giovanni </a:t>
            </a:r>
            <a:r>
              <a:rPr lang="pt-BR" sz="2000" b="1" dirty="0" err="1">
                <a:latin typeface="Times New Roman" pitchFamily="18" charset="0"/>
                <a:cs typeface="Times New Roman" pitchFamily="18" charset="0"/>
              </a:rPr>
              <a:t>Battista</a:t>
            </a:r>
            <a:r>
              <a:rPr lang="pt-BR" sz="2000" b="1" dirty="0">
                <a:latin typeface="Times New Roman" pitchFamily="18" charset="0"/>
                <a:cs typeface="Times New Roman" pitchFamily="18" charset="0"/>
              </a:rPr>
              <a:t> </a:t>
            </a:r>
            <a:r>
              <a:rPr lang="pt-BR" sz="2000" b="1" dirty="0" err="1">
                <a:latin typeface="Times New Roman" pitchFamily="18" charset="0"/>
                <a:cs typeface="Times New Roman" pitchFamily="18" charset="0"/>
              </a:rPr>
              <a:t>Morgagni</a:t>
            </a:r>
            <a:r>
              <a:rPr lang="pt-BR" sz="2000" b="1" dirty="0">
                <a:latin typeface="Times New Roman" pitchFamily="18" charset="0"/>
                <a:cs typeface="Times New Roman" pitchFamily="18" charset="0"/>
              </a:rPr>
              <a:t> </a:t>
            </a:r>
            <a:r>
              <a:rPr lang="pt-BR" b="1" dirty="0">
                <a:latin typeface="Times New Roman" pitchFamily="18" charset="0"/>
                <a:cs typeface="Times New Roman" pitchFamily="18" charset="0"/>
              </a:rPr>
              <a:t>(25/02/1682 - 06/12/1771)</a:t>
            </a:r>
            <a:r>
              <a:rPr lang="pt-BR" sz="1600" b="1" dirty="0">
                <a:latin typeface="Times New Roman" pitchFamily="18" charset="0"/>
                <a:cs typeface="Times New Roman" pitchFamily="18" charset="0"/>
              </a:rPr>
              <a:t> </a:t>
            </a:r>
            <a:r>
              <a:rPr lang="pt-BR" sz="2000" b="1" dirty="0">
                <a:latin typeface="Times New Roman" pitchFamily="18" charset="0"/>
                <a:cs typeface="Times New Roman" pitchFamily="18" charset="0"/>
              </a:rPr>
              <a:t>anatomista italiano,  pai da moderna anatomia patológica</a:t>
            </a:r>
          </a:p>
          <a:p>
            <a:pPr algn="just"/>
            <a:r>
              <a:rPr lang="pt-BR" sz="2000" b="1" dirty="0">
                <a:latin typeface="Times New Roman" pitchFamily="18" charset="0"/>
                <a:cs typeface="Times New Roman" pitchFamily="18" charset="0"/>
              </a:rPr>
              <a:t>Foi o primeiro a entender e demonstrar a absoluta necessidade de basear o diagnóstico, prognóstico e tratamento em um conhecimento exato e abrangente das condições anatômicas. Ele não fez nenhuma tentativa para exaltar a anatomia patológica como uma ciência desconectada da medicina clínica e afastada da experiência prática com o bisturi</a:t>
            </a:r>
          </a:p>
        </p:txBody>
      </p:sp>
      <p:pic>
        <p:nvPicPr>
          <p:cNvPr id="7" name="Imagem 6" descr="http://upload.wikimedia.org/wikipedia/commons/thumb/1/13/Giambattista_morgagni.gif/150px-Giambattista_morgagni.gif">
            <a:hlinkClick r:id="rId2"/>
          </p:cNvPr>
          <p:cNvPicPr>
            <a:picLocks noChangeAspect="1" noChangeArrowheads="1"/>
          </p:cNvPicPr>
          <p:nvPr/>
        </p:nvPicPr>
        <p:blipFill>
          <a:blip r:embed="rId3" cstate="print"/>
          <a:srcRect/>
          <a:stretch>
            <a:fillRect/>
          </a:stretch>
        </p:blipFill>
        <p:spPr bwMode="auto">
          <a:xfrm>
            <a:off x="214313" y="1211263"/>
            <a:ext cx="3240087" cy="428307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blinds(horizontal)">
                                      <p:cBhvr>
                                        <p:cTn id="14" dur="500"/>
                                        <p:tgtEl>
                                          <p:spTgt spid="7172"/>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9" name="Picture 5" descr="a34"/>
          <p:cNvPicPr>
            <a:picLocks noChangeAspect="1" noChangeArrowheads="1"/>
          </p:cNvPicPr>
          <p:nvPr/>
        </p:nvPicPr>
        <p:blipFill>
          <a:blip r:embed="rId2" cstate="print">
            <a:lum bright="30000" contrast="-18000"/>
          </a:blip>
          <a:srcRect l="26448" t="6538" r="23346" b="5598"/>
          <a:stretch>
            <a:fillRect/>
          </a:stretch>
        </p:blipFill>
        <p:spPr bwMode="auto">
          <a:xfrm>
            <a:off x="2051050" y="0"/>
            <a:ext cx="5138738" cy="6858000"/>
          </a:xfrm>
          <a:prstGeom prst="rect">
            <a:avLst/>
          </a:prstGeom>
          <a:noFill/>
        </p:spPr>
      </p:pic>
      <p:sp>
        <p:nvSpPr>
          <p:cNvPr id="108548" name="Text Box 4"/>
          <p:cNvSpPr txBox="1">
            <a:spLocks noChangeArrowheads="1"/>
          </p:cNvSpPr>
          <p:nvPr/>
        </p:nvSpPr>
        <p:spPr bwMode="auto">
          <a:xfrm>
            <a:off x="684213" y="1125538"/>
            <a:ext cx="7777162" cy="5267325"/>
          </a:xfrm>
          <a:prstGeom prst="rect">
            <a:avLst/>
          </a:prstGeom>
          <a:noFill/>
          <a:ln w="9525">
            <a:noFill/>
            <a:miter lim="800000"/>
            <a:headEnd/>
            <a:tailEnd/>
          </a:ln>
          <a:effectLst/>
        </p:spPr>
        <p:txBody>
          <a:bodyPr>
            <a:spAutoFit/>
          </a:bodyPr>
          <a:lstStyle/>
          <a:p>
            <a:pPr marL="274638" indent="-274638" algn="just">
              <a:lnSpc>
                <a:spcPct val="160000"/>
              </a:lnSpc>
              <a:spcBef>
                <a:spcPct val="50000"/>
              </a:spcBef>
            </a:pPr>
            <a:r>
              <a:rPr lang="pt-BR" sz="2400" b="1" dirty="0">
                <a:solidFill>
                  <a:schemeClr val="tx2"/>
                </a:solidFill>
              </a:rPr>
              <a:t>Subsídios para a descoberto da circulação do sangue</a:t>
            </a:r>
          </a:p>
          <a:p>
            <a:pPr marL="274638" indent="-274638">
              <a:lnSpc>
                <a:spcPct val="160000"/>
              </a:lnSpc>
            </a:pPr>
            <a:endParaRPr lang="pt-BR" dirty="0"/>
          </a:p>
          <a:p>
            <a:pPr marL="274638" indent="-274638">
              <a:lnSpc>
                <a:spcPct val="160000"/>
              </a:lnSpc>
              <a:buClr>
                <a:srgbClr val="CC6600"/>
              </a:buClr>
              <a:buSzPct val="75000"/>
              <a:buFont typeface="Wingdings" pitchFamily="2" charset="2"/>
              <a:buChar char="v"/>
            </a:pPr>
            <a:r>
              <a:rPr lang="pt-BR" dirty="0"/>
              <a:t> </a:t>
            </a:r>
            <a:r>
              <a:rPr lang="pt-BR" sz="2000" dirty="0"/>
              <a:t>Andrea </a:t>
            </a:r>
            <a:r>
              <a:rPr lang="pt-BR" sz="2000" dirty="0" err="1"/>
              <a:t>Cesalpino</a:t>
            </a:r>
            <a:r>
              <a:rPr lang="pt-BR" sz="2000" dirty="0"/>
              <a:t>  (1519 – 1603) - Pisa</a:t>
            </a:r>
          </a:p>
          <a:p>
            <a:pPr marL="274638" indent="-274638" algn="just">
              <a:lnSpc>
                <a:spcPct val="30000"/>
              </a:lnSpc>
            </a:pPr>
            <a:endParaRPr lang="pt-BR" sz="2000" b="1" dirty="0">
              <a:solidFill>
                <a:srgbClr val="CC6600"/>
              </a:solidFill>
            </a:endParaRPr>
          </a:p>
          <a:p>
            <a:pPr marL="274638" indent="-274638" algn="just">
              <a:lnSpc>
                <a:spcPct val="130000"/>
              </a:lnSpc>
            </a:pPr>
            <a:r>
              <a:rPr lang="pt-BR" sz="2000" dirty="0"/>
              <a:t>	Admitia que um único principio vital  governava as funções do corpo – a anima – que se sediava no coração e. sob a forma de calor, era distribuída para todo o corpo</a:t>
            </a:r>
          </a:p>
          <a:p>
            <a:pPr marL="274638" indent="-274638" algn="just">
              <a:lnSpc>
                <a:spcPct val="130000"/>
              </a:lnSpc>
            </a:pPr>
            <a:r>
              <a:rPr lang="pt-BR" sz="2000" dirty="0"/>
              <a:t> QUEST MEDIC (1593):  “certas membranas nas aberturas dos vasos impedem o sangue de voltar, de modo </a:t>
            </a:r>
            <a:r>
              <a:rPr lang="pt-BR" sz="2000" dirty="0" err="1"/>
              <a:t>queo</a:t>
            </a:r>
            <a:r>
              <a:rPr lang="pt-BR" sz="2000" dirty="0"/>
              <a:t> o movimento é constante a partir da veia cava através o coração e os pulmões em direção à aorta”</a:t>
            </a:r>
          </a:p>
          <a:p>
            <a:pPr marL="274638" indent="-274638" algn="just">
              <a:lnSpc>
                <a:spcPct val="130000"/>
              </a:lnSpc>
            </a:pPr>
            <a:r>
              <a:rPr lang="pt-BR" sz="2000" dirty="0"/>
              <a:t> O primeiro a usar o termo “circulação”</a:t>
            </a:r>
          </a:p>
          <a:p>
            <a:pPr marL="274638" indent="-274638" algn="just">
              <a:lnSpc>
                <a:spcPct val="130000"/>
              </a:lnSpc>
            </a:pPr>
            <a:r>
              <a:rPr lang="pt-BR" sz="2000" dirty="0"/>
              <a:t> O primeiro a aplicar o método de verificação do sentido da corrente sanguíneo usado até hoje</a:t>
            </a:r>
          </a:p>
        </p:txBody>
      </p:sp>
      <p:sp>
        <p:nvSpPr>
          <p:cNvPr id="108550" name="WordArt 6"/>
          <p:cNvSpPr>
            <a:spLocks noChangeArrowheads="1" noChangeShapeType="1" noTextEdit="1"/>
          </p:cNvSpPr>
          <p:nvPr/>
        </p:nvSpPr>
        <p:spPr bwMode="auto">
          <a:xfrm>
            <a:off x="2149475" y="146050"/>
            <a:ext cx="4787900" cy="363538"/>
          </a:xfrm>
          <a:prstGeom prst="rect">
            <a:avLst/>
          </a:prstGeom>
        </p:spPr>
        <p:txBody>
          <a:bodyPr wrap="none" fromWordArt="1">
            <a:prstTxWarp prst="textPlain">
              <a:avLst>
                <a:gd name="adj" fmla="val 50000"/>
              </a:avLst>
            </a:prstTxWarp>
          </a:bodyPr>
          <a:lstStyle/>
          <a:p>
            <a:pPr algn="ctr"/>
            <a:r>
              <a:rPr lang="pt-BR" sz="3600" b="1" kern="10" dirty="0">
                <a:ln w="9525">
                  <a:solidFill>
                    <a:srgbClr val="006666"/>
                  </a:solidFill>
                  <a:round/>
                  <a:headEnd/>
                  <a:tailEnd/>
                </a:ln>
                <a:solidFill>
                  <a:schemeClr val="accent1">
                    <a:lumMod val="50000"/>
                  </a:schemeClr>
                </a:solidFill>
                <a:latin typeface="Times New Roman"/>
                <a:cs typeface="Times New Roman"/>
              </a:rPr>
              <a:t>MEDICINA RENASCENTISTA </a:t>
            </a: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fracastoro"/>
          <p:cNvPicPr>
            <a:picLocks noChangeAspect="1" noChangeArrowheads="1"/>
          </p:cNvPicPr>
          <p:nvPr/>
        </p:nvPicPr>
        <p:blipFill>
          <a:blip r:embed="rId2" cstate="print">
            <a:lum bright="30000" contrast="-20000"/>
          </a:blip>
          <a:srcRect/>
          <a:stretch>
            <a:fillRect/>
          </a:stretch>
        </p:blipFill>
        <p:spPr bwMode="auto">
          <a:xfrm>
            <a:off x="1547813" y="0"/>
            <a:ext cx="5813425" cy="6858000"/>
          </a:xfrm>
          <a:prstGeom prst="rect">
            <a:avLst/>
          </a:prstGeom>
          <a:noFill/>
          <a:ln w="9525">
            <a:noFill/>
            <a:miter lim="800000"/>
            <a:headEnd/>
            <a:tailEnd/>
          </a:ln>
        </p:spPr>
      </p:pic>
      <p:sp>
        <p:nvSpPr>
          <p:cNvPr id="102407" name="Text Box 7"/>
          <p:cNvSpPr txBox="1">
            <a:spLocks noChangeArrowheads="1"/>
          </p:cNvSpPr>
          <p:nvPr/>
        </p:nvSpPr>
        <p:spPr bwMode="auto">
          <a:xfrm>
            <a:off x="365125" y="1193800"/>
            <a:ext cx="8383588" cy="4468813"/>
          </a:xfrm>
          <a:prstGeom prst="rect">
            <a:avLst/>
          </a:prstGeom>
          <a:noFill/>
          <a:ln w="9525">
            <a:noFill/>
            <a:miter lim="800000"/>
            <a:headEnd/>
            <a:tailEnd/>
          </a:ln>
          <a:effectLst/>
        </p:spPr>
        <p:txBody>
          <a:bodyPr>
            <a:spAutoFit/>
          </a:bodyPr>
          <a:lstStyle/>
          <a:p>
            <a:pPr marL="274638" indent="-274638" algn="just">
              <a:lnSpc>
                <a:spcPct val="90000"/>
              </a:lnSpc>
              <a:spcBef>
                <a:spcPct val="50000"/>
              </a:spcBef>
            </a:pPr>
            <a:r>
              <a:rPr lang="pt-BR" sz="2400" b="1" dirty="0" err="1" smtClean="0">
                <a:solidFill>
                  <a:schemeClr val="tx2"/>
                </a:solidFill>
              </a:rPr>
              <a:t>Girolamo</a:t>
            </a:r>
            <a:r>
              <a:rPr lang="pt-BR" sz="2400" b="1" dirty="0" smtClean="0">
                <a:solidFill>
                  <a:schemeClr val="tx2"/>
                </a:solidFill>
              </a:rPr>
              <a:t> </a:t>
            </a:r>
            <a:r>
              <a:rPr lang="pt-BR" sz="2400" b="1" dirty="0" err="1" smtClean="0">
                <a:solidFill>
                  <a:schemeClr val="tx2"/>
                </a:solidFill>
              </a:rPr>
              <a:t>Fracastoro</a:t>
            </a:r>
            <a:r>
              <a:rPr lang="pt-BR" sz="2400" b="1" dirty="0" smtClean="0">
                <a:solidFill>
                  <a:schemeClr val="tx2"/>
                </a:solidFill>
              </a:rPr>
              <a:t>-(</a:t>
            </a:r>
            <a:r>
              <a:rPr lang="pt-BR" sz="2400" b="1" dirty="0" err="1" smtClean="0">
                <a:solidFill>
                  <a:schemeClr val="tx2"/>
                </a:solidFill>
              </a:rPr>
              <a:t>fracastorius</a:t>
            </a:r>
            <a:r>
              <a:rPr lang="pt-BR" sz="2400" b="1" dirty="0" smtClean="0">
                <a:solidFill>
                  <a:schemeClr val="tx2"/>
                </a:solidFill>
              </a:rPr>
              <a:t>)-1478- 1553</a:t>
            </a:r>
          </a:p>
          <a:p>
            <a:pPr algn="just">
              <a:lnSpc>
                <a:spcPct val="90000"/>
              </a:lnSpc>
              <a:spcBef>
                <a:spcPct val="50000"/>
              </a:spcBef>
            </a:pPr>
            <a:endParaRPr lang="pt-BR" b="1" dirty="0"/>
          </a:p>
          <a:p>
            <a:pPr algn="just">
              <a:lnSpc>
                <a:spcPct val="90000"/>
              </a:lnSpc>
              <a:spcBef>
                <a:spcPct val="50000"/>
              </a:spcBef>
            </a:pPr>
            <a:r>
              <a:rPr lang="pt-BR" b="1" dirty="0"/>
              <a:t>     Foi médico, filósofo, astrônomo e poeta, amigo de Copérnico e professor de Lógica da Universidade de Pádua </a:t>
            </a:r>
          </a:p>
          <a:p>
            <a:pPr algn="just">
              <a:lnSpc>
                <a:spcPct val="90000"/>
              </a:lnSpc>
              <a:spcBef>
                <a:spcPct val="50000"/>
              </a:spcBef>
            </a:pPr>
            <a:r>
              <a:rPr lang="pt-BR" b="1" dirty="0"/>
              <a:t>     Notabilizou-se pelo poema “</a:t>
            </a:r>
            <a:r>
              <a:rPr lang="pt-BR" b="1" i="1" dirty="0" err="1"/>
              <a:t>Syphilis</a:t>
            </a:r>
            <a:r>
              <a:rPr lang="pt-BR" b="1" i="1" dirty="0"/>
              <a:t> </a:t>
            </a:r>
            <a:r>
              <a:rPr lang="pt-BR" b="1" i="1" dirty="0" err="1"/>
              <a:t>sive</a:t>
            </a:r>
            <a:r>
              <a:rPr lang="pt-BR" b="1" i="1" dirty="0"/>
              <a:t> de </a:t>
            </a:r>
            <a:r>
              <a:rPr lang="pt-BR" b="1" i="1" dirty="0" err="1"/>
              <a:t>morbo</a:t>
            </a:r>
            <a:r>
              <a:rPr lang="pt-BR" b="1" i="1" dirty="0"/>
              <a:t> </a:t>
            </a:r>
            <a:r>
              <a:rPr lang="pt-BR" b="1" i="1" dirty="0" err="1"/>
              <a:t>gallico</a:t>
            </a:r>
            <a:r>
              <a:rPr lang="pt-BR" b="1" dirty="0"/>
              <a:t>” (“Sífilis ou mal </a:t>
            </a:r>
            <a:r>
              <a:rPr lang="pt-BR" b="1" dirty="0" err="1"/>
              <a:t>gálico</a:t>
            </a:r>
            <a:r>
              <a:rPr lang="pt-BR" b="1" dirty="0"/>
              <a:t>”), publicado em 1530, desenvolvido a partir de uma história contada por Ovídio </a:t>
            </a:r>
          </a:p>
          <a:p>
            <a:pPr algn="just">
              <a:lnSpc>
                <a:spcPct val="90000"/>
              </a:lnSpc>
              <a:spcBef>
                <a:spcPct val="50000"/>
              </a:spcBef>
            </a:pPr>
            <a:r>
              <a:rPr lang="pt-BR" b="1" dirty="0"/>
              <a:t>     Na história havia uma personagem, de nome </a:t>
            </a:r>
            <a:r>
              <a:rPr lang="pt-BR" b="1" dirty="0" err="1"/>
              <a:t>Syphilo</a:t>
            </a:r>
            <a:r>
              <a:rPr lang="pt-BR" b="1" dirty="0"/>
              <a:t>, pastor que insultou o Sol (Apolo) e, por punição dos deuses, teria adquirido a doença</a:t>
            </a:r>
          </a:p>
          <a:p>
            <a:pPr algn="just">
              <a:lnSpc>
                <a:spcPct val="90000"/>
              </a:lnSpc>
              <a:spcBef>
                <a:spcPct val="50000"/>
              </a:spcBef>
            </a:pPr>
            <a:r>
              <a:rPr lang="pt-BR" b="1" dirty="0"/>
              <a:t>     Esse poema irá dar nome à doença (também chamada clinicamente por </a:t>
            </a:r>
            <a:r>
              <a:rPr lang="pt-BR" b="1" i="1" dirty="0"/>
              <a:t>De </a:t>
            </a:r>
            <a:r>
              <a:rPr lang="pt-BR" b="1" i="1" dirty="0" err="1"/>
              <a:t>Morbo</a:t>
            </a:r>
            <a:r>
              <a:rPr lang="pt-BR" b="1" i="1" dirty="0"/>
              <a:t> </a:t>
            </a:r>
            <a:r>
              <a:rPr lang="pt-BR" b="1" i="1" dirty="0" err="1"/>
              <a:t>Gallico</a:t>
            </a:r>
            <a:r>
              <a:rPr lang="pt-BR" b="1" dirty="0"/>
              <a:t>), sugerindo ter ela relação com o amor</a:t>
            </a:r>
          </a:p>
          <a:p>
            <a:pPr algn="just">
              <a:lnSpc>
                <a:spcPct val="90000"/>
              </a:lnSpc>
              <a:spcBef>
                <a:spcPct val="50000"/>
              </a:spcBef>
            </a:pPr>
            <a:r>
              <a:rPr lang="pt-BR" b="1" dirty="0"/>
              <a:t>     O poema tornou-se o primeiro tratado sobre a doença e forneceu elementos para a primeira descrição completa da sífilis, contida na obra posterior </a:t>
            </a:r>
            <a:r>
              <a:rPr lang="pt-BR" b="1" i="1" dirty="0"/>
              <a:t>De </a:t>
            </a:r>
            <a:r>
              <a:rPr lang="pt-BR" b="1" i="1" dirty="0" err="1"/>
              <a:t>contagione</a:t>
            </a:r>
            <a:r>
              <a:rPr lang="pt-BR" b="1" i="1" dirty="0"/>
              <a:t> </a:t>
            </a:r>
            <a:r>
              <a:rPr lang="pt-BR" b="1" i="1" dirty="0" err="1"/>
              <a:t>et</a:t>
            </a:r>
            <a:r>
              <a:rPr lang="pt-BR" b="1" i="1" dirty="0"/>
              <a:t> </a:t>
            </a:r>
            <a:r>
              <a:rPr lang="pt-BR" b="1" i="1" dirty="0" err="1"/>
              <a:t>contagiosis</a:t>
            </a:r>
            <a:r>
              <a:rPr lang="pt-BR" b="1" i="1" dirty="0"/>
              <a:t> </a:t>
            </a:r>
            <a:r>
              <a:rPr lang="pt-BR" b="1" i="1" dirty="0" err="1"/>
              <a:t>morbis</a:t>
            </a:r>
            <a:r>
              <a:rPr lang="pt-BR" b="1" dirty="0"/>
              <a:t> (1546), onde também descreveu o tifo pela primeira vez</a:t>
            </a:r>
          </a:p>
        </p:txBody>
      </p:sp>
      <p:sp>
        <p:nvSpPr>
          <p:cNvPr id="102408" name="WordArt 8"/>
          <p:cNvSpPr>
            <a:spLocks noChangeArrowheads="1" noChangeShapeType="1" noTextEdit="1"/>
          </p:cNvSpPr>
          <p:nvPr/>
        </p:nvSpPr>
        <p:spPr bwMode="auto">
          <a:xfrm>
            <a:off x="2149475" y="146050"/>
            <a:ext cx="4787900" cy="363538"/>
          </a:xfrm>
          <a:prstGeom prst="rect">
            <a:avLst/>
          </a:prstGeom>
        </p:spPr>
        <p:txBody>
          <a:bodyPr wrap="none" fromWordArt="1">
            <a:prstTxWarp prst="textPlain">
              <a:avLst>
                <a:gd name="adj" fmla="val 50000"/>
              </a:avLst>
            </a:prstTxWarp>
          </a:bodyPr>
          <a:lstStyle/>
          <a:p>
            <a:pPr algn="ctr"/>
            <a:r>
              <a:rPr lang="pt-BR" sz="3600" b="1" kern="10" dirty="0">
                <a:ln w="9525">
                  <a:solidFill>
                    <a:srgbClr val="006666"/>
                  </a:solidFill>
                  <a:round/>
                  <a:headEnd/>
                  <a:tailEnd/>
                </a:ln>
                <a:solidFill>
                  <a:schemeClr val="accent1">
                    <a:lumMod val="50000"/>
                  </a:schemeClr>
                </a:solidFill>
                <a:latin typeface="Times New Roman"/>
                <a:cs typeface="Times New Roman"/>
              </a:rPr>
              <a:t>MEDICINA RENASCENTISTA </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Text Box 5"/>
          <p:cNvSpPr txBox="1">
            <a:spLocks noChangeArrowheads="1"/>
          </p:cNvSpPr>
          <p:nvPr/>
        </p:nvSpPr>
        <p:spPr bwMode="auto">
          <a:xfrm>
            <a:off x="156270" y="721145"/>
            <a:ext cx="8766926" cy="5632311"/>
          </a:xfrm>
          <a:prstGeom prst="rect">
            <a:avLst/>
          </a:prstGeom>
          <a:noFill/>
          <a:ln w="9525">
            <a:noFill/>
            <a:miter lim="800000"/>
            <a:headEnd/>
            <a:tailEnd/>
          </a:ln>
          <a:effectLst/>
        </p:spPr>
        <p:txBody>
          <a:bodyPr wrap="square">
            <a:spAutoFit/>
          </a:bodyPr>
          <a:lstStyle/>
          <a:p>
            <a:pPr marL="812800" indent="-812800" algn="just" defTabSz="261938">
              <a:lnSpc>
                <a:spcPct val="90000"/>
              </a:lnSpc>
            </a:pPr>
            <a:r>
              <a:rPr lang="pt-BR" sz="2000" dirty="0" smtClean="0"/>
              <a:t>1453 - Tomada de Constantinopla (turcos otomanos)</a:t>
            </a:r>
          </a:p>
          <a:p>
            <a:pPr marL="812800" indent="-812800" algn="just" defTabSz="261938">
              <a:lnSpc>
                <a:spcPct val="90000"/>
              </a:lnSpc>
            </a:pPr>
            <a:r>
              <a:rPr lang="pt-BR" sz="2000" dirty="0" smtClean="0"/>
              <a:t>1453 - Fim da Guerra dos Cem Anos (1337 a 1453).</a:t>
            </a:r>
          </a:p>
          <a:p>
            <a:pPr marL="812800" indent="-812800" algn="just" defTabSz="261938">
              <a:lnSpc>
                <a:spcPct val="90000"/>
              </a:lnSpc>
            </a:pPr>
            <a:r>
              <a:rPr lang="pt-BR" sz="2000" dirty="0" smtClean="0"/>
              <a:t>1455-1460 - Preparação e impressão do primeiro livro impresso em prensa de tipos móveis reutilizáveis: a Bíblia de Gutenberg.</a:t>
            </a:r>
          </a:p>
          <a:p>
            <a:pPr marL="812800" indent="-812800" algn="just" defTabSz="261938">
              <a:lnSpc>
                <a:spcPct val="90000"/>
              </a:lnSpc>
            </a:pPr>
            <a:r>
              <a:rPr lang="pt-BR" sz="2000" dirty="0" smtClean="0"/>
              <a:t>1492 - Viagem de Cristóvão Colombo à América.</a:t>
            </a:r>
          </a:p>
          <a:p>
            <a:pPr marL="812800" indent="-812800" algn="just" defTabSz="261938">
              <a:lnSpc>
                <a:spcPct val="90000"/>
              </a:lnSpc>
            </a:pPr>
            <a:r>
              <a:rPr lang="pt-BR" sz="2000" dirty="0" smtClean="0"/>
              <a:t>1494-1526 - Guerras da Itália.</a:t>
            </a:r>
          </a:p>
          <a:p>
            <a:pPr marL="812800" indent="-812800" algn="just" defTabSz="261938">
              <a:lnSpc>
                <a:spcPct val="90000"/>
              </a:lnSpc>
            </a:pPr>
            <a:r>
              <a:rPr lang="pt-BR" sz="2000" dirty="0" smtClean="0"/>
              <a:t>1496 - Expulsão dos Judeus e dos Mouros de Portugal.</a:t>
            </a:r>
          </a:p>
          <a:p>
            <a:pPr marL="812800" indent="-812800" algn="just" defTabSz="261938">
              <a:lnSpc>
                <a:spcPct val="90000"/>
              </a:lnSpc>
            </a:pPr>
            <a:r>
              <a:rPr lang="pt-BR" sz="2000" dirty="0" smtClean="0"/>
              <a:t>1497 - Vasco da Gama parte para a Índia.</a:t>
            </a:r>
          </a:p>
          <a:p>
            <a:pPr marL="812800" indent="-812800" algn="just" defTabSz="261938">
              <a:lnSpc>
                <a:spcPct val="90000"/>
              </a:lnSpc>
            </a:pPr>
            <a:r>
              <a:rPr lang="pt-BR" sz="2000" dirty="0" smtClean="0"/>
              <a:t>1500 - Descoberta oficial do Brasil por Pedro Álvares Cabral.</a:t>
            </a:r>
          </a:p>
          <a:p>
            <a:pPr marL="812800" indent="-812800" algn="just" defTabSz="261938">
              <a:lnSpc>
                <a:spcPct val="90000"/>
              </a:lnSpc>
            </a:pPr>
            <a:r>
              <a:rPr lang="pt-BR" sz="2000" dirty="0" smtClean="0"/>
              <a:t>1517 - Martinho Lutero - "Noventa e Cinco Teses“ - Início da Reforma Protestante.</a:t>
            </a:r>
          </a:p>
          <a:p>
            <a:pPr marL="812800" indent="-812800" algn="just" defTabSz="261938">
              <a:lnSpc>
                <a:spcPct val="90000"/>
              </a:lnSpc>
            </a:pPr>
            <a:r>
              <a:rPr lang="pt-BR" sz="2000" dirty="0" smtClean="0"/>
              <a:t>1519-1522 - Volta ao mundo de Fernão de Magalhães e Juan </a:t>
            </a:r>
            <a:r>
              <a:rPr lang="pt-BR" sz="2000" dirty="0" err="1" smtClean="0"/>
              <a:t>Sebastián</a:t>
            </a:r>
            <a:r>
              <a:rPr lang="pt-BR" sz="2000" dirty="0" smtClean="0"/>
              <a:t> </a:t>
            </a:r>
            <a:r>
              <a:rPr lang="pt-BR" sz="2000" dirty="0" err="1" smtClean="0"/>
              <a:t>Elcano</a:t>
            </a:r>
            <a:r>
              <a:rPr lang="pt-BR" sz="2000" dirty="0" smtClean="0"/>
              <a:t>.</a:t>
            </a:r>
          </a:p>
          <a:p>
            <a:pPr marL="812800" indent="-812800" algn="just" defTabSz="261938">
              <a:lnSpc>
                <a:spcPct val="90000"/>
              </a:lnSpc>
            </a:pPr>
            <a:r>
              <a:rPr lang="pt-BR" sz="2000" dirty="0" smtClean="0"/>
              <a:t>1534 - “</a:t>
            </a:r>
            <a:r>
              <a:rPr lang="pt-BR" sz="2000" dirty="0" err="1" smtClean="0"/>
              <a:t>Acto</a:t>
            </a:r>
            <a:r>
              <a:rPr lang="pt-BR" sz="2000" dirty="0" smtClean="0"/>
              <a:t> de Supremacia” na Inglaterra. O rei Henrique VIII rompeu com Roma e declarou-se chefe da Igreja Anglicana.</a:t>
            </a:r>
          </a:p>
          <a:p>
            <a:pPr marL="812800" indent="-812800" algn="just" defTabSz="261938">
              <a:lnSpc>
                <a:spcPct val="90000"/>
              </a:lnSpc>
            </a:pPr>
            <a:r>
              <a:rPr lang="pt-BR" sz="2000" dirty="0" smtClean="0"/>
              <a:t>1545 - Primeira sessão do Concílio de Trento. A última sessão foi em 1563.</a:t>
            </a:r>
          </a:p>
          <a:p>
            <a:pPr marL="812800" indent="-812800" algn="just" defTabSz="261938">
              <a:lnSpc>
                <a:spcPct val="90000"/>
              </a:lnSpc>
            </a:pPr>
            <a:r>
              <a:rPr lang="pt-BR" sz="2000" dirty="0" smtClean="0"/>
              <a:t>1562-1598 - Guerras de Religião em França.</a:t>
            </a:r>
          </a:p>
          <a:p>
            <a:pPr marL="812800" indent="-812800" algn="just" defTabSz="261938">
              <a:lnSpc>
                <a:spcPct val="90000"/>
              </a:lnSpc>
            </a:pPr>
            <a:r>
              <a:rPr lang="pt-BR" sz="2000" dirty="0" smtClean="0"/>
              <a:t>1618 - Início da Guerra dos Trinta Anos.</a:t>
            </a:r>
          </a:p>
          <a:p>
            <a:pPr marL="812800" indent="-812800" algn="just" defTabSz="261938">
              <a:lnSpc>
                <a:spcPct val="90000"/>
              </a:lnSpc>
            </a:pPr>
            <a:r>
              <a:rPr lang="pt-BR" sz="2000" dirty="0" smtClean="0"/>
              <a:t>1642-1660 -Revolução Inglesa.</a:t>
            </a:r>
          </a:p>
          <a:p>
            <a:pPr marL="812800" indent="-812800" algn="just" defTabSz="261938">
              <a:lnSpc>
                <a:spcPct val="90000"/>
              </a:lnSpc>
            </a:pPr>
            <a:r>
              <a:rPr lang="pt-BR" sz="2000" dirty="0" smtClean="0"/>
              <a:t>1688-1689 - Revolução Gloriosa na Inglaterra.</a:t>
            </a:r>
          </a:p>
          <a:p>
            <a:pPr marL="812800" indent="-812800" algn="just" defTabSz="261938">
              <a:lnSpc>
                <a:spcPct val="90000"/>
              </a:lnSpc>
            </a:pPr>
            <a:r>
              <a:rPr lang="pt-BR" sz="2000" dirty="0" smtClean="0"/>
              <a:t>1776-1783 - Revolução Americana.</a:t>
            </a:r>
          </a:p>
          <a:p>
            <a:pPr marL="812800" indent="-812800" algn="just" defTabSz="261938">
              <a:lnSpc>
                <a:spcPct val="90000"/>
              </a:lnSpc>
            </a:pPr>
            <a:r>
              <a:rPr lang="pt-BR" sz="2000" dirty="0" smtClean="0"/>
              <a:t>1789 - Início da Revolução Francesa.</a:t>
            </a:r>
            <a:endParaRPr lang="pt-BR" sz="2000" dirty="0"/>
          </a:p>
        </p:txBody>
      </p:sp>
      <p:sp>
        <p:nvSpPr>
          <p:cNvPr id="86025" name="WordArt 9"/>
          <p:cNvSpPr>
            <a:spLocks noChangeArrowheads="1" noChangeShapeType="1" noTextEdit="1"/>
          </p:cNvSpPr>
          <p:nvPr/>
        </p:nvSpPr>
        <p:spPr bwMode="auto">
          <a:xfrm>
            <a:off x="943437" y="146050"/>
            <a:ext cx="7213600" cy="363538"/>
          </a:xfrm>
          <a:prstGeom prst="rect">
            <a:avLst/>
          </a:prstGeom>
        </p:spPr>
        <p:txBody>
          <a:bodyPr wrap="none" fromWordArt="1">
            <a:prstTxWarp prst="textPlain">
              <a:avLst>
                <a:gd name="adj" fmla="val 50000"/>
              </a:avLst>
            </a:prstTxWarp>
          </a:bodyPr>
          <a:lstStyle/>
          <a:p>
            <a:pPr algn="ctr"/>
            <a:r>
              <a:rPr lang="pt-BR" sz="3600" b="1" kern="10" dirty="0"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latin typeface="Times New Roman"/>
                <a:cs typeface="Times New Roman"/>
              </a:rPr>
              <a:t>Breve cronologia da Idade Moderna</a:t>
            </a:r>
            <a:endParaRPr lang="pt-BR" sz="3600" b="1" kern="10" dirty="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latin typeface="Times New Roman"/>
              <a:cs typeface="Times New Roman"/>
            </a:endParaRPr>
          </a:p>
        </p:txBody>
      </p:sp>
      <p:sp>
        <p:nvSpPr>
          <p:cNvPr id="171015" name="Rectangle 7"/>
          <p:cNvSpPr>
            <a:spLocks noChangeArrowheads="1"/>
          </p:cNvSpPr>
          <p:nvPr/>
        </p:nvSpPr>
        <p:spPr bwMode="auto">
          <a:xfrm>
            <a:off x="6382871" y="6562165"/>
            <a:ext cx="2385452" cy="157720"/>
          </a:xfrm>
          <a:prstGeom prst="rect">
            <a:avLst/>
          </a:prstGeom>
          <a:noFill/>
          <a:ln w="9525">
            <a:noFill/>
            <a:miter lim="800000"/>
            <a:headEnd/>
            <a:tailEnd/>
          </a:ln>
        </p:spPr>
        <p:txBody>
          <a:bodyPr wrap="square" lIns="0" tIns="0" rIns="0" bIns="0" anchor="ctr">
            <a:spAutoFit/>
          </a:bodyPr>
          <a:lstStyle/>
          <a:p>
            <a:pPr algn="r"/>
            <a:r>
              <a:rPr lang="pt-BR" sz="1000" dirty="0" smtClean="0">
                <a:cs typeface="Times New Roman" pitchFamily="18" charset="0"/>
              </a:rPr>
              <a:t>http://pt.wikipedia.org/wiki/Idade_Moderna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1015"/>
                                        </p:tgtEl>
                                        <p:attrNameLst>
                                          <p:attrName>style.visibility</p:attrName>
                                        </p:attrNameLst>
                                      </p:cBhvr>
                                      <p:to>
                                        <p:strVal val="visible"/>
                                      </p:to>
                                    </p:set>
                                    <p:animEffect transition="in" filter="diamond(in)">
                                      <p:cBhvr>
                                        <p:cTn id="7" dur="2000"/>
                                        <p:tgtEl>
                                          <p:spTgt spid="1710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p:bldP spid="1710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Michael_Servetus"/>
          <p:cNvPicPr>
            <a:picLocks noChangeAspect="1" noChangeArrowheads="1"/>
          </p:cNvPicPr>
          <p:nvPr/>
        </p:nvPicPr>
        <p:blipFill>
          <a:blip r:embed="rId2" cstate="print">
            <a:lum bright="70000" contrast="-40000"/>
          </a:blip>
          <a:srcRect/>
          <a:stretch>
            <a:fillRect/>
          </a:stretch>
        </p:blipFill>
        <p:spPr bwMode="auto">
          <a:xfrm>
            <a:off x="1835150" y="0"/>
            <a:ext cx="4989513" cy="6858000"/>
          </a:xfrm>
          <a:prstGeom prst="rect">
            <a:avLst/>
          </a:prstGeom>
          <a:noFill/>
          <a:ln w="9525">
            <a:noFill/>
            <a:miter lim="800000"/>
            <a:headEnd/>
            <a:tailEnd/>
          </a:ln>
        </p:spPr>
      </p:pic>
      <p:sp>
        <p:nvSpPr>
          <p:cNvPr id="101381" name="Text Box 5"/>
          <p:cNvSpPr txBox="1">
            <a:spLocks noChangeArrowheads="1"/>
          </p:cNvSpPr>
          <p:nvPr/>
        </p:nvSpPr>
        <p:spPr bwMode="auto">
          <a:xfrm>
            <a:off x="417513" y="1887538"/>
            <a:ext cx="8280400" cy="4619625"/>
          </a:xfrm>
          <a:prstGeom prst="rect">
            <a:avLst/>
          </a:prstGeom>
          <a:noFill/>
          <a:ln w="9525">
            <a:noFill/>
            <a:miter lim="800000"/>
            <a:headEnd/>
            <a:tailEnd/>
          </a:ln>
          <a:effectLst/>
        </p:spPr>
        <p:txBody>
          <a:bodyPr>
            <a:spAutoFit/>
          </a:bodyPr>
          <a:lstStyle/>
          <a:p>
            <a:pPr marL="274638" indent="-274638" algn="just">
              <a:lnSpc>
                <a:spcPct val="120000"/>
              </a:lnSpc>
              <a:spcBef>
                <a:spcPct val="50000"/>
              </a:spcBef>
            </a:pPr>
            <a:r>
              <a:rPr lang="pt-BR" sz="2400" b="1" dirty="0">
                <a:solidFill>
                  <a:schemeClr val="tx2"/>
                </a:solidFill>
              </a:rPr>
              <a:t>Miguel </a:t>
            </a:r>
            <a:r>
              <a:rPr lang="pt-BR" sz="2400" b="1" dirty="0" err="1">
                <a:solidFill>
                  <a:schemeClr val="tx2"/>
                </a:solidFill>
              </a:rPr>
              <a:t>Servet</a:t>
            </a:r>
            <a:r>
              <a:rPr lang="pt-BR" sz="2400" b="1" dirty="0">
                <a:solidFill>
                  <a:schemeClr val="tx2"/>
                </a:solidFill>
              </a:rPr>
              <a:t> - (Michael </a:t>
            </a:r>
            <a:r>
              <a:rPr lang="pt-BR" sz="2400" b="1" dirty="0" err="1">
                <a:solidFill>
                  <a:schemeClr val="tx2"/>
                </a:solidFill>
              </a:rPr>
              <a:t>Servetus</a:t>
            </a:r>
            <a:r>
              <a:rPr lang="pt-BR" sz="2400" b="1" dirty="0">
                <a:solidFill>
                  <a:schemeClr val="tx2"/>
                </a:solidFill>
              </a:rPr>
              <a:t>) – 1511 - 1553</a:t>
            </a:r>
          </a:p>
          <a:p>
            <a:pPr algn="just">
              <a:lnSpc>
                <a:spcPct val="120000"/>
              </a:lnSpc>
            </a:pPr>
            <a:endParaRPr lang="pt-BR" sz="2400" b="1" dirty="0">
              <a:solidFill>
                <a:srgbClr val="CC6600"/>
              </a:solidFill>
            </a:endParaRPr>
          </a:p>
          <a:p>
            <a:pPr algn="just">
              <a:lnSpc>
                <a:spcPct val="120000"/>
              </a:lnSpc>
            </a:pPr>
            <a:r>
              <a:rPr lang="pt-BR" b="1" dirty="0"/>
              <a:t>      </a:t>
            </a:r>
            <a:r>
              <a:rPr lang="pt-BR" sz="2000" b="1" dirty="0"/>
              <a:t>Teólogo, médico e filósofo espanhol, humanista, homem de grande cultura e conhecimento </a:t>
            </a:r>
            <a:r>
              <a:rPr lang="pt-BR" sz="2000" b="1" dirty="0" err="1"/>
              <a:t>multi-disciplinar</a:t>
            </a:r>
            <a:r>
              <a:rPr lang="pt-BR" sz="2000" b="1" dirty="0"/>
              <a:t> interessando-se por vários assuntos como: astronomia, meteorologia, geografia, jurisprudência, matemática, anatomia, estudo da Bíblia e medicina. Destacou- se em Teologia e Medicina</a:t>
            </a:r>
          </a:p>
          <a:p>
            <a:pPr algn="just">
              <a:lnSpc>
                <a:spcPct val="120000"/>
              </a:lnSpc>
            </a:pPr>
            <a:r>
              <a:rPr lang="pt-BR" sz="2000" b="1" dirty="0"/>
              <a:t>      Em 1531, publicou De </a:t>
            </a:r>
            <a:r>
              <a:rPr lang="pt-BR" sz="2000" b="1" dirty="0" err="1"/>
              <a:t>Trinitatis</a:t>
            </a:r>
            <a:r>
              <a:rPr lang="pt-BR" sz="2000" b="1" dirty="0"/>
              <a:t> </a:t>
            </a:r>
            <a:r>
              <a:rPr lang="pt-BR" sz="2000" b="1" dirty="0" err="1"/>
              <a:t>erroribus</a:t>
            </a:r>
            <a:r>
              <a:rPr lang="pt-BR" sz="2000" b="1" dirty="0"/>
              <a:t> criticando a santíssima trindade. Em 1536, publicou </a:t>
            </a:r>
            <a:r>
              <a:rPr lang="pt-BR" sz="2000" b="1" dirty="0" err="1"/>
              <a:t>Syroporum</a:t>
            </a:r>
            <a:r>
              <a:rPr lang="pt-BR" sz="2000" b="1" dirty="0"/>
              <a:t> criticando os métodos </a:t>
            </a:r>
            <a:r>
              <a:rPr lang="pt-BR" sz="2000" b="1" dirty="0" err="1"/>
              <a:t>terâpeuticos</a:t>
            </a:r>
            <a:r>
              <a:rPr lang="pt-BR" sz="2000" b="1" dirty="0"/>
              <a:t> correntes</a:t>
            </a:r>
          </a:p>
          <a:p>
            <a:pPr algn="just">
              <a:lnSpc>
                <a:spcPct val="120000"/>
              </a:lnSpc>
            </a:pPr>
            <a:r>
              <a:rPr lang="pt-BR" sz="2000" b="1" dirty="0"/>
              <a:t>      Foi perseguido pelos católicos na sua Espanha natal e pelo Conselho de Genebra sendo queimado vivo nesta cidade</a:t>
            </a:r>
          </a:p>
        </p:txBody>
      </p:sp>
      <p:sp>
        <p:nvSpPr>
          <p:cNvPr id="101384" name="WordArt 8"/>
          <p:cNvSpPr>
            <a:spLocks noChangeArrowheads="1" noChangeShapeType="1" noTextEdit="1"/>
          </p:cNvSpPr>
          <p:nvPr/>
        </p:nvSpPr>
        <p:spPr bwMode="auto">
          <a:xfrm>
            <a:off x="2149475" y="146050"/>
            <a:ext cx="4787900" cy="363538"/>
          </a:xfrm>
          <a:prstGeom prst="rect">
            <a:avLst/>
          </a:prstGeom>
        </p:spPr>
        <p:txBody>
          <a:bodyPr wrap="none" fromWordArt="1">
            <a:prstTxWarp prst="textPlain">
              <a:avLst>
                <a:gd name="adj" fmla="val 50000"/>
              </a:avLst>
            </a:prstTxWarp>
          </a:bodyPr>
          <a:lstStyle/>
          <a:p>
            <a:pPr algn="ctr"/>
            <a:r>
              <a:rPr lang="pt-BR" sz="3600" b="1" kern="10" dirty="0">
                <a:ln w="9525">
                  <a:solidFill>
                    <a:srgbClr val="006666"/>
                  </a:solidFill>
                  <a:round/>
                  <a:headEnd/>
                  <a:tailEnd/>
                </a:ln>
                <a:solidFill>
                  <a:schemeClr val="accent1">
                    <a:lumMod val="50000"/>
                  </a:schemeClr>
                </a:solidFill>
                <a:latin typeface="Times New Roman"/>
                <a:cs typeface="Times New Roman"/>
              </a:rPr>
              <a:t>MEDICINA RENASCENTISTA </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ext Box 5"/>
          <p:cNvSpPr txBox="1">
            <a:spLocks noChangeArrowheads="1"/>
          </p:cNvSpPr>
          <p:nvPr/>
        </p:nvSpPr>
        <p:spPr bwMode="auto">
          <a:xfrm>
            <a:off x="422275" y="781050"/>
            <a:ext cx="8270875" cy="5355312"/>
          </a:xfrm>
          <a:prstGeom prst="rect">
            <a:avLst/>
          </a:prstGeom>
          <a:noFill/>
          <a:ln w="9525">
            <a:noFill/>
            <a:miter lim="800000"/>
            <a:headEnd/>
            <a:tailEnd/>
          </a:ln>
          <a:effectLst/>
        </p:spPr>
        <p:txBody>
          <a:bodyPr>
            <a:spAutoFit/>
          </a:bodyPr>
          <a:lstStyle/>
          <a:p>
            <a:pPr marL="274638" indent="-274638" algn="just">
              <a:spcBef>
                <a:spcPct val="50000"/>
              </a:spcBef>
            </a:pPr>
            <a:r>
              <a:rPr lang="pt-BR" sz="2400" b="1" dirty="0" err="1" smtClean="0">
                <a:solidFill>
                  <a:schemeClr val="tx2"/>
                </a:solidFill>
              </a:rPr>
              <a:t>Ambroise</a:t>
            </a:r>
            <a:r>
              <a:rPr lang="pt-BR" sz="2400" b="1" dirty="0" smtClean="0">
                <a:solidFill>
                  <a:schemeClr val="tx2"/>
                </a:solidFill>
              </a:rPr>
              <a:t> </a:t>
            </a:r>
            <a:r>
              <a:rPr lang="pt-BR" sz="2400" b="1" dirty="0" err="1" smtClean="0">
                <a:solidFill>
                  <a:schemeClr val="tx2"/>
                </a:solidFill>
              </a:rPr>
              <a:t>Paré</a:t>
            </a:r>
            <a:r>
              <a:rPr lang="pt-BR" sz="2400" b="1" dirty="0" smtClean="0">
                <a:solidFill>
                  <a:schemeClr val="tx2"/>
                </a:solidFill>
              </a:rPr>
              <a:t> (1510 – 1590)</a:t>
            </a:r>
          </a:p>
          <a:p>
            <a:pPr algn="just"/>
            <a:endParaRPr lang="pt-BR" sz="2400" b="1" dirty="0">
              <a:solidFill>
                <a:srgbClr val="CC6600"/>
              </a:solidFill>
            </a:endParaRPr>
          </a:p>
          <a:p>
            <a:pPr algn="just">
              <a:lnSpc>
                <a:spcPct val="210000"/>
              </a:lnSpc>
            </a:pPr>
            <a:r>
              <a:rPr lang="pt-BR" sz="2000" b="1" dirty="0"/>
              <a:t>Aprendiz de cirurgião-barbeiro e enfermeiro do Hotel - </a:t>
            </a:r>
            <a:r>
              <a:rPr lang="pt-BR" sz="2000" b="1" dirty="0" err="1"/>
              <a:t>Dieu</a:t>
            </a:r>
            <a:r>
              <a:rPr lang="pt-BR" sz="2000" b="1" dirty="0"/>
              <a:t>, em Paris</a:t>
            </a:r>
          </a:p>
          <a:p>
            <a:pPr algn="just">
              <a:lnSpc>
                <a:spcPct val="210000"/>
              </a:lnSpc>
            </a:pPr>
            <a:r>
              <a:rPr lang="pt-BR" sz="2000" b="1" dirty="0"/>
              <a:t>Cirurgião-barbeiro no exército francês na campanha da Itália em 1536</a:t>
            </a:r>
          </a:p>
          <a:p>
            <a:pPr algn="just">
              <a:lnSpc>
                <a:spcPct val="210000"/>
              </a:lnSpc>
            </a:pPr>
            <a:r>
              <a:rPr lang="pt-BR" sz="2000" b="1" dirty="0"/>
              <a:t>Doutor pelo Colégio de São Damião e cirurgião de três reis da França</a:t>
            </a:r>
          </a:p>
          <a:p>
            <a:pPr algn="just">
              <a:lnSpc>
                <a:spcPct val="210000"/>
              </a:lnSpc>
            </a:pPr>
            <a:r>
              <a:rPr lang="pt-BR" sz="2000" b="1" dirty="0"/>
              <a:t>Uso de bálsamo no tratamento de ferimentos em vez de óleo fervente</a:t>
            </a:r>
          </a:p>
          <a:p>
            <a:pPr algn="just">
              <a:lnSpc>
                <a:spcPct val="210000"/>
              </a:lnSpc>
            </a:pPr>
            <a:r>
              <a:rPr lang="pt-BR" sz="2000" b="1" dirty="0"/>
              <a:t>Ligadura de vasos </a:t>
            </a:r>
            <a:r>
              <a:rPr lang="pt-BR" sz="2000" b="1" dirty="0" err="1"/>
              <a:t>sangüíneos</a:t>
            </a:r>
            <a:r>
              <a:rPr lang="pt-BR" sz="2000" b="1" dirty="0"/>
              <a:t> seccionados, em vez de cauterização</a:t>
            </a:r>
          </a:p>
          <a:p>
            <a:pPr algn="just">
              <a:lnSpc>
                <a:spcPct val="210000"/>
              </a:lnSpc>
            </a:pPr>
            <a:r>
              <a:rPr lang="pt-BR" sz="2000" b="1" dirty="0"/>
              <a:t>Introdução de técnicas operatórias</a:t>
            </a:r>
          </a:p>
          <a:p>
            <a:pPr algn="just">
              <a:lnSpc>
                <a:spcPct val="210000"/>
              </a:lnSpc>
            </a:pPr>
            <a:r>
              <a:rPr lang="pt-BR" sz="2000" b="1" dirty="0"/>
              <a:t>Substituição de membros mutilados por artifícios mecânicos</a:t>
            </a:r>
          </a:p>
        </p:txBody>
      </p:sp>
      <p:sp>
        <p:nvSpPr>
          <p:cNvPr id="80904" name="WordArt 8"/>
          <p:cNvSpPr>
            <a:spLocks noChangeArrowheads="1" noChangeShapeType="1" noTextEdit="1"/>
          </p:cNvSpPr>
          <p:nvPr/>
        </p:nvSpPr>
        <p:spPr bwMode="auto">
          <a:xfrm>
            <a:off x="2149475" y="146050"/>
            <a:ext cx="4787900" cy="363538"/>
          </a:xfrm>
          <a:prstGeom prst="rect">
            <a:avLst/>
          </a:prstGeom>
        </p:spPr>
        <p:txBody>
          <a:bodyPr wrap="none" fromWordArt="1">
            <a:prstTxWarp prst="textPlain">
              <a:avLst>
                <a:gd name="adj" fmla="val 50000"/>
              </a:avLst>
            </a:prstTxWarp>
          </a:bodyPr>
          <a:lstStyle/>
          <a:p>
            <a:pPr algn="ctr"/>
            <a:r>
              <a:rPr lang="pt-BR" sz="3600" b="1" kern="10" dirty="0">
                <a:ln w="9525">
                  <a:solidFill>
                    <a:srgbClr val="006666"/>
                  </a:solidFill>
                  <a:round/>
                  <a:headEnd/>
                  <a:tailEnd/>
                </a:ln>
                <a:solidFill>
                  <a:schemeClr val="accent1">
                    <a:lumMod val="50000"/>
                  </a:schemeClr>
                </a:solidFill>
                <a:latin typeface="Times New Roman"/>
                <a:cs typeface="Times New Roman"/>
              </a:rPr>
              <a:t>MEDICINA RENASCENTISTA </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668338" y="1028700"/>
            <a:ext cx="7980362" cy="4992136"/>
          </a:xfrm>
          <a:prstGeom prst="rect">
            <a:avLst/>
          </a:prstGeom>
          <a:noFill/>
          <a:ln w="9525">
            <a:noFill/>
            <a:miter lim="800000"/>
            <a:headEnd/>
            <a:tailEnd/>
          </a:ln>
          <a:effectLst/>
        </p:spPr>
        <p:txBody>
          <a:bodyPr>
            <a:spAutoFit/>
          </a:bodyPr>
          <a:lstStyle/>
          <a:p>
            <a:pPr marL="274638" indent="-274638" algn="just">
              <a:spcBef>
                <a:spcPct val="50000"/>
              </a:spcBef>
            </a:pPr>
            <a:r>
              <a:rPr lang="pt-BR" sz="2400" b="1" dirty="0" err="1" smtClean="0">
                <a:solidFill>
                  <a:schemeClr val="tx2"/>
                </a:solidFill>
              </a:rPr>
              <a:t>Ambroise</a:t>
            </a:r>
            <a:r>
              <a:rPr lang="pt-BR" sz="2400" b="1" dirty="0" smtClean="0">
                <a:solidFill>
                  <a:schemeClr val="tx2"/>
                </a:solidFill>
              </a:rPr>
              <a:t> </a:t>
            </a:r>
            <a:r>
              <a:rPr lang="pt-BR" sz="2400" b="1" dirty="0" err="1" smtClean="0">
                <a:solidFill>
                  <a:schemeClr val="tx2"/>
                </a:solidFill>
              </a:rPr>
              <a:t>Paré</a:t>
            </a:r>
            <a:r>
              <a:rPr lang="pt-BR" sz="2400" b="1" dirty="0" smtClean="0">
                <a:solidFill>
                  <a:schemeClr val="tx2"/>
                </a:solidFill>
              </a:rPr>
              <a:t> (1510 – 1590)</a:t>
            </a:r>
          </a:p>
          <a:p>
            <a:pPr algn="just">
              <a:lnSpc>
                <a:spcPct val="60000"/>
              </a:lnSpc>
            </a:pPr>
            <a:endParaRPr lang="pt-BR" sz="2400" b="1" dirty="0">
              <a:solidFill>
                <a:srgbClr val="CC6600"/>
              </a:solidFill>
            </a:endParaRPr>
          </a:p>
          <a:p>
            <a:pPr algn="just">
              <a:lnSpc>
                <a:spcPct val="210000"/>
              </a:lnSpc>
            </a:pPr>
            <a:r>
              <a:rPr lang="pt-BR" sz="2000" b="1" dirty="0"/>
              <a:t>Episódios clássicos:</a:t>
            </a:r>
          </a:p>
          <a:p>
            <a:pPr algn="just">
              <a:lnSpc>
                <a:spcPct val="170000"/>
              </a:lnSpc>
            </a:pPr>
            <a:r>
              <a:rPr lang="pt-BR" sz="2000" b="1" dirty="0"/>
              <a:t>Na campanha da Itália (1537):  Tendo se esgotado o estoque de óleo fervente para o tratamento dos feridos na batalha de Solferino, substituiu-o por uma mistura de gema de ovo, mel rosado e terebintina a qual se mostrou mais efetiva do que a aplicação do óleo fervente. Também fez aplicação de cebola nas queimaduras de um cozinheiro das tropas francesas, obtendo êxito</a:t>
            </a:r>
          </a:p>
          <a:p>
            <a:pPr algn="just">
              <a:lnSpc>
                <a:spcPct val="170000"/>
              </a:lnSpc>
            </a:pPr>
            <a:r>
              <a:rPr lang="pt-BR" sz="2000" b="1" dirty="0"/>
              <a:t>Aos pacientes que agradeciam suas curas:  “Eu o tratei, Deus o curou”</a:t>
            </a:r>
          </a:p>
        </p:txBody>
      </p:sp>
      <p:sp>
        <p:nvSpPr>
          <p:cNvPr id="109573" name="WordArt 5"/>
          <p:cNvSpPr>
            <a:spLocks noChangeArrowheads="1" noChangeShapeType="1" noTextEdit="1"/>
          </p:cNvSpPr>
          <p:nvPr/>
        </p:nvSpPr>
        <p:spPr bwMode="auto">
          <a:xfrm>
            <a:off x="2149475" y="146050"/>
            <a:ext cx="4787900" cy="363538"/>
          </a:xfrm>
          <a:prstGeom prst="rect">
            <a:avLst/>
          </a:prstGeom>
        </p:spPr>
        <p:txBody>
          <a:bodyPr wrap="none" fromWordArt="1">
            <a:prstTxWarp prst="textPlain">
              <a:avLst>
                <a:gd name="adj" fmla="val 50000"/>
              </a:avLst>
            </a:prstTxWarp>
          </a:bodyPr>
          <a:lstStyle/>
          <a:p>
            <a:pPr algn="ctr"/>
            <a:r>
              <a:rPr lang="pt-BR" sz="3600" b="1" kern="10" dirty="0" smtClean="0">
                <a:ln w="9525">
                  <a:solidFill>
                    <a:srgbClr val="006666"/>
                  </a:solidFill>
                  <a:round/>
                  <a:headEnd/>
                  <a:tailEnd/>
                </a:ln>
                <a:solidFill>
                  <a:schemeClr val="accent1">
                    <a:lumMod val="50000"/>
                  </a:schemeClr>
                </a:solidFill>
                <a:latin typeface="Times New Roman"/>
                <a:cs typeface="Times New Roman"/>
              </a:rPr>
              <a:t>MEDICINA RENASCENTISTA</a:t>
            </a:r>
            <a:r>
              <a:rPr lang="pt-BR" sz="3600" b="1" kern="10" dirty="0" smtClean="0">
                <a:ln w="9525">
                  <a:solidFill>
                    <a:srgbClr val="800000"/>
                  </a:solidFill>
                  <a:round/>
                  <a:headEnd/>
                  <a:tailEnd/>
                </a:ln>
                <a:gradFill rotWithShape="1">
                  <a:gsLst>
                    <a:gs pos="0">
                      <a:srgbClr val="CC6600"/>
                    </a:gs>
                    <a:gs pos="100000">
                      <a:srgbClr val="FFFFFF"/>
                    </a:gs>
                  </a:gsLst>
                  <a:path path="rect">
                    <a:fillToRect l="50000" t="50000" r="50000" b="50000"/>
                  </a:path>
                </a:gradFill>
                <a:latin typeface="Times New Roman"/>
                <a:cs typeface="Times New Roman"/>
              </a:rPr>
              <a:t> </a:t>
            </a:r>
            <a:endParaRPr lang="pt-BR" sz="3600" b="1" kern="10" dirty="0">
              <a:ln w="9525">
                <a:solidFill>
                  <a:srgbClr val="800000"/>
                </a:solidFill>
                <a:round/>
                <a:headEnd/>
                <a:tailEnd/>
              </a:ln>
              <a:gradFill rotWithShape="1">
                <a:gsLst>
                  <a:gs pos="0">
                    <a:srgbClr val="CC6600"/>
                  </a:gs>
                  <a:gs pos="100000">
                    <a:srgbClr val="FFFFFF"/>
                  </a:gs>
                </a:gsLst>
                <a:path path="rect">
                  <a:fillToRect l="50000" t="50000" r="50000" b="50000"/>
                </a:path>
              </a:gradFill>
              <a:latin typeface="Times New Roman"/>
              <a:cs typeface="Times New Roman"/>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m 4" descr="Joy Vibrations.jpg"/>
          <p:cNvPicPr>
            <a:picLocks noChangeAspect="1"/>
          </p:cNvPicPr>
          <p:nvPr/>
        </p:nvPicPr>
        <p:blipFill>
          <a:blip r:embed="rId2" cstate="print"/>
          <a:srcRect/>
          <a:stretch>
            <a:fillRect/>
          </a:stretch>
        </p:blipFill>
        <p:spPr bwMode="auto">
          <a:xfrm>
            <a:off x="1258888" y="333375"/>
            <a:ext cx="6337300" cy="6057900"/>
          </a:xfrm>
          <a:prstGeom prst="rect">
            <a:avLst/>
          </a:prstGeom>
          <a:noFill/>
          <a:ln w="9525">
            <a:noFill/>
            <a:miter lim="800000"/>
            <a:headEnd/>
            <a:tailEnd/>
          </a:ln>
        </p:spPr>
      </p:pic>
      <p:sp>
        <p:nvSpPr>
          <p:cNvPr id="101400" name="WordArt 24"/>
          <p:cNvSpPr>
            <a:spLocks noChangeArrowheads="1" noChangeShapeType="1" noTextEdit="1"/>
          </p:cNvSpPr>
          <p:nvPr/>
        </p:nvSpPr>
        <p:spPr bwMode="auto">
          <a:xfrm>
            <a:off x="2987675" y="5589588"/>
            <a:ext cx="3168650" cy="646112"/>
          </a:xfrm>
          <a:prstGeom prst="rect">
            <a:avLst/>
          </a:prstGeom>
        </p:spPr>
        <p:txBody>
          <a:bodyPr wrap="none" fromWordArt="1">
            <a:prstTxWarp prst="textPlain">
              <a:avLst>
                <a:gd name="adj" fmla="val 50000"/>
              </a:avLst>
            </a:prstTxWarp>
          </a:bodyPr>
          <a:lstStyle/>
          <a:p>
            <a:pPr algn="ctr">
              <a:defRPr/>
            </a:pPr>
            <a:r>
              <a:rPr lang="pt-BR" sz="2400" b="1" i="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a:cs typeface="Times New Roman"/>
              </a:rPr>
              <a:t> _______</a:t>
            </a:r>
          </a:p>
        </p:txBody>
      </p:sp>
      <p:sp>
        <p:nvSpPr>
          <p:cNvPr id="4" name="WordArt 8"/>
          <p:cNvSpPr>
            <a:spLocks noChangeArrowheads="1" noChangeShapeType="1" noTextEdit="1"/>
          </p:cNvSpPr>
          <p:nvPr/>
        </p:nvSpPr>
        <p:spPr bwMode="auto">
          <a:xfrm>
            <a:off x="2771775" y="6534150"/>
            <a:ext cx="3617913" cy="261938"/>
          </a:xfrm>
          <a:prstGeom prst="rect">
            <a:avLst/>
          </a:prstGeom>
        </p:spPr>
        <p:txBody>
          <a:bodyPr wrap="none" fromWordArt="1">
            <a:prstTxWarp prst="textPlain">
              <a:avLst>
                <a:gd name="adj" fmla="val 50000"/>
              </a:avLst>
            </a:prstTxWarp>
          </a:bodyPr>
          <a:lstStyle/>
          <a:p>
            <a:pPr algn="ctr"/>
            <a:r>
              <a:rPr lang="pt-BR" sz="3600" kern="10" dirty="0">
                <a:ln w="12700">
                  <a:solidFill>
                    <a:srgbClr val="452E17"/>
                  </a:solidFill>
                  <a:round/>
                  <a:headEnd/>
                  <a:tailEnd/>
                </a:ln>
                <a:solidFill>
                  <a:srgbClr val="663300"/>
                </a:solidFill>
                <a:latin typeface="+mn-lt"/>
                <a:ea typeface="+mn-lt"/>
                <a:cs typeface="+mn-lt"/>
              </a:rPr>
              <a:t>egsoares@fmrp.usp.br</a:t>
            </a:r>
          </a:p>
        </p:txBody>
      </p:sp>
      <p:sp>
        <p:nvSpPr>
          <p:cNvPr id="49157" name="Retângulo 5"/>
          <p:cNvSpPr>
            <a:spLocks noChangeArrowheads="1"/>
          </p:cNvSpPr>
          <p:nvPr/>
        </p:nvSpPr>
        <p:spPr bwMode="auto">
          <a:xfrm>
            <a:off x="1222375" y="268288"/>
            <a:ext cx="1306513" cy="307975"/>
          </a:xfrm>
          <a:prstGeom prst="rect">
            <a:avLst/>
          </a:prstGeom>
          <a:noFill/>
          <a:ln w="9525">
            <a:noFill/>
            <a:miter lim="800000"/>
            <a:headEnd/>
            <a:tailEnd/>
          </a:ln>
        </p:spPr>
        <p:txBody>
          <a:bodyPr wrap="none">
            <a:spAutoFit/>
          </a:bodyPr>
          <a:lstStyle/>
          <a:p>
            <a:r>
              <a:rPr lang="pt-BR" sz="1400" b="1">
                <a:solidFill>
                  <a:schemeClr val="bg1"/>
                </a:solidFill>
                <a:latin typeface="Times New Roman" pitchFamily="18" charset="0"/>
                <a:cs typeface="Times New Roman" pitchFamily="18" charset="0"/>
              </a:rPr>
              <a:t>Joy Vibrations</a:t>
            </a:r>
          </a:p>
        </p:txBody>
      </p:sp>
      <p:sp>
        <p:nvSpPr>
          <p:cNvPr id="7" name="Retângulo 6"/>
          <p:cNvSpPr>
            <a:spLocks noChangeArrowheads="1"/>
          </p:cNvSpPr>
          <p:nvPr/>
        </p:nvSpPr>
        <p:spPr bwMode="auto">
          <a:xfrm>
            <a:off x="1177925" y="6111875"/>
            <a:ext cx="1658938" cy="306388"/>
          </a:xfrm>
          <a:prstGeom prst="rect">
            <a:avLst/>
          </a:prstGeom>
          <a:noFill/>
          <a:ln w="9525">
            <a:noFill/>
            <a:miter lim="800000"/>
            <a:headEnd/>
            <a:tailEnd/>
          </a:ln>
        </p:spPr>
        <p:txBody>
          <a:bodyPr wrap="none">
            <a:spAutoFit/>
          </a:bodyPr>
          <a:lstStyle/>
          <a:p>
            <a:r>
              <a:rPr lang="pt-BR" sz="1400" b="1">
                <a:solidFill>
                  <a:schemeClr val="bg1"/>
                </a:solidFill>
                <a:latin typeface="Times New Roman" pitchFamily="18" charset="0"/>
                <a:cs typeface="Times New Roman" pitchFamily="18" charset="0"/>
              </a:rPr>
              <a:t> Freydoon Rassouli</a:t>
            </a:r>
          </a:p>
        </p:txBody>
      </p:sp>
      <p:sp>
        <p:nvSpPr>
          <p:cNvPr id="8" name="WordArt 8"/>
          <p:cNvSpPr>
            <a:spLocks noChangeArrowheads="1" noChangeShapeType="1" noTextEdit="1"/>
          </p:cNvSpPr>
          <p:nvPr/>
        </p:nvSpPr>
        <p:spPr bwMode="auto">
          <a:xfrm>
            <a:off x="1376362" y="1409700"/>
            <a:ext cx="3617913" cy="712788"/>
          </a:xfrm>
          <a:prstGeom prst="rect">
            <a:avLst/>
          </a:prstGeom>
        </p:spPr>
        <p:txBody>
          <a:bodyPr wrap="none" fromWordArt="1">
            <a:prstTxWarp prst="textPlain">
              <a:avLst>
                <a:gd name="adj" fmla="val 50000"/>
              </a:avLst>
            </a:prstTxWarp>
          </a:bodyPr>
          <a:lstStyle/>
          <a:p>
            <a:pPr algn="ctr"/>
            <a:r>
              <a:rPr lang="pt-BR" sz="3600" kern="10" dirty="0" smtClean="0">
                <a:ln w="12700">
                  <a:solidFill>
                    <a:srgbClr val="452E17"/>
                  </a:solidFill>
                  <a:round/>
                  <a:headEnd/>
                  <a:tailEnd/>
                </a:ln>
                <a:solidFill>
                  <a:srgbClr val="663300"/>
                </a:solidFill>
                <a:latin typeface="+mn-lt"/>
                <a:ea typeface="+mn-lt"/>
                <a:cs typeface="+mn-lt"/>
              </a:rPr>
              <a:t>Obrigado</a:t>
            </a:r>
            <a:endParaRPr lang="pt-BR" sz="3600" kern="10" dirty="0">
              <a:ln w="12700">
                <a:solidFill>
                  <a:srgbClr val="452E17"/>
                </a:solidFill>
                <a:round/>
                <a:headEnd/>
                <a:tailEnd/>
              </a:ln>
              <a:solidFill>
                <a:srgbClr val="663300"/>
              </a:solidFill>
              <a:latin typeface="+mn-lt"/>
              <a:ea typeface="+mn-lt"/>
              <a:cs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1400"/>
                                        </p:tgtEl>
                                        <p:attrNameLst>
                                          <p:attrName>style.visibility</p:attrName>
                                        </p:attrNameLst>
                                      </p:cBhvr>
                                      <p:to>
                                        <p:strVal val="visible"/>
                                      </p:to>
                                    </p:set>
                                    <p:anim calcmode="lin" valueType="num">
                                      <p:cBhvr>
                                        <p:cTn id="7" dur="1000" fill="hold"/>
                                        <p:tgtEl>
                                          <p:spTgt spid="101400"/>
                                        </p:tgtEl>
                                        <p:attrNameLst>
                                          <p:attrName>ppt_w</p:attrName>
                                        </p:attrNameLst>
                                      </p:cBhvr>
                                      <p:tavLst>
                                        <p:tav tm="0">
                                          <p:val>
                                            <p:fltVal val="0"/>
                                          </p:val>
                                        </p:tav>
                                        <p:tav tm="100000">
                                          <p:val>
                                            <p:strVal val="#ppt_w"/>
                                          </p:val>
                                        </p:tav>
                                      </p:tavLst>
                                    </p:anim>
                                    <p:anim calcmode="lin" valueType="num">
                                      <p:cBhvr>
                                        <p:cTn id="8" dur="1000" fill="hold"/>
                                        <p:tgtEl>
                                          <p:spTgt spid="10140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6" dur="2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8">
                                            <p:txEl>
                                              <p:pRg st="0" end="0"/>
                                            </p:txEl>
                                          </p:spTgt>
                                        </p:tgtEl>
                                      </p:cBhvr>
                                    </p:animEffect>
                                  </p:childTnLst>
                                </p:cTn>
                              </p:par>
                              <p:par>
                                <p:cTn id="21" presetID="16" presetClass="entr" presetSubtype="26"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Horizontal)">
                                      <p:cBhvr>
                                        <p:cTn id="23" dur="500"/>
                                        <p:tgtEl>
                                          <p:spTgt spid="7"/>
                                        </p:tgtEl>
                                      </p:cBhvr>
                                    </p:animEffect>
                                  </p:childTnLst>
                                </p:cTn>
                              </p:par>
                            </p:childTnLst>
                          </p:cTn>
                        </p:par>
                        <p:par>
                          <p:cTn id="24" fill="hold">
                            <p:stCondLst>
                              <p:cond delay="340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iterate type="lt">
                                    <p:tmPct val="10000"/>
                                  </p:iterate>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10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4" dur="2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8" dur="2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00" grpId="0"/>
      <p:bldP spid="4" grpId="0" build="p"/>
      <p:bldP spid="7" grpId="0"/>
      <p:bldP spid="7" grpId="1"/>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1932972" y="6546790"/>
            <a:ext cx="3507129"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http://akrokorinthos.blogspot.com.br/2009_05_01_archive.html</a:t>
            </a:r>
            <a:endParaRPr lang="pt-BR" sz="1000" dirty="0"/>
          </a:p>
        </p:txBody>
      </p:sp>
      <p:sp>
        <p:nvSpPr>
          <p:cNvPr id="110599" name="Text Box 7"/>
          <p:cNvSpPr txBox="1">
            <a:spLocks noChangeArrowheads="1"/>
          </p:cNvSpPr>
          <p:nvPr/>
        </p:nvSpPr>
        <p:spPr bwMode="auto">
          <a:xfrm>
            <a:off x="348570" y="474345"/>
            <a:ext cx="8401730" cy="2160591"/>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400" b="1" dirty="0" smtClean="0"/>
              <a:t>29.05.1453 – Conquista da capital bizantina pelo Império Otomano sob o comando do sultão Maomé II – destruição final do Império Romano do Oriente (Império Bizantino),  morte de Constantino XI (último imperador bizantino) e a estratégica conquista crucial para o domínio dos turcos otomanos sobre o Mediterrâneo oriental e os Bálcãs – fim da Idade Média na Europa</a:t>
            </a:r>
          </a:p>
        </p:txBody>
      </p:sp>
      <p:sp>
        <p:nvSpPr>
          <p:cNvPr id="110600" name="Text Box 8"/>
          <p:cNvSpPr txBox="1">
            <a:spLocks noChangeArrowheads="1"/>
          </p:cNvSpPr>
          <p:nvPr/>
        </p:nvSpPr>
        <p:spPr bwMode="auto">
          <a:xfrm>
            <a:off x="1485900" y="0"/>
            <a:ext cx="5662171" cy="461665"/>
          </a:xfrm>
          <a:prstGeom prst="rect">
            <a:avLst/>
          </a:prstGeom>
          <a:noFill/>
          <a:ln w="9525">
            <a:noFill/>
            <a:miter lim="800000"/>
            <a:headEnd/>
            <a:tailEnd/>
          </a:ln>
          <a:effectLst/>
        </p:spPr>
        <p:txBody>
          <a:bodyPr wrap="square">
            <a:spAutoFit/>
          </a:bodyPr>
          <a:lstStyle/>
          <a:p>
            <a:pPr algn="ctr">
              <a:spcBef>
                <a:spcPct val="50000"/>
              </a:spcBef>
            </a:pPr>
            <a:r>
              <a:rPr lang="pt-BR" sz="2400" b="1" i="1" dirty="0" smtClean="0"/>
              <a:t>1453 - Tomada (queda)  de Constantinopla</a:t>
            </a:r>
            <a:endParaRPr lang="pt-BR" sz="2400" dirty="0"/>
          </a:p>
        </p:txBody>
      </p:sp>
      <p:sp>
        <p:nvSpPr>
          <p:cNvPr id="9" name="Text Box 7"/>
          <p:cNvSpPr txBox="1">
            <a:spLocks noChangeArrowheads="1"/>
          </p:cNvSpPr>
          <p:nvPr/>
        </p:nvSpPr>
        <p:spPr bwMode="auto">
          <a:xfrm>
            <a:off x="2554488" y="2403868"/>
            <a:ext cx="2003225" cy="313932"/>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dirty="0" smtClean="0"/>
              <a:t>Exército otomano</a:t>
            </a:r>
            <a:endParaRPr lang="en-US" dirty="0" smtClean="0"/>
          </a:p>
        </p:txBody>
      </p:sp>
      <p:pic>
        <p:nvPicPr>
          <p:cNvPr id="151555" name="Picture 3" descr="http://lh6.ggpht.com/_x_hNooicESQ/SYsBrx-fCNI/AAAAAAAADKY/ZJRZLtqkx20/s1600/097.JPG"/>
          <p:cNvPicPr>
            <a:picLocks noChangeAspect="1" noChangeArrowheads="1"/>
          </p:cNvPicPr>
          <p:nvPr/>
        </p:nvPicPr>
        <p:blipFill>
          <a:blip r:embed="rId2" cstate="print"/>
          <a:srcRect/>
          <a:stretch>
            <a:fillRect/>
          </a:stretch>
        </p:blipFill>
        <p:spPr bwMode="auto">
          <a:xfrm>
            <a:off x="451313" y="2668984"/>
            <a:ext cx="5238288" cy="3928716"/>
          </a:xfrm>
          <a:prstGeom prst="rect">
            <a:avLst/>
          </a:prstGeom>
          <a:noFill/>
        </p:spPr>
      </p:pic>
      <p:sp>
        <p:nvSpPr>
          <p:cNvPr id="7" name="Text Box 7"/>
          <p:cNvSpPr txBox="1">
            <a:spLocks noChangeArrowheads="1"/>
          </p:cNvSpPr>
          <p:nvPr/>
        </p:nvSpPr>
        <p:spPr bwMode="auto">
          <a:xfrm>
            <a:off x="5791200" y="2673459"/>
            <a:ext cx="2946400" cy="3046988"/>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400" b="1" dirty="0" smtClean="0"/>
              <a:t>A cidade de Constantinopla permaneceu capital do Império Otomano até a dissolução do império em 1922, e foi oficialmente renomeada Istambul pela República da Turquia em 1930</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6072441" y="6447099"/>
            <a:ext cx="2851640"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http://pt.wikipedia.org/wiki/Guerra_dos_Cem_Anos</a:t>
            </a:r>
            <a:endParaRPr lang="pt-BR" sz="1000" dirty="0"/>
          </a:p>
        </p:txBody>
      </p:sp>
      <p:sp>
        <p:nvSpPr>
          <p:cNvPr id="110599" name="Text Box 7"/>
          <p:cNvSpPr txBox="1">
            <a:spLocks noChangeArrowheads="1"/>
          </p:cNvSpPr>
          <p:nvPr/>
        </p:nvSpPr>
        <p:spPr bwMode="auto">
          <a:xfrm>
            <a:off x="377371" y="563563"/>
            <a:ext cx="8418286" cy="1815882"/>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000" b="1" dirty="0" smtClean="0"/>
              <a:t>Primeira grande guerra europeia que provocou profundas transformações na vida econômica, social e política da Europa Ocidental. A França foi apoiada pela Escócia, Boêmia, Castela e Papado de </a:t>
            </a:r>
            <a:r>
              <a:rPr lang="pt-BR" sz="2000" b="1" dirty="0" err="1" smtClean="0"/>
              <a:t>Avignon</a:t>
            </a:r>
            <a:r>
              <a:rPr lang="pt-BR" sz="2000" b="1" dirty="0" smtClean="0"/>
              <a:t>. A Inglaterra teve por aliados os flamengos, alemães e Portugal. A questão dinástica que desencadeou a chamada Guerra dos Cem Anos ultrapassou o caráter feudal das rivalidades político-militares da Idade Média e marcou o teor dos futuros confrontos entre as grandes monarquias europeias</a:t>
            </a:r>
            <a:endParaRPr lang="pt-BR" sz="2000" b="1" dirty="0"/>
          </a:p>
        </p:txBody>
      </p:sp>
      <p:sp>
        <p:nvSpPr>
          <p:cNvPr id="110600" name="Text Box 8"/>
          <p:cNvSpPr txBox="1">
            <a:spLocks noChangeArrowheads="1"/>
          </p:cNvSpPr>
          <p:nvPr/>
        </p:nvSpPr>
        <p:spPr bwMode="auto">
          <a:xfrm>
            <a:off x="1358900" y="0"/>
            <a:ext cx="6870700"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1453 - Fim da Guerra dos Cem Anos (1337 a 1453)</a:t>
            </a:r>
          </a:p>
        </p:txBody>
      </p:sp>
      <p:pic>
        <p:nvPicPr>
          <p:cNvPr id="150530" name="Picture 2" descr="Lenepveu, Jeanne d'Arc au siège d'Orléans.jpg"/>
          <p:cNvPicPr>
            <a:picLocks noChangeAspect="1" noChangeArrowheads="1"/>
          </p:cNvPicPr>
          <p:nvPr/>
        </p:nvPicPr>
        <p:blipFill>
          <a:blip r:embed="rId2" cstate="print"/>
          <a:srcRect/>
          <a:stretch>
            <a:fillRect/>
          </a:stretch>
        </p:blipFill>
        <p:spPr bwMode="auto">
          <a:xfrm>
            <a:off x="514350" y="2619375"/>
            <a:ext cx="2857500" cy="3971925"/>
          </a:xfrm>
          <a:prstGeom prst="rect">
            <a:avLst/>
          </a:prstGeom>
          <a:noFill/>
        </p:spPr>
      </p:pic>
      <p:sp>
        <p:nvSpPr>
          <p:cNvPr id="9" name="Text Box 7"/>
          <p:cNvSpPr txBox="1">
            <a:spLocks noChangeArrowheads="1"/>
          </p:cNvSpPr>
          <p:nvPr/>
        </p:nvSpPr>
        <p:spPr bwMode="auto">
          <a:xfrm>
            <a:off x="3428747" y="3429000"/>
            <a:ext cx="5344863" cy="2419124"/>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b="1" dirty="0" smtClean="0"/>
              <a:t>Pintura romântica de Joana D'</a:t>
            </a:r>
            <a:r>
              <a:rPr lang="pt-BR" b="1" dirty="0" err="1" smtClean="0"/>
              <a:t>Arc</a:t>
            </a:r>
            <a:r>
              <a:rPr lang="pt-BR" b="1" dirty="0" smtClean="0"/>
              <a:t> na Batalha de </a:t>
            </a:r>
            <a:r>
              <a:rPr lang="pt-BR" b="1" dirty="0" err="1" smtClean="0"/>
              <a:t>Orléans</a:t>
            </a:r>
            <a:endParaRPr lang="pt-BR" b="1" dirty="0" smtClean="0"/>
          </a:p>
          <a:p>
            <a:pPr algn="just">
              <a:lnSpc>
                <a:spcPct val="80000"/>
              </a:lnSpc>
              <a:spcBef>
                <a:spcPct val="50000"/>
              </a:spcBef>
            </a:pPr>
            <a:r>
              <a:rPr lang="pt-BR" b="1" dirty="0" smtClean="0"/>
              <a:t>Data</a:t>
            </a:r>
            <a:r>
              <a:rPr lang="pt-BR" b="1" i="1" dirty="0" smtClean="0"/>
              <a:t>: 1337 – 1453</a:t>
            </a:r>
          </a:p>
          <a:p>
            <a:pPr algn="just">
              <a:lnSpc>
                <a:spcPct val="80000"/>
              </a:lnSpc>
              <a:spcBef>
                <a:spcPct val="50000"/>
              </a:spcBef>
            </a:pPr>
            <a:r>
              <a:rPr lang="pt-BR" b="1" dirty="0"/>
              <a:t>Local:</a:t>
            </a:r>
            <a:r>
              <a:rPr lang="pt-BR" b="1" i="1" dirty="0" smtClean="0"/>
              <a:t> Primeiramente França e os Países Baixos</a:t>
            </a:r>
          </a:p>
          <a:p>
            <a:pPr algn="just">
              <a:lnSpc>
                <a:spcPct val="80000"/>
              </a:lnSpc>
              <a:spcBef>
                <a:spcPct val="50000"/>
              </a:spcBef>
            </a:pPr>
            <a:r>
              <a:rPr lang="pt-BR" b="1" dirty="0"/>
              <a:t>Desfecho:</a:t>
            </a:r>
            <a:r>
              <a:rPr lang="pt-BR" b="1" i="1" dirty="0" smtClean="0"/>
              <a:t> Vitória francesa decisiva e consolidação da Monarquia na França</a:t>
            </a:r>
          </a:p>
          <a:p>
            <a:pPr algn="just">
              <a:lnSpc>
                <a:spcPct val="80000"/>
              </a:lnSpc>
              <a:spcBef>
                <a:spcPct val="50000"/>
              </a:spcBef>
            </a:pPr>
            <a:r>
              <a:rPr lang="pt-BR" b="1" i="1" dirty="0" smtClean="0"/>
              <a:t> </a:t>
            </a:r>
            <a:r>
              <a:rPr lang="pt-BR" b="1" dirty="0"/>
              <a:t>Mudanças territoriais: </a:t>
            </a:r>
            <a:r>
              <a:rPr lang="pt-BR" b="1" i="1" dirty="0" smtClean="0"/>
              <a:t>A Casa de </a:t>
            </a:r>
            <a:r>
              <a:rPr lang="pt-BR" b="1" i="1" dirty="0" err="1" smtClean="0"/>
              <a:t>Valois</a:t>
            </a:r>
            <a:r>
              <a:rPr lang="pt-BR" b="1" i="1" dirty="0" smtClean="0"/>
              <a:t> garante o controle de toda a França, menos </a:t>
            </a:r>
            <a:r>
              <a:rPr lang="pt-BR" b="1" i="1" dirty="0" err="1" smtClean="0"/>
              <a:t>Pale</a:t>
            </a:r>
            <a:r>
              <a:rPr lang="pt-BR" b="1" i="1" dirty="0" smtClean="0"/>
              <a:t> de Calais</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558800" y="72129"/>
            <a:ext cx="8140700" cy="646331"/>
          </a:xfrm>
          <a:prstGeom prst="rect">
            <a:avLst/>
          </a:prstGeom>
          <a:noFill/>
          <a:ln w="9525">
            <a:noFill/>
            <a:miter lim="800000"/>
            <a:headEnd/>
            <a:tailEnd/>
          </a:ln>
          <a:effectLst/>
        </p:spPr>
        <p:txBody>
          <a:bodyPr wrap="square">
            <a:spAutoFit/>
          </a:bodyPr>
          <a:lstStyle/>
          <a:p>
            <a:pPr algn="ctr">
              <a:spcBef>
                <a:spcPct val="50000"/>
              </a:spcBef>
            </a:pPr>
            <a:r>
              <a:rPr lang="pt-BR" b="1" i="1" dirty="0" smtClean="0"/>
              <a:t>1455-1460 - Preparação e impressão do primeiro livro impresso em prensa de tipos móveis reutilizáveis: a Bíblia de Gutenberg</a:t>
            </a:r>
            <a:endParaRPr lang="pt-BR" dirty="0"/>
          </a:p>
        </p:txBody>
      </p:sp>
      <p:sp>
        <p:nvSpPr>
          <p:cNvPr id="114691" name="Text Box 3"/>
          <p:cNvSpPr txBox="1">
            <a:spLocks noChangeArrowheads="1"/>
          </p:cNvSpPr>
          <p:nvPr/>
        </p:nvSpPr>
        <p:spPr bwMode="auto">
          <a:xfrm>
            <a:off x="5502275" y="4842567"/>
            <a:ext cx="3311525" cy="244475"/>
          </a:xfrm>
          <a:prstGeom prst="rect">
            <a:avLst/>
          </a:prstGeom>
          <a:noFill/>
          <a:ln w="9525">
            <a:noFill/>
            <a:miter lim="800000"/>
            <a:headEnd/>
            <a:tailEnd/>
          </a:ln>
          <a:effectLst/>
        </p:spPr>
        <p:txBody>
          <a:bodyPr>
            <a:spAutoFit/>
          </a:bodyPr>
          <a:lstStyle/>
          <a:p>
            <a:pPr>
              <a:spcBef>
                <a:spcPct val="50000"/>
              </a:spcBef>
            </a:pPr>
            <a:r>
              <a:rPr lang="pt-BR" sz="1000" dirty="0"/>
              <a:t>http://ecx.images-amazon.com/images/I/61H1FSKP88L.jpg</a:t>
            </a:r>
          </a:p>
        </p:txBody>
      </p:sp>
      <p:pic>
        <p:nvPicPr>
          <p:cNvPr id="114692" name="Picture 4" descr="61H1FSKP88L"/>
          <p:cNvPicPr>
            <a:picLocks noChangeAspect="1" noChangeArrowheads="1"/>
          </p:cNvPicPr>
          <p:nvPr/>
        </p:nvPicPr>
        <p:blipFill>
          <a:blip r:embed="rId2" cstate="print"/>
          <a:srcRect/>
          <a:stretch>
            <a:fillRect/>
          </a:stretch>
        </p:blipFill>
        <p:spPr bwMode="auto">
          <a:xfrm>
            <a:off x="3924300" y="973829"/>
            <a:ext cx="4762500" cy="3914775"/>
          </a:xfrm>
          <a:prstGeom prst="rect">
            <a:avLst/>
          </a:prstGeom>
          <a:noFill/>
        </p:spPr>
      </p:pic>
      <p:pic>
        <p:nvPicPr>
          <p:cNvPr id="114694" name="Picture 6" descr="johannes-gutenberg"/>
          <p:cNvPicPr>
            <a:picLocks noChangeAspect="1" noChangeArrowheads="1"/>
          </p:cNvPicPr>
          <p:nvPr/>
        </p:nvPicPr>
        <p:blipFill>
          <a:blip r:embed="rId3" cstate="print"/>
          <a:srcRect/>
          <a:stretch>
            <a:fillRect/>
          </a:stretch>
        </p:blipFill>
        <p:spPr bwMode="auto">
          <a:xfrm>
            <a:off x="539750" y="988117"/>
            <a:ext cx="3424238" cy="3889375"/>
          </a:xfrm>
          <a:prstGeom prst="rect">
            <a:avLst/>
          </a:prstGeom>
          <a:noFill/>
        </p:spPr>
      </p:pic>
      <p:sp>
        <p:nvSpPr>
          <p:cNvPr id="114695" name="Text Box 7"/>
          <p:cNvSpPr txBox="1">
            <a:spLocks noChangeArrowheads="1"/>
          </p:cNvSpPr>
          <p:nvPr/>
        </p:nvSpPr>
        <p:spPr bwMode="auto">
          <a:xfrm>
            <a:off x="381000" y="4828279"/>
            <a:ext cx="3570289" cy="396875"/>
          </a:xfrm>
          <a:prstGeom prst="rect">
            <a:avLst/>
          </a:prstGeom>
          <a:noFill/>
          <a:ln w="9525">
            <a:noFill/>
            <a:miter lim="800000"/>
            <a:headEnd/>
            <a:tailEnd/>
          </a:ln>
          <a:effectLst/>
        </p:spPr>
        <p:txBody>
          <a:bodyPr wrap="square">
            <a:spAutoFit/>
          </a:bodyPr>
          <a:lstStyle/>
          <a:p>
            <a:pPr algn="r">
              <a:spcBef>
                <a:spcPct val="50000"/>
              </a:spcBef>
            </a:pPr>
            <a:r>
              <a:rPr lang="pt-BR" sz="1000" dirty="0"/>
              <a:t>http://</a:t>
            </a:r>
            <a:r>
              <a:rPr lang="pt-BR" sz="1000" dirty="0" smtClean="0"/>
              <a:t>www.unerj.br/blogbiblioteca/wp-content/uploads/2009/07/ </a:t>
            </a:r>
            <a:r>
              <a:rPr lang="pt-BR" sz="1000" dirty="0" err="1" smtClean="0"/>
              <a:t>johannes</a:t>
            </a:r>
            <a:r>
              <a:rPr lang="pt-BR" sz="1000" dirty="0" smtClean="0"/>
              <a:t>-gutenberg.png</a:t>
            </a:r>
            <a:endParaRPr lang="pt-BR" sz="1000" dirty="0"/>
          </a:p>
        </p:txBody>
      </p:sp>
      <p:sp>
        <p:nvSpPr>
          <p:cNvPr id="114696" name="Text Box 8"/>
          <p:cNvSpPr txBox="1">
            <a:spLocks noChangeArrowheads="1"/>
          </p:cNvSpPr>
          <p:nvPr/>
        </p:nvSpPr>
        <p:spPr bwMode="auto">
          <a:xfrm>
            <a:off x="2514600" y="5763753"/>
            <a:ext cx="6502400" cy="646331"/>
          </a:xfrm>
          <a:prstGeom prst="rect">
            <a:avLst/>
          </a:prstGeom>
          <a:noFill/>
          <a:ln w="9525">
            <a:noFill/>
            <a:miter lim="800000"/>
            <a:headEnd/>
            <a:tailEnd/>
          </a:ln>
          <a:effectLst/>
        </p:spPr>
        <p:txBody>
          <a:bodyPr wrap="square">
            <a:spAutoFit/>
          </a:bodyPr>
          <a:lstStyle/>
          <a:p>
            <a:pPr lvl="0" algn="ctr">
              <a:spcBef>
                <a:spcPct val="50000"/>
              </a:spcBef>
            </a:pPr>
            <a:r>
              <a:rPr lang="pt-BR" dirty="0"/>
              <a:t>O primeiro livro impresso por Gutenberg foi a Bíblia (1450 a 1455</a:t>
            </a:r>
            <a:r>
              <a:rPr lang="pt-BR" dirty="0" smtClean="0"/>
              <a:t>) - Biblioteca do Congresso em Washington D.C</a:t>
            </a:r>
            <a:endParaRPr lang="pt-BR" dirty="0"/>
          </a:p>
        </p:txBody>
      </p:sp>
      <p:pic>
        <p:nvPicPr>
          <p:cNvPr id="114698" name="Picture 10" descr="http://upload.wikimedia.org/wikipedia/commons/thumb/b/b0/Gutenberg_Bible.jpg/220px-Gutenberg_Bible.jpg">
            <a:hlinkClick r:id="rId4"/>
          </p:cNvPr>
          <p:cNvPicPr>
            <a:picLocks noChangeAspect="1" noChangeArrowheads="1"/>
          </p:cNvPicPr>
          <p:nvPr/>
        </p:nvPicPr>
        <p:blipFill>
          <a:blip r:embed="rId5" cstate="print"/>
          <a:srcRect/>
          <a:stretch>
            <a:fillRect/>
          </a:stretch>
        </p:blipFill>
        <p:spPr bwMode="auto">
          <a:xfrm>
            <a:off x="292109" y="5056414"/>
            <a:ext cx="2336800" cy="1582651"/>
          </a:xfrm>
          <a:prstGeom prst="rect">
            <a:avLst/>
          </a:prstGeom>
          <a:noFill/>
        </p:spPr>
      </p:pic>
      <p:sp>
        <p:nvSpPr>
          <p:cNvPr id="9" name="Text Box 2"/>
          <p:cNvSpPr txBox="1">
            <a:spLocks noChangeArrowheads="1"/>
          </p:cNvSpPr>
          <p:nvPr/>
        </p:nvSpPr>
        <p:spPr bwMode="auto">
          <a:xfrm>
            <a:off x="1096963" y="694429"/>
            <a:ext cx="2332037" cy="369332"/>
          </a:xfrm>
          <a:prstGeom prst="rect">
            <a:avLst/>
          </a:prstGeom>
          <a:noFill/>
          <a:ln w="9525">
            <a:noFill/>
            <a:miter lim="800000"/>
            <a:headEnd/>
            <a:tailEnd/>
          </a:ln>
          <a:effectLst/>
        </p:spPr>
        <p:txBody>
          <a:bodyPr wrap="square">
            <a:spAutoFit/>
          </a:bodyPr>
          <a:lstStyle/>
          <a:p>
            <a:pPr>
              <a:spcBef>
                <a:spcPct val="50000"/>
              </a:spcBef>
            </a:pPr>
            <a:r>
              <a:rPr lang="pt-BR" b="1" i="1" dirty="0" err="1"/>
              <a:t>Johannes</a:t>
            </a:r>
            <a:r>
              <a:rPr lang="pt-BR" b="1" i="1" dirty="0"/>
              <a:t> </a:t>
            </a:r>
            <a:r>
              <a:rPr lang="pt-BR" b="1" i="1" dirty="0" err="1" smtClean="0"/>
              <a:t>Gutemberg</a:t>
            </a:r>
            <a:endParaRPr lang="pt-BR"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4928893" y="6432517"/>
            <a:ext cx="4006396" cy="400110"/>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http://www.essaseoutras.xpg.com.br/descoberta-da-america-vida-de-cristovao-colombo-viagens-ao-continente/</a:t>
            </a:r>
            <a:endParaRPr lang="pt-BR" sz="1000" dirty="0"/>
          </a:p>
        </p:txBody>
      </p:sp>
      <p:sp>
        <p:nvSpPr>
          <p:cNvPr id="110599" name="Text Box 7"/>
          <p:cNvSpPr txBox="1">
            <a:spLocks noChangeArrowheads="1"/>
          </p:cNvSpPr>
          <p:nvPr/>
        </p:nvSpPr>
        <p:spPr bwMode="auto">
          <a:xfrm>
            <a:off x="348570" y="575942"/>
            <a:ext cx="8418286" cy="2970044"/>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sz="2200" b="1" dirty="0" smtClean="0"/>
              <a:t>Cristóvão Colombo era italiano e tinha fortes relações com Portugal. Ele fazia muitas viagens à costa africana e estava sempre informado sobre novas rotas comerciais. Ele imaginava que chegaria às Índias navegando pelo Ocidente e chegou a oferecer os seus serviços ao rei português Dom João II, mas não foi atendido</a:t>
            </a:r>
          </a:p>
          <a:p>
            <a:pPr algn="just">
              <a:lnSpc>
                <a:spcPct val="80000"/>
              </a:lnSpc>
              <a:spcBef>
                <a:spcPct val="50000"/>
              </a:spcBef>
            </a:pPr>
            <a:r>
              <a:rPr lang="pt-BR" sz="2200" b="1" dirty="0" smtClean="0"/>
              <a:t>Para concretizar o plano ele aceitou assinar um contrato com o rei da Espanha em 1492, sendo nomeado Almirante dos Mares, Vice-rei e Governador das novas terras que eventualmente viesse a descobrir na Ásia. Ele deixou a Espanha em 3 de agosto do mesmo ano na nau Santa Maria junto com as caravelas Pinta e Nina</a:t>
            </a:r>
            <a:endParaRPr lang="pt-BR" sz="2200" b="1" dirty="0"/>
          </a:p>
        </p:txBody>
      </p:sp>
      <p:sp>
        <p:nvSpPr>
          <p:cNvPr id="110600" name="Text Box 8"/>
          <p:cNvSpPr txBox="1">
            <a:spLocks noChangeArrowheads="1"/>
          </p:cNvSpPr>
          <p:nvPr/>
        </p:nvSpPr>
        <p:spPr bwMode="auto">
          <a:xfrm>
            <a:off x="1079500" y="29028"/>
            <a:ext cx="6444044"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 1492 - Viagem de Cristóvão Colombo à América</a:t>
            </a:r>
            <a:endParaRPr lang="pt-BR" sz="2400" dirty="0"/>
          </a:p>
        </p:txBody>
      </p:sp>
      <p:pic>
        <p:nvPicPr>
          <p:cNvPr id="152578" name="Picture 2" descr="http://www.essaseoutras.com.br/wp-content/uploads/2012/03/descoberta-da-america.jpg"/>
          <p:cNvPicPr>
            <a:picLocks noChangeAspect="1" noChangeArrowheads="1"/>
          </p:cNvPicPr>
          <p:nvPr/>
        </p:nvPicPr>
        <p:blipFill>
          <a:blip r:embed="rId2" cstate="print"/>
          <a:srcRect/>
          <a:stretch>
            <a:fillRect/>
          </a:stretch>
        </p:blipFill>
        <p:spPr bwMode="auto">
          <a:xfrm>
            <a:off x="5160099" y="3619500"/>
            <a:ext cx="3710328" cy="2858946"/>
          </a:xfrm>
          <a:prstGeom prst="rect">
            <a:avLst/>
          </a:prstGeom>
          <a:noFill/>
        </p:spPr>
      </p:pic>
      <p:pic>
        <p:nvPicPr>
          <p:cNvPr id="152580" name="Picture 4" descr="1x1.trans Descoberta da América: Vida de Cristóvão Colombo Viagens ao Continente"/>
          <p:cNvPicPr>
            <a:picLocks noChangeAspect="1" noChangeArrowheads="1"/>
          </p:cNvPicPr>
          <p:nvPr/>
        </p:nvPicPr>
        <p:blipFill>
          <a:blip r:embed="rId3" cstate="print"/>
          <a:srcRect/>
          <a:stretch>
            <a:fillRect/>
          </a:stretch>
        </p:blipFill>
        <p:spPr bwMode="auto">
          <a:xfrm>
            <a:off x="384234" y="3581400"/>
            <a:ext cx="4776667" cy="2988358"/>
          </a:xfrm>
          <a:prstGeom prst="rect">
            <a:avLst/>
          </a:prstGeom>
          <a:noFill/>
        </p:spPr>
      </p:pic>
      <p:pic>
        <p:nvPicPr>
          <p:cNvPr id="8" name="Imagem 7" descr="http://upload.wikimedia.org/wikipedia/commons/thumb/c/c1/Christopher_Columbus_Face.jpg/200px-Christopher_Columbus_Face.jpg">
            <a:hlinkClick r:id="rId4"/>
          </p:cNvPr>
          <p:cNvPicPr/>
          <p:nvPr/>
        </p:nvPicPr>
        <p:blipFill>
          <a:blip r:embed="rId5" cstate="print"/>
          <a:srcRect/>
          <a:stretch>
            <a:fillRect/>
          </a:stretch>
        </p:blipFill>
        <p:spPr bwMode="auto">
          <a:xfrm>
            <a:off x="5144143" y="3616285"/>
            <a:ext cx="735957" cy="100651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http://upload.wikimedia.org/wikipedia/commons/thumb/1/10/Italia_1494-es.svg/220px-Italia_1494-es.svg.png"/>
          <p:cNvPicPr>
            <a:picLocks noChangeAspect="1" noChangeArrowheads="1"/>
          </p:cNvPicPr>
          <p:nvPr/>
        </p:nvPicPr>
        <p:blipFill>
          <a:blip r:embed="rId2" cstate="print"/>
          <a:srcRect/>
          <a:stretch>
            <a:fillRect/>
          </a:stretch>
        </p:blipFill>
        <p:spPr bwMode="auto">
          <a:xfrm>
            <a:off x="3969948" y="444500"/>
            <a:ext cx="4993077" cy="5969000"/>
          </a:xfrm>
          <a:prstGeom prst="rect">
            <a:avLst/>
          </a:prstGeom>
          <a:noFill/>
        </p:spPr>
      </p:pic>
      <p:sp>
        <p:nvSpPr>
          <p:cNvPr id="6" name="Retângulo 5"/>
          <p:cNvSpPr/>
          <p:nvPr/>
        </p:nvSpPr>
        <p:spPr>
          <a:xfrm>
            <a:off x="3962400" y="457200"/>
            <a:ext cx="5029200" cy="5956300"/>
          </a:xfrm>
          <a:prstGeom prst="rect">
            <a:avLst/>
          </a:prstGeom>
          <a:solidFill>
            <a:srgbClr val="BBE0E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0598" name="Text Box 6"/>
          <p:cNvSpPr txBox="1">
            <a:spLocks noChangeArrowheads="1"/>
          </p:cNvSpPr>
          <p:nvPr/>
        </p:nvSpPr>
        <p:spPr bwMode="auto">
          <a:xfrm>
            <a:off x="2886169" y="6476575"/>
            <a:ext cx="3343087"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http://pt.wikipedia.org/wiki/Hist</a:t>
            </a:r>
            <a:r>
              <a:rPr lang="pt-BR" sz="1000" dirty="0" err="1" smtClean="0"/>
              <a:t>ória_da_Itália</a:t>
            </a:r>
            <a:r>
              <a:rPr lang="pt-BR" sz="1000" dirty="0" smtClean="0"/>
              <a:t>#Renascimento</a:t>
            </a:r>
            <a:endParaRPr lang="pt-BR" sz="1000" dirty="0"/>
          </a:p>
        </p:txBody>
      </p:sp>
      <p:sp>
        <p:nvSpPr>
          <p:cNvPr id="110599" name="Text Box 7"/>
          <p:cNvSpPr txBox="1">
            <a:spLocks noChangeArrowheads="1"/>
          </p:cNvSpPr>
          <p:nvPr/>
        </p:nvSpPr>
        <p:spPr bwMode="auto">
          <a:xfrm>
            <a:off x="377371" y="563563"/>
            <a:ext cx="8418286" cy="5383012"/>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b="1" dirty="0" smtClean="0"/>
              <a:t>A partir do século XIII, o poder, nas cidades, passou às mãos de potentados. Na Itália do Norte, dominavam quatro grandes cidades (Florença, Gênova, Veneza e Milão), sendo </a:t>
            </a:r>
            <a:r>
              <a:rPr lang="pt-BR" b="1" dirty="0" err="1" smtClean="0"/>
              <a:t>San</a:t>
            </a:r>
            <a:r>
              <a:rPr lang="pt-BR" b="1" dirty="0" smtClean="0"/>
              <a:t> Marino uma remanescente dessas </a:t>
            </a:r>
            <a:r>
              <a:rPr lang="pt-BR" b="1" dirty="0" err="1" smtClean="0"/>
              <a:t>cidades-Estado</a:t>
            </a:r>
            <a:r>
              <a:rPr lang="pt-BR" b="1" dirty="0" smtClean="0"/>
              <a:t> setentrionais. Na Itália central, o papado, forçado a deixar Roma por </a:t>
            </a:r>
            <a:r>
              <a:rPr lang="pt-BR" b="1" dirty="0" err="1" smtClean="0"/>
              <a:t>Avignon</a:t>
            </a:r>
            <a:r>
              <a:rPr lang="pt-BR" b="1" dirty="0" smtClean="0"/>
              <a:t> (1309 - 1376), foi enfraquecido pelo Grande Cisma do Ocidente (1378-1417). O Sul da Itália foi entregue a Carlos de </a:t>
            </a:r>
            <a:r>
              <a:rPr lang="pt-BR" b="1" dirty="0" err="1" smtClean="0"/>
              <a:t>Anjou</a:t>
            </a:r>
            <a:r>
              <a:rPr lang="pt-BR" b="1" dirty="0" smtClean="0"/>
              <a:t> e a Sicília, à coroa de Aragão, pondo fim às pretensões imperiais sobre a Itália. O Sul da península, entretanto, ficou dividido pelas lutas entre os </a:t>
            </a:r>
            <a:r>
              <a:rPr lang="pt-BR" b="1" dirty="0" err="1" smtClean="0"/>
              <a:t>angevinos</a:t>
            </a:r>
            <a:r>
              <a:rPr lang="pt-BR" b="1" dirty="0" smtClean="0"/>
              <a:t> e os aragoneses (séculos XIV-XV)</a:t>
            </a:r>
          </a:p>
          <a:p>
            <a:pPr algn="just">
              <a:lnSpc>
                <a:spcPct val="80000"/>
              </a:lnSpc>
              <a:spcBef>
                <a:spcPct val="50000"/>
              </a:spcBef>
            </a:pPr>
            <a:r>
              <a:rPr lang="pt-BR" b="1" dirty="0" smtClean="0"/>
              <a:t>No século XIV, a península Itálica foi campo de batalha para os franceses, os aragoneses e os suíços. No final do século XV, a Itália foi invadida pela França e, mais tarde, pelo imperador Carlos V, que subjugou a maior parte do território em 1550. A França, pelo Tratado de </a:t>
            </a:r>
            <a:r>
              <a:rPr lang="pt-BR" b="1" dirty="0" err="1" smtClean="0"/>
              <a:t>Cateau-Cambrésis</a:t>
            </a:r>
            <a:r>
              <a:rPr lang="pt-BR" b="1" dirty="0" smtClean="0"/>
              <a:t>, renunciou às suas pretensões à parte transalpina (1559), e os aragoneses, herdeiros de Carlos V na Itália, dominaram o sul da península durante dois séculos</a:t>
            </a:r>
          </a:p>
          <a:p>
            <a:pPr algn="just">
              <a:lnSpc>
                <a:spcPct val="80000"/>
              </a:lnSpc>
              <a:spcBef>
                <a:spcPct val="50000"/>
              </a:spcBef>
            </a:pPr>
            <a:r>
              <a:rPr lang="pt-BR" b="1" dirty="0" smtClean="0"/>
              <a:t>Apesar disso, o século XIV foi uma época de grande desenvolvimento em função da atividade comercial das quatro repúblicas marítimas, Veneza, </a:t>
            </a:r>
            <a:r>
              <a:rPr lang="pt-BR" b="1" dirty="0" err="1" smtClean="0"/>
              <a:t>Génova</a:t>
            </a:r>
            <a:r>
              <a:rPr lang="pt-BR" b="1" dirty="0" smtClean="0"/>
              <a:t>, Pisa e </a:t>
            </a:r>
            <a:r>
              <a:rPr lang="pt-BR" b="1" dirty="0" err="1" smtClean="0"/>
              <a:t>Amalfi</a:t>
            </a:r>
            <a:r>
              <a:rPr lang="pt-BR" b="1" dirty="0" smtClean="0"/>
              <a:t>, e da atividade financeira dos banqueiros de Florença. O desenvolvimento econômico e a riqueza da Itália permitiram um grande desenvolvimento cultural e artístico, conhecido como Renascimento, que se irradiou pela Europa</a:t>
            </a:r>
          </a:p>
          <a:p>
            <a:pPr algn="just">
              <a:lnSpc>
                <a:spcPct val="80000"/>
              </a:lnSpc>
              <a:spcBef>
                <a:spcPct val="50000"/>
              </a:spcBef>
            </a:pPr>
            <a:r>
              <a:rPr lang="pt-BR" b="1" dirty="0" smtClean="0"/>
              <a:t>No século XV, surgiu no norte uma nova potência, o ducado de Saboia. Nas cidades, onde famílias principescas sobrepujaram o regime republicano, assistiu-se ao apogeu do Renascimento (Florença)</a:t>
            </a:r>
          </a:p>
        </p:txBody>
      </p:sp>
      <p:sp>
        <p:nvSpPr>
          <p:cNvPr id="110600" name="Text Box 8"/>
          <p:cNvSpPr txBox="1">
            <a:spLocks noChangeArrowheads="1"/>
          </p:cNvSpPr>
          <p:nvPr/>
        </p:nvSpPr>
        <p:spPr bwMode="auto">
          <a:xfrm>
            <a:off x="2552700" y="29028"/>
            <a:ext cx="3949700"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1494-1526 - Guerras da Itália</a:t>
            </a:r>
            <a:endParaRPr lang="pt-BR"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randombar(horizontal)">
                                      <p:cBhvr>
                                        <p:cTn id="7" dur="500"/>
                                        <p:tgtEl>
                                          <p:spTgt spid="1536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060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059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0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0598" grpId="0"/>
      <p:bldP spid="110599" grpId="0"/>
      <p:bldP spid="1106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Text Box 6"/>
          <p:cNvSpPr txBox="1">
            <a:spLocks noChangeArrowheads="1"/>
          </p:cNvSpPr>
          <p:nvPr/>
        </p:nvSpPr>
        <p:spPr bwMode="auto">
          <a:xfrm>
            <a:off x="0" y="6262916"/>
            <a:ext cx="4584699" cy="252184"/>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http://aula-de-historia.blogspot.com.br/2009/01/herana-de-judeus-e-muulmanos.html</a:t>
            </a:r>
            <a:endParaRPr lang="pt-BR" sz="1000" dirty="0"/>
          </a:p>
        </p:txBody>
      </p:sp>
      <p:sp>
        <p:nvSpPr>
          <p:cNvPr id="110599" name="Text Box 7"/>
          <p:cNvSpPr txBox="1">
            <a:spLocks noChangeArrowheads="1"/>
          </p:cNvSpPr>
          <p:nvPr/>
        </p:nvSpPr>
        <p:spPr bwMode="auto">
          <a:xfrm>
            <a:off x="377371" y="563563"/>
            <a:ext cx="8418286" cy="757130"/>
          </a:xfrm>
          <a:prstGeom prst="rect">
            <a:avLst/>
          </a:prstGeom>
          <a:noFill/>
          <a:ln w="9525">
            <a:noFill/>
            <a:miter lim="800000"/>
            <a:headEnd/>
            <a:tailEnd/>
          </a:ln>
          <a:effectLst/>
        </p:spPr>
        <p:txBody>
          <a:bodyPr wrap="square">
            <a:spAutoFit/>
          </a:bodyPr>
          <a:lstStyle/>
          <a:p>
            <a:pPr algn="just">
              <a:lnSpc>
                <a:spcPct val="80000"/>
              </a:lnSpc>
              <a:spcBef>
                <a:spcPct val="50000"/>
              </a:spcBef>
            </a:pPr>
            <a:r>
              <a:rPr lang="pt-BR" b="1" dirty="0" smtClean="0"/>
              <a:t>Judeus e muçulmanos, expulsos da Península Ibérica no século XV, deixaram um rico legado arquitetônico e cultural. A influência também está marcada no DNA: um</a:t>
            </a:r>
            <a:br>
              <a:rPr lang="pt-BR" b="1" dirty="0" smtClean="0"/>
            </a:br>
            <a:r>
              <a:rPr lang="pt-BR" b="1" dirty="0" smtClean="0"/>
              <a:t>em cada três portugueses e espanhóis descende de judeus</a:t>
            </a:r>
          </a:p>
        </p:txBody>
      </p:sp>
      <p:sp>
        <p:nvSpPr>
          <p:cNvPr id="110600" name="Text Box 8"/>
          <p:cNvSpPr txBox="1">
            <a:spLocks noChangeArrowheads="1"/>
          </p:cNvSpPr>
          <p:nvPr/>
        </p:nvSpPr>
        <p:spPr bwMode="auto">
          <a:xfrm>
            <a:off x="889000" y="67128"/>
            <a:ext cx="7061200" cy="461665"/>
          </a:xfrm>
          <a:prstGeom prst="rect">
            <a:avLst/>
          </a:prstGeom>
          <a:noFill/>
          <a:ln w="9525">
            <a:noFill/>
            <a:miter lim="800000"/>
            <a:headEnd/>
            <a:tailEnd/>
          </a:ln>
          <a:effectLst/>
        </p:spPr>
        <p:txBody>
          <a:bodyPr wrap="square">
            <a:spAutoFit/>
          </a:bodyPr>
          <a:lstStyle/>
          <a:p>
            <a:pPr>
              <a:spcBef>
                <a:spcPct val="50000"/>
              </a:spcBef>
            </a:pPr>
            <a:r>
              <a:rPr lang="pt-BR" sz="2400" b="1" i="1" dirty="0" smtClean="0"/>
              <a:t>1496 - Expulsão dos Judeus e dos Mouros de Portugal</a:t>
            </a:r>
            <a:endParaRPr lang="pt-BR" sz="2400" dirty="0"/>
          </a:p>
        </p:txBody>
      </p:sp>
      <p:sp>
        <p:nvSpPr>
          <p:cNvPr id="8" name="Text Box 6"/>
          <p:cNvSpPr txBox="1">
            <a:spLocks noChangeArrowheads="1"/>
          </p:cNvSpPr>
          <p:nvPr/>
        </p:nvSpPr>
        <p:spPr bwMode="auto">
          <a:xfrm>
            <a:off x="4851401" y="6216590"/>
            <a:ext cx="3708400" cy="553998"/>
          </a:xfrm>
          <a:prstGeom prst="rect">
            <a:avLst/>
          </a:prstGeom>
          <a:noFill/>
          <a:ln w="9525">
            <a:noFill/>
            <a:miter lim="800000"/>
            <a:headEnd/>
            <a:tailEnd/>
          </a:ln>
          <a:effectLst/>
        </p:spPr>
        <p:txBody>
          <a:bodyPr wrap="square">
            <a:spAutoFit/>
          </a:bodyPr>
          <a:lstStyle/>
          <a:p>
            <a:pPr algn="r">
              <a:spcBef>
                <a:spcPct val="50000"/>
              </a:spcBef>
            </a:pPr>
            <a:r>
              <a:rPr lang="pt-BR" sz="1000" i="1" dirty="0" smtClean="0"/>
              <a:t> Expulsão dos judeus de Espanha em 1492,xilogravura, posteriormente colorida, de </a:t>
            </a:r>
            <a:r>
              <a:rPr lang="pt-BR" sz="1000" i="1" dirty="0" err="1" smtClean="0"/>
              <a:t>Michaly</a:t>
            </a:r>
            <a:r>
              <a:rPr lang="pt-BR" sz="1000" i="1" dirty="0" smtClean="0"/>
              <a:t> Von </a:t>
            </a:r>
            <a:r>
              <a:rPr lang="pt-BR" sz="1000" i="1" dirty="0" err="1" smtClean="0"/>
              <a:t>Zichy</a:t>
            </a:r>
            <a:r>
              <a:rPr lang="pt-BR" sz="1000" i="1" dirty="0" smtClean="0"/>
              <a:t>, 1880, AKG Imagens/Latins </a:t>
            </a:r>
            <a:r>
              <a:rPr lang="pt-BR" sz="1000" i="1" dirty="0" err="1" smtClean="0"/>
              <a:t>Tock</a:t>
            </a:r>
            <a:r>
              <a:rPr lang="pt-BR" sz="1000" i="1" dirty="0" smtClean="0"/>
              <a:t> – Fonte - http://www2.uol.com.br/historiaviva</a:t>
            </a:r>
            <a:endParaRPr lang="pt-BR" sz="1000" dirty="0"/>
          </a:p>
        </p:txBody>
      </p:sp>
      <p:pic>
        <p:nvPicPr>
          <p:cNvPr id="9" name="Picture 2" descr="http://1.bp.blogspot.com/_VzJwOa_8R24/SWCrPXgp0bI/AAAAAAAAAIk/AMOi7DPvGwQ/s400/Arquitetura+mourisca+e+expuls%C3%A3o+dos+judeus.jpg"/>
          <p:cNvPicPr>
            <a:picLocks noChangeAspect="1" noChangeArrowheads="1"/>
          </p:cNvPicPr>
          <p:nvPr/>
        </p:nvPicPr>
        <p:blipFill>
          <a:blip r:embed="rId2" cstate="print"/>
          <a:srcRect r="50170"/>
          <a:stretch>
            <a:fillRect/>
          </a:stretch>
        </p:blipFill>
        <p:spPr bwMode="auto">
          <a:xfrm>
            <a:off x="826322" y="1316037"/>
            <a:ext cx="3384000" cy="4923577"/>
          </a:xfrm>
          <a:prstGeom prst="rect">
            <a:avLst/>
          </a:prstGeom>
          <a:noFill/>
        </p:spPr>
      </p:pic>
      <p:pic>
        <p:nvPicPr>
          <p:cNvPr id="68612" name="Picture 4" descr="http://tokdehistoria.files.wordpress.com/2012/04/expulsjudeuscastela.jpg?w=204"/>
          <p:cNvPicPr>
            <a:picLocks noChangeAspect="1" noChangeArrowheads="1"/>
          </p:cNvPicPr>
          <p:nvPr/>
        </p:nvPicPr>
        <p:blipFill>
          <a:blip r:embed="rId3" cstate="print"/>
          <a:srcRect/>
          <a:stretch>
            <a:fillRect/>
          </a:stretch>
        </p:blipFill>
        <p:spPr bwMode="auto">
          <a:xfrm>
            <a:off x="5143500" y="1316037"/>
            <a:ext cx="3384513" cy="4923530"/>
          </a:xfrm>
          <a:prstGeom prst="rect">
            <a:avLst/>
          </a:prstGeom>
          <a:noFill/>
        </p:spPr>
      </p:pic>
      <p:sp>
        <p:nvSpPr>
          <p:cNvPr id="11" name="Text Box 6"/>
          <p:cNvSpPr txBox="1">
            <a:spLocks noChangeArrowheads="1"/>
          </p:cNvSpPr>
          <p:nvPr/>
        </p:nvSpPr>
        <p:spPr bwMode="auto">
          <a:xfrm rot="16200000">
            <a:off x="6348413" y="3875316"/>
            <a:ext cx="4584699" cy="246221"/>
          </a:xfrm>
          <a:prstGeom prst="rect">
            <a:avLst/>
          </a:prstGeom>
          <a:noFill/>
          <a:ln w="9525">
            <a:noFill/>
            <a:miter lim="800000"/>
            <a:headEnd/>
            <a:tailEnd/>
          </a:ln>
          <a:effectLst/>
        </p:spPr>
        <p:txBody>
          <a:bodyPr wrap="square">
            <a:spAutoFit/>
          </a:bodyPr>
          <a:lstStyle/>
          <a:p>
            <a:pPr algn="r">
              <a:spcBef>
                <a:spcPct val="50000"/>
              </a:spcBef>
            </a:pPr>
            <a:r>
              <a:rPr lang="pt-BR" sz="1000" dirty="0" smtClean="0"/>
              <a:t>http://tokdehistoria.wordpress.com/2012/04/18/a-expulsao-dos-judeus-de-portugal/</a:t>
            </a:r>
            <a:endParaRPr lang="pt-BR" sz="1000"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1902</TotalTime>
  <Words>2074</Words>
  <Application>Microsoft Office PowerPoint</Application>
  <PresentationFormat>Apresentação na tela (4:3)</PresentationFormat>
  <Paragraphs>199</Paragraphs>
  <Slides>33</Slides>
  <Notes>0</Notes>
  <HiddenSlides>0</HiddenSlides>
  <MMClips>0</MMClips>
  <ScaleCrop>false</ScaleCrop>
  <HeadingPairs>
    <vt:vector size="4" baseType="variant">
      <vt:variant>
        <vt:lpstr>Tema</vt:lpstr>
      </vt:variant>
      <vt:variant>
        <vt:i4>1</vt:i4>
      </vt:variant>
      <vt:variant>
        <vt:lpstr>Títulos de slides</vt:lpstr>
      </vt:variant>
      <vt:variant>
        <vt:i4>33</vt:i4>
      </vt:variant>
    </vt:vector>
  </HeadingPairs>
  <TitlesOfParts>
    <vt:vector size="34" baseType="lpstr">
      <vt:lpstr>Design padrão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compani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EGS</cp:lastModifiedBy>
  <cp:revision>136</cp:revision>
  <dcterms:created xsi:type="dcterms:W3CDTF">2006-08-28T18:26:53Z</dcterms:created>
  <dcterms:modified xsi:type="dcterms:W3CDTF">2015-08-27T15:44:45Z</dcterms:modified>
</cp:coreProperties>
</file>