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70" r:id="rId3"/>
    <p:sldId id="323" r:id="rId4"/>
    <p:sldId id="324" r:id="rId5"/>
    <p:sldId id="321" r:id="rId6"/>
    <p:sldId id="294" r:id="rId7"/>
    <p:sldId id="295" r:id="rId8"/>
    <p:sldId id="298" r:id="rId9"/>
    <p:sldId id="341" r:id="rId10"/>
    <p:sldId id="299" r:id="rId11"/>
    <p:sldId id="342" r:id="rId12"/>
    <p:sldId id="296" r:id="rId13"/>
    <p:sldId id="297" r:id="rId14"/>
    <p:sldId id="326" r:id="rId15"/>
    <p:sldId id="301" r:id="rId16"/>
    <p:sldId id="300" r:id="rId17"/>
    <p:sldId id="339" r:id="rId18"/>
    <p:sldId id="340" r:id="rId19"/>
    <p:sldId id="302" r:id="rId20"/>
    <p:sldId id="338" r:id="rId21"/>
    <p:sldId id="329" r:id="rId22"/>
    <p:sldId id="328" r:id="rId23"/>
    <p:sldId id="332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C34"/>
    <a:srgbClr val="2D4F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330" autoAdjust="0"/>
  </p:normalViewPr>
  <p:slideViewPr>
    <p:cSldViewPr>
      <p:cViewPr varScale="1">
        <p:scale>
          <a:sx n="90" d="100"/>
          <a:sy n="90" d="100"/>
        </p:scale>
        <p:origin x="-22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3CB9-CA78-4A23-AE6A-980C737E64F6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755F4-507C-4E0A-9BEB-79FC4BCA446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91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B0B8-E89D-419E-8421-4277D63152F4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b="1" dirty="0" smtClean="0"/>
              <a:t>Modelo de abertura de apresentação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D59AA-B6E4-48F5-8967-A03E6C613E93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3D04D-4833-4EA3-A968-6411BD31833C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21A88B-BF15-4FB7-9E99-42B1AC0B0B74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36265-7D1E-4DC7-BB38-1EA6E0DF649B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499DF-4A63-45F0-9628-245C20F9D1D5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A8DCC-8209-46E4-B987-95E5EE196C81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Cabe ao médico e só a ele determinar, por critérios</a:t>
            </a:r>
            <a:r>
              <a:rPr lang="pt-BR" baseline="0" dirty="0" smtClean="0"/>
              <a:t> os mais objetivos possíveis, se o paciente será prejudicado ou não ao receber uma informação acerca de sua doença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55F4-507C-4E0A-9BEB-79FC4BCA446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038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0FAD1B-6003-43AD-8FA5-30128D612324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0FAD1B-6003-43AD-8FA5-30128D612324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A97BAA-4716-48F1-A6A5-A3B048B097E5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A8DCC-8209-46E4-B987-95E5EE196C81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DAC19-A2E1-45F6-BAA1-5BB77070F080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1576D-FD49-4D81-A562-4B1879B7FC71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2938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55F4-507C-4E0A-9BEB-79FC4BCA446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86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A8DCC-8209-46E4-B987-95E5EE196C8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A8DCC-8209-46E4-B987-95E5EE196C8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3AE7DD-3BBE-4B3C-B028-90D193F0C680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2199B9-673A-4AF4-B6F8-D807AF1BDF48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D59AA-B6E4-48F5-8967-A03E6C613E9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4D59AA-B6E4-48F5-8967-A03E6C613E93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chego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Delegacia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Polícia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noticiando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vítima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calúnia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difamação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 penal </a:t>
            </a:r>
            <a:r>
              <a:rPr lang="en-US" baseline="0" dirty="0" err="1" smtClean="0"/>
              <a:t>só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início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só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prosseguirá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eu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iniciativa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promotor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justiça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Então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essa</a:t>
            </a:r>
            <a:r>
              <a:rPr lang="en-US" baseline="0" dirty="0" smtClean="0"/>
              <a:t> é </a:t>
            </a:r>
            <a:r>
              <a:rPr lang="en-US" b="1" baseline="0" dirty="0" err="1" smtClean="0"/>
              <a:t>uma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ação</a:t>
            </a:r>
            <a:r>
              <a:rPr lang="en-US" b="1" baseline="0" dirty="0" smtClean="0"/>
              <a:t> penal </a:t>
            </a:r>
            <a:r>
              <a:rPr lang="en-US" b="1" baseline="0" dirty="0" err="1" smtClean="0"/>
              <a:t>privada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Onde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autor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 é a </a:t>
            </a:r>
            <a:r>
              <a:rPr lang="en-US" baseline="0" dirty="0" err="1" smtClean="0"/>
              <a:t>própria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vítima.Outro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exemplo</a:t>
            </a:r>
            <a:r>
              <a:rPr lang="en-US" baseline="0" dirty="0" smtClean="0"/>
              <a:t> é o crime de </a:t>
            </a:r>
            <a:r>
              <a:rPr lang="en-US" baseline="0" dirty="0" err="1" smtClean="0"/>
              <a:t>lesão</a:t>
            </a:r>
            <a:r>
              <a:rPr lang="en-US" baseline="0" dirty="0" smtClean="0"/>
              <a:t> corporal </a:t>
            </a:r>
            <a:r>
              <a:rPr lang="en-US" baseline="0" dirty="0" err="1" smtClean="0"/>
              <a:t>leve</a:t>
            </a:r>
            <a:r>
              <a:rPr lang="en-US" baseline="0" dirty="0" smtClean="0"/>
              <a:t>. Se </a:t>
            </a:r>
            <a:r>
              <a:rPr lang="en-US" baseline="0" dirty="0" err="1" smtClean="0"/>
              <a:t>eu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envolvo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briga</a:t>
            </a:r>
            <a:r>
              <a:rPr lang="en-US" baseline="0" dirty="0" smtClean="0"/>
              <a:t> no bar e </a:t>
            </a:r>
            <a:r>
              <a:rPr lang="en-US" baseline="0" dirty="0" err="1" smtClean="0"/>
              <a:t>levo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pior</a:t>
            </a:r>
            <a:r>
              <a:rPr lang="en-US" baseline="0" dirty="0" smtClean="0"/>
              <a:t>  e </a:t>
            </a:r>
            <a:r>
              <a:rPr lang="en-US" baseline="0" dirty="0" err="1" smtClean="0"/>
              <a:t>saio</a:t>
            </a:r>
            <a:r>
              <a:rPr lang="en-US" baseline="0" dirty="0" smtClean="0"/>
              <a:t> com hematomas, o </a:t>
            </a:r>
            <a:r>
              <a:rPr lang="en-US" baseline="0" dirty="0" err="1" smtClean="0"/>
              <a:t>agressor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processado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eu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iniciar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Na </a:t>
            </a:r>
            <a:r>
              <a:rPr lang="en-US" b="1" baseline="0" dirty="0" err="1" smtClean="0"/>
              <a:t>ação</a:t>
            </a:r>
            <a:r>
              <a:rPr lang="en-US" b="1" baseline="0" dirty="0" smtClean="0"/>
              <a:t> penal </a:t>
            </a:r>
            <a:r>
              <a:rPr lang="en-US" b="1" baseline="0" dirty="0" err="1" smtClean="0"/>
              <a:t>pública</a:t>
            </a:r>
            <a:r>
              <a:rPr lang="en-US" b="1" baseline="0" dirty="0" smtClean="0"/>
              <a:t>, o </a:t>
            </a:r>
            <a:r>
              <a:rPr lang="en-US" b="1" baseline="0" dirty="0" err="1" smtClean="0"/>
              <a:t>autor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ação</a:t>
            </a:r>
            <a:r>
              <a:rPr lang="en-US" b="1" baseline="0" dirty="0" smtClean="0"/>
              <a:t> é o </a:t>
            </a:r>
            <a:r>
              <a:rPr lang="en-US" b="1" baseline="0" dirty="0" err="1" smtClean="0"/>
              <a:t>Ministério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Público</a:t>
            </a:r>
            <a:r>
              <a:rPr lang="en-US" baseline="0" dirty="0" smtClean="0"/>
              <a:t>. São crimes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sociedade</a:t>
            </a:r>
            <a:r>
              <a:rPr lang="en-US" baseline="0" dirty="0" smtClean="0"/>
              <a:t> tem um </a:t>
            </a:r>
            <a:r>
              <a:rPr lang="en-US" baseline="0" dirty="0" err="1" smtClean="0"/>
              <a:t>maior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punir</a:t>
            </a:r>
            <a:r>
              <a:rPr lang="en-US" baseline="0" dirty="0" smtClean="0"/>
              <a:t>. E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ser de </a:t>
            </a:r>
            <a:r>
              <a:rPr lang="en-US" baseline="0" dirty="0" err="1" smtClean="0"/>
              <a:t>dois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tipos</a:t>
            </a:r>
            <a:r>
              <a:rPr lang="en-US" baseline="0" dirty="0" smtClean="0"/>
              <a:t>: </a:t>
            </a:r>
            <a:r>
              <a:rPr lang="en-US" b="1" baseline="0" dirty="0" err="1" smtClean="0"/>
              <a:t>condicionada</a:t>
            </a:r>
            <a:r>
              <a:rPr lang="en-US" b="1" baseline="0" dirty="0" smtClean="0"/>
              <a:t> à </a:t>
            </a:r>
            <a:r>
              <a:rPr lang="en-US" b="1" baseline="0" dirty="0" err="1" smtClean="0"/>
              <a:t>representação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ou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incondicionada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Tomemos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exemplo</a:t>
            </a:r>
            <a:r>
              <a:rPr lang="en-US" baseline="0" dirty="0" smtClean="0"/>
              <a:t> o crime de </a:t>
            </a:r>
            <a:r>
              <a:rPr lang="en-US" baseline="0" dirty="0" err="1" smtClean="0"/>
              <a:t>estupro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quanto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homem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mulher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sofre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estupro</a:t>
            </a:r>
            <a:r>
              <a:rPr lang="en-US" baseline="0" dirty="0" smtClean="0"/>
              <a:t>, o </a:t>
            </a:r>
            <a:r>
              <a:rPr lang="en-US" baseline="0" dirty="0" err="1" smtClean="0"/>
              <a:t>promotor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iniciará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 penal se a </a:t>
            </a:r>
            <a:r>
              <a:rPr lang="en-US" baseline="0" dirty="0" err="1" smtClean="0"/>
              <a:t>vítima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fizer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representação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manifestar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interesse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Já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tentativa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homicídio</a:t>
            </a:r>
            <a:r>
              <a:rPr lang="en-US" baseline="0" dirty="0" smtClean="0"/>
              <a:t>, o </a:t>
            </a:r>
            <a:r>
              <a:rPr lang="en-US" baseline="0" dirty="0" err="1" smtClean="0"/>
              <a:t>promotor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fará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propositura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independentemente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representação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vítima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independente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vontade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Então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disse</a:t>
            </a:r>
            <a:r>
              <a:rPr lang="en-US" baseline="0" dirty="0" smtClean="0"/>
              <a:t> no slide anterior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Estatuto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Idoso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determina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crimes </a:t>
            </a:r>
            <a:r>
              <a:rPr lang="en-US" baseline="0" dirty="0" err="1" smtClean="0"/>
              <a:t>nele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previstos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são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ação</a:t>
            </a:r>
            <a:r>
              <a:rPr lang="en-US" baseline="0" dirty="0" smtClean="0"/>
              <a:t> penal </a:t>
            </a:r>
            <a:r>
              <a:rPr lang="en-US" baseline="0" dirty="0" err="1" smtClean="0"/>
              <a:t>pública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incondicionada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,  </a:t>
            </a:r>
            <a:r>
              <a:rPr lang="en-US" baseline="0" dirty="0" err="1" smtClean="0"/>
              <a:t>ela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ocorrerá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independentemente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vontade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vítima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idosa</a:t>
            </a:r>
            <a:r>
              <a:rPr lang="en-US" baseline="0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A14D5C-78ED-4DDB-9FF2-61FEF1079B2B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352128" y="1988840"/>
            <a:ext cx="6460232" cy="1894362"/>
          </a:xfrm>
        </p:spPr>
        <p:txBody>
          <a:bodyPr/>
          <a:lstStyle>
            <a:lvl1pPr algn="ctr">
              <a:defRPr b="1">
                <a:latin typeface="Century Gothic" pitchFamily="34" charset="0"/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568152" y="436510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51520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467544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61156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395536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9959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tângulo 26"/>
          <p:cNvSpPr/>
          <p:nvPr/>
        </p:nvSpPr>
        <p:spPr bwMode="auto">
          <a:xfrm>
            <a:off x="539552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Conector reto 20"/>
          <p:cNvSpPr>
            <a:spLocks noChangeShapeType="1"/>
          </p:cNvSpPr>
          <p:nvPr userDrawn="1"/>
        </p:nvSpPr>
        <p:spPr bwMode="auto">
          <a:xfrm>
            <a:off x="9036496" y="-27384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Retângulo 22"/>
          <p:cNvSpPr/>
          <p:nvPr userDrawn="1"/>
        </p:nvSpPr>
        <p:spPr bwMode="auto">
          <a:xfrm>
            <a:off x="8820472" y="-27384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Conector reto 23"/>
          <p:cNvSpPr>
            <a:spLocks noChangeShapeType="1"/>
          </p:cNvSpPr>
          <p:nvPr userDrawn="1"/>
        </p:nvSpPr>
        <p:spPr bwMode="auto">
          <a:xfrm>
            <a:off x="8820472" y="-27384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Retângulo 24"/>
          <p:cNvSpPr/>
          <p:nvPr userDrawn="1"/>
        </p:nvSpPr>
        <p:spPr bwMode="auto">
          <a:xfrm>
            <a:off x="8518184" y="-27384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tângulo 25"/>
          <p:cNvSpPr/>
          <p:nvPr userDrawn="1"/>
        </p:nvSpPr>
        <p:spPr bwMode="auto">
          <a:xfrm>
            <a:off x="8604448" y="-27384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Conector reto 28"/>
          <p:cNvSpPr>
            <a:spLocks noChangeShapeType="1"/>
          </p:cNvSpPr>
          <p:nvPr userDrawn="1"/>
        </p:nvSpPr>
        <p:spPr bwMode="auto">
          <a:xfrm>
            <a:off x="8316416" y="-27384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41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22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23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reto 3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DDDDDD">
                <a:shade val="70000"/>
                <a:satMod val="150000"/>
              </a:srgbClr>
            </a:solidFill>
            <a:prstDash val="solid"/>
          </a:ln>
          <a:effectLst/>
        </p:spPr>
      </p:cxnSp>
      <p:cxnSp>
        <p:nvCxnSpPr>
          <p:cNvPr id="6" name="Conector reto 5"/>
          <p:cNvCxnSpPr/>
          <p:nvPr userDrawn="1"/>
        </p:nvCxnSpPr>
        <p:spPr>
          <a:xfrm>
            <a:off x="90678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B2B2B2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" name="Conector reto 6"/>
          <p:cNvCxnSpPr/>
          <p:nvPr userDrawn="1"/>
        </p:nvCxnSpPr>
        <p:spPr>
          <a:xfrm>
            <a:off x="8991600" y="0"/>
            <a:ext cx="0" cy="685800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8915400" y="0"/>
            <a:ext cx="0" cy="68580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DDDDDD">
                <a:shade val="70000"/>
                <a:satMod val="150000"/>
              </a:srgbClr>
            </a:solidFill>
            <a:prstDash val="solid"/>
          </a:ln>
          <a:effectLst/>
        </p:spPr>
      </p:cxnSp>
      <p:cxnSp>
        <p:nvCxnSpPr>
          <p:cNvPr id="12" name="Conector reto 11"/>
          <p:cNvCxnSpPr/>
          <p:nvPr userDrawn="1"/>
        </p:nvCxnSpPr>
        <p:spPr>
          <a:xfrm>
            <a:off x="76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B2B2B2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3" name="Conector reto 12"/>
          <p:cNvCxnSpPr/>
          <p:nvPr userDrawn="1"/>
        </p:nvCxnSpPr>
        <p:spPr>
          <a:xfrm>
            <a:off x="152400" y="0"/>
            <a:ext cx="0" cy="685800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 userDrawn="1"/>
        </p:nvCxnSpPr>
        <p:spPr>
          <a:xfrm>
            <a:off x="228600" y="0"/>
            <a:ext cx="0" cy="68580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1026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onector reto 3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DDDDDD">
                <a:shade val="70000"/>
                <a:satMod val="150000"/>
              </a:srgbClr>
            </a:solidFill>
            <a:prstDash val="solid"/>
          </a:ln>
          <a:effectLst/>
        </p:spPr>
      </p:cxnSp>
      <p:cxnSp>
        <p:nvCxnSpPr>
          <p:cNvPr id="6" name="Conector reto 5"/>
          <p:cNvCxnSpPr/>
          <p:nvPr userDrawn="1"/>
        </p:nvCxnSpPr>
        <p:spPr>
          <a:xfrm>
            <a:off x="90678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B2B2B2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7" name="Conector reto 6"/>
          <p:cNvCxnSpPr/>
          <p:nvPr userDrawn="1"/>
        </p:nvCxnSpPr>
        <p:spPr>
          <a:xfrm>
            <a:off x="8991600" y="0"/>
            <a:ext cx="0" cy="685800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8915400" y="0"/>
            <a:ext cx="0" cy="68580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DDDDDD">
                <a:shade val="70000"/>
                <a:satMod val="150000"/>
              </a:srgbClr>
            </a:solidFill>
            <a:prstDash val="solid"/>
          </a:ln>
          <a:effectLst/>
        </p:spPr>
      </p:cxnSp>
      <p:cxnSp>
        <p:nvCxnSpPr>
          <p:cNvPr id="12" name="Conector reto 11"/>
          <p:cNvCxnSpPr/>
          <p:nvPr userDrawn="1"/>
        </p:nvCxnSpPr>
        <p:spPr>
          <a:xfrm>
            <a:off x="76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B2B2B2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3" name="Conector reto 12"/>
          <p:cNvCxnSpPr/>
          <p:nvPr userDrawn="1"/>
        </p:nvCxnSpPr>
        <p:spPr>
          <a:xfrm>
            <a:off x="152400" y="0"/>
            <a:ext cx="0" cy="685800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 userDrawn="1"/>
        </p:nvCxnSpPr>
        <p:spPr>
          <a:xfrm>
            <a:off x="228600" y="0"/>
            <a:ext cx="0" cy="685800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172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93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64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609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483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195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26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2168" y="76200"/>
            <a:ext cx="8003232" cy="1143000"/>
          </a:xfrm>
        </p:spPr>
        <p:txBody>
          <a:bodyPr/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863352" y="1507576"/>
            <a:ext cx="7899648" cy="4873752"/>
          </a:xfrm>
        </p:spPr>
        <p:txBody>
          <a:bodyPr>
            <a:normAutofit/>
          </a:bodyPr>
          <a:lstStyle>
            <a:lvl1pPr>
              <a:buClr>
                <a:srgbClr val="164E39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164E39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164E39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rgbClr val="164E39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rgbClr val="164E39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Retângulo 3"/>
          <p:cNvSpPr/>
          <p:nvPr userDrawn="1"/>
        </p:nvSpPr>
        <p:spPr bwMode="auto">
          <a:xfrm>
            <a:off x="-58995" y="0"/>
            <a:ext cx="73373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8305800" y="65810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H F B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2" descr="C:\Users\USER\Documents\Site\2014\Figuras padrão\Últimos padrões 03.02.2014\Padrão 09.02.201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1329" y="5832095"/>
            <a:ext cx="646471" cy="87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50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456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576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645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9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Conte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sz="quarter" idx="10"/>
          </p:nvPr>
        </p:nvSpPr>
        <p:spPr>
          <a:xfrm>
            <a:off x="238795" y="576634"/>
            <a:ext cx="8685762" cy="323640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sz="quarter" idx="11"/>
          </p:nvPr>
        </p:nvSpPr>
        <p:spPr>
          <a:xfrm>
            <a:off x="2699792" y="4101075"/>
            <a:ext cx="6225133" cy="242064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9" y="123729"/>
            <a:ext cx="723815" cy="905812"/>
          </a:xfrm>
          <a:prstGeom prst="rect">
            <a:avLst/>
          </a:prstGeom>
        </p:spPr>
      </p:pic>
      <p:cxnSp>
        <p:nvCxnSpPr>
          <p:cNvPr id="3" name="Conector reto 2"/>
          <p:cNvCxnSpPr/>
          <p:nvPr userDrawn="1"/>
        </p:nvCxnSpPr>
        <p:spPr>
          <a:xfrm>
            <a:off x="251520" y="452669"/>
            <a:ext cx="777686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 userDrawn="1"/>
        </p:nvSpPr>
        <p:spPr>
          <a:xfrm>
            <a:off x="251520" y="6862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002060"/>
                </a:solidFill>
              </a:rPr>
              <a:t>Treinamento </a:t>
            </a:r>
            <a:r>
              <a:rPr lang="pt-BR" sz="1400" dirty="0" err="1" smtClean="0">
                <a:solidFill>
                  <a:srgbClr val="002060"/>
                </a:solidFill>
              </a:rPr>
              <a:t>Moodle</a:t>
            </a:r>
            <a:r>
              <a:rPr lang="pt-BR" sz="1400" dirty="0" smtClean="0">
                <a:solidFill>
                  <a:srgbClr val="002060"/>
                </a:solidFill>
              </a:rPr>
              <a:t> – </a:t>
            </a:r>
            <a:r>
              <a:rPr lang="pt-BR" sz="1400" dirty="0" err="1" smtClean="0">
                <a:solidFill>
                  <a:srgbClr val="002060"/>
                </a:solidFill>
              </a:rPr>
              <a:t>Stoa</a:t>
            </a:r>
            <a:r>
              <a:rPr lang="pt-BR" sz="1400" dirty="0" smtClean="0">
                <a:solidFill>
                  <a:srgbClr val="002060"/>
                </a:solidFill>
              </a:rPr>
              <a:t> USP</a:t>
            </a:r>
            <a:endParaRPr lang="pt-BR" sz="1400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2484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1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4892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43369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97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519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43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5106DDF6-E944-4A67-A9E6-AB4564F5EE17}" type="datetimeFigureOut">
              <a:rPr lang="pt-BR">
                <a:solidFill>
                  <a:prstClr val="black"/>
                </a:solidFill>
              </a:rPr>
              <a:pPr/>
              <a:t>23/03/2020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7DCCE9E-2314-4C9D-BD8B-BF7AE510861C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88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529208" y="44624"/>
            <a:ext cx="8003232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1560" y="1507576"/>
            <a:ext cx="8003232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91890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b="1" kern="1200" cap="small" baseline="0">
          <a:solidFill>
            <a:schemeClr val="accent1">
              <a:lumMod val="50000"/>
            </a:schemeClr>
          </a:solidFill>
          <a:latin typeface="Arial" pitchFamily="34" charset="0"/>
          <a:ea typeface="Verdana" pitchFamily="34" charset="0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70000"/>
        <a:buFont typeface="Wingdings" pitchFamily="2" charset="2"/>
        <a:buChar char="q"/>
        <a:defRPr kumimoji="0"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0000"/>
        <a:buFont typeface="Wingdings" pitchFamily="2" charset="2"/>
        <a:buChar char="q"/>
        <a:defRPr kumimoji="0"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0000"/>
        <a:buFont typeface="Wingdings" pitchFamily="2" charset="2"/>
        <a:buChar char="q"/>
        <a:defRPr kumimoji="0"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0000"/>
        <a:buFont typeface="Wingdings" pitchFamily="2" charset="2"/>
        <a:buChar char="q"/>
        <a:defRPr kumimoji="0"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463040" indent="-18288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8000"/>
        <a:buFont typeface="Wingdings" pitchFamily="2" charset="2"/>
        <a:buChar char="q"/>
        <a:defRPr kumimoji="0"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F8E2-4F29-4E0D-85BA-51B7DE75A86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8B2C-B63F-4E5E-9F1B-140449BB759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32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0" y="1313577"/>
            <a:ext cx="9144000" cy="1800200"/>
          </a:xfrm>
          <a:prstGeom prst="rect">
            <a:avLst/>
          </a:prstGeom>
          <a:solidFill>
            <a:schemeClr val="accent5">
              <a:lumMod val="25000"/>
              <a:alpha val="49804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2630319" y="3636317"/>
            <a:ext cx="39437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</a:rPr>
              <a:t>Prof. Dr. Hermes de Freitas Barbosa</a:t>
            </a:r>
            <a:r>
              <a:rPr lang="pt-BR" sz="2400" dirty="0">
                <a:solidFill>
                  <a:prstClr val="black"/>
                </a:solidFill>
              </a:rPr>
              <a:t/>
            </a:r>
            <a:br>
              <a:rPr lang="pt-BR" sz="2400" dirty="0">
                <a:solidFill>
                  <a:prstClr val="black"/>
                </a:solidFill>
              </a:rPr>
            </a:br>
            <a:r>
              <a:rPr lang="pt-BR" sz="1200" dirty="0" smtClean="0">
                <a:solidFill>
                  <a:prstClr val="black"/>
                </a:solidFill>
              </a:rPr>
              <a:t>Centro de Medicina Legal</a:t>
            </a:r>
          </a:p>
          <a:p>
            <a:pPr algn="ctr"/>
            <a:r>
              <a:rPr lang="pt-BR" sz="1200" dirty="0" smtClean="0">
                <a:solidFill>
                  <a:prstClr val="black"/>
                </a:solidFill>
              </a:rPr>
              <a:t>Departamento de Patologia e Medicina Legal</a:t>
            </a:r>
            <a:endParaRPr lang="pt-BR" sz="1200" dirty="0">
              <a:solidFill>
                <a:prstClr val="black"/>
              </a:solidFill>
            </a:endParaRP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2483771" y="5227651"/>
            <a:ext cx="4177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 smtClean="0">
                <a:solidFill>
                  <a:prstClr val="black"/>
                </a:solidFill>
              </a:rPr>
              <a:t>Faculdade </a:t>
            </a:r>
            <a:r>
              <a:rPr lang="pt-BR" sz="1400" b="1" dirty="0">
                <a:solidFill>
                  <a:prstClr val="black"/>
                </a:solidFill>
              </a:rPr>
              <a:t>de Medicina de Ribeirão Preto </a:t>
            </a:r>
          </a:p>
          <a:p>
            <a:pPr algn="ctr">
              <a:defRPr/>
            </a:pPr>
            <a:r>
              <a:rPr lang="pt-BR" sz="1400" b="1" dirty="0">
                <a:solidFill>
                  <a:prstClr val="black"/>
                </a:solidFill>
              </a:rPr>
              <a:t>Universidade de São Paulo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0" y="174515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400" b="1" dirty="0" smtClean="0">
                <a:solidFill>
                  <a:prstClr val="white"/>
                </a:solidFill>
              </a:rPr>
              <a:t>Sigilo Profissional </a:t>
            </a:r>
            <a:endParaRPr lang="pt-BR" sz="4400" dirty="0">
              <a:solidFill>
                <a:prstClr val="white"/>
              </a:solidFill>
            </a:endParaRPr>
          </a:p>
        </p:txBody>
      </p:sp>
      <p:pic>
        <p:nvPicPr>
          <p:cNvPr id="1028" name="Picture 4" descr="C:\Users\hermes\Desktop\Brasao_logo_medicina_USP_trsp_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29032" y="3928704"/>
            <a:ext cx="1467267" cy="2132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USER\Documents\DOCENCIA USP\DIRETORIA CEMEL\cemel logo 10 -1 - FIN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1802577" cy="180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362200" y="381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Curso de Ética Médica para Residentes</a:t>
            </a:r>
          </a:p>
          <a:p>
            <a:pPr algn="ctr"/>
            <a:r>
              <a:rPr lang="pt-BR" sz="2000" b="1" dirty="0" smtClean="0"/>
              <a:t>Módulo 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93927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Lei das Contravenções Penais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pt-BR" dirty="0"/>
              <a:t>	Art. 66 - Deixar de comunicar à autoridade competente:</a:t>
            </a:r>
            <a:br>
              <a:rPr lang="pt-BR" dirty="0"/>
            </a:br>
            <a:r>
              <a:rPr lang="pt-BR" dirty="0"/>
              <a:t>(...)</a:t>
            </a:r>
            <a:br>
              <a:rPr lang="pt-BR" dirty="0"/>
            </a:br>
            <a:r>
              <a:rPr lang="pt-BR" dirty="0"/>
              <a:t>II - crime de ação pública, de que teve conhecimento no exercício da medicina ou de outra profissão sanitária, </a:t>
            </a:r>
            <a:r>
              <a:rPr lang="pt-BR" b="1" u="sng" dirty="0"/>
              <a:t>desde que a ação penal não dependa de representação</a:t>
            </a:r>
            <a:r>
              <a:rPr lang="pt-BR" b="1" dirty="0"/>
              <a:t> </a:t>
            </a:r>
            <a:r>
              <a:rPr lang="pt-BR" dirty="0"/>
              <a:t>e </a:t>
            </a:r>
            <a:r>
              <a:rPr lang="pt-BR" b="1" u="sng" dirty="0"/>
              <a:t>a comunicação não exponha o cliente a procedimento criminal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Pena - multa de 300 a 3 mil cruzeiros.</a:t>
            </a:r>
            <a:br>
              <a:rPr lang="pt-BR" dirty="0"/>
            </a:br>
            <a:r>
              <a:rPr lang="pt-BR" dirty="0"/>
              <a:t>(...)".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277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Código</a:t>
            </a:r>
            <a:r>
              <a:rPr lang="en-US" dirty="0" smtClean="0"/>
              <a:t> de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Médica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5752" y="1447800"/>
            <a:ext cx="7899648" cy="48737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pt-BR" b="1" dirty="0" smtClean="0"/>
              <a:t>É vedado ao médico</a:t>
            </a:r>
          </a:p>
          <a:p>
            <a:pPr marL="0" indent="0" algn="just">
              <a:buNone/>
              <a:defRPr/>
            </a:pPr>
            <a:r>
              <a:rPr lang="pt-BR" dirty="0" smtClean="0"/>
              <a:t>Art. 73. Revelar fato de que tenha conhecimento em virtude do exercício de sua profissão, salvo por </a:t>
            </a:r>
            <a:r>
              <a:rPr lang="pt-BR" b="1" dirty="0" smtClean="0"/>
              <a:t>motivo justo, dever legal ou consentimento, </a:t>
            </a:r>
            <a:r>
              <a:rPr lang="pt-BR" b="1" u="sng" dirty="0" smtClean="0"/>
              <a:t>por escrito</a:t>
            </a:r>
            <a:r>
              <a:rPr lang="pt-BR" b="1" dirty="0" smtClean="0"/>
              <a:t>, do paciente</a:t>
            </a:r>
            <a:r>
              <a:rPr lang="pt-BR" i="1" dirty="0" smtClean="0"/>
              <a:t>. </a:t>
            </a:r>
          </a:p>
          <a:p>
            <a:pPr algn="just">
              <a:defRPr/>
            </a:pPr>
            <a:endParaRPr lang="en-US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dirty="0" smtClean="0"/>
              <a:t>Parágrafo único. Permanece essa proibição: a) mesmo que o fato seja de conhecimento público ou o paciente tenha falecido; b) quando de seu depoimento como testemunha. Nessa hipótese, o médico comparecerá perante a autoridade e declarará seu impedimento; c) </a:t>
            </a:r>
            <a:r>
              <a:rPr lang="pt-BR" b="1" u="sng" dirty="0" smtClean="0"/>
              <a:t>na investigação de suspeita de crime, o médico estará impedido de revelar segredo que possa expor o paciente a processo penal.</a:t>
            </a:r>
            <a:endParaRPr lang="en-US" b="1" u="sng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045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Sigilo profissional</a:t>
            </a:r>
            <a:endParaRPr lang="pt-BR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b="1" dirty="0" smtClean="0"/>
              <a:t>MOTIVO JUSTO</a:t>
            </a:r>
            <a:r>
              <a:rPr lang="pt-BR" dirty="0" smtClean="0"/>
              <a:t>: </a:t>
            </a:r>
            <a:r>
              <a:rPr lang="pt-BR" dirty="0"/>
              <a:t>razão superior relevante, ou um estado de necessidade. Ex.: informação ao parceiro de paciente com doença contagiosa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b="1" dirty="0"/>
              <a:t>DEVER LEGAL</a:t>
            </a:r>
            <a:r>
              <a:rPr lang="pt-BR" dirty="0"/>
              <a:t>: disposição legal expressa. EX.: doenças de notificação compulsória, comunicação de crime de ação pública (arma de fogo, lesão corporal grave) </a:t>
            </a:r>
          </a:p>
          <a:p>
            <a:pPr algn="just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912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quando o paciente é vítima?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Cabe denúncia do profissional de saúde quando o paciente é vítima de crimes de ação pública incondicionada</a:t>
            </a:r>
          </a:p>
          <a:p>
            <a:endParaRPr lang="pt-BR" dirty="0"/>
          </a:p>
          <a:p>
            <a:r>
              <a:rPr lang="pt-BR" dirty="0" smtClean="0"/>
              <a:t>Exemplos: tentativa de homicídio, lesão corporal grave, violência doméstica, maus tratos contra crianças e idosos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165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Aborto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Não deve ser denunciado às autoridades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Prática de abortamento à revelia da mulher deve ser denunciado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/>
              <a:t>		</a:t>
            </a:r>
            <a:r>
              <a:rPr lang="pt-BR" i="1" dirty="0"/>
              <a:t>“O dever de sigilo é devido à paciente e não ao seu algoz”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pt-BR" sz="1600" b="1" i="1" dirty="0">
                <a:solidFill>
                  <a:schemeClr val="accent1">
                    <a:lumMod val="50000"/>
                  </a:schemeClr>
                </a:solidFill>
              </a:rPr>
              <a:t>Nelson Hungria</a:t>
            </a:r>
            <a:endParaRPr lang="en-US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No prontuário deve constar, no corpo do atendimento e sem destaques, a condição de aborto provocado, se for o caso</a:t>
            </a:r>
          </a:p>
        </p:txBody>
      </p:sp>
    </p:spTree>
    <p:extLst>
      <p:ext uri="{BB962C8B-B14F-4D97-AF65-F5344CB8AC3E}">
        <p14:creationId xmlns:p14="http://schemas.microsoft.com/office/powerpoint/2010/main" xmlns="" val="10058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Estupro</a:t>
            </a: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/>
              <a:t>O médico não deve denunciar por se tratar de crime de ação penal </a:t>
            </a:r>
            <a:r>
              <a:rPr lang="pt-BR" dirty="0" smtClean="0"/>
              <a:t>pública condicionada à representação – exceto quando a vítima é menor de 18 anos</a:t>
            </a:r>
            <a:endParaRPr lang="pt-BR" dirty="0"/>
          </a:p>
          <a:p>
            <a:pPr algn="just">
              <a:buFont typeface="Wingdings" pitchFamily="2" charset="2"/>
              <a:buNone/>
              <a:defRPr/>
            </a:pPr>
            <a:endParaRPr lang="pt-BR" dirty="0"/>
          </a:p>
          <a:p>
            <a:pPr algn="just">
              <a:buFont typeface="Wingdings" pitchFamily="2" charset="2"/>
              <a:buNone/>
              <a:defRPr/>
            </a:pPr>
            <a:r>
              <a:rPr lang="pt-BR" b="1" dirty="0">
                <a:effectLst/>
              </a:rPr>
              <a:t>	</a:t>
            </a:r>
            <a:endParaRPr lang="pt-BR" dirty="0"/>
          </a:p>
          <a:p>
            <a:pPr algn="just">
              <a:buFont typeface="Wingdings" pitchFamily="2" charset="2"/>
              <a:buNone/>
              <a:defRPr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Exceção</a:t>
            </a:r>
          </a:p>
          <a:p>
            <a:pPr algn="just">
              <a:defRPr/>
            </a:pPr>
            <a:r>
              <a:rPr lang="pt-BR" dirty="0"/>
              <a:t>Se do estupro resultar lesão corporal grave ou morte, a ação é pública incondicionada, devendo o médico comunicar o fato à autoridade competente.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Sigilo</a:t>
            </a:r>
            <a:r>
              <a:rPr lang="en-US" dirty="0" smtClean="0"/>
              <a:t> do </a:t>
            </a:r>
            <a:r>
              <a:rPr lang="en-US" dirty="0" err="1"/>
              <a:t>M</a:t>
            </a:r>
            <a:r>
              <a:rPr lang="en-US" dirty="0" err="1" smtClean="0"/>
              <a:t>édico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Um </a:t>
            </a:r>
            <a:r>
              <a:rPr lang="en-US" sz="2400" dirty="0" err="1" smtClean="0"/>
              <a:t>paciente</a:t>
            </a:r>
            <a:r>
              <a:rPr lang="en-US" sz="2400" dirty="0" smtClean="0"/>
              <a:t> de 83 </a:t>
            </a:r>
            <a:r>
              <a:rPr lang="en-US" sz="2400" dirty="0" err="1" smtClean="0"/>
              <a:t>anos</a:t>
            </a:r>
            <a:r>
              <a:rPr lang="en-US" sz="2400" dirty="0" smtClean="0"/>
              <a:t> </a:t>
            </a:r>
            <a:r>
              <a:rPr lang="en-US" sz="2400" dirty="0" err="1" smtClean="0"/>
              <a:t>recebe</a:t>
            </a:r>
            <a:r>
              <a:rPr lang="en-US" sz="2400" dirty="0" smtClean="0"/>
              <a:t> o </a:t>
            </a:r>
            <a:r>
              <a:rPr lang="en-US" sz="2400" dirty="0" err="1" smtClean="0"/>
              <a:t>diagnóstico</a:t>
            </a:r>
            <a:r>
              <a:rPr lang="en-US" sz="2400" dirty="0" smtClean="0"/>
              <a:t> de </a:t>
            </a:r>
            <a:r>
              <a:rPr lang="en-US" sz="2400" dirty="0" err="1" smtClean="0"/>
              <a:t>câncer</a:t>
            </a:r>
            <a:r>
              <a:rPr lang="en-US" sz="2400" dirty="0" smtClean="0"/>
              <a:t> de </a:t>
            </a:r>
            <a:r>
              <a:rPr lang="en-US" sz="2400" dirty="0" err="1" smtClean="0"/>
              <a:t>pâncreas</a:t>
            </a:r>
            <a:r>
              <a:rPr lang="en-US" sz="2400" dirty="0" smtClean="0"/>
              <a:t>.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exame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clínico</a:t>
            </a:r>
            <a:r>
              <a:rPr lang="en-US" sz="2400" dirty="0" smtClean="0"/>
              <a:t> </a:t>
            </a:r>
            <a:r>
              <a:rPr lang="en-US" sz="2400" dirty="0" err="1" smtClean="0"/>
              <a:t>apresenta</a:t>
            </a:r>
            <a:r>
              <a:rPr lang="en-US" sz="2400" dirty="0" smtClean="0"/>
              <a:t>-se </a:t>
            </a:r>
            <a:r>
              <a:rPr lang="en-US" sz="2400" dirty="0" err="1" smtClean="0"/>
              <a:t>consciente</a:t>
            </a:r>
            <a:r>
              <a:rPr lang="en-US" sz="2400" dirty="0" smtClean="0"/>
              <a:t> e </a:t>
            </a:r>
            <a:r>
              <a:rPr lang="en-US" sz="2400" dirty="0" err="1" smtClean="0"/>
              <a:t>orientado</a:t>
            </a:r>
            <a:r>
              <a:rPr lang="en-US" sz="2400" dirty="0" smtClean="0"/>
              <a:t>. Na </a:t>
            </a:r>
            <a:r>
              <a:rPr lang="en-US" sz="2400" dirty="0" err="1" smtClean="0"/>
              <a:t>consulta</a:t>
            </a:r>
            <a:r>
              <a:rPr lang="en-US" sz="2400" dirty="0" smtClean="0"/>
              <a:t> </a:t>
            </a:r>
            <a:r>
              <a:rPr lang="en-US" sz="2400" dirty="0" err="1" smtClean="0"/>
              <a:t>solicita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diga</a:t>
            </a:r>
            <a:r>
              <a:rPr lang="en-US" sz="2400" dirty="0" smtClean="0"/>
              <a:t> nada a </a:t>
            </a:r>
            <a:r>
              <a:rPr lang="en-US" sz="2400" dirty="0" err="1" smtClean="0"/>
              <a:t>seus</a:t>
            </a:r>
            <a:r>
              <a:rPr lang="en-US" sz="2400" dirty="0" smtClean="0"/>
              <a:t> </a:t>
            </a:r>
            <a:r>
              <a:rPr lang="en-US" sz="2400" dirty="0" err="1" smtClean="0"/>
              <a:t>filhos</a:t>
            </a:r>
            <a:r>
              <a:rPr lang="en-US" sz="2400" dirty="0" smtClean="0"/>
              <a:t>, </a:t>
            </a:r>
            <a:r>
              <a:rPr lang="en-US" sz="2400" dirty="0" err="1" smtClean="0"/>
              <a:t>pois</a:t>
            </a:r>
            <a:r>
              <a:rPr lang="en-US" sz="2400" dirty="0" smtClean="0"/>
              <a:t> </a:t>
            </a:r>
            <a:r>
              <a:rPr lang="en-US" sz="2400" dirty="0" err="1" smtClean="0"/>
              <a:t>ele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pretende</a:t>
            </a:r>
            <a:r>
              <a:rPr lang="en-US" sz="2400" dirty="0" smtClean="0"/>
              <a:t> </a:t>
            </a:r>
            <a:r>
              <a:rPr lang="en-US" sz="2400" dirty="0" err="1" smtClean="0"/>
              <a:t>fazer</a:t>
            </a:r>
            <a:r>
              <a:rPr lang="en-US" sz="2400" dirty="0" smtClean="0"/>
              <a:t> </a:t>
            </a:r>
            <a:r>
              <a:rPr lang="en-US" sz="2400" dirty="0" err="1" smtClean="0"/>
              <a:t>tratamento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conta</a:t>
            </a:r>
            <a:r>
              <a:rPr lang="en-US" sz="2400" dirty="0" smtClean="0"/>
              <a:t> do </a:t>
            </a:r>
            <a:r>
              <a:rPr lang="en-US" sz="2400" dirty="0" err="1" smtClean="0"/>
              <a:t>prognóstico</a:t>
            </a:r>
            <a:r>
              <a:rPr lang="en-US" sz="2400" dirty="0" smtClean="0"/>
              <a:t> </a:t>
            </a:r>
            <a:r>
              <a:rPr lang="en-US" sz="2400" dirty="0" err="1" smtClean="0"/>
              <a:t>ruim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Diz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vai</a:t>
            </a:r>
            <a:r>
              <a:rPr lang="en-US" sz="2400" dirty="0" smtClean="0"/>
              <a:t> </a:t>
            </a:r>
            <a:r>
              <a:rPr lang="en-US" sz="2400" dirty="0" err="1" smtClean="0"/>
              <a:t>fazer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viagem</a:t>
            </a:r>
            <a:r>
              <a:rPr lang="en-US" sz="2400" dirty="0" smtClean="0"/>
              <a:t> </a:t>
            </a:r>
            <a:r>
              <a:rPr lang="en-US" sz="2400" dirty="0" err="1" smtClean="0"/>
              <a:t>rápida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visitar</a:t>
            </a:r>
            <a:r>
              <a:rPr lang="en-US" sz="2400" dirty="0" smtClean="0"/>
              <a:t> </a:t>
            </a:r>
            <a:r>
              <a:rPr lang="en-US" sz="2400" dirty="0" err="1" smtClean="0"/>
              <a:t>seus</a:t>
            </a:r>
            <a:r>
              <a:rPr lang="en-US" sz="2400" dirty="0" smtClean="0"/>
              <a:t> </a:t>
            </a:r>
            <a:r>
              <a:rPr lang="en-US" sz="2400" dirty="0" err="1" smtClean="0"/>
              <a:t>irmãos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vários</a:t>
            </a:r>
            <a:r>
              <a:rPr lang="en-US" sz="2400" dirty="0" smtClean="0"/>
              <a:t> </a:t>
            </a:r>
            <a:r>
              <a:rPr lang="en-US" sz="2400" dirty="0" err="1" smtClean="0"/>
              <a:t>locais</a:t>
            </a:r>
            <a:r>
              <a:rPr lang="en-US" sz="2400" dirty="0" smtClean="0"/>
              <a:t> do </a:t>
            </a:r>
            <a:r>
              <a:rPr lang="en-US" sz="2400" dirty="0" err="1" smtClean="0"/>
              <a:t>país</a:t>
            </a:r>
            <a:r>
              <a:rPr lang="en-US" sz="2400" dirty="0" smtClean="0"/>
              <a:t> e </a:t>
            </a:r>
            <a:r>
              <a:rPr lang="en-US" sz="2400" dirty="0" err="1" smtClean="0"/>
              <a:t>que</a:t>
            </a:r>
            <a:r>
              <a:rPr lang="en-US" sz="2400" dirty="0" smtClean="0"/>
              <a:t>,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volta</a:t>
            </a:r>
            <a:r>
              <a:rPr lang="en-US" sz="2400" dirty="0" smtClean="0"/>
              <a:t>, </a:t>
            </a:r>
            <a:r>
              <a:rPr lang="en-US" sz="2400" dirty="0" err="1" smtClean="0"/>
              <a:t>contaria</a:t>
            </a:r>
            <a:r>
              <a:rPr lang="en-US" sz="2400" dirty="0" smtClean="0"/>
              <a:t> </a:t>
            </a:r>
            <a:r>
              <a:rPr lang="en-US" sz="2400" dirty="0" err="1" smtClean="0"/>
              <a:t>pessoalmente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aos</a:t>
            </a:r>
            <a:r>
              <a:rPr lang="en-US" sz="2400" dirty="0" smtClean="0"/>
              <a:t> </a:t>
            </a:r>
            <a:r>
              <a:rPr lang="en-US" sz="2400" dirty="0" err="1" smtClean="0"/>
              <a:t>filhos</a:t>
            </a:r>
            <a:r>
              <a:rPr lang="en-US" sz="2400" dirty="0" smtClean="0"/>
              <a:t>.   </a:t>
            </a:r>
          </a:p>
          <a:p>
            <a:pPr algn="just"/>
            <a:endParaRPr lang="en-US" sz="2400" dirty="0" smtClean="0"/>
          </a:p>
          <a:p>
            <a:pPr algn="just"/>
            <a:r>
              <a:rPr lang="pt-BR" sz="2400" dirty="0" smtClean="0"/>
              <a:t>Responda de forma intuitiva: </a:t>
            </a:r>
            <a:r>
              <a:rPr lang="pt-BR" sz="2400" b="1" i="1" dirty="0" smtClean="0"/>
              <a:t>Como o médico deve se comportar?</a:t>
            </a:r>
          </a:p>
          <a:p>
            <a:pPr algn="just"/>
            <a:endParaRPr lang="pt-BR" sz="2400" b="1" i="1" dirty="0"/>
          </a:p>
          <a:p>
            <a:pPr algn="just"/>
            <a:r>
              <a:rPr lang="pt-BR" sz="2400" b="1" i="1" dirty="0"/>
              <a:t>Resposta: A princípio, o dever de sigilo é devido ao paciente</a:t>
            </a:r>
            <a:r>
              <a:rPr lang="pt-BR" sz="2400" b="1" i="1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5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Dever de Informação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pt-BR" b="1" dirty="0"/>
              <a:t>CÓDIGO DE ÉTICA MÉDICA</a:t>
            </a:r>
          </a:p>
          <a:p>
            <a:pPr>
              <a:lnSpc>
                <a:spcPct val="90000"/>
              </a:lnSpc>
              <a:buNone/>
              <a:defRPr/>
            </a:pPr>
            <a:endParaRPr lang="pt-BR" dirty="0"/>
          </a:p>
          <a:p>
            <a:pPr>
              <a:lnSpc>
                <a:spcPct val="90000"/>
              </a:lnSpc>
              <a:buNone/>
              <a:defRPr/>
            </a:pPr>
            <a:r>
              <a:rPr lang="pt-BR" dirty="0"/>
              <a:t>É vedado ao </a:t>
            </a:r>
            <a:r>
              <a:rPr lang="pt-BR" dirty="0" smtClean="0"/>
              <a:t>médico</a:t>
            </a:r>
          </a:p>
          <a:p>
            <a:pPr>
              <a:lnSpc>
                <a:spcPct val="90000"/>
              </a:lnSpc>
              <a:buNone/>
              <a:defRPr/>
            </a:pPr>
            <a:endParaRPr lang="pt-BR" dirty="0"/>
          </a:p>
          <a:p>
            <a:r>
              <a:rPr lang="pt-BR" dirty="0" smtClean="0"/>
              <a:t>Art</a:t>
            </a:r>
            <a:r>
              <a:rPr lang="pt-BR" dirty="0"/>
              <a:t>. 34. Deixar de informar ao paciente o diagnóstico, o prognóstico, os riscos e os objetivos do tratamento, salvo quando a comunicação direta possa lhe provocar dano, devendo, nesse caso, fazer a comunicação a seu representante 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06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Atendimento de adolescentes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b="1" dirty="0" smtClean="0"/>
              <a:t>CÓDIGO DE ÉTICA MÉDICA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É vedado ao médico</a:t>
            </a:r>
          </a:p>
          <a:p>
            <a:pPr>
              <a:defRPr/>
            </a:pPr>
            <a:r>
              <a:rPr lang="pt-BR" dirty="0" smtClean="0"/>
              <a:t>Art. 74. Revelar sigilo profissional relacionado a paciente menor de idade, inclusive a seus pais ou representantes legais, desde que o menor tenha capacidade de discernimento, salvo quando a não revelação possa acarretar dano ao paciente.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pt-BR" i="1" dirty="0" smtClean="0"/>
          </a:p>
          <a:p>
            <a:pPr>
              <a:lnSpc>
                <a:spcPct val="90000"/>
              </a:lnSpc>
              <a:defRPr/>
            </a:pPr>
            <a:r>
              <a:rPr lang="pt-BR" dirty="0" smtClean="0"/>
              <a:t>Referência explícita ou suspeita de abuso sexual: acionar o Conselho Tutelar ou Vara da Infância e Juventude (ECA)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b="1" i="1" dirty="0" smtClean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837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2168" y="381000"/>
            <a:ext cx="8003232" cy="114300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Responsabilidade dos Auxiliares e alunos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pt-BR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b="1" dirty="0" smtClean="0"/>
              <a:t>CÓDIGO DE ÉTICA MÉDICA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É vedado ao médico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pt-BR" dirty="0" smtClean="0"/>
          </a:p>
          <a:p>
            <a:pPr>
              <a:defRPr/>
            </a:pPr>
            <a:r>
              <a:rPr lang="pt-BR" dirty="0"/>
              <a:t>Art. 78. Deixar de orientar seus auxiliares e alunos a respeitar o sigilo profissional e zelar para que seja por eles mantido.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29863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Sigilo</a:t>
            </a:r>
            <a:r>
              <a:rPr lang="en-US" dirty="0" smtClean="0"/>
              <a:t> do </a:t>
            </a:r>
            <a:r>
              <a:rPr lang="en-US" dirty="0" err="1"/>
              <a:t>M</a:t>
            </a:r>
            <a:r>
              <a:rPr lang="en-US" dirty="0" err="1" smtClean="0"/>
              <a:t>édico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 </a:t>
            </a:r>
            <a:r>
              <a:rPr lang="en-US" dirty="0" err="1" smtClean="0"/>
              <a:t>psiquiatra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consultório</a:t>
            </a:r>
            <a:r>
              <a:rPr lang="en-US" dirty="0" smtClean="0"/>
              <a:t> um </a:t>
            </a:r>
            <a:r>
              <a:rPr lang="en-US" dirty="0" err="1" smtClean="0"/>
              <a:t>paciente</a:t>
            </a:r>
            <a:r>
              <a:rPr lang="en-US" dirty="0" smtClean="0"/>
              <a:t> com </a:t>
            </a:r>
            <a:r>
              <a:rPr lang="en-US" dirty="0" err="1" smtClean="0"/>
              <a:t>sintomas</a:t>
            </a:r>
            <a:r>
              <a:rPr lang="en-US" dirty="0" smtClean="0"/>
              <a:t> </a:t>
            </a:r>
            <a:r>
              <a:rPr lang="en-US" dirty="0" err="1" smtClean="0"/>
              <a:t>depressivos</a:t>
            </a:r>
            <a:r>
              <a:rPr lang="en-US" dirty="0" smtClean="0"/>
              <a:t>. Durante a </a:t>
            </a:r>
            <a:r>
              <a:rPr lang="en-US" dirty="0" err="1" smtClean="0"/>
              <a:t>anamnese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o </a:t>
            </a:r>
            <a:r>
              <a:rPr lang="en-US" dirty="0" err="1" smtClean="0"/>
              <a:t>responsável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bárbaro</a:t>
            </a:r>
            <a:r>
              <a:rPr lang="en-US" dirty="0" smtClean="0"/>
              <a:t> crime </a:t>
            </a:r>
            <a:r>
              <a:rPr lang="en-US" dirty="0" err="1" smtClean="0"/>
              <a:t>ocorrido</a:t>
            </a:r>
            <a:r>
              <a:rPr lang="en-US" dirty="0" smtClean="0"/>
              <a:t> </a:t>
            </a:r>
            <a:r>
              <a:rPr lang="en-US" dirty="0" err="1" smtClean="0"/>
              <a:t>havia</a:t>
            </a:r>
            <a:r>
              <a:rPr lang="en-US" dirty="0" smtClean="0"/>
              <a:t> 2 </a:t>
            </a:r>
            <a:r>
              <a:rPr lang="en-US" dirty="0" err="1" smtClean="0"/>
              <a:t>meses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vitimou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crianças</a:t>
            </a:r>
            <a:r>
              <a:rPr lang="en-US" dirty="0" smtClean="0"/>
              <a:t>, com </a:t>
            </a:r>
            <a:r>
              <a:rPr lang="en-US" dirty="0" err="1" smtClean="0"/>
              <a:t>requintes</a:t>
            </a:r>
            <a:r>
              <a:rPr lang="en-US" dirty="0" smtClean="0"/>
              <a:t> de </a:t>
            </a:r>
            <a:r>
              <a:rPr lang="en-US" dirty="0" err="1" smtClean="0"/>
              <a:t>crueldade</a:t>
            </a:r>
            <a:r>
              <a:rPr lang="en-US" dirty="0" smtClean="0"/>
              <a:t>. O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estava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</a:t>
            </a:r>
            <a:r>
              <a:rPr lang="en-US" dirty="0" err="1" smtClean="0"/>
              <a:t>amplamente</a:t>
            </a:r>
            <a:r>
              <a:rPr lang="en-US" dirty="0" smtClean="0"/>
              <a:t> </a:t>
            </a:r>
            <a:r>
              <a:rPr lang="en-US" dirty="0" err="1" smtClean="0"/>
              <a:t>divulgado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mídia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Responda</a:t>
            </a:r>
            <a:r>
              <a:rPr lang="en-US" dirty="0" smtClean="0"/>
              <a:t> de forma </a:t>
            </a:r>
            <a:r>
              <a:rPr lang="en-US" dirty="0" err="1" smtClean="0"/>
              <a:t>intuitiva</a:t>
            </a:r>
            <a:r>
              <a:rPr lang="en-US" dirty="0" smtClean="0"/>
              <a:t>: 	</a:t>
            </a:r>
            <a:r>
              <a:rPr lang="en-US" b="1" i="1" dirty="0" smtClean="0"/>
              <a:t>O </a:t>
            </a:r>
            <a:r>
              <a:rPr lang="en-US" b="1" i="1" dirty="0" err="1" smtClean="0"/>
              <a:t>médico</a:t>
            </a:r>
            <a:r>
              <a:rPr lang="en-US" b="1" i="1" dirty="0" smtClean="0"/>
              <a:t> tem o </a:t>
            </a:r>
            <a:r>
              <a:rPr lang="en-US" b="1" i="1" dirty="0" err="1" smtClean="0"/>
              <a:t>direito</a:t>
            </a:r>
            <a:r>
              <a:rPr lang="en-US" b="1" i="1" dirty="0" smtClean="0"/>
              <a:t>/</a:t>
            </a:r>
            <a:r>
              <a:rPr lang="en-US" b="1" i="1" dirty="0" err="1" smtClean="0"/>
              <a:t>dever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comunicar</a:t>
            </a:r>
            <a:r>
              <a:rPr lang="en-US" b="1" i="1" dirty="0" smtClean="0"/>
              <a:t> o </a:t>
            </a:r>
            <a:r>
              <a:rPr lang="en-US" b="1" i="1" dirty="0" err="1" smtClean="0"/>
              <a:t>fato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às</a:t>
            </a:r>
            <a:r>
              <a:rPr lang="en-US" b="1" i="1" dirty="0" smtClean="0"/>
              <a:t> </a:t>
            </a:r>
            <a:r>
              <a:rPr lang="en-US" b="1" i="1" dirty="0" err="1" smtClean="0"/>
              <a:t>autoridades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ou</a:t>
            </a:r>
            <a:r>
              <a:rPr lang="en-US" b="1" i="1" dirty="0" smtClean="0"/>
              <a:t> é </a:t>
            </a:r>
            <a:r>
              <a:rPr lang="en-US" b="1" i="1" dirty="0" err="1" smtClean="0"/>
              <a:t>proibido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fazê</a:t>
            </a:r>
            <a:r>
              <a:rPr lang="en-US" b="1" i="1" dirty="0" smtClean="0"/>
              <a:t>-lo?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5968" y="457200"/>
            <a:ext cx="8003232" cy="1143000"/>
          </a:xfrm>
        </p:spPr>
        <p:txBody>
          <a:bodyPr/>
          <a:lstStyle/>
          <a:p>
            <a:pPr>
              <a:defRPr/>
            </a:pPr>
            <a:r>
              <a:rPr lang="pt-BR" sz="4000" dirty="0"/>
              <a:t>Requisição do prontuário por autoridades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pt-BR" dirty="0" smtClean="0"/>
          </a:p>
          <a:p>
            <a:pPr algn="just">
              <a:defRPr/>
            </a:pPr>
            <a:r>
              <a:rPr lang="pt-BR" dirty="0" smtClean="0"/>
              <a:t>A </a:t>
            </a:r>
            <a:r>
              <a:rPr lang="pt-BR" dirty="0"/>
              <a:t>simples recusa em entregar pode configurar crime de desobediência</a:t>
            </a:r>
          </a:p>
          <a:p>
            <a:pPr lvl="1" algn="just">
              <a:defRPr/>
            </a:pPr>
            <a:r>
              <a:rPr lang="pt-BR" dirty="0"/>
              <a:t>Medidas legais: habeas corpus, mandado de segurança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dirty="0" smtClean="0"/>
              <a:t>Orientação do CFM: disponibilizar os documentos ao perito nomeado pelo juiz que deverá se ater aos fatos em questionamento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pt-B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Resolução CFM 1.605/2000 e Código de Ética Médica</a:t>
            </a:r>
          </a:p>
          <a:p>
            <a:pPr>
              <a:defRPr/>
            </a:pPr>
            <a:endParaRPr lang="pt-BR" dirty="0"/>
          </a:p>
          <a:p>
            <a:pPr algn="r">
              <a:buFont typeface="Wingdings" pitchFamily="2" charset="2"/>
              <a:buNone/>
              <a:defRPr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5236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Requisição</a:t>
            </a:r>
            <a:r>
              <a:rPr lang="en-US" dirty="0" smtClean="0"/>
              <a:t> do </a:t>
            </a:r>
            <a:r>
              <a:rPr lang="en-US" dirty="0" err="1" smtClean="0"/>
              <a:t>prontuário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autoridades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i="1" dirty="0" smtClean="0"/>
              <a:t>Constitui constrangimento ilegal a exigência da revelação do sigilo e participação de anotações constantes das clínicas e hospitais."</a:t>
            </a:r>
            <a:br>
              <a:rPr lang="pt-BR" i="1" dirty="0" smtClean="0"/>
            </a:br>
            <a:r>
              <a:rPr lang="pt-BR" dirty="0" smtClean="0"/>
              <a:t>	   </a:t>
            </a:r>
            <a:r>
              <a:rPr lang="pt-B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Supremo Tribunal Federal , Habeas Corpus nº 39.308</a:t>
            </a:r>
            <a:r>
              <a:rPr lang="pt-B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pt-BR" sz="1600" dirty="0" smtClean="0"/>
          </a:p>
          <a:p>
            <a:pPr>
              <a:buFont typeface="Wingdings" pitchFamily="2" charset="2"/>
              <a:buNone/>
              <a:defRPr/>
            </a:pPr>
            <a:endParaRPr lang="pt-BR" sz="1600" dirty="0" smtClean="0"/>
          </a:p>
          <a:p>
            <a:pPr>
              <a:defRPr/>
            </a:pPr>
            <a:r>
              <a:rPr lang="pt-BR" i="1" dirty="0" smtClean="0"/>
              <a:t>Segredo profissional - Impedimento legal ao atendimento de requisição judicial de documentos - Ficha clínica e relatório médico de paciente requisitados a hospitais visando a instaurar inquérito policial - não equivalente a “justa causa” para a revelação. (...) Exigem sob pena de busca e apreensão e ameaça de processo por crime de desobediência que implica violação de direito líquido e certo - Mandado de Segurança, concedido” </a:t>
            </a:r>
            <a:r>
              <a:rPr lang="pt-BR" dirty="0" smtClean="0"/>
              <a:t>TJ - SP 102893-3</a:t>
            </a:r>
          </a:p>
          <a:p>
            <a:pPr marL="0" indent="0">
              <a:buNone/>
              <a:defRPr/>
            </a:pPr>
            <a:r>
              <a:rPr lang="pt-BR" sz="1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</a:t>
            </a:r>
            <a:r>
              <a:rPr lang="pt-BR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Tribunal de Justiça de São Paulo, MS n° 102.893-3</a:t>
            </a:r>
          </a:p>
          <a:p>
            <a:pPr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938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8368" y="19776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Requisição do prontuário por autoridades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0208" y="1435568"/>
            <a:ext cx="7899648" cy="3649616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Resolução CFM 1605/2000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	Art</a:t>
            </a:r>
            <a:r>
              <a:rPr lang="pt-BR" dirty="0"/>
              <a:t>. 4º - Se na instrução de processo criminal for requisitada, por autoridade judiciária competente, a apresentação do conteúdo do prontuário ou da ficha médica, o médico disponibilizará os documentos ao perito nomeado pelo juiz, para que neles seja realizada perícia restrita aos fatos em questionamento.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79712" y="5085184"/>
            <a:ext cx="5760640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Entendimento pessoal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se for para instruir processo criminal contra o paciente a requisição constitui constrangimento ilegal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22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8672" y="228600"/>
            <a:ext cx="3800528" cy="250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772" y="4191000"/>
            <a:ext cx="416862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ocuments\Site\2014\Figuras padrão\Últimos padrões 03.02.2014\Teste 4 trabalhado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57541"/>
            <a:ext cx="1773818" cy="239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cuments\DOCENCIA USP\DIRETORIA CEMEL\cemel logo 10 -1 - FIN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2023" y="3962400"/>
            <a:ext cx="2136577" cy="213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ermes\Documents\DOCENCIA USP\Brasões\Brasão sem a flâmul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9901" y="443765"/>
            <a:ext cx="1809973" cy="247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28600" y="2996625"/>
            <a:ext cx="35897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b="1" i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400" b="1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www.hermesbarbosa.med.br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638800" y="2971800"/>
            <a:ext cx="25804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400" b="1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hermesbarbosa@usp.br</a:t>
            </a:r>
          </a:p>
          <a:p>
            <a:pPr algn="ctr"/>
            <a:endParaRPr lang="en-US" b="1" i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029572" y="2334106"/>
            <a:ext cx="7048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FMRP</a:t>
            </a:r>
            <a:endParaRPr lang="en-US" sz="1100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8600" y="5986790"/>
            <a:ext cx="7048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CEMEL</a:t>
            </a:r>
          </a:p>
        </p:txBody>
      </p:sp>
    </p:spTree>
    <p:extLst>
      <p:ext uri="{BB962C8B-B14F-4D97-AF65-F5344CB8AC3E}">
        <p14:creationId xmlns:p14="http://schemas.microsoft.com/office/powerpoint/2010/main" xmlns="" val="7753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Sigilo</a:t>
            </a:r>
            <a:r>
              <a:rPr lang="en-US" dirty="0" smtClean="0"/>
              <a:t> do </a:t>
            </a:r>
            <a:r>
              <a:rPr lang="en-US" dirty="0" err="1" smtClean="0"/>
              <a:t>Clero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 </a:t>
            </a:r>
            <a:r>
              <a:rPr lang="en-US" dirty="0" err="1" smtClean="0"/>
              <a:t>sacerdote</a:t>
            </a:r>
            <a:r>
              <a:rPr lang="en-US" dirty="0" smtClean="0"/>
              <a:t> </a:t>
            </a:r>
            <a:r>
              <a:rPr lang="en-US" dirty="0" err="1" smtClean="0"/>
              <a:t>católico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igreja</a:t>
            </a:r>
            <a:r>
              <a:rPr lang="en-US" dirty="0" smtClean="0"/>
              <a:t> um </a:t>
            </a:r>
            <a:r>
              <a:rPr lang="en-US" dirty="0" err="1" smtClean="0"/>
              <a:t>fiel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confissão</a:t>
            </a:r>
            <a:r>
              <a:rPr lang="en-US" dirty="0" smtClean="0"/>
              <a:t>. Durante a </a:t>
            </a:r>
            <a:r>
              <a:rPr lang="en-US" dirty="0" err="1" smtClean="0"/>
              <a:t>confissão</a:t>
            </a:r>
            <a:r>
              <a:rPr lang="en-US" dirty="0" smtClean="0"/>
              <a:t>, o padre </a:t>
            </a:r>
            <a:r>
              <a:rPr lang="en-US" dirty="0" err="1" smtClean="0"/>
              <a:t>soube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tratava</a:t>
            </a:r>
            <a:r>
              <a:rPr lang="en-US" dirty="0" smtClean="0"/>
              <a:t>-se do </a:t>
            </a:r>
            <a:r>
              <a:rPr lang="en-US" dirty="0" err="1" smtClean="0"/>
              <a:t>assassino</a:t>
            </a:r>
            <a:r>
              <a:rPr lang="en-US" dirty="0" smtClean="0"/>
              <a:t> das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crianças</a:t>
            </a:r>
            <a:r>
              <a:rPr lang="en-US" dirty="0" smtClean="0"/>
              <a:t>, crime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estava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 </a:t>
            </a:r>
            <a:r>
              <a:rPr lang="en-US" dirty="0" err="1" smtClean="0"/>
              <a:t>amplamente</a:t>
            </a:r>
            <a:r>
              <a:rPr lang="en-US" dirty="0" smtClean="0"/>
              <a:t> </a:t>
            </a:r>
            <a:r>
              <a:rPr lang="en-US" dirty="0" err="1" smtClean="0"/>
              <a:t>divulgado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mídia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Responda</a:t>
            </a:r>
            <a:r>
              <a:rPr lang="en-US" dirty="0" smtClean="0"/>
              <a:t> de forma </a:t>
            </a:r>
            <a:r>
              <a:rPr lang="en-US" dirty="0" err="1" smtClean="0"/>
              <a:t>intuitiva</a:t>
            </a:r>
            <a:r>
              <a:rPr lang="en-US" dirty="0" smtClean="0"/>
              <a:t>:	</a:t>
            </a:r>
            <a:r>
              <a:rPr lang="en-US" b="1" i="1" dirty="0" smtClean="0"/>
              <a:t>O padre tem o </a:t>
            </a:r>
            <a:r>
              <a:rPr lang="en-US" b="1" i="1" dirty="0" err="1" smtClean="0"/>
              <a:t>direito</a:t>
            </a:r>
            <a:r>
              <a:rPr lang="en-US" b="1" i="1" dirty="0" smtClean="0"/>
              <a:t>/</a:t>
            </a:r>
            <a:r>
              <a:rPr lang="en-US" b="1" i="1" dirty="0" err="1" smtClean="0"/>
              <a:t>dever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comunicar</a:t>
            </a:r>
            <a:r>
              <a:rPr lang="en-US" b="1" i="1" dirty="0" smtClean="0"/>
              <a:t> o </a:t>
            </a:r>
            <a:r>
              <a:rPr lang="en-US" b="1" i="1" dirty="0" err="1" smtClean="0"/>
              <a:t>fato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às</a:t>
            </a:r>
            <a:r>
              <a:rPr lang="en-US" b="1" i="1" dirty="0" smtClean="0"/>
              <a:t> </a:t>
            </a:r>
            <a:r>
              <a:rPr lang="en-US" b="1" i="1" dirty="0" err="1" smtClean="0"/>
              <a:t>autoridades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ou</a:t>
            </a:r>
            <a:r>
              <a:rPr lang="en-US" b="1" i="1" dirty="0" smtClean="0"/>
              <a:t> é </a:t>
            </a:r>
            <a:r>
              <a:rPr lang="en-US" b="1" i="1" dirty="0" err="1" smtClean="0"/>
              <a:t>proibido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fazê</a:t>
            </a:r>
            <a:r>
              <a:rPr lang="en-US" b="1" i="1" dirty="0" smtClean="0"/>
              <a:t>-lo?</a:t>
            </a:r>
          </a:p>
          <a:p>
            <a:pPr algn="just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3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Sigilo</a:t>
            </a:r>
            <a:r>
              <a:rPr lang="en-US" dirty="0" smtClean="0"/>
              <a:t> do </a:t>
            </a:r>
            <a:r>
              <a:rPr lang="en-US" dirty="0" err="1"/>
              <a:t>A</a:t>
            </a:r>
            <a:r>
              <a:rPr lang="en-US" dirty="0" err="1" smtClean="0"/>
              <a:t>dvogado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 </a:t>
            </a:r>
            <a:r>
              <a:rPr lang="en-US" dirty="0" err="1" smtClean="0"/>
              <a:t>advogado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escritório</a:t>
            </a:r>
            <a:r>
              <a:rPr lang="en-US" dirty="0" smtClean="0"/>
              <a:t> um </a:t>
            </a:r>
            <a:r>
              <a:rPr lang="en-US" dirty="0" err="1" smtClean="0"/>
              <a:t>rapaz</a:t>
            </a:r>
            <a:r>
              <a:rPr lang="en-US" dirty="0" smtClean="0"/>
              <a:t> </a:t>
            </a:r>
            <a:r>
              <a:rPr lang="en-US" dirty="0" err="1" smtClean="0"/>
              <a:t>acusado</a:t>
            </a:r>
            <a:r>
              <a:rPr lang="en-US" dirty="0" smtClean="0"/>
              <a:t> de </a:t>
            </a:r>
            <a:r>
              <a:rPr lang="en-US" dirty="0" err="1" smtClean="0"/>
              <a:t>homicídio</a:t>
            </a:r>
            <a:r>
              <a:rPr lang="en-US" dirty="0" smtClean="0"/>
              <a:t>, </a:t>
            </a:r>
            <a:r>
              <a:rPr lang="en-US" dirty="0" err="1" smtClean="0"/>
              <a:t>interessado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contratar-lhe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defensor</a:t>
            </a:r>
            <a:r>
              <a:rPr lang="en-US" dirty="0" smtClean="0"/>
              <a:t>. </a:t>
            </a:r>
            <a:r>
              <a:rPr lang="en-US" dirty="0" err="1" smtClean="0"/>
              <a:t>Trata</a:t>
            </a:r>
            <a:r>
              <a:rPr lang="en-US" dirty="0" smtClean="0"/>
              <a:t>-se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assassino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havia</a:t>
            </a:r>
            <a:r>
              <a:rPr lang="en-US" dirty="0" smtClean="0"/>
              <a:t> </a:t>
            </a:r>
            <a:r>
              <a:rPr lang="en-US" dirty="0" err="1" smtClean="0"/>
              <a:t>passado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consultório</a:t>
            </a:r>
            <a:r>
              <a:rPr lang="en-US" dirty="0" smtClean="0"/>
              <a:t> do </a:t>
            </a:r>
            <a:r>
              <a:rPr lang="en-US" dirty="0" err="1" smtClean="0"/>
              <a:t>médico</a:t>
            </a:r>
            <a:r>
              <a:rPr lang="en-US" dirty="0" smtClean="0"/>
              <a:t> e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confessionário</a:t>
            </a:r>
            <a:r>
              <a:rPr lang="en-US" dirty="0" smtClean="0"/>
              <a:t> do padre.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Responda</a:t>
            </a:r>
            <a:r>
              <a:rPr lang="en-US" dirty="0" smtClean="0"/>
              <a:t> de forma </a:t>
            </a:r>
            <a:r>
              <a:rPr lang="en-US" dirty="0" err="1" smtClean="0"/>
              <a:t>intuitiva</a:t>
            </a:r>
            <a:r>
              <a:rPr lang="en-US" dirty="0" smtClean="0"/>
              <a:t>: 	</a:t>
            </a:r>
            <a:r>
              <a:rPr lang="en-US" b="1" i="1" dirty="0" smtClean="0"/>
              <a:t>O </a:t>
            </a:r>
            <a:r>
              <a:rPr lang="en-US" b="1" i="1" dirty="0" err="1" smtClean="0"/>
              <a:t>advogado</a:t>
            </a:r>
            <a:r>
              <a:rPr lang="en-US" b="1" i="1" dirty="0" smtClean="0"/>
              <a:t> tem o </a:t>
            </a:r>
            <a:r>
              <a:rPr lang="en-US" b="1" i="1" dirty="0" err="1" smtClean="0"/>
              <a:t>direito</a:t>
            </a:r>
            <a:r>
              <a:rPr lang="en-US" b="1" i="1" dirty="0" smtClean="0"/>
              <a:t>/</a:t>
            </a:r>
            <a:r>
              <a:rPr lang="en-US" b="1" i="1" dirty="0" err="1" smtClean="0"/>
              <a:t>dever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comunicar</a:t>
            </a:r>
            <a:r>
              <a:rPr lang="en-US" b="1" i="1" dirty="0" smtClean="0"/>
              <a:t> o </a:t>
            </a:r>
            <a:r>
              <a:rPr lang="en-US" b="1" i="1" dirty="0" err="1" smtClean="0"/>
              <a:t>fato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às</a:t>
            </a:r>
            <a:r>
              <a:rPr lang="en-US" b="1" i="1" dirty="0" smtClean="0"/>
              <a:t> </a:t>
            </a:r>
            <a:r>
              <a:rPr lang="en-US" b="1" i="1" dirty="0" err="1" smtClean="0"/>
              <a:t>autoridades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ou</a:t>
            </a:r>
            <a:r>
              <a:rPr lang="en-US" b="1" i="1" dirty="0" smtClean="0"/>
              <a:t> é </a:t>
            </a:r>
            <a:r>
              <a:rPr lang="en-US" b="1" i="1" dirty="0" err="1" smtClean="0"/>
              <a:t>proibido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fazê</a:t>
            </a:r>
            <a:r>
              <a:rPr lang="en-US" b="1" i="1" dirty="0" smtClean="0"/>
              <a:t>-lo?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Crime de Revelação de Sigilo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1200" b="1" dirty="0" smtClean="0">
                <a:solidFill>
                  <a:srgbClr val="FF0000"/>
                </a:solidFill>
              </a:rPr>
              <a:t>	</a:t>
            </a:r>
            <a:endParaRPr lang="pt-B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	</a:t>
            </a:r>
            <a:r>
              <a:rPr lang="pt-BR" b="1" dirty="0" smtClean="0"/>
              <a:t>CÓDIGO PENAL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	Art. 154 - </a:t>
            </a:r>
            <a:r>
              <a:rPr lang="pt-BR" b="1" u="sng" dirty="0" smtClean="0"/>
              <a:t>Revelar alguém, sem justa causa, segredo</a:t>
            </a:r>
            <a:r>
              <a:rPr lang="pt-BR" dirty="0" smtClean="0"/>
              <a:t> de que tenha ciência, em razão de função, ministério, ofício ou profissão, e cuja revelação possa produzir dano a outrem. Pena - detenção de 3 meses a 1 ano ou multa de 1 a 10 mil cruzeiros.</a:t>
            </a:r>
            <a:br>
              <a:rPr lang="pt-BR" dirty="0" smtClean="0"/>
            </a:br>
            <a:endParaRPr lang="pt-B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7096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Tutela Processual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229600" cy="485298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600" b="1" dirty="0" smtClean="0">
                <a:solidFill>
                  <a:srgbClr val="FFFF66"/>
                </a:solidFill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3100" b="1" dirty="0"/>
              <a:t>CÓDIGO DE PROCESSO PENAL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pt-BR" sz="3100" dirty="0"/>
              <a:t>	Art. 207 - São proibidos de depor as pessoas que, em razão de função, ministério, ofício ou profissão, devam guardar segredo, salvo se, desobrigados pela parte interessada quiserem dar o seu testemunho.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pt-BR" sz="31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pt-BR" sz="3100" b="1" dirty="0">
              <a:solidFill>
                <a:srgbClr val="FFFF66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sz="3100" b="1" dirty="0" smtClean="0"/>
              <a:t>CÓDIGO DE PROCESSO CIVIL</a:t>
            </a:r>
            <a:r>
              <a:rPr lang="pt-BR" sz="3100" dirty="0" smtClean="0"/>
              <a:t>	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sz="3100" dirty="0" smtClean="0"/>
              <a:t>	Art. 347 - A parte não é obrigada a depor de fatos:</a:t>
            </a:r>
            <a:br>
              <a:rPr lang="pt-BR" sz="3100" dirty="0" smtClean="0"/>
            </a:br>
            <a:r>
              <a:rPr lang="pt-BR" sz="3100" dirty="0" smtClean="0"/>
              <a:t>II - a cujo respeito, por estado ou profissão, deva guardar sigilo.</a:t>
            </a:r>
            <a:br>
              <a:rPr lang="pt-BR" sz="3100" dirty="0" smtClean="0"/>
            </a:br>
            <a:endParaRPr lang="pt-BR" sz="31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sz="3100" dirty="0" smtClean="0"/>
              <a:t>	Art. 363 - A parte e o terceiro se escusam de exibir, em juízo, o documento ou a coisa:</a:t>
            </a:r>
            <a:br>
              <a:rPr lang="pt-BR" sz="3100" dirty="0" smtClean="0"/>
            </a:br>
            <a:r>
              <a:rPr lang="pt-BR" sz="3100" dirty="0" smtClean="0"/>
              <a:t>IV - se a exibição acarretar a divulgação de fatos, a cujo respeito, por estado ou profissão devam guardar segredo:</a:t>
            </a:r>
            <a:br>
              <a:rPr lang="pt-BR" sz="3100" dirty="0" smtClean="0"/>
            </a:br>
            <a:endParaRPr lang="pt-BR" sz="31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pt-BR" sz="3100" dirty="0" smtClean="0"/>
              <a:t>	Art. 406 - A testemunha não é obrigada a depor de fatos:</a:t>
            </a:r>
            <a:br>
              <a:rPr lang="pt-BR" sz="3100" dirty="0" smtClean="0"/>
            </a:br>
            <a:r>
              <a:rPr lang="pt-BR" sz="3100" dirty="0" smtClean="0"/>
              <a:t>II - a cujo respeito, por estado ou profissão, deva guardar sigilo.</a:t>
            </a:r>
          </a:p>
        </p:txBody>
      </p:sp>
    </p:spTree>
    <p:extLst>
      <p:ext uri="{BB962C8B-B14F-4D97-AF65-F5344CB8AC3E}">
        <p14:creationId xmlns:p14="http://schemas.microsoft.com/office/powerpoint/2010/main" xmlns="" val="22037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Lei das Contravenções Penais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pt-BR" dirty="0"/>
              <a:t>	Art. 66 - Deixar de comunicar à autoridade competente:</a:t>
            </a:r>
            <a:br>
              <a:rPr lang="pt-BR" dirty="0"/>
            </a:br>
            <a:r>
              <a:rPr lang="pt-BR" dirty="0"/>
              <a:t>(...)</a:t>
            </a:r>
            <a:br>
              <a:rPr lang="pt-BR" dirty="0"/>
            </a:br>
            <a:r>
              <a:rPr lang="pt-BR" dirty="0"/>
              <a:t>II - crime de ação pública, de que teve conhecimento no exercício da medicina ou de outra profissão sanitária, desde que a ação penal não dependa de representação e </a:t>
            </a:r>
            <a:r>
              <a:rPr lang="pt-BR" b="1" u="sng" dirty="0"/>
              <a:t>a comunicação não exponha o cliente a procedimento criminal</a:t>
            </a:r>
            <a:r>
              <a:rPr lang="pt-BR" b="1" dirty="0"/>
              <a:t>.</a:t>
            </a:r>
            <a:br>
              <a:rPr lang="pt-BR" b="1" dirty="0"/>
            </a:br>
            <a:r>
              <a:rPr lang="pt-BR" dirty="0"/>
              <a:t>Pena - multa de 300 a 3 mil cruzeiros.</a:t>
            </a:r>
            <a:br>
              <a:rPr lang="pt-BR" dirty="0"/>
            </a:br>
            <a:r>
              <a:rPr lang="pt-BR" dirty="0"/>
              <a:t>(...)".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051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Lei das Contravenções Penais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pt-BR" dirty="0"/>
              <a:t>	Art. 66 - Deixar de comunicar à autoridade competente:</a:t>
            </a:r>
            <a:br>
              <a:rPr lang="pt-BR" dirty="0"/>
            </a:br>
            <a:r>
              <a:rPr lang="pt-BR" dirty="0"/>
              <a:t>(...)</a:t>
            </a:r>
            <a:br>
              <a:rPr lang="pt-BR" dirty="0"/>
            </a:br>
            <a:r>
              <a:rPr lang="pt-BR" dirty="0"/>
              <a:t>II - crime de ação pública, de que teve conhecimento no exercício da medicina ou de outra profissão sanitária, </a:t>
            </a:r>
            <a:r>
              <a:rPr lang="pt-BR" b="1" u="sng" dirty="0"/>
              <a:t>desde que a ação penal não dependa de representação</a:t>
            </a:r>
            <a:r>
              <a:rPr lang="pt-BR" b="1" dirty="0"/>
              <a:t> </a:t>
            </a:r>
            <a:r>
              <a:rPr lang="pt-BR" dirty="0"/>
              <a:t>e a comunicação não exponha o cliente a procedimento criminal.</a:t>
            </a:r>
            <a:br>
              <a:rPr lang="pt-BR" dirty="0"/>
            </a:br>
            <a:r>
              <a:rPr lang="pt-BR" dirty="0"/>
              <a:t>Pena - multa de 300 a 3 mil cruzeiros.</a:t>
            </a:r>
            <a:br>
              <a:rPr lang="pt-BR" dirty="0"/>
            </a:br>
            <a:r>
              <a:rPr lang="pt-BR" dirty="0"/>
              <a:t>(...)".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624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ação</a:t>
            </a:r>
            <a:r>
              <a:rPr lang="en-US" dirty="0" smtClean="0"/>
              <a:t> penal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Privada</a:t>
            </a:r>
            <a:r>
              <a:rPr lang="en-US" dirty="0" smtClean="0"/>
              <a:t>: o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é 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vítima</a:t>
            </a:r>
            <a:r>
              <a:rPr lang="en-US" dirty="0" smtClean="0"/>
              <a:t> (</a:t>
            </a:r>
            <a:r>
              <a:rPr lang="en-US" dirty="0" err="1" smtClean="0"/>
              <a:t>por</a:t>
            </a:r>
            <a:r>
              <a:rPr lang="en-US" dirty="0" smtClean="0"/>
              <a:t> ex.: crimes contra a </a:t>
            </a:r>
            <a:r>
              <a:rPr lang="en-US" dirty="0" err="1" smtClean="0"/>
              <a:t>honra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err="1" smtClean="0"/>
              <a:t>Pública</a:t>
            </a:r>
            <a:r>
              <a:rPr lang="en-US" dirty="0" smtClean="0"/>
              <a:t>: o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é o </a:t>
            </a:r>
            <a:r>
              <a:rPr lang="en-US" dirty="0" err="1" smtClean="0"/>
              <a:t>Ministério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endParaRPr lang="en-US" sz="2200" dirty="0" smtClean="0"/>
          </a:p>
          <a:p>
            <a:pPr lvl="1"/>
            <a:r>
              <a:rPr lang="en-US" sz="2200" b="1" dirty="0" err="1" smtClean="0"/>
              <a:t>Condicionada</a:t>
            </a:r>
            <a:r>
              <a:rPr lang="en-US" sz="2200" b="1" dirty="0" smtClean="0"/>
              <a:t> à </a:t>
            </a:r>
            <a:r>
              <a:rPr lang="en-US" sz="2200" b="1" dirty="0" err="1" smtClean="0"/>
              <a:t>representação</a:t>
            </a:r>
            <a:r>
              <a:rPr lang="en-US" sz="2200" dirty="0" smtClean="0"/>
              <a:t>: </a:t>
            </a:r>
            <a:r>
              <a:rPr lang="en-US" sz="2200" dirty="0" err="1" smtClean="0"/>
              <a:t>depende</a:t>
            </a:r>
            <a:r>
              <a:rPr lang="en-US" sz="2200" dirty="0" smtClean="0"/>
              <a:t> de </a:t>
            </a:r>
            <a:r>
              <a:rPr lang="en-US" sz="2200" dirty="0" err="1" smtClean="0"/>
              <a:t>representação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vítima</a:t>
            </a:r>
            <a:r>
              <a:rPr lang="en-US" sz="2200" dirty="0" smtClean="0"/>
              <a:t> (ex.: </a:t>
            </a:r>
            <a:r>
              <a:rPr lang="en-US" sz="2200" dirty="0" err="1" smtClean="0"/>
              <a:t>estupro</a:t>
            </a:r>
            <a:r>
              <a:rPr lang="en-US" sz="2200" dirty="0" smtClean="0"/>
              <a:t>)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err="1" smtClean="0"/>
              <a:t>Incondicionada</a:t>
            </a:r>
            <a:r>
              <a:rPr lang="en-US" sz="2200" dirty="0" smtClean="0"/>
              <a:t>: </a:t>
            </a:r>
            <a:r>
              <a:rPr lang="en-US" sz="2200" dirty="0" err="1" smtClean="0"/>
              <a:t>independe</a:t>
            </a:r>
            <a:r>
              <a:rPr lang="en-US" sz="2200" dirty="0" smtClean="0"/>
              <a:t> de </a:t>
            </a:r>
            <a:r>
              <a:rPr lang="en-US" sz="2200" dirty="0" err="1" smtClean="0"/>
              <a:t>representação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vítima</a:t>
            </a:r>
            <a:r>
              <a:rPr lang="en-US" sz="2200" dirty="0" smtClean="0"/>
              <a:t> (é a </a:t>
            </a:r>
            <a:r>
              <a:rPr lang="en-US" sz="2200" dirty="0" err="1" smtClean="0"/>
              <a:t>regra</a:t>
            </a:r>
            <a:r>
              <a:rPr lang="en-US" sz="2200" dirty="0" smtClean="0"/>
              <a:t> do </a:t>
            </a:r>
            <a:r>
              <a:rPr lang="en-US" sz="2200" dirty="0" err="1" smtClean="0"/>
              <a:t>Código</a:t>
            </a:r>
            <a:r>
              <a:rPr lang="en-US" sz="2200" dirty="0" smtClean="0"/>
              <a:t> Penal – ex.: </a:t>
            </a:r>
            <a:r>
              <a:rPr lang="en-US" sz="2200" dirty="0" err="1" smtClean="0"/>
              <a:t>tentativa</a:t>
            </a:r>
            <a:r>
              <a:rPr lang="en-US" sz="2200" dirty="0" smtClean="0"/>
              <a:t> de </a:t>
            </a:r>
            <a:r>
              <a:rPr lang="en-US" sz="2200" dirty="0" err="1" smtClean="0"/>
              <a:t>homicídio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Retângulo 3"/>
          <p:cNvSpPr/>
          <p:nvPr/>
        </p:nvSpPr>
        <p:spPr>
          <a:xfrm>
            <a:off x="1219200" y="2667000"/>
            <a:ext cx="12192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1524000" y="4572000"/>
            <a:ext cx="25146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4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1129</Words>
  <Application>Microsoft Office PowerPoint</Application>
  <PresentationFormat>Apresentação na tela (4:3)</PresentationFormat>
  <Paragraphs>155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Balcão Envidraçado</vt:lpstr>
      <vt:lpstr>Tema do Office</vt:lpstr>
      <vt:lpstr>Slide 1</vt:lpstr>
      <vt:lpstr>Sigilo do Médico</vt:lpstr>
      <vt:lpstr>Sigilo do Clero</vt:lpstr>
      <vt:lpstr>Sigilo do Advogado</vt:lpstr>
      <vt:lpstr>Crime de Revelação de Sigilo</vt:lpstr>
      <vt:lpstr>Tutela Processual</vt:lpstr>
      <vt:lpstr>Lei das Contravenções Penais</vt:lpstr>
      <vt:lpstr>Lei das Contravenções Penais</vt:lpstr>
      <vt:lpstr>Tipos de ação penal</vt:lpstr>
      <vt:lpstr>Lei das Contravenções Penais</vt:lpstr>
      <vt:lpstr>Código de Ética Médica</vt:lpstr>
      <vt:lpstr>Sigilo profissional</vt:lpstr>
      <vt:lpstr>E quando o paciente é vítima?</vt:lpstr>
      <vt:lpstr>Aborto</vt:lpstr>
      <vt:lpstr>Estupro</vt:lpstr>
      <vt:lpstr>Sigilo do Médico</vt:lpstr>
      <vt:lpstr>Dever de Informação</vt:lpstr>
      <vt:lpstr>Atendimento de adolescentes</vt:lpstr>
      <vt:lpstr>Responsabilidade dos Auxiliares e alunos</vt:lpstr>
      <vt:lpstr>Requisição do prontuário por autoridades</vt:lpstr>
      <vt:lpstr>Requisição do prontuário por autoridades</vt:lpstr>
      <vt:lpstr>Requisição do prontuário por autoridades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Considerações finais</dc:title>
  <dc:creator>USER</dc:creator>
  <cp:lastModifiedBy>user</cp:lastModifiedBy>
  <cp:revision>61</cp:revision>
  <dcterms:created xsi:type="dcterms:W3CDTF">2014-02-07T15:33:29Z</dcterms:created>
  <dcterms:modified xsi:type="dcterms:W3CDTF">2020-03-23T18:36:22Z</dcterms:modified>
</cp:coreProperties>
</file>