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41"/>
  </p:notesMasterIdLst>
  <p:sldIdLst>
    <p:sldId id="257" r:id="rId4"/>
    <p:sldId id="271" r:id="rId5"/>
    <p:sldId id="293" r:id="rId6"/>
    <p:sldId id="294" r:id="rId7"/>
    <p:sldId id="296" r:id="rId8"/>
    <p:sldId id="286" r:id="rId9"/>
    <p:sldId id="283" r:id="rId10"/>
    <p:sldId id="273" r:id="rId11"/>
    <p:sldId id="275" r:id="rId12"/>
    <p:sldId id="274" r:id="rId13"/>
    <p:sldId id="291" r:id="rId14"/>
    <p:sldId id="297" r:id="rId15"/>
    <p:sldId id="298" r:id="rId16"/>
    <p:sldId id="276" r:id="rId17"/>
    <p:sldId id="284" r:id="rId18"/>
    <p:sldId id="311" r:id="rId19"/>
    <p:sldId id="312" r:id="rId20"/>
    <p:sldId id="313" r:id="rId21"/>
    <p:sldId id="299" r:id="rId22"/>
    <p:sldId id="300" r:id="rId23"/>
    <p:sldId id="278" r:id="rId24"/>
    <p:sldId id="301" r:id="rId25"/>
    <p:sldId id="287" r:id="rId26"/>
    <p:sldId id="302" r:id="rId27"/>
    <p:sldId id="308" r:id="rId28"/>
    <p:sldId id="309" r:id="rId29"/>
    <p:sldId id="310" r:id="rId30"/>
    <p:sldId id="279" r:id="rId31"/>
    <p:sldId id="306" r:id="rId32"/>
    <p:sldId id="305" r:id="rId33"/>
    <p:sldId id="304" r:id="rId34"/>
    <p:sldId id="303" r:id="rId35"/>
    <p:sldId id="307" r:id="rId36"/>
    <p:sldId id="281" r:id="rId37"/>
    <p:sldId id="288" r:id="rId38"/>
    <p:sldId id="290" r:id="rId39"/>
    <p:sldId id="29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7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F3E1A-F44A-4BDC-BFDE-3CE901F7CC0B}" type="datetimeFigureOut">
              <a:rPr lang="en-US" smtClean="0"/>
              <a:pPr/>
              <a:t>4/14/2015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E1359-2DA2-4102-8E5F-3C314329F38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4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4/14/2015 3:52 PM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</a:t>
            </a:r>
            <a:r>
              <a:rPr lang="pt-BR" sz="500" b="0" i="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Todos</a:t>
            </a:r>
            <a:r>
              <a:rPr lang="en-US" sz="500" b="0" i="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direitos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reservados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Microsoft, Windows, Windows Vista e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outros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nomes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produtos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são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ou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podem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ser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marcas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registradas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e/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ou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marcas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comerciais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nos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Estados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Unidos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e/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ou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em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outros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países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algn="l" defTabSz="914400">
              <a:buNone/>
            </a:pP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informações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contidas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neste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documento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têm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finalidades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meramente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informativas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e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representam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a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visão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atual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da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Microsoft Corporation,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na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data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desta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apresentação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 Como a Microsoft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precisa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responder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às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constantes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mudanças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nas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condições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mercado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, o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conteúdo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do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documento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não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deve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ser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interpretado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como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um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compromisso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por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parte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da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Microsoft, e a Microsoft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não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pode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garantir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a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exatidão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qualquer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informação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fornecida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após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a data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desta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apresentação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 </a:t>
            </a:r>
            <a:b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NÃO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OFERECE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NENHUMA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GARANTIA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SEJA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EXPRESSA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IMPLÍCITA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OU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LEGAL,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CONCERNENTE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ÀS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INFORMAÇÕES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DESTA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APRESENTAÇÃO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823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1359-2DA2-4102-8E5F-3C314329F38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6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ítulo e Conteúdo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ítulo e Conteúdo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pt-BR" noProof="0" smtClean="0"/>
              <a:t>Clique para editar os estilos do texto mestre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s &quot;especiais&quot; 2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ar para slides com Código de Softw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5330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&quot;especiais&quot; 1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Imprime em ESCALA DE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25" descr="7-00029_BAK_v03TO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3391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100000"/>
        </a:lnSpc>
        <a:spcBef>
          <a:spcPts val="24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10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10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10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10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533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xc.hu/pic/l/k/ki/killr-b/53621_3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 bwMode="auto">
          <a:xfrm>
            <a:off x="714348" y="357166"/>
            <a:ext cx="7858180" cy="142876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5786" y="500042"/>
            <a:ext cx="7681913" cy="2138362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</a:pPr>
            <a:r>
              <a:rPr lang="pt-BR" sz="2000" dirty="0" smtClean="0">
                <a:solidFill>
                  <a:schemeClr val="bg1"/>
                </a:solidFill>
              </a:rPr>
              <a:t>Universidade de São Paulo</a:t>
            </a:r>
          </a:p>
          <a:p>
            <a:pPr algn="ctr">
              <a:spcBef>
                <a:spcPts val="1200"/>
              </a:spcBef>
            </a:pPr>
            <a:r>
              <a:rPr lang="pt-BR" sz="2000" dirty="0" smtClean="0">
                <a:solidFill>
                  <a:schemeClr val="bg1"/>
                </a:solidFill>
              </a:rPr>
              <a:t>Faculdade de Economia Administração e Contabilidade de Ribeirão Preto</a:t>
            </a:r>
          </a:p>
          <a:p>
            <a:pPr algn="ctr">
              <a:spcBef>
                <a:spcPts val="1200"/>
              </a:spcBef>
            </a:pPr>
            <a:r>
              <a:rPr lang="pt-BR" sz="2000" dirty="0" smtClean="0">
                <a:solidFill>
                  <a:schemeClr val="bg1"/>
                </a:solidFill>
              </a:rPr>
              <a:t>Criação de Novos Negócios</a:t>
            </a:r>
            <a:endParaRPr lang="pt-BR" sz="2000" i="0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0" y="3429000"/>
            <a:ext cx="9144000" cy="857256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224" y="3548579"/>
            <a:ext cx="7681913" cy="1523495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0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/>
              </a:rPr>
              <a:t>Plano Financeiro</a:t>
            </a:r>
            <a:endParaRPr lang="pt-BR" sz="4000" i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Custos, Despesas e Receitas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58" y="1357298"/>
            <a:ext cx="8382000" cy="4000528"/>
          </a:xfrm>
        </p:spPr>
        <p:txBody>
          <a:bodyPr>
            <a:normAutofit/>
          </a:bodyPr>
          <a:lstStyle/>
          <a:p>
            <a:r>
              <a:rPr lang="pt-BR" sz="2800" dirty="0" smtClean="0"/>
              <a:t>Custos: diretamente relacionados à operação;</a:t>
            </a:r>
          </a:p>
          <a:p>
            <a:endParaRPr lang="pt-BR" sz="2800" dirty="0" smtClean="0"/>
          </a:p>
          <a:p>
            <a:r>
              <a:rPr lang="pt-BR" sz="2800" dirty="0" smtClean="0"/>
              <a:t>Despesas: ligadas à administração do negócio;</a:t>
            </a:r>
          </a:p>
          <a:p>
            <a:endParaRPr lang="pt-BR" sz="2800" dirty="0" smtClean="0"/>
          </a:p>
          <a:p>
            <a:r>
              <a:rPr lang="pt-BR" sz="2800" dirty="0" smtClean="0"/>
              <a:t>Receitas: Previsão da demanda x preço;</a:t>
            </a:r>
          </a:p>
          <a:p>
            <a:pPr lvl="1"/>
            <a:r>
              <a:rPr lang="pt-BR" sz="2400" dirty="0" smtClean="0"/>
              <a:t>Estimativa do faturamento bruto.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Fixos x Variáveis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285860"/>
            <a:ext cx="8382000" cy="4702826"/>
          </a:xfrm>
        </p:spPr>
        <p:txBody>
          <a:bodyPr/>
          <a:lstStyle/>
          <a:p>
            <a:r>
              <a:rPr lang="pt-BR" sz="2800" dirty="0" smtClean="0"/>
              <a:t>Fixos: não se alteram significativamente com a variação da produção:</a:t>
            </a:r>
          </a:p>
          <a:p>
            <a:pPr lvl="1"/>
            <a:r>
              <a:rPr lang="pt-BR" sz="2400" dirty="0" smtClean="0"/>
              <a:t>Limpeza e Conservação;</a:t>
            </a:r>
          </a:p>
          <a:p>
            <a:pPr lvl="1"/>
            <a:r>
              <a:rPr lang="pt-BR" sz="2400" dirty="0" smtClean="0"/>
              <a:t>Aluguéis de Equipamentos e Instalações;</a:t>
            </a:r>
          </a:p>
          <a:p>
            <a:pPr lvl="1"/>
            <a:r>
              <a:rPr lang="pt-BR" sz="2400" dirty="0" smtClean="0"/>
              <a:t>Salários da Administração;</a:t>
            </a:r>
          </a:p>
          <a:p>
            <a:pPr lvl="1"/>
            <a:r>
              <a:rPr lang="pt-BR" sz="2400" dirty="0" smtClean="0"/>
              <a:t>Segurança e Vigilância;</a:t>
            </a:r>
          </a:p>
          <a:p>
            <a:r>
              <a:rPr lang="pt-BR" sz="2800" dirty="0" smtClean="0"/>
              <a:t>Variáveis: alteram significativamente de acordo com os níveis de produção:</a:t>
            </a:r>
          </a:p>
          <a:p>
            <a:pPr lvl="1"/>
            <a:r>
              <a:rPr lang="pt-BR" sz="2400" dirty="0" smtClean="0"/>
              <a:t>Matérias-Primas;</a:t>
            </a:r>
          </a:p>
          <a:p>
            <a:pPr lvl="1"/>
            <a:r>
              <a:rPr lang="pt-BR" sz="2400" dirty="0" smtClean="0"/>
              <a:t>Comissões de Vendas;</a:t>
            </a:r>
          </a:p>
          <a:p>
            <a:pPr lvl="1"/>
            <a:r>
              <a:rPr lang="pt-BR" sz="2400" dirty="0" smtClean="0"/>
              <a:t>Insumos produtivos (Água, Energia);</a:t>
            </a:r>
            <a:endParaRPr lang="pt-B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Balanço Patrimonial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333494"/>
          </a:xfrm>
        </p:spPr>
        <p:txBody>
          <a:bodyPr/>
          <a:lstStyle/>
          <a:p>
            <a:r>
              <a:rPr lang="pt-BR" dirty="0" smtClean="0"/>
              <a:t>Reflete a posição financeira da empresa em um determinado momento.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Ativo: aplicação dos recursos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Passivo: origem dos recursos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Patrimônio Líquido: Recursos dos proprietários na empresa</a:t>
            </a:r>
            <a:endParaRPr lang="pt-BR" dirty="0"/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Ativo – Passivo = Patrimônio Líquido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24894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Balanço Patrimonial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s://futebolemkt.files.wordpress.com/2010/07/b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96944" cy="465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76079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Fluxo de Caixa</a:t>
            </a:r>
            <a:endParaRPr lang="pt-BR" dirty="0"/>
          </a:p>
        </p:txBody>
      </p:sp>
      <p:sp>
        <p:nvSpPr>
          <p:cNvPr id="3072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1526572"/>
          </a:xfrm>
        </p:spPr>
        <p:txBody>
          <a:bodyPr/>
          <a:lstStyle/>
          <a:p>
            <a:r>
              <a:rPr lang="pt-BR" sz="2800" dirty="0" smtClean="0"/>
              <a:t>Fluxo financeiro que mostra entradas e saídas de caixa ao longo do tempo;</a:t>
            </a:r>
          </a:p>
          <a:p>
            <a:r>
              <a:rPr lang="pt-BR" sz="2800" dirty="0" smtClean="0"/>
              <a:t>Medida de desempenho da empresa;</a:t>
            </a:r>
          </a:p>
        </p:txBody>
      </p:sp>
      <p:sp>
        <p:nvSpPr>
          <p:cNvPr id="30724" name="Espaço Reservado para Conteúdo 2"/>
          <p:cNvSpPr txBox="1">
            <a:spLocks/>
          </p:cNvSpPr>
          <p:nvPr/>
        </p:nvSpPr>
        <p:spPr bwMode="auto">
          <a:xfrm>
            <a:off x="500063" y="3429000"/>
            <a:ext cx="36195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639763" indent="-2730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endParaRPr lang="en-US" sz="21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725" name="Espaço Reservado para Conteúdo 3"/>
          <p:cNvSpPr txBox="1">
            <a:spLocks/>
          </p:cNvSpPr>
          <p:nvPr/>
        </p:nvSpPr>
        <p:spPr bwMode="auto">
          <a:xfrm>
            <a:off x="4286250" y="3429000"/>
            <a:ext cx="36195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639763" indent="-2730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endParaRPr lang="en-US" sz="21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857752" y="3500438"/>
            <a:ext cx="4143404" cy="2419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pt-BR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Saídas:</a:t>
            </a:r>
          </a:p>
          <a:p>
            <a:pPr marL="914400" marR="0" lvl="1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Custos;</a:t>
            </a:r>
          </a:p>
          <a:p>
            <a:pPr marL="914400" marR="0" lvl="1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Gastos;</a:t>
            </a:r>
          </a:p>
          <a:p>
            <a:pPr marL="914400" marR="0" lvl="1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Despesas;</a:t>
            </a:r>
          </a:p>
          <a:p>
            <a:pPr marL="914400" marR="0" lvl="1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Compra de imobilizado;</a:t>
            </a:r>
          </a:p>
          <a:p>
            <a:pPr marL="914400" marR="0" lvl="1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Investimento em </a:t>
            </a:r>
            <a:r>
              <a:rPr kumimoji="0" lang="pt-BR" sz="24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P&amp;D</a:t>
            </a:r>
            <a:r>
              <a: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28596" y="3500438"/>
            <a:ext cx="5000660" cy="2012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pt-BR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Entradas:</a:t>
            </a:r>
          </a:p>
          <a:p>
            <a:pPr marL="914400" marR="0" lvl="1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Investimentos;</a:t>
            </a:r>
          </a:p>
          <a:p>
            <a:pPr marL="914400" marR="0" lvl="1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Receitas;</a:t>
            </a:r>
          </a:p>
          <a:p>
            <a:pPr marL="914400" marR="0" lvl="1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Empréstimos;</a:t>
            </a:r>
          </a:p>
          <a:p>
            <a:pPr marL="914400" marR="0" lvl="1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pt-B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Restituições de impostos.</a:t>
            </a:r>
          </a:p>
        </p:txBody>
      </p:sp>
    </p:spTree>
    <p:extLst>
      <p:ext uri="{BB962C8B-B14F-4D97-AF65-F5344CB8AC3E}">
        <p14:creationId xmlns:p14="http://schemas.microsoft.com/office/powerpoint/2010/main" val="3871211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2" y="1128414"/>
            <a:ext cx="3714744" cy="443198"/>
          </a:xfrm>
        </p:spPr>
        <p:txBody>
          <a:bodyPr/>
          <a:lstStyle/>
          <a:p>
            <a:pPr algn="ctr"/>
            <a:r>
              <a:rPr lang="pt-BR" sz="3200" dirty="0" smtClean="0"/>
              <a:t>Exemplo Fluxo de Caixa</a:t>
            </a:r>
            <a:endParaRPr lang="pt-BR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1730" y="0"/>
            <a:ext cx="53922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142828" y="2996952"/>
            <a:ext cx="34290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pt-BR" sz="1600" dirty="0" smtClean="0"/>
              <a:t>Supõe: 50% das vendas à vista e 50% a crédito de 15 dias.</a:t>
            </a:r>
          </a:p>
          <a:p>
            <a:pPr algn="just">
              <a:buFont typeface="Arial" charset="0"/>
              <a:buChar char="•"/>
            </a:pPr>
            <a:endParaRPr lang="pt-BR" sz="1600" dirty="0" smtClean="0"/>
          </a:p>
          <a:p>
            <a:pPr algn="just"/>
            <a:r>
              <a:rPr lang="pt-BR" sz="1600" dirty="0" smtClean="0"/>
              <a:t>** Excluídos despesas de depreciação e amortização das despesas pré-operacionais que não constituem</a:t>
            </a:r>
          </a:p>
          <a:p>
            <a:pPr algn="just"/>
            <a:r>
              <a:rPr lang="pt-BR" sz="1600" dirty="0" smtClean="0"/>
              <a:t>itens de caixa. (suprimentos, supervisão, manutenção etc.)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Fonte: </a:t>
            </a:r>
            <a:r>
              <a:rPr lang="pt-BR" sz="1600" dirty="0" err="1" smtClean="0"/>
              <a:t>Sebrae</a:t>
            </a:r>
            <a:r>
              <a:rPr lang="pt-BR" sz="1600" dirty="0" smtClean="0"/>
              <a:t> (2007)</a:t>
            </a:r>
            <a:endParaRPr lang="pt-BR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pt-BR" dirty="0" smtClean="0"/>
              <a:t>Demonstração de Resultado do Exercício (DRE)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700807"/>
            <a:ext cx="8382000" cy="2966966"/>
          </a:xfrm>
        </p:spPr>
        <p:txBody>
          <a:bodyPr/>
          <a:lstStyle/>
          <a:p>
            <a:r>
              <a:rPr lang="pt-BR" dirty="0" smtClean="0"/>
              <a:t>Relatório sucinto das operações realizadas pela empresa durante determinado período de tempo, nele sobressai um dos valores mais importantes às pessoas nela interessadas, o resultado líquido do período, Lucro ou prejuízo.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085750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DRE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2" y="1000125"/>
            <a:ext cx="63912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3128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Questão?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1772793"/>
          </a:xfrm>
        </p:spPr>
        <p:txBody>
          <a:bodyPr/>
          <a:lstStyle/>
          <a:p>
            <a:r>
              <a:rPr lang="pt-BR" dirty="0" smtClean="0"/>
              <a:t>É possível eu obter um resultado positivo na minha Demonstração de Resultado do Exercício (lucro) e durante alguns dias desse período eu ter ficado com o fluxo de caixa negativo?</a:t>
            </a:r>
            <a:endParaRPr lang="pt-BR" dirty="0"/>
          </a:p>
        </p:txBody>
      </p:sp>
      <p:pic>
        <p:nvPicPr>
          <p:cNvPr id="1026" name="Picture 2" descr="http://www.todaletra.com.br/wp-content/uploads/2012/09/d%C3%BAvi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24" y="3429000"/>
            <a:ext cx="189857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84248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Índices Financeiros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219891"/>
          </a:xfrm>
        </p:spPr>
        <p:txBody>
          <a:bodyPr/>
          <a:lstStyle/>
          <a:p>
            <a:r>
              <a:rPr lang="pt-BR" dirty="0" smtClean="0"/>
              <a:t>Indicam como está a situação financeira da empresa.</a:t>
            </a:r>
          </a:p>
          <a:p>
            <a:r>
              <a:rPr lang="pt-BR" dirty="0" smtClean="0"/>
              <a:t>4 grupos básicos:</a:t>
            </a:r>
          </a:p>
          <a:p>
            <a:pPr lvl="2">
              <a:buFont typeface="Wingdings" pitchFamily="2" charset="2"/>
              <a:buChar char="Ø"/>
            </a:pPr>
            <a:r>
              <a:rPr lang="pt-BR" dirty="0" smtClean="0"/>
              <a:t>Liquidez: capacidade de saldar dívidas</a:t>
            </a:r>
          </a:p>
          <a:p>
            <a:pPr lvl="2">
              <a:buFont typeface="Wingdings" pitchFamily="2" charset="2"/>
              <a:buChar char="Ø"/>
            </a:pPr>
            <a:r>
              <a:rPr lang="pt-BR" dirty="0" smtClean="0"/>
              <a:t>Atividade: giro de estoque e giro do ativo</a:t>
            </a:r>
          </a:p>
          <a:p>
            <a:pPr lvl="2">
              <a:buFont typeface="Wingdings" pitchFamily="2" charset="2"/>
              <a:buChar char="Ø"/>
            </a:pPr>
            <a:r>
              <a:rPr lang="pt-BR" dirty="0" smtClean="0"/>
              <a:t>Endividamento: quanto do ativo é financiado</a:t>
            </a:r>
          </a:p>
          <a:p>
            <a:pPr lvl="2">
              <a:buFont typeface="Wingdings" pitchFamily="2" charset="2"/>
              <a:buChar char="Ø"/>
            </a:pPr>
            <a:r>
              <a:rPr lang="pt-BR" dirty="0" smtClean="0"/>
              <a:t>Lucratividade: atratividade do ponto de vista do investidor</a:t>
            </a:r>
          </a:p>
          <a:p>
            <a:pPr lvl="2">
              <a:buFont typeface="Wingdings" pitchFamily="2" charset="2"/>
              <a:buChar char="Ø"/>
            </a:pPr>
            <a:endParaRPr lang="pt-BR" dirty="0"/>
          </a:p>
          <a:p>
            <a:pPr lvl="2">
              <a:buFont typeface="Arial" pitchFamily="34" charset="0"/>
              <a:buChar char="•"/>
            </a:pPr>
            <a:endParaRPr lang="pt-BR" dirty="0" smtClean="0"/>
          </a:p>
          <a:p>
            <a:pPr marL="914400" lvl="2" indent="0">
              <a:buNone/>
            </a:pPr>
            <a:endParaRPr lang="pt-BR" dirty="0" smtClean="0"/>
          </a:p>
          <a:p>
            <a:pPr lvl="2">
              <a:buFont typeface="Wingdings" pitchFamily="2" charset="2"/>
              <a:buChar char="Ø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68530162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Plano </a:t>
            </a:r>
            <a:r>
              <a:rPr lang="en-US" dirty="0" err="1" smtClean="0"/>
              <a:t>Financeiro</a:t>
            </a:r>
            <a:endParaRPr lang="en-US" dirty="0"/>
          </a:p>
        </p:txBody>
      </p:sp>
      <p:sp>
        <p:nvSpPr>
          <p:cNvPr id="28675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428736"/>
            <a:ext cx="5572164" cy="4621214"/>
          </a:xfrm>
        </p:spPr>
        <p:txBody>
          <a:bodyPr>
            <a:noAutofit/>
          </a:bodyPr>
          <a:lstStyle/>
          <a:p>
            <a:r>
              <a:rPr lang="pt-BR" sz="2800" dirty="0" smtClean="0"/>
              <a:t>Investimentos;</a:t>
            </a:r>
          </a:p>
          <a:p>
            <a:r>
              <a:rPr lang="pt-BR" sz="2800" dirty="0" smtClean="0"/>
              <a:t>Custos, despesas e receitas;</a:t>
            </a:r>
          </a:p>
          <a:p>
            <a:r>
              <a:rPr lang="pt-BR" sz="2800" dirty="0" smtClean="0"/>
              <a:t>Fluxo de caixa;</a:t>
            </a:r>
          </a:p>
          <a:p>
            <a:r>
              <a:rPr lang="pt-BR" sz="2800" dirty="0" smtClean="0"/>
              <a:t>Viabilidade financeira;</a:t>
            </a:r>
          </a:p>
          <a:p>
            <a:r>
              <a:rPr lang="pt-BR" sz="2800" dirty="0" smtClean="0"/>
              <a:t>Análise de cenários.</a:t>
            </a:r>
          </a:p>
          <a:p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06664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30188"/>
            <a:ext cx="8583488" cy="1329595"/>
          </a:xfrm>
        </p:spPr>
        <p:txBody>
          <a:bodyPr/>
          <a:lstStyle/>
          <a:p>
            <a:r>
              <a:rPr lang="pt-BR" dirty="0" smtClean="0"/>
              <a:t>Técnicas de Análise de Investimentos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696123"/>
          </a:xfrm>
        </p:spPr>
        <p:txBody>
          <a:bodyPr/>
          <a:lstStyle/>
          <a:p>
            <a:r>
              <a:rPr lang="pt-BR" dirty="0" smtClean="0"/>
              <a:t>Valor presente Líquido (VPL)</a:t>
            </a:r>
          </a:p>
          <a:p>
            <a:r>
              <a:rPr lang="pt-BR" dirty="0" smtClean="0"/>
              <a:t>Taxa Interna de Retorno </a:t>
            </a:r>
          </a:p>
          <a:p>
            <a:r>
              <a:rPr lang="pt-BR" dirty="0" err="1" smtClean="0"/>
              <a:t>Payback</a:t>
            </a:r>
            <a:r>
              <a:rPr lang="pt-BR" dirty="0" smtClean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505879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Valor </a:t>
            </a:r>
            <a:r>
              <a:rPr lang="en-US" dirty="0" err="1" smtClean="0"/>
              <a:t>Presente</a:t>
            </a:r>
            <a:r>
              <a:rPr lang="en-US" dirty="0" smtClean="0"/>
              <a:t> </a:t>
            </a:r>
            <a:r>
              <a:rPr lang="en-US" dirty="0" err="1" smtClean="0"/>
              <a:t>Líquido</a:t>
            </a:r>
            <a:r>
              <a:rPr lang="en-US" dirty="0" smtClean="0"/>
              <a:t> (VPL)</a:t>
            </a:r>
            <a:endParaRPr lang="en-US" dirty="0"/>
          </a:p>
        </p:txBody>
      </p:sp>
      <p:sp>
        <p:nvSpPr>
          <p:cNvPr id="3174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873625"/>
          </a:xfrm>
        </p:spPr>
        <p:txBody>
          <a:bodyPr>
            <a:normAutofit/>
          </a:bodyPr>
          <a:lstStyle/>
          <a:p>
            <a:r>
              <a:rPr lang="en-US" dirty="0" smtClean="0"/>
              <a:t>O </a:t>
            </a:r>
            <a:r>
              <a:rPr lang="pt-BR" sz="2800" dirty="0" smtClean="0"/>
              <a:t>valor presente de uma série de fluxos financeiros descontados a uma taxa de retorno</a:t>
            </a:r>
          </a:p>
          <a:p>
            <a:r>
              <a:rPr lang="pt-BR" sz="2800" dirty="0" smtClean="0"/>
              <a:t>Mostra a geração de valor durante um determinado tempo de um projeto</a:t>
            </a:r>
          </a:p>
          <a:p>
            <a:r>
              <a:rPr lang="pt-BR" sz="2800" dirty="0" smtClean="0"/>
              <a:t>Limitações:</a:t>
            </a:r>
          </a:p>
          <a:p>
            <a:pPr lvl="1"/>
            <a:r>
              <a:rPr lang="pt-BR" sz="2400" dirty="0" smtClean="0"/>
              <a:t>Dificuldade de encontrar taxa de retorno</a:t>
            </a:r>
          </a:p>
          <a:p>
            <a:pPr lvl="1"/>
            <a:r>
              <a:rPr lang="pt-BR" sz="2400" dirty="0" smtClean="0"/>
              <a:t>Estática: uso de uma taxa fixa</a:t>
            </a:r>
          </a:p>
        </p:txBody>
      </p:sp>
    </p:spTree>
    <p:extLst>
      <p:ext uri="{BB962C8B-B14F-4D97-AF65-F5344CB8AC3E}">
        <p14:creationId xmlns:p14="http://schemas.microsoft.com/office/powerpoint/2010/main" val="417652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Valor Presente Líquido (VPL)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776692"/>
          </a:xfrm>
        </p:spPr>
        <p:txBody>
          <a:bodyPr/>
          <a:lstStyle/>
          <a:p>
            <a:r>
              <a:rPr lang="pt-BR" dirty="0" smtClean="0"/>
              <a:t>Como funciona?</a:t>
            </a:r>
          </a:p>
          <a:p>
            <a:pPr>
              <a:buNone/>
            </a:pPr>
            <a:r>
              <a:rPr lang="pt-BR" dirty="0" smtClean="0"/>
              <a:t>Para análise da rentabilidade de um investimento, o empresário fixa uma taxa de retorno do investimento que seja aceitável do seu ponto de vista e calcula o VPL usando essa taxa.</a:t>
            </a:r>
          </a:p>
          <a:p>
            <a:pPr>
              <a:buNone/>
            </a:pPr>
            <a:r>
              <a:rPr lang="pt-BR" dirty="0" smtClean="0"/>
              <a:t>Um investimento será atrativo quando:</a:t>
            </a:r>
          </a:p>
          <a:p>
            <a:pPr algn="ctr">
              <a:buNone/>
            </a:pPr>
            <a:r>
              <a:rPr lang="pt-BR" dirty="0" smtClean="0"/>
              <a:t>VPL&gt;0</a:t>
            </a:r>
          </a:p>
          <a:p>
            <a:pPr>
              <a:buNone/>
            </a:pPr>
            <a:r>
              <a:rPr lang="pt-BR" dirty="0" smtClean="0"/>
              <a:t>,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5857892"/>
            <a:ext cx="9144001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/>
              <a:t>Valor Presente Líquido (VPL)</a:t>
            </a:r>
            <a:endParaRPr lang="pt-BR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671798" y="4357694"/>
            <a:ext cx="75009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7887036" y="4572008"/>
            <a:ext cx="82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Tempo</a:t>
            </a:r>
            <a:endParaRPr lang="pt-BR" b="1" dirty="0"/>
          </a:p>
        </p:txBody>
      </p:sp>
      <p:cxnSp>
        <p:nvCxnSpPr>
          <p:cNvPr id="6" name="Conector de seta reta 5"/>
          <p:cNvCxnSpPr/>
          <p:nvPr/>
        </p:nvCxnSpPr>
        <p:spPr>
          <a:xfrm rot="5400000">
            <a:off x="101088" y="4929198"/>
            <a:ext cx="114221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rot="16200000" flipV="1">
            <a:off x="1978163" y="4094011"/>
            <a:ext cx="500860" cy="280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rot="5400000" flipH="1" flipV="1">
            <a:off x="3536546" y="3964388"/>
            <a:ext cx="786612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rot="5400000" flipH="1" flipV="1">
            <a:off x="5179620" y="3821512"/>
            <a:ext cx="1072364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rot="5400000" flipH="1" flipV="1">
            <a:off x="6565036" y="3679430"/>
            <a:ext cx="1358116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600360" y="378619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/>
              <a:t>VPL</a:t>
            </a:r>
            <a:r>
              <a:rPr lang="pt-BR" b="1" dirty="0" smtClean="0"/>
              <a:t> = ?</a:t>
            </a:r>
            <a:endParaRPr lang="pt-BR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100822" y="2714620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i = 10%</a:t>
            </a:r>
            <a:endParaRPr lang="pt-BR" sz="2400" b="1" dirty="0"/>
          </a:p>
        </p:txBody>
      </p:sp>
      <p:sp>
        <p:nvSpPr>
          <p:cNvPr id="17" name="Seta em curva para baixo 16"/>
          <p:cNvSpPr/>
          <p:nvPr/>
        </p:nvSpPr>
        <p:spPr bwMode="auto">
          <a:xfrm flipH="1">
            <a:off x="671798" y="2571744"/>
            <a:ext cx="7643866" cy="107157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Cálculo do VPL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000108"/>
            <a:ext cx="8382000" cy="1914370"/>
          </a:xfrm>
        </p:spPr>
        <p:txBody>
          <a:bodyPr/>
          <a:lstStyle/>
          <a:p>
            <a:pPr algn="just"/>
            <a:r>
              <a:rPr lang="pt-BR" sz="2800" dirty="0" smtClean="0"/>
              <a:t>Suponha uma indústria fazendo um investimento inicial de R$ 55.000,00 em equipamentos. Esse investimento proporcionará as seguintes receitas:</a:t>
            </a:r>
          </a:p>
          <a:p>
            <a:endParaRPr lang="pt-BR" sz="2800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85786" y="2500306"/>
          <a:ext cx="3857652" cy="30003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64413"/>
                <a:gridCol w="2893239"/>
              </a:tblGrid>
              <a:tr h="428628">
                <a:tc>
                  <a:txBody>
                    <a:bodyPr/>
                    <a:lstStyle/>
                    <a:p>
                      <a:r>
                        <a:rPr lang="pt-BR" dirty="0" smtClean="0"/>
                        <a:t>ANO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RECEITAS</a:t>
                      </a:r>
                      <a:r>
                        <a:rPr lang="pt-BR" baseline="0" dirty="0" smtClean="0"/>
                        <a:t> LIQUIDAS (R$)</a:t>
                      </a:r>
                      <a:endParaRPr lang="pt-BR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pt-BR" dirty="0" smtClean="0"/>
                        <a:t>2005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15.500</a:t>
                      </a:r>
                      <a:endParaRPr lang="pt-BR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pt-BR" dirty="0" smtClean="0"/>
                        <a:t>2006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18.800</a:t>
                      </a:r>
                      <a:endParaRPr lang="pt-BR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pt-BR" dirty="0" smtClean="0"/>
                        <a:t>2007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17.200</a:t>
                      </a:r>
                      <a:endParaRPr lang="pt-BR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pt-BR" dirty="0" smtClean="0"/>
                        <a:t>2008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17.200</a:t>
                      </a:r>
                      <a:endParaRPr lang="pt-BR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pt-BR" dirty="0" smtClean="0"/>
                        <a:t>2009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17.200</a:t>
                      </a:r>
                      <a:endParaRPr lang="pt-BR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pt-BR" dirty="0" smtClean="0"/>
                        <a:t>2010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13.500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000628" y="2428868"/>
            <a:ext cx="36433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Sabendo-se que o valor de revenda dos equipamentos em 2010 é estimado em R$ 9.000,00 e que a taxa de retorno esperada é igual a 21% </a:t>
            </a:r>
            <a:r>
              <a:rPr lang="pt-BR" sz="2400" dirty="0" err="1" smtClean="0"/>
              <a:t>a.a.</a:t>
            </a:r>
            <a:r>
              <a:rPr lang="pt-BR" sz="2400" dirty="0" smtClean="0"/>
              <a:t>, pede-se analisar se o investimento planejado é rentável.</a:t>
            </a:r>
            <a:endParaRPr lang="pt-BR" sz="2400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Taxa Interna de Retorno (TIR)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274743"/>
          </a:xfrm>
        </p:spPr>
        <p:txBody>
          <a:bodyPr/>
          <a:lstStyle/>
          <a:p>
            <a:r>
              <a:rPr lang="pt-BR" dirty="0" smtClean="0"/>
              <a:t>Pode-se conceituar a TIR como a taxa de juros ganha em um investimento. </a:t>
            </a:r>
          </a:p>
          <a:p>
            <a:r>
              <a:rPr lang="pt-BR" dirty="0" smtClean="0"/>
              <a:t>A diferença básica entre o cálculo do VPL e da TIR é que o VPL tem seu resultado expresso em valores monetários e a TIR em percentuais.</a:t>
            </a:r>
          </a:p>
          <a:p>
            <a:endParaRPr lang="pt-BR" dirty="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Taxa Interna de Retorno (TIR)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4591377"/>
          </a:xfrm>
        </p:spPr>
        <p:txBody>
          <a:bodyPr/>
          <a:lstStyle/>
          <a:p>
            <a:r>
              <a:rPr lang="pt-BR" sz="2700" dirty="0" smtClean="0"/>
              <a:t>Para um melhor entendimento do significado da TIR, como exemplo, pode-se citar um projeto que custa R$100mil hoje e pagará R$110 daqui a um ano.</a:t>
            </a:r>
          </a:p>
          <a:p>
            <a:r>
              <a:rPr lang="pt-BR" sz="2700" dirty="0" smtClean="0"/>
              <a:t> A pergunta que se faz é: “Qual a taxa interna de retorno desse investimento?”</a:t>
            </a:r>
          </a:p>
          <a:p>
            <a:pPr algn="just"/>
            <a:r>
              <a:rPr lang="pt-BR" sz="2700" dirty="0" smtClean="0"/>
              <a:t> A resposta seria 10%, ou seja, para cada R$ 1,00 aplicado, teria o retorno de R$1,10. Dessa forma, a TIR é de 10%, </a:t>
            </a:r>
          </a:p>
          <a:p>
            <a:r>
              <a:rPr lang="pt-BR" sz="2700" dirty="0" smtClean="0"/>
              <a:t>Podemos dizer que a regra da TIR é um investimento aceitável se a TIR for superior ao retorno exigido. Do contrário, o projeto deve ser descartado.</a:t>
            </a:r>
            <a:endParaRPr lang="pt-BR" sz="2700" dirty="0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Calculo da Taxa Interna de Retorno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2928934"/>
            <a:ext cx="8382000" cy="2302169"/>
          </a:xfrm>
        </p:spPr>
        <p:txBody>
          <a:bodyPr/>
          <a:lstStyle/>
          <a:p>
            <a:pPr algn="ctr">
              <a:buNone/>
            </a:pPr>
            <a:r>
              <a:rPr lang="pt-BR" sz="7200" dirty="0" smtClean="0"/>
              <a:t>Excel</a:t>
            </a:r>
          </a:p>
          <a:p>
            <a:pPr algn="ctr"/>
            <a:endParaRPr lang="pt-BR" sz="7200" dirty="0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Conector de seta reta 60"/>
          <p:cNvCxnSpPr/>
          <p:nvPr/>
        </p:nvCxnSpPr>
        <p:spPr>
          <a:xfrm rot="5400000" flipH="1" flipV="1">
            <a:off x="6273658" y="4856966"/>
            <a:ext cx="285752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rot="16200000" flipH="1">
            <a:off x="1443974" y="5373072"/>
            <a:ext cx="785818" cy="40945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Payback</a:t>
            </a:r>
            <a:endParaRPr lang="en-US" dirty="0"/>
          </a:p>
        </p:txBody>
      </p:sp>
      <p:sp>
        <p:nvSpPr>
          <p:cNvPr id="3277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2985"/>
            <a:ext cx="8258204" cy="2928958"/>
          </a:xfrm>
        </p:spPr>
        <p:txBody>
          <a:bodyPr>
            <a:normAutofit fontScale="92500"/>
          </a:bodyPr>
          <a:lstStyle/>
          <a:p>
            <a:r>
              <a:rPr lang="pt-BR" sz="2800" dirty="0" smtClean="0"/>
              <a:t>Tempo até retorno do investimento. A partir do </a:t>
            </a:r>
            <a:r>
              <a:rPr lang="pt-BR" sz="2800" dirty="0" err="1" smtClean="0"/>
              <a:t>payback</a:t>
            </a:r>
            <a:r>
              <a:rPr lang="pt-BR" sz="2800" dirty="0" smtClean="0"/>
              <a:t> o projeto passa a ser vantajoso do ponto de vista financeiro.</a:t>
            </a:r>
          </a:p>
          <a:p>
            <a:r>
              <a:rPr lang="pt-BR" sz="2800" dirty="0" smtClean="0"/>
              <a:t>Determinação de quanto tempo o evento se paga</a:t>
            </a:r>
          </a:p>
          <a:p>
            <a:r>
              <a:rPr lang="pt-BR" sz="2800" dirty="0" smtClean="0"/>
              <a:t>Limitações</a:t>
            </a:r>
          </a:p>
          <a:p>
            <a:pPr lvl="1"/>
            <a:r>
              <a:rPr lang="pt-BR" sz="2400" dirty="0" smtClean="0"/>
              <a:t>Não leva em conta o risco do projeto</a:t>
            </a:r>
          </a:p>
          <a:p>
            <a:pPr lvl="1"/>
            <a:r>
              <a:rPr lang="pt-BR" sz="2400" dirty="0" smtClean="0"/>
              <a:t>Horizonte de tempo</a:t>
            </a:r>
          </a:p>
        </p:txBody>
      </p:sp>
      <p:cxnSp>
        <p:nvCxnSpPr>
          <p:cNvPr id="4" name="Conector de seta reta 3"/>
          <p:cNvCxnSpPr/>
          <p:nvPr/>
        </p:nvCxnSpPr>
        <p:spPr>
          <a:xfrm>
            <a:off x="1785918" y="5000636"/>
            <a:ext cx="557216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6858016" y="5214950"/>
            <a:ext cx="82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Tempo</a:t>
            </a:r>
            <a:endParaRPr lang="pt-BR" b="1" dirty="0"/>
          </a:p>
        </p:txBody>
      </p:sp>
      <p:cxnSp>
        <p:nvCxnSpPr>
          <p:cNvPr id="34" name="Conector de seta reta 33"/>
          <p:cNvCxnSpPr/>
          <p:nvPr/>
        </p:nvCxnSpPr>
        <p:spPr>
          <a:xfrm rot="5400000">
            <a:off x="2999966" y="5285991"/>
            <a:ext cx="571504" cy="794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rot="5400000">
            <a:off x="5715008" y="5143512"/>
            <a:ext cx="285752" cy="1588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eta em curva para baixo 44"/>
          <p:cNvSpPr/>
          <p:nvPr/>
        </p:nvSpPr>
        <p:spPr bwMode="auto">
          <a:xfrm flipH="1">
            <a:off x="1643042" y="4071942"/>
            <a:ext cx="4786346" cy="642942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cxnSp>
        <p:nvCxnSpPr>
          <p:cNvPr id="49" name="Conector de seta reta 48"/>
          <p:cNvCxnSpPr/>
          <p:nvPr/>
        </p:nvCxnSpPr>
        <p:spPr>
          <a:xfrm rot="5400000">
            <a:off x="4428727" y="5214553"/>
            <a:ext cx="428628" cy="794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ipse 50"/>
          <p:cNvSpPr/>
          <p:nvPr/>
        </p:nvSpPr>
        <p:spPr bwMode="auto">
          <a:xfrm>
            <a:off x="6357950" y="4929198"/>
            <a:ext cx="142876" cy="12858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cxnSp>
        <p:nvCxnSpPr>
          <p:cNvPr id="53" name="Conector de seta reta 52"/>
          <p:cNvCxnSpPr/>
          <p:nvPr/>
        </p:nvCxnSpPr>
        <p:spPr>
          <a:xfrm rot="5400000">
            <a:off x="1500563" y="5357429"/>
            <a:ext cx="714380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/>
          <p:nvPr/>
        </p:nvCxnSpPr>
        <p:spPr>
          <a:xfrm rot="5400000" flipH="1" flipV="1">
            <a:off x="3142446" y="4857760"/>
            <a:ext cx="286546" cy="7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rot="5400000" flipH="1" flipV="1">
            <a:off x="4500562" y="4857760"/>
            <a:ext cx="285752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/>
          <p:nvPr/>
        </p:nvCxnSpPr>
        <p:spPr>
          <a:xfrm rot="5400000" flipH="1" flipV="1">
            <a:off x="5715008" y="4857760"/>
            <a:ext cx="285752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/>
          <p:cNvSpPr txBox="1"/>
          <p:nvPr/>
        </p:nvSpPr>
        <p:spPr>
          <a:xfrm>
            <a:off x="3786182" y="4071942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T = 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37430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2914"/>
            <a:ext cx="8229600" cy="1143000"/>
          </a:xfrm>
        </p:spPr>
        <p:txBody>
          <a:bodyPr/>
          <a:lstStyle/>
          <a:p>
            <a:r>
              <a:rPr lang="pt-BR" dirty="0" smtClean="0"/>
              <a:t>Mercado Global</a:t>
            </a:r>
            <a:endParaRPr lang="pt-BR" dirty="0"/>
          </a:p>
        </p:txBody>
      </p:sp>
      <p:pic>
        <p:nvPicPr>
          <p:cNvPr id="3" name="Picture 2" descr="http://www.businessnewstreasure.com/wp-content/uploads/2011/06/Increasing-Inflation-Has-Made-Global-Markets-Anxious-prices-growth-business-trading-news-updates-interest-rates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71899" y="1145405"/>
            <a:ext cx="5256585" cy="4869139"/>
          </a:xfrm>
          <a:prstGeom prst="rect">
            <a:avLst/>
          </a:prstGeom>
          <a:solidFill>
            <a:srgbClr val="080808"/>
          </a:solidFill>
        </p:spPr>
      </p:pic>
      <p:sp>
        <p:nvSpPr>
          <p:cNvPr id="5" name="Retângulo 4"/>
          <p:cNvSpPr/>
          <p:nvPr/>
        </p:nvSpPr>
        <p:spPr>
          <a:xfrm>
            <a:off x="-252536" y="2041092"/>
            <a:ext cx="4572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pt-BR" sz="1600" b="1" i="1" dirty="0" smtClean="0">
                <a:latin typeface="Arial" pitchFamily="34" charset="0"/>
                <a:cs typeface="Arial" pitchFamily="34" charset="0"/>
              </a:rPr>
              <a:t>Mercados interligados;</a:t>
            </a:r>
          </a:p>
          <a:p>
            <a:pPr lvl="1">
              <a:buFont typeface="Wingdings" pitchFamily="2" charset="2"/>
              <a:buChar char="ü"/>
            </a:pPr>
            <a:endParaRPr lang="pt-BR" sz="1600" b="1" i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pt-BR" sz="1600" b="1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sz="1600" b="1" i="1" dirty="0" err="1" smtClean="0">
                <a:latin typeface="Arial" pitchFamily="34" charset="0"/>
                <a:cs typeface="Arial" pitchFamily="34" charset="0"/>
              </a:rPr>
              <a:t>Flight</a:t>
            </a:r>
            <a:r>
              <a:rPr lang="pt-BR" sz="1600" b="1" i="1" dirty="0" smtClean="0">
                <a:latin typeface="Arial" pitchFamily="34" charset="0"/>
                <a:cs typeface="Arial" pitchFamily="34" charset="0"/>
              </a:rPr>
              <a:t>  to  </a:t>
            </a:r>
            <a:r>
              <a:rPr lang="pt-BR" sz="1600" b="1" i="1" dirty="0" err="1" smtClean="0">
                <a:latin typeface="Arial" pitchFamily="34" charset="0"/>
                <a:cs typeface="Arial" pitchFamily="34" charset="0"/>
              </a:rPr>
              <a:t>Quality</a:t>
            </a:r>
            <a:r>
              <a:rPr lang="pt-BR" sz="1600" b="1" i="1" dirty="0" smtClean="0">
                <a:latin typeface="Arial" pitchFamily="34" charset="0"/>
                <a:cs typeface="Arial" pitchFamily="34" charset="0"/>
              </a:rPr>
              <a:t>”;</a:t>
            </a:r>
          </a:p>
          <a:p>
            <a:pPr lvl="1"/>
            <a:endParaRPr lang="pt-BR" sz="1600" b="1" i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pt-BR" sz="1600" b="1" i="1" dirty="0" smtClean="0">
                <a:latin typeface="Arial" pitchFamily="34" charset="0"/>
                <a:cs typeface="Arial" pitchFamily="34" charset="0"/>
              </a:rPr>
              <a:t>Inovações Tecnológicas;</a:t>
            </a:r>
          </a:p>
          <a:p>
            <a:pPr lvl="1">
              <a:buFont typeface="Wingdings" pitchFamily="2" charset="2"/>
              <a:buChar char="ü"/>
            </a:pPr>
            <a:endParaRPr lang="pt-BR" sz="1600" b="1" i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pt-BR" sz="1600" b="1" i="1" dirty="0" smtClean="0">
                <a:latin typeface="Arial" pitchFamily="34" charset="0"/>
                <a:cs typeface="Arial" pitchFamily="34" charset="0"/>
              </a:rPr>
              <a:t>Condições climáticas;</a:t>
            </a:r>
          </a:p>
          <a:p>
            <a:pPr lvl="1">
              <a:buFont typeface="Wingdings" pitchFamily="2" charset="2"/>
              <a:buChar char="ü"/>
            </a:pPr>
            <a:endParaRPr lang="pt-BR" sz="1600" b="1" i="1" dirty="0" smtClean="0"/>
          </a:p>
          <a:p>
            <a:pPr lvl="1">
              <a:buFont typeface="Wingdings" pitchFamily="2" charset="2"/>
              <a:buChar char="ü"/>
            </a:pPr>
            <a:r>
              <a:rPr lang="pt-BR" sz="1600" b="1" i="1" dirty="0" err="1" smtClean="0">
                <a:latin typeface="Arial" pitchFamily="34" charset="0"/>
                <a:cs typeface="Arial" pitchFamily="34" charset="0"/>
              </a:rPr>
              <a:t>Geo-política</a:t>
            </a:r>
            <a:r>
              <a:rPr lang="pt-BR" sz="1600" b="1" i="1" dirty="0" smtClean="0">
                <a:latin typeface="Arial" pitchFamily="34" charset="0"/>
                <a:cs typeface="Arial" pitchFamily="34" charset="0"/>
              </a:rPr>
              <a:t> mundial;</a:t>
            </a:r>
          </a:p>
          <a:p>
            <a:pPr lvl="1">
              <a:buFont typeface="Wingdings" pitchFamily="2" charset="2"/>
              <a:buChar char="ü"/>
            </a:pPr>
            <a:endParaRPr lang="pt-BR" sz="1600" b="1" i="1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pt-BR" sz="1600" b="1" i="1" dirty="0" smtClean="0">
                <a:latin typeface="Arial" pitchFamily="34" charset="0"/>
                <a:cs typeface="Arial" pitchFamily="34" charset="0"/>
              </a:rPr>
              <a:t>Etc...</a:t>
            </a:r>
          </a:p>
        </p:txBody>
      </p:sp>
      <p:sp>
        <p:nvSpPr>
          <p:cNvPr id="6" name="Chave direita 5"/>
          <p:cNvSpPr/>
          <p:nvPr/>
        </p:nvSpPr>
        <p:spPr>
          <a:xfrm>
            <a:off x="2627784" y="1897076"/>
            <a:ext cx="792088" cy="4320480"/>
          </a:xfrm>
          <a:prstGeom prst="rightBrace">
            <a:avLst/>
          </a:prstGeom>
          <a:noFill/>
          <a:ln w="38100">
            <a:solidFill>
              <a:srgbClr val="130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5895"/>
            <a:ext cx="8358246" cy="564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err="1" smtClean="0"/>
              <a:t>Payback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15436" cy="494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97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00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Cenários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81000" y="1412875"/>
            <a:ext cx="8382000" cy="4136517"/>
          </a:xfrm>
        </p:spPr>
        <p:txBody>
          <a:bodyPr/>
          <a:lstStyle/>
          <a:p>
            <a:r>
              <a:rPr lang="pt-BR" sz="2800" dirty="0" smtClean="0"/>
              <a:t>Simulação de valores e situações diversas;</a:t>
            </a:r>
          </a:p>
          <a:p>
            <a:r>
              <a:rPr lang="pt-BR" sz="2800" dirty="0" smtClean="0"/>
              <a:t>Cenários:</a:t>
            </a:r>
          </a:p>
          <a:p>
            <a:pPr lvl="1"/>
            <a:r>
              <a:rPr lang="pt-BR" sz="2400" dirty="0" smtClean="0"/>
              <a:t>Pessimista</a:t>
            </a:r>
          </a:p>
          <a:p>
            <a:pPr lvl="1"/>
            <a:r>
              <a:rPr lang="pt-BR" sz="2400" dirty="0" smtClean="0"/>
              <a:t>Realista</a:t>
            </a:r>
          </a:p>
          <a:p>
            <a:pPr lvl="1"/>
            <a:r>
              <a:rPr lang="pt-BR" sz="2400" dirty="0" smtClean="0"/>
              <a:t>Otimista</a:t>
            </a:r>
          </a:p>
          <a:p>
            <a:r>
              <a:rPr lang="pt-BR" sz="2800" dirty="0" smtClean="0"/>
              <a:t>Ações para evitar e prevenir-se de situações adversas ou potencializar situações favoráveis.</a:t>
            </a:r>
          </a:p>
          <a:p>
            <a:pPr>
              <a:buNone/>
            </a:pPr>
            <a:endParaRPr lang="pt-B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388346"/>
          </a:xfrm>
        </p:spPr>
        <p:txBody>
          <a:bodyPr/>
          <a:lstStyle/>
          <a:p>
            <a:r>
              <a:rPr lang="pt-BR" dirty="0" smtClean="0"/>
              <a:t>Estimar valores reais;</a:t>
            </a:r>
          </a:p>
          <a:p>
            <a:r>
              <a:rPr lang="pt-BR" dirty="0" smtClean="0"/>
              <a:t>Análise crítica e abrangente;</a:t>
            </a:r>
          </a:p>
          <a:p>
            <a:r>
              <a:rPr lang="pt-BR" dirty="0" smtClean="0"/>
              <a:t>Vincular o plano financeiro com demais partes do plano de negócio;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382000" cy="664797"/>
          </a:xfrm>
        </p:spPr>
        <p:txBody>
          <a:bodyPr/>
          <a:lstStyle/>
          <a:p>
            <a:pPr algn="ctr"/>
            <a:r>
              <a:rPr lang="pt-BR" dirty="0" smtClean="0"/>
              <a:t>Dúvidas?</a:t>
            </a:r>
            <a:endParaRPr lang="pt-BR" dirty="0"/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412875"/>
            <a:ext cx="8786874" cy="3724096"/>
          </a:xfrm>
        </p:spPr>
        <p:txBody>
          <a:bodyPr/>
          <a:lstStyle/>
          <a:p>
            <a:r>
              <a:rPr lang="pt-BR" sz="2000" dirty="0" err="1" smtClean="0"/>
              <a:t>MAXIMIANO</a:t>
            </a:r>
            <a:r>
              <a:rPr lang="pt-BR" sz="2000" dirty="0" smtClean="0"/>
              <a:t>, Antonio Cesar </a:t>
            </a:r>
            <a:r>
              <a:rPr lang="pt-BR" sz="2000" dirty="0" err="1" smtClean="0"/>
              <a:t>Amaru</a:t>
            </a:r>
            <a:r>
              <a:rPr lang="pt-BR" sz="2000" dirty="0" smtClean="0"/>
              <a:t>. Administração para empreendedores. São Paulo: Pearson </a:t>
            </a:r>
            <a:r>
              <a:rPr lang="pt-BR" sz="2000" dirty="0" err="1" smtClean="0"/>
              <a:t>Prentice</a:t>
            </a:r>
            <a:r>
              <a:rPr lang="pt-BR" sz="2000" dirty="0" smtClean="0"/>
              <a:t> Hall, 2011. </a:t>
            </a:r>
          </a:p>
          <a:p>
            <a:r>
              <a:rPr lang="pt-BR" sz="2000" dirty="0" smtClean="0"/>
              <a:t>SALIM, César S. (et. al.). Construindo plano de negócios. 2. ed. Rio de Janeiro: </a:t>
            </a:r>
            <a:r>
              <a:rPr lang="pt-BR" sz="2000" dirty="0" err="1" smtClean="0"/>
              <a:t>Elsevier</a:t>
            </a:r>
            <a:r>
              <a:rPr lang="pt-BR" sz="2000" dirty="0" smtClean="0"/>
              <a:t>, 2005. </a:t>
            </a:r>
          </a:p>
          <a:p>
            <a:r>
              <a:rPr lang="pt-BR" sz="2000" dirty="0" smtClean="0"/>
              <a:t>SEBRAE. Como elaborar um plano de negócios. Brasília, 2007.</a:t>
            </a:r>
          </a:p>
          <a:p>
            <a:r>
              <a:rPr lang="pt-BR" sz="2000" dirty="0" smtClean="0"/>
              <a:t>SEBRAE. Disciplina de Plano de Negócios, São Paulo, 2007. </a:t>
            </a:r>
          </a:p>
          <a:p>
            <a:pPr algn="just"/>
            <a:r>
              <a:rPr lang="pt-BR" sz="2000" dirty="0" smtClean="0"/>
              <a:t>CÉSAR, Roberto. Administração Financeira: </a:t>
            </a:r>
            <a:r>
              <a:rPr lang="pt-BR" sz="2000" dirty="0" err="1" smtClean="0"/>
              <a:t>Payback</a:t>
            </a:r>
            <a:r>
              <a:rPr lang="pt-BR" sz="2000" dirty="0" smtClean="0"/>
              <a:t> Descontado. Em: &lt;https://professorrobertocesar.files.wordpress.com/2010/08/3-payback-descontado.pdf&gt;. Acesso em: 12 abril 2015.</a:t>
            </a:r>
            <a:endParaRPr lang="pt-BR" sz="20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5269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Acontecimentos Recentes no Mundo</a:t>
            </a:r>
            <a:endParaRPr lang="pt-BR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23528" y="1391021"/>
            <a:ext cx="8229600" cy="43204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pt-B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Desaceleração Global;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Tensões Políticas na Ucrânia</a:t>
            </a:r>
            <a:r>
              <a:rPr kumimoji="0" lang="pt-BR" sz="1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 Faixa de Gaza</a:t>
            </a: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pt-B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pt-BR" sz="1600" b="1" i="1" dirty="0" smtClean="0">
                <a:latin typeface="Arial" pitchFamily="34" charset="0"/>
                <a:cs typeface="Arial" pitchFamily="34" charset="0"/>
              </a:rPr>
              <a:t>Política de Desenvolvimento dos Países Emergentes</a:t>
            </a: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pt-B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Crise na Dívida da Argentina;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pt-B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pt-BR" sz="1600" b="1" i="1" dirty="0" smtClean="0">
                <a:latin typeface="Arial" pitchFamily="34" charset="0"/>
                <a:cs typeface="Arial" pitchFamily="34" charset="0"/>
              </a:rPr>
              <a:t>Zona do Euro: reequilíbrio regional</a:t>
            </a: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pt-B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Desequilíbrio Cambial</a:t>
            </a:r>
            <a:r>
              <a:rPr lang="pt-BR" sz="1600" b="1" i="1" dirty="0">
                <a:latin typeface="Arial" pitchFamily="34" charset="0"/>
                <a:cs typeface="Arial" pitchFamily="34" charset="0"/>
              </a:rPr>
              <a:t>;</a:t>
            </a:r>
            <a:endParaRPr kumimoji="0" lang="pt-B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pt-BR" sz="1600" b="1" i="1" dirty="0"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pt-BR" sz="1600" b="1" i="1" dirty="0" smtClean="0">
                <a:latin typeface="Arial" pitchFamily="34" charset="0"/>
                <a:cs typeface="Arial" pitchFamily="34" charset="0"/>
              </a:rPr>
              <a:t>Cotações das principais bolsas.</a:t>
            </a:r>
            <a:endParaRPr kumimoji="0" lang="pt-B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8" name="Picture 4" descr="http://blogs.worldbank.org/psd/files/psd/s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857530"/>
            <a:ext cx="4048125" cy="26860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4400" dirty="0" smtClean="0"/>
              <a:t> Impactos  | Mercado Financeiro no Brasil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-180528" y="1340768"/>
            <a:ext cx="8229600" cy="46805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1600" b="1" i="1" dirty="0" smtClean="0"/>
              <a:t>Volatilidade na Bolsa de Valores e Risco Brasil;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ü"/>
            </a:pPr>
            <a:endParaRPr lang="pt-BR" sz="1600" b="1" i="1" dirty="0" smtClean="0"/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ü"/>
            </a:pPr>
            <a:r>
              <a:rPr lang="pt-BR" sz="1600" b="1" i="1" dirty="0" smtClean="0"/>
              <a:t>Volatilidade no Câmbio;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pt-B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Risco de alta da Inflação e Taxa de Juros;</a:t>
            </a:r>
            <a:endParaRPr kumimoji="0" lang="pt-B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pt-B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Ajuste Fiscal via mecanismos de desoneração;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pt-B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Incentivos à Indústria Nacional;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pt-B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Iniciativas para manutenção do emprego e crédito ao </a:t>
            </a:r>
            <a:r>
              <a:rPr lang="pt-BR" sz="1600" b="1" i="1" dirty="0"/>
              <a:t>consumidor</a:t>
            </a: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pt-B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Busca de equilíbrio nas Contas Públicas;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pt-BR" sz="1600" b="1" i="1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Preço das Commodities</a:t>
            </a:r>
            <a:r>
              <a:rPr kumimoji="0" lang="pt-BR" sz="1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 Mercado Global</a:t>
            </a: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pt-B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8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2" name="Picture 4" descr="http://1.bp.blogspot.com/_LuxZ_xDybEA/S7oNw55dPGI/AAAAAAAAAPQ/x2ms2aB6LFA/s1600/brasil_investimen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196752"/>
            <a:ext cx="2808312" cy="308914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Plano </a:t>
            </a:r>
            <a:r>
              <a:rPr lang="en-US" dirty="0" err="1" smtClean="0"/>
              <a:t>Financeiro</a:t>
            </a:r>
            <a:endParaRPr lang="en-US" dirty="0"/>
          </a:p>
        </p:txBody>
      </p:sp>
      <p:sp>
        <p:nvSpPr>
          <p:cNvPr id="28675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428736"/>
            <a:ext cx="8215370" cy="4621214"/>
          </a:xfrm>
        </p:spPr>
        <p:txBody>
          <a:bodyPr>
            <a:noAutofit/>
          </a:bodyPr>
          <a:lstStyle/>
          <a:p>
            <a:r>
              <a:rPr lang="pt-BR" sz="2800" dirty="0" smtClean="0"/>
              <a:t>Resultante das estratégias anteriores;</a:t>
            </a:r>
          </a:p>
          <a:p>
            <a:r>
              <a:rPr lang="pt-BR" sz="2800" dirty="0" smtClean="0"/>
              <a:t>Decisões têm impacto financeiro:</a:t>
            </a:r>
          </a:p>
          <a:p>
            <a:pPr lvl="1"/>
            <a:r>
              <a:rPr lang="pt-BR" sz="2400" dirty="0" smtClean="0"/>
              <a:t>Positivos;</a:t>
            </a:r>
          </a:p>
          <a:p>
            <a:pPr lvl="1"/>
            <a:r>
              <a:rPr lang="pt-BR" sz="2400" dirty="0" smtClean="0"/>
              <a:t>Negativos;</a:t>
            </a:r>
          </a:p>
          <a:p>
            <a:r>
              <a:rPr lang="pt-BR" sz="2800" dirty="0" smtClean="0"/>
              <a:t>Assumir premissas financeiras:</a:t>
            </a:r>
          </a:p>
          <a:p>
            <a:pPr lvl="1"/>
            <a:r>
              <a:rPr lang="pt-BR" sz="2400" dirty="0" smtClean="0"/>
              <a:t>Modo como decisões vão assumir valores financeiros;</a:t>
            </a:r>
          </a:p>
          <a:p>
            <a:pPr lvl="1"/>
            <a:r>
              <a:rPr lang="pt-BR" sz="2400" dirty="0" smtClean="0"/>
              <a:t>Baseados e estimados na realidade;</a:t>
            </a:r>
          </a:p>
        </p:txBody>
      </p:sp>
    </p:spTree>
    <p:extLst>
      <p:ext uri="{BB962C8B-B14F-4D97-AF65-F5344CB8AC3E}">
        <p14:creationId xmlns:p14="http://schemas.microsoft.com/office/powerpoint/2010/main" val="206664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Plano Financeiro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763000" cy="3810274"/>
          </a:xfrm>
        </p:spPr>
        <p:txBody>
          <a:bodyPr/>
          <a:lstStyle/>
          <a:p>
            <a:r>
              <a:rPr lang="pt-BR" sz="2800" dirty="0" smtClean="0"/>
              <a:t>Projeção dos resultados:</a:t>
            </a:r>
          </a:p>
          <a:p>
            <a:pPr lvl="1"/>
            <a:r>
              <a:rPr lang="pt-BR" sz="2400" dirty="0" smtClean="0"/>
              <a:t>Demonstrativos Financeiros;</a:t>
            </a:r>
            <a:endParaRPr lang="pt-BR" sz="2400" dirty="0" smtClean="0"/>
          </a:p>
          <a:p>
            <a:pPr lvl="1"/>
            <a:r>
              <a:rPr lang="pt-BR" sz="2400" dirty="0" smtClean="0"/>
              <a:t>Indicadores financeiros;</a:t>
            </a:r>
          </a:p>
          <a:p>
            <a:pPr lvl="1"/>
            <a:r>
              <a:rPr lang="pt-BR" sz="2400" dirty="0" smtClean="0"/>
              <a:t>Criação de cenários.</a:t>
            </a:r>
          </a:p>
          <a:p>
            <a:r>
              <a:rPr lang="pt-BR" sz="2800" dirty="0" smtClean="0"/>
              <a:t>Avaliação econômico-financeira:</a:t>
            </a:r>
          </a:p>
          <a:p>
            <a:pPr lvl="1"/>
            <a:r>
              <a:rPr lang="pt-BR" sz="2400" dirty="0" smtClean="0"/>
              <a:t>Viabilidade do negócio;</a:t>
            </a:r>
          </a:p>
          <a:p>
            <a:pPr lvl="1"/>
            <a:r>
              <a:rPr lang="pt-BR" sz="2400" dirty="0" smtClean="0"/>
              <a:t>Análise de riscos e retornos.</a:t>
            </a:r>
          </a:p>
          <a:p>
            <a:r>
              <a:rPr lang="pt-BR" sz="2800" dirty="0" smtClean="0"/>
              <a:t>Planejamento para captação, aplicação e investimentos;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Investimentos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81000" y="1412874"/>
            <a:ext cx="8382000" cy="4516456"/>
          </a:xfrm>
        </p:spPr>
        <p:txBody>
          <a:bodyPr>
            <a:noAutofit/>
          </a:bodyPr>
          <a:lstStyle/>
          <a:p>
            <a:r>
              <a:rPr lang="pt-BR" sz="2800" dirty="0" smtClean="0"/>
              <a:t>Máquinas e equipamentos;</a:t>
            </a:r>
          </a:p>
          <a:p>
            <a:r>
              <a:rPr lang="pt-BR" sz="2800" dirty="0" smtClean="0"/>
              <a:t>Móveis, ferramentas e utensílios;</a:t>
            </a:r>
          </a:p>
          <a:p>
            <a:r>
              <a:rPr lang="pt-BR" sz="2800" dirty="0" smtClean="0"/>
              <a:t>Terreno, obras, </a:t>
            </a:r>
            <a:r>
              <a:rPr lang="pt-BR" sz="2800" dirty="0" err="1" smtClean="0"/>
              <a:t>infraestrutura</a:t>
            </a:r>
            <a:r>
              <a:rPr lang="pt-BR" sz="2800" dirty="0" smtClean="0"/>
              <a:t> </a:t>
            </a:r>
            <a:r>
              <a:rPr lang="pt-BR" sz="2800" dirty="0" err="1" smtClean="0"/>
              <a:t>etc</a:t>
            </a:r>
            <a:r>
              <a:rPr lang="pt-BR" sz="2800" dirty="0" smtClean="0"/>
              <a:t>;</a:t>
            </a:r>
          </a:p>
          <a:p>
            <a:r>
              <a:rPr lang="pt-BR" sz="2800" dirty="0" smtClean="0"/>
              <a:t>Aquisição/Registro de patentes;</a:t>
            </a:r>
          </a:p>
          <a:p>
            <a:r>
              <a:rPr lang="pt-BR" sz="2800" dirty="0" smtClean="0"/>
              <a:t>Capital de giro:</a:t>
            </a:r>
          </a:p>
          <a:p>
            <a:pPr lvl="1"/>
            <a:r>
              <a:rPr lang="pt-BR" sz="2400" dirty="0" smtClean="0"/>
              <a:t>Recurso para financiar a operação da empresa.</a:t>
            </a:r>
          </a:p>
          <a:p>
            <a:pPr lvl="1">
              <a:buNone/>
            </a:pPr>
            <a:endParaRPr lang="pt-BR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de financiamento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81000" y="1412874"/>
            <a:ext cx="8382000" cy="3447098"/>
          </a:xfrm>
        </p:spPr>
        <p:txBody>
          <a:bodyPr/>
          <a:lstStyle/>
          <a:p>
            <a:r>
              <a:rPr lang="pt-BR" dirty="0" smtClean="0"/>
              <a:t>Bancos de fomento; </a:t>
            </a:r>
          </a:p>
          <a:p>
            <a:r>
              <a:rPr lang="pt-BR" dirty="0" smtClean="0"/>
              <a:t>Bancos comerciais;</a:t>
            </a:r>
          </a:p>
          <a:p>
            <a:r>
              <a:rPr lang="pt-BR" dirty="0" smtClean="0"/>
              <a:t>Recursos de subvenção; </a:t>
            </a:r>
          </a:p>
          <a:p>
            <a:r>
              <a:rPr lang="pt-BR" dirty="0" smtClean="0"/>
              <a:t>Investidores (</a:t>
            </a:r>
            <a:r>
              <a:rPr lang="pt-BR" dirty="0" err="1" smtClean="0"/>
              <a:t>angel</a:t>
            </a:r>
            <a:r>
              <a:rPr lang="pt-BR" dirty="0" smtClean="0"/>
              <a:t>, </a:t>
            </a:r>
            <a:r>
              <a:rPr lang="pt-BR" dirty="0" err="1" smtClean="0"/>
              <a:t>seed</a:t>
            </a:r>
            <a:r>
              <a:rPr lang="pt-BR" dirty="0" smtClean="0"/>
              <a:t>, venture);</a:t>
            </a:r>
          </a:p>
          <a:p>
            <a:r>
              <a:rPr lang="pt-BR" dirty="0" smtClean="0"/>
              <a:t>Sócios;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86789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ranco com fonte Courier para slides de código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EEFD162-EDAF-40F1-8DE6-8C07E9AEC8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TS010286789</Template>
  <TotalTime>668</TotalTime>
  <Words>1239</Words>
  <Application>Microsoft Office PowerPoint</Application>
  <PresentationFormat>Apresentação na tela (4:3)</PresentationFormat>
  <Paragraphs>224</Paragraphs>
  <Slides>37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Century Schoolbook</vt:lpstr>
      <vt:lpstr>Courier New</vt:lpstr>
      <vt:lpstr>Segoe</vt:lpstr>
      <vt:lpstr>Wingdings</vt:lpstr>
      <vt:lpstr>TS010286789</vt:lpstr>
      <vt:lpstr>Branco com fonte Courier para slides de código</vt:lpstr>
      <vt:lpstr>Plano Financeiro</vt:lpstr>
      <vt:lpstr>Plano Financeiro</vt:lpstr>
      <vt:lpstr>Mercado Global</vt:lpstr>
      <vt:lpstr>Acontecimentos Recentes no Mundo</vt:lpstr>
      <vt:lpstr>  Impactos  | Mercado Financeiro no Brasil </vt:lpstr>
      <vt:lpstr>Plano Financeiro</vt:lpstr>
      <vt:lpstr>Plano Financeiro</vt:lpstr>
      <vt:lpstr>Investimentos</vt:lpstr>
      <vt:lpstr>Fontes de financiamento</vt:lpstr>
      <vt:lpstr>Custos, Despesas e Receitas</vt:lpstr>
      <vt:lpstr>Fixos x Variáveis</vt:lpstr>
      <vt:lpstr>Balanço Patrimonial</vt:lpstr>
      <vt:lpstr>Balanço Patrimonial</vt:lpstr>
      <vt:lpstr>Fluxo de Caixa</vt:lpstr>
      <vt:lpstr>Exemplo Fluxo de Caixa</vt:lpstr>
      <vt:lpstr>Demonstração de Resultado do Exercício (DRE)</vt:lpstr>
      <vt:lpstr>DRE</vt:lpstr>
      <vt:lpstr>Questão?</vt:lpstr>
      <vt:lpstr>Índices Financeiros</vt:lpstr>
      <vt:lpstr>Técnicas de Análise de Investimentos</vt:lpstr>
      <vt:lpstr>Valor Presente Líquido (VPL)</vt:lpstr>
      <vt:lpstr>Valor Presente Líquido (VPL)</vt:lpstr>
      <vt:lpstr>Valor Presente Líquido (VPL)</vt:lpstr>
      <vt:lpstr>Cálculo do VPL</vt:lpstr>
      <vt:lpstr>Taxa Interna de Retorno (TIR)</vt:lpstr>
      <vt:lpstr>Taxa Interna de Retorno (TIR)</vt:lpstr>
      <vt:lpstr>Calculo da Taxa Interna de Retorno</vt:lpstr>
      <vt:lpstr>Payback</vt:lpstr>
      <vt:lpstr>Apresentação do PowerPoint</vt:lpstr>
      <vt:lpstr>Apresentação do PowerPoint</vt:lpstr>
      <vt:lpstr>Payback</vt:lpstr>
      <vt:lpstr>Apresentação do PowerPoint</vt:lpstr>
      <vt:lpstr>Apresentação do PowerPoint</vt:lpstr>
      <vt:lpstr>Análise de Cenários</vt:lpstr>
      <vt:lpstr>Considerações finais</vt:lpstr>
      <vt:lpstr>Dúvidas?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Financeiro</dc:title>
  <dc:creator>Reinaldo</dc:creator>
  <cp:lastModifiedBy>ANDRE DANIEL MOLEIRO</cp:lastModifiedBy>
  <cp:revision>61</cp:revision>
  <dcterms:created xsi:type="dcterms:W3CDTF">2012-09-25T15:34:52Z</dcterms:created>
  <dcterms:modified xsi:type="dcterms:W3CDTF">2015-04-14T19:05:42Z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TC102867899990</vt:lpwstr>
  </property>
</Properties>
</file>